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10.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media/image1.png" ContentType="image/png"/>
  <Override PartName="/ppt/media/image7.jpeg" ContentType="image/jpeg"/>
  <Override PartName="/ppt/media/image2.png" ContentType="image/png"/>
  <Override PartName="/ppt/media/image4.jpeg" ContentType="image/jpeg"/>
  <Override PartName="/ppt/media/image3.jpeg" ContentType="image/jpeg"/>
  <Override PartName="/ppt/media/image5.png" ContentType="image/png"/>
  <Override PartName="/ppt/media/image6.jpeg" ContentType="image/jpeg"/>
  <Override PartName="/ppt/media/image8.jpeg" ContentType="image/jpeg"/>
  <Override PartName="/ppt/media/image9.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presProps.xml" ContentType="application/vnd.openxmlformats-officedocument.presentationml.presPro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Lst>
  <p:sldSz cx="12192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n-US" sz="1800" spc="-1" strike="noStrike">
                <a:solidFill>
                  <a:srgbClr val="000000"/>
                </a:solidFill>
                <a:latin typeface="Calibri"/>
              </a:rPr>
              <a:t>Click to move the slide</a:t>
            </a:r>
            <a:endParaRPr b="0" lang="en-US" sz="1800" spc="-1" strike="noStrike">
              <a:solidFill>
                <a:srgbClr val="000000"/>
              </a:solidFill>
              <a:latin typeface="Calibri"/>
            </a:endParaRPr>
          </a:p>
        </p:txBody>
      </p:sp>
      <p:sp>
        <p:nvSpPr>
          <p:cNvPr id="42"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0">
              <a:buNone/>
            </a:pPr>
            <a:r>
              <a:rPr b="0" lang="en-GB" sz="2000" spc="-1" strike="noStrike">
                <a:latin typeface="Arial"/>
              </a:rPr>
              <a:t>Click to edit the notes format</a:t>
            </a:r>
            <a:endParaRPr b="0" lang="en-GB" sz="2000" spc="-1" strike="noStrike">
              <a:latin typeface="Arial"/>
            </a:endParaRPr>
          </a:p>
        </p:txBody>
      </p:sp>
      <p:sp>
        <p:nvSpPr>
          <p:cNvPr id="43"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pc="-1" strike="noStrike">
                <a:latin typeface="Times New Roman"/>
              </a:rPr>
              <a:t>&lt;header&gt;</a:t>
            </a:r>
            <a:endParaRPr b="0" lang="en-GB" sz="1400" spc="-1" strike="noStrike">
              <a:latin typeface="Times New Roman"/>
            </a:endParaRPr>
          </a:p>
        </p:txBody>
      </p:sp>
      <p:sp>
        <p:nvSpPr>
          <p:cNvPr id="44" name="PlaceHolder 4"/>
          <p:cNvSpPr>
            <a:spLocks noGrp="1"/>
          </p:cNvSpPr>
          <p:nvPr>
            <p:ph type="dt" idx="4"/>
          </p:nvPr>
        </p:nvSpPr>
        <p:spPr>
          <a:xfrm>
            <a:off x="4278960" y="0"/>
            <a:ext cx="3280680" cy="534240"/>
          </a:xfrm>
          <a:prstGeom prst="rect">
            <a:avLst/>
          </a:prstGeom>
          <a:noFill/>
          <a:ln w="0">
            <a:noFill/>
          </a:ln>
        </p:spPr>
        <p:txBody>
          <a:bodyPr lIns="0" rIns="0" tIns="0" bIns="0" anchor="t">
            <a:noAutofit/>
          </a:bodyPr>
          <a:lstStyle>
            <a:lvl1pPr indent="0" algn="r">
              <a:buNone/>
              <a:defRPr b="0" lang="en-GB" sz="1400" spc="-1" strike="noStrike">
                <a:latin typeface="Times New Roman"/>
              </a:defRPr>
            </a:lvl1pPr>
          </a:lstStyle>
          <a:p>
            <a:pPr indent="0" algn="r">
              <a:buNone/>
            </a:pPr>
            <a:r>
              <a:rPr b="0" lang="en-GB" sz="1400" spc="-1" strike="noStrike">
                <a:latin typeface="Times New Roman"/>
              </a:rPr>
              <a:t>&lt;date/time&gt;</a:t>
            </a:r>
            <a:endParaRPr b="0" lang="en-GB" sz="1400" spc="-1" strike="noStrike">
              <a:latin typeface="Times New Roman"/>
            </a:endParaRPr>
          </a:p>
        </p:txBody>
      </p:sp>
      <p:sp>
        <p:nvSpPr>
          <p:cNvPr id="45" name="PlaceHolder 5"/>
          <p:cNvSpPr>
            <a:spLocks noGrp="1"/>
          </p:cNvSpPr>
          <p:nvPr>
            <p:ph type="ftr" idx="5"/>
          </p:nvPr>
        </p:nvSpPr>
        <p:spPr>
          <a:xfrm>
            <a:off x="0" y="10157400"/>
            <a:ext cx="3280680" cy="534240"/>
          </a:xfrm>
          <a:prstGeom prst="rect">
            <a:avLst/>
          </a:prstGeom>
          <a:noFill/>
          <a:ln w="0">
            <a:noFill/>
          </a:ln>
        </p:spPr>
        <p:txBody>
          <a:bodyPr lIns="0" rIns="0" tIns="0" bIns="0" anchor="b">
            <a:noAutofit/>
          </a:bodyPr>
          <a:lstStyle>
            <a:lvl1pPr indent="0">
              <a:buNone/>
              <a:defRPr b="0" lang="en-GB" sz="1400" spc="-1" strike="noStrike">
                <a:latin typeface="Times New Roman"/>
              </a:defRPr>
            </a:lvl1pPr>
          </a:lstStyle>
          <a:p>
            <a:pPr indent="0">
              <a:buNone/>
            </a:pPr>
            <a:r>
              <a:rPr b="0" lang="en-GB" sz="1400" spc="-1" strike="noStrike">
                <a:latin typeface="Times New Roman"/>
              </a:rPr>
              <a:t>&lt;footer&gt;</a:t>
            </a:r>
            <a:endParaRPr b="0" lang="en-GB" sz="1400" spc="-1" strike="noStrike">
              <a:latin typeface="Times New Roman"/>
            </a:endParaRPr>
          </a:p>
        </p:txBody>
      </p:sp>
      <p:sp>
        <p:nvSpPr>
          <p:cNvPr id="46" name="PlaceHolder 6"/>
          <p:cNvSpPr>
            <a:spLocks noGrp="1"/>
          </p:cNvSpPr>
          <p:nvPr>
            <p:ph type="sldNum" idx="6"/>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pc="-1" strike="noStrike">
                <a:latin typeface="Times New Roman"/>
              </a:defRPr>
            </a:lvl1pPr>
          </a:lstStyle>
          <a:p>
            <a:pPr indent="0" algn="r">
              <a:buNone/>
            </a:pPr>
            <a:fld id="{5292D2B3-522B-4317-BB76-C3AF2B3E817E}"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sldImg"/>
          </p:nvPr>
        </p:nvSpPr>
        <p:spPr>
          <a:xfrm>
            <a:off x="685800" y="1143000"/>
            <a:ext cx="5486040" cy="3085920"/>
          </a:xfrm>
          <a:prstGeom prst="rect">
            <a:avLst/>
          </a:prstGeom>
          <a:ln w="0">
            <a:noFill/>
          </a:ln>
        </p:spPr>
      </p:sp>
      <p:sp>
        <p:nvSpPr>
          <p:cNvPr id="82"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2001"/>
              </a:spcBef>
              <a:spcAft>
                <a:spcPts val="601"/>
              </a:spcAft>
              <a:buNone/>
            </a:pPr>
            <a:r>
              <a:rPr b="1" lang="en-GB" sz="1800" spc="-1" strike="noStrike">
                <a:latin typeface="Times New Roman"/>
              </a:rPr>
              <a:t>Introduction</a:t>
            </a:r>
            <a:endParaRPr b="0" lang="en-GB" sz="1800" spc="-1" strike="noStrike">
              <a:latin typeface="Arial"/>
            </a:endParaRPr>
          </a:p>
          <a:p>
            <a:pPr indent="0">
              <a:lnSpc>
                <a:spcPct val="100000"/>
              </a:lnSpc>
              <a:buNone/>
            </a:pPr>
            <a:r>
              <a:rPr b="0" lang="en-GB" sz="1800" spc="-1" strike="noStrike">
                <a:latin typeface="Times New Roman"/>
                <a:ea typeface="Times New Roman"/>
              </a:rPr>
              <a:t>The following presentation will discuss relevant communication models in the context of improving communication between Green Crop and its clients. The channels of communication will be highlighted in this presentation to enhance communication. Besides, this presentation will describe multiple barriers to effective communication and the consequences of poor communication with Green Crop as well. Eventually, the benefits of effective communication will be explained in this precise presentation.</a:t>
            </a:r>
            <a:endParaRPr b="0" lang="en-GB" sz="1800" spc="-1" strike="noStrike">
              <a:latin typeface="Arial"/>
            </a:endParaRPr>
          </a:p>
        </p:txBody>
      </p:sp>
      <p:sp>
        <p:nvSpPr>
          <p:cNvPr id="83" name="PlaceHolder 3"/>
          <p:cNvSpPr>
            <a:spLocks noGrp="1"/>
          </p:cNvSpPr>
          <p:nvPr>
            <p:ph type="sldNum" idx="7"/>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55BCD885-E176-4E92-897F-A1964D234FD8}"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PlaceHolder 1"/>
          <p:cNvSpPr>
            <a:spLocks noGrp="1"/>
          </p:cNvSpPr>
          <p:nvPr>
            <p:ph type="sldImg"/>
          </p:nvPr>
        </p:nvSpPr>
        <p:spPr>
          <a:xfrm>
            <a:off x="685800" y="1143000"/>
            <a:ext cx="5486040" cy="3085920"/>
          </a:xfrm>
          <a:prstGeom prst="rect">
            <a:avLst/>
          </a:prstGeom>
          <a:ln w="0">
            <a:noFill/>
          </a:ln>
        </p:spPr>
      </p:sp>
      <p:sp>
        <p:nvSpPr>
          <p:cNvPr id="85"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1800"/>
              </a:spcBef>
              <a:spcAft>
                <a:spcPts val="601"/>
              </a:spcAft>
              <a:buNone/>
            </a:pPr>
            <a:r>
              <a:rPr b="1" lang="en-GB" sz="1800" spc="-1" strike="noStrike">
                <a:latin typeface="Times New Roman"/>
              </a:rPr>
              <a:t>Communication theories</a:t>
            </a:r>
            <a:endParaRPr b="0" lang="en-GB" sz="1800" spc="-1" strike="noStrike">
              <a:latin typeface="Arial"/>
            </a:endParaRPr>
          </a:p>
          <a:p>
            <a:pPr indent="0" algn="just">
              <a:lnSpc>
                <a:spcPct val="200000"/>
              </a:lnSpc>
              <a:buNone/>
            </a:pPr>
            <a:r>
              <a:rPr b="1" lang="en-GB" sz="1800" spc="-1" strike="noStrike">
                <a:latin typeface="Times New Roman"/>
                <a:ea typeface="Times New Roman"/>
              </a:rPr>
              <a:t>The Aristotle model of communication</a:t>
            </a:r>
            <a:endParaRPr b="0" lang="en-GB" sz="1800" spc="-1" strike="noStrike">
              <a:latin typeface="Arial"/>
            </a:endParaRPr>
          </a:p>
          <a:p>
            <a:pPr indent="0" algn="just">
              <a:lnSpc>
                <a:spcPct val="200000"/>
              </a:lnSpc>
              <a:buNone/>
            </a:pPr>
            <a:r>
              <a:rPr b="0" lang="en-GB" sz="1800" spc="-1" strike="noStrike">
                <a:latin typeface="Times New Roman"/>
                <a:ea typeface="Times New Roman"/>
              </a:rPr>
              <a:t>The great philosopher Aristotle developed the model of communication that involves five basic elements including speaker, speech, occasion, audience and effect. According to this model, speakers play a crucial role in the communication diagram and they should choose their words wisely. Speakers create their speeches for audiences at different times that have various effects. </a:t>
            </a:r>
            <a:endParaRPr b="0" lang="en-GB" sz="1800" spc="-1" strike="noStrike">
              <a:latin typeface="Arial"/>
            </a:endParaRPr>
          </a:p>
          <a:p>
            <a:pPr indent="0" algn="just">
              <a:lnSpc>
                <a:spcPct val="200000"/>
              </a:lnSpc>
              <a:buNone/>
            </a:pPr>
            <a:r>
              <a:rPr b="1" lang="en-GB" sz="1800" spc="-1" strike="noStrike">
                <a:latin typeface="Times New Roman"/>
                <a:ea typeface="Times New Roman"/>
              </a:rPr>
              <a:t>Shannon and Weaver's model of communication</a:t>
            </a:r>
            <a:endParaRPr b="0" lang="en-GB" sz="1800" spc="-1" strike="noStrike">
              <a:latin typeface="Arial"/>
            </a:endParaRPr>
          </a:p>
          <a:p>
            <a:pPr indent="0">
              <a:lnSpc>
                <a:spcPct val="100000"/>
              </a:lnSpc>
              <a:buNone/>
            </a:pPr>
            <a:r>
              <a:rPr b="0" lang="en-GB" sz="1800" spc="-1" strike="noStrike">
                <a:latin typeface="Times New Roman"/>
                <a:ea typeface="Times New Roman"/>
              </a:rPr>
              <a:t>An American mathematician Shannon and an American scientist Weaver together have developed a model of communication to enhance effective communication between receiver and sender. This communication deals with multiple convictions including message, noise, channel, transmitter, receiver, information destination, information source, decode and encode (Kubota, 2019). </a:t>
            </a:r>
            <a:endParaRPr b="0" lang="en-GB" sz="1800" spc="-1" strike="noStrike">
              <a:latin typeface="Arial"/>
            </a:endParaRPr>
          </a:p>
        </p:txBody>
      </p:sp>
      <p:sp>
        <p:nvSpPr>
          <p:cNvPr id="86" name="PlaceHolder 3"/>
          <p:cNvSpPr>
            <a:spLocks noGrp="1"/>
          </p:cNvSpPr>
          <p:nvPr>
            <p:ph type="sldNum" idx="8"/>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075777EB-8DDC-475D-A150-A337B0121E36}"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Img"/>
          </p:nvPr>
        </p:nvSpPr>
        <p:spPr>
          <a:xfrm>
            <a:off x="685800" y="1143000"/>
            <a:ext cx="5486040" cy="3085920"/>
          </a:xfrm>
          <a:prstGeom prst="rect">
            <a:avLst/>
          </a:prstGeom>
          <a:ln w="0">
            <a:noFill/>
          </a:ln>
        </p:spPr>
      </p:sp>
      <p:sp>
        <p:nvSpPr>
          <p:cNvPr id="88"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1800"/>
              </a:spcBef>
              <a:spcAft>
                <a:spcPts val="601"/>
              </a:spcAft>
              <a:buNone/>
            </a:pPr>
            <a:r>
              <a:rPr b="1" lang="en-GB" sz="1800" spc="-1" strike="noStrike">
                <a:latin typeface="Times New Roman"/>
              </a:rPr>
              <a:t>The channels of communication for improving communication</a:t>
            </a:r>
            <a:endParaRPr b="0" lang="en-GB" sz="1800" spc="-1" strike="noStrike">
              <a:latin typeface="Arial"/>
            </a:endParaRPr>
          </a:p>
          <a:p>
            <a:pPr indent="0" algn="just">
              <a:lnSpc>
                <a:spcPct val="200000"/>
              </a:lnSpc>
              <a:buNone/>
            </a:pPr>
            <a:r>
              <a:rPr b="1" lang="en-GB" sz="1800" spc="-1" strike="noStrike">
                <a:latin typeface="Times New Roman"/>
                <a:ea typeface="Times New Roman"/>
              </a:rPr>
              <a:t>Emails </a:t>
            </a:r>
            <a:endParaRPr b="0" lang="en-GB" sz="1800" spc="-1" strike="noStrike">
              <a:latin typeface="Arial"/>
            </a:endParaRPr>
          </a:p>
          <a:p>
            <a:pPr indent="0" algn="just">
              <a:lnSpc>
                <a:spcPct val="200000"/>
              </a:lnSpc>
              <a:buNone/>
            </a:pPr>
            <a:r>
              <a:rPr b="0" lang="en-GB" sz="1800" spc="-1" strike="noStrike">
                <a:latin typeface="Times New Roman"/>
                <a:ea typeface="Times New Roman"/>
              </a:rPr>
              <a:t>Email is one of the most effective alternatives among various written communication channels of organisations that can be used by Green-Crop in order to enhance their communication. The organisation can keep track of what they have communicated with their client which is beneficial for tracing later if required. </a:t>
            </a:r>
            <a:endParaRPr b="0" lang="en-GB" sz="1800" spc="-1" strike="noStrike">
              <a:latin typeface="Arial"/>
            </a:endParaRPr>
          </a:p>
          <a:p>
            <a:pPr indent="0" algn="just">
              <a:lnSpc>
                <a:spcPct val="200000"/>
              </a:lnSpc>
              <a:buNone/>
            </a:pPr>
            <a:r>
              <a:rPr b="1" lang="en-GB" sz="1800" spc="-1" strike="noStrike">
                <a:latin typeface="Times New Roman"/>
                <a:ea typeface="Times New Roman"/>
              </a:rPr>
              <a:t>Phone calls</a:t>
            </a:r>
            <a:endParaRPr b="0" lang="en-GB" sz="1800" spc="-1" strike="noStrike">
              <a:latin typeface="Arial"/>
            </a:endParaRPr>
          </a:p>
          <a:p>
            <a:pPr indent="0" algn="just">
              <a:lnSpc>
                <a:spcPct val="200000"/>
              </a:lnSpc>
              <a:buNone/>
            </a:pPr>
            <a:r>
              <a:rPr b="0" lang="en-GB" sz="1800" spc="-1" strike="noStrike">
                <a:latin typeface="Times New Roman"/>
                <a:ea typeface="Times New Roman"/>
              </a:rPr>
              <a:t>Green-Crop can utilise the phone call facilities which is one of the great channels to communicate with customers on an urgent basis </a:t>
            </a:r>
            <a:r>
              <a:rPr b="0" lang="en-US" sz="1800" spc="-1" strike="noStrike">
                <a:latin typeface="Times New Roman"/>
                <a:ea typeface="Times New Roman"/>
              </a:rPr>
              <a:t>(WARD, 2023)</a:t>
            </a:r>
            <a:r>
              <a:rPr b="0" lang="en-GB" sz="1800" spc="-1" strike="noStrike">
                <a:latin typeface="Times New Roman"/>
                <a:ea typeface="Times New Roman"/>
              </a:rPr>
              <a:t>. This option can allow the organisation to convey their message to their clients verbally which is another convenient way that helps improve the communication of Green-Crop company. </a:t>
            </a:r>
            <a:r>
              <a:rPr b="0" lang="en-GB" sz="1800" spc="-1" strike="noStrike">
                <a:latin typeface="Times New Roman"/>
                <a:ea typeface="Times New Roman"/>
              </a:rPr>
              <a:t>	</a:t>
            </a:r>
            <a:endParaRPr b="0" lang="en-GB" sz="1800" spc="-1" strike="noStrike">
              <a:latin typeface="Arial"/>
            </a:endParaRPr>
          </a:p>
          <a:p>
            <a:pPr indent="0">
              <a:lnSpc>
                <a:spcPct val="100000"/>
              </a:lnSpc>
              <a:buNone/>
            </a:pPr>
            <a:endParaRPr b="0" lang="en-GB" sz="1800" spc="-1" strike="noStrike">
              <a:latin typeface="Arial"/>
            </a:endParaRPr>
          </a:p>
        </p:txBody>
      </p:sp>
      <p:sp>
        <p:nvSpPr>
          <p:cNvPr id="89" name="PlaceHolder 3"/>
          <p:cNvSpPr>
            <a:spLocks noGrp="1"/>
          </p:cNvSpPr>
          <p:nvPr>
            <p:ph type="sldNum" idx="9"/>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933D4035-AC3B-464A-8A5A-D42E67E3C950}"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PlaceHolder 1"/>
          <p:cNvSpPr>
            <a:spLocks noGrp="1"/>
          </p:cNvSpPr>
          <p:nvPr>
            <p:ph type="sldImg"/>
          </p:nvPr>
        </p:nvSpPr>
        <p:spPr>
          <a:xfrm>
            <a:off x="685800" y="1143000"/>
            <a:ext cx="5486040" cy="3085920"/>
          </a:xfrm>
          <a:prstGeom prst="rect">
            <a:avLst/>
          </a:prstGeom>
          <a:ln w="0">
            <a:noFill/>
          </a:ln>
        </p:spPr>
      </p:sp>
      <p:sp>
        <p:nvSpPr>
          <p:cNvPr id="91"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1800"/>
              </a:spcBef>
              <a:spcAft>
                <a:spcPts val="601"/>
              </a:spcAft>
              <a:buNone/>
            </a:pPr>
            <a:r>
              <a:rPr b="1" lang="en-GB" sz="1800" spc="-1" strike="noStrike">
                <a:latin typeface="Times New Roman"/>
              </a:rPr>
              <a:t>Barriers to effective communication</a:t>
            </a:r>
            <a:endParaRPr b="0" lang="en-GB" sz="1800" spc="-1" strike="noStrike">
              <a:latin typeface="Arial"/>
            </a:endParaRPr>
          </a:p>
          <a:p>
            <a:pPr indent="0" algn="just">
              <a:lnSpc>
                <a:spcPct val="200000"/>
              </a:lnSpc>
              <a:buNone/>
            </a:pPr>
            <a:r>
              <a:rPr b="1" lang="en-GB" sz="1800" spc="-1" strike="noStrike">
                <a:latin typeface="Times New Roman"/>
                <a:ea typeface="Times New Roman"/>
              </a:rPr>
              <a:t>Personal barriers</a:t>
            </a:r>
            <a:endParaRPr b="0" lang="en-GB" sz="1800" spc="-1" strike="noStrike">
              <a:latin typeface="Arial"/>
            </a:endParaRPr>
          </a:p>
          <a:p>
            <a:pPr indent="0" algn="just">
              <a:lnSpc>
                <a:spcPct val="200000"/>
              </a:lnSpc>
              <a:buNone/>
            </a:pPr>
            <a:r>
              <a:rPr b="0" lang="en-GB" sz="1800" spc="-1" strike="noStrike">
                <a:latin typeface="Times New Roman"/>
                <a:ea typeface="Times New Roman"/>
              </a:rPr>
              <a:t>One of the significant obstacles to effective communication between Green Crop and its international clients can be various personal barriers. The barriers can be the lack of confidence to communicate with customers about their products and services or unwillingness and demotivation to interact with their international clients as well. </a:t>
            </a:r>
            <a:endParaRPr b="0" lang="en-GB" sz="1800" spc="-1" strike="noStrike">
              <a:latin typeface="Arial"/>
            </a:endParaRPr>
          </a:p>
          <a:p>
            <a:pPr indent="0" algn="just">
              <a:lnSpc>
                <a:spcPct val="200000"/>
              </a:lnSpc>
              <a:buNone/>
            </a:pPr>
            <a:r>
              <a:rPr b="1" lang="en-GB" sz="1800" spc="-1" strike="noStrike">
                <a:latin typeface="Times New Roman"/>
                <a:ea typeface="Times New Roman"/>
              </a:rPr>
              <a:t>Language barriers</a:t>
            </a:r>
            <a:endParaRPr b="0" lang="en-GB" sz="1800" spc="-1" strike="noStrike">
              <a:latin typeface="Arial"/>
            </a:endParaRPr>
          </a:p>
          <a:p>
            <a:pPr indent="0" algn="just">
              <a:lnSpc>
                <a:spcPct val="200000"/>
              </a:lnSpc>
              <a:buNone/>
            </a:pPr>
            <a:r>
              <a:rPr b="0" lang="en-GB" sz="1800" spc="-1" strike="noStrike">
                <a:latin typeface="Times New Roman"/>
                <a:ea typeface="Times New Roman"/>
              </a:rPr>
              <a:t>Having various international clients Green-Crop may face a lack of understanding of their language as well as they can be also unable to make their clients understand their message. International clients can often lose their interest in the service of Green-Crop as they are unable to comprehend the language of the company's employees which is a big barrier for the organisation </a:t>
            </a:r>
            <a:r>
              <a:rPr b="0" lang="en-US" sz="1800" spc="-1" strike="noStrike">
                <a:latin typeface="Times New Roman"/>
                <a:ea typeface="Times New Roman"/>
              </a:rPr>
              <a:t>(Martic, 2023)</a:t>
            </a:r>
            <a:r>
              <a:rPr b="0" lang="en-GB" sz="1800" spc="-1" strike="noStrike">
                <a:latin typeface="Times New Roman"/>
                <a:ea typeface="Times New Roman"/>
              </a:rPr>
              <a:t>. </a:t>
            </a:r>
            <a:endParaRPr b="0" lang="en-GB" sz="1800" spc="-1" strike="noStrike">
              <a:latin typeface="Arial"/>
            </a:endParaRPr>
          </a:p>
          <a:p>
            <a:pPr indent="0">
              <a:lnSpc>
                <a:spcPct val="100000"/>
              </a:lnSpc>
              <a:buNone/>
            </a:pPr>
            <a:endParaRPr b="0" lang="en-GB" sz="1800" spc="-1" strike="noStrike">
              <a:latin typeface="Arial"/>
            </a:endParaRPr>
          </a:p>
        </p:txBody>
      </p:sp>
      <p:sp>
        <p:nvSpPr>
          <p:cNvPr id="92" name="PlaceHolder 3"/>
          <p:cNvSpPr>
            <a:spLocks noGrp="1"/>
          </p:cNvSpPr>
          <p:nvPr>
            <p:ph type="sldNum" idx="10"/>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EE10C611-D5F3-4015-B614-95218209A3F4}"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sldImg"/>
          </p:nvPr>
        </p:nvSpPr>
        <p:spPr>
          <a:xfrm>
            <a:off x="685800" y="1143000"/>
            <a:ext cx="5486040" cy="3085920"/>
          </a:xfrm>
          <a:prstGeom prst="rect">
            <a:avLst/>
          </a:prstGeom>
          <a:ln w="0">
            <a:noFill/>
          </a:ln>
        </p:spPr>
      </p:sp>
      <p:sp>
        <p:nvSpPr>
          <p:cNvPr id="94"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1800"/>
              </a:spcBef>
              <a:spcAft>
                <a:spcPts val="601"/>
              </a:spcAft>
              <a:buNone/>
            </a:pPr>
            <a:r>
              <a:rPr b="1" lang="en-GB" sz="1800" spc="-1" strike="noStrike">
                <a:latin typeface="Times New Roman"/>
              </a:rPr>
              <a:t>The impacts of poor communication</a:t>
            </a:r>
            <a:endParaRPr b="0" lang="en-GB" sz="1800" spc="-1" strike="noStrike">
              <a:latin typeface="Arial"/>
            </a:endParaRPr>
          </a:p>
          <a:p>
            <a:pPr indent="0" algn="just">
              <a:lnSpc>
                <a:spcPct val="200000"/>
              </a:lnSpc>
              <a:buNone/>
            </a:pPr>
            <a:r>
              <a:rPr b="1" lang="en-GB" sz="1800" spc="-1" strike="noStrike">
                <a:latin typeface="Times New Roman"/>
                <a:ea typeface="Times New Roman"/>
              </a:rPr>
              <a:t>Dissatisfied clients</a:t>
            </a:r>
            <a:endParaRPr b="0" lang="en-GB" sz="1800" spc="-1" strike="noStrike">
              <a:latin typeface="Arial"/>
            </a:endParaRPr>
          </a:p>
          <a:p>
            <a:pPr indent="0" algn="just">
              <a:lnSpc>
                <a:spcPct val="200000"/>
              </a:lnSpc>
              <a:buNone/>
            </a:pPr>
            <a:r>
              <a:rPr b="0" lang="en-GB" sz="1800" spc="-1" strike="noStrike">
                <a:latin typeface="Times New Roman"/>
                <a:ea typeface="Times New Roman"/>
              </a:rPr>
              <a:t>The substandard communication with the international clients of Green-Crop can lead their customers to high dissatisfaction. While the team and supervisors fail to communicate with the client properly, the clients can not understand the company's services which makes them unsatisfied. </a:t>
            </a:r>
            <a:endParaRPr b="0" lang="en-GB" sz="1800" spc="-1" strike="noStrike">
              <a:latin typeface="Arial"/>
            </a:endParaRPr>
          </a:p>
          <a:p>
            <a:pPr indent="0" algn="just">
              <a:lnSpc>
                <a:spcPct val="200000"/>
              </a:lnSpc>
              <a:buNone/>
            </a:pPr>
            <a:r>
              <a:rPr b="1" lang="en-GB" sz="1800" spc="-1" strike="noStrike">
                <a:latin typeface="Times New Roman"/>
                <a:ea typeface="Times New Roman"/>
              </a:rPr>
              <a:t>Not fulfilling the expectations</a:t>
            </a:r>
            <a:endParaRPr b="0" lang="en-GB" sz="1800" spc="-1" strike="noStrike">
              <a:latin typeface="Arial"/>
            </a:endParaRPr>
          </a:p>
          <a:p>
            <a:pPr indent="0" algn="just">
              <a:lnSpc>
                <a:spcPct val="200000"/>
              </a:lnSpc>
              <a:buNone/>
            </a:pPr>
            <a:r>
              <a:rPr b="0" lang="en-GB" sz="1800" spc="-1" strike="noStrike">
                <a:latin typeface="Times New Roman"/>
                <a:ea typeface="Times New Roman"/>
              </a:rPr>
              <a:t>The lack of effective communication can be one of the primary causes for not meeting the organisational expectations and the business goals of Green-Crop. Poor communication with clients can reduce their business productivity, consequently, the annual income can be impacted by that </a:t>
            </a:r>
            <a:r>
              <a:rPr b="0" lang="en-US" sz="1800" spc="-1" strike="noStrike">
                <a:latin typeface="Times New Roman"/>
                <a:ea typeface="Times New Roman"/>
              </a:rPr>
              <a:t>(Kinsey, 2019)</a:t>
            </a:r>
            <a:r>
              <a:rPr b="0" lang="en-GB" sz="1800" spc="-1" strike="noStrike">
                <a:latin typeface="Times New Roman"/>
                <a:ea typeface="Times New Roman"/>
              </a:rPr>
              <a:t>. </a:t>
            </a:r>
            <a:br>
              <a:rPr sz="1800"/>
            </a:br>
            <a:endParaRPr b="0" lang="en-GB" sz="1800" spc="-1" strike="noStrike">
              <a:latin typeface="Arial"/>
            </a:endParaRPr>
          </a:p>
          <a:p>
            <a:pPr indent="0">
              <a:lnSpc>
                <a:spcPct val="100000"/>
              </a:lnSpc>
              <a:buNone/>
            </a:pPr>
            <a:endParaRPr b="0" lang="en-GB" sz="1800" spc="-1" strike="noStrike">
              <a:latin typeface="Arial"/>
            </a:endParaRPr>
          </a:p>
        </p:txBody>
      </p:sp>
      <p:sp>
        <p:nvSpPr>
          <p:cNvPr id="95" name="PlaceHolder 3"/>
          <p:cNvSpPr>
            <a:spLocks noGrp="1"/>
          </p:cNvSpPr>
          <p:nvPr>
            <p:ph type="sldNum" idx="11"/>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1CA8F4C6-E4D6-45C7-A27D-90E6C252CB8D}"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PlaceHolder 1"/>
          <p:cNvSpPr>
            <a:spLocks noGrp="1"/>
          </p:cNvSpPr>
          <p:nvPr>
            <p:ph type="sldImg"/>
          </p:nvPr>
        </p:nvSpPr>
        <p:spPr>
          <a:xfrm>
            <a:off x="685800" y="1143000"/>
            <a:ext cx="5486040" cy="3085920"/>
          </a:xfrm>
          <a:prstGeom prst="rect">
            <a:avLst/>
          </a:prstGeom>
          <a:ln w="0">
            <a:noFill/>
          </a:ln>
        </p:spPr>
      </p:sp>
      <p:sp>
        <p:nvSpPr>
          <p:cNvPr id="97"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1800"/>
              </a:spcBef>
              <a:spcAft>
                <a:spcPts val="601"/>
              </a:spcAft>
              <a:buNone/>
            </a:pPr>
            <a:r>
              <a:rPr b="1" lang="en-GB" sz="1800" spc="-1" strike="noStrike">
                <a:latin typeface="Times New Roman"/>
              </a:rPr>
              <a:t>Advantages of effective communication</a:t>
            </a:r>
            <a:endParaRPr b="0" lang="en-GB" sz="1800" spc="-1" strike="noStrike">
              <a:latin typeface="Arial"/>
            </a:endParaRPr>
          </a:p>
          <a:p>
            <a:pPr indent="0" algn="just">
              <a:lnSpc>
                <a:spcPct val="200000"/>
              </a:lnSpc>
              <a:buNone/>
            </a:pPr>
            <a:r>
              <a:rPr b="1" lang="en-GB" sz="1800" spc="-1" strike="noStrike">
                <a:latin typeface="Times New Roman"/>
                <a:ea typeface="Times New Roman"/>
              </a:rPr>
              <a:t>Builds mutual relationship</a:t>
            </a:r>
            <a:endParaRPr b="0" lang="en-GB" sz="1800" spc="-1" strike="noStrike">
              <a:latin typeface="Arial"/>
            </a:endParaRPr>
          </a:p>
          <a:p>
            <a:pPr indent="0" algn="just">
              <a:lnSpc>
                <a:spcPct val="200000"/>
              </a:lnSpc>
              <a:buNone/>
            </a:pPr>
            <a:r>
              <a:rPr b="0" lang="en-GB" sz="1800" spc="-1" strike="noStrike">
                <a:latin typeface="Times New Roman"/>
                <a:ea typeface="Times New Roman"/>
              </a:rPr>
              <a:t>effective communication with the international clients of Green-Crop can enhance mutual understanding and help strengthen the relationship between them. Clients can openly talk about their problems regarding products or services which enhances collaboration as well. </a:t>
            </a:r>
            <a:endParaRPr b="0" lang="en-GB" sz="1800" spc="-1" strike="noStrike">
              <a:latin typeface="Arial"/>
            </a:endParaRPr>
          </a:p>
          <a:p>
            <a:pPr indent="0" algn="just">
              <a:lnSpc>
                <a:spcPct val="200000"/>
              </a:lnSpc>
              <a:buNone/>
            </a:pPr>
            <a:r>
              <a:rPr b="1" lang="en-GB" sz="1800" spc="-1" strike="noStrike">
                <a:latin typeface="Times New Roman"/>
                <a:ea typeface="Times New Roman"/>
              </a:rPr>
              <a:t>Increasing productivity</a:t>
            </a:r>
            <a:endParaRPr b="0" lang="en-GB" sz="1800" spc="-1" strike="noStrike">
              <a:latin typeface="Arial"/>
            </a:endParaRPr>
          </a:p>
          <a:p>
            <a:pPr indent="0" algn="just">
              <a:lnSpc>
                <a:spcPct val="200000"/>
              </a:lnSpc>
              <a:buNone/>
            </a:pPr>
            <a:r>
              <a:rPr b="0" lang="en-GB" sz="1800" spc="-1" strike="noStrike">
                <a:latin typeface="Times New Roman"/>
                <a:ea typeface="Times New Roman"/>
              </a:rPr>
              <a:t>Encouraging team members to communicate with customers in an effective way can help Green Crop increase their business productivity. While the employees are able to address the problem of their clients and resolve them effectively, it helps attract more customers which can increase productivity </a:t>
            </a:r>
            <a:r>
              <a:rPr b="0" lang="en-US" sz="1800" spc="-1" strike="noStrike">
                <a:latin typeface="Times New Roman"/>
                <a:ea typeface="Times New Roman"/>
              </a:rPr>
              <a:t>(Futurelearn, 2023)</a:t>
            </a:r>
            <a:r>
              <a:rPr b="0" lang="en-GB" sz="1800" spc="-1" strike="noStrike">
                <a:latin typeface="Times New Roman"/>
                <a:ea typeface="Times New Roman"/>
              </a:rPr>
              <a:t>. </a:t>
            </a:r>
            <a:br>
              <a:rPr sz="1800"/>
            </a:br>
            <a:endParaRPr b="0" lang="en-GB" sz="1800" spc="-1" strike="noStrike">
              <a:latin typeface="Arial"/>
            </a:endParaRPr>
          </a:p>
          <a:p>
            <a:pPr indent="0">
              <a:lnSpc>
                <a:spcPct val="100000"/>
              </a:lnSpc>
              <a:buNone/>
            </a:pPr>
            <a:endParaRPr b="0" lang="en-GB" sz="1800" spc="-1" strike="noStrike">
              <a:latin typeface="Arial"/>
            </a:endParaRPr>
          </a:p>
        </p:txBody>
      </p:sp>
      <p:sp>
        <p:nvSpPr>
          <p:cNvPr id="98" name="PlaceHolder 3"/>
          <p:cNvSpPr>
            <a:spLocks noGrp="1"/>
          </p:cNvSpPr>
          <p:nvPr>
            <p:ph type="sldNum" idx="12"/>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2236F2FE-7919-4508-ABEC-4FA864A600D6}"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PlaceHolder 1"/>
          <p:cNvSpPr>
            <a:spLocks noGrp="1"/>
          </p:cNvSpPr>
          <p:nvPr>
            <p:ph type="sldImg"/>
          </p:nvPr>
        </p:nvSpPr>
        <p:spPr>
          <a:xfrm>
            <a:off x="685800" y="1143000"/>
            <a:ext cx="5486040" cy="3085920"/>
          </a:xfrm>
          <a:prstGeom prst="rect">
            <a:avLst/>
          </a:prstGeom>
          <a:ln w="0">
            <a:noFill/>
          </a:ln>
        </p:spPr>
      </p:sp>
      <p:sp>
        <p:nvSpPr>
          <p:cNvPr id="100"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2001"/>
              </a:spcBef>
              <a:spcAft>
                <a:spcPts val="601"/>
              </a:spcAft>
              <a:buNone/>
            </a:pPr>
            <a:r>
              <a:rPr b="1" lang="en-GB" sz="1800" spc="-1" strike="noStrike">
                <a:latin typeface="Times New Roman"/>
              </a:rPr>
              <a:t>Conclusion</a:t>
            </a:r>
            <a:endParaRPr b="0" lang="en-GB" sz="1800" spc="-1" strike="noStrike">
              <a:latin typeface="Arial"/>
            </a:endParaRPr>
          </a:p>
          <a:p>
            <a:pPr indent="0" algn="just">
              <a:lnSpc>
                <a:spcPct val="200000"/>
              </a:lnSpc>
              <a:buNone/>
            </a:pPr>
            <a:r>
              <a:rPr b="0" lang="en-GB" sz="1800" spc="-1" strike="noStrike">
                <a:latin typeface="Times New Roman"/>
                <a:ea typeface="Times New Roman"/>
              </a:rPr>
              <a:t>The above concise presentation has discussed various communication theories including the Aristotle model of communication and Shannon and Weaver model of communication. The communication channels have been explained in this presentation that help improve communication. This presentation has described multiple obstacles to constructive communication between Green Crop and its clients. The way poor communication impacts Green Crop has been highlighted in this presentation along with its advantages within the organisation.  </a:t>
            </a:r>
            <a:br>
              <a:rPr sz="1800"/>
            </a:br>
            <a:endParaRPr b="0" lang="en-GB" sz="1800" spc="-1" strike="noStrike">
              <a:latin typeface="Arial"/>
            </a:endParaRPr>
          </a:p>
          <a:p>
            <a:pPr indent="0">
              <a:lnSpc>
                <a:spcPct val="100000"/>
              </a:lnSpc>
              <a:buNone/>
            </a:pPr>
            <a:endParaRPr b="0" lang="en-GB" sz="1800" spc="-1" strike="noStrike">
              <a:latin typeface="Arial"/>
            </a:endParaRPr>
          </a:p>
        </p:txBody>
      </p:sp>
      <p:sp>
        <p:nvSpPr>
          <p:cNvPr id="101" name="PlaceHolder 3"/>
          <p:cNvSpPr>
            <a:spLocks noGrp="1"/>
          </p:cNvSpPr>
          <p:nvPr>
            <p:ph type="sldNum" idx="13"/>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BA53FCC3-48AC-4FC9-9EB6-031BC971D1B9}" type="slidenum">
              <a:rPr b="0" lang="en-US" sz="1200" spc="-1" strike="noStrike">
                <a:latin typeface="Times New Roman"/>
              </a:rPr>
              <a:t>&lt;number&gt;</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PlaceHolder 1"/>
          <p:cNvSpPr>
            <a:spLocks noGrp="1"/>
          </p:cNvSpPr>
          <p:nvPr>
            <p:ph type="sldImg"/>
          </p:nvPr>
        </p:nvSpPr>
        <p:spPr>
          <a:xfrm>
            <a:off x="685800" y="1143000"/>
            <a:ext cx="5486040" cy="3085920"/>
          </a:xfrm>
          <a:prstGeom prst="rect">
            <a:avLst/>
          </a:prstGeom>
          <a:ln w="0">
            <a:noFill/>
          </a:ln>
        </p:spPr>
      </p:sp>
      <p:sp>
        <p:nvSpPr>
          <p:cNvPr id="103"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200000"/>
              </a:lnSpc>
              <a:spcBef>
                <a:spcPts val="2001"/>
              </a:spcBef>
              <a:spcAft>
                <a:spcPts val="601"/>
              </a:spcAft>
              <a:buNone/>
            </a:pPr>
            <a:r>
              <a:rPr b="1" lang="en-GB" sz="1800" spc="-1" strike="noStrike">
                <a:latin typeface="Times New Roman"/>
              </a:rPr>
              <a:t>References</a:t>
            </a:r>
            <a:endParaRPr b="0" lang="en-GB" sz="1800" spc="-1" strike="noStrike">
              <a:latin typeface="Arial"/>
            </a:endParaRPr>
          </a:p>
          <a:p>
            <a:pPr indent="0" algn="just">
              <a:lnSpc>
                <a:spcPct val="200000"/>
              </a:lnSpc>
              <a:buNone/>
            </a:pPr>
            <a:r>
              <a:rPr b="0" lang="en-GB" sz="1800" spc="-1" strike="noStrike">
                <a:latin typeface="Times New Roman"/>
                <a:ea typeface="Times New Roman"/>
              </a:rPr>
              <a:t>Futurelearn, (2023). </a:t>
            </a:r>
            <a:r>
              <a:rPr b="0" i="1" lang="en-GB" sz="1800" spc="-1" strike="noStrike">
                <a:latin typeface="Times New Roman"/>
                <a:ea typeface="Times New Roman"/>
              </a:rPr>
              <a:t>The 4 main benefits of effective communication.</a:t>
            </a:r>
            <a:r>
              <a:rPr b="0" lang="en-GB" sz="1800" spc="-1" strike="noStrike">
                <a:latin typeface="Times New Roman"/>
                <a:ea typeface="Times New Roman"/>
              </a:rPr>
              <a:t> [Online] Available at: https://www.futurelearn.com/info/courses/communicating-and-influencing-in-organisations/0/steps/180465[Accessed 23 July 2023].</a:t>
            </a:r>
            <a:endParaRPr b="0" lang="en-GB" sz="1800" spc="-1" strike="noStrike">
              <a:latin typeface="Arial"/>
            </a:endParaRPr>
          </a:p>
          <a:p>
            <a:pPr indent="0" algn="just">
              <a:lnSpc>
                <a:spcPct val="200000"/>
              </a:lnSpc>
              <a:buNone/>
            </a:pPr>
            <a:r>
              <a:rPr b="0" lang="en-GB" sz="1800" spc="-1" strike="noStrike">
                <a:latin typeface="Times New Roman"/>
                <a:ea typeface="Times New Roman"/>
              </a:rPr>
              <a:t>Kinsey, A., (2019). </a:t>
            </a:r>
            <a:r>
              <a:rPr b="0" i="1" lang="en-GB" sz="1800" spc="-1" strike="noStrike">
                <a:latin typeface="Times New Roman"/>
                <a:ea typeface="Times New Roman"/>
              </a:rPr>
              <a:t>The Effects of Poor Communication in Business.</a:t>
            </a:r>
            <a:r>
              <a:rPr b="0" lang="en-GB" sz="1800" spc="-1" strike="noStrike">
                <a:latin typeface="Times New Roman"/>
                <a:ea typeface="Times New Roman"/>
              </a:rPr>
              <a:t> [Online] Available at: https://smallbusiness.chron.com/effects-poor-communication-business-345.html[Accessed 23 July 2023].</a:t>
            </a:r>
            <a:endParaRPr b="0" lang="en-GB" sz="1800" spc="-1" strike="noStrike">
              <a:latin typeface="Arial"/>
            </a:endParaRPr>
          </a:p>
          <a:p>
            <a:pPr indent="0" algn="just">
              <a:lnSpc>
                <a:spcPct val="200000"/>
              </a:lnSpc>
              <a:buNone/>
            </a:pPr>
            <a:r>
              <a:rPr b="0" lang="en-GB" sz="1800" spc="-1" strike="noStrike">
                <a:latin typeface="Times New Roman"/>
                <a:ea typeface="Times New Roman"/>
              </a:rPr>
              <a:t>Kubota, M., (2019). “What is" Communication"?-Beyond the Shannon &amp; Weaver’s Model.” International Journal for Educational Media and Technology, 13(1).</a:t>
            </a:r>
            <a:endParaRPr b="0" lang="en-GB" sz="1800" spc="-1" strike="noStrike">
              <a:latin typeface="Arial"/>
            </a:endParaRPr>
          </a:p>
          <a:p>
            <a:pPr indent="0" algn="just">
              <a:lnSpc>
                <a:spcPct val="200000"/>
              </a:lnSpc>
              <a:buNone/>
            </a:pPr>
            <a:r>
              <a:rPr b="0" lang="en-GB" sz="1800" spc="-1" strike="noStrike">
                <a:latin typeface="Times New Roman"/>
                <a:ea typeface="Times New Roman"/>
              </a:rPr>
              <a:t>Martic, K., (2023). </a:t>
            </a:r>
            <a:r>
              <a:rPr b="0" i="1" lang="en-GB" sz="1800" spc="-1" strike="noStrike">
                <a:latin typeface="Times New Roman"/>
                <a:ea typeface="Times New Roman"/>
              </a:rPr>
              <a:t>Top 13 Communication Barriers and How to Tackle Them.</a:t>
            </a:r>
            <a:r>
              <a:rPr b="0" lang="en-GB" sz="1800" spc="-1" strike="noStrike">
                <a:latin typeface="Times New Roman"/>
                <a:ea typeface="Times New Roman"/>
              </a:rPr>
              <a:t> [Online]Available at: https://haiilo.com/blog/communication-barriers/[Accessed 23 July 2023].</a:t>
            </a:r>
            <a:endParaRPr b="0" lang="en-GB" sz="1800" spc="-1" strike="noStrike">
              <a:latin typeface="Arial"/>
            </a:endParaRPr>
          </a:p>
          <a:p>
            <a:pPr indent="0" algn="just">
              <a:lnSpc>
                <a:spcPct val="200000"/>
              </a:lnSpc>
              <a:buNone/>
            </a:pPr>
            <a:r>
              <a:rPr b="0" lang="en-GB" sz="1800" spc="-1" strike="noStrike">
                <a:latin typeface="Times New Roman"/>
                <a:ea typeface="Times New Roman"/>
              </a:rPr>
              <a:t>WARD, S., (2023). </a:t>
            </a:r>
            <a:r>
              <a:rPr b="0" i="1" lang="en-GB" sz="1800" spc="-1" strike="noStrike">
                <a:latin typeface="Times New Roman"/>
                <a:ea typeface="Times New Roman"/>
              </a:rPr>
              <a:t>How to choose the right channels of communication to grow business?.</a:t>
            </a:r>
            <a:r>
              <a:rPr b="0" lang="en-GB" sz="1800" spc="-1" strike="noStrike">
                <a:latin typeface="Times New Roman"/>
                <a:ea typeface="Times New Roman"/>
              </a:rPr>
              <a:t> [Online] Available at: https://www.epitomise.co.uk/blog/channels-of-communication/[Accessed 23 July 2023].</a:t>
            </a:r>
            <a:endParaRPr b="0" lang="en-GB" sz="1800" spc="-1" strike="noStrike">
              <a:latin typeface="Arial"/>
            </a:endParaRPr>
          </a:p>
          <a:p>
            <a:pPr indent="0">
              <a:lnSpc>
                <a:spcPct val="100000"/>
              </a:lnSpc>
              <a:buNone/>
            </a:pPr>
            <a:endParaRPr b="0" lang="en-GB" sz="1800" spc="-1" strike="noStrike">
              <a:latin typeface="Arial"/>
            </a:endParaRPr>
          </a:p>
        </p:txBody>
      </p:sp>
      <p:sp>
        <p:nvSpPr>
          <p:cNvPr id="104" name="PlaceHolder 3"/>
          <p:cNvSpPr>
            <a:spLocks noGrp="1"/>
          </p:cNvSpPr>
          <p:nvPr>
            <p:ph type="sldNum" idx="14"/>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US" sz="1200" spc="-1" strike="noStrike">
                <a:latin typeface="Times New Roman"/>
              </a:defRPr>
            </a:lvl1pPr>
          </a:lstStyle>
          <a:p>
            <a:pPr indent="0" algn="r">
              <a:lnSpc>
                <a:spcPct val="100000"/>
              </a:lnSpc>
              <a:buNone/>
            </a:pPr>
            <a:fld id="{E679FD71-261F-452F-B0A8-6DC3E2CC40E4}" type="slidenum">
              <a:rPr b="0" lang="en-US" sz="1200" spc="-1" strike="noStrike">
                <a:latin typeface="Times New Roman"/>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61FC9048-A8C0-4735-AFE6-41E30EFEE40A}"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6"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ACCB71E1-9438-49B6-964F-EA1D5EB814DD}"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8"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ED21DABD-637B-4240-A451-DC2553B84DD4}"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0"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11"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671942B4-CA90-4A85-920A-3584E53743C8}"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E572D0A7-CD3E-4930-B10D-176FCB516670}"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8488DCBE-54AE-4239-B0BF-577AAA086FF2}"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5"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16"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17"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E91FEA47-2ACE-4DE2-877D-3CE2C0E11D58}"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19"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20"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21"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D9D0CC82-ACEE-4C37-BCEC-FCC77FB83861}"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23"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24"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25"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BD7AE806-C062-49FA-9E3A-A61115593A02}"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27"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28"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9DF6834B-75F6-4CA6-AB60-EE2776A72777}"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0"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1"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2"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3"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7148E159-6F15-47AA-8B85-EA489B93BF0D}"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endParaRPr b="0" lang="en-US" sz="1800" spc="-1" strike="noStrike">
              <a:solidFill>
                <a:srgbClr val="000000"/>
              </a:solidFill>
              <a:latin typeface="Calibri"/>
            </a:endParaRPr>
          </a:p>
        </p:txBody>
      </p:sp>
      <p:sp>
        <p:nvSpPr>
          <p:cNvPr id="35"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6"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7"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8"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39"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40"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rgbClr val="000000"/>
              </a:solidFill>
              <a:latin typeface="Calibri"/>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D18ED655-79CE-429C-8C30-FC37ECBDA535}" type="slidenum">
              <a:t>&lt;#&gt;</a:t>
            </a:fld>
          </a:p>
        </p:txBody>
      </p:sp>
      <p:sp>
        <p:nvSpPr>
          <p:cNvPr id="11" name="PlaceHolder 10"/>
          <p:cNvSpPr>
            <a:spLocks noGrp="1"/>
          </p:cNvSpPr>
          <p:nvPr>
            <p:ph type="dt" idx="1"/>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alphaModFix amt="70000"/>
          </a:blip>
          <a:stretch/>
        </a:blipFill>
      </p:bgPr>
    </p:bg>
    <p:spTree>
      <p:nvGrpSpPr>
        <p:cNvPr id="1" name=""/>
        <p:cNvGrpSpPr/>
        <p:nvPr/>
      </p:nvGrpSpPr>
      <p:grpSpPr>
        <a:xfrm>
          <a:off x="0" y="0"/>
          <a:ext cx="0" cy="0"/>
          <a:chOff x="0" y="0"/>
          <a:chExt cx="0" cy="0"/>
        </a:xfrm>
      </p:grpSpPr>
      <p:sp>
        <p:nvSpPr>
          <p:cNvPr id="0" name="PlaceHolder 1"/>
          <p:cNvSpPr>
            <a:spLocks noGrp="1"/>
          </p:cNvSpPr>
          <p:nvPr>
            <p:ph type="dt" idx="1"/>
          </p:nvPr>
        </p:nvSpPr>
        <p:spPr>
          <a:xfrm>
            <a:off x="838080" y="6356520"/>
            <a:ext cx="2742840" cy="364680"/>
          </a:xfrm>
          <a:prstGeom prst="rect">
            <a:avLst/>
          </a:prstGeom>
          <a:noFill/>
          <a:ln w="0">
            <a:noFill/>
          </a:ln>
        </p:spPr>
        <p:txBody>
          <a:bodyPr anchor="ctr">
            <a:noAutofit/>
          </a:bodyPr>
          <a:lstStyle>
            <a:lvl1pPr indent="0">
              <a:lnSpc>
                <a:spcPct val="100000"/>
              </a:lnSpc>
              <a:buNone/>
              <a:defRPr b="0" lang="en-US" sz="1200" spc="-1" strike="noStrike">
                <a:solidFill>
                  <a:srgbClr val="8b8b8b"/>
                </a:solidFill>
                <a:latin typeface="Calibri"/>
              </a:defRPr>
            </a:lvl1pPr>
          </a:lstStyle>
          <a:p>
            <a:pPr indent="0">
              <a:lnSpc>
                <a:spcPct val="100000"/>
              </a:lnSpc>
              <a:buNone/>
            </a:pPr>
            <a:r>
              <a:rPr b="0" lang="en-US" sz="1200" spc="-1" strike="noStrike">
                <a:solidFill>
                  <a:srgbClr val="8b8b8b"/>
                </a:solidFill>
                <a:latin typeface="Calibri"/>
              </a:rPr>
              <a:t> </a:t>
            </a:r>
            <a:endParaRPr b="0" lang="en-GB" sz="1200" spc="-1" strike="noStrike">
              <a:latin typeface="Times New Roman"/>
            </a:endParaRPr>
          </a:p>
        </p:txBody>
      </p:sp>
      <p:sp>
        <p:nvSpPr>
          <p:cNvPr id="1" name="PlaceHolder 2"/>
          <p:cNvSpPr>
            <a:spLocks noGrp="1"/>
          </p:cNvSpPr>
          <p:nvPr>
            <p:ph type="ftr" idx="2"/>
          </p:nvPr>
        </p:nvSpPr>
        <p:spPr>
          <a:xfrm>
            <a:off x="4038480" y="6356520"/>
            <a:ext cx="4114440" cy="364680"/>
          </a:xfrm>
          <a:prstGeom prst="rect">
            <a:avLst/>
          </a:prstGeom>
          <a:noFill/>
          <a:ln w="0">
            <a:noFill/>
          </a:ln>
        </p:spPr>
        <p:txBody>
          <a:bodyPr anchor="ctr">
            <a:noAutofit/>
          </a:bodyPr>
          <a:lstStyle>
            <a:lvl1pPr indent="0" algn="ctr">
              <a:buNone/>
              <a:defRPr b="0" lang="en-GB" sz="1400" spc="-1" strike="noStrike">
                <a:latin typeface="Times New Roman"/>
              </a:defRPr>
            </a:lvl1pPr>
          </a:lstStyle>
          <a:p>
            <a:pPr indent="0" algn="ctr">
              <a:buNone/>
            </a:pPr>
            <a:r>
              <a:rPr b="0" lang="en-GB" sz="1400" spc="-1" strike="noStrike">
                <a:latin typeface="Times New Roman"/>
              </a:rPr>
              <a:t> </a:t>
            </a:r>
            <a:endParaRPr b="0" lang="en-GB" sz="1400" spc="-1" strike="noStrike">
              <a:latin typeface="Times New Roman"/>
            </a:endParaRPr>
          </a:p>
        </p:txBody>
      </p:sp>
      <p:sp>
        <p:nvSpPr>
          <p:cNvPr id="2" name="PlaceHolder 3"/>
          <p:cNvSpPr>
            <a:spLocks noGrp="1"/>
          </p:cNvSpPr>
          <p:nvPr>
            <p:ph type="sldNum" idx="3"/>
          </p:nvPr>
        </p:nvSpPr>
        <p:spPr>
          <a:xfrm>
            <a:off x="8610480" y="6356520"/>
            <a:ext cx="2742840" cy="364680"/>
          </a:xfrm>
          <a:prstGeom prst="rect">
            <a:avLst/>
          </a:prstGeom>
          <a:noFill/>
          <a:ln w="0">
            <a:noFill/>
          </a:ln>
        </p:spPr>
        <p:txBody>
          <a:bodyPr anchor="ctr">
            <a:noAutofit/>
          </a:bodyPr>
          <a:lstStyle>
            <a:lvl1pPr indent="0" algn="r">
              <a:lnSpc>
                <a:spcPct val="100000"/>
              </a:lnSpc>
              <a:buNone/>
              <a:defRPr b="0" lang="en-US" sz="1200" spc="-1" strike="noStrike">
                <a:solidFill>
                  <a:srgbClr val="8b8b8b"/>
                </a:solidFill>
                <a:latin typeface="Calibri"/>
              </a:defRPr>
            </a:lvl1pPr>
          </a:lstStyle>
          <a:p>
            <a:pPr indent="0" algn="r">
              <a:lnSpc>
                <a:spcPct val="100000"/>
              </a:lnSpc>
              <a:buNone/>
            </a:pPr>
            <a:fld id="{6415E619-A8AD-40EC-B06A-DDF81627752F}" type="slidenum">
              <a:rPr b="0" lang="en-US" sz="1200" spc="-1" strike="noStrike">
                <a:solidFill>
                  <a:srgbClr val="8b8b8b"/>
                </a:solidFill>
                <a:latin typeface="Calibri"/>
              </a:rPr>
              <a:t>9</a:t>
            </a:fld>
            <a:endParaRPr b="0" lang="en-GB" sz="1200" spc="-1" strike="noStrike">
              <a:latin typeface="Times New Roman"/>
            </a:endParaRPr>
          </a:p>
        </p:txBody>
      </p:sp>
      <p:sp>
        <p:nvSpPr>
          <p:cNvPr id="3"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r>
              <a:rPr b="0" lang="en-US" sz="1800" spc="-1" strike="noStrike">
                <a:solidFill>
                  <a:srgbClr val="000000"/>
                </a:solidFill>
                <a:latin typeface="Calibri"/>
              </a:rPr>
              <a:t>Click to edit the title text format</a:t>
            </a:r>
            <a:endParaRPr b="0" lang="en-US" sz="1800" spc="-1" strike="noStrike">
              <a:solidFill>
                <a:srgbClr val="000000"/>
              </a:solidFill>
              <a:latin typeface="Calibri"/>
            </a:endParaRPr>
          </a:p>
        </p:txBody>
      </p:sp>
      <p:sp>
        <p:nvSpPr>
          <p:cNvPr id="4"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lnSpc>
                <a:spcPct val="90000"/>
              </a:lnSpc>
              <a:spcBef>
                <a:spcPts val="1417"/>
              </a:spcBef>
              <a:buClr>
                <a:srgbClr val="000000"/>
              </a:buClr>
              <a:buSzPct val="45000"/>
              <a:buFont typeface="Wingdings" charset="2"/>
              <a:buChar char=""/>
            </a:pPr>
            <a:r>
              <a:rPr b="0" lang="en-US" sz="2800" spc="-1" strike="noStrike">
                <a:solidFill>
                  <a:srgbClr val="000000"/>
                </a:solidFill>
                <a:latin typeface="Calibri"/>
              </a:rPr>
              <a:t>Click to edit the outline text format</a:t>
            </a:r>
            <a:endParaRPr b="0" lang="en-US" sz="2800" spc="-1" strike="noStrike">
              <a:solidFill>
                <a:srgbClr val="000000"/>
              </a:solidFill>
              <a:latin typeface="Calibri"/>
            </a:endParaRPr>
          </a:p>
          <a:p>
            <a:pPr lvl="1" marL="864000" indent="-324000">
              <a:lnSpc>
                <a:spcPct val="90000"/>
              </a:lnSpc>
              <a:spcBef>
                <a:spcPts val="1134"/>
              </a:spcBef>
              <a:buClr>
                <a:srgbClr val="000000"/>
              </a:buClr>
              <a:buSzPct val="75000"/>
              <a:buFont typeface="Symbol" charset="2"/>
              <a:buChar char=""/>
            </a:pPr>
            <a:r>
              <a:rPr b="0" lang="en-US" sz="2000" spc="-1" strike="noStrike">
                <a:solidFill>
                  <a:srgbClr val="000000"/>
                </a:solidFill>
                <a:latin typeface="Calibri"/>
              </a:rPr>
              <a:t>Second Outline Level</a:t>
            </a:r>
            <a:endParaRPr b="0" lang="en-US" sz="2000" spc="-1" strike="noStrike">
              <a:solidFill>
                <a:srgbClr val="000000"/>
              </a:solidFill>
              <a:latin typeface="Calibri"/>
            </a:endParaRPr>
          </a:p>
          <a:p>
            <a:pPr lvl="2" marL="1296000" indent="-288000">
              <a:lnSpc>
                <a:spcPct val="90000"/>
              </a:lnSpc>
              <a:spcBef>
                <a:spcPts val="850"/>
              </a:spcBef>
              <a:buClr>
                <a:srgbClr val="000000"/>
              </a:buClr>
              <a:buSzPct val="45000"/>
              <a:buFont typeface="Wingdings" charset="2"/>
              <a:buChar char=""/>
            </a:pPr>
            <a:r>
              <a:rPr b="0" lang="en-US" sz="1800" spc="-1" strike="noStrike">
                <a:solidFill>
                  <a:srgbClr val="000000"/>
                </a:solidFill>
                <a:latin typeface="Calibri"/>
              </a:rPr>
              <a:t>Third Outline Level</a:t>
            </a:r>
            <a:endParaRPr b="0" lang="en-US" sz="1800" spc="-1" strike="noStrike">
              <a:solidFill>
                <a:srgbClr val="000000"/>
              </a:solidFill>
              <a:latin typeface="Calibri"/>
            </a:endParaRPr>
          </a:p>
          <a:p>
            <a:pPr lvl="3" marL="1728000" indent="-216000">
              <a:lnSpc>
                <a:spcPct val="90000"/>
              </a:lnSpc>
              <a:spcBef>
                <a:spcPts val="567"/>
              </a:spcBef>
              <a:buClr>
                <a:srgbClr val="000000"/>
              </a:buClr>
              <a:buSzPct val="75000"/>
              <a:buFont typeface="Symbol" charset="2"/>
              <a:buChar char=""/>
            </a:pPr>
            <a:r>
              <a:rPr b="0" lang="en-US" sz="1800" spc="-1" strike="noStrike">
                <a:solidFill>
                  <a:srgbClr val="000000"/>
                </a:solidFill>
                <a:latin typeface="Calibri"/>
              </a:rPr>
              <a:t>Fourth Outline Level</a:t>
            </a:r>
            <a:endParaRPr b="0" lang="en-US" sz="1800" spc="-1" strike="noStrike">
              <a:solidFill>
                <a:srgbClr val="000000"/>
              </a:solidFill>
              <a:latin typeface="Calibri"/>
            </a:endParaRPr>
          </a:p>
          <a:p>
            <a:pPr lvl="4" marL="2160000" indent="-216000">
              <a:lnSpc>
                <a:spcPct val="90000"/>
              </a:lnSpc>
              <a:spcBef>
                <a:spcPts val="283"/>
              </a:spcBef>
              <a:buClr>
                <a:srgbClr val="000000"/>
              </a:buClr>
              <a:buSzPct val="45000"/>
              <a:buFont typeface="Wingdings" charset="2"/>
              <a:buChar char=""/>
            </a:pPr>
            <a:r>
              <a:rPr b="0" lang="en-US" sz="2000" spc="-1" strike="noStrike">
                <a:solidFill>
                  <a:srgbClr val="000000"/>
                </a:solidFill>
                <a:latin typeface="Calibri"/>
              </a:rPr>
              <a:t>Fifth Outline Level</a:t>
            </a:r>
            <a:endParaRPr b="0" lang="en-US" sz="2000" spc="-1" strike="noStrike">
              <a:solidFill>
                <a:srgbClr val="000000"/>
              </a:solidFill>
              <a:latin typeface="Calibri"/>
            </a:endParaRPr>
          </a:p>
          <a:p>
            <a:pPr lvl="5" marL="2592000" indent="-216000">
              <a:lnSpc>
                <a:spcPct val="90000"/>
              </a:lnSpc>
              <a:spcBef>
                <a:spcPts val="283"/>
              </a:spcBef>
              <a:buClr>
                <a:srgbClr val="000000"/>
              </a:buClr>
              <a:buSzPct val="45000"/>
              <a:buFont typeface="Wingdings" charset="2"/>
              <a:buChar char=""/>
            </a:pPr>
            <a:r>
              <a:rPr b="0" lang="en-US" sz="2000" spc="-1" strike="noStrike">
                <a:solidFill>
                  <a:srgbClr val="000000"/>
                </a:solidFill>
                <a:latin typeface="Calibri"/>
              </a:rPr>
              <a:t>Sixth Outline Level</a:t>
            </a:r>
            <a:endParaRPr b="0" lang="en-US" sz="2000" spc="-1" strike="noStrike">
              <a:solidFill>
                <a:srgbClr val="000000"/>
              </a:solidFill>
              <a:latin typeface="Calibri"/>
            </a:endParaRPr>
          </a:p>
          <a:p>
            <a:pPr lvl="6" marL="3024000" indent="-216000">
              <a:lnSpc>
                <a:spcPct val="90000"/>
              </a:lnSpc>
              <a:spcBef>
                <a:spcPts val="283"/>
              </a:spcBef>
              <a:buClr>
                <a:srgbClr val="000000"/>
              </a:buClr>
              <a:buSzPct val="45000"/>
              <a:buFont typeface="Wingdings" charset="2"/>
              <a:buChar char=""/>
            </a:pPr>
            <a:r>
              <a:rPr b="0" lang="en-US" sz="2000" spc="-1" strike="noStrike">
                <a:solidFill>
                  <a:srgbClr val="000000"/>
                </a:solidFill>
                <a:latin typeface="Calibri"/>
              </a:rPr>
              <a:t>Seventh Outline Level</a:t>
            </a:r>
            <a:endParaRPr b="0" lang="en-US" sz="2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 name="TextBox 4"/>
          <p:cNvSpPr/>
          <p:nvPr/>
        </p:nvSpPr>
        <p:spPr>
          <a:xfrm>
            <a:off x="545040" y="1690200"/>
            <a:ext cx="11496600" cy="3442320"/>
          </a:xfrm>
          <a:prstGeom prst="rect">
            <a:avLst/>
          </a:prstGeom>
          <a:noFill/>
          <a:ln w="0">
            <a:noFill/>
          </a:ln>
        </p:spPr>
        <p:style>
          <a:lnRef idx="0"/>
          <a:fillRef idx="0"/>
          <a:effectRef idx="0"/>
          <a:fontRef idx="minor"/>
        </p:style>
        <p:txBody>
          <a:bodyPr lIns="90000" rIns="90000" tIns="45000" bIns="45000" anchor="t">
            <a:spAutoFit/>
          </a:bodyPr>
          <a:p>
            <a:pPr algn="ctr">
              <a:lnSpc>
                <a:spcPct val="200000"/>
              </a:lnSpc>
            </a:pPr>
            <a:r>
              <a:rPr b="1" lang="en-GB" sz="2800" spc="-1" strike="noStrike">
                <a:solidFill>
                  <a:srgbClr val="000000"/>
                </a:solidFill>
                <a:latin typeface="Times New Roman"/>
                <a:ea typeface="Times New Roman"/>
              </a:rPr>
              <a:t>Module Title: Effective Team Working and Communication</a:t>
            </a:r>
            <a:endParaRPr b="0" lang="en-GB" sz="2800" spc="-1" strike="noStrike">
              <a:latin typeface="Arial"/>
            </a:endParaRPr>
          </a:p>
          <a:p>
            <a:pPr algn="ctr">
              <a:lnSpc>
                <a:spcPct val="200000"/>
              </a:lnSpc>
            </a:pPr>
            <a:r>
              <a:rPr b="1" lang="en-GB" sz="2800" spc="-1" strike="noStrike">
                <a:solidFill>
                  <a:srgbClr val="000000"/>
                </a:solidFill>
                <a:latin typeface="Times New Roman"/>
                <a:ea typeface="Times New Roman"/>
              </a:rPr>
              <a:t>Module Leader:</a:t>
            </a:r>
            <a:endParaRPr b="0" lang="en-GB" sz="2800" spc="-1" strike="noStrike">
              <a:latin typeface="Arial"/>
            </a:endParaRPr>
          </a:p>
          <a:p>
            <a:pPr algn="ctr">
              <a:lnSpc>
                <a:spcPct val="200000"/>
              </a:lnSpc>
            </a:pPr>
            <a:r>
              <a:rPr b="1" lang="en-GB" sz="2400" spc="-1" strike="noStrike">
                <a:solidFill>
                  <a:srgbClr val="000000"/>
                </a:solidFill>
                <a:latin typeface="Times New Roman"/>
                <a:ea typeface="Times New Roman"/>
              </a:rPr>
              <a:t>Assignment Type: Presentation</a:t>
            </a:r>
            <a:endParaRPr b="0" lang="en-GB" sz="2400" spc="-1" strike="noStrike">
              <a:latin typeface="Arial"/>
            </a:endParaRPr>
          </a:p>
          <a:p>
            <a:pPr algn="ctr">
              <a:lnSpc>
                <a:spcPct val="200000"/>
              </a:lnSpc>
            </a:pPr>
            <a:r>
              <a:rPr b="0" lang="en-GB" sz="2000" spc="-1" strike="noStrike">
                <a:solidFill>
                  <a:srgbClr val="000000"/>
                </a:solidFill>
                <a:latin typeface="Times New Roman"/>
                <a:ea typeface="Times New Roman"/>
              </a:rPr>
              <a:t>Student Name:Nicolae Mihai</a:t>
            </a:r>
            <a:endParaRPr b="0" lang="en-GB" sz="2000" spc="-1" strike="noStrike">
              <a:latin typeface="Arial"/>
            </a:endParaRPr>
          </a:p>
          <a:p>
            <a:pPr algn="ctr">
              <a:lnSpc>
                <a:spcPct val="100000"/>
              </a:lnSpc>
            </a:pPr>
            <a:r>
              <a:rPr b="0" lang="en-GB" sz="2000" spc="-1" strike="noStrike">
                <a:solidFill>
                  <a:srgbClr val="000000"/>
                </a:solidFill>
                <a:latin typeface="Times New Roman"/>
                <a:ea typeface="Times New Roman"/>
              </a:rPr>
              <a:t>Student ID: 2124103@student.uwtsd.ac.uk</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 name="TextBox 2"/>
          <p:cNvSpPr/>
          <p:nvPr/>
        </p:nvSpPr>
        <p:spPr>
          <a:xfrm>
            <a:off x="848520" y="572040"/>
            <a:ext cx="6098400" cy="5162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2800" spc="-1" strike="noStrike">
                <a:solidFill>
                  <a:srgbClr val="000000"/>
                </a:solidFill>
                <a:latin typeface="Times New Roman"/>
              </a:rPr>
              <a:t>Table Of Contents</a:t>
            </a:r>
            <a:endParaRPr b="0" lang="en-GB" sz="2800" spc="-1" strike="noStrike">
              <a:latin typeface="Arial"/>
            </a:endParaRPr>
          </a:p>
        </p:txBody>
      </p:sp>
      <p:sp>
        <p:nvSpPr>
          <p:cNvPr id="49" name="TextBox 4"/>
          <p:cNvSpPr/>
          <p:nvPr/>
        </p:nvSpPr>
        <p:spPr>
          <a:xfrm>
            <a:off x="848520" y="1357560"/>
            <a:ext cx="6098400" cy="36396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2001"/>
              </a:spcBef>
              <a:spcAft>
                <a:spcPts val="601"/>
              </a:spcAft>
              <a:buClr>
                <a:srgbClr val="000000"/>
              </a:buClr>
              <a:buFont typeface="Wingdings" charset="2"/>
              <a:buChar char=""/>
            </a:pPr>
            <a:r>
              <a:rPr b="1" lang="en-GB" sz="1800" spc="-1" strike="noStrike">
                <a:solidFill>
                  <a:srgbClr val="000000"/>
                </a:solidFill>
                <a:latin typeface="Times New Roman"/>
              </a:rPr>
              <a:t>Introduction</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3</a:t>
            </a:r>
            <a:endParaRPr b="0" lang="en-GB" sz="1800" spc="-1" strike="noStrike">
              <a:latin typeface="Arial"/>
            </a:endParaRPr>
          </a:p>
        </p:txBody>
      </p:sp>
      <p:sp>
        <p:nvSpPr>
          <p:cNvPr id="50" name="TextBox 6"/>
          <p:cNvSpPr/>
          <p:nvPr/>
        </p:nvSpPr>
        <p:spPr>
          <a:xfrm>
            <a:off x="848520" y="1964160"/>
            <a:ext cx="6098400" cy="36396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1800"/>
              </a:spcBef>
              <a:spcAft>
                <a:spcPts val="601"/>
              </a:spcAft>
              <a:buClr>
                <a:srgbClr val="000000"/>
              </a:buClr>
              <a:buFont typeface="Wingdings" charset="2"/>
              <a:buChar char=""/>
            </a:pPr>
            <a:r>
              <a:rPr b="1" lang="en-GB" sz="1800" spc="-1" strike="noStrike">
                <a:solidFill>
                  <a:srgbClr val="000000"/>
                </a:solidFill>
                <a:latin typeface="Times New Roman"/>
              </a:rPr>
              <a:t>Communication theories</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4</a:t>
            </a:r>
            <a:endParaRPr b="0" lang="en-GB" sz="1800" spc="-1" strike="noStrike">
              <a:latin typeface="Arial"/>
            </a:endParaRPr>
          </a:p>
        </p:txBody>
      </p:sp>
      <p:sp>
        <p:nvSpPr>
          <p:cNvPr id="51" name="TextBox 8"/>
          <p:cNvSpPr/>
          <p:nvPr/>
        </p:nvSpPr>
        <p:spPr>
          <a:xfrm>
            <a:off x="848520" y="2569320"/>
            <a:ext cx="6098400" cy="63828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1800"/>
              </a:spcBef>
              <a:spcAft>
                <a:spcPts val="601"/>
              </a:spcAft>
              <a:buClr>
                <a:srgbClr val="000000"/>
              </a:buClr>
              <a:buFont typeface="Wingdings" charset="2"/>
              <a:buChar char=""/>
            </a:pPr>
            <a:r>
              <a:rPr b="1" lang="en-GB" sz="1800" spc="-1" strike="noStrike">
                <a:solidFill>
                  <a:srgbClr val="000000"/>
                </a:solidFill>
                <a:latin typeface="Times New Roman"/>
              </a:rPr>
              <a:t>The channels of communication for improving communication</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5</a:t>
            </a:r>
            <a:endParaRPr b="0" lang="en-GB" sz="1800" spc="-1" strike="noStrike">
              <a:latin typeface="Arial"/>
            </a:endParaRPr>
          </a:p>
        </p:txBody>
      </p:sp>
      <p:sp>
        <p:nvSpPr>
          <p:cNvPr id="52" name="TextBox 10"/>
          <p:cNvSpPr/>
          <p:nvPr/>
        </p:nvSpPr>
        <p:spPr>
          <a:xfrm>
            <a:off x="848520" y="3451680"/>
            <a:ext cx="6098400" cy="36396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1800"/>
              </a:spcBef>
              <a:spcAft>
                <a:spcPts val="601"/>
              </a:spcAft>
              <a:buClr>
                <a:srgbClr val="000000"/>
              </a:buClr>
              <a:buFont typeface="Wingdings" charset="2"/>
              <a:buChar char=""/>
            </a:pPr>
            <a:r>
              <a:rPr b="1" lang="en-GB" sz="1800" spc="-1" strike="noStrike">
                <a:solidFill>
                  <a:srgbClr val="000000"/>
                </a:solidFill>
                <a:latin typeface="Times New Roman"/>
              </a:rPr>
              <a:t>Barriers to effective communication</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6</a:t>
            </a:r>
            <a:endParaRPr b="0" lang="en-GB" sz="1800" spc="-1" strike="noStrike">
              <a:latin typeface="Arial"/>
            </a:endParaRPr>
          </a:p>
        </p:txBody>
      </p:sp>
      <p:sp>
        <p:nvSpPr>
          <p:cNvPr id="53" name="TextBox 12"/>
          <p:cNvSpPr/>
          <p:nvPr/>
        </p:nvSpPr>
        <p:spPr>
          <a:xfrm>
            <a:off x="848520" y="4056840"/>
            <a:ext cx="6098400" cy="36396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1800"/>
              </a:spcBef>
              <a:spcAft>
                <a:spcPts val="601"/>
              </a:spcAft>
              <a:buClr>
                <a:srgbClr val="000000"/>
              </a:buClr>
              <a:buFont typeface="Wingdings" charset="2"/>
              <a:buChar char=""/>
            </a:pPr>
            <a:r>
              <a:rPr b="1" lang="en-GB" sz="1800" spc="-1" strike="noStrike">
                <a:solidFill>
                  <a:srgbClr val="000000"/>
                </a:solidFill>
                <a:latin typeface="Times New Roman"/>
              </a:rPr>
              <a:t>The impacts of poor communication</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7</a:t>
            </a:r>
            <a:endParaRPr b="0" lang="en-GB" sz="1800" spc="-1" strike="noStrike">
              <a:latin typeface="Arial"/>
            </a:endParaRPr>
          </a:p>
        </p:txBody>
      </p:sp>
      <p:sp>
        <p:nvSpPr>
          <p:cNvPr id="54" name="TextBox 14"/>
          <p:cNvSpPr/>
          <p:nvPr/>
        </p:nvSpPr>
        <p:spPr>
          <a:xfrm>
            <a:off x="848520" y="4662000"/>
            <a:ext cx="6098400" cy="36396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1800"/>
              </a:spcBef>
              <a:spcAft>
                <a:spcPts val="601"/>
              </a:spcAft>
              <a:buClr>
                <a:srgbClr val="000000"/>
              </a:buClr>
              <a:buFont typeface="Wingdings" charset="2"/>
              <a:buChar char=""/>
            </a:pPr>
            <a:r>
              <a:rPr b="1" lang="en-GB" sz="1800" spc="-1" strike="noStrike">
                <a:solidFill>
                  <a:srgbClr val="000000"/>
                </a:solidFill>
                <a:latin typeface="Times New Roman"/>
              </a:rPr>
              <a:t>Advantages of effective communication</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8</a:t>
            </a:r>
            <a:endParaRPr b="0" lang="en-GB" sz="1800" spc="-1" strike="noStrike">
              <a:latin typeface="Arial"/>
            </a:endParaRPr>
          </a:p>
        </p:txBody>
      </p:sp>
      <p:sp>
        <p:nvSpPr>
          <p:cNvPr id="55" name="TextBox 16"/>
          <p:cNvSpPr/>
          <p:nvPr/>
        </p:nvSpPr>
        <p:spPr>
          <a:xfrm>
            <a:off x="848520" y="5267520"/>
            <a:ext cx="6098400" cy="363960"/>
          </a:xfrm>
          <a:prstGeom prst="rect">
            <a:avLst/>
          </a:prstGeom>
          <a:noFill/>
          <a:ln w="0">
            <a:noFill/>
          </a:ln>
        </p:spPr>
        <p:style>
          <a:lnRef idx="0"/>
          <a:fillRef idx="0"/>
          <a:effectRef idx="0"/>
          <a:fontRef idx="minor"/>
        </p:style>
        <p:txBody>
          <a:bodyPr lIns="90000" rIns="90000" tIns="45000" bIns="45000" anchor="t">
            <a:spAutoFit/>
          </a:bodyPr>
          <a:p>
            <a:pPr marL="285840" indent="-285840">
              <a:lnSpc>
                <a:spcPct val="100000"/>
              </a:lnSpc>
              <a:buClr>
                <a:srgbClr val="000000"/>
              </a:buClr>
              <a:buFont typeface="Wingdings" charset="2"/>
              <a:buChar char=""/>
            </a:pPr>
            <a:r>
              <a:rPr b="1" lang="en-GB" sz="1800" spc="-1" strike="noStrike">
                <a:solidFill>
                  <a:srgbClr val="000000"/>
                </a:solidFill>
                <a:latin typeface="Times New Roman"/>
              </a:rPr>
              <a:t>Conclusion</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9</a:t>
            </a:r>
            <a:endParaRPr b="0" lang="en-GB" sz="1800" spc="-1" strike="noStrike">
              <a:latin typeface="Arial"/>
            </a:endParaRPr>
          </a:p>
        </p:txBody>
      </p:sp>
      <p:sp>
        <p:nvSpPr>
          <p:cNvPr id="56" name="TextBox 18"/>
          <p:cNvSpPr/>
          <p:nvPr/>
        </p:nvSpPr>
        <p:spPr>
          <a:xfrm>
            <a:off x="848520" y="5872680"/>
            <a:ext cx="6098400" cy="638280"/>
          </a:xfrm>
          <a:prstGeom prst="rect">
            <a:avLst/>
          </a:prstGeom>
          <a:noFill/>
          <a:ln w="0">
            <a:noFill/>
          </a:ln>
        </p:spPr>
        <p:style>
          <a:lnRef idx="0"/>
          <a:fillRef idx="0"/>
          <a:effectRef idx="0"/>
          <a:fontRef idx="minor"/>
        </p:style>
        <p:txBody>
          <a:bodyPr lIns="90000" rIns="90000" tIns="45000" bIns="45000" anchor="t">
            <a:spAutoFit/>
          </a:bodyPr>
          <a:p>
            <a:pPr marL="285840" indent="-285840" algn="just">
              <a:lnSpc>
                <a:spcPct val="100000"/>
              </a:lnSpc>
              <a:spcBef>
                <a:spcPts val="2001"/>
              </a:spcBef>
              <a:spcAft>
                <a:spcPts val="601"/>
              </a:spcAft>
              <a:buClr>
                <a:srgbClr val="000000"/>
              </a:buClr>
              <a:buFont typeface="Wingdings" charset="2"/>
              <a:buChar char=""/>
            </a:pPr>
            <a:r>
              <a:rPr b="1" lang="en-GB" sz="1800" spc="-1" strike="noStrike">
                <a:solidFill>
                  <a:srgbClr val="000000"/>
                </a:solidFill>
                <a:latin typeface="Times New Roman"/>
              </a:rPr>
              <a:t>References</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	</a:t>
            </a:r>
            <a:r>
              <a:rPr b="1" lang="en-GB" sz="1800" spc="-1" strike="noStrike">
                <a:solidFill>
                  <a:srgbClr val="000000"/>
                </a:solidFill>
                <a:latin typeface="Times New Roman"/>
              </a:rPr>
              <a:t>10</a:t>
            </a:r>
            <a:endParaRPr b="0" lang="en-GB" sz="1800" spc="-1" strike="noStrike">
              <a:latin typeface="Arial"/>
            </a:endParaRPr>
          </a:p>
        </p:txBody>
      </p:sp>
      <p:pic>
        <p:nvPicPr>
          <p:cNvPr id="57" name="Picture 2" descr="Communication Free PNG Image - PNG All"/>
          <p:cNvPicPr/>
          <p:nvPr/>
        </p:nvPicPr>
        <p:blipFill>
          <a:blip r:embed="rId1"/>
          <a:stretch/>
        </p:blipFill>
        <p:spPr>
          <a:xfrm>
            <a:off x="5517360" y="806040"/>
            <a:ext cx="6674400" cy="543564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 name="TextBox 2"/>
          <p:cNvSpPr/>
          <p:nvPr/>
        </p:nvSpPr>
        <p:spPr>
          <a:xfrm>
            <a:off x="5916240" y="1062720"/>
            <a:ext cx="6098040" cy="519012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2001"/>
              </a:spcBef>
              <a:spcAft>
                <a:spcPts val="601"/>
              </a:spcAft>
            </a:pPr>
            <a:r>
              <a:rPr b="1" lang="en-GB" sz="2800" spc="-1" strike="noStrike">
                <a:solidFill>
                  <a:srgbClr val="000000"/>
                </a:solidFill>
                <a:latin typeface="Times New Roman"/>
              </a:rPr>
              <a:t>Introduction</a:t>
            </a:r>
            <a:endParaRPr b="0" lang="en-GB" sz="2800" spc="-1" strike="noStrike">
              <a:latin typeface="Arial"/>
            </a:endParaRPr>
          </a:p>
          <a:p>
            <a:pPr algn="just">
              <a:lnSpc>
                <a:spcPct val="100000"/>
              </a:lnSpc>
              <a:spcBef>
                <a:spcPts val="2001"/>
              </a:spcBef>
              <a:spcAft>
                <a:spcPts val="601"/>
              </a:spcAft>
            </a:pPr>
            <a:endParaRPr b="0" lang="en-GB" sz="2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The following presentation will discuss relevant communication models in the context of improving communication between Green Crop and its clients.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Besides, this presentation will describe multiple barriers to effective communication and the consequences of poor communication with Green Crop as well</a:t>
            </a:r>
            <a:r>
              <a:rPr b="0" lang="en-US" sz="1800" spc="-1" strike="noStrike">
                <a:solidFill>
                  <a:srgbClr val="000000"/>
                </a:solidFill>
                <a:latin typeface="Times New Roman"/>
                <a:ea typeface="Times New Roman"/>
              </a:rPr>
              <a:t>.</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Eventually, the benefits of effective communication will be explained in this precise presentation.</a:t>
            </a:r>
            <a:endParaRPr b="0" lang="en-GB" sz="1800" spc="-1" strike="noStrike">
              <a:latin typeface="Arial"/>
            </a:endParaRPr>
          </a:p>
        </p:txBody>
      </p:sp>
      <p:sp>
        <p:nvSpPr>
          <p:cNvPr id="59" name="Picture 2"/>
          <p:cNvSpPr/>
          <p:nvPr/>
        </p:nvSpPr>
        <p:spPr>
          <a:xfrm>
            <a:off x="367920" y="865080"/>
            <a:ext cx="5330880" cy="5439600"/>
          </a:xfrm>
          <a:prstGeom prst="cloud">
            <a:avLst/>
          </a:prstGeom>
          <a:blipFill rotWithShape="0">
            <a:blip r:embed="rId1"/>
            <a:srcRect/>
            <a:stretch/>
          </a:blipFill>
          <a:ln w="0">
            <a:noFill/>
          </a:ln>
          <a:effectLst>
            <a:softEdge rad="112680"/>
          </a:effectLst>
        </p:spPr>
        <p:style>
          <a:lnRef idx="0"/>
          <a:fillRef idx="0"/>
          <a:effectRef idx="0"/>
          <a:fontRef idx="minor"/>
        </p:style>
      </p:sp>
      <p:sp>
        <p:nvSpPr>
          <p:cNvPr id="60" name="TextBox 3"/>
          <p:cNvSpPr/>
          <p:nvPr/>
        </p:nvSpPr>
        <p:spPr>
          <a:xfrm>
            <a:off x="1763280" y="6305040"/>
            <a:ext cx="223704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(Futurelearn, 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1" name="TextBox 2"/>
          <p:cNvSpPr/>
          <p:nvPr/>
        </p:nvSpPr>
        <p:spPr>
          <a:xfrm>
            <a:off x="438480" y="813960"/>
            <a:ext cx="6093000" cy="543888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800"/>
              </a:spcBef>
              <a:spcAft>
                <a:spcPts val="601"/>
              </a:spcAft>
            </a:pPr>
            <a:r>
              <a:rPr b="1" lang="en-GB" sz="2800" spc="-1" strike="noStrike">
                <a:solidFill>
                  <a:srgbClr val="000000"/>
                </a:solidFill>
                <a:latin typeface="Times New Roman"/>
              </a:rPr>
              <a:t>Communication theories</a:t>
            </a:r>
            <a:endParaRPr b="0" lang="en-GB" sz="2800" spc="-1" strike="noStrike">
              <a:latin typeface="Arial"/>
            </a:endParaRPr>
          </a:p>
          <a:p>
            <a:pPr algn="just">
              <a:lnSpc>
                <a:spcPct val="100000"/>
              </a:lnSpc>
              <a:spcBef>
                <a:spcPts val="1800"/>
              </a:spcBef>
              <a:spcAft>
                <a:spcPts val="601"/>
              </a:spcAft>
            </a:pPr>
            <a:endParaRPr b="0" lang="en-GB" sz="2800" spc="-1" strike="noStrike">
              <a:latin typeface="Arial"/>
            </a:endParaRPr>
          </a:p>
          <a:p>
            <a:pPr algn="just">
              <a:lnSpc>
                <a:spcPct val="100000"/>
              </a:lnSpc>
            </a:pPr>
            <a:r>
              <a:rPr b="1" lang="en-GB" sz="1800" spc="-1" strike="noStrike">
                <a:solidFill>
                  <a:srgbClr val="000000"/>
                </a:solidFill>
                <a:latin typeface="Times New Roman"/>
                <a:ea typeface="Times New Roman"/>
              </a:rPr>
              <a:t>The Aristotle model of communication</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The great philosopher Aristotle developed the model of communication that involves five basic elements including speaker, speech, occasion, audience and effect.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r>
              <a:rPr b="1" lang="en-GB" sz="1800" spc="-1" strike="noStrike">
                <a:solidFill>
                  <a:srgbClr val="000000"/>
                </a:solidFill>
                <a:latin typeface="Times New Roman"/>
                <a:ea typeface="Times New Roman"/>
              </a:rPr>
              <a:t>Shannon and Weaver's model of communication</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An American mathematician Shannon and an American scientist Weaver together have developed a model of communication to enhance effective communication between receiver and sender. </a:t>
            </a:r>
            <a:endParaRPr b="0" lang="en-GB" sz="1800" spc="-1" strike="noStrike">
              <a:latin typeface="Arial"/>
            </a:endParaRPr>
          </a:p>
        </p:txBody>
      </p:sp>
      <p:sp>
        <p:nvSpPr>
          <p:cNvPr id="62" name="AutoShape 2"/>
          <p:cNvSpPr/>
          <p:nvPr/>
        </p:nvSpPr>
        <p:spPr>
          <a:xfrm>
            <a:off x="5943600" y="3276720"/>
            <a:ext cx="304560" cy="304560"/>
          </a:xfrm>
          <a:prstGeom prst="rect">
            <a:avLst/>
          </a:prstGeom>
          <a:noFill/>
          <a:ln w="0">
            <a:noFill/>
          </a:ln>
        </p:spPr>
        <p:style>
          <a:lnRef idx="0"/>
          <a:fillRef idx="0"/>
          <a:effectRef idx="0"/>
          <a:fontRef idx="minor"/>
        </p:style>
      </p:sp>
      <p:pic>
        <p:nvPicPr>
          <p:cNvPr id="63" name="Picture 4" descr="Aristotle Model of Communication"/>
          <p:cNvPicPr/>
          <p:nvPr/>
        </p:nvPicPr>
        <p:blipFill>
          <a:blip r:embed="rId1"/>
          <a:stretch/>
        </p:blipFill>
        <p:spPr>
          <a:xfrm>
            <a:off x="6896880" y="0"/>
            <a:ext cx="4680000" cy="6857640"/>
          </a:xfrm>
          <a:prstGeom prst="rect">
            <a:avLst/>
          </a:prstGeom>
          <a:ln w="0">
            <a:noFill/>
          </a:ln>
          <a:effectLst>
            <a:softEdge rad="112680"/>
          </a:effectLst>
        </p:spPr>
      </p:pic>
      <p:sp>
        <p:nvSpPr>
          <p:cNvPr id="64" name="TextBox 5"/>
          <p:cNvSpPr/>
          <p:nvPr/>
        </p:nvSpPr>
        <p:spPr>
          <a:xfrm>
            <a:off x="9142560" y="6307920"/>
            <a:ext cx="190728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(Kinsey, 2019)</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5" name="TextBox 2"/>
          <p:cNvSpPr/>
          <p:nvPr/>
        </p:nvSpPr>
        <p:spPr>
          <a:xfrm>
            <a:off x="5730120" y="743760"/>
            <a:ext cx="6111720" cy="559116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800"/>
              </a:spcBef>
              <a:spcAft>
                <a:spcPts val="601"/>
              </a:spcAft>
            </a:pPr>
            <a:r>
              <a:rPr b="1" lang="en-GB" sz="2800" spc="-1" strike="noStrike">
                <a:solidFill>
                  <a:srgbClr val="000000"/>
                </a:solidFill>
                <a:latin typeface="Times New Roman"/>
              </a:rPr>
              <a:t>The channels of communication for improving communication</a:t>
            </a:r>
            <a:endParaRPr b="0" lang="en-GB" sz="2800" spc="-1" strike="noStrike">
              <a:latin typeface="Arial"/>
            </a:endParaRPr>
          </a:p>
          <a:p>
            <a:pPr algn="just">
              <a:lnSpc>
                <a:spcPct val="100000"/>
              </a:lnSpc>
              <a:spcBef>
                <a:spcPts val="1800"/>
              </a:spcBef>
              <a:spcAft>
                <a:spcPts val="601"/>
              </a:spcAft>
            </a:pPr>
            <a:endParaRPr b="0" lang="en-GB" sz="2800" spc="-1" strike="noStrike">
              <a:latin typeface="Arial"/>
            </a:endParaRPr>
          </a:p>
          <a:p>
            <a:pPr algn="just">
              <a:lnSpc>
                <a:spcPct val="100000"/>
              </a:lnSpc>
            </a:pPr>
            <a:r>
              <a:rPr b="1" lang="en-GB" sz="1800" spc="-1" strike="noStrike">
                <a:solidFill>
                  <a:srgbClr val="000000"/>
                </a:solidFill>
                <a:latin typeface="Times New Roman"/>
                <a:ea typeface="Times New Roman"/>
              </a:rPr>
              <a:t>Emails </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Email is one of the most effective alternatives among various written communication channels of organisations that can be used by Green-Crop in order to enhance their communication.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r>
              <a:rPr b="1" lang="en-GB" sz="1800" spc="-1" strike="noStrike">
                <a:solidFill>
                  <a:srgbClr val="000000"/>
                </a:solidFill>
                <a:latin typeface="Times New Roman"/>
                <a:ea typeface="Times New Roman"/>
              </a:rPr>
              <a:t>Phone calls</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Green-Crop can utilise the phone call facilities which is one of the great channels to communicate with customers on an urgent basis </a:t>
            </a:r>
            <a:r>
              <a:rPr b="0" lang="en-US" sz="1800" spc="-1" strike="noStrike">
                <a:solidFill>
                  <a:srgbClr val="000000"/>
                </a:solidFill>
                <a:latin typeface="Times New Roman"/>
                <a:ea typeface="Times New Roman"/>
              </a:rPr>
              <a:t>(WARD, 2023)</a:t>
            </a:r>
            <a:r>
              <a:rPr b="0" lang="en-GB" sz="1800" spc="-1" strike="noStrike">
                <a:solidFill>
                  <a:srgbClr val="000000"/>
                </a:solidFill>
                <a:latin typeface="Times New Roman"/>
                <a:ea typeface="Times New Roman"/>
              </a:rPr>
              <a:t>. </a:t>
            </a:r>
            <a:endParaRPr b="0" lang="en-GB" sz="1800" spc="-1" strike="noStrike">
              <a:latin typeface="Arial"/>
            </a:endParaRPr>
          </a:p>
        </p:txBody>
      </p:sp>
      <p:sp>
        <p:nvSpPr>
          <p:cNvPr id="66" name="Picture 2"/>
          <p:cNvSpPr/>
          <p:nvPr/>
        </p:nvSpPr>
        <p:spPr>
          <a:xfrm>
            <a:off x="349920" y="565200"/>
            <a:ext cx="5005440" cy="5727240"/>
          </a:xfrm>
          <a:prstGeom prst="cloud">
            <a:avLst/>
          </a:prstGeom>
          <a:blipFill rotWithShape="0">
            <a:blip r:embed="rId1"/>
            <a:srcRect/>
            <a:stretch/>
          </a:blipFill>
          <a:ln w="0">
            <a:noFill/>
          </a:ln>
          <a:effectLst>
            <a:softEdge rad="112680"/>
          </a:effectLst>
        </p:spPr>
        <p:style>
          <a:lnRef idx="0"/>
          <a:fillRef idx="0"/>
          <a:effectRef idx="0"/>
          <a:fontRef idx="minor"/>
        </p:style>
      </p:sp>
      <p:sp>
        <p:nvSpPr>
          <p:cNvPr id="67" name="TextBox 3"/>
          <p:cNvSpPr/>
          <p:nvPr/>
        </p:nvSpPr>
        <p:spPr>
          <a:xfrm>
            <a:off x="2092320" y="6006960"/>
            <a:ext cx="173556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(Martic, 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TextBox 2"/>
          <p:cNvSpPr/>
          <p:nvPr/>
        </p:nvSpPr>
        <p:spPr>
          <a:xfrm>
            <a:off x="5969880" y="940680"/>
            <a:ext cx="6093000" cy="516456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800"/>
              </a:spcBef>
              <a:spcAft>
                <a:spcPts val="601"/>
              </a:spcAft>
            </a:pPr>
            <a:r>
              <a:rPr b="1" lang="en-GB" sz="2800" spc="-1" strike="noStrike">
                <a:solidFill>
                  <a:srgbClr val="000000"/>
                </a:solidFill>
                <a:latin typeface="Times New Roman"/>
              </a:rPr>
              <a:t>Barriers to effective communication</a:t>
            </a:r>
            <a:endParaRPr b="0" lang="en-GB" sz="2800" spc="-1" strike="noStrike">
              <a:latin typeface="Arial"/>
            </a:endParaRPr>
          </a:p>
          <a:p>
            <a:pPr algn="just">
              <a:lnSpc>
                <a:spcPct val="100000"/>
              </a:lnSpc>
              <a:spcBef>
                <a:spcPts val="1800"/>
              </a:spcBef>
              <a:spcAft>
                <a:spcPts val="601"/>
              </a:spcAft>
            </a:pPr>
            <a:endParaRPr b="0" lang="en-GB" sz="2800" spc="-1" strike="noStrike">
              <a:latin typeface="Arial"/>
            </a:endParaRPr>
          </a:p>
          <a:p>
            <a:pPr algn="just">
              <a:lnSpc>
                <a:spcPct val="100000"/>
              </a:lnSpc>
            </a:pPr>
            <a:r>
              <a:rPr b="1" lang="en-GB" sz="1800" spc="-1" strike="noStrike">
                <a:solidFill>
                  <a:srgbClr val="000000"/>
                </a:solidFill>
                <a:latin typeface="Times New Roman"/>
                <a:ea typeface="Times New Roman"/>
              </a:rPr>
              <a:t>Personal barriers</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One of the significant obstacles to effective communication between Green Crop and its international clients can be various personal barriers.</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r>
              <a:rPr b="1" lang="en-GB" sz="1800" spc="-1" strike="noStrike">
                <a:solidFill>
                  <a:srgbClr val="000000"/>
                </a:solidFill>
                <a:latin typeface="Times New Roman"/>
                <a:ea typeface="Times New Roman"/>
              </a:rPr>
              <a:t>Language barriers</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Having various international clients Green-Crop may face a lack of understanding of their language as well as they can be also unable to make their clients understand their message. </a:t>
            </a:r>
            <a:endParaRPr b="0" lang="en-GB" sz="1800" spc="-1" strike="noStrike">
              <a:latin typeface="Arial"/>
            </a:endParaRPr>
          </a:p>
        </p:txBody>
      </p:sp>
      <p:sp>
        <p:nvSpPr>
          <p:cNvPr id="69" name="Picture 2"/>
          <p:cNvSpPr/>
          <p:nvPr/>
        </p:nvSpPr>
        <p:spPr>
          <a:xfrm>
            <a:off x="263520" y="350280"/>
            <a:ext cx="5706000" cy="6157080"/>
          </a:xfrm>
          <a:prstGeom prst="wave">
            <a:avLst>
              <a:gd name="adj1" fmla="val 12500"/>
              <a:gd name="adj2" fmla="val 0"/>
            </a:avLst>
          </a:prstGeom>
          <a:blipFill rotWithShape="0">
            <a:blip r:embed="rId1"/>
            <a:srcRect/>
            <a:stretch/>
          </a:blipFill>
          <a:ln w="0">
            <a:noFill/>
          </a:ln>
          <a:effectLst>
            <a:softEdge rad="112680"/>
          </a:effectLst>
        </p:spPr>
        <p:style>
          <a:lnRef idx="0"/>
          <a:fillRef idx="0"/>
          <a:effectRef idx="0"/>
          <a:fontRef idx="minor"/>
        </p:style>
      </p:sp>
      <p:sp>
        <p:nvSpPr>
          <p:cNvPr id="70" name="TextBox 3"/>
          <p:cNvSpPr/>
          <p:nvPr/>
        </p:nvSpPr>
        <p:spPr>
          <a:xfrm>
            <a:off x="740160" y="5077080"/>
            <a:ext cx="223704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(Futurelearn, 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1" name="TextBox 2"/>
          <p:cNvSpPr/>
          <p:nvPr/>
        </p:nvSpPr>
        <p:spPr>
          <a:xfrm>
            <a:off x="138600" y="1097640"/>
            <a:ext cx="6093000" cy="461592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800"/>
              </a:spcBef>
              <a:spcAft>
                <a:spcPts val="601"/>
              </a:spcAft>
            </a:pPr>
            <a:r>
              <a:rPr b="1" lang="en-GB" sz="2800" spc="-1" strike="noStrike">
                <a:solidFill>
                  <a:srgbClr val="000000"/>
                </a:solidFill>
                <a:latin typeface="Times New Roman"/>
              </a:rPr>
              <a:t>The impacts of poor communication</a:t>
            </a:r>
            <a:endParaRPr b="0" lang="en-GB" sz="2800" spc="-1" strike="noStrike">
              <a:latin typeface="Arial"/>
            </a:endParaRPr>
          </a:p>
          <a:p>
            <a:pPr algn="just">
              <a:lnSpc>
                <a:spcPct val="100000"/>
              </a:lnSpc>
              <a:spcBef>
                <a:spcPts val="1800"/>
              </a:spcBef>
              <a:spcAft>
                <a:spcPts val="601"/>
              </a:spcAft>
            </a:pPr>
            <a:endParaRPr b="0" lang="en-GB" sz="2800" spc="-1" strike="noStrike">
              <a:latin typeface="Arial"/>
            </a:endParaRPr>
          </a:p>
          <a:p>
            <a:pPr algn="just">
              <a:lnSpc>
                <a:spcPct val="100000"/>
              </a:lnSpc>
            </a:pPr>
            <a:r>
              <a:rPr b="1" lang="en-GB" sz="1800" spc="-1" strike="noStrike">
                <a:solidFill>
                  <a:srgbClr val="000000"/>
                </a:solidFill>
                <a:latin typeface="Times New Roman"/>
                <a:ea typeface="Times New Roman"/>
              </a:rPr>
              <a:t>Dissatisfied clients</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The substandard communication with the international clients of Green-Crop can lead their customers to high dissatisfaction.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r>
              <a:rPr b="1" lang="en-GB" sz="1800" spc="-1" strike="noStrike">
                <a:solidFill>
                  <a:srgbClr val="000000"/>
                </a:solidFill>
                <a:latin typeface="Times New Roman"/>
                <a:ea typeface="Times New Roman"/>
              </a:rPr>
              <a:t>Not fulfilling the expectations</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The lack of effective communication can be one of the primary causes for not meeting the organisational expectations and the business goals of Green-Crop. </a:t>
            </a:r>
            <a:endParaRPr b="0" lang="en-GB" sz="1800" spc="-1" strike="noStrike">
              <a:latin typeface="Arial"/>
            </a:endParaRPr>
          </a:p>
        </p:txBody>
      </p:sp>
      <p:sp>
        <p:nvSpPr>
          <p:cNvPr id="72" name="Picture 2"/>
          <p:cNvSpPr/>
          <p:nvPr/>
        </p:nvSpPr>
        <p:spPr>
          <a:xfrm>
            <a:off x="6586920" y="630000"/>
            <a:ext cx="5577840" cy="5522400"/>
          </a:xfrm>
          <a:prstGeom prst="flowChartOnlineStorage">
            <a:avLst/>
          </a:prstGeom>
          <a:blipFill rotWithShape="0">
            <a:blip r:embed="rId1"/>
            <a:srcRect/>
            <a:stretch/>
          </a:blipFill>
          <a:ln w="0">
            <a:noFill/>
          </a:ln>
          <a:effectLst>
            <a:softEdge rad="112680"/>
          </a:effectLst>
        </p:spPr>
        <p:style>
          <a:lnRef idx="0"/>
          <a:fillRef idx="0"/>
          <a:effectRef idx="0"/>
          <a:fontRef idx="minor"/>
        </p:style>
      </p:sp>
      <p:sp>
        <p:nvSpPr>
          <p:cNvPr id="73" name="TextBox 3"/>
          <p:cNvSpPr/>
          <p:nvPr/>
        </p:nvSpPr>
        <p:spPr>
          <a:xfrm>
            <a:off x="9142560" y="6307920"/>
            <a:ext cx="190728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(Kinsey, 2019)</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4" name="TextBox 2"/>
          <p:cNvSpPr/>
          <p:nvPr/>
        </p:nvSpPr>
        <p:spPr>
          <a:xfrm>
            <a:off x="5495040" y="959040"/>
            <a:ext cx="6696360" cy="489024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1800"/>
              </a:spcBef>
              <a:spcAft>
                <a:spcPts val="601"/>
              </a:spcAft>
            </a:pPr>
            <a:r>
              <a:rPr b="1" lang="en-GB" sz="2800" spc="-1" strike="noStrike">
                <a:solidFill>
                  <a:srgbClr val="000000"/>
                </a:solidFill>
                <a:latin typeface="Times New Roman"/>
              </a:rPr>
              <a:t>Advantages of effective communication</a:t>
            </a:r>
            <a:endParaRPr b="0" lang="en-GB" sz="2800" spc="-1" strike="noStrike">
              <a:latin typeface="Arial"/>
            </a:endParaRPr>
          </a:p>
          <a:p>
            <a:pPr algn="just">
              <a:lnSpc>
                <a:spcPct val="100000"/>
              </a:lnSpc>
              <a:spcBef>
                <a:spcPts val="1800"/>
              </a:spcBef>
              <a:spcAft>
                <a:spcPts val="601"/>
              </a:spcAft>
            </a:pPr>
            <a:endParaRPr b="0" lang="en-GB" sz="2800" spc="-1" strike="noStrike">
              <a:latin typeface="Arial"/>
            </a:endParaRPr>
          </a:p>
          <a:p>
            <a:pPr algn="just">
              <a:lnSpc>
                <a:spcPct val="100000"/>
              </a:lnSpc>
            </a:pPr>
            <a:r>
              <a:rPr b="1" lang="en-GB" sz="1800" spc="-1" strike="noStrike">
                <a:solidFill>
                  <a:srgbClr val="000000"/>
                </a:solidFill>
                <a:latin typeface="Times New Roman"/>
                <a:ea typeface="Times New Roman"/>
              </a:rPr>
              <a:t>Builds mutual relationship</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effective communication with the international clients of Green-Crop can enhance mutual understanding and help strengthen the relationship between them.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r>
              <a:rPr b="1" lang="en-GB" sz="1800" spc="-1" strike="noStrike">
                <a:solidFill>
                  <a:srgbClr val="000000"/>
                </a:solidFill>
                <a:latin typeface="Times New Roman"/>
                <a:ea typeface="Times New Roman"/>
              </a:rPr>
              <a:t>Increasing productivity</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Encouraging team members to communicate with customers in an effective way can help Green Crop increase their business productivity. </a:t>
            </a:r>
            <a:endParaRPr b="0" lang="en-GB" sz="1800" spc="-1" strike="noStrike">
              <a:latin typeface="Arial"/>
            </a:endParaRPr>
          </a:p>
        </p:txBody>
      </p:sp>
      <p:sp>
        <p:nvSpPr>
          <p:cNvPr id="75" name="Picture 2"/>
          <p:cNvSpPr/>
          <p:nvPr/>
        </p:nvSpPr>
        <p:spPr>
          <a:xfrm>
            <a:off x="309960" y="666360"/>
            <a:ext cx="5020920" cy="5656680"/>
          </a:xfrm>
          <a:prstGeom prst="flowChartPreparation">
            <a:avLst/>
          </a:prstGeom>
          <a:blipFill rotWithShape="0">
            <a:blip r:embed="rId1"/>
            <a:srcRect/>
            <a:stretch/>
          </a:blipFill>
          <a:ln w="0">
            <a:noFill/>
          </a:ln>
          <a:effectLst>
            <a:softEdge rad="112680"/>
          </a:effectLst>
        </p:spPr>
        <p:style>
          <a:lnRef idx="0"/>
          <a:fillRef idx="0"/>
          <a:effectRef idx="0"/>
          <a:fontRef idx="minor"/>
        </p:style>
      </p:sp>
      <p:sp>
        <p:nvSpPr>
          <p:cNvPr id="76" name="TextBox 4"/>
          <p:cNvSpPr/>
          <p:nvPr/>
        </p:nvSpPr>
        <p:spPr>
          <a:xfrm>
            <a:off x="2092320" y="6006960"/>
            <a:ext cx="173556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(Martic, 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7" name="TextBox 2"/>
          <p:cNvSpPr/>
          <p:nvPr/>
        </p:nvSpPr>
        <p:spPr>
          <a:xfrm>
            <a:off x="519480" y="946440"/>
            <a:ext cx="6606720" cy="546444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2001"/>
              </a:spcBef>
              <a:spcAft>
                <a:spcPts val="601"/>
              </a:spcAft>
            </a:pPr>
            <a:r>
              <a:rPr b="1" lang="en-GB" sz="2800" spc="-1" strike="noStrike">
                <a:solidFill>
                  <a:srgbClr val="000000"/>
                </a:solidFill>
                <a:latin typeface="Times New Roman"/>
              </a:rPr>
              <a:t>Conclusion</a:t>
            </a:r>
            <a:endParaRPr b="0" lang="en-GB" sz="2800" spc="-1" strike="noStrike">
              <a:latin typeface="Arial"/>
            </a:endParaRPr>
          </a:p>
          <a:p>
            <a:pPr algn="just">
              <a:lnSpc>
                <a:spcPct val="100000"/>
              </a:lnSpc>
              <a:spcBef>
                <a:spcPts val="2001"/>
              </a:spcBef>
              <a:spcAft>
                <a:spcPts val="601"/>
              </a:spcAft>
            </a:pPr>
            <a:endParaRPr b="0" lang="en-GB" sz="2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The above concise presentation has discussed various communication theories including the Aristotle model of communication and Shannon and Weaver model of communication.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This presentation has described multiple obstacles to constructive communication between Green Crop and its clients. </a:t>
            </a: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The way poor communication impacts Green Crop has been highlighted in this presentation along with its advantages within the organisation. </a:t>
            </a:r>
            <a:endParaRPr b="0" lang="en-GB" sz="1800" spc="-1" strike="noStrike">
              <a:latin typeface="Arial"/>
            </a:endParaRPr>
          </a:p>
        </p:txBody>
      </p:sp>
      <p:sp>
        <p:nvSpPr>
          <p:cNvPr id="78" name="Picture 2"/>
          <p:cNvSpPr/>
          <p:nvPr/>
        </p:nvSpPr>
        <p:spPr>
          <a:xfrm>
            <a:off x="7282440" y="433800"/>
            <a:ext cx="4681800" cy="6031440"/>
          </a:xfrm>
          <a:prstGeom prst="cloud">
            <a:avLst/>
          </a:prstGeom>
          <a:blipFill rotWithShape="0">
            <a:blip r:embed="rId1"/>
            <a:srcRect/>
            <a:stretch/>
          </a:blipFill>
          <a:ln w="0">
            <a:noFill/>
          </a:ln>
          <a:effectLst>
            <a:softEdge rad="112680"/>
          </a:effectLst>
        </p:spPr>
        <p:style>
          <a:lnRef idx="0"/>
          <a:fillRef idx="0"/>
          <a:effectRef idx="0"/>
          <a:fontRef idx="minor"/>
        </p:style>
      </p:sp>
      <p:sp>
        <p:nvSpPr>
          <p:cNvPr id="79" name="TextBox 4"/>
          <p:cNvSpPr/>
          <p:nvPr/>
        </p:nvSpPr>
        <p:spPr>
          <a:xfrm>
            <a:off x="8505000" y="6239520"/>
            <a:ext cx="2237040" cy="36396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GB" sz="1800" spc="-1" strike="noStrike">
                <a:solidFill>
                  <a:srgbClr val="000000"/>
                </a:solidFill>
                <a:latin typeface="Times New Roman"/>
                <a:ea typeface="Times New Roman"/>
              </a:rPr>
              <a:t> </a:t>
            </a:r>
            <a:r>
              <a:rPr b="0" lang="en-US" sz="1800" spc="-1" strike="noStrike">
                <a:solidFill>
                  <a:srgbClr val="000000"/>
                </a:solidFill>
                <a:latin typeface="Times New Roman"/>
                <a:ea typeface="Times New Roman"/>
              </a:rPr>
              <a:t>(Futurelearn, 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TextBox 2"/>
          <p:cNvSpPr/>
          <p:nvPr/>
        </p:nvSpPr>
        <p:spPr>
          <a:xfrm>
            <a:off x="1621440" y="453960"/>
            <a:ext cx="8948880" cy="6165720"/>
          </a:xfrm>
          <a:prstGeom prst="rect">
            <a:avLst/>
          </a:prstGeom>
          <a:noFill/>
          <a:ln w="0">
            <a:noFill/>
          </a:ln>
        </p:spPr>
        <p:style>
          <a:lnRef idx="0"/>
          <a:fillRef idx="0"/>
          <a:effectRef idx="0"/>
          <a:fontRef idx="minor"/>
        </p:style>
        <p:txBody>
          <a:bodyPr lIns="90000" rIns="90000" tIns="45000" bIns="45000" anchor="t">
            <a:spAutoFit/>
          </a:bodyPr>
          <a:p>
            <a:pPr algn="just">
              <a:lnSpc>
                <a:spcPct val="100000"/>
              </a:lnSpc>
              <a:spcBef>
                <a:spcPts val="2001"/>
              </a:spcBef>
              <a:spcAft>
                <a:spcPts val="601"/>
              </a:spcAft>
            </a:pPr>
            <a:r>
              <a:rPr b="1" lang="en-GB" sz="2800" spc="-1" strike="noStrike">
                <a:solidFill>
                  <a:srgbClr val="000000"/>
                </a:solidFill>
                <a:latin typeface="Times New Roman"/>
              </a:rPr>
              <a:t>References</a:t>
            </a:r>
            <a:endParaRPr b="0" lang="en-GB" sz="2800" spc="-1" strike="noStrike">
              <a:latin typeface="Arial"/>
            </a:endParaRPr>
          </a:p>
          <a:p>
            <a:pPr algn="just">
              <a:lnSpc>
                <a:spcPct val="100000"/>
              </a:lnSpc>
              <a:spcBef>
                <a:spcPts val="2001"/>
              </a:spcBef>
              <a:spcAft>
                <a:spcPts val="601"/>
              </a:spcAft>
            </a:pPr>
            <a:endParaRPr b="0" lang="en-GB" sz="20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Futurelearn, (2023). </a:t>
            </a:r>
            <a:r>
              <a:rPr b="0" i="1" lang="en-GB" sz="1800" spc="-1" strike="noStrike">
                <a:solidFill>
                  <a:srgbClr val="000000"/>
                </a:solidFill>
                <a:latin typeface="Times New Roman"/>
                <a:ea typeface="Times New Roman"/>
              </a:rPr>
              <a:t>The 4 main benefits of effective communication.</a:t>
            </a:r>
            <a:r>
              <a:rPr b="0" lang="en-GB" sz="1800" spc="-1" strike="noStrike">
                <a:solidFill>
                  <a:srgbClr val="000000"/>
                </a:solidFill>
                <a:latin typeface="Times New Roman"/>
                <a:ea typeface="Times New Roman"/>
              </a:rPr>
              <a:t> [Online] Available at: https://www.futurelearn.com/info/courses/communicating-and-influencing-in-organisations/0/steps/180465[Accessed 23 July 2023].</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Kinsey, A., (2019). </a:t>
            </a:r>
            <a:r>
              <a:rPr b="0" i="1" lang="en-GB" sz="1800" spc="-1" strike="noStrike">
                <a:solidFill>
                  <a:srgbClr val="000000"/>
                </a:solidFill>
                <a:latin typeface="Times New Roman"/>
                <a:ea typeface="Times New Roman"/>
              </a:rPr>
              <a:t>The Effects of Poor Communication in Business.</a:t>
            </a:r>
            <a:r>
              <a:rPr b="0" lang="en-GB" sz="1800" spc="-1" strike="noStrike">
                <a:solidFill>
                  <a:srgbClr val="000000"/>
                </a:solidFill>
                <a:latin typeface="Times New Roman"/>
                <a:ea typeface="Times New Roman"/>
              </a:rPr>
              <a:t> [Online] Available at: https://smallbusiness.chron.com/effects-poor-communication-business-345.html[Accessed 23 July 2023].</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Kubota, M., (2019). “What is" Communication"?-Beyond the Shannon &amp; Weaver’s Model.” International Journal for Educational Media and Technology, 13(1).</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Martic, K., (2023). </a:t>
            </a:r>
            <a:r>
              <a:rPr b="0" i="1" lang="en-GB" sz="1800" spc="-1" strike="noStrike">
                <a:solidFill>
                  <a:srgbClr val="000000"/>
                </a:solidFill>
                <a:latin typeface="Times New Roman"/>
                <a:ea typeface="Times New Roman"/>
              </a:rPr>
              <a:t>Top 13 Communication Barriers and How to Tackle Them.</a:t>
            </a:r>
            <a:r>
              <a:rPr b="0" lang="en-GB" sz="1800" spc="-1" strike="noStrike">
                <a:solidFill>
                  <a:srgbClr val="000000"/>
                </a:solidFill>
                <a:latin typeface="Times New Roman"/>
                <a:ea typeface="Times New Roman"/>
              </a:rPr>
              <a:t> [Online]Available at: https://haiilo.com/blog/communication-barriers/[Accessed 23 July 2023].</a:t>
            </a:r>
            <a:endParaRPr b="0" lang="en-GB" sz="1800" spc="-1" strike="noStrike">
              <a:latin typeface="Arial"/>
            </a:endParaRPr>
          </a:p>
          <a:p>
            <a:pPr algn="just">
              <a:lnSpc>
                <a:spcPct val="100000"/>
              </a:lnSpc>
            </a:pPr>
            <a:endParaRPr b="0" lang="en-GB" sz="1800" spc="-1" strike="noStrike">
              <a:latin typeface="Arial"/>
            </a:endParaRPr>
          </a:p>
          <a:p>
            <a:pPr marL="285840" indent="-285840" algn="just">
              <a:lnSpc>
                <a:spcPct val="100000"/>
              </a:lnSpc>
              <a:buClr>
                <a:srgbClr val="000000"/>
              </a:buClr>
              <a:buFont typeface="Wingdings" charset="2"/>
              <a:buChar char=""/>
            </a:pPr>
            <a:r>
              <a:rPr b="0" lang="en-GB" sz="1800" spc="-1" strike="noStrike">
                <a:solidFill>
                  <a:srgbClr val="000000"/>
                </a:solidFill>
                <a:latin typeface="Times New Roman"/>
                <a:ea typeface="Times New Roman"/>
              </a:rPr>
              <a:t>WARD, S., (2023). </a:t>
            </a:r>
            <a:r>
              <a:rPr b="0" i="1" lang="en-GB" sz="1800" spc="-1" strike="noStrike">
                <a:solidFill>
                  <a:srgbClr val="000000"/>
                </a:solidFill>
                <a:latin typeface="Times New Roman"/>
                <a:ea typeface="Times New Roman"/>
              </a:rPr>
              <a:t>How to choose the right channels of communication to grow business?.</a:t>
            </a:r>
            <a:r>
              <a:rPr b="0" lang="en-GB" sz="1800" spc="-1" strike="noStrike">
                <a:solidFill>
                  <a:srgbClr val="000000"/>
                </a:solidFill>
                <a:latin typeface="Times New Roman"/>
                <a:ea typeface="Times New Roman"/>
              </a:rPr>
              <a:t> [Online] Available at: https://www.epitomise.co.uk/blog/channels-of-communication/[Accessed 23 July 2023].</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9</TotalTime>
  <Application>Real_Office_For_Free/7.4.0.3$Windows_X86_64 LibreOffice_project/</Application>
  <AppVersion>15.0000</AppVersion>
  <Words>1667</Words>
  <Paragraphs>152</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2023-07-26T14:11:06Z</dcterms:created>
  <dc:creator/>
  <dc:description/>
  <dc:language>en-GB</dc:language>
  <cp:lastModifiedBy/>
  <dcterms:modified xsi:type="dcterms:W3CDTF">2023-07-31T00:20:47Z</dcterms:modified>
  <cp:revision>2</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8</vt:i4>
  </property>
  <property fmtid="{D5CDD505-2E9C-101B-9397-08002B2CF9AE}" pid="3" name="PresentationFormat">
    <vt:lpwstr>Widescreen</vt:lpwstr>
  </property>
  <property fmtid="{D5CDD505-2E9C-101B-9397-08002B2CF9AE}" pid="4" name="Slides">
    <vt:i4>10</vt:i4>
  </property>
</Properties>
</file>