
<file path=[Content_Types].xml><?xml version="1.0" encoding="utf-8"?>
<Types xmlns="http://schemas.openxmlformats.org/package/2006/content-types">
  <Default Extension="emf" ContentType="image/x-emf"/>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48" r:id="rId4"/>
  </p:sldMasterIdLst>
  <p:notesMasterIdLst>
    <p:notesMasterId r:id="rId29"/>
  </p:notesMasterIdLst>
  <p:handoutMasterIdLst>
    <p:handoutMasterId r:id="rId30"/>
  </p:handoutMasterIdLst>
  <p:sldIdLst>
    <p:sldId id="257" r:id="rId5"/>
    <p:sldId id="580" r:id="rId6"/>
    <p:sldId id="731" r:id="rId7"/>
    <p:sldId id="711" r:id="rId8"/>
    <p:sldId id="645" r:id="rId9"/>
    <p:sldId id="732" r:id="rId10"/>
    <p:sldId id="646" r:id="rId11"/>
    <p:sldId id="648" r:id="rId12"/>
    <p:sldId id="651" r:id="rId13"/>
    <p:sldId id="652" r:id="rId14"/>
    <p:sldId id="653" r:id="rId15"/>
    <p:sldId id="655" r:id="rId16"/>
    <p:sldId id="656" r:id="rId17"/>
    <p:sldId id="657" r:id="rId18"/>
    <p:sldId id="716" r:id="rId19"/>
    <p:sldId id="670" r:id="rId20"/>
    <p:sldId id="671" r:id="rId21"/>
    <p:sldId id="706" r:id="rId22"/>
    <p:sldId id="724" r:id="rId23"/>
    <p:sldId id="725" r:id="rId24"/>
    <p:sldId id="728" r:id="rId25"/>
    <p:sldId id="730" r:id="rId26"/>
    <p:sldId id="727" r:id="rId27"/>
    <p:sldId id="729" r:id="rId28"/>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CE0EC836-5CD1-4CB4-81E0-D2E8E618235A}">
          <p14:sldIdLst>
            <p14:sldId id="257"/>
            <p14:sldId id="580"/>
            <p14:sldId id="731"/>
            <p14:sldId id="711"/>
            <p14:sldId id="645"/>
            <p14:sldId id="732"/>
            <p14:sldId id="646"/>
            <p14:sldId id="648"/>
            <p14:sldId id="651"/>
            <p14:sldId id="652"/>
            <p14:sldId id="653"/>
            <p14:sldId id="655"/>
            <p14:sldId id="656"/>
            <p14:sldId id="657"/>
            <p14:sldId id="716"/>
            <p14:sldId id="670"/>
            <p14:sldId id="671"/>
            <p14:sldId id="706"/>
            <p14:sldId id="724"/>
            <p14:sldId id="725"/>
            <p14:sldId id="728"/>
            <p14:sldId id="730"/>
            <p14:sldId id="727"/>
            <p14:sldId id="729"/>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7" userDrawn="1">
          <p15:clr>
            <a:srgbClr val="A4A3A4"/>
          </p15:clr>
        </p15:guide>
        <p15:guide id="2" pos="214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0A9D1FB-561B-8E0D-3A7E-1EE0251CDB92}" v="27" dt="2024-11-28T21:16:39.816"/>
    <p1510:client id="{CFEA933C-F4D3-EF9D-34D5-E083420BDFE5}" v="10" dt="2024-11-29T09:24:54.86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630" autoAdjust="0"/>
    <p:restoredTop sz="88747" autoAdjust="0"/>
  </p:normalViewPr>
  <p:slideViewPr>
    <p:cSldViewPr snapToGrid="0">
      <p:cViewPr>
        <p:scale>
          <a:sx n="93" d="100"/>
          <a:sy n="93" d="100"/>
        </p:scale>
        <p:origin x="693" y="45"/>
      </p:cViewPr>
      <p:guideLst>
        <p:guide orient="horz" pos="2160"/>
        <p:guide pos="2880"/>
      </p:guideLst>
    </p:cSldViewPr>
  </p:slideViewPr>
  <p:outlineViewPr>
    <p:cViewPr>
      <p:scale>
        <a:sx n="33" d="100"/>
        <a:sy n="33" d="100"/>
      </p:scale>
      <p:origin x="0" y="-28020"/>
    </p:cViewPr>
  </p:outlineViewPr>
  <p:notesTextViewPr>
    <p:cViewPr>
      <p:scale>
        <a:sx n="1" d="1"/>
        <a:sy n="1" d="1"/>
      </p:scale>
      <p:origin x="0" y="0"/>
    </p:cViewPr>
  </p:notesTextViewPr>
  <p:sorterViewPr>
    <p:cViewPr varScale="1">
      <p:scale>
        <a:sx n="100" d="100"/>
        <a:sy n="100" d="100"/>
      </p:scale>
      <p:origin x="0" y="-2454"/>
    </p:cViewPr>
  </p:sorterViewPr>
  <p:notesViewPr>
    <p:cSldViewPr snapToGrid="0">
      <p:cViewPr varScale="1">
        <p:scale>
          <a:sx n="59" d="100"/>
          <a:sy n="59" d="100"/>
        </p:scale>
        <p:origin x="3235" y="72"/>
      </p:cViewPr>
      <p:guideLst>
        <p:guide orient="horz" pos="3127"/>
        <p:guide pos="2141"/>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handoutMaster" Target="handoutMasters/handoutMaster1.xml"/><Relationship Id="rId35" Type="http://schemas.microsoft.com/office/2016/11/relationships/changesInfo" Target="changesInfos/changesInfo1.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k Napieralla" userId="S::mark.napieralla@uwtsd.ac.uk::adf11754-427d-4f24-8c3e-391028db4a77" providerId="AD" clId="Web-{CFEA933C-F4D3-EF9D-34D5-E083420BDFE5}"/>
    <pc:docChg chg="modSld">
      <pc:chgData name="Mark Napieralla" userId="S::mark.napieralla@uwtsd.ac.uk::adf11754-427d-4f24-8c3e-391028db4a77" providerId="AD" clId="Web-{CFEA933C-F4D3-EF9D-34D5-E083420BDFE5}" dt="2024-11-29T09:24:54.860" v="11" actId="20577"/>
      <pc:docMkLst>
        <pc:docMk/>
      </pc:docMkLst>
      <pc:sldChg chg="modSp">
        <pc:chgData name="Mark Napieralla" userId="S::mark.napieralla@uwtsd.ac.uk::adf11754-427d-4f24-8c3e-391028db4a77" providerId="AD" clId="Web-{CFEA933C-F4D3-EF9D-34D5-E083420BDFE5}" dt="2024-11-29T09:24:54.860" v="11" actId="20577"/>
        <pc:sldMkLst>
          <pc:docMk/>
          <pc:sldMk cId="269667295" sldId="729"/>
        </pc:sldMkLst>
        <pc:spChg chg="mod">
          <ac:chgData name="Mark Napieralla" userId="S::mark.napieralla@uwtsd.ac.uk::adf11754-427d-4f24-8c3e-391028db4a77" providerId="AD" clId="Web-{CFEA933C-F4D3-EF9D-34D5-E083420BDFE5}" dt="2024-11-29T09:24:54.860" v="11" actId="20577"/>
          <ac:spMkLst>
            <pc:docMk/>
            <pc:sldMk cId="269667295" sldId="729"/>
            <ac:spMk id="3" creationId="{6DEA82E7-9233-2687-08E9-2B244F5E6498}"/>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96D292DE-8B7A-4254-AA83-74C1F4DD4AF0}" type="datetimeFigureOut">
              <a:rPr lang="en-GB" smtClean="0"/>
              <a:t>29/11/2024</a:t>
            </a:fld>
            <a:endParaRPr lang="en-GB" dirty="0"/>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dirty="0"/>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dirty="0"/>
          </a:p>
        </p:txBody>
      </p:sp>
    </p:spTree>
    <p:extLst>
      <p:ext uri="{BB962C8B-B14F-4D97-AF65-F5344CB8AC3E}">
        <p14:creationId xmlns:p14="http://schemas.microsoft.com/office/powerpoint/2010/main" val="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D4D0546C-25D5-441B-A719-570C871FDDA2}" type="datetimeFigureOut">
              <a:rPr lang="en-GB" smtClean="0"/>
              <a:t>29/11/2024</a:t>
            </a:fld>
            <a:endParaRPr lang="en-GB" dirty="0"/>
          </a:p>
        </p:txBody>
      </p:sp>
      <p:sp>
        <p:nvSpPr>
          <p:cNvPr id="4" name="Slide Image Placeholder 3"/>
          <p:cNvSpPr>
            <a:spLocks noGrp="1" noRot="1" noChangeAspect="1"/>
          </p:cNvSpPr>
          <p:nvPr>
            <p:ph type="sldImg" idx="2"/>
          </p:nvPr>
        </p:nvSpPr>
        <p:spPr>
          <a:xfrm>
            <a:off x="1166813" y="1241425"/>
            <a:ext cx="4464050" cy="3349625"/>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947C2D0C-38E8-467C-B792-96B6B7CB159A}" type="slidenum">
              <a:rPr lang="en-GB" smtClean="0"/>
              <a:t>‹#›</a:t>
            </a:fld>
            <a:endParaRPr lang="en-GB"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47C2D0C-38E8-467C-B792-96B6B7CB159A}" type="slidenum">
              <a:rPr lang="en-GB" smtClean="0"/>
              <a:t>1</a:t>
            </a:fld>
            <a:endParaRPr lang="en-GB" dirty="0"/>
          </a:p>
        </p:txBody>
      </p:sp>
    </p:spTree>
    <p:extLst>
      <p:ext uri="{BB962C8B-B14F-4D97-AF65-F5344CB8AC3E}">
        <p14:creationId xmlns:p14="http://schemas.microsoft.com/office/powerpoint/2010/main" val="1566551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a:p>
            <a:r>
              <a:rPr lang="en-GB" dirty="0"/>
              <a:t>	</a:t>
            </a:r>
          </a:p>
        </p:txBody>
      </p:sp>
      <p:sp>
        <p:nvSpPr>
          <p:cNvPr id="4" name="Slide Number Placeholder 3"/>
          <p:cNvSpPr>
            <a:spLocks noGrp="1"/>
          </p:cNvSpPr>
          <p:nvPr>
            <p:ph type="sldNum" sz="quarter" idx="10"/>
          </p:nvPr>
        </p:nvSpPr>
        <p:spPr/>
        <p:txBody>
          <a:bodyPr/>
          <a:lstStyle/>
          <a:p>
            <a:fld id="{947C2D0C-38E8-467C-B792-96B6B7CB159A}" type="slidenum">
              <a:rPr lang="en-GB" smtClean="0"/>
              <a:t>2</a:t>
            </a:fld>
            <a:endParaRPr lang="en-GB" dirty="0"/>
          </a:p>
        </p:txBody>
      </p:sp>
    </p:spTree>
    <p:extLst>
      <p:ext uri="{BB962C8B-B14F-4D97-AF65-F5344CB8AC3E}">
        <p14:creationId xmlns:p14="http://schemas.microsoft.com/office/powerpoint/2010/main" val="16584768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r>
              <a:rPr lang="en-GB" dirty="0"/>
              <a:t>	</a:t>
            </a:r>
          </a:p>
        </p:txBody>
      </p:sp>
      <p:sp>
        <p:nvSpPr>
          <p:cNvPr id="4" name="Slide Number Placeholder 3"/>
          <p:cNvSpPr>
            <a:spLocks noGrp="1"/>
          </p:cNvSpPr>
          <p:nvPr>
            <p:ph type="sldNum" sz="quarter" idx="10"/>
          </p:nvPr>
        </p:nvSpPr>
        <p:spPr/>
        <p:txBody>
          <a:bodyPr/>
          <a:lstStyle/>
          <a:p>
            <a:fld id="{947C2D0C-38E8-467C-B792-96B6B7CB159A}" type="slidenum">
              <a:rPr lang="en-GB" smtClean="0"/>
              <a:t>7</a:t>
            </a:fld>
            <a:endParaRPr lang="en-GB" dirty="0"/>
          </a:p>
        </p:txBody>
      </p:sp>
    </p:spTree>
    <p:extLst>
      <p:ext uri="{BB962C8B-B14F-4D97-AF65-F5344CB8AC3E}">
        <p14:creationId xmlns:p14="http://schemas.microsoft.com/office/powerpoint/2010/main" val="28657629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47C2D0C-38E8-467C-B792-96B6B7CB159A}" type="slidenum">
              <a:rPr lang="en-GB" smtClean="0"/>
              <a:t>9</a:t>
            </a:fld>
            <a:endParaRPr lang="en-GB" dirty="0"/>
          </a:p>
        </p:txBody>
      </p:sp>
    </p:spTree>
    <p:extLst>
      <p:ext uri="{BB962C8B-B14F-4D97-AF65-F5344CB8AC3E}">
        <p14:creationId xmlns:p14="http://schemas.microsoft.com/office/powerpoint/2010/main" val="15036904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47C2D0C-38E8-467C-B792-96B6B7CB159A}" type="slidenum">
              <a:rPr lang="en-GB" smtClean="0"/>
              <a:t>10</a:t>
            </a:fld>
            <a:endParaRPr lang="en-GB" dirty="0"/>
          </a:p>
        </p:txBody>
      </p:sp>
    </p:spTree>
    <p:extLst>
      <p:ext uri="{BB962C8B-B14F-4D97-AF65-F5344CB8AC3E}">
        <p14:creationId xmlns:p14="http://schemas.microsoft.com/office/powerpoint/2010/main" val="11428324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47C2D0C-38E8-467C-B792-96B6B7CB159A}" type="slidenum">
              <a:rPr lang="en-GB" smtClean="0"/>
              <a:t>13</a:t>
            </a:fld>
            <a:endParaRPr lang="en-GB" dirty="0"/>
          </a:p>
        </p:txBody>
      </p:sp>
    </p:spTree>
    <p:extLst>
      <p:ext uri="{BB962C8B-B14F-4D97-AF65-F5344CB8AC3E}">
        <p14:creationId xmlns:p14="http://schemas.microsoft.com/office/powerpoint/2010/main" val="12180611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Try and add citations here</a:t>
            </a:r>
          </a:p>
        </p:txBody>
      </p:sp>
      <p:sp>
        <p:nvSpPr>
          <p:cNvPr id="4" name="Slide Number Placeholder 3"/>
          <p:cNvSpPr>
            <a:spLocks noGrp="1"/>
          </p:cNvSpPr>
          <p:nvPr>
            <p:ph type="sldNum" sz="quarter" idx="10"/>
          </p:nvPr>
        </p:nvSpPr>
        <p:spPr/>
        <p:txBody>
          <a:bodyPr/>
          <a:lstStyle/>
          <a:p>
            <a:fld id="{947C2D0C-38E8-467C-B792-96B6B7CB159A}" type="slidenum">
              <a:rPr lang="en-GB" smtClean="0"/>
              <a:t>15</a:t>
            </a:fld>
            <a:endParaRPr lang="en-GB" dirty="0"/>
          </a:p>
        </p:txBody>
      </p:sp>
    </p:spTree>
    <p:extLst>
      <p:ext uri="{BB962C8B-B14F-4D97-AF65-F5344CB8AC3E}">
        <p14:creationId xmlns:p14="http://schemas.microsoft.com/office/powerpoint/2010/main" val="728011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Deadweight</a:t>
            </a:r>
            <a:r>
              <a:rPr lang="en-GB" baseline="0" dirty="0"/>
              <a:t> expenditures – argument is if local residents expenditure is included it will lead to an overestimate.  Contentious for some. </a:t>
            </a:r>
            <a:r>
              <a:rPr lang="en-GB" sz="1200" kern="1200" dirty="0">
                <a:solidFill>
                  <a:schemeClr val="tx1"/>
                </a:solidFill>
                <a:effectLst/>
                <a:latin typeface="+mn-lt"/>
                <a:ea typeface="+mn-ea"/>
                <a:cs typeface="+mn-cs"/>
              </a:rPr>
              <a:t>The reasoning is that if event</a:t>
            </a:r>
            <a:r>
              <a:rPr lang="en-GB" sz="1200" i="1" kern="1200" dirty="0">
                <a:solidFill>
                  <a:schemeClr val="tx1"/>
                </a:solidFill>
                <a:effectLst/>
                <a:latin typeface="+mn-lt"/>
                <a:ea typeface="+mn-ea"/>
                <a:cs typeface="+mn-cs"/>
              </a:rPr>
              <a:t> </a:t>
            </a:r>
            <a:r>
              <a:rPr lang="en-GB" sz="1200" kern="1200" dirty="0">
                <a:solidFill>
                  <a:schemeClr val="tx1"/>
                </a:solidFill>
                <a:effectLst/>
                <a:latin typeface="+mn-lt"/>
                <a:ea typeface="+mn-ea"/>
                <a:cs typeface="+mn-cs"/>
              </a:rPr>
              <a:t>did not happen these local residents would simply spend the same amount on different opportunities locally.  Therefore, following this reason, if local residents’ spending were included in the economic impact estimates it would lead to an overestimate.   However, this could be seen as an extreme view.  Some local residents spending at an event may be seen as additional if they would have otherwise spent their money on events and amenities in other localities (see </a:t>
            </a:r>
            <a:r>
              <a:rPr lang="en-GB" sz="1200" kern="1200" dirty="0" err="1">
                <a:solidFill>
                  <a:schemeClr val="tx1"/>
                </a:solidFill>
                <a:effectLst/>
                <a:latin typeface="+mn-lt"/>
                <a:ea typeface="+mn-ea"/>
                <a:cs typeface="+mn-cs"/>
              </a:rPr>
              <a:t>Scotinform</a:t>
            </a:r>
            <a:r>
              <a:rPr lang="en-GB" sz="1200" kern="1200" dirty="0">
                <a:solidFill>
                  <a:schemeClr val="tx1"/>
                </a:solidFill>
                <a:effectLst/>
                <a:latin typeface="+mn-lt"/>
                <a:ea typeface="+mn-ea"/>
                <a:cs typeface="+mn-cs"/>
              </a:rPr>
              <a:t> reference for a different, inclusive approach).</a:t>
            </a:r>
          </a:p>
          <a:p>
            <a:endParaRPr lang="en-GB" baseline="0" dirty="0"/>
          </a:p>
          <a:p>
            <a:endParaRPr lang="en-GB" baseline="0" dirty="0"/>
          </a:p>
          <a:p>
            <a:r>
              <a:rPr lang="en-GB" baseline="0" dirty="0"/>
              <a:t>What do the students think?</a:t>
            </a:r>
          </a:p>
          <a:p>
            <a:endParaRPr lang="en-GB" baseline="0" dirty="0"/>
          </a:p>
          <a:p>
            <a:endParaRPr lang="en-GB" dirty="0"/>
          </a:p>
        </p:txBody>
      </p:sp>
      <p:sp>
        <p:nvSpPr>
          <p:cNvPr id="4" name="Slide Number Placeholder 3"/>
          <p:cNvSpPr>
            <a:spLocks noGrp="1"/>
          </p:cNvSpPr>
          <p:nvPr>
            <p:ph type="sldNum" sz="quarter" idx="10"/>
          </p:nvPr>
        </p:nvSpPr>
        <p:spPr/>
        <p:txBody>
          <a:bodyPr/>
          <a:lstStyle/>
          <a:p>
            <a:fld id="{947C2D0C-38E8-467C-B792-96B6B7CB159A}" type="slidenum">
              <a:rPr lang="en-GB" smtClean="0"/>
              <a:t>16</a:t>
            </a:fld>
            <a:endParaRPr lang="en-GB" dirty="0"/>
          </a:p>
        </p:txBody>
      </p:sp>
    </p:spTree>
    <p:extLst>
      <p:ext uri="{BB962C8B-B14F-4D97-AF65-F5344CB8AC3E}">
        <p14:creationId xmlns:p14="http://schemas.microsoft.com/office/powerpoint/2010/main" val="41683100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0" kern="1200" dirty="0">
                <a:solidFill>
                  <a:schemeClr val="tx1"/>
                </a:solidFill>
                <a:effectLst/>
                <a:latin typeface="+mn-lt"/>
                <a:ea typeface="+mn-ea"/>
                <a:cs typeface="+mn-cs"/>
              </a:rPr>
              <a:t>https://theconversation.com/fit-for-nothing-where-it-all-went-wrong-for-glasgows-commonwealth-games-legacy-94889</a:t>
            </a:r>
          </a:p>
          <a:p>
            <a:endParaRPr lang="en-GB" sz="1200" b="1"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Big spend but no return</a:t>
            </a:r>
          </a:p>
          <a:p>
            <a:r>
              <a:rPr lang="en-GB" sz="1200" b="0" i="0" kern="1200" dirty="0">
                <a:solidFill>
                  <a:schemeClr val="tx1"/>
                </a:solidFill>
                <a:effectLst/>
                <a:latin typeface="+mn-lt"/>
                <a:ea typeface="+mn-ea"/>
                <a:cs typeface="+mn-cs"/>
              </a:rPr>
              <a:t>The failure of London 2012 and Glasgow 2014 to create and inspire a nation to get active is not really surprising. For more than 40 years, community sports policy in Britain has been plagued by failings to meet physical activity performance indicators set by governments.</a:t>
            </a:r>
          </a:p>
          <a:p>
            <a:r>
              <a:rPr lang="en-GB" sz="1200" b="0" i="0" kern="1200" dirty="0">
                <a:solidFill>
                  <a:schemeClr val="tx1"/>
                </a:solidFill>
                <a:effectLst/>
                <a:latin typeface="+mn-lt"/>
                <a:ea typeface="+mn-ea"/>
                <a:cs typeface="+mn-cs"/>
              </a:rPr>
              <a:t>This could be down to a variety of factors including: poor policy analysis to inform future policy-making decisions; overambitious or naïve participation targets; inadequate resources to deliver long-term programmes; and changes in direction leading to ambiguity regarding who is responsible for delivery.</a:t>
            </a:r>
          </a:p>
          <a:p>
            <a:r>
              <a:rPr lang="en-GB" sz="1200" b="0" i="0" kern="1200" dirty="0">
                <a:solidFill>
                  <a:schemeClr val="tx1"/>
                </a:solidFill>
                <a:effectLst/>
                <a:latin typeface="+mn-lt"/>
                <a:ea typeface="+mn-ea"/>
                <a:cs typeface="+mn-cs"/>
              </a:rPr>
              <a:t>Given these issues, it is understandable that grass-roots sport policies and major sporting events have failed to encourage more people to get active. Future government policy on community sport needs to have an all-party group commitment, that is evidence-based to ensure objectives are realistic. It needs to have a long-term plan and be adequately funded to ensure that there are real and lasting results.</a:t>
            </a:r>
          </a:p>
          <a:p>
            <a:r>
              <a:rPr lang="en-GB" sz="1200" b="0" i="0" kern="1200" dirty="0">
                <a:solidFill>
                  <a:schemeClr val="tx1"/>
                </a:solidFill>
                <a:effectLst/>
                <a:latin typeface="+mn-lt"/>
                <a:ea typeface="+mn-ea"/>
                <a:cs typeface="+mn-cs"/>
              </a:rPr>
              <a:t>In the end, we have to face a difficult truth: governments continue to invest in costly elite sport and big extravagant sporting events that come at the expense of community sport.</a:t>
            </a:r>
          </a:p>
          <a:p>
            <a:endParaRPr lang="en-GB" dirty="0"/>
          </a:p>
        </p:txBody>
      </p:sp>
      <p:sp>
        <p:nvSpPr>
          <p:cNvPr id="4" name="Slide Number Placeholder 3"/>
          <p:cNvSpPr>
            <a:spLocks noGrp="1"/>
          </p:cNvSpPr>
          <p:nvPr>
            <p:ph type="sldNum" sz="quarter" idx="10"/>
          </p:nvPr>
        </p:nvSpPr>
        <p:spPr/>
        <p:txBody>
          <a:bodyPr/>
          <a:lstStyle/>
          <a:p>
            <a:fld id="{947C2D0C-38E8-467C-B792-96B6B7CB159A}" type="slidenum">
              <a:rPr lang="en-GB" smtClean="0"/>
              <a:t>19</a:t>
            </a:fld>
            <a:endParaRPr lang="en-GB" dirty="0"/>
          </a:p>
        </p:txBody>
      </p:sp>
    </p:spTree>
    <p:extLst>
      <p:ext uri="{BB962C8B-B14F-4D97-AF65-F5344CB8AC3E}">
        <p14:creationId xmlns:p14="http://schemas.microsoft.com/office/powerpoint/2010/main" val="316882602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29/11/2024</a:t>
            </a:fld>
            <a:endParaRPr lang="en-GB" dirty="0"/>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29/11/2024</a:t>
            </a:fld>
            <a:endParaRPr lang="en-GB" dirty="0"/>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29/11/2024</a:t>
            </a:fld>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29/11/2024</a:t>
            </a:fld>
            <a:endParaRPr lang="en-GB" dirty="0"/>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29/11/2024</a:t>
            </a:fld>
            <a:endParaRPr lang="en-GB" dirty="0"/>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29/11/2024</a:t>
            </a:fld>
            <a:endParaRPr lang="en-GB" dirty="0"/>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29/11/2024</a:t>
            </a:fld>
            <a:endParaRPr lang="en-GB" dirty="0"/>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29/11/2024</a:t>
            </a:fld>
            <a:endParaRPr lang="en-GB" dirty="0"/>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endParaRPr lang="en-GB" dirty="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29/11/2024</a:t>
            </a:fld>
            <a:endParaRPr lang="en-GB" dirty="0"/>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29/11/2024</a:t>
            </a:fld>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29/11/2024</a:t>
            </a:fld>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29/11/2024</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7.xml"/><Relationship Id="rId1" Type="http://schemas.openxmlformats.org/officeDocument/2006/relationships/video" Target="https://www.youtube.com/embed/PxwVBgStLyk?feature=oembed"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4062" y="1377575"/>
            <a:ext cx="7385538" cy="4018367"/>
          </a:xfrm>
          <a:prstGeom prst="rect">
            <a:avLst/>
          </a:prstGeom>
        </p:spPr>
      </p:pic>
      <p:sp>
        <p:nvSpPr>
          <p:cNvPr id="2" name="Title 1"/>
          <p:cNvSpPr>
            <a:spLocks noGrp="1"/>
          </p:cNvSpPr>
          <p:nvPr>
            <p:ph type="title"/>
          </p:nvPr>
        </p:nvSpPr>
        <p:spPr>
          <a:xfrm>
            <a:off x="225287" y="330190"/>
            <a:ext cx="6612835" cy="829998"/>
          </a:xfrm>
        </p:spPr>
        <p:txBody>
          <a:bodyPr>
            <a:noAutofit/>
          </a:bodyPr>
          <a:lstStyle/>
          <a:p>
            <a:pPr algn="l"/>
            <a:br>
              <a:rPr lang="en-GB" sz="3000" b="1" dirty="0">
                <a:solidFill>
                  <a:srgbClr val="002060"/>
                </a:solidFill>
              </a:rPr>
            </a:br>
            <a:r>
              <a:rPr lang="en-GB" sz="3000" b="1" dirty="0">
                <a:solidFill>
                  <a:srgbClr val="002060"/>
                </a:solidFill>
              </a:rPr>
              <a:t>Strategic Sports Events Management</a:t>
            </a:r>
            <a:br>
              <a:rPr lang="en-GB" sz="3000" b="1" dirty="0">
                <a:solidFill>
                  <a:srgbClr val="002060"/>
                </a:solidFill>
              </a:rPr>
            </a:br>
            <a:endParaRPr lang="en-GB" sz="3000" b="1" dirty="0">
              <a:solidFill>
                <a:srgbClr val="002060"/>
              </a:solidFill>
            </a:endParaRPr>
          </a:p>
        </p:txBody>
      </p:sp>
      <p:sp>
        <p:nvSpPr>
          <p:cNvPr id="3" name="Content Placeholder 2"/>
          <p:cNvSpPr>
            <a:spLocks noGrp="1"/>
          </p:cNvSpPr>
          <p:nvPr>
            <p:ph idx="1"/>
          </p:nvPr>
        </p:nvSpPr>
        <p:spPr>
          <a:xfrm>
            <a:off x="3214478" y="360226"/>
            <a:ext cx="5823504" cy="908656"/>
          </a:xfrm>
        </p:spPr>
        <p:txBody>
          <a:bodyPr>
            <a:noAutofit/>
          </a:bodyPr>
          <a:lstStyle/>
          <a:p>
            <a:pPr marL="0" indent="0" algn="r">
              <a:buNone/>
            </a:pPr>
            <a:r>
              <a:rPr lang="en-GB" sz="1500" b="1" dirty="0">
                <a:solidFill>
                  <a:srgbClr val="002060"/>
                </a:solidFill>
              </a:rPr>
              <a:t>Research and Evaluation</a:t>
            </a:r>
          </a:p>
        </p:txBody>
      </p:sp>
    </p:spTree>
    <p:extLst>
      <p:ext uri="{BB962C8B-B14F-4D97-AF65-F5344CB8AC3E}">
        <p14:creationId xmlns:p14="http://schemas.microsoft.com/office/powerpoint/2010/main" val="19474632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1928720" y="1055887"/>
            <a:ext cx="6155761" cy="5661436"/>
          </a:xfrm>
          <a:prstGeom prst="rect">
            <a:avLst/>
          </a:prstGeom>
        </p:spPr>
      </p:pic>
      <p:sp>
        <p:nvSpPr>
          <p:cNvPr id="2" name="Rectangle 1"/>
          <p:cNvSpPr/>
          <p:nvPr/>
        </p:nvSpPr>
        <p:spPr>
          <a:xfrm>
            <a:off x="1614099" y="5228492"/>
            <a:ext cx="5771439" cy="668216"/>
          </a:xfrm>
          <a:prstGeom prst="rect">
            <a:avLst/>
          </a:prstGeom>
          <a:noFill/>
          <a:ln w="857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itle 1"/>
          <p:cNvSpPr>
            <a:spLocks noGrp="1"/>
          </p:cNvSpPr>
          <p:nvPr>
            <p:ph type="title"/>
          </p:nvPr>
        </p:nvSpPr>
        <p:spPr>
          <a:xfrm>
            <a:off x="457200" y="81628"/>
            <a:ext cx="8229600" cy="1143000"/>
          </a:xfrm>
        </p:spPr>
        <p:txBody>
          <a:bodyPr/>
          <a:lstStyle/>
          <a:p>
            <a:r>
              <a:rPr lang="en-GB" b="1" u="sng" dirty="0">
                <a:solidFill>
                  <a:srgbClr val="002060"/>
                </a:solidFill>
              </a:rPr>
              <a:t>Sports Event Evaluation</a:t>
            </a:r>
          </a:p>
        </p:txBody>
      </p:sp>
    </p:spTree>
    <p:extLst>
      <p:ext uri="{BB962C8B-B14F-4D97-AF65-F5344CB8AC3E}">
        <p14:creationId xmlns:p14="http://schemas.microsoft.com/office/powerpoint/2010/main" val="15937939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Creating Events - Evaluation">
            <a:hlinkClick r:id="" action="ppaction://media"/>
            <a:extLst>
              <a:ext uri="{FF2B5EF4-FFF2-40B4-BE49-F238E27FC236}">
                <a16:creationId xmlns:a16="http://schemas.microsoft.com/office/drawing/2014/main" id="{BA5E4E32-6C92-3B36-2F60-FAFBC9D0468C}"/>
              </a:ext>
            </a:extLst>
          </p:cNvPr>
          <p:cNvPicPr>
            <a:picLocks noRot="1" noChangeAspect="1"/>
          </p:cNvPicPr>
          <p:nvPr>
            <a:videoFile r:link="rId1"/>
          </p:nvPr>
        </p:nvPicPr>
        <p:blipFill>
          <a:blip r:embed="rId3"/>
          <a:stretch>
            <a:fillRect/>
          </a:stretch>
        </p:blipFill>
        <p:spPr>
          <a:xfrm>
            <a:off x="282516" y="121514"/>
            <a:ext cx="8768264" cy="4954069"/>
          </a:xfrm>
          <a:prstGeom prst="rect">
            <a:avLst/>
          </a:prstGeom>
        </p:spPr>
      </p:pic>
    </p:spTree>
    <p:extLst>
      <p:ext uri="{BB962C8B-B14F-4D97-AF65-F5344CB8AC3E}">
        <p14:creationId xmlns:p14="http://schemas.microsoft.com/office/powerpoint/2010/main" val="1478233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3415" y="457201"/>
            <a:ext cx="8229600" cy="1143000"/>
          </a:xfrm>
        </p:spPr>
        <p:txBody>
          <a:bodyPr/>
          <a:lstStyle/>
          <a:p>
            <a:r>
              <a:rPr lang="en-GB" b="1" u="sng" dirty="0">
                <a:solidFill>
                  <a:srgbClr val="002060"/>
                </a:solidFill>
              </a:rPr>
              <a:t>Discuss in Pairs</a:t>
            </a:r>
          </a:p>
        </p:txBody>
      </p:sp>
      <p:sp>
        <p:nvSpPr>
          <p:cNvPr id="3" name="Content Placeholder 2"/>
          <p:cNvSpPr>
            <a:spLocks noGrp="1"/>
          </p:cNvSpPr>
          <p:nvPr>
            <p:ph idx="1"/>
          </p:nvPr>
        </p:nvSpPr>
        <p:spPr>
          <a:xfrm>
            <a:off x="480646" y="1600200"/>
            <a:ext cx="8229600" cy="4217503"/>
          </a:xfrm>
        </p:spPr>
        <p:txBody>
          <a:bodyPr>
            <a:normAutofit/>
          </a:bodyPr>
          <a:lstStyle/>
          <a:p>
            <a:pPr marL="0" indent="0">
              <a:buNone/>
            </a:pPr>
            <a:endParaRPr lang="en-GB" sz="1000" dirty="0">
              <a:solidFill>
                <a:srgbClr val="002060"/>
              </a:solidFill>
            </a:endParaRPr>
          </a:p>
          <a:p>
            <a:pPr marL="514350" indent="-514350">
              <a:buFont typeface="+mj-lt"/>
              <a:buAutoNum type="arabicPeriod"/>
            </a:pPr>
            <a:r>
              <a:rPr lang="en-GB" dirty="0">
                <a:solidFill>
                  <a:srgbClr val="002060"/>
                </a:solidFill>
              </a:rPr>
              <a:t>Why is it important to evaluate the impact of major sports events?  List the reasons for doing so. </a:t>
            </a:r>
          </a:p>
          <a:p>
            <a:pPr marL="514350" indent="-514350">
              <a:buFont typeface="+mj-lt"/>
              <a:buAutoNum type="arabicPeriod"/>
            </a:pPr>
            <a:r>
              <a:rPr lang="en-GB" dirty="0">
                <a:solidFill>
                  <a:srgbClr val="002060"/>
                </a:solidFill>
              </a:rPr>
              <a:t>What outcomes/impacts is it important to evaluate?  Make a list of the main ones. </a:t>
            </a:r>
          </a:p>
          <a:p>
            <a:pPr marL="514350" indent="-514350">
              <a:buFont typeface="+mj-lt"/>
              <a:buAutoNum type="arabicPeriod"/>
            </a:pPr>
            <a:r>
              <a:rPr lang="en-GB" dirty="0">
                <a:solidFill>
                  <a:srgbClr val="002060"/>
                </a:solidFill>
              </a:rPr>
              <a:t>What methods/tools are used to evaluate the impact?</a:t>
            </a:r>
          </a:p>
          <a:p>
            <a:pPr marL="0" indent="0">
              <a:buNone/>
            </a:pPr>
            <a:endParaRPr lang="en-GB" dirty="0">
              <a:solidFill>
                <a:srgbClr val="002060"/>
              </a:solidFill>
            </a:endParaRPr>
          </a:p>
          <a:p>
            <a:pPr marL="514350" indent="-514350">
              <a:buFont typeface="+mj-lt"/>
              <a:buAutoNum type="arabicPeriod"/>
            </a:pPr>
            <a:endParaRPr lang="en-GB" dirty="0">
              <a:solidFill>
                <a:srgbClr val="002060"/>
              </a:solidFill>
            </a:endParaRPr>
          </a:p>
          <a:p>
            <a:endParaRPr lang="en-GB" dirty="0">
              <a:solidFill>
                <a:srgbClr val="002060"/>
              </a:solidFill>
            </a:endParaRPr>
          </a:p>
        </p:txBody>
      </p:sp>
    </p:spTree>
    <p:extLst>
      <p:ext uri="{BB962C8B-B14F-4D97-AF65-F5344CB8AC3E}">
        <p14:creationId xmlns:p14="http://schemas.microsoft.com/office/powerpoint/2010/main" val="21330683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solidFill>
                  <a:srgbClr val="002060"/>
                </a:solidFill>
              </a:rPr>
              <a:t>Evaluation Overview</a:t>
            </a:r>
          </a:p>
        </p:txBody>
      </p:sp>
      <p:sp>
        <p:nvSpPr>
          <p:cNvPr id="3" name="Content Placeholder 2"/>
          <p:cNvSpPr>
            <a:spLocks noGrp="1"/>
          </p:cNvSpPr>
          <p:nvPr>
            <p:ph idx="1"/>
          </p:nvPr>
        </p:nvSpPr>
        <p:spPr>
          <a:xfrm>
            <a:off x="457200" y="1417637"/>
            <a:ext cx="8229600" cy="4338393"/>
          </a:xfrm>
        </p:spPr>
        <p:txBody>
          <a:bodyPr/>
          <a:lstStyle/>
          <a:p>
            <a:pPr marL="628650" indent="-628650">
              <a:buFont typeface="Wingdings" panose="05000000000000000000" pitchFamily="2" charset="2"/>
              <a:buChar char="q"/>
            </a:pPr>
            <a:r>
              <a:rPr lang="en-GB" dirty="0">
                <a:solidFill>
                  <a:srgbClr val="002060"/>
                </a:solidFill>
              </a:rPr>
              <a:t>An essential part of sports event management – </a:t>
            </a:r>
            <a:r>
              <a:rPr lang="en-GB" b="1" dirty="0">
                <a:solidFill>
                  <a:srgbClr val="FF0000"/>
                </a:solidFill>
              </a:rPr>
              <a:t>“a strategic necessity” </a:t>
            </a:r>
            <a:r>
              <a:rPr lang="en-GB" dirty="0">
                <a:solidFill>
                  <a:srgbClr val="002060"/>
                </a:solidFill>
              </a:rPr>
              <a:t>(Masterman, 2014, p. 364). </a:t>
            </a:r>
          </a:p>
          <a:p>
            <a:pPr marL="628650" indent="-628650">
              <a:buFont typeface="Wingdings" panose="05000000000000000000" pitchFamily="2" charset="2"/>
              <a:buChar char="q"/>
            </a:pPr>
            <a:r>
              <a:rPr lang="en-GB" dirty="0">
                <a:solidFill>
                  <a:srgbClr val="002060"/>
                </a:solidFill>
              </a:rPr>
              <a:t>Too </a:t>
            </a:r>
            <a:r>
              <a:rPr lang="en-GB" b="1" dirty="0">
                <a:solidFill>
                  <a:srgbClr val="FF0000"/>
                </a:solidFill>
              </a:rPr>
              <a:t>often an after thought </a:t>
            </a:r>
            <a:r>
              <a:rPr lang="en-GB" dirty="0">
                <a:solidFill>
                  <a:srgbClr val="002060"/>
                </a:solidFill>
              </a:rPr>
              <a:t>– ill conceived, ill prepared and executed. </a:t>
            </a:r>
          </a:p>
          <a:p>
            <a:pPr marL="628650" indent="-628650">
              <a:buFont typeface="Wingdings" panose="05000000000000000000" pitchFamily="2" charset="2"/>
              <a:buChar char="q"/>
            </a:pPr>
            <a:r>
              <a:rPr lang="en-GB" dirty="0">
                <a:solidFill>
                  <a:srgbClr val="002060"/>
                </a:solidFill>
              </a:rPr>
              <a:t>Not just post event evaluation: pre, during and post event. </a:t>
            </a:r>
          </a:p>
        </p:txBody>
      </p:sp>
    </p:spTree>
    <p:extLst>
      <p:ext uri="{BB962C8B-B14F-4D97-AF65-F5344CB8AC3E}">
        <p14:creationId xmlns:p14="http://schemas.microsoft.com/office/powerpoint/2010/main" val="7864181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CDF6E6-5678-8FEB-DDB1-9D601B8DCF1A}"/>
              </a:ext>
            </a:extLst>
          </p:cNvPr>
          <p:cNvSpPr>
            <a:spLocks noGrp="1"/>
          </p:cNvSpPr>
          <p:nvPr>
            <p:ph type="title"/>
          </p:nvPr>
        </p:nvSpPr>
        <p:spPr/>
        <p:txBody>
          <a:bodyPr>
            <a:normAutofit fontScale="90000"/>
          </a:bodyPr>
          <a:lstStyle/>
          <a:p>
            <a:r>
              <a:rPr lang="en-GB"/>
              <a:t>What would you use </a:t>
            </a:r>
            <a:r>
              <a:rPr lang="en-GB" err="1"/>
              <a:t>qualititave</a:t>
            </a:r>
            <a:r>
              <a:rPr lang="en-GB"/>
              <a:t> or quantitative?</a:t>
            </a:r>
          </a:p>
        </p:txBody>
      </p:sp>
      <p:sp>
        <p:nvSpPr>
          <p:cNvPr id="3" name="Content Placeholder 2">
            <a:extLst>
              <a:ext uri="{FF2B5EF4-FFF2-40B4-BE49-F238E27FC236}">
                <a16:creationId xmlns:a16="http://schemas.microsoft.com/office/drawing/2014/main" id="{0567A8CD-A755-A87A-A01E-EEB565FAEC13}"/>
              </a:ext>
            </a:extLst>
          </p:cNvPr>
          <p:cNvSpPr>
            <a:spLocks noGrp="1"/>
          </p:cNvSpPr>
          <p:nvPr>
            <p:ph idx="1"/>
          </p:nvPr>
        </p:nvSpPr>
        <p:spPr/>
        <p:txBody>
          <a:bodyPr>
            <a:normAutofit/>
          </a:bodyPr>
          <a:lstStyle/>
          <a:p>
            <a:r>
              <a:rPr lang="en-GB" sz="2400"/>
              <a:t>Collecting feedback.</a:t>
            </a:r>
          </a:p>
          <a:p>
            <a:pPr lvl="1"/>
            <a:r>
              <a:rPr lang="en-GB" sz="2400"/>
              <a:t>Attendee, Sponsors, etc.</a:t>
            </a:r>
          </a:p>
          <a:p>
            <a:r>
              <a:rPr lang="en-GB" sz="2400" err="1"/>
              <a:t>Analyzing</a:t>
            </a:r>
            <a:r>
              <a:rPr lang="en-GB" sz="2400"/>
              <a:t> data.</a:t>
            </a:r>
          </a:p>
          <a:p>
            <a:pPr lvl="1"/>
            <a:r>
              <a:rPr lang="en-GB" sz="2400"/>
              <a:t>Ticket sales, social media, sponsor and partner  investment.</a:t>
            </a:r>
          </a:p>
          <a:p>
            <a:r>
              <a:rPr lang="en-GB" sz="2400"/>
              <a:t>Financial performance</a:t>
            </a:r>
          </a:p>
          <a:p>
            <a:pPr lvl="1"/>
            <a:r>
              <a:rPr lang="en-GB" sz="2400"/>
              <a:t>Revenue and expenses, economic impact, sponsorship and funding evaluation.</a:t>
            </a:r>
          </a:p>
        </p:txBody>
      </p:sp>
    </p:spTree>
    <p:extLst>
      <p:ext uri="{BB962C8B-B14F-4D97-AF65-F5344CB8AC3E}">
        <p14:creationId xmlns:p14="http://schemas.microsoft.com/office/powerpoint/2010/main" val="20238494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solidFill>
                  <a:srgbClr val="002060"/>
                </a:solidFill>
              </a:rPr>
              <a:t>Event Evaluation </a:t>
            </a:r>
          </a:p>
        </p:txBody>
      </p:sp>
      <p:sp>
        <p:nvSpPr>
          <p:cNvPr id="3" name="Content Placeholder 2"/>
          <p:cNvSpPr>
            <a:spLocks noGrp="1"/>
          </p:cNvSpPr>
          <p:nvPr>
            <p:ph idx="1"/>
          </p:nvPr>
        </p:nvSpPr>
        <p:spPr>
          <a:xfrm>
            <a:off x="345831" y="1417638"/>
            <a:ext cx="8452338" cy="4068763"/>
          </a:xfrm>
        </p:spPr>
        <p:txBody>
          <a:bodyPr>
            <a:normAutofit fontScale="92500"/>
          </a:bodyPr>
          <a:lstStyle/>
          <a:p>
            <a:pPr marL="628650" indent="-628650">
              <a:buFont typeface="Wingdings" panose="05000000000000000000" pitchFamily="2" charset="2"/>
              <a:buChar char="q"/>
            </a:pPr>
            <a:r>
              <a:rPr lang="en-GB" dirty="0">
                <a:solidFill>
                  <a:srgbClr val="002060"/>
                </a:solidFill>
              </a:rPr>
              <a:t>Assists an event become more successful and helps to professionalise the industry (Getz, 2005; Hall, 1997; Allen et al, 2002).</a:t>
            </a:r>
          </a:p>
          <a:p>
            <a:pPr marL="628650" indent="-628650">
              <a:buFont typeface="Wingdings" panose="05000000000000000000" pitchFamily="2" charset="2"/>
              <a:buChar char="q"/>
            </a:pPr>
            <a:r>
              <a:rPr lang="en-GB" dirty="0">
                <a:solidFill>
                  <a:srgbClr val="002060"/>
                </a:solidFill>
              </a:rPr>
              <a:t>Methods can be </a:t>
            </a:r>
            <a:r>
              <a:rPr lang="en-GB" b="1" dirty="0">
                <a:solidFill>
                  <a:srgbClr val="FF0000"/>
                </a:solidFill>
              </a:rPr>
              <a:t>quantitative and qualitative</a:t>
            </a:r>
            <a:r>
              <a:rPr lang="en-GB" dirty="0">
                <a:solidFill>
                  <a:srgbClr val="002060"/>
                </a:solidFill>
              </a:rPr>
              <a:t>. </a:t>
            </a:r>
          </a:p>
          <a:p>
            <a:pPr marL="628650" indent="-628650">
              <a:buFont typeface="Wingdings" panose="05000000000000000000" pitchFamily="2" charset="2"/>
              <a:buChar char="q"/>
            </a:pPr>
            <a:r>
              <a:rPr lang="en-GB" dirty="0">
                <a:solidFill>
                  <a:srgbClr val="002060"/>
                </a:solidFill>
              </a:rPr>
              <a:t>Risk of bias, so vital that several types of research are conducted to provide a comprehensive outcome (Masterman, 2014). </a:t>
            </a:r>
          </a:p>
        </p:txBody>
      </p:sp>
    </p:spTree>
    <p:extLst>
      <p:ext uri="{BB962C8B-B14F-4D97-AF65-F5344CB8AC3E}">
        <p14:creationId xmlns:p14="http://schemas.microsoft.com/office/powerpoint/2010/main" val="18519445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8878" y="97657"/>
            <a:ext cx="8229600" cy="1143000"/>
          </a:xfrm>
        </p:spPr>
        <p:txBody>
          <a:bodyPr/>
          <a:lstStyle/>
          <a:p>
            <a:r>
              <a:rPr lang="en-GB" b="1" u="sng" dirty="0">
                <a:solidFill>
                  <a:srgbClr val="002060"/>
                </a:solidFill>
              </a:rPr>
              <a:t>Costs of Evaluation</a:t>
            </a:r>
          </a:p>
        </p:txBody>
      </p:sp>
      <p:sp>
        <p:nvSpPr>
          <p:cNvPr id="3" name="Content Placeholder 2"/>
          <p:cNvSpPr>
            <a:spLocks noGrp="1"/>
          </p:cNvSpPr>
          <p:nvPr>
            <p:ph idx="1"/>
          </p:nvPr>
        </p:nvSpPr>
        <p:spPr>
          <a:xfrm>
            <a:off x="526026" y="1324898"/>
            <a:ext cx="8229600" cy="3917032"/>
          </a:xfrm>
        </p:spPr>
        <p:txBody>
          <a:bodyPr>
            <a:normAutofit fontScale="77500" lnSpcReduction="20000"/>
          </a:bodyPr>
          <a:lstStyle/>
          <a:p>
            <a:pPr marL="895350" indent="-719138">
              <a:buFont typeface="Wingdings" panose="05000000000000000000" pitchFamily="2" charset="2"/>
              <a:buChar char="q"/>
            </a:pPr>
            <a:r>
              <a:rPr lang="en-GB" sz="4000" dirty="0">
                <a:solidFill>
                  <a:srgbClr val="002060"/>
                </a:solidFill>
              </a:rPr>
              <a:t>Time and effort / quality and detail needed</a:t>
            </a:r>
          </a:p>
          <a:p>
            <a:pPr marL="895350" indent="-719138">
              <a:buFont typeface="Wingdings" panose="05000000000000000000" pitchFamily="2" charset="2"/>
              <a:buChar char="q"/>
            </a:pPr>
            <a:r>
              <a:rPr lang="en-GB" sz="4000" dirty="0">
                <a:solidFill>
                  <a:srgbClr val="002060"/>
                </a:solidFill>
              </a:rPr>
              <a:t>Production of materials.</a:t>
            </a:r>
          </a:p>
          <a:p>
            <a:pPr marL="895350" indent="-719138">
              <a:buFont typeface="Wingdings" panose="05000000000000000000" pitchFamily="2" charset="2"/>
              <a:buChar char="q"/>
            </a:pPr>
            <a:r>
              <a:rPr lang="en-GB" sz="4000" dirty="0">
                <a:solidFill>
                  <a:srgbClr val="002060"/>
                </a:solidFill>
              </a:rPr>
              <a:t>Wages or fees.</a:t>
            </a:r>
          </a:p>
          <a:p>
            <a:pPr lvl="1">
              <a:buFont typeface="Wingdings" panose="05000000000000000000" pitchFamily="2" charset="2"/>
              <a:buChar char="Ø"/>
            </a:pPr>
            <a:r>
              <a:rPr lang="en-GB" sz="4000" dirty="0">
                <a:solidFill>
                  <a:srgbClr val="002060"/>
                </a:solidFill>
              </a:rPr>
              <a:t>	All need to be included in the event feasibility process. </a:t>
            </a:r>
          </a:p>
          <a:p>
            <a:pPr lvl="1">
              <a:buFont typeface="Wingdings" panose="05000000000000000000" pitchFamily="2" charset="2"/>
              <a:buChar char="Ø"/>
            </a:pPr>
            <a:r>
              <a:rPr lang="en-GB" sz="4000" dirty="0">
                <a:solidFill>
                  <a:srgbClr val="002060"/>
                </a:solidFill>
              </a:rPr>
              <a:t>Need to identify who needs the evaluation, when they need it and in what form they will accept it. </a:t>
            </a:r>
          </a:p>
        </p:txBody>
      </p:sp>
      <p:sp>
        <p:nvSpPr>
          <p:cNvPr id="4" name="TextBox 3"/>
          <p:cNvSpPr txBox="1"/>
          <p:nvPr/>
        </p:nvSpPr>
        <p:spPr>
          <a:xfrm>
            <a:off x="5948516" y="5397910"/>
            <a:ext cx="3018503" cy="369332"/>
          </a:xfrm>
          <a:prstGeom prst="rect">
            <a:avLst/>
          </a:prstGeom>
          <a:noFill/>
        </p:spPr>
        <p:txBody>
          <a:bodyPr wrap="square" rtlCol="0">
            <a:spAutoFit/>
          </a:bodyPr>
          <a:lstStyle/>
          <a:p>
            <a:pPr algn="r"/>
            <a:r>
              <a:rPr lang="en-GB" dirty="0">
                <a:solidFill>
                  <a:srgbClr val="002060"/>
                </a:solidFill>
              </a:rPr>
              <a:t>Masterman (2014).</a:t>
            </a:r>
          </a:p>
        </p:txBody>
      </p:sp>
    </p:spTree>
    <p:extLst>
      <p:ext uri="{BB962C8B-B14F-4D97-AF65-F5344CB8AC3E}">
        <p14:creationId xmlns:p14="http://schemas.microsoft.com/office/powerpoint/2010/main" val="20629737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u="sng" dirty="0">
                <a:solidFill>
                  <a:srgbClr val="002060"/>
                </a:solidFill>
              </a:rPr>
              <a:t>Post Event Evaluation </a:t>
            </a:r>
          </a:p>
        </p:txBody>
      </p:sp>
      <p:sp>
        <p:nvSpPr>
          <p:cNvPr id="3" name="Content Placeholder 2"/>
          <p:cNvSpPr>
            <a:spLocks noGrp="1"/>
          </p:cNvSpPr>
          <p:nvPr>
            <p:ph idx="1"/>
          </p:nvPr>
        </p:nvSpPr>
        <p:spPr>
          <a:xfrm>
            <a:off x="457200" y="1230802"/>
            <a:ext cx="8229600" cy="4536440"/>
          </a:xfrm>
        </p:spPr>
        <p:txBody>
          <a:bodyPr>
            <a:normAutofit fontScale="92500" lnSpcReduction="20000"/>
          </a:bodyPr>
          <a:lstStyle/>
          <a:p>
            <a:pPr>
              <a:buFont typeface="Wingdings" panose="05000000000000000000" pitchFamily="2" charset="2"/>
              <a:buChar char="§"/>
            </a:pPr>
            <a:r>
              <a:rPr lang="en-GB" dirty="0">
                <a:solidFill>
                  <a:srgbClr val="002060"/>
                </a:solidFill>
              </a:rPr>
              <a:t>Important for organisers, stakeholders, sponsors, participants, employees, suppliers, partners, investors, local communities and pressure groups.  </a:t>
            </a:r>
          </a:p>
          <a:p>
            <a:pPr>
              <a:buFont typeface="Wingdings" panose="05000000000000000000" pitchFamily="2" charset="2"/>
              <a:buChar char="§"/>
            </a:pPr>
            <a:r>
              <a:rPr lang="en-GB" dirty="0">
                <a:solidFill>
                  <a:srgbClr val="002060"/>
                </a:solidFill>
              </a:rPr>
              <a:t>Must be done against the original objectives – short and long term.</a:t>
            </a:r>
          </a:p>
          <a:p>
            <a:pPr>
              <a:buFont typeface="Wingdings" panose="05000000000000000000" pitchFamily="2" charset="2"/>
              <a:buChar char="§"/>
            </a:pPr>
            <a:r>
              <a:rPr lang="en-GB" dirty="0">
                <a:solidFill>
                  <a:srgbClr val="002060"/>
                </a:solidFill>
              </a:rPr>
              <a:t>Timing: can be done at various points: 6 months, 1 year, 10 years. </a:t>
            </a:r>
          </a:p>
          <a:p>
            <a:pPr>
              <a:buFont typeface="Wingdings" panose="05000000000000000000" pitchFamily="2" charset="2"/>
              <a:buChar char="§"/>
            </a:pPr>
            <a:r>
              <a:rPr lang="en-GB" dirty="0">
                <a:solidFill>
                  <a:srgbClr val="002060"/>
                </a:solidFill>
              </a:rPr>
              <a:t>Need to prioritise which stakeholders are key recipients of evaluation reports e.g. the state, sponsors.  </a:t>
            </a:r>
          </a:p>
        </p:txBody>
      </p:sp>
      <p:sp>
        <p:nvSpPr>
          <p:cNvPr id="4" name="TextBox 3"/>
          <p:cNvSpPr txBox="1"/>
          <p:nvPr/>
        </p:nvSpPr>
        <p:spPr>
          <a:xfrm>
            <a:off x="5948516" y="5397910"/>
            <a:ext cx="3018503" cy="369332"/>
          </a:xfrm>
          <a:prstGeom prst="rect">
            <a:avLst/>
          </a:prstGeom>
          <a:noFill/>
        </p:spPr>
        <p:txBody>
          <a:bodyPr wrap="square" rtlCol="0">
            <a:spAutoFit/>
          </a:bodyPr>
          <a:lstStyle/>
          <a:p>
            <a:pPr algn="r"/>
            <a:r>
              <a:rPr lang="en-GB" dirty="0">
                <a:solidFill>
                  <a:srgbClr val="002060"/>
                </a:solidFill>
              </a:rPr>
              <a:t>Masterman (2014).</a:t>
            </a:r>
          </a:p>
        </p:txBody>
      </p:sp>
    </p:spTree>
    <p:extLst>
      <p:ext uri="{BB962C8B-B14F-4D97-AF65-F5344CB8AC3E}">
        <p14:creationId xmlns:p14="http://schemas.microsoft.com/office/powerpoint/2010/main" val="21117861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solidFill>
                  <a:srgbClr val="002060"/>
                </a:solidFill>
              </a:rPr>
              <a:t>What gets evaluated?</a:t>
            </a:r>
          </a:p>
        </p:txBody>
      </p:sp>
      <p:sp>
        <p:nvSpPr>
          <p:cNvPr id="3" name="Content Placeholder 2"/>
          <p:cNvSpPr>
            <a:spLocks noGrp="1"/>
          </p:cNvSpPr>
          <p:nvPr>
            <p:ph idx="1"/>
          </p:nvPr>
        </p:nvSpPr>
        <p:spPr>
          <a:xfrm>
            <a:off x="457200" y="1317173"/>
            <a:ext cx="8229600" cy="3917032"/>
          </a:xfrm>
        </p:spPr>
        <p:txBody>
          <a:bodyPr>
            <a:normAutofit fontScale="85000" lnSpcReduction="10000"/>
          </a:bodyPr>
          <a:lstStyle/>
          <a:p>
            <a:pPr marL="0" indent="0">
              <a:buNone/>
            </a:pPr>
            <a:r>
              <a:rPr lang="en-GB" dirty="0">
                <a:solidFill>
                  <a:srgbClr val="002060"/>
                </a:solidFill>
              </a:rPr>
              <a:t>For example:  </a:t>
            </a:r>
          </a:p>
          <a:p>
            <a:r>
              <a:rPr lang="en-GB" dirty="0">
                <a:solidFill>
                  <a:srgbClr val="002060"/>
                </a:solidFill>
              </a:rPr>
              <a:t>Sports participation levels </a:t>
            </a:r>
          </a:p>
          <a:p>
            <a:r>
              <a:rPr lang="en-GB" dirty="0">
                <a:solidFill>
                  <a:srgbClr val="002060"/>
                </a:solidFill>
              </a:rPr>
              <a:t>Tourism impacts </a:t>
            </a:r>
          </a:p>
          <a:p>
            <a:r>
              <a:rPr lang="en-GB" dirty="0">
                <a:solidFill>
                  <a:srgbClr val="002060"/>
                </a:solidFill>
              </a:rPr>
              <a:t>Economic impacts </a:t>
            </a:r>
          </a:p>
          <a:p>
            <a:pPr marL="0" indent="0">
              <a:buNone/>
            </a:pPr>
            <a:endParaRPr lang="en-GB" dirty="0">
              <a:solidFill>
                <a:srgbClr val="002060"/>
              </a:solidFill>
            </a:endParaRPr>
          </a:p>
          <a:p>
            <a:pPr marL="0" indent="0">
              <a:buNone/>
            </a:pPr>
            <a:r>
              <a:rPr lang="en-GB" dirty="0">
                <a:solidFill>
                  <a:srgbClr val="002060"/>
                </a:solidFill>
              </a:rPr>
              <a:t>SIRC study, sample 7,500 questionnaires at ten major sports events between 2010-2012, found that 57% of spectators felt motivated to participate more than they normally did in sport. </a:t>
            </a:r>
          </a:p>
        </p:txBody>
      </p:sp>
      <p:sp>
        <p:nvSpPr>
          <p:cNvPr id="4" name="TextBox 3"/>
          <p:cNvSpPr txBox="1"/>
          <p:nvPr/>
        </p:nvSpPr>
        <p:spPr>
          <a:xfrm>
            <a:off x="5948516" y="5397910"/>
            <a:ext cx="3018503" cy="369332"/>
          </a:xfrm>
          <a:prstGeom prst="rect">
            <a:avLst/>
          </a:prstGeom>
          <a:noFill/>
        </p:spPr>
        <p:txBody>
          <a:bodyPr wrap="square" rtlCol="0">
            <a:spAutoFit/>
          </a:bodyPr>
          <a:lstStyle/>
          <a:p>
            <a:pPr algn="r"/>
            <a:r>
              <a:rPr lang="en-GB" dirty="0">
                <a:solidFill>
                  <a:srgbClr val="002060"/>
                </a:solidFill>
              </a:rPr>
              <a:t>Masterman (2014).</a:t>
            </a:r>
          </a:p>
        </p:txBody>
      </p:sp>
    </p:spTree>
    <p:extLst>
      <p:ext uri="{BB962C8B-B14F-4D97-AF65-F5344CB8AC3E}">
        <p14:creationId xmlns:p14="http://schemas.microsoft.com/office/powerpoint/2010/main" val="31807461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solidFill>
                  <a:srgbClr val="002060"/>
                </a:solidFill>
              </a:rPr>
              <a:t>Evaluation Methods</a:t>
            </a:r>
          </a:p>
        </p:txBody>
      </p:sp>
      <p:sp>
        <p:nvSpPr>
          <p:cNvPr id="3" name="Content Placeholder 2"/>
          <p:cNvSpPr>
            <a:spLocks noGrp="1"/>
          </p:cNvSpPr>
          <p:nvPr>
            <p:ph idx="1"/>
          </p:nvPr>
        </p:nvSpPr>
        <p:spPr>
          <a:xfrm>
            <a:off x="457200" y="1417638"/>
            <a:ext cx="8229600" cy="3917032"/>
          </a:xfrm>
        </p:spPr>
        <p:txBody>
          <a:bodyPr>
            <a:normAutofit fontScale="92500" lnSpcReduction="20000"/>
          </a:bodyPr>
          <a:lstStyle/>
          <a:p>
            <a:pPr>
              <a:buFont typeface="Wingdings" panose="05000000000000000000" pitchFamily="2" charset="2"/>
              <a:buChar char="§"/>
            </a:pPr>
            <a:r>
              <a:rPr lang="en-GB" u="sng" dirty="0">
                <a:solidFill>
                  <a:srgbClr val="002060"/>
                </a:solidFill>
              </a:rPr>
              <a:t>Data collection </a:t>
            </a:r>
            <a:r>
              <a:rPr lang="en-GB" dirty="0">
                <a:solidFill>
                  <a:srgbClr val="002060"/>
                </a:solidFill>
              </a:rPr>
              <a:t>e.g. sales data, participant data, budgets and cash flow.</a:t>
            </a:r>
          </a:p>
          <a:p>
            <a:pPr>
              <a:buFont typeface="Wingdings" panose="05000000000000000000" pitchFamily="2" charset="2"/>
              <a:buChar char="§"/>
            </a:pPr>
            <a:r>
              <a:rPr lang="en-GB" u="sng" dirty="0">
                <a:solidFill>
                  <a:srgbClr val="002060"/>
                </a:solidFill>
              </a:rPr>
              <a:t>Observation</a:t>
            </a:r>
            <a:r>
              <a:rPr lang="en-GB" dirty="0">
                <a:solidFill>
                  <a:srgbClr val="002060"/>
                </a:solidFill>
              </a:rPr>
              <a:t> e.g. reports from staff, mystery shoppers, photographic and film records.</a:t>
            </a:r>
          </a:p>
          <a:p>
            <a:pPr>
              <a:buFont typeface="Wingdings" panose="05000000000000000000" pitchFamily="2" charset="2"/>
              <a:buChar char="§"/>
            </a:pPr>
            <a:r>
              <a:rPr lang="en-GB" u="sng" dirty="0">
                <a:solidFill>
                  <a:srgbClr val="002060"/>
                </a:solidFill>
              </a:rPr>
              <a:t>Debriefs </a:t>
            </a:r>
            <a:r>
              <a:rPr lang="en-GB" dirty="0">
                <a:solidFill>
                  <a:srgbClr val="002060"/>
                </a:solidFill>
              </a:rPr>
              <a:t> - one meeting or series of meetings.</a:t>
            </a:r>
          </a:p>
          <a:p>
            <a:pPr>
              <a:buFont typeface="Wingdings" panose="05000000000000000000" pitchFamily="2" charset="2"/>
              <a:buChar char="§"/>
            </a:pPr>
            <a:r>
              <a:rPr lang="en-GB" u="sng" dirty="0">
                <a:solidFill>
                  <a:srgbClr val="002060"/>
                </a:solidFill>
              </a:rPr>
              <a:t>Surveys</a:t>
            </a:r>
            <a:r>
              <a:rPr lang="en-GB" dirty="0">
                <a:solidFill>
                  <a:srgbClr val="002060"/>
                </a:solidFill>
              </a:rPr>
              <a:t> – questionnaires, interviews.</a:t>
            </a:r>
          </a:p>
          <a:p>
            <a:pPr>
              <a:buFont typeface="Wingdings" panose="05000000000000000000" pitchFamily="2" charset="2"/>
              <a:buChar char="§"/>
            </a:pPr>
            <a:r>
              <a:rPr lang="en-GB" u="sng" dirty="0">
                <a:solidFill>
                  <a:srgbClr val="002060"/>
                </a:solidFill>
              </a:rPr>
              <a:t>Economic Impact analysis</a:t>
            </a:r>
            <a:r>
              <a:rPr lang="en-GB" dirty="0">
                <a:solidFill>
                  <a:srgbClr val="002060"/>
                </a:solidFill>
              </a:rPr>
              <a:t>. </a:t>
            </a:r>
          </a:p>
          <a:p>
            <a:pPr>
              <a:buFont typeface="Wingdings" panose="05000000000000000000" pitchFamily="2" charset="2"/>
              <a:buChar char="§"/>
            </a:pPr>
            <a:r>
              <a:rPr lang="en-GB" u="sng" dirty="0">
                <a:solidFill>
                  <a:srgbClr val="002060"/>
                </a:solidFill>
              </a:rPr>
              <a:t>Media coverage </a:t>
            </a:r>
            <a:r>
              <a:rPr lang="en-GB" dirty="0">
                <a:solidFill>
                  <a:srgbClr val="002060"/>
                </a:solidFill>
              </a:rPr>
              <a:t>– press cuttings, broadcast coverage, internet activity. </a:t>
            </a:r>
          </a:p>
          <a:p>
            <a:endParaRPr lang="en-GB" dirty="0">
              <a:solidFill>
                <a:srgbClr val="002060"/>
              </a:solidFill>
            </a:endParaRPr>
          </a:p>
        </p:txBody>
      </p:sp>
    </p:spTree>
    <p:extLst>
      <p:ext uri="{BB962C8B-B14F-4D97-AF65-F5344CB8AC3E}">
        <p14:creationId xmlns:p14="http://schemas.microsoft.com/office/powerpoint/2010/main" val="41531914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9120" y="0"/>
            <a:ext cx="8229600" cy="832802"/>
          </a:xfrm>
        </p:spPr>
        <p:txBody>
          <a:bodyPr>
            <a:normAutofit/>
          </a:bodyPr>
          <a:lstStyle/>
          <a:p>
            <a:r>
              <a:rPr lang="en-GB" b="1" u="sng" dirty="0">
                <a:solidFill>
                  <a:srgbClr val="002060"/>
                </a:solidFill>
              </a:rPr>
              <a:t>Economic Impact Assessment</a:t>
            </a:r>
          </a:p>
        </p:txBody>
      </p:sp>
      <p:sp>
        <p:nvSpPr>
          <p:cNvPr id="3" name="Content Placeholder 2"/>
          <p:cNvSpPr>
            <a:spLocks noGrp="1"/>
          </p:cNvSpPr>
          <p:nvPr>
            <p:ph idx="1"/>
          </p:nvPr>
        </p:nvSpPr>
        <p:spPr>
          <a:xfrm>
            <a:off x="204716" y="1166019"/>
            <a:ext cx="8604004" cy="4743462"/>
          </a:xfrm>
        </p:spPr>
        <p:txBody>
          <a:bodyPr>
            <a:normAutofit fontScale="92500" lnSpcReduction="20000"/>
          </a:bodyPr>
          <a:lstStyle/>
          <a:p>
            <a:pPr marL="538163" indent="-538163">
              <a:buFont typeface="Wingdings" panose="05000000000000000000" pitchFamily="2" charset="2"/>
              <a:buChar char="§"/>
            </a:pPr>
            <a:r>
              <a:rPr lang="en-GB" dirty="0">
                <a:solidFill>
                  <a:srgbClr val="002060"/>
                </a:solidFill>
              </a:rPr>
              <a:t>EIA is a technique for estimating the economic dimensions to a particular activity e.g. sports events. </a:t>
            </a:r>
          </a:p>
          <a:p>
            <a:pPr marL="538163" indent="-538163">
              <a:buFont typeface="Wingdings" panose="05000000000000000000" pitchFamily="2" charset="2"/>
              <a:buChar char="§"/>
            </a:pPr>
            <a:r>
              <a:rPr lang="en-GB" dirty="0">
                <a:solidFill>
                  <a:srgbClr val="002060"/>
                </a:solidFill>
              </a:rPr>
              <a:t>Typically conducted for 3 reasons:</a:t>
            </a:r>
          </a:p>
          <a:p>
            <a:pPr marL="893763" indent="-893763">
              <a:buAutoNum type="arabicPeriod"/>
            </a:pPr>
            <a:r>
              <a:rPr lang="en-GB" u="sng" dirty="0">
                <a:solidFill>
                  <a:srgbClr val="002060"/>
                </a:solidFill>
              </a:rPr>
              <a:t>Advocacy</a:t>
            </a:r>
            <a:r>
              <a:rPr lang="en-GB" dirty="0">
                <a:solidFill>
                  <a:srgbClr val="002060"/>
                </a:solidFill>
              </a:rPr>
              <a:t> – make case for staging an event.</a:t>
            </a:r>
          </a:p>
          <a:p>
            <a:pPr marL="893763" indent="-893763">
              <a:buAutoNum type="arabicPeriod"/>
            </a:pPr>
            <a:r>
              <a:rPr lang="en-GB" u="sng" dirty="0">
                <a:solidFill>
                  <a:srgbClr val="002060"/>
                </a:solidFill>
              </a:rPr>
              <a:t>Planning</a:t>
            </a:r>
            <a:r>
              <a:rPr lang="en-GB" dirty="0">
                <a:solidFill>
                  <a:srgbClr val="002060"/>
                </a:solidFill>
              </a:rPr>
              <a:t> – so we can fully exploit the benefits from staging an event e.g. hotel space.</a:t>
            </a:r>
          </a:p>
          <a:p>
            <a:pPr marL="893763" indent="-893763">
              <a:buAutoNum type="arabicPeriod"/>
            </a:pPr>
            <a:r>
              <a:rPr lang="en-GB" u="sng" dirty="0">
                <a:solidFill>
                  <a:srgbClr val="002060"/>
                </a:solidFill>
              </a:rPr>
              <a:t>Finance</a:t>
            </a:r>
            <a:r>
              <a:rPr lang="en-GB" dirty="0">
                <a:solidFill>
                  <a:srgbClr val="002060"/>
                </a:solidFill>
              </a:rPr>
              <a:t>  - help attract funding and investment for events by illustrating the impact. </a:t>
            </a:r>
          </a:p>
        </p:txBody>
      </p:sp>
    </p:spTree>
    <p:extLst>
      <p:ext uri="{BB962C8B-B14F-4D97-AF65-F5344CB8AC3E}">
        <p14:creationId xmlns:p14="http://schemas.microsoft.com/office/powerpoint/2010/main" val="28953969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solidFill>
                  <a:srgbClr val="002060"/>
                </a:solidFill>
              </a:rPr>
              <a:t>Economic Impact</a:t>
            </a:r>
          </a:p>
        </p:txBody>
      </p:sp>
      <p:sp>
        <p:nvSpPr>
          <p:cNvPr id="3" name="Content Placeholder 2"/>
          <p:cNvSpPr>
            <a:spLocks noGrp="1"/>
          </p:cNvSpPr>
          <p:nvPr>
            <p:ph idx="1"/>
          </p:nvPr>
        </p:nvSpPr>
        <p:spPr/>
        <p:txBody>
          <a:bodyPr/>
          <a:lstStyle/>
          <a:p>
            <a:pPr marL="720725" indent="-720725">
              <a:buFont typeface="Wingdings" panose="05000000000000000000" pitchFamily="2" charset="2"/>
              <a:buChar char="q"/>
            </a:pPr>
            <a:r>
              <a:rPr lang="en-GB" dirty="0">
                <a:solidFill>
                  <a:srgbClr val="002060"/>
                </a:solidFill>
              </a:rPr>
              <a:t>Economic Impact is a measure of the </a:t>
            </a:r>
            <a:r>
              <a:rPr lang="en-GB" b="1" dirty="0">
                <a:solidFill>
                  <a:srgbClr val="FF0000"/>
                </a:solidFill>
              </a:rPr>
              <a:t>additional expenditure, income and jobs </a:t>
            </a:r>
            <a:r>
              <a:rPr lang="en-GB" dirty="0">
                <a:solidFill>
                  <a:srgbClr val="002060"/>
                </a:solidFill>
              </a:rPr>
              <a:t>created by an activity. </a:t>
            </a:r>
          </a:p>
          <a:p>
            <a:pPr marL="720725" indent="-720725">
              <a:buFont typeface="Wingdings" panose="05000000000000000000" pitchFamily="2" charset="2"/>
              <a:buChar char="q"/>
            </a:pPr>
            <a:r>
              <a:rPr lang="en-GB" dirty="0">
                <a:solidFill>
                  <a:srgbClr val="002060"/>
                </a:solidFill>
              </a:rPr>
              <a:t>It is the extra activity created by an event. </a:t>
            </a:r>
          </a:p>
          <a:p>
            <a:pPr marL="720725" indent="-720725">
              <a:buFont typeface="Wingdings" panose="05000000000000000000" pitchFamily="2" charset="2"/>
              <a:buChar char="q"/>
            </a:pPr>
            <a:r>
              <a:rPr lang="en-GB" dirty="0">
                <a:solidFill>
                  <a:srgbClr val="002060"/>
                </a:solidFill>
              </a:rPr>
              <a:t>There are </a:t>
            </a:r>
            <a:r>
              <a:rPr lang="en-GB" b="1" dirty="0">
                <a:solidFill>
                  <a:srgbClr val="FF0000"/>
                </a:solidFill>
              </a:rPr>
              <a:t>3 dimensions:  direct impact, indirect impact and induced impact. </a:t>
            </a:r>
          </a:p>
          <a:p>
            <a:pPr>
              <a:buFont typeface="Wingdings" panose="05000000000000000000" pitchFamily="2" charset="2"/>
              <a:buChar char="q"/>
            </a:pPr>
            <a:endParaRPr lang="en-GB" dirty="0">
              <a:solidFill>
                <a:srgbClr val="002060"/>
              </a:solidFill>
            </a:endParaRPr>
          </a:p>
        </p:txBody>
      </p:sp>
    </p:spTree>
    <p:extLst>
      <p:ext uri="{BB962C8B-B14F-4D97-AF65-F5344CB8AC3E}">
        <p14:creationId xmlns:p14="http://schemas.microsoft.com/office/powerpoint/2010/main" val="2189471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853122"/>
          </a:xfrm>
        </p:spPr>
        <p:txBody>
          <a:bodyPr/>
          <a:lstStyle/>
          <a:p>
            <a:r>
              <a:rPr lang="en-GB" b="1" u="sng" dirty="0">
                <a:solidFill>
                  <a:srgbClr val="002060"/>
                </a:solidFill>
              </a:rPr>
              <a:t>Economic Impact</a:t>
            </a:r>
          </a:p>
        </p:txBody>
      </p:sp>
      <p:sp>
        <p:nvSpPr>
          <p:cNvPr id="3" name="Content Placeholder 2"/>
          <p:cNvSpPr>
            <a:spLocks noGrp="1"/>
          </p:cNvSpPr>
          <p:nvPr>
            <p:ph idx="1"/>
          </p:nvPr>
        </p:nvSpPr>
        <p:spPr>
          <a:xfrm>
            <a:off x="457200" y="1081722"/>
            <a:ext cx="8229600" cy="5146431"/>
          </a:xfrm>
        </p:spPr>
        <p:txBody>
          <a:bodyPr>
            <a:normAutofit fontScale="77500" lnSpcReduction="20000"/>
          </a:bodyPr>
          <a:lstStyle/>
          <a:p>
            <a:pPr marL="720725" indent="-720725">
              <a:buFont typeface="+mj-lt"/>
              <a:buAutoNum type="arabicPeriod"/>
            </a:pPr>
            <a:r>
              <a:rPr lang="en-GB" b="1" dirty="0">
                <a:solidFill>
                  <a:srgbClr val="FF0000"/>
                </a:solidFill>
              </a:rPr>
              <a:t>Direct impact </a:t>
            </a:r>
            <a:r>
              <a:rPr lang="en-GB" dirty="0">
                <a:solidFill>
                  <a:srgbClr val="002060"/>
                </a:solidFill>
              </a:rPr>
              <a:t>is the expenditure, income and jobs created </a:t>
            </a:r>
            <a:r>
              <a:rPr lang="en-GB" b="1" u="sng" dirty="0">
                <a:solidFill>
                  <a:srgbClr val="002060"/>
                </a:solidFill>
              </a:rPr>
              <a:t>at the site of the event and by the visitors to the event in the local economy</a:t>
            </a:r>
            <a:r>
              <a:rPr lang="en-GB" dirty="0">
                <a:solidFill>
                  <a:srgbClr val="002060"/>
                </a:solidFill>
              </a:rPr>
              <a:t>.</a:t>
            </a:r>
          </a:p>
          <a:p>
            <a:pPr marL="720725" indent="-720725">
              <a:buFont typeface="+mj-lt"/>
              <a:buAutoNum type="arabicPeriod"/>
            </a:pPr>
            <a:r>
              <a:rPr lang="en-GB" b="1" dirty="0">
                <a:solidFill>
                  <a:srgbClr val="FF0000"/>
                </a:solidFill>
              </a:rPr>
              <a:t>Indirect impact </a:t>
            </a:r>
            <a:r>
              <a:rPr lang="en-GB" dirty="0">
                <a:solidFill>
                  <a:srgbClr val="002060"/>
                </a:solidFill>
              </a:rPr>
              <a:t>is the </a:t>
            </a:r>
            <a:r>
              <a:rPr lang="en-GB" dirty="0" err="1">
                <a:solidFill>
                  <a:srgbClr val="002060"/>
                </a:solidFill>
              </a:rPr>
              <a:t>exp</a:t>
            </a:r>
            <a:r>
              <a:rPr lang="en-GB" dirty="0">
                <a:solidFill>
                  <a:srgbClr val="002060"/>
                </a:solidFill>
              </a:rPr>
              <a:t>, local income and local jobs created </a:t>
            </a:r>
            <a:r>
              <a:rPr lang="en-GB" b="1" u="sng" dirty="0">
                <a:solidFill>
                  <a:srgbClr val="002060"/>
                </a:solidFill>
              </a:rPr>
              <a:t>in the supplying industries </a:t>
            </a:r>
            <a:r>
              <a:rPr lang="en-GB" dirty="0">
                <a:solidFill>
                  <a:srgbClr val="002060"/>
                </a:solidFill>
              </a:rPr>
              <a:t>for the event site and other places where the visitors spend money. </a:t>
            </a:r>
          </a:p>
          <a:p>
            <a:pPr marL="720725" indent="-720725">
              <a:buFont typeface="+mj-lt"/>
              <a:buAutoNum type="arabicPeriod"/>
            </a:pPr>
            <a:r>
              <a:rPr lang="en-GB" b="1" dirty="0">
                <a:solidFill>
                  <a:srgbClr val="FF0000"/>
                </a:solidFill>
              </a:rPr>
              <a:t>Induced impact </a:t>
            </a:r>
            <a:r>
              <a:rPr lang="en-GB" dirty="0">
                <a:solidFill>
                  <a:srgbClr val="002060"/>
                </a:solidFill>
              </a:rPr>
              <a:t>is the exp., local income and local jobs created in the local economy in general, </a:t>
            </a:r>
            <a:r>
              <a:rPr lang="en-GB" b="1" u="sng" dirty="0">
                <a:solidFill>
                  <a:srgbClr val="002060"/>
                </a:solidFill>
              </a:rPr>
              <a:t>as a result of higher spending in 1 and 2</a:t>
            </a:r>
            <a:r>
              <a:rPr lang="en-GB" dirty="0">
                <a:solidFill>
                  <a:srgbClr val="002060"/>
                </a:solidFill>
              </a:rPr>
              <a:t>. </a:t>
            </a:r>
          </a:p>
          <a:p>
            <a:pPr marL="720725" indent="-720725">
              <a:buFont typeface="+mj-lt"/>
              <a:buAutoNum type="arabicPeriod"/>
            </a:pPr>
            <a:r>
              <a:rPr lang="en-GB" dirty="0">
                <a:solidFill>
                  <a:srgbClr val="002060"/>
                </a:solidFill>
              </a:rPr>
              <a:t>Taken together 2 &amp; 3 are known as the </a:t>
            </a:r>
            <a:r>
              <a:rPr lang="en-GB" b="1" dirty="0">
                <a:solidFill>
                  <a:srgbClr val="FF0000"/>
                </a:solidFill>
              </a:rPr>
              <a:t>“multiplier.”</a:t>
            </a:r>
          </a:p>
          <a:p>
            <a:pPr marL="720725" indent="-720725">
              <a:buFont typeface="+mj-lt"/>
              <a:buAutoNum type="arabicPeriod"/>
            </a:pPr>
            <a:r>
              <a:rPr lang="en-GB" dirty="0">
                <a:solidFill>
                  <a:srgbClr val="002060"/>
                </a:solidFill>
              </a:rPr>
              <a:t>The size of the multiplier is dependent on the flow of </a:t>
            </a:r>
            <a:r>
              <a:rPr lang="en-GB" b="1" dirty="0">
                <a:solidFill>
                  <a:srgbClr val="FF0000"/>
                </a:solidFill>
              </a:rPr>
              <a:t>“leakages” </a:t>
            </a:r>
            <a:r>
              <a:rPr lang="en-GB" dirty="0">
                <a:solidFill>
                  <a:srgbClr val="002060"/>
                </a:solidFill>
              </a:rPr>
              <a:t>from the economy – money “lost” in savings, taxation and imports.  </a:t>
            </a:r>
          </a:p>
        </p:txBody>
      </p:sp>
    </p:spTree>
    <p:extLst>
      <p:ext uri="{BB962C8B-B14F-4D97-AF65-F5344CB8AC3E}">
        <p14:creationId xmlns:p14="http://schemas.microsoft.com/office/powerpoint/2010/main" val="31026198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628649" y="292896"/>
            <a:ext cx="7886700" cy="914752"/>
          </a:xfrm>
        </p:spPr>
        <p:txBody>
          <a:bodyPr>
            <a:normAutofit/>
          </a:bodyPr>
          <a:lstStyle/>
          <a:p>
            <a:pPr algn="ctr"/>
            <a:r>
              <a:rPr lang="en-GB" b="1" u="sng" dirty="0">
                <a:solidFill>
                  <a:srgbClr val="002060"/>
                </a:solidFill>
                <a:latin typeface="+mn-lt"/>
              </a:rPr>
              <a:t>Economic Impact Examples</a:t>
            </a:r>
          </a:p>
        </p:txBody>
      </p:sp>
      <p:sp>
        <p:nvSpPr>
          <p:cNvPr id="2" name="Rectangle 1"/>
          <p:cNvSpPr/>
          <p:nvPr/>
        </p:nvSpPr>
        <p:spPr>
          <a:xfrm>
            <a:off x="0" y="5446643"/>
            <a:ext cx="9144000" cy="141135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Content Placeholder 2"/>
          <p:cNvSpPr>
            <a:spLocks noGrp="1"/>
          </p:cNvSpPr>
          <p:nvPr>
            <p:ph idx="1"/>
          </p:nvPr>
        </p:nvSpPr>
        <p:spPr>
          <a:xfrm>
            <a:off x="410817" y="1331473"/>
            <a:ext cx="8256105" cy="4552492"/>
          </a:xfrm>
        </p:spPr>
        <p:txBody>
          <a:bodyPr>
            <a:noAutofit/>
          </a:bodyPr>
          <a:lstStyle/>
          <a:p>
            <a:r>
              <a:rPr lang="en-GB" sz="2500" dirty="0">
                <a:solidFill>
                  <a:srgbClr val="002060"/>
                </a:solidFill>
              </a:rPr>
              <a:t>Evidence collected for Sydney, Athens and Beijing Olympic Games pointed to only a limited economic impact, possibly because some people would rather avoid the Games.</a:t>
            </a:r>
          </a:p>
          <a:p>
            <a:r>
              <a:rPr lang="en-GB" sz="2500" dirty="0">
                <a:solidFill>
                  <a:srgbClr val="002060"/>
                </a:solidFill>
              </a:rPr>
              <a:t>Short-term economic impact of London 2012 Games was also disappointing, with tourism revenues for 2012 down on previous years. </a:t>
            </a:r>
          </a:p>
          <a:p>
            <a:r>
              <a:rPr lang="en-GB" sz="2500" u="sng" dirty="0">
                <a:solidFill>
                  <a:srgbClr val="002060"/>
                </a:solidFill>
              </a:rPr>
              <a:t>Economic legacies are likely to reach fruition only in the long term</a:t>
            </a:r>
            <a:r>
              <a:rPr lang="en-GB" sz="2500" dirty="0">
                <a:solidFill>
                  <a:srgbClr val="002060"/>
                </a:solidFill>
              </a:rPr>
              <a:t>; some economists argue not until 15-20 years after the event. </a:t>
            </a:r>
          </a:p>
          <a:p>
            <a:r>
              <a:rPr lang="en-GB" sz="2500" dirty="0">
                <a:solidFill>
                  <a:srgbClr val="002060"/>
                </a:solidFill>
              </a:rPr>
              <a:t>Rose and Spiegel (2011) found that winning countries experience up to 20% growth in their national trade. </a:t>
            </a:r>
          </a:p>
          <a:p>
            <a:endParaRPr lang="en-GB" sz="2500" dirty="0">
              <a:solidFill>
                <a:srgbClr val="002060"/>
              </a:solidFill>
            </a:endParaRPr>
          </a:p>
        </p:txBody>
      </p:sp>
    </p:spTree>
    <p:extLst>
      <p:ext uri="{BB962C8B-B14F-4D97-AF65-F5344CB8AC3E}">
        <p14:creationId xmlns:p14="http://schemas.microsoft.com/office/powerpoint/2010/main" val="28552319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lstStyle/>
          <a:p>
            <a:r>
              <a:rPr lang="en-GB" b="1" u="sng" dirty="0">
                <a:solidFill>
                  <a:srgbClr val="002060"/>
                </a:solidFill>
              </a:rPr>
              <a:t>Criticisms of EIA</a:t>
            </a:r>
          </a:p>
        </p:txBody>
      </p:sp>
      <p:sp>
        <p:nvSpPr>
          <p:cNvPr id="3" name="Content Placeholder 2"/>
          <p:cNvSpPr>
            <a:spLocks noGrp="1"/>
          </p:cNvSpPr>
          <p:nvPr>
            <p:ph idx="1"/>
          </p:nvPr>
        </p:nvSpPr>
        <p:spPr>
          <a:xfrm>
            <a:off x="552450" y="1028699"/>
            <a:ext cx="8229600" cy="4615543"/>
          </a:xfrm>
        </p:spPr>
        <p:txBody>
          <a:bodyPr>
            <a:normAutofit fontScale="85000" lnSpcReduction="20000"/>
          </a:bodyPr>
          <a:lstStyle/>
          <a:p>
            <a:pPr>
              <a:buFont typeface="Wingdings" panose="05000000000000000000" pitchFamily="2" charset="2"/>
              <a:buChar char="§"/>
            </a:pPr>
            <a:r>
              <a:rPr lang="en-GB" u="sng" dirty="0">
                <a:solidFill>
                  <a:srgbClr val="002060"/>
                </a:solidFill>
              </a:rPr>
              <a:t>Borrowed multipliers </a:t>
            </a:r>
            <a:r>
              <a:rPr lang="en-GB" dirty="0">
                <a:solidFill>
                  <a:srgbClr val="002060"/>
                </a:solidFill>
              </a:rPr>
              <a:t>are inaccurate.</a:t>
            </a:r>
          </a:p>
          <a:p>
            <a:pPr>
              <a:buFont typeface="Wingdings" panose="05000000000000000000" pitchFamily="2" charset="2"/>
              <a:buChar char="§"/>
            </a:pPr>
            <a:r>
              <a:rPr lang="en-GB" u="sng" dirty="0">
                <a:solidFill>
                  <a:srgbClr val="002060"/>
                </a:solidFill>
              </a:rPr>
              <a:t>Ignores efficiency</a:t>
            </a:r>
            <a:r>
              <a:rPr lang="en-GB" dirty="0">
                <a:solidFill>
                  <a:srgbClr val="002060"/>
                </a:solidFill>
              </a:rPr>
              <a:t> e.g. wasteful expenditure with little returns is seen as a benefit.</a:t>
            </a:r>
          </a:p>
          <a:p>
            <a:pPr>
              <a:buFont typeface="Wingdings" panose="05000000000000000000" pitchFamily="2" charset="2"/>
              <a:buChar char="§"/>
            </a:pPr>
            <a:r>
              <a:rPr lang="en-GB" u="sng" dirty="0">
                <a:solidFill>
                  <a:srgbClr val="002060"/>
                </a:solidFill>
              </a:rPr>
              <a:t>Ignores opportunity cost </a:t>
            </a:r>
            <a:r>
              <a:rPr lang="en-GB" dirty="0">
                <a:solidFill>
                  <a:srgbClr val="002060"/>
                </a:solidFill>
              </a:rPr>
              <a:t>of resources used.</a:t>
            </a:r>
          </a:p>
          <a:p>
            <a:pPr>
              <a:buFont typeface="Wingdings" panose="05000000000000000000" pitchFamily="2" charset="2"/>
              <a:buChar char="§"/>
            </a:pPr>
            <a:r>
              <a:rPr lang="en-GB" dirty="0">
                <a:solidFill>
                  <a:srgbClr val="002060"/>
                </a:solidFill>
              </a:rPr>
              <a:t>Little account taken of distribution of economic impact.</a:t>
            </a:r>
          </a:p>
          <a:p>
            <a:pPr>
              <a:buFont typeface="Wingdings" panose="05000000000000000000" pitchFamily="2" charset="2"/>
              <a:buChar char="§"/>
            </a:pPr>
            <a:r>
              <a:rPr lang="en-GB" u="sng" dirty="0">
                <a:solidFill>
                  <a:srgbClr val="002060"/>
                </a:solidFill>
              </a:rPr>
              <a:t>Too short run</a:t>
            </a:r>
            <a:r>
              <a:rPr lang="en-GB" dirty="0">
                <a:solidFill>
                  <a:srgbClr val="002060"/>
                </a:solidFill>
              </a:rPr>
              <a:t>.</a:t>
            </a:r>
          </a:p>
          <a:p>
            <a:pPr>
              <a:buFont typeface="Wingdings" panose="05000000000000000000" pitchFamily="2" charset="2"/>
              <a:buChar char="§"/>
            </a:pPr>
            <a:r>
              <a:rPr lang="en-GB" u="sng" dirty="0">
                <a:solidFill>
                  <a:srgbClr val="002060"/>
                </a:solidFill>
              </a:rPr>
              <a:t>Deadweight expenditures </a:t>
            </a:r>
            <a:r>
              <a:rPr lang="en-GB" dirty="0">
                <a:solidFill>
                  <a:srgbClr val="002060"/>
                </a:solidFill>
              </a:rPr>
              <a:t>– local residents expenditure not included. </a:t>
            </a:r>
          </a:p>
          <a:p>
            <a:pPr>
              <a:buFont typeface="Wingdings" panose="05000000000000000000" pitchFamily="2" charset="2"/>
              <a:buChar char="§"/>
            </a:pPr>
            <a:r>
              <a:rPr lang="en-GB" dirty="0">
                <a:solidFill>
                  <a:srgbClr val="002060"/>
                </a:solidFill>
              </a:rPr>
              <a:t>Displacement effect – displaces activity that would have occurred elsewhere in the region.</a:t>
            </a:r>
          </a:p>
          <a:p>
            <a:pPr>
              <a:buFont typeface="Wingdings" panose="05000000000000000000" pitchFamily="2" charset="2"/>
              <a:buChar char="§"/>
            </a:pPr>
            <a:endParaRPr lang="en-GB" dirty="0">
              <a:solidFill>
                <a:srgbClr val="002060"/>
              </a:solidFill>
            </a:endParaRPr>
          </a:p>
        </p:txBody>
      </p:sp>
    </p:spTree>
    <p:extLst>
      <p:ext uri="{BB962C8B-B14F-4D97-AF65-F5344CB8AC3E}">
        <p14:creationId xmlns:p14="http://schemas.microsoft.com/office/powerpoint/2010/main" val="32718708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solidFill>
                  <a:srgbClr val="002060"/>
                </a:solidFill>
              </a:rPr>
              <a:t>Benefits</a:t>
            </a:r>
          </a:p>
        </p:txBody>
      </p:sp>
      <p:sp>
        <p:nvSpPr>
          <p:cNvPr id="3" name="Content Placeholder 2"/>
          <p:cNvSpPr>
            <a:spLocks noGrp="1"/>
          </p:cNvSpPr>
          <p:nvPr>
            <p:ph idx="1"/>
          </p:nvPr>
        </p:nvSpPr>
        <p:spPr>
          <a:xfrm>
            <a:off x="457200" y="1293813"/>
            <a:ext cx="8229600" cy="3917032"/>
          </a:xfrm>
        </p:spPr>
        <p:txBody>
          <a:bodyPr/>
          <a:lstStyle/>
          <a:p>
            <a:pPr>
              <a:buFont typeface="Wingdings" panose="05000000000000000000" pitchFamily="2" charset="2"/>
              <a:buChar char="§"/>
            </a:pPr>
            <a:r>
              <a:rPr lang="en-GB" dirty="0">
                <a:solidFill>
                  <a:srgbClr val="002060"/>
                </a:solidFill>
              </a:rPr>
              <a:t>Enables diffuse or concealed benefits to be revealed.</a:t>
            </a:r>
          </a:p>
          <a:p>
            <a:pPr>
              <a:buFont typeface="Wingdings" panose="05000000000000000000" pitchFamily="2" charset="2"/>
              <a:buChar char="§"/>
            </a:pPr>
            <a:r>
              <a:rPr lang="en-GB" dirty="0">
                <a:solidFill>
                  <a:srgbClr val="002060"/>
                </a:solidFill>
              </a:rPr>
              <a:t>Provides a clear lead for infrastructure investment and planning.</a:t>
            </a:r>
          </a:p>
          <a:p>
            <a:pPr>
              <a:buFont typeface="Wingdings" panose="05000000000000000000" pitchFamily="2" charset="2"/>
              <a:buChar char="§"/>
            </a:pPr>
            <a:r>
              <a:rPr lang="en-GB" dirty="0">
                <a:solidFill>
                  <a:srgbClr val="002060"/>
                </a:solidFill>
              </a:rPr>
              <a:t>Justified public investment with evidence, not just rhetoric.</a:t>
            </a:r>
          </a:p>
          <a:p>
            <a:pPr>
              <a:buFont typeface="Wingdings" panose="05000000000000000000" pitchFamily="2" charset="2"/>
              <a:buChar char="§"/>
            </a:pPr>
            <a:r>
              <a:rPr lang="en-GB" dirty="0">
                <a:solidFill>
                  <a:srgbClr val="002060"/>
                </a:solidFill>
              </a:rPr>
              <a:t>It is better than nothing!  </a:t>
            </a:r>
          </a:p>
        </p:txBody>
      </p:sp>
    </p:spTree>
    <p:extLst>
      <p:ext uri="{BB962C8B-B14F-4D97-AF65-F5344CB8AC3E}">
        <p14:creationId xmlns:p14="http://schemas.microsoft.com/office/powerpoint/2010/main" val="31257342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559389" y="0"/>
            <a:ext cx="3916363" cy="3916363"/>
          </a:xfrm>
        </p:spPr>
      </p:pic>
      <p:sp>
        <p:nvSpPr>
          <p:cNvPr id="5" name="TextBox 4"/>
          <p:cNvSpPr txBox="1"/>
          <p:nvPr/>
        </p:nvSpPr>
        <p:spPr>
          <a:xfrm>
            <a:off x="1175657" y="3559629"/>
            <a:ext cx="7304314" cy="1938992"/>
          </a:xfrm>
          <a:prstGeom prst="rect">
            <a:avLst/>
          </a:prstGeom>
          <a:noFill/>
        </p:spPr>
        <p:txBody>
          <a:bodyPr wrap="square" rtlCol="0">
            <a:spAutoFit/>
          </a:bodyPr>
          <a:lstStyle/>
          <a:p>
            <a:pPr algn="ctr"/>
            <a:r>
              <a:rPr lang="en-GB" sz="4000" dirty="0"/>
              <a:t>Therefore, on balance a useful tool but need to be aware of weaknesses. </a:t>
            </a:r>
          </a:p>
        </p:txBody>
      </p:sp>
    </p:spTree>
    <p:extLst>
      <p:ext uri="{BB962C8B-B14F-4D97-AF65-F5344CB8AC3E}">
        <p14:creationId xmlns:p14="http://schemas.microsoft.com/office/powerpoint/2010/main" val="20833706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Big spend but no return..</a:t>
            </a:r>
          </a:p>
        </p:txBody>
      </p:sp>
      <p:sp>
        <p:nvSpPr>
          <p:cNvPr id="4" name="Rectangle 3"/>
          <p:cNvSpPr/>
          <p:nvPr/>
        </p:nvSpPr>
        <p:spPr>
          <a:xfrm>
            <a:off x="0" y="5605670"/>
            <a:ext cx="9144000" cy="125233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Content Placeholder 2"/>
          <p:cNvSpPr>
            <a:spLocks noGrp="1"/>
          </p:cNvSpPr>
          <p:nvPr>
            <p:ph idx="1"/>
          </p:nvPr>
        </p:nvSpPr>
        <p:spPr>
          <a:xfrm>
            <a:off x="616225" y="1268896"/>
            <a:ext cx="8229600" cy="4707834"/>
          </a:xfrm>
        </p:spPr>
        <p:txBody>
          <a:bodyPr>
            <a:normAutofit fontScale="70000" lnSpcReduction="20000"/>
          </a:bodyPr>
          <a:lstStyle/>
          <a:p>
            <a:pPr marL="0" indent="0">
              <a:lnSpc>
                <a:spcPct val="170000"/>
              </a:lnSpc>
              <a:buNone/>
            </a:pPr>
            <a:r>
              <a:rPr lang="en-GB" i="1" dirty="0"/>
              <a:t>“The failure of London 2012 and Glasgow 2014 to create and inspire a nation to get active is not really surprising. For more than 40 years, community sports policy in Britain has been plagued by failings to meet physical activity performance indicators set by governments….. In the end, we have to face a difficult truth: governments continue to invest in costly elite sport and big extravagant sporting events that come at the expense of community sport” </a:t>
            </a:r>
            <a:r>
              <a:rPr lang="en-GB" dirty="0"/>
              <a:t>Challis (2018, no page).</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131807598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27F2AB-77FB-E6FA-0227-A32EE449668B}"/>
              </a:ext>
            </a:extLst>
          </p:cNvPr>
          <p:cNvSpPr>
            <a:spLocks noGrp="1"/>
          </p:cNvSpPr>
          <p:nvPr>
            <p:ph type="title"/>
          </p:nvPr>
        </p:nvSpPr>
        <p:spPr>
          <a:xfrm>
            <a:off x="457200" y="0"/>
            <a:ext cx="8229600" cy="1143000"/>
          </a:xfrm>
        </p:spPr>
        <p:txBody>
          <a:bodyPr anchor="ctr">
            <a:normAutofit/>
          </a:bodyPr>
          <a:lstStyle/>
          <a:p>
            <a:r>
              <a:rPr lang="en-GB" dirty="0"/>
              <a:t>Student Task</a:t>
            </a:r>
          </a:p>
        </p:txBody>
      </p:sp>
      <p:sp>
        <p:nvSpPr>
          <p:cNvPr id="3" name="Content Placeholder 2">
            <a:extLst>
              <a:ext uri="{FF2B5EF4-FFF2-40B4-BE49-F238E27FC236}">
                <a16:creationId xmlns:a16="http://schemas.microsoft.com/office/drawing/2014/main" id="{C7FB57CA-DE08-84DE-0874-4161DF4C0F14}"/>
              </a:ext>
            </a:extLst>
          </p:cNvPr>
          <p:cNvSpPr>
            <a:spLocks noGrp="1"/>
          </p:cNvSpPr>
          <p:nvPr>
            <p:ph sz="half" idx="1"/>
          </p:nvPr>
        </p:nvSpPr>
        <p:spPr>
          <a:xfrm>
            <a:off x="457200" y="1600201"/>
            <a:ext cx="4038600" cy="3989040"/>
          </a:xfrm>
        </p:spPr>
        <p:txBody>
          <a:bodyPr>
            <a:normAutofit/>
          </a:bodyPr>
          <a:lstStyle/>
          <a:p>
            <a:pPr>
              <a:lnSpc>
                <a:spcPct val="90000"/>
              </a:lnSpc>
            </a:pPr>
            <a:r>
              <a:rPr lang="en-GB" sz="2400"/>
              <a:t>Use research from websites and newspaper articles / interviews that evidence the impact of the Qatar World Cup</a:t>
            </a:r>
          </a:p>
          <a:p>
            <a:pPr>
              <a:lnSpc>
                <a:spcPct val="90000"/>
              </a:lnSpc>
            </a:pPr>
            <a:r>
              <a:rPr lang="en-GB" sz="2400"/>
              <a:t>Has it been successful? Form an evidenced based opinion by utilising quantitative and qualitative data / opinion</a:t>
            </a:r>
          </a:p>
        </p:txBody>
      </p:sp>
      <p:pic>
        <p:nvPicPr>
          <p:cNvPr id="1026" name="Picture 2" descr="Qatar unveils 2022 World Cup emblem">
            <a:extLst>
              <a:ext uri="{FF2B5EF4-FFF2-40B4-BE49-F238E27FC236}">
                <a16:creationId xmlns:a16="http://schemas.microsoft.com/office/drawing/2014/main" id="{3A0BA8A0-960D-F7E4-B54E-4D07DAD3A168}"/>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850401" y="1143000"/>
            <a:ext cx="3989040" cy="3989040"/>
          </a:xfrm>
          <a:prstGeom prst="rect">
            <a:avLst/>
          </a:prstGeom>
          <a:solidFill>
            <a:srgbClr val="FFFFFF"/>
          </a:solidFill>
        </p:spPr>
      </p:pic>
    </p:spTree>
    <p:extLst>
      <p:ext uri="{BB962C8B-B14F-4D97-AF65-F5344CB8AC3E}">
        <p14:creationId xmlns:p14="http://schemas.microsoft.com/office/powerpoint/2010/main" val="40348903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6885AC-AEB3-4388-7DDD-5C87EEF118D1}"/>
              </a:ext>
            </a:extLst>
          </p:cNvPr>
          <p:cNvSpPr>
            <a:spLocks noGrp="1"/>
          </p:cNvSpPr>
          <p:nvPr>
            <p:ph type="title"/>
          </p:nvPr>
        </p:nvSpPr>
        <p:spPr>
          <a:xfrm>
            <a:off x="457200" y="125759"/>
            <a:ext cx="8229600" cy="1143000"/>
          </a:xfrm>
        </p:spPr>
        <p:txBody>
          <a:bodyPr/>
          <a:lstStyle/>
          <a:p>
            <a:r>
              <a:rPr lang="en-GB" dirty="0"/>
              <a:t>MTB Event Example</a:t>
            </a:r>
          </a:p>
        </p:txBody>
      </p:sp>
      <p:sp>
        <p:nvSpPr>
          <p:cNvPr id="3" name="Content Placeholder 2">
            <a:extLst>
              <a:ext uri="{FF2B5EF4-FFF2-40B4-BE49-F238E27FC236}">
                <a16:creationId xmlns:a16="http://schemas.microsoft.com/office/drawing/2014/main" id="{777283C2-5858-37F6-42DD-6AA6AD588AAF}"/>
              </a:ext>
            </a:extLst>
          </p:cNvPr>
          <p:cNvSpPr>
            <a:spLocks noGrp="1"/>
          </p:cNvSpPr>
          <p:nvPr>
            <p:ph sz="half" idx="1"/>
          </p:nvPr>
        </p:nvSpPr>
        <p:spPr>
          <a:xfrm>
            <a:off x="457200" y="1313771"/>
            <a:ext cx="4038600" cy="3989040"/>
          </a:xfrm>
        </p:spPr>
        <p:txBody>
          <a:bodyPr/>
          <a:lstStyle/>
          <a:p>
            <a:r>
              <a:rPr lang="en-GB" dirty="0"/>
              <a:t>View feedback sheet</a:t>
            </a:r>
          </a:p>
          <a:p>
            <a:r>
              <a:rPr lang="en-GB" dirty="0"/>
              <a:t>Post event Eval conducted after last race</a:t>
            </a:r>
          </a:p>
          <a:p>
            <a:r>
              <a:rPr lang="en-GB" dirty="0"/>
              <a:t>Team meeting 2 weeks after</a:t>
            </a:r>
          </a:p>
          <a:p>
            <a:r>
              <a:rPr lang="en-GB" dirty="0"/>
              <a:t>Further research to plan for the next </a:t>
            </a:r>
          </a:p>
        </p:txBody>
      </p:sp>
      <p:pic>
        <p:nvPicPr>
          <p:cNvPr id="1026" name="Picture 2" descr="Download Leogang Downhill 4k Mountain Bike Track Wallpaper | Wallpapers.com">
            <a:extLst>
              <a:ext uri="{FF2B5EF4-FFF2-40B4-BE49-F238E27FC236}">
                <a16:creationId xmlns:a16="http://schemas.microsoft.com/office/drawing/2014/main" id="{D7E2D847-7320-B7FE-7B62-F1C38FFA06EC}"/>
              </a:ext>
            </a:extLst>
          </p:cNvPr>
          <p:cNvPicPr>
            <a:picLocks noGrp="1" noChangeAspect="1" noChangeArrowheads="1"/>
          </p:cNvPicPr>
          <p:nvPr>
            <p:ph sz="half" idx="2"/>
          </p:nvPr>
        </p:nvPicPr>
        <p:blipFill>
          <a:blip r:embed="rId2" cstate="print">
            <a:extLst>
              <a:ext uri="{28A0092B-C50C-407E-A947-70E740481C1C}">
                <a14:useLocalDpi xmlns:a14="http://schemas.microsoft.com/office/drawing/2010/main" val="0"/>
              </a:ext>
            </a:extLst>
          </a:blip>
          <a:srcRect/>
          <a:stretch>
            <a:fillRect/>
          </a:stretch>
        </p:blipFill>
        <p:spPr bwMode="auto">
          <a:xfrm>
            <a:off x="4648200" y="1962091"/>
            <a:ext cx="4038600" cy="2692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37586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E646AA-77F2-B323-D552-E2AA959D279B}"/>
              </a:ext>
            </a:extLst>
          </p:cNvPr>
          <p:cNvSpPr>
            <a:spLocks noGrp="1"/>
          </p:cNvSpPr>
          <p:nvPr>
            <p:ph type="title"/>
          </p:nvPr>
        </p:nvSpPr>
        <p:spPr>
          <a:xfrm>
            <a:off x="457200" y="274638"/>
            <a:ext cx="8229600" cy="1143000"/>
          </a:xfrm>
        </p:spPr>
        <p:txBody>
          <a:bodyPr anchor="ctr">
            <a:normAutofit/>
          </a:bodyPr>
          <a:lstStyle/>
          <a:p>
            <a:r>
              <a:rPr lang="en-GB" dirty="0"/>
              <a:t>MTB Risk Assessment x2</a:t>
            </a:r>
          </a:p>
        </p:txBody>
      </p:sp>
      <p:pic>
        <p:nvPicPr>
          <p:cNvPr id="1026" name="Picture 2" descr="EWS release enduro mountain bike study, highlighting injury &amp; concussion  risk - Bikerumor">
            <a:extLst>
              <a:ext uri="{FF2B5EF4-FFF2-40B4-BE49-F238E27FC236}">
                <a16:creationId xmlns:a16="http://schemas.microsoft.com/office/drawing/2014/main" id="{1C50DA72-03A0-DF5F-9810-E18A48F7692A}"/>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t="5816" b="22878"/>
          <a:stretch/>
        </p:blipFill>
        <p:spPr bwMode="auto">
          <a:xfrm>
            <a:off x="457200" y="1600201"/>
            <a:ext cx="8229600" cy="3917032"/>
          </a:xfrm>
          <a:prstGeom prst="rect">
            <a:avLst/>
          </a:prstGeom>
          <a:solidFill>
            <a:srgbClr val="FFFFFF"/>
          </a:solidFill>
        </p:spPr>
      </p:pic>
    </p:spTree>
    <p:extLst>
      <p:ext uri="{BB962C8B-B14F-4D97-AF65-F5344CB8AC3E}">
        <p14:creationId xmlns:p14="http://schemas.microsoft.com/office/powerpoint/2010/main" val="113941471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5F2CEE-8D00-5339-232C-340DA3FD768F}"/>
              </a:ext>
            </a:extLst>
          </p:cNvPr>
          <p:cNvSpPr>
            <a:spLocks noGrp="1"/>
          </p:cNvSpPr>
          <p:nvPr>
            <p:ph type="title"/>
          </p:nvPr>
        </p:nvSpPr>
        <p:spPr>
          <a:xfrm>
            <a:off x="457200" y="274638"/>
            <a:ext cx="8229600" cy="1143000"/>
          </a:xfrm>
        </p:spPr>
        <p:txBody>
          <a:bodyPr anchor="ctr">
            <a:normAutofit/>
          </a:bodyPr>
          <a:lstStyle/>
          <a:p>
            <a:pPr>
              <a:lnSpc>
                <a:spcPct val="90000"/>
              </a:lnSpc>
            </a:pPr>
            <a:r>
              <a:rPr lang="en-GB" sz="3700"/>
              <a:t>West Wales 2021 Paddle Boarding Excursion </a:t>
            </a:r>
          </a:p>
        </p:txBody>
      </p:sp>
      <p:pic>
        <p:nvPicPr>
          <p:cNvPr id="1026" name="Picture 2" descr="River Paddle Boarding SUP in Aviemore">
            <a:extLst>
              <a:ext uri="{FF2B5EF4-FFF2-40B4-BE49-F238E27FC236}">
                <a16:creationId xmlns:a16="http://schemas.microsoft.com/office/drawing/2014/main" id="{1D32E077-60FE-10A0-30F4-37DB1AAE8374}"/>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t="15108" r="1" b="13367"/>
          <a:stretch/>
        </p:blipFill>
        <p:spPr bwMode="auto">
          <a:xfrm>
            <a:off x="457200" y="1600201"/>
            <a:ext cx="8229600" cy="3917032"/>
          </a:xfrm>
          <a:prstGeom prst="rect">
            <a:avLst/>
          </a:prstGeom>
          <a:solidFill>
            <a:srgbClr val="FFFFFF"/>
          </a:solidFill>
        </p:spPr>
      </p:pic>
    </p:spTree>
    <p:extLst>
      <p:ext uri="{BB962C8B-B14F-4D97-AF65-F5344CB8AC3E}">
        <p14:creationId xmlns:p14="http://schemas.microsoft.com/office/powerpoint/2010/main" val="363724942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785FB9-E216-DA48-22AB-43F8DC1FAD3B}"/>
              </a:ext>
            </a:extLst>
          </p:cNvPr>
          <p:cNvSpPr>
            <a:spLocks noGrp="1"/>
          </p:cNvSpPr>
          <p:nvPr>
            <p:ph type="title"/>
          </p:nvPr>
        </p:nvSpPr>
        <p:spPr>
          <a:xfrm>
            <a:off x="277402" y="-196"/>
            <a:ext cx="8229600" cy="1143000"/>
          </a:xfrm>
        </p:spPr>
        <p:txBody>
          <a:bodyPr/>
          <a:lstStyle/>
          <a:p>
            <a:r>
              <a:rPr lang="en-GB" b="1" dirty="0"/>
              <a:t>Next week</a:t>
            </a:r>
          </a:p>
        </p:txBody>
      </p:sp>
      <p:sp>
        <p:nvSpPr>
          <p:cNvPr id="3" name="Content Placeholder 2">
            <a:extLst>
              <a:ext uri="{FF2B5EF4-FFF2-40B4-BE49-F238E27FC236}">
                <a16:creationId xmlns:a16="http://schemas.microsoft.com/office/drawing/2014/main" id="{6DEA82E7-9233-2687-08E9-2B244F5E6498}"/>
              </a:ext>
            </a:extLst>
          </p:cNvPr>
          <p:cNvSpPr>
            <a:spLocks noGrp="1"/>
          </p:cNvSpPr>
          <p:nvPr>
            <p:ph idx="1"/>
          </p:nvPr>
        </p:nvSpPr>
        <p:spPr>
          <a:xfrm>
            <a:off x="534256" y="1417638"/>
            <a:ext cx="8229600" cy="3917032"/>
          </a:xfrm>
        </p:spPr>
        <p:txBody>
          <a:bodyPr vert="horz" lIns="91440" tIns="45720" rIns="91440" bIns="45720" rtlCol="0" anchor="t">
            <a:normAutofit fontScale="85000" lnSpcReduction="20000"/>
          </a:bodyPr>
          <a:lstStyle/>
          <a:p>
            <a:r>
              <a:rPr lang="en-GB" dirty="0"/>
              <a:t>Final in person lecture before XMAS</a:t>
            </a:r>
          </a:p>
          <a:p>
            <a:pPr marL="0" indent="0">
              <a:buNone/>
            </a:pPr>
            <a:endParaRPr lang="en-GB" dirty="0"/>
          </a:p>
          <a:p>
            <a:r>
              <a:rPr lang="en-GB" dirty="0"/>
              <a:t>Information for the exam / revision</a:t>
            </a:r>
          </a:p>
          <a:p>
            <a:endParaRPr lang="en-GB" dirty="0"/>
          </a:p>
          <a:p>
            <a:r>
              <a:rPr lang="en-GB" dirty="0"/>
              <a:t>Assessment feedback</a:t>
            </a:r>
          </a:p>
          <a:p>
            <a:pPr marL="0" indent="0">
              <a:buNone/>
            </a:pPr>
            <a:endParaRPr lang="en-GB" dirty="0"/>
          </a:p>
          <a:p>
            <a:r>
              <a:rPr lang="en-GB" dirty="0"/>
              <a:t>Drop in session 13</a:t>
            </a:r>
            <a:r>
              <a:rPr lang="en-GB" baseline="30000" dirty="0"/>
              <a:t>th</a:t>
            </a:r>
            <a:r>
              <a:rPr lang="en-GB" dirty="0"/>
              <a:t> December</a:t>
            </a:r>
          </a:p>
          <a:p>
            <a:endParaRPr lang="en-GB" dirty="0"/>
          </a:p>
          <a:p>
            <a:r>
              <a:rPr lang="en-GB" dirty="0"/>
              <a:t>Exam 17th January </a:t>
            </a:r>
          </a:p>
          <a:p>
            <a:endParaRPr lang="en-GB" dirty="0"/>
          </a:p>
          <a:p>
            <a:endParaRPr lang="en-GB" dirty="0"/>
          </a:p>
          <a:p>
            <a:endParaRPr lang="en-GB" dirty="0"/>
          </a:p>
        </p:txBody>
      </p:sp>
    </p:spTree>
    <p:extLst>
      <p:ext uri="{BB962C8B-B14F-4D97-AF65-F5344CB8AC3E}">
        <p14:creationId xmlns:p14="http://schemas.microsoft.com/office/powerpoint/2010/main" val="269667295"/>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839122CBD3A05148AE1E4B64ED649721" ma:contentTypeVersion="13" ma:contentTypeDescription="Create a new document." ma:contentTypeScope="" ma:versionID="b3106f7c21a5b1351474f8e1fee7b328">
  <xsd:schema xmlns:xsd="http://www.w3.org/2001/XMLSchema" xmlns:xs="http://www.w3.org/2001/XMLSchema" xmlns:p="http://schemas.microsoft.com/office/2006/metadata/properties" xmlns:ns3="635a58e6-9f95-4161-a30d-a0bf2b54da0d" xmlns:ns4="75da08c6-bc3b-4dbf-a82b-e760d15ae57b" targetNamespace="http://schemas.microsoft.com/office/2006/metadata/properties" ma:root="true" ma:fieldsID="d2e4cf7bf549e4d4247eefb17256fe45" ns3:_="" ns4:_="">
    <xsd:import namespace="635a58e6-9f95-4161-a30d-a0bf2b54da0d"/>
    <xsd:import namespace="75da08c6-bc3b-4dbf-a82b-e760d15ae57b"/>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_activity" minOccurs="0"/>
                <xsd:element ref="ns3:MediaServiceDateTaken" minOccurs="0"/>
                <xsd:element ref="ns3:MediaServiceAutoTags" minOccurs="0"/>
                <xsd:element ref="ns3:MediaLengthInSeconds" minOccurs="0"/>
                <xsd:element ref="ns3:MediaServiceObjectDetectorVersions" minOccurs="0"/>
                <xsd:element ref="ns3:MediaServiceGenerationTime" minOccurs="0"/>
                <xsd:element ref="ns3:MediaServiceEventHashCode"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35a58e6-9f95-4161-a30d-a0bf2b54da0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_activity" ma:index="13" nillable="true" ma:displayName="_activity" ma:hidden="true" ma:internalName="_activity">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75da08c6-bc3b-4dbf-a82b-e760d15ae57b"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SharedWithUsers xmlns="75da08c6-bc3b-4dbf-a82b-e760d15ae57b">
      <UserInfo>
        <DisplayName>Alison Harding</DisplayName>
        <AccountId>352</AccountId>
        <AccountType/>
      </UserInfo>
      <UserInfo>
        <DisplayName>Rachel Bendall</DisplayName>
        <AccountId>2520</AccountId>
        <AccountType/>
      </UserInfo>
      <UserInfo>
        <DisplayName>Ruth Groff</DisplayName>
        <AccountId>2266</AccountId>
        <AccountType/>
      </UserInfo>
    </SharedWithUsers>
    <_activity xmlns="635a58e6-9f95-4161-a30d-a0bf2b54da0d" xsi:nil="true"/>
  </documentManagement>
</p:properties>
</file>

<file path=customXml/itemProps1.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2.xml><?xml version="1.0" encoding="utf-8"?>
<ds:datastoreItem xmlns:ds="http://schemas.openxmlformats.org/officeDocument/2006/customXml" ds:itemID="{9ECBF0E5-3660-4F68-B8A1-9E7562DC604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35a58e6-9f95-4161-a30d-a0bf2b54da0d"/>
    <ds:schemaRef ds:uri="75da08c6-bc3b-4dbf-a82b-e760d15ae57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5FC5585-51CA-4C4C-9028-AEC8FAD67B8B}">
  <ds:schemaRefs>
    <ds:schemaRef ds:uri="http://purl.org/dc/terms/"/>
    <ds:schemaRef ds:uri="635a58e6-9f95-4161-a30d-a0bf2b54da0d"/>
    <ds:schemaRef ds:uri="http://purl.org/dc/dcmitype/"/>
    <ds:schemaRef ds:uri="http://www.w3.org/XML/1998/namespace"/>
    <ds:schemaRef ds:uri="http://purl.org/dc/elements/1.1/"/>
    <ds:schemaRef ds:uri="http://schemas.microsoft.com/office/2006/documentManagement/types"/>
    <ds:schemaRef ds:uri="http://schemas.microsoft.com/office/infopath/2007/PartnerControls"/>
    <ds:schemaRef ds:uri="http://schemas.openxmlformats.org/package/2006/metadata/core-properties"/>
    <ds:schemaRef ds:uri="75da08c6-bc3b-4dbf-a82b-e760d15ae57b"/>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0</TotalTime>
  <Words>1477</Words>
  <Application>Microsoft Office PowerPoint</Application>
  <PresentationFormat>On-screen Show (4:3)</PresentationFormat>
  <Paragraphs>135</Paragraphs>
  <Slides>24</Slides>
  <Notes>9</Notes>
  <HiddenSlides>0</HiddenSlides>
  <MMClips>1</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20140311PresentationUWTSDTemplate</vt:lpstr>
      <vt:lpstr> Strategic Sports Events Management </vt:lpstr>
      <vt:lpstr>Sports Event Evaluation</vt:lpstr>
      <vt:lpstr>PowerPoint Presentation</vt:lpstr>
      <vt:lpstr>Discuss in Pairs</vt:lpstr>
      <vt:lpstr>Evaluation Overview</vt:lpstr>
      <vt:lpstr>What would you use qualititave or quantitative?</vt:lpstr>
      <vt:lpstr>Event Evaluation </vt:lpstr>
      <vt:lpstr>Costs of Evaluation</vt:lpstr>
      <vt:lpstr>Post Event Evaluation </vt:lpstr>
      <vt:lpstr>What gets evaluated?</vt:lpstr>
      <vt:lpstr>Evaluation Methods</vt:lpstr>
      <vt:lpstr>Economic Impact Assessment</vt:lpstr>
      <vt:lpstr>Economic Impact</vt:lpstr>
      <vt:lpstr>Economic Impact</vt:lpstr>
      <vt:lpstr>Economic Impact Examples</vt:lpstr>
      <vt:lpstr>Criticisms of EIA</vt:lpstr>
      <vt:lpstr>Benefits</vt:lpstr>
      <vt:lpstr>PowerPoint Presentation</vt:lpstr>
      <vt:lpstr>Big spend but no return..</vt:lpstr>
      <vt:lpstr>Student Task</vt:lpstr>
      <vt:lpstr>MTB Event Example</vt:lpstr>
      <vt:lpstr>MTB Risk Assessment x2</vt:lpstr>
      <vt:lpstr>West Wales 2021 Paddle Boarding Excursion </vt:lpstr>
      <vt:lpstr>Next week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Partneriaeth Dysgu Proffesiynol  Professional Learning Partnership</dc:title>
  <dc:creator>Matthew James</dc:creator>
  <cp:lastModifiedBy>Mark Napieralla</cp:lastModifiedBy>
  <cp:revision>260</cp:revision>
  <cp:lastPrinted>2016-10-20T09:39:17Z</cp:lastPrinted>
  <dcterms:modified xsi:type="dcterms:W3CDTF">2024-11-29T09:24:55Z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0x010100839122CBD3A05148AE1E4B64ED649721</vt:lpwstr>
  </property>
</Properties>
</file>