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316" r:id="rId3"/>
    <p:sldId id="257" r:id="rId4"/>
    <p:sldId id="315" r:id="rId5"/>
    <p:sldId id="277" r:id="rId6"/>
    <p:sldId id="278" r:id="rId7"/>
    <p:sldId id="279" r:id="rId8"/>
    <p:sldId id="283" r:id="rId9"/>
    <p:sldId id="284" r:id="rId10"/>
    <p:sldId id="285" r:id="rId11"/>
    <p:sldId id="286" r:id="rId12"/>
    <p:sldId id="280" r:id="rId13"/>
    <p:sldId id="281" r:id="rId14"/>
    <p:sldId id="282" r:id="rId15"/>
    <p:sldId id="266" r:id="rId16"/>
  </p:sldIdLst>
  <p:sldSz cx="9144000" cy="5143500" type="screen16x9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FFFCC"/>
    <a:srgbClr val="FFFF99"/>
    <a:srgbClr val="F8F9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 autoAdjust="0"/>
    <p:restoredTop sz="92243" autoAdjust="0"/>
  </p:normalViewPr>
  <p:slideViewPr>
    <p:cSldViewPr>
      <p:cViewPr varScale="1">
        <p:scale>
          <a:sx n="77" d="100"/>
          <a:sy n="77" d="100"/>
        </p:scale>
        <p:origin x="108" y="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24DC7C-F572-4E80-828D-3380916D2FD8}" type="datetimeFigureOut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B75F6-6414-4419-97EC-22BC67F72F07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8442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1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791767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2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780964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3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18914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4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437119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5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8407498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6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87467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7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6759729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8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2851235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9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0408272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10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1233733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11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9605860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12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1503528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13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866733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14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842706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B75F6-6414-4419-97EC-22BC67F72F07}" type="slidenum">
              <a:rPr lang="zh-CN" altLang="en-US" smtClean="0"/>
              <a:t>15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2864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3707904" y="4443412"/>
            <a:ext cx="2133600" cy="273844"/>
          </a:xfrm>
        </p:spPr>
        <p:txBody>
          <a:bodyPr/>
          <a:lstStyle/>
          <a:p>
            <a:fld id="{EF059278-08D1-4676-8615-6AF2D1268630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-108520" y="4856197"/>
            <a:ext cx="674712" cy="273844"/>
          </a:xfrm>
        </p:spPr>
        <p:txBody>
          <a:bodyPr/>
          <a:lstStyle>
            <a:lvl1pPr>
              <a:defRPr sz="2800" b="1">
                <a:solidFill>
                  <a:schemeClr val="tx1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72CB6-E221-4542-920C-4F2DAA67945E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B395A-BBFF-44F5-B1B6-74D9B07693B9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29409-5737-4F29-9798-66A4705DC5F4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59BD8-4BB7-49C2-B6BD-BDD3EF0303EC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56AE3-4E11-4BA3-B804-A0332F2CC6C4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6">
            <a:extLst>
              <a:ext uri="{FF2B5EF4-FFF2-40B4-BE49-F238E27FC236}">
                <a16:creationId xmlns:a16="http://schemas.microsoft.com/office/drawing/2014/main" id="{BC2A8328-EED8-48CD-B0D8-FC8A33F5CC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254"/>
            <a:ext cx="4427984" cy="5971452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517500" y="4509778"/>
            <a:ext cx="2133600" cy="273844"/>
          </a:xfrm>
        </p:spPr>
        <p:txBody>
          <a:bodyPr/>
          <a:lstStyle/>
          <a:p>
            <a:fld id="{7BBE8EE7-D101-4621-BC90-3C1448D8168D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75794" y="4612431"/>
            <a:ext cx="834212" cy="291754"/>
          </a:xfrm>
        </p:spPr>
        <p:txBody>
          <a:bodyPr/>
          <a:lstStyle>
            <a:lvl1pPr>
              <a:defRPr sz="3200" b="1">
                <a:solidFill>
                  <a:schemeClr val="tx1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sz="3200" dirty="0"/>
          </a:p>
        </p:txBody>
      </p:sp>
      <p:pic>
        <p:nvPicPr>
          <p:cNvPr id="8" name="图片 2">
            <a:extLst>
              <a:ext uri="{FF2B5EF4-FFF2-40B4-BE49-F238E27FC236}">
                <a16:creationId xmlns:a16="http://schemas.microsoft.com/office/drawing/2014/main" id="{D1DE77F4-E364-4BB8-8EE2-0F6E76C4147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02417" y="-136252"/>
            <a:ext cx="1671588" cy="1671588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6C7C9227-B0EC-42EC-B965-34A1A26321A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7" t="39991" r="4775" b="27279"/>
          <a:stretch/>
        </p:blipFill>
        <p:spPr>
          <a:xfrm>
            <a:off x="-1" y="1367418"/>
            <a:ext cx="9144001" cy="272860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7">
            <a:extLst>
              <a:ext uri="{FF2B5EF4-FFF2-40B4-BE49-F238E27FC236}">
                <a16:creationId xmlns:a16="http://schemas.microsoft.com/office/drawing/2014/main" id="{8B72E490-B352-43F4-8F5E-CC5205E1FE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7" t="10336" r="4775" b="11820"/>
          <a:stretch/>
        </p:blipFill>
        <p:spPr>
          <a:xfrm>
            <a:off x="-1" y="0"/>
            <a:ext cx="9144001" cy="5143500"/>
          </a:xfrm>
          <a:prstGeom prst="rect">
            <a:avLst/>
          </a:prstGeom>
        </p:spPr>
      </p:pic>
      <p:pic>
        <p:nvPicPr>
          <p:cNvPr id="10" name="图片 3">
            <a:extLst>
              <a:ext uri="{FF2B5EF4-FFF2-40B4-BE49-F238E27FC236}">
                <a16:creationId xmlns:a16="http://schemas.microsoft.com/office/drawing/2014/main" id="{1984A344-A9E5-49AA-84C1-CA6E1142BD1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99971">
            <a:off x="8022240" y="4460487"/>
            <a:ext cx="1020399" cy="613552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517500" y="4509778"/>
            <a:ext cx="2133600" cy="273844"/>
          </a:xfrm>
        </p:spPr>
        <p:txBody>
          <a:bodyPr/>
          <a:lstStyle/>
          <a:p>
            <a:fld id="{7BBE8EE7-D101-4621-BC90-3C1448D8168D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-6628" y="4612431"/>
            <a:ext cx="834212" cy="291754"/>
          </a:xfrm>
        </p:spPr>
        <p:txBody>
          <a:bodyPr/>
          <a:lstStyle>
            <a:lvl1pPr>
              <a:defRPr sz="3200" b="1">
                <a:solidFill>
                  <a:schemeClr val="tx1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sz="3200" dirty="0"/>
          </a:p>
        </p:txBody>
      </p:sp>
      <p:pic>
        <p:nvPicPr>
          <p:cNvPr id="8" name="图片 11">
            <a:extLst>
              <a:ext uri="{FF2B5EF4-FFF2-40B4-BE49-F238E27FC236}">
                <a16:creationId xmlns:a16="http://schemas.microsoft.com/office/drawing/2014/main" id="{96F7A4A1-8942-416D-95E0-2985FD4E6C1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345" y="291568"/>
            <a:ext cx="483178" cy="478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24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17">
            <a:extLst>
              <a:ext uri="{FF2B5EF4-FFF2-40B4-BE49-F238E27FC236}">
                <a16:creationId xmlns:a16="http://schemas.microsoft.com/office/drawing/2014/main" id="{3DC9C687-F97A-43A1-9425-AA96EC435F2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7" t="10336" r="4775" b="11820"/>
          <a:stretch/>
        </p:blipFill>
        <p:spPr>
          <a:xfrm>
            <a:off x="-1" y="0"/>
            <a:ext cx="9144001" cy="51435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517500" y="4509778"/>
            <a:ext cx="2133600" cy="273844"/>
          </a:xfrm>
        </p:spPr>
        <p:txBody>
          <a:bodyPr/>
          <a:lstStyle/>
          <a:p>
            <a:fld id="{7BBE8EE7-D101-4621-BC90-3C1448D8168D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9552" y="4612431"/>
            <a:ext cx="834212" cy="291754"/>
          </a:xfrm>
        </p:spPr>
        <p:txBody>
          <a:bodyPr/>
          <a:lstStyle>
            <a:lvl1pPr>
              <a:defRPr sz="3200" b="1">
                <a:solidFill>
                  <a:schemeClr val="tx1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sz="3200" dirty="0"/>
          </a:p>
        </p:txBody>
      </p:sp>
      <p:pic>
        <p:nvPicPr>
          <p:cNvPr id="7" name="图片 5">
            <a:extLst>
              <a:ext uri="{FF2B5EF4-FFF2-40B4-BE49-F238E27FC236}">
                <a16:creationId xmlns:a16="http://schemas.microsoft.com/office/drawing/2014/main" id="{8CFDD875-6C2D-4243-B037-6CF3C2CF704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4050" y="3867894"/>
            <a:ext cx="1488469" cy="1175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931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517500" y="4509778"/>
            <a:ext cx="2133600" cy="273844"/>
          </a:xfrm>
        </p:spPr>
        <p:txBody>
          <a:bodyPr/>
          <a:lstStyle/>
          <a:p>
            <a:fld id="{7BBE8EE7-D101-4621-BC90-3C1448D8168D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9552" y="4612431"/>
            <a:ext cx="834212" cy="291754"/>
          </a:xfrm>
        </p:spPr>
        <p:txBody>
          <a:bodyPr/>
          <a:lstStyle>
            <a:lvl1pPr>
              <a:defRPr sz="3200" b="1">
                <a:solidFill>
                  <a:schemeClr val="tx1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89597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_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517500" y="4509778"/>
            <a:ext cx="2133600" cy="273844"/>
          </a:xfrm>
        </p:spPr>
        <p:txBody>
          <a:bodyPr/>
          <a:lstStyle/>
          <a:p>
            <a:fld id="{7BBE8EE7-D101-4621-BC90-3C1448D8168D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539552" y="4612431"/>
            <a:ext cx="834212" cy="291754"/>
          </a:xfrm>
        </p:spPr>
        <p:txBody>
          <a:bodyPr/>
          <a:lstStyle>
            <a:lvl1pPr>
              <a:defRPr sz="3200" b="1">
                <a:solidFill>
                  <a:schemeClr val="tx1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val="874912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A793F-B18E-43A0-9844-38541DEC171E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52E6-D85D-41D6-ABAC-8CB7AF778C0D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2CBAC-A6DA-40CE-9796-150136CE3502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E4E8-B977-4EF7-B791-F332C4768D9E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75000">
              <a:schemeClr val="bg1"/>
            </a:gs>
            <a:gs pos="21000">
              <a:schemeClr val="bg1"/>
            </a:gs>
            <a:gs pos="100000">
              <a:schemeClr val="bg1">
                <a:lumMod val="95000"/>
              </a:schemeClr>
            </a:gs>
          </a:gsLst>
          <a:lin ang="10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CEB74F-38FF-4D0A-981A-7549AF09CC13}" type="datetime1">
              <a:rPr lang="zh-CN" altLang="en-US" smtClean="0"/>
              <a:t>2020/9/22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60" r:id="rId8"/>
    <p:sldLayoutId id="2147483661" r:id="rId9"/>
    <p:sldLayoutId id="2147483662" r:id="rId10"/>
    <p:sldLayoutId id="2147483663" r:id="rId11"/>
    <p:sldLayoutId id="2147483656" r:id="rId12"/>
    <p:sldLayoutId id="2147483657" r:id="rId13"/>
    <p:sldLayoutId id="2147483658" r:id="rId14"/>
    <p:sldLayoutId id="2147483659" r:id="rId15"/>
  </p:sldLayoutIdLst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9FCD597A-8F14-4CC5-A06A-B3848D25C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</a:t>
            </a:fld>
            <a:endParaRPr lang="zh-CN" altLang="en-US" dirty="0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786C4B66-4DC4-4DE9-A06A-7CCCE9A67107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>
          <a:xfrm>
            <a:off x="0" y="1889125"/>
            <a:ext cx="7772400" cy="104457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TW" sz="5400" dirty="0">
                <a:latin typeface="Aloisen New" pitchFamily="2" charset="2"/>
                <a:ea typeface="DFKai-SB" panose="03000509000000000000" pitchFamily="65" charset="-120"/>
              </a:rPr>
              <a:t>01 </a:t>
            </a:r>
            <a:r>
              <a:rPr lang="zh-CN" altLang="en-US" sz="5400" dirty="0">
                <a:latin typeface="Aloisen New" pitchFamily="2" charset="2"/>
                <a:ea typeface="DFKai-SB" panose="03000509000000000000" pitchFamily="65" charset="-120"/>
              </a:rPr>
              <a:t>訓詁學</a:t>
            </a:r>
            <a:endParaRPr lang="zh-TW" altLang="en-US" sz="5400" dirty="0">
              <a:latin typeface="Aloisen New" pitchFamily="2" charset="2"/>
              <a:ea typeface="DFKai-SB" panose="03000509000000000000" pitchFamily="65" charset="-120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A5F4B17-1522-4CD5-92AB-8F7567B41D99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4462463" y="4460875"/>
            <a:ext cx="4681537" cy="51911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zh-TW" altLang="en-US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授課教師：康世統 先生</a:t>
            </a:r>
          </a:p>
          <a:p>
            <a:pPr eaLnBrk="1" hangingPunct="1">
              <a:lnSpc>
                <a:spcPct val="90000"/>
              </a:lnSpc>
            </a:pPr>
            <a:endParaRPr lang="zh-TW" altLang="en-US" dirty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981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7D5200A5-FC69-4151-9DDF-4C38EC5367A5}"/>
              </a:ext>
            </a:extLst>
          </p:cNvPr>
          <p:cNvSpPr txBox="1"/>
          <p:nvPr/>
        </p:nvSpPr>
        <p:spPr>
          <a:xfrm>
            <a:off x="2699791" y="530845"/>
            <a:ext cx="39687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6600"/>
              <a:t>課程目標</a:t>
            </a:r>
            <a:endParaRPr lang="zh-TW" altLang="en-US" sz="44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C845E674-5C1F-45E6-9FFD-C04425838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2</a:t>
            </a:fld>
            <a:endParaRPr lang="zh-CN" altLang="en-US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3696A4C4-6ADC-41CE-868E-E0E5E97BD57E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1447800" y="723900"/>
            <a:ext cx="7696200" cy="3652838"/>
          </a:xfrm>
        </p:spPr>
        <p:txBody>
          <a:bodyPr>
            <a:normAutofit/>
          </a:bodyPr>
          <a:lstStyle/>
          <a:p>
            <a:pPr marL="457200" indent="-457200" algn="just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zh-TW" dirty="0"/>
          </a:p>
          <a:p>
            <a:pPr algn="just" eaLnBrk="1" hangingPunct="1">
              <a:lnSpc>
                <a:spcPct val="90000"/>
              </a:lnSpc>
            </a:pPr>
            <a:endParaRPr lang="en-US" altLang="zh-TW" dirty="0"/>
          </a:p>
          <a:p>
            <a:pPr marL="457200" indent="-457200" algn="just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zh-TW" altLang="en-US" dirty="0">
                <a:solidFill>
                  <a:schemeClr val="tx1"/>
                </a:solidFill>
              </a:rPr>
              <a:t>一、能夠辨析並理解：</a:t>
            </a:r>
            <a:endParaRPr lang="en-US" altLang="zh-TW" dirty="0">
              <a:solidFill>
                <a:schemeClr val="tx1"/>
              </a:solidFill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>
                <a:solidFill>
                  <a:schemeClr val="tx1"/>
                </a:solidFill>
              </a:rPr>
              <a:t>     漢字的正確含義</a:t>
            </a:r>
            <a:endParaRPr lang="en-US" altLang="zh-TW" dirty="0">
              <a:solidFill>
                <a:schemeClr val="tx1"/>
              </a:solidFill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>
                <a:solidFill>
                  <a:schemeClr val="tx1"/>
                </a:solidFill>
              </a:rPr>
              <a:t>    和由來。 </a:t>
            </a:r>
            <a:endParaRPr lang="en-US" altLang="zh-TW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359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7D5200A5-FC69-4151-9DDF-4C38EC5367A5}"/>
              </a:ext>
            </a:extLst>
          </p:cNvPr>
          <p:cNvSpPr txBox="1"/>
          <p:nvPr/>
        </p:nvSpPr>
        <p:spPr>
          <a:xfrm>
            <a:off x="2959135" y="272433"/>
            <a:ext cx="3968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/>
              <a:t>課程目標</a:t>
            </a:r>
            <a:endParaRPr lang="zh-TW" altLang="en-US" sz="28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C845E674-5C1F-45E6-9FFD-C04425838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3</a:t>
            </a:fld>
            <a:endParaRPr lang="zh-CN" altLang="en-US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3696A4C4-6ADC-41CE-868E-E0E5E97BD57E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1447800" y="723900"/>
            <a:ext cx="7696200" cy="3652838"/>
          </a:xfrm>
        </p:spPr>
        <p:txBody>
          <a:bodyPr>
            <a:normAutofit/>
          </a:bodyPr>
          <a:lstStyle/>
          <a:p>
            <a:pPr algn="just" eaLnBrk="1" hangingPunct="1">
              <a:lnSpc>
                <a:spcPct val="90000"/>
              </a:lnSpc>
            </a:pPr>
            <a:endParaRPr lang="en-US" altLang="zh-TW" dirty="0"/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/>
              <a:t> </a:t>
            </a:r>
            <a:endParaRPr lang="en-US" altLang="zh-TW" dirty="0"/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US" altLang="zh-TW" dirty="0"/>
              <a:t>•</a:t>
            </a:r>
            <a:r>
              <a:rPr lang="zh-TW" altLang="en-US" dirty="0">
                <a:solidFill>
                  <a:schemeClr val="tx1"/>
                </a:solidFill>
              </a:rPr>
              <a:t>二、研究「形訓」、</a:t>
            </a:r>
            <a:endParaRPr lang="en-US" altLang="zh-TW" dirty="0">
              <a:solidFill>
                <a:schemeClr val="tx1"/>
              </a:solidFill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>
                <a:solidFill>
                  <a:schemeClr val="tx1"/>
                </a:solidFill>
              </a:rPr>
              <a:t>           「義訓」、</a:t>
            </a:r>
            <a:endParaRPr lang="en-US" altLang="zh-TW" dirty="0">
              <a:solidFill>
                <a:schemeClr val="tx1"/>
              </a:solidFill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>
                <a:solidFill>
                  <a:schemeClr val="tx1"/>
                </a:solidFill>
              </a:rPr>
              <a:t>           「聲訓」</a:t>
            </a:r>
            <a:r>
              <a:rPr lang="en-US" altLang="zh-TW" dirty="0">
                <a:solidFill>
                  <a:schemeClr val="tx1"/>
                </a:solidFill>
              </a:rPr>
              <a:t>——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>
                <a:solidFill>
                  <a:schemeClr val="tx1"/>
                </a:solidFill>
              </a:rPr>
              <a:t>古代典籍的三種基本訓詁條例。 </a:t>
            </a:r>
            <a:endParaRPr lang="en-US" altLang="zh-TW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81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7D5200A5-FC69-4151-9DDF-4C38EC5367A5}"/>
              </a:ext>
            </a:extLst>
          </p:cNvPr>
          <p:cNvSpPr txBox="1"/>
          <p:nvPr/>
        </p:nvSpPr>
        <p:spPr>
          <a:xfrm>
            <a:off x="2771800" y="146124"/>
            <a:ext cx="3968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400"/>
              <a:t>   課程目標</a:t>
            </a:r>
            <a:endParaRPr lang="zh-TW" altLang="en-US" sz="28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C845E674-5C1F-45E6-9FFD-C04425838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4</a:t>
            </a:fld>
            <a:endParaRPr lang="zh-CN" altLang="en-US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3696A4C4-6ADC-41CE-868E-E0E5E97BD57E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1447800" y="723900"/>
            <a:ext cx="7696200" cy="3652838"/>
          </a:xfrm>
        </p:spPr>
        <p:txBody>
          <a:bodyPr>
            <a:normAutofit fontScale="85000" lnSpcReduction="20000"/>
          </a:bodyPr>
          <a:lstStyle/>
          <a:p>
            <a:pPr algn="just" eaLnBrk="1" hangingPunct="1">
              <a:lnSpc>
                <a:spcPct val="90000"/>
              </a:lnSpc>
            </a:pPr>
            <a:endParaRPr lang="en-US" altLang="zh-TW" dirty="0"/>
          </a:p>
          <a:p>
            <a:pPr algn="just" eaLnBrk="1" hangingPunct="1">
              <a:lnSpc>
                <a:spcPct val="90000"/>
              </a:lnSpc>
            </a:pPr>
            <a:endParaRPr lang="en-US" altLang="zh-TW" dirty="0"/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>
                <a:solidFill>
                  <a:schemeClr val="tx1"/>
                </a:solidFill>
              </a:rPr>
              <a:t>三、探索「互訓」、</a:t>
            </a:r>
            <a:endParaRPr lang="en-US" altLang="zh-TW" dirty="0">
              <a:solidFill>
                <a:schemeClr val="tx1"/>
              </a:solidFill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>
                <a:solidFill>
                  <a:schemeClr val="tx1"/>
                </a:solidFill>
              </a:rPr>
              <a:t>     </a:t>
            </a:r>
            <a:endParaRPr lang="en-US" altLang="zh-TW" dirty="0">
              <a:solidFill>
                <a:schemeClr val="tx1"/>
              </a:solidFill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>
                <a:solidFill>
                  <a:schemeClr val="tx1"/>
                </a:solidFill>
              </a:rPr>
              <a:t>       「推因」</a:t>
            </a:r>
            <a:r>
              <a:rPr lang="en-US" altLang="zh-TW" dirty="0">
                <a:solidFill>
                  <a:schemeClr val="tx1"/>
                </a:solidFill>
              </a:rPr>
              <a:t>(</a:t>
            </a:r>
            <a:r>
              <a:rPr lang="zh-TW" altLang="en-US" dirty="0">
                <a:solidFill>
                  <a:schemeClr val="tx1"/>
                </a:solidFill>
              </a:rPr>
              <a:t>或稱推原</a:t>
            </a:r>
            <a:r>
              <a:rPr lang="en-US" altLang="zh-TW" dirty="0">
                <a:solidFill>
                  <a:schemeClr val="tx1"/>
                </a:solidFill>
              </a:rPr>
              <a:t>)</a:t>
            </a:r>
            <a:r>
              <a:rPr lang="zh-TW" altLang="en-US" dirty="0">
                <a:solidFill>
                  <a:schemeClr val="tx1"/>
                </a:solidFill>
              </a:rPr>
              <a:t>、</a:t>
            </a:r>
            <a:endParaRPr lang="en-US" altLang="zh-TW" dirty="0">
              <a:solidFill>
                <a:schemeClr val="tx1"/>
              </a:solidFill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endParaRPr lang="en-US" altLang="zh-TW" dirty="0">
              <a:solidFill>
                <a:schemeClr val="tx1"/>
              </a:solidFill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>
                <a:solidFill>
                  <a:schemeClr val="tx1"/>
                </a:solidFill>
              </a:rPr>
              <a:t>       「義界」</a:t>
            </a:r>
            <a:endParaRPr lang="en-US" altLang="zh-TW" dirty="0">
              <a:solidFill>
                <a:schemeClr val="tx1"/>
              </a:solidFill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endParaRPr lang="en-US" altLang="zh-TW" dirty="0">
              <a:solidFill>
                <a:schemeClr val="tx1"/>
              </a:solidFill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zh-TW" altLang="en-US" dirty="0">
                <a:solidFill>
                  <a:schemeClr val="tx1"/>
                </a:solidFill>
              </a:rPr>
              <a:t>         三種訓詁方法。 </a:t>
            </a:r>
            <a:endParaRPr lang="zh-TW" altLang="en-US" dirty="0">
              <a:solidFill>
                <a:schemeClr val="tx1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15238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68141780-8E9D-47A6-A0A5-0EF160498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5</a:t>
            </a:fld>
            <a:endParaRPr lang="zh-CN" alt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7C51B469-871C-42C7-A9ED-31F7AB51B5CB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899592" y="1195388"/>
            <a:ext cx="7632848" cy="3321050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zh-TW" altLang="zh-TW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學習成果</a:t>
            </a:r>
            <a:endParaRPr lang="zh-TW" altLang="zh-TW" sz="1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zh-TW" altLang="zh-TW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通過完成本課程的學習，學生應具備以下能力</a:t>
            </a:r>
            <a:r>
              <a:rPr lang="en-GB" altLang="zh-TW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:</a:t>
            </a:r>
            <a:endParaRPr lang="zh-TW" altLang="zh-TW" dirty="0">
              <a:solidFill>
                <a:schemeClr val="tx1"/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zh-TW" altLang="zh-TW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• 分析漢字字詞的正確含義和由來；</a:t>
            </a:r>
            <a:endParaRPr lang="zh-TW" altLang="zh-TW" dirty="0">
              <a:solidFill>
                <a:schemeClr val="tx1"/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zh-TW" altLang="zh-TW" sz="1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631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A8A947A4-E558-458E-B459-D5DC6C766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6</a:t>
            </a:fld>
            <a:endParaRPr lang="zh-CN" altLang="en-US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D47446A-5911-4BE3-977E-5229BF44A37B}"/>
              </a:ext>
            </a:extLst>
          </p:cNvPr>
          <p:cNvSpPr txBox="1"/>
          <p:nvPr/>
        </p:nvSpPr>
        <p:spPr>
          <a:xfrm>
            <a:off x="1403648" y="1040526"/>
            <a:ext cx="6336704" cy="12232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32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實例講解訓詁條例之「形訓」、</a:t>
            </a:r>
            <a:endParaRPr lang="en-US" altLang="zh-TW" sz="3200" dirty="0">
              <a:effectLst/>
              <a:latin typeface="Calibri" panose="020F0502020204030204" pitchFamily="34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32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「義訓」和「聲訓」三種條例；</a:t>
            </a:r>
            <a:endParaRPr lang="zh-TW" altLang="zh-TW" sz="32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541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73FF3906-0E10-4A3E-A6C0-91A9E6B06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7</a:t>
            </a:fld>
            <a:endParaRPr lang="zh-CN" altLang="en-US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BE2BDA39-E085-4340-9944-4A07CB548949}"/>
              </a:ext>
            </a:extLst>
          </p:cNvPr>
          <p:cNvSpPr txBox="1"/>
          <p:nvPr/>
        </p:nvSpPr>
        <p:spPr>
          <a:xfrm>
            <a:off x="2225180" y="1745606"/>
            <a:ext cx="4668472" cy="1532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zh-TW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• 能夠運用訓詁方法解析經文字詞義涵及其關係；</a:t>
            </a:r>
            <a:endParaRPr kumimoji="0" lang="zh-TW" altLang="zh-TW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zh-TW" altLang="zh-TW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0621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4484C474-C6ED-4D5E-A5A5-06E4B2767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8</a:t>
            </a:fld>
            <a:endParaRPr lang="zh-CN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E8149D8-FEE0-475B-9007-5529441E1CCC}"/>
              </a:ext>
            </a:extLst>
          </p:cNvPr>
          <p:cNvSpPr txBox="1"/>
          <p:nvPr/>
        </p:nvSpPr>
        <p:spPr>
          <a:xfrm>
            <a:off x="2231472" y="2105448"/>
            <a:ext cx="468105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zh-TW" altLang="zh-TW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通過分析文字的語境、句子和短語、修辭和語法，掌握關鍵的訓詁方法與技巧的運用。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139994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331A442D-E8B2-4A74-8FAA-2CBF47757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9</a:t>
            </a:fld>
            <a:endParaRPr lang="zh-CN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765E9E5-ED0D-4038-ABC1-81C5626D85C7}"/>
              </a:ext>
            </a:extLst>
          </p:cNvPr>
          <p:cNvSpPr txBox="1"/>
          <p:nvPr/>
        </p:nvSpPr>
        <p:spPr>
          <a:xfrm>
            <a:off x="2235666" y="258083"/>
            <a:ext cx="4689446" cy="3942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1800">
                <a:solidFill>
                  <a:srgbClr val="FF0000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教學策略</a:t>
            </a:r>
            <a:r>
              <a:rPr lang="zh-TW" altLang="zh-TW" sz="18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：</a:t>
            </a:r>
            <a:endParaRPr lang="zh-TW" altLang="zh-TW" sz="1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18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通過課堂授課介紹學生課程理念、規範和實踐方法。復講與研討會提供實際運用和踐行事例，</a:t>
            </a:r>
            <a:endParaRPr lang="zh-TW" altLang="zh-TW" sz="1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18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以幫助學生運用、討論、辯證評價所學的內容。同時以案例分析的形式幫助學生理解和運用所學內容。學生在授課教師的指導下獨立學習，進一步拓展其獨立學習技能。授課教師可以在以</a:t>
            </a:r>
            <a:endParaRPr lang="zh-TW" altLang="zh-TW" sz="1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18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下過程中幫助指導學生學習，例如：課前準備、研討會準備、課後功課、背景閱讀、複習、完成考核任務。</a:t>
            </a:r>
            <a:endParaRPr lang="zh-TW" altLang="zh-TW" sz="1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3394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6C68F3AD-7503-4A19-9333-9C0416BA3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10</a:t>
            </a:fld>
            <a:endParaRPr lang="zh-CN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20DD0BA-E838-4E8F-A251-1C61B40B9ABD}"/>
              </a:ext>
            </a:extLst>
          </p:cNvPr>
          <p:cNvSpPr txBox="1"/>
          <p:nvPr/>
        </p:nvSpPr>
        <p:spPr>
          <a:xfrm>
            <a:off x="2229374" y="104195"/>
            <a:ext cx="4676862" cy="4667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3200">
                <a:solidFill>
                  <a:srgbClr val="FF0000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課程綱要</a:t>
            </a:r>
            <a:endParaRPr lang="zh-TW" altLang="zh-TW" sz="32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32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該課程將向學生介紹漢字訓詁學之重要性，及訓詁學的功用。該課程將根據特定項目研究的具體要求而調整之，但一般介紹如下：</a:t>
            </a:r>
            <a:endParaRPr lang="zh-TW" altLang="zh-TW" sz="32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altLang="zh-TW" sz="1800" dirty="0">
                <a:effectLst/>
                <a:latin typeface="標楷體" panose="03000509000000000000" pitchFamily="65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 </a:t>
            </a:r>
            <a:endParaRPr lang="zh-TW" altLang="zh-TW" sz="1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altLang="zh-TW" sz="1800" dirty="0">
                <a:effectLst/>
                <a:latin typeface="標楷體" panose="03000509000000000000" pitchFamily="65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   </a:t>
            </a:r>
            <a:endParaRPr lang="zh-TW" altLang="zh-TW" sz="1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9351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DD27CE66-44D1-42CA-B634-FF67E65E9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11</a:t>
            </a:fld>
            <a:endParaRPr lang="zh-CN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C243A82-59D4-426F-B34B-9273914A14CA}"/>
              </a:ext>
            </a:extLst>
          </p:cNvPr>
          <p:cNvSpPr txBox="1"/>
          <p:nvPr/>
        </p:nvSpPr>
        <p:spPr>
          <a:xfrm>
            <a:off x="2229374" y="998991"/>
            <a:ext cx="4676862" cy="2789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32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介紹訓詁學的起源、發展和</a:t>
            </a:r>
            <a:r>
              <a:rPr lang="zh-TW" altLang="zh-TW" sz="3200">
                <a:effectLst/>
                <a:highlight>
                  <a:srgbClr val="FFFF00"/>
                </a:highlight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重要性</a:t>
            </a:r>
            <a:r>
              <a:rPr lang="zh-TW" altLang="zh-TW" sz="32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，了解概論。</a:t>
            </a:r>
            <a:endParaRPr lang="zh-TW" altLang="zh-TW" sz="32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32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• 介紹</a:t>
            </a:r>
            <a:r>
              <a:rPr lang="zh-TW" altLang="zh-TW" sz="3200">
                <a:effectLst/>
                <a:highlight>
                  <a:srgbClr val="FFFF00"/>
                </a:highlight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訓詁條例，</a:t>
            </a:r>
            <a:endParaRPr lang="zh-TW" altLang="zh-TW" sz="32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320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幫助理解古籍文本。</a:t>
            </a:r>
            <a:endParaRPr lang="zh-TW" altLang="zh-TW" sz="32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TW" altLang="zh-TW" sz="1800" dirty="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zh-TW" altLang="zh-TW" sz="1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3470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7CB6979C-8CEB-463F-A876-E87FD5728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12</a:t>
            </a:fld>
            <a:endParaRPr lang="zh-CN" altLang="en-US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3696A4C4-6ADC-41CE-868E-E0E5E97BD57E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683568" y="1131590"/>
            <a:ext cx="7408863" cy="3321050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zh-TW" altLang="zh-TW" sz="3200" dirty="0"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• </a:t>
            </a:r>
            <a:r>
              <a:rPr lang="zh-TW" altLang="zh-TW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闡述訓詁學的</a:t>
            </a:r>
            <a:r>
              <a:rPr lang="zh-TW" altLang="zh-TW" sz="32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內容</a:t>
            </a:r>
            <a:r>
              <a:rPr lang="zh-TW" altLang="zh-TW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和</a:t>
            </a:r>
            <a:r>
              <a:rPr lang="zh-TW" altLang="zh-TW" sz="32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方法，</a:t>
            </a:r>
            <a:r>
              <a:rPr lang="zh-TW" altLang="zh-TW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以指導學生</a:t>
            </a:r>
            <a:r>
              <a:rPr lang="zh-TW" altLang="zh-TW" sz="32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實踐</a:t>
            </a:r>
            <a:r>
              <a:rPr lang="zh-TW" altLang="zh-TW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。。</a:t>
            </a:r>
            <a:endParaRPr lang="zh-TW" altLang="zh-TW" sz="3200" dirty="0">
              <a:solidFill>
                <a:schemeClr val="tx1"/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zh-TW" altLang="zh-TW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• </a:t>
            </a:r>
            <a:r>
              <a:rPr lang="zh-TW" altLang="zh-TW" sz="32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運用實例</a:t>
            </a:r>
            <a:r>
              <a:rPr lang="zh-TW" altLang="zh-TW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講解訓詁學的</a:t>
            </a:r>
            <a:r>
              <a:rPr lang="zh-TW" altLang="zh-TW" sz="32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條例</a:t>
            </a:r>
            <a:r>
              <a:rPr lang="zh-TW" altLang="zh-TW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與</a:t>
            </a:r>
            <a:r>
              <a:rPr lang="zh-TW" altLang="zh-TW" sz="32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功用，</a:t>
            </a:r>
            <a:r>
              <a:rPr lang="zh-TW" altLang="zh-TW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并</a:t>
            </a:r>
            <a:r>
              <a:rPr lang="zh-TW" altLang="zh-TW" sz="32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標楷體" panose="03000509000000000000" pitchFamily="65" charset="-120"/>
                <a:cs typeface="Times New Roman" panose="02020603050405020304" pitchFamily="18" charset="0"/>
              </a:rPr>
              <a:t>進行經典解析</a:t>
            </a:r>
            <a:endParaRPr lang="zh-TW" altLang="en-US" dirty="0">
              <a:solidFill>
                <a:schemeClr val="tx1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7585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38F1A731-A55B-4E0F-81D0-15F365D49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13</a:t>
            </a:fld>
            <a:endParaRPr lang="zh-CN" alt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7C51B469-871C-42C7-A9ED-31F7AB51B5CB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0" y="1195388"/>
            <a:ext cx="7408863" cy="3660775"/>
          </a:xfrm>
        </p:spPr>
        <p:txBody>
          <a:bodyPr>
            <a:no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zh-TW" altLang="zh-TW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研討大綱</a:t>
            </a:r>
            <a:r>
              <a:rPr lang="en-GB" altLang="zh-TW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-</a:t>
            </a:r>
            <a:r>
              <a:rPr lang="zh-TW" altLang="zh-TW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簡介</a:t>
            </a:r>
            <a:endParaRPr lang="zh-TW" altLang="zh-TW" sz="2400" dirty="0">
              <a:solidFill>
                <a:schemeClr val="tx1"/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+mj-ea"/>
              <a:buAutoNum type="ea1ChtPlain"/>
            </a:pPr>
            <a:r>
              <a:rPr lang="zh-TW" altLang="zh-TW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緒論</a:t>
            </a:r>
            <a:endParaRPr lang="zh-TW" altLang="zh-TW" sz="2400" dirty="0">
              <a:solidFill>
                <a:schemeClr val="tx1"/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+mj-ea"/>
              <a:buAutoNum type="ea1ChtPlain"/>
            </a:pPr>
            <a:r>
              <a:rPr lang="zh-TW" altLang="zh-TW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訓詁與文字的關係</a:t>
            </a:r>
            <a:endParaRPr lang="zh-TW" altLang="zh-TW" sz="2400" dirty="0">
              <a:solidFill>
                <a:schemeClr val="tx1"/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+mj-ea"/>
              <a:buAutoNum type="ea1ChtPlain"/>
            </a:pPr>
            <a:r>
              <a:rPr lang="zh-TW" altLang="zh-TW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聲韻與訓詁的關係</a:t>
            </a:r>
            <a:endParaRPr lang="zh-TW" altLang="zh-TW" sz="2400" dirty="0">
              <a:solidFill>
                <a:schemeClr val="tx1"/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+mj-ea"/>
              <a:buAutoNum type="ea1ChtPlain"/>
            </a:pPr>
            <a:r>
              <a:rPr lang="zh-TW" altLang="zh-TW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訓詁的方式</a:t>
            </a:r>
            <a:endParaRPr lang="zh-TW" altLang="zh-TW" sz="2400" dirty="0">
              <a:solidFill>
                <a:schemeClr val="tx1"/>
              </a:solidFill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723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2E2DEB32-E50C-41C6-B20E-17FC53900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14</a:t>
            </a:fld>
            <a:endParaRPr lang="zh-CN" altLang="en-US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10F49025-36CD-446B-8957-D7B3E3D91D6C}"/>
              </a:ext>
            </a:extLst>
          </p:cNvPr>
          <p:cNvSpPr txBox="1"/>
          <p:nvPr/>
        </p:nvSpPr>
        <p:spPr>
          <a:xfrm>
            <a:off x="2225180" y="1643014"/>
            <a:ext cx="4668472" cy="2221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altLang="zh-TW" sz="2800"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05</a:t>
            </a:r>
            <a:r>
              <a:rPr lang="zh-TW" altLang="zh-TW" sz="2800"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訓詁的次序</a:t>
            </a:r>
            <a:endParaRPr lang="zh-TW" altLang="zh-TW" sz="2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altLang="zh-TW" sz="2800"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06</a:t>
            </a:r>
            <a:r>
              <a:rPr lang="zh-TW" altLang="zh-TW" sz="2800"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訓詁的條例</a:t>
            </a:r>
            <a:endParaRPr lang="zh-TW" altLang="zh-TW" sz="2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altLang="zh-TW" sz="2800"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07</a:t>
            </a:r>
            <a:r>
              <a:rPr lang="zh-TW" altLang="zh-TW" sz="2800"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訓詁的術語</a:t>
            </a:r>
            <a:endParaRPr lang="zh-TW" altLang="zh-TW" sz="2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altLang="zh-TW" sz="2800"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08</a:t>
            </a:r>
            <a:r>
              <a:rPr lang="zh-TW" altLang="zh-TW" sz="2800">
                <a:effectLst/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訓詁的根柢書籍</a:t>
            </a:r>
            <a:endParaRPr lang="zh-TW" altLang="zh-TW" sz="28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576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61047"/>
          <a:stretch/>
        </p:blipFill>
        <p:spPr>
          <a:xfrm>
            <a:off x="0" y="-41076"/>
            <a:ext cx="9161760" cy="5184576"/>
          </a:xfrm>
          <a:prstGeom prst="rect">
            <a:avLst/>
          </a:prstGeom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72D1215A-C729-48BA-8A1E-F4FF687B33E9}"/>
              </a:ext>
            </a:extLst>
          </p:cNvPr>
          <p:cNvSpPr txBox="1">
            <a:spLocks noChangeArrowheads="1"/>
          </p:cNvSpPr>
          <p:nvPr/>
        </p:nvSpPr>
        <p:spPr>
          <a:xfrm>
            <a:off x="3203848" y="1419622"/>
            <a:ext cx="6213376" cy="33843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Font typeface="Wingdings" panose="05000000000000000000" pitchFamily="2" charset="2"/>
              <a:buNone/>
            </a:pPr>
            <a:endParaRPr lang="en-US" altLang="zh-TW" sz="4000" dirty="0">
              <a:solidFill>
                <a:schemeClr val="accent6">
                  <a:lumMod val="50000"/>
                </a:schemeClr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BE2DF48-C1DD-4D8B-A45F-7BC576E7F0C1}"/>
              </a:ext>
            </a:extLst>
          </p:cNvPr>
          <p:cNvSpPr txBox="1"/>
          <p:nvPr/>
        </p:nvSpPr>
        <p:spPr>
          <a:xfrm>
            <a:off x="3923928" y="583831"/>
            <a:ext cx="496855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簡報結束</a:t>
            </a:r>
            <a:br>
              <a:rPr lang="zh-TW" altLang="en-US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</a:br>
            <a:r>
              <a:rPr lang="zh-CN" altLang="en-US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如</a:t>
            </a:r>
            <a:r>
              <a:rPr lang="zh-TW" altLang="en-US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有疑問，歡迎</a:t>
            </a:r>
            <a:r>
              <a:rPr lang="zh-CN" altLang="en-US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隨時</a:t>
            </a:r>
            <a:r>
              <a:rPr lang="zh-TW" altLang="en-US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提出研討。</a:t>
            </a:r>
            <a:br>
              <a:rPr lang="zh-TW" altLang="en-US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</a:br>
            <a:r>
              <a:rPr lang="zh-TW" altLang="en-US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             </a:t>
            </a:r>
            <a:endParaRPr lang="en-US" altLang="zh-TW" sz="4000" dirty="0">
              <a:solidFill>
                <a:schemeClr val="accent6">
                  <a:lumMod val="50000"/>
                </a:schemeClr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algn="r"/>
            <a:r>
              <a:rPr lang="en-US" altLang="zh-TW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〈</a:t>
            </a:r>
            <a:r>
              <a:rPr lang="zh-TW" altLang="en-US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下課</a:t>
            </a:r>
            <a:r>
              <a:rPr lang="en-US" altLang="zh-TW" sz="4000" dirty="0">
                <a:solidFill>
                  <a:schemeClr val="accent6">
                    <a:lumMod val="50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〉</a:t>
            </a:r>
            <a:endParaRPr lang="zh-TW" altLang="en-US" sz="40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65BE8A5-4D9C-4B93-90BE-E2A39427B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15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06981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1620</TotalTime>
  <Words>472</Words>
  <Application>Microsoft Office PowerPoint</Application>
  <PresentationFormat>如螢幕大小 (16:9)</PresentationFormat>
  <Paragraphs>87</Paragraphs>
  <Slides>15</Slides>
  <Notes>15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15</vt:i4>
      </vt:variant>
    </vt:vector>
  </HeadingPairs>
  <TitlesOfParts>
    <vt:vector size="23" baseType="lpstr">
      <vt:lpstr>Aloisen New</vt:lpstr>
      <vt:lpstr>標楷體</vt:lpstr>
      <vt:lpstr>標楷體</vt:lpstr>
      <vt:lpstr>Arial</vt:lpstr>
      <vt:lpstr>Calibri</vt:lpstr>
      <vt:lpstr>Times New Roman</vt:lpstr>
      <vt:lpstr>Wingdings</vt:lpstr>
      <vt:lpstr>Office 主题</vt:lpstr>
      <vt:lpstr>01 訓詁學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若喬 林</cp:lastModifiedBy>
  <cp:revision>85</cp:revision>
  <dcterms:created xsi:type="dcterms:W3CDTF">2016-11-28T11:05:16Z</dcterms:created>
  <dcterms:modified xsi:type="dcterms:W3CDTF">2020-09-22T06:33:55Z</dcterms:modified>
</cp:coreProperties>
</file>