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5" r:id="rId1"/>
  </p:sldMasterIdLst>
  <p:notesMasterIdLst>
    <p:notesMasterId r:id="rId26"/>
  </p:notesMasterIdLst>
  <p:handoutMasterIdLst>
    <p:handoutMasterId r:id="rId27"/>
  </p:handoutMasterIdLst>
  <p:sldIdLst>
    <p:sldId id="290" r:id="rId2"/>
    <p:sldId id="257" r:id="rId3"/>
    <p:sldId id="258" r:id="rId4"/>
    <p:sldId id="259" r:id="rId5"/>
    <p:sldId id="293" r:id="rId6"/>
    <p:sldId id="260" r:id="rId7"/>
    <p:sldId id="261" r:id="rId8"/>
    <p:sldId id="262" r:id="rId9"/>
    <p:sldId id="263" r:id="rId10"/>
    <p:sldId id="264" r:id="rId11"/>
    <p:sldId id="265" r:id="rId12"/>
    <p:sldId id="289" r:id="rId13"/>
    <p:sldId id="266" r:id="rId14"/>
    <p:sldId id="267" r:id="rId15"/>
    <p:sldId id="268" r:id="rId16"/>
    <p:sldId id="272" r:id="rId17"/>
    <p:sldId id="273" r:id="rId18"/>
    <p:sldId id="274" r:id="rId19"/>
    <p:sldId id="300" r:id="rId20"/>
    <p:sldId id="301" r:id="rId21"/>
    <p:sldId id="287" r:id="rId22"/>
    <p:sldId id="288" r:id="rId23"/>
    <p:sldId id="306" r:id="rId24"/>
    <p:sldId id="308" r:id="rId25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0000"/>
    <a:srgbClr val="FFFF00"/>
    <a:srgbClr val="669900"/>
    <a:srgbClr val="00CCFF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585" autoAdjust="0"/>
  </p:normalViewPr>
  <p:slideViewPr>
    <p:cSldViewPr>
      <p:cViewPr varScale="1">
        <p:scale>
          <a:sx n="105" d="100"/>
          <a:sy n="105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endParaRPr lang="en-US"/>
          </a:p>
        </p:txBody>
      </p:sp>
      <p:sp>
        <p:nvSpPr>
          <p:cNvPr id="563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563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fld id="{11849612-0B8F-42EE-B92A-709AC2CFAD4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575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0088" y="4410075"/>
            <a:ext cx="559752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fld id="{EE172815-496D-4BA8-B7A7-B438D3E483A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9039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0CE766-BD90-4317-A25D-04FDD4C197C7}" type="slidenum">
              <a:rPr lang="en-US"/>
              <a:pPr/>
              <a:t>1</a:t>
            </a:fld>
            <a:endParaRPr lang="en-US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3450" y="4410075"/>
            <a:ext cx="5130800" cy="4176713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8B00EE-F014-48B6-AE14-7DDB9F0283DD}" type="slidenum">
              <a:rPr lang="en-US"/>
              <a:pPr/>
              <a:t>2</a:t>
            </a:fld>
            <a:endParaRPr lang="en-US"/>
          </a:p>
        </p:txBody>
      </p:sp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7238A4-DADC-4E5D-A16D-837F4C78A918}" type="slidenum">
              <a:rPr lang="en-US"/>
              <a:pPr/>
              <a:t>3</a:t>
            </a:fld>
            <a:endParaRPr lang="en-US"/>
          </a:p>
        </p:txBody>
      </p:sp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1EED29-B1B1-40B1-BCB4-179FFBFEEDDD}" type="slidenum">
              <a:rPr lang="en-US"/>
              <a:pPr/>
              <a:t>4</a:t>
            </a:fld>
            <a:endParaRPr lang="en-US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B84F00-D03C-4355-B045-DAF5F25E020F}" type="slidenum">
              <a:rPr lang="en-US"/>
              <a:pPr/>
              <a:t>5</a:t>
            </a:fld>
            <a:endParaRPr lang="en-US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CB0EF3-82BF-4B71-A4C4-46BE4B0246E6}" type="slidenum">
              <a:rPr lang="en-US"/>
              <a:pPr/>
              <a:t>6</a:t>
            </a:fld>
            <a:endParaRPr lang="en-US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1978A5-83F3-436D-AFDC-1C9747FAAE87}" type="slidenum">
              <a:rPr lang="en-US"/>
              <a:pPr/>
              <a:t>7</a:t>
            </a:fld>
            <a:endParaRPr lang="en-US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B01523-2DCD-4DDD-A598-73CCCA814BE2}" type="slidenum">
              <a:rPr lang="en-US"/>
              <a:pPr/>
              <a:t>8</a:t>
            </a:fld>
            <a:endParaRPr lang="en-US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F1DB0F-8ABC-4104-B1E6-880E4FA79F25}" type="slidenum">
              <a:rPr lang="en-US"/>
              <a:pPr/>
              <a:t>9</a:t>
            </a:fld>
            <a:endParaRPr lang="en-US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A779BC-D1FB-4940-976F-7CD95955071D}" type="slidenum">
              <a:rPr lang="en-US"/>
              <a:pPr/>
              <a:t>10</a:t>
            </a:fld>
            <a:endParaRPr lang="en-US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97A7D9-4025-4E99-A249-63C33EB2BA4B}" type="slidenum">
              <a:rPr lang="en-US"/>
              <a:pPr/>
              <a:t>11</a:t>
            </a:fld>
            <a:endParaRPr lang="en-US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6ECF6A8-4907-45E9-B07D-B19A1304D9D5}" type="slidenum">
              <a:rPr lang="en-US"/>
              <a:pPr/>
              <a:t>12</a:t>
            </a:fld>
            <a:endParaRPr lang="en-US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1D85AD-275D-4E1A-886D-1D17069C5719}" type="slidenum">
              <a:rPr lang="en-US"/>
              <a:pPr/>
              <a:t>13</a:t>
            </a:fld>
            <a:endParaRPr lang="en-US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6F8CA0-394F-4271-92E7-5E130013F933}" type="slidenum">
              <a:rPr lang="en-US"/>
              <a:pPr/>
              <a:t>14</a:t>
            </a:fld>
            <a:endParaRPr lang="en-US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9B852F-9069-43FB-8528-C402B27FCDDE}" type="slidenum">
              <a:rPr lang="en-US"/>
              <a:pPr/>
              <a:t>15</a:t>
            </a:fld>
            <a:endParaRPr lang="en-US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F9F668-2592-4931-9A64-4077A0C28A28}" type="slidenum">
              <a:rPr lang="en-US"/>
              <a:pPr/>
              <a:t>16</a:t>
            </a:fld>
            <a:endParaRPr lang="en-US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98D0DD-64FE-4FB9-AA93-65EE05174862}" type="slidenum">
              <a:rPr lang="en-US"/>
              <a:pPr/>
              <a:t>17</a:t>
            </a:fld>
            <a:endParaRPr lang="en-US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AC534A-FF19-46A0-88C9-1B1AABB181F9}" type="slidenum">
              <a:rPr lang="en-US"/>
              <a:pPr/>
              <a:t>18</a:t>
            </a:fld>
            <a:endParaRPr lang="en-US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5F6E93-AFF1-423C-85FC-58961D843417}" type="slidenum">
              <a:rPr lang="en-US"/>
              <a:pPr/>
              <a:t>19</a:t>
            </a:fld>
            <a:endParaRPr lang="en-US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717751-122F-4C5B-B581-9BDF6E9DDD5F}" type="slidenum">
              <a:rPr lang="en-US"/>
              <a:pPr/>
              <a:t>20</a:t>
            </a:fld>
            <a:endParaRPr lang="en-US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4BB10D-C232-44B4-B10B-52F2E0602EE4}" type="slidenum">
              <a:rPr lang="en-US"/>
              <a:pPr/>
              <a:t>21</a:t>
            </a:fld>
            <a:endParaRPr lang="en-US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D810833-B853-42BE-AC72-758F87E14821}" type="slidenum">
              <a:rPr lang="en-US"/>
              <a:pPr/>
              <a:t>22</a:t>
            </a:fld>
            <a:endParaRPr lang="en-US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AC8723F-4FEB-4017-BD40-FFC1164D963A}" type="slidenum">
              <a:rPr lang="en-US"/>
              <a:pPr/>
              <a:t>23</a:t>
            </a:fld>
            <a:endParaRPr lang="en-US"/>
          </a:p>
        </p:txBody>
      </p:sp>
      <p:sp>
        <p:nvSpPr>
          <p:cNvPr id="134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958637-B42D-4F3D-8432-DE604B24B041}" type="slidenum">
              <a:rPr lang="en-US"/>
              <a:pPr/>
              <a:t>24</a:t>
            </a:fld>
            <a:endParaRPr lang="en-US"/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2D7B5D8-ABC0-4EBD-8DE7-0C8E8379F9B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57EEF-AC25-4F41-9E6D-FE8D86EEDE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BDA2E0-6D5B-47E9-8193-5362B8A5BB4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7D2DFE-F47B-4A3D-AFA0-5B0591C52E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90739D3-87EE-4C38-A7B0-36D408621F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C18F-D071-4EA2-B02E-7D10D670579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1A15-0AA6-4283-9067-8500FED0D6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4C3D-4A69-45E6-99E8-E9EA3CAA1B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3E0CD-0209-41DB-B256-B2FD35A61A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4FFC937-927A-41B3-82D2-61848B2E7E1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Interaction Design</a:t>
            </a:r>
            <a:endParaRPr lang="en-GB" dirty="0"/>
          </a:p>
        </p:txBody>
      </p:sp>
      <p:sp>
        <p:nvSpPr>
          <p:cNvPr id="63491" name="Rectangle 3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2400" dirty="0" smtClean="0"/>
              <a:t>Lecture </a:t>
            </a:r>
            <a:r>
              <a:rPr lang="is-IS" sz="2400" dirty="0"/>
              <a:t>3</a:t>
            </a:r>
          </a:p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3600" dirty="0" smtClean="0"/>
              <a:t>Interacting with systems</a:t>
            </a:r>
            <a:endParaRPr lang="is-IS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Interaction models help us understand what is going on between user and system</a:t>
            </a:r>
          </a:p>
          <a:p>
            <a:r>
              <a:rPr lang="en-GB" sz="2400" dirty="0"/>
              <a:t>Interaction models address the translations between what the user wants and what the system does</a:t>
            </a:r>
          </a:p>
          <a:p>
            <a:r>
              <a:rPr lang="en-GB" sz="2400" dirty="0"/>
              <a:t>Ergonomics looks at the physical characteristics of the interaction and how these affect its </a:t>
            </a:r>
            <a:r>
              <a:rPr lang="en-GB" sz="2400" dirty="0" smtClean="0"/>
              <a:t>effectiveness</a:t>
            </a:r>
          </a:p>
          <a:p>
            <a:r>
              <a:rPr lang="en-GB" sz="2400" dirty="0" smtClean="0"/>
              <a:t>The dialogue between the user and the system is influenced by the interface style</a:t>
            </a:r>
          </a:p>
          <a:p>
            <a:r>
              <a:rPr lang="en-GB" sz="2400" dirty="0" smtClean="0"/>
              <a:t>The interaction takes place within a social and organisational framework which affects both user and system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Communicating with the system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order to perform a task the user must communicate his requirements to the system</a:t>
            </a:r>
          </a:p>
          <a:p>
            <a:r>
              <a:rPr lang="en-GB" sz="2400" dirty="0"/>
              <a:t>There is a wide range of communication requirement levels</a:t>
            </a:r>
          </a:p>
          <a:p>
            <a:pPr lvl="1"/>
            <a:r>
              <a:rPr lang="en-GB" sz="2000" dirty="0"/>
              <a:t>Batch processing: No user input required</a:t>
            </a:r>
          </a:p>
          <a:p>
            <a:pPr lvl="1"/>
            <a:r>
              <a:rPr lang="en-GB" sz="2000" dirty="0"/>
              <a:t>Direct manipulation and virtual reality: Entirely </a:t>
            </a:r>
            <a:r>
              <a:rPr lang="en-GB" sz="2000" dirty="0" smtClean="0"/>
              <a:t>user-driven</a:t>
            </a:r>
          </a:p>
          <a:p>
            <a:r>
              <a:rPr lang="en-GB" sz="2400" dirty="0" smtClean="0"/>
              <a:t>The interaction can be modelled in several ways to identify the components of the interaction</a:t>
            </a:r>
          </a:p>
          <a:p>
            <a:r>
              <a:rPr lang="en-GB" sz="2400" dirty="0" smtClean="0"/>
              <a:t>There are also several different styles of interaction that suit different kinds of process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terminology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412875"/>
            <a:ext cx="8101012" cy="5257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/>
              <a:t>Domain</a:t>
            </a:r>
            <a:r>
              <a:rPr lang="en-GB" sz="2800" dirty="0"/>
              <a:t>: An area of expertise and knowledge in a real-world activity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Goal</a:t>
            </a:r>
            <a:r>
              <a:rPr lang="en-GB" sz="2800" dirty="0"/>
              <a:t>: The desired output from a task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Task</a:t>
            </a:r>
            <a:r>
              <a:rPr lang="en-GB" sz="2800" dirty="0"/>
              <a:t>: Operations to manipulate the contents of a domain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Intention</a:t>
            </a:r>
            <a:r>
              <a:rPr lang="en-GB" sz="2800" dirty="0"/>
              <a:t>: A specific action required to meet a goal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Task analysis</a:t>
            </a:r>
            <a:r>
              <a:rPr lang="en-GB" sz="2800" dirty="0"/>
              <a:t>: Identification of the problems space in terms of the domain, goal, task and intention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terminology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00200"/>
            <a:ext cx="8101013" cy="4708525"/>
          </a:xfrm>
        </p:spPr>
        <p:txBody>
          <a:bodyPr/>
          <a:lstStyle/>
          <a:p>
            <a:r>
              <a:rPr lang="en-GB" sz="2800" b="1" dirty="0"/>
              <a:t>System</a:t>
            </a:r>
            <a:r>
              <a:rPr lang="en-GB" sz="2800" dirty="0"/>
              <a:t>: Some (probably) computerised application</a:t>
            </a:r>
          </a:p>
          <a:p>
            <a:r>
              <a:rPr lang="en-GB" sz="2800" b="1" dirty="0"/>
              <a:t>Task Language</a:t>
            </a:r>
            <a:r>
              <a:rPr lang="en-GB" sz="2800" dirty="0"/>
              <a:t>: The language of the user, describes attributes of the domain relevant to the user state</a:t>
            </a:r>
          </a:p>
          <a:p>
            <a:r>
              <a:rPr lang="en-GB" sz="2800" b="1" dirty="0"/>
              <a:t>Core Language</a:t>
            </a:r>
            <a:r>
              <a:rPr lang="en-GB" sz="2800" dirty="0"/>
              <a:t>: The language of the system, describes attributes of the domain relevant to the system state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Execution-evaluation cycle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052736"/>
            <a:ext cx="8208962" cy="5544615"/>
          </a:xfrm>
        </p:spPr>
        <p:txBody>
          <a:bodyPr>
            <a:normAutofit/>
          </a:bodyPr>
          <a:lstStyle/>
          <a:p>
            <a:r>
              <a:rPr lang="en-GB" dirty="0"/>
              <a:t>Interactive cycle divided into two major stages: EXECUTION and EVALUATION</a:t>
            </a:r>
          </a:p>
          <a:p>
            <a:r>
              <a:rPr lang="en-GB" dirty="0"/>
              <a:t>Split into 7 component phases</a:t>
            </a:r>
          </a:p>
          <a:p>
            <a:pPr lvl="1"/>
            <a:r>
              <a:rPr lang="en-GB" sz="2400" dirty="0"/>
              <a:t>Establishing the goal</a:t>
            </a:r>
          </a:p>
          <a:p>
            <a:pPr lvl="1"/>
            <a:r>
              <a:rPr lang="en-GB" sz="2400" dirty="0"/>
              <a:t>Forming the intention</a:t>
            </a:r>
          </a:p>
          <a:p>
            <a:pPr lvl="1"/>
            <a:r>
              <a:rPr lang="en-GB" sz="2400" dirty="0"/>
              <a:t>Specifying the action sequence</a:t>
            </a:r>
          </a:p>
          <a:p>
            <a:pPr lvl="1"/>
            <a:r>
              <a:rPr lang="en-GB" sz="2400" dirty="0"/>
              <a:t>Executing the action</a:t>
            </a:r>
          </a:p>
          <a:p>
            <a:pPr lvl="1"/>
            <a:r>
              <a:rPr lang="en-GB" sz="2400" dirty="0"/>
              <a:t>Perceiving the system state</a:t>
            </a:r>
          </a:p>
          <a:p>
            <a:pPr lvl="1"/>
            <a:r>
              <a:rPr lang="en-GB" sz="2400" dirty="0"/>
              <a:t>Interpreting the system state</a:t>
            </a:r>
          </a:p>
          <a:p>
            <a:pPr lvl="1"/>
            <a:r>
              <a:rPr lang="en-GB" sz="2400" dirty="0"/>
              <a:t>Evaluating the system state with respect to the goals and intentions</a:t>
            </a:r>
          </a:p>
          <a:p>
            <a:r>
              <a:rPr lang="en-GB" dirty="0"/>
              <a:t>Each stage is a stage of the user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twin </a:t>
            </a:r>
            <a:r>
              <a:rPr lang="en-GB" dirty="0" smtClean="0"/>
              <a:t>gulfs</a:t>
            </a:r>
            <a:endParaRPr lang="en-GB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124744"/>
            <a:ext cx="7772400" cy="5544616"/>
          </a:xfrm>
        </p:spPr>
        <p:txBody>
          <a:bodyPr>
            <a:normAutofit/>
          </a:bodyPr>
          <a:lstStyle/>
          <a:p>
            <a:r>
              <a:rPr lang="en-GB" dirty="0"/>
              <a:t>Gulf of Execution</a:t>
            </a:r>
          </a:p>
          <a:p>
            <a:pPr lvl="1"/>
            <a:r>
              <a:rPr lang="en-GB" sz="2400" dirty="0"/>
              <a:t>If the actions formed by the user cannot be performed by the system</a:t>
            </a:r>
          </a:p>
          <a:p>
            <a:pPr lvl="1"/>
            <a:r>
              <a:rPr lang="en-GB" sz="2400" dirty="0"/>
              <a:t>It is difficult to formulate the system input</a:t>
            </a:r>
          </a:p>
          <a:p>
            <a:r>
              <a:rPr lang="en-GB" dirty="0"/>
              <a:t>Gulf of Evaluation</a:t>
            </a:r>
          </a:p>
          <a:p>
            <a:pPr lvl="1"/>
            <a:r>
              <a:rPr lang="en-GB" sz="2400" dirty="0"/>
              <a:t>If the presentation of the results of the action cannot be understood by the user.</a:t>
            </a:r>
          </a:p>
          <a:p>
            <a:pPr lvl="1"/>
            <a:r>
              <a:rPr lang="en-GB" sz="2400" dirty="0"/>
              <a:t>It is difficult to interpret the system output</a:t>
            </a:r>
          </a:p>
          <a:p>
            <a:endParaRPr lang="en-GB" dirty="0"/>
          </a:p>
          <a:p>
            <a:r>
              <a:rPr lang="en-GB" dirty="0"/>
              <a:t>For a good interface these gulfs should be as small as possible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framework</a:t>
            </a: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052736"/>
            <a:ext cx="7772400" cy="4474939"/>
          </a:xfrm>
        </p:spPr>
        <p:txBody>
          <a:bodyPr>
            <a:normAutofit/>
          </a:bodyPr>
          <a:lstStyle/>
          <a:p>
            <a:r>
              <a:rPr lang="en-GB" sz="2800" dirty="0"/>
              <a:t>This breaks the interaction down into four components</a:t>
            </a:r>
          </a:p>
          <a:p>
            <a:pPr lvl="1"/>
            <a:r>
              <a:rPr lang="en-GB" sz="2400" dirty="0"/>
              <a:t>User</a:t>
            </a:r>
          </a:p>
          <a:p>
            <a:pPr lvl="1"/>
            <a:r>
              <a:rPr lang="en-GB" sz="2400" dirty="0"/>
              <a:t>Input</a:t>
            </a:r>
          </a:p>
          <a:p>
            <a:pPr lvl="1"/>
            <a:r>
              <a:rPr lang="en-GB" sz="2400" dirty="0"/>
              <a:t>System</a:t>
            </a:r>
          </a:p>
          <a:p>
            <a:pPr lvl="1"/>
            <a:r>
              <a:rPr lang="en-GB" sz="2400" dirty="0"/>
              <a:t>Output</a:t>
            </a:r>
          </a:p>
          <a:p>
            <a:pPr lvl="1"/>
            <a:endParaRPr lang="en-GB" sz="2400" dirty="0"/>
          </a:p>
          <a:p>
            <a:r>
              <a:rPr lang="en-GB" sz="2800" dirty="0"/>
              <a:t>Each has a separate language</a:t>
            </a:r>
          </a:p>
          <a:p>
            <a:r>
              <a:rPr lang="en-GB" sz="2800" dirty="0"/>
              <a:t>The Input and Output components collectively form the interface</a:t>
            </a:r>
            <a:endParaRPr lang="en-US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framework</a:t>
            </a:r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1042988" y="3429000"/>
            <a:ext cx="103028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S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system</a:t>
            </a:r>
            <a:endParaRPr lang="en-US" sz="2400">
              <a:latin typeface="Times" charset="0"/>
            </a:endParaRP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7596188" y="3357563"/>
            <a:ext cx="674687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U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task</a:t>
            </a:r>
            <a:endParaRPr lang="en-US" sz="2400">
              <a:latin typeface="Times" charset="0"/>
            </a:endParaRPr>
          </a:p>
        </p:txBody>
      </p:sp>
      <p:grpSp>
        <p:nvGrpSpPr>
          <p:cNvPr id="13327" name="Group 15"/>
          <p:cNvGrpSpPr>
            <a:grpSpLocks/>
          </p:cNvGrpSpPr>
          <p:nvPr/>
        </p:nvGrpSpPr>
        <p:grpSpPr bwMode="auto">
          <a:xfrm>
            <a:off x="3851275" y="1484313"/>
            <a:ext cx="1871663" cy="5040312"/>
            <a:chOff x="2200" y="935"/>
            <a:chExt cx="1179" cy="3175"/>
          </a:xfrm>
        </p:grpSpPr>
        <p:sp>
          <p:nvSpPr>
            <p:cNvPr id="13318" name="Text Box 6"/>
            <p:cNvSpPr txBox="1">
              <a:spLocks noChangeArrowheads="1"/>
            </p:cNvSpPr>
            <p:nvPr/>
          </p:nvSpPr>
          <p:spPr bwMode="auto">
            <a:xfrm>
              <a:off x="2509" y="1034"/>
              <a:ext cx="606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O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output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3321" name="Text Box 9"/>
            <p:cNvSpPr txBox="1">
              <a:spLocks noChangeArrowheads="1"/>
            </p:cNvSpPr>
            <p:nvPr/>
          </p:nvSpPr>
          <p:spPr bwMode="auto">
            <a:xfrm>
              <a:off x="2557" y="3203"/>
              <a:ext cx="510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I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input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3322" name="Oval 10"/>
            <p:cNvSpPr>
              <a:spLocks noChangeArrowheads="1"/>
            </p:cNvSpPr>
            <p:nvPr/>
          </p:nvSpPr>
          <p:spPr bwMode="auto">
            <a:xfrm>
              <a:off x="2200" y="935"/>
              <a:ext cx="1179" cy="3175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3332" name="Group 20"/>
          <p:cNvGrpSpPr>
            <a:grpSpLocks/>
          </p:cNvGrpSpPr>
          <p:nvPr/>
        </p:nvGrpSpPr>
        <p:grpSpPr bwMode="auto">
          <a:xfrm>
            <a:off x="1908175" y="2060575"/>
            <a:ext cx="2014538" cy="3673475"/>
            <a:chOff x="1202" y="1298"/>
            <a:chExt cx="1269" cy="2314"/>
          </a:xfrm>
        </p:grpSpPr>
        <p:sp>
          <p:nvSpPr>
            <p:cNvPr id="13323" name="Line 11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329" name="Line 17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333" name="Group 21"/>
          <p:cNvGrpSpPr>
            <a:grpSpLocks/>
          </p:cNvGrpSpPr>
          <p:nvPr/>
        </p:nvGrpSpPr>
        <p:grpSpPr bwMode="auto">
          <a:xfrm flipH="1" flipV="1">
            <a:off x="5580063" y="2060575"/>
            <a:ext cx="2014537" cy="3673475"/>
            <a:chOff x="1202" y="1298"/>
            <a:chExt cx="1269" cy="2314"/>
          </a:xfrm>
        </p:grpSpPr>
        <p:sp>
          <p:nvSpPr>
            <p:cNvPr id="13334" name="Line 22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335" name="Line 23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translations</a:t>
            </a:r>
            <a:endParaRPr lang="en-US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042988" y="3429000"/>
            <a:ext cx="103028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S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system</a:t>
            </a:r>
            <a:endParaRPr lang="en-US" sz="2400">
              <a:latin typeface="Times" charset="0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7596188" y="3357563"/>
            <a:ext cx="674687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U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task</a:t>
            </a:r>
            <a:endParaRPr lang="en-US" sz="2400">
              <a:latin typeface="Times" charset="0"/>
            </a:endParaRPr>
          </a:p>
        </p:txBody>
      </p:sp>
      <p:grpSp>
        <p:nvGrpSpPr>
          <p:cNvPr id="15365" name="Group 5"/>
          <p:cNvGrpSpPr>
            <a:grpSpLocks/>
          </p:cNvGrpSpPr>
          <p:nvPr/>
        </p:nvGrpSpPr>
        <p:grpSpPr bwMode="auto">
          <a:xfrm>
            <a:off x="3851275" y="1484313"/>
            <a:ext cx="1871663" cy="5040312"/>
            <a:chOff x="2200" y="935"/>
            <a:chExt cx="1179" cy="3175"/>
          </a:xfrm>
        </p:grpSpPr>
        <p:sp>
          <p:nvSpPr>
            <p:cNvPr id="15366" name="Text Box 6"/>
            <p:cNvSpPr txBox="1">
              <a:spLocks noChangeArrowheads="1"/>
            </p:cNvSpPr>
            <p:nvPr/>
          </p:nvSpPr>
          <p:spPr bwMode="auto">
            <a:xfrm>
              <a:off x="2509" y="1034"/>
              <a:ext cx="606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O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output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5367" name="Text Box 7"/>
            <p:cNvSpPr txBox="1">
              <a:spLocks noChangeArrowheads="1"/>
            </p:cNvSpPr>
            <p:nvPr/>
          </p:nvSpPr>
          <p:spPr bwMode="auto">
            <a:xfrm>
              <a:off x="2557" y="3203"/>
              <a:ext cx="510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I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input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5368" name="Oval 8"/>
            <p:cNvSpPr>
              <a:spLocks noChangeArrowheads="1"/>
            </p:cNvSpPr>
            <p:nvPr/>
          </p:nvSpPr>
          <p:spPr bwMode="auto">
            <a:xfrm>
              <a:off x="2200" y="935"/>
              <a:ext cx="1179" cy="3175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369" name="Group 9"/>
          <p:cNvGrpSpPr>
            <a:grpSpLocks/>
          </p:cNvGrpSpPr>
          <p:nvPr/>
        </p:nvGrpSpPr>
        <p:grpSpPr bwMode="auto">
          <a:xfrm>
            <a:off x="1908175" y="2060575"/>
            <a:ext cx="2014538" cy="3673475"/>
            <a:chOff x="1202" y="1298"/>
            <a:chExt cx="1269" cy="2314"/>
          </a:xfrm>
        </p:grpSpPr>
        <p:sp>
          <p:nvSpPr>
            <p:cNvPr id="15370" name="Line 10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371" name="Line 11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372" name="Group 12"/>
          <p:cNvGrpSpPr>
            <a:grpSpLocks/>
          </p:cNvGrpSpPr>
          <p:nvPr/>
        </p:nvGrpSpPr>
        <p:grpSpPr bwMode="auto">
          <a:xfrm flipH="1" flipV="1">
            <a:off x="5580063" y="2060575"/>
            <a:ext cx="2014537" cy="3673475"/>
            <a:chOff x="1202" y="1298"/>
            <a:chExt cx="1269" cy="2314"/>
          </a:xfrm>
        </p:grpSpPr>
        <p:sp>
          <p:nvSpPr>
            <p:cNvPr id="15373" name="Line 13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374" name="Line 14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75" name="Text Box 15"/>
          <p:cNvSpPr txBox="1">
            <a:spLocks noChangeArrowheads="1"/>
          </p:cNvSpPr>
          <p:nvPr/>
        </p:nvSpPr>
        <p:spPr bwMode="auto">
          <a:xfrm>
            <a:off x="1600200" y="2151063"/>
            <a:ext cx="17065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presentation</a:t>
            </a:r>
            <a:endParaRPr lang="en-US" sz="2400" i="1">
              <a:latin typeface="Times" charset="0"/>
            </a:endParaRP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1476375" y="5081588"/>
            <a:ext cx="17414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performance</a:t>
            </a:r>
            <a:endParaRPr lang="en-US" sz="2400" i="1">
              <a:latin typeface="Times" charset="0"/>
            </a:endParaRP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6424613" y="2079625"/>
            <a:ext cx="1622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observation</a:t>
            </a:r>
            <a:endParaRPr lang="en-US" sz="2400" i="1">
              <a:latin typeface="Times" charset="0"/>
            </a:endParaRP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6516688" y="5081588"/>
            <a:ext cx="16208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400" i="1">
                <a:latin typeface="Times" charset="0"/>
              </a:rPr>
              <a:t>articulation</a:t>
            </a:r>
            <a:endParaRPr lang="en-US" sz="2400" i="1">
              <a:latin typeface="Times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Ergonomics</a:t>
            </a:r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52736"/>
            <a:ext cx="8507412" cy="5544615"/>
          </a:xfrm>
        </p:spPr>
        <p:txBody>
          <a:bodyPr/>
          <a:lstStyle/>
          <a:p>
            <a:r>
              <a:rPr lang="en-GB" sz="2800" dirty="0"/>
              <a:t>Also known as Human Factors</a:t>
            </a:r>
          </a:p>
          <a:p>
            <a:r>
              <a:rPr lang="en-GB" sz="2800" dirty="0"/>
              <a:t>Study of the physical characteristics of the interaction</a:t>
            </a:r>
          </a:p>
          <a:p>
            <a:pPr lvl="1"/>
            <a:r>
              <a:rPr lang="en-GB" sz="2400" dirty="0"/>
              <a:t>How controls are designed</a:t>
            </a:r>
          </a:p>
          <a:p>
            <a:pPr lvl="1"/>
            <a:r>
              <a:rPr lang="en-GB" sz="2400" dirty="0"/>
              <a:t>Physical environment</a:t>
            </a:r>
          </a:p>
          <a:p>
            <a:pPr lvl="1"/>
            <a:r>
              <a:rPr lang="en-GB" sz="2400" dirty="0"/>
              <a:t>Layout and physical qualities of the screen</a:t>
            </a:r>
          </a:p>
          <a:p>
            <a:r>
              <a:rPr lang="en-GB" sz="2800" dirty="0"/>
              <a:t>Looks at user performance and how to enhance it</a:t>
            </a:r>
          </a:p>
          <a:p>
            <a:r>
              <a:rPr lang="en-GB" sz="2800" dirty="0"/>
              <a:t>Different to HCI</a:t>
            </a:r>
          </a:p>
          <a:p>
            <a:pPr lvl="1"/>
            <a:r>
              <a:rPr lang="en-GB" sz="2400" dirty="0"/>
              <a:t>Ergonomics is people-centred</a:t>
            </a:r>
          </a:p>
          <a:p>
            <a:pPr lvl="1"/>
            <a:r>
              <a:rPr lang="en-GB" sz="2400" dirty="0"/>
              <a:t>HCI looks at the entire user-system structure</a:t>
            </a:r>
            <a:endParaRPr lang="en-US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Ergonomics In Action </a:t>
            </a:r>
            <a:r>
              <a:rPr lang="en-GB">
                <a:sym typeface="Wingdings" pitchFamily="2" charset="2"/>
              </a:rPr>
              <a:t>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5837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8038" y="1628775"/>
            <a:ext cx="3092450" cy="446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Arranging controls</a:t>
            </a:r>
            <a:endParaRPr 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124744"/>
            <a:ext cx="8353425" cy="5164931"/>
          </a:xfrm>
        </p:spPr>
        <p:txBody>
          <a:bodyPr/>
          <a:lstStyle/>
          <a:p>
            <a:r>
              <a:rPr lang="en-GB" dirty="0"/>
              <a:t>Sets of controls should be grouped </a:t>
            </a:r>
            <a:r>
              <a:rPr lang="en-GB" dirty="0" smtClean="0"/>
              <a:t>logically, e.g.</a:t>
            </a:r>
          </a:p>
          <a:p>
            <a:pPr lvl="1"/>
            <a:r>
              <a:rPr lang="en-GB" sz="2400" dirty="0" smtClean="0"/>
              <a:t> Functional: controls that are functionally related are placed close together (e.g. File, Edit, View menus)</a:t>
            </a:r>
          </a:p>
          <a:p>
            <a:pPr lvl="1"/>
            <a:r>
              <a:rPr lang="en-GB" sz="2400" dirty="0" smtClean="0"/>
              <a:t>Sequential: controls are organised to reflect the order of their use in a typical interaction</a:t>
            </a:r>
          </a:p>
          <a:p>
            <a:pPr lvl="1"/>
            <a:r>
              <a:rPr lang="en-GB" sz="2400" dirty="0" smtClean="0"/>
              <a:t>Frequency: controls are placed according to how often they are used, the most commonly used being the most accessible (e.g. Dvorak keyboard)</a:t>
            </a:r>
            <a:endParaRPr lang="en-GB" sz="2400" dirty="0"/>
          </a:p>
          <a:p>
            <a:r>
              <a:rPr lang="en-GB" dirty="0" smtClean="0"/>
              <a:t>Exact </a:t>
            </a:r>
            <a:r>
              <a:rPr lang="en-GB" dirty="0"/>
              <a:t>organisation depends on the domain and </a:t>
            </a:r>
            <a:r>
              <a:rPr lang="en-GB" dirty="0" smtClean="0"/>
              <a:t>application</a:t>
            </a:r>
          </a:p>
          <a:p>
            <a:r>
              <a:rPr lang="en-GB" dirty="0" smtClean="0"/>
              <a:t>Controls with opposite effects should not be placed together</a:t>
            </a:r>
          </a:p>
          <a:p>
            <a:endParaRPr lang="en-GB" sz="2400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User position</a:t>
            </a:r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Need to think of controls as relative to user as well as relative to each other</a:t>
            </a:r>
          </a:p>
          <a:p>
            <a:r>
              <a:rPr lang="en-GB" sz="2800" dirty="0"/>
              <a:t>User must be able to reach all controls easily</a:t>
            </a:r>
          </a:p>
          <a:p>
            <a:r>
              <a:rPr lang="en-GB" sz="2800" dirty="0"/>
              <a:t>Critical displays should be at eye level</a:t>
            </a:r>
          </a:p>
          <a:p>
            <a:r>
              <a:rPr lang="en-GB" sz="2800" dirty="0"/>
              <a:t>Lighting should avoid glare and  reflection from distorting displays</a:t>
            </a:r>
          </a:p>
          <a:p>
            <a:r>
              <a:rPr lang="en-GB" sz="2800" dirty="0"/>
              <a:t>Controls should be spaced so that the user has adequate space to move</a:t>
            </a:r>
            <a:endParaRPr lang="en-US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Health issues</a:t>
            </a:r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052736"/>
            <a:ext cx="8208962" cy="5544616"/>
          </a:xfrm>
        </p:spPr>
        <p:txBody>
          <a:bodyPr>
            <a:normAutofit fontScale="92500"/>
          </a:bodyPr>
          <a:lstStyle/>
          <a:p>
            <a:r>
              <a:rPr lang="en-GB" dirty="0"/>
              <a:t>Physical position</a:t>
            </a:r>
          </a:p>
          <a:p>
            <a:pPr lvl="1"/>
            <a:r>
              <a:rPr lang="en-GB" sz="2400" dirty="0"/>
              <a:t>All users must be able to reach all controls</a:t>
            </a:r>
          </a:p>
          <a:p>
            <a:pPr lvl="1"/>
            <a:r>
              <a:rPr lang="en-GB" sz="2400" dirty="0"/>
              <a:t>Don’t make users stand or sit still for too long</a:t>
            </a:r>
          </a:p>
          <a:p>
            <a:r>
              <a:rPr lang="en-GB" dirty="0"/>
              <a:t>Temperature</a:t>
            </a:r>
          </a:p>
          <a:p>
            <a:pPr lvl="1"/>
            <a:r>
              <a:rPr lang="en-GB" sz="2400" dirty="0"/>
              <a:t>Slight changes in temperature have no effect</a:t>
            </a:r>
          </a:p>
          <a:p>
            <a:pPr lvl="1"/>
            <a:r>
              <a:rPr lang="en-GB" sz="2400" dirty="0"/>
              <a:t>Users have difficulty concentrating in extreme high or low </a:t>
            </a:r>
            <a:r>
              <a:rPr lang="en-GB" sz="2400" dirty="0" smtClean="0"/>
              <a:t>temperatures</a:t>
            </a:r>
          </a:p>
          <a:p>
            <a:r>
              <a:rPr lang="en-GB" dirty="0" smtClean="0"/>
              <a:t>Lighting</a:t>
            </a:r>
          </a:p>
          <a:p>
            <a:pPr lvl="1"/>
            <a:r>
              <a:rPr lang="en-GB" sz="2400" dirty="0" smtClean="0"/>
              <a:t>Users should be able to see the screen without discomfort, and any lights should be positioned to minimise glare</a:t>
            </a:r>
          </a:p>
          <a:p>
            <a:r>
              <a:rPr lang="en-GB" dirty="0" smtClean="0"/>
              <a:t>Noise</a:t>
            </a:r>
          </a:p>
          <a:p>
            <a:pPr lvl="1"/>
            <a:r>
              <a:rPr lang="en-GB" sz="2400" dirty="0" smtClean="0"/>
              <a:t>External noise levels should be maintained at a comfortable level. Sound feedback should be audible but not too loud</a:t>
            </a:r>
            <a:endParaRPr lang="en-US" sz="2400" dirty="0" smtClean="0"/>
          </a:p>
          <a:p>
            <a:pPr lvl="1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052736"/>
            <a:ext cx="7772400" cy="5236939"/>
          </a:xfrm>
        </p:spPr>
        <p:txBody>
          <a:bodyPr/>
          <a:lstStyle/>
          <a:p>
            <a:r>
              <a:rPr lang="en-GB" dirty="0"/>
              <a:t>Interaction is a dialogue between the user and the </a:t>
            </a:r>
            <a:r>
              <a:rPr lang="en-GB" dirty="0" smtClean="0"/>
              <a:t>computer</a:t>
            </a:r>
            <a:endParaRPr lang="en-GB" dirty="0"/>
          </a:p>
          <a:p>
            <a:r>
              <a:rPr lang="en-GB" dirty="0"/>
              <a:t>The style of interaction has an effect on the nature of the </a:t>
            </a:r>
            <a:r>
              <a:rPr lang="en-GB" dirty="0" smtClean="0"/>
              <a:t>dialogue</a:t>
            </a:r>
          </a:p>
          <a:p>
            <a:r>
              <a:rPr lang="en-GB" dirty="0" smtClean="0"/>
              <a:t>Common styles</a:t>
            </a:r>
          </a:p>
          <a:p>
            <a:pPr lvl="1"/>
            <a:r>
              <a:rPr lang="en-GB" dirty="0" smtClean="0"/>
              <a:t>Command line interface, Menus, Natural language, Question/answer, Queries, Form-filling and spreadsheets, WIMP, Point and click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Command Line</a:t>
            </a:r>
          </a:p>
          <a:p>
            <a:pPr lvl="1"/>
            <a:r>
              <a:rPr lang="en-GB" dirty="0"/>
              <a:t>Very powerful</a:t>
            </a:r>
          </a:p>
          <a:p>
            <a:pPr lvl="1"/>
            <a:r>
              <a:rPr lang="en-GB" dirty="0"/>
              <a:t>Original interactive interface style</a:t>
            </a:r>
          </a:p>
          <a:p>
            <a:pPr lvl="1"/>
            <a:r>
              <a:rPr lang="en-GB" dirty="0"/>
              <a:t>Good for expert users</a:t>
            </a:r>
          </a:p>
          <a:p>
            <a:pPr lvl="1"/>
            <a:r>
              <a:rPr lang="en-GB" dirty="0"/>
              <a:t>Difficult to remember </a:t>
            </a:r>
            <a:r>
              <a:rPr lang="en-GB" dirty="0" smtClean="0"/>
              <a:t>commands</a:t>
            </a:r>
          </a:p>
          <a:p>
            <a:r>
              <a:rPr lang="en-GB" dirty="0" smtClean="0"/>
              <a:t>Menus</a:t>
            </a:r>
          </a:p>
          <a:p>
            <a:pPr lvl="1"/>
            <a:r>
              <a:rPr lang="en-GB" dirty="0" smtClean="0"/>
              <a:t>Relies on recognition rather than recall</a:t>
            </a:r>
          </a:p>
          <a:p>
            <a:pPr lvl="1"/>
            <a:r>
              <a:rPr lang="en-GB" dirty="0" smtClean="0"/>
              <a:t>Hierarchically ordered</a:t>
            </a:r>
          </a:p>
          <a:p>
            <a:pPr lvl="1"/>
            <a:r>
              <a:rPr lang="en-GB" dirty="0" smtClean="0"/>
              <a:t>Restricted form of full WIMP system</a:t>
            </a:r>
          </a:p>
          <a:p>
            <a:pPr lvl="1"/>
            <a:r>
              <a:rPr lang="en-GB" dirty="0" smtClean="0"/>
              <a:t>Text-based or graphical based</a:t>
            </a:r>
            <a:endParaRPr lang="en-US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24744"/>
            <a:ext cx="7772400" cy="5164931"/>
          </a:xfrm>
        </p:spPr>
        <p:txBody>
          <a:bodyPr/>
          <a:lstStyle/>
          <a:p>
            <a:r>
              <a:rPr lang="en-GB" dirty="0"/>
              <a:t>Natural </a:t>
            </a:r>
            <a:r>
              <a:rPr lang="en-GB" dirty="0" smtClean="0"/>
              <a:t>language</a:t>
            </a:r>
            <a:endParaRPr lang="en-GB" dirty="0"/>
          </a:p>
          <a:p>
            <a:pPr lvl="1"/>
            <a:r>
              <a:rPr lang="en-GB" dirty="0"/>
              <a:t>Difficult to implement due to complex structure of language</a:t>
            </a:r>
          </a:p>
          <a:p>
            <a:pPr lvl="1"/>
            <a:r>
              <a:rPr lang="en-GB" dirty="0"/>
              <a:t>Effective given a restricted vocabulary</a:t>
            </a:r>
          </a:p>
          <a:p>
            <a:pPr lvl="1"/>
            <a:r>
              <a:rPr lang="en-GB" dirty="0"/>
              <a:t>Language changes rapidly – need to keep updating the </a:t>
            </a:r>
            <a:r>
              <a:rPr lang="en-GB" dirty="0" smtClean="0"/>
              <a:t>system</a:t>
            </a:r>
          </a:p>
          <a:p>
            <a:r>
              <a:rPr lang="en-GB" dirty="0" smtClean="0"/>
              <a:t>Question/answer</a:t>
            </a:r>
          </a:p>
          <a:p>
            <a:pPr lvl="1"/>
            <a:r>
              <a:rPr lang="en-GB" dirty="0" smtClean="0"/>
              <a:t>Simple to use and easy to learn</a:t>
            </a:r>
          </a:p>
          <a:p>
            <a:pPr lvl="1"/>
            <a:r>
              <a:rPr lang="en-GB" dirty="0" smtClean="0"/>
              <a:t>User is led through interaction step by step</a:t>
            </a:r>
          </a:p>
          <a:p>
            <a:pPr lvl="1"/>
            <a:r>
              <a:rPr lang="en-GB" dirty="0" smtClean="0"/>
              <a:t>Limited functionality and power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124744"/>
            <a:ext cx="8280400" cy="516493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Queries</a:t>
            </a:r>
            <a:endParaRPr lang="en-GB" dirty="0"/>
          </a:p>
          <a:p>
            <a:pPr lvl="1"/>
            <a:r>
              <a:rPr lang="en-GB" dirty="0"/>
              <a:t>Queries are often have a limited syntax, e.g. SQL</a:t>
            </a:r>
          </a:p>
          <a:p>
            <a:pPr lvl="1"/>
            <a:r>
              <a:rPr lang="en-GB" dirty="0"/>
              <a:t>Very powerful </a:t>
            </a:r>
          </a:p>
          <a:p>
            <a:pPr lvl="1"/>
            <a:r>
              <a:rPr lang="en-GB" dirty="0"/>
              <a:t>Used for retrieving data from </a:t>
            </a:r>
            <a:r>
              <a:rPr lang="en-GB" dirty="0" smtClean="0"/>
              <a:t>databases</a:t>
            </a:r>
          </a:p>
          <a:p>
            <a:r>
              <a:rPr lang="en-GB" dirty="0" smtClean="0"/>
              <a:t>Form-filling and spreadsheets</a:t>
            </a:r>
          </a:p>
          <a:p>
            <a:pPr lvl="1"/>
            <a:r>
              <a:rPr lang="en-GB" dirty="0" smtClean="0"/>
              <a:t>Primarily used for data entry</a:t>
            </a:r>
          </a:p>
          <a:p>
            <a:pPr lvl="1"/>
            <a:r>
              <a:rPr lang="en-GB" dirty="0" smtClean="0"/>
              <a:t>User is presented with slots to fill</a:t>
            </a:r>
          </a:p>
          <a:p>
            <a:pPr lvl="1"/>
            <a:r>
              <a:rPr lang="en-GB" dirty="0" smtClean="0"/>
              <a:t>Interface may be based on paper form, making it familiar</a:t>
            </a:r>
          </a:p>
          <a:p>
            <a:pPr lvl="1"/>
            <a:r>
              <a:rPr lang="en-GB" dirty="0" smtClean="0"/>
              <a:t>Spreadsheets are a sophisticated type of form-filling</a:t>
            </a:r>
          </a:p>
          <a:p>
            <a:pPr lvl="1"/>
            <a:r>
              <a:rPr lang="en-GB" dirty="0" smtClean="0"/>
              <a:t>User can enter and manipulate data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styles</a:t>
            </a:r>
            <a:endParaRPr lang="en-US"/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052736"/>
            <a:ext cx="7772400" cy="5165502"/>
          </a:xfrm>
        </p:spPr>
        <p:txBody>
          <a:bodyPr/>
          <a:lstStyle/>
          <a:p>
            <a:r>
              <a:rPr lang="en-GB" dirty="0" smtClean="0"/>
              <a:t>WIMP</a:t>
            </a:r>
            <a:endParaRPr lang="en-GB" dirty="0"/>
          </a:p>
          <a:p>
            <a:pPr lvl="1"/>
            <a:r>
              <a:rPr lang="en-GB" dirty="0"/>
              <a:t>Windows, Icons, Menus and Pointers</a:t>
            </a:r>
          </a:p>
          <a:p>
            <a:pPr lvl="1"/>
            <a:r>
              <a:rPr lang="en-GB" dirty="0"/>
              <a:t>Windows, Icons, Mice and Pull-down menus</a:t>
            </a:r>
          </a:p>
          <a:p>
            <a:pPr lvl="1"/>
            <a:r>
              <a:rPr lang="en-GB" dirty="0"/>
              <a:t>Most common interface today</a:t>
            </a:r>
          </a:p>
          <a:p>
            <a:pPr lvl="1"/>
            <a:r>
              <a:rPr lang="en-GB" dirty="0"/>
              <a:t>MS Windows, </a:t>
            </a:r>
            <a:r>
              <a:rPr lang="en-GB" dirty="0" err="1"/>
              <a:t>MacOS</a:t>
            </a:r>
            <a:r>
              <a:rPr lang="en-GB" dirty="0"/>
              <a:t>, </a:t>
            </a:r>
            <a:r>
              <a:rPr lang="en-GB" dirty="0" smtClean="0"/>
              <a:t>X-Windows…</a:t>
            </a:r>
          </a:p>
          <a:p>
            <a:r>
              <a:rPr lang="en-GB" dirty="0" smtClean="0"/>
              <a:t>Point and click</a:t>
            </a:r>
          </a:p>
          <a:p>
            <a:pPr lvl="1"/>
            <a:r>
              <a:rPr lang="en-GB" dirty="0" smtClean="0"/>
              <a:t>Multi-media applications</a:t>
            </a:r>
          </a:p>
          <a:p>
            <a:pPr lvl="1"/>
            <a:r>
              <a:rPr lang="en-GB" dirty="0" smtClean="0"/>
              <a:t>Hypertext / Web browsers</a:t>
            </a:r>
          </a:p>
          <a:p>
            <a:pPr lvl="1"/>
            <a:r>
              <a:rPr lang="en-GB" dirty="0" smtClean="0"/>
              <a:t>Not just mouse click, also used for </a:t>
            </a:r>
            <a:r>
              <a:rPr lang="en-GB" dirty="0" err="1" smtClean="0"/>
              <a:t>touchscreen</a:t>
            </a:r>
            <a:r>
              <a:rPr lang="en-GB" dirty="0" smtClean="0"/>
              <a:t> systems</a:t>
            </a:r>
          </a:p>
          <a:p>
            <a:pPr lvl="1"/>
            <a:r>
              <a:rPr lang="en-GB" dirty="0" smtClean="0"/>
              <a:t>Often combined with menus</a:t>
            </a:r>
            <a:endParaRPr lang="en-US" dirty="0" smtClean="0"/>
          </a:p>
          <a:p>
            <a:pPr lvl="1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context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52736"/>
            <a:ext cx="7772400" cy="5165502"/>
          </a:xfrm>
        </p:spPr>
        <p:txBody>
          <a:bodyPr/>
          <a:lstStyle/>
          <a:p>
            <a:r>
              <a:rPr lang="en-GB" dirty="0"/>
              <a:t>Users operate in a social </a:t>
            </a:r>
            <a:r>
              <a:rPr lang="en-GB" dirty="0" smtClean="0"/>
              <a:t>context</a:t>
            </a:r>
            <a:endParaRPr lang="en-GB" dirty="0"/>
          </a:p>
          <a:p>
            <a:r>
              <a:rPr lang="en-GB" dirty="0"/>
              <a:t>In order to perform well users must be motivated</a:t>
            </a:r>
          </a:p>
          <a:p>
            <a:pPr lvl="1"/>
            <a:r>
              <a:rPr lang="en-GB" dirty="0" smtClean="0"/>
              <a:t>Self-satisfaction, Ambition, Fear</a:t>
            </a:r>
          </a:p>
          <a:p>
            <a:r>
              <a:rPr lang="en-GB" dirty="0" smtClean="0"/>
              <a:t>Users may lose motivation</a:t>
            </a:r>
          </a:p>
          <a:p>
            <a:pPr lvl="1"/>
            <a:r>
              <a:rPr lang="en-GB" dirty="0" smtClean="0"/>
              <a:t>If a system makes it difficult for a user to perform a task or if the system doesn’t actually meet the requirements of the job</a:t>
            </a:r>
          </a:p>
          <a:p>
            <a:r>
              <a:rPr lang="en-GB" dirty="0" smtClean="0"/>
              <a:t>Keep motivation levels high</a:t>
            </a:r>
          </a:p>
          <a:p>
            <a:pPr lvl="1"/>
            <a:r>
              <a:rPr lang="en-GB" dirty="0" smtClean="0"/>
              <a:t>Provide feedback</a:t>
            </a:r>
          </a:p>
          <a:p>
            <a:pPr lvl="1"/>
            <a:r>
              <a:rPr lang="en-GB" dirty="0" smtClean="0"/>
              <a:t>Allow easy recovery from mistakes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Summary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Interaction models help us understand what is going on between user and system</a:t>
            </a:r>
          </a:p>
          <a:p>
            <a:r>
              <a:rPr lang="en-GB"/>
              <a:t>Interaction models address the translations between what the user wants and what the system does</a:t>
            </a:r>
          </a:p>
          <a:p>
            <a:r>
              <a:rPr lang="en-GB"/>
              <a:t>Ergonomics looks at the physical characteristics of the interaction and how these affect its effectiveness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Summary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dialogue between the user and the system is influenced by the interface style</a:t>
            </a:r>
          </a:p>
          <a:p>
            <a:endParaRPr lang="en-GB"/>
          </a:p>
          <a:p>
            <a:r>
              <a:rPr lang="en-GB"/>
              <a:t>The interaction takes place within a social and organisational framework which affects both user and system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/>
              <a:t>: </a:t>
            </a:r>
            <a:r>
              <a:rPr lang="en-GB" smtClean="0"/>
              <a:t>Dialogues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Homework: Read chapter 3 of </a:t>
            </a:r>
          </a:p>
          <a:p>
            <a:pPr>
              <a:buFont typeface="Wingdings" pitchFamily="2" charset="2"/>
              <a:buNone/>
            </a:pPr>
            <a:r>
              <a:rPr lang="en-GB" i="1" dirty="0"/>
              <a:t>	Human-Computer Interaction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(Dix, Finlay, </a:t>
            </a:r>
            <a:r>
              <a:rPr lang="en-GB" dirty="0" err="1"/>
              <a:t>Abowd</a:t>
            </a:r>
            <a:r>
              <a:rPr lang="en-GB" dirty="0"/>
              <a:t> and Beale)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7140</TotalTime>
  <Words>1168</Words>
  <Application>Microsoft Office PowerPoint</Application>
  <PresentationFormat>On-screen Show (4:3)</PresentationFormat>
  <Paragraphs>230</Paragraphs>
  <Slides>24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Nik2013</vt:lpstr>
      <vt:lpstr>Interaction Design</vt:lpstr>
      <vt:lpstr>Interaction</vt:lpstr>
      <vt:lpstr>Communicating with the system</vt:lpstr>
      <vt:lpstr>Interaction terminology</vt:lpstr>
      <vt:lpstr>Interaction terminology</vt:lpstr>
      <vt:lpstr>Execution-evaluation cycle</vt:lpstr>
      <vt:lpstr>The twin gulfs</vt:lpstr>
      <vt:lpstr>Interaction framework</vt:lpstr>
      <vt:lpstr>Interaction framework</vt:lpstr>
      <vt:lpstr>Interaction translations</vt:lpstr>
      <vt:lpstr>Ergonomics</vt:lpstr>
      <vt:lpstr>Ergonomics In Action  </vt:lpstr>
      <vt:lpstr>Arranging controls</vt:lpstr>
      <vt:lpstr>User position</vt:lpstr>
      <vt:lpstr>Health issues</vt:lpstr>
      <vt:lpstr>Interaction styles</vt:lpstr>
      <vt:lpstr>Interaction styles</vt:lpstr>
      <vt:lpstr>Interaction styles</vt:lpstr>
      <vt:lpstr>Interaction styles</vt:lpstr>
      <vt:lpstr>Interaction styles</vt:lpstr>
      <vt:lpstr>Interaction context</vt:lpstr>
      <vt:lpstr>Summary</vt:lpstr>
      <vt:lpstr>Summary</vt:lpstr>
      <vt:lpstr>Coming Soon…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Computer Interaction</dc:title>
  <dc:subject>The Interaction</dc:subject>
  <dc:creator>Dr Nik Whitehead</dc:creator>
  <cp:lastModifiedBy>Dr Nik Whitehead</cp:lastModifiedBy>
  <cp:revision>40</cp:revision>
  <dcterms:created xsi:type="dcterms:W3CDTF">2003-10-08T13:37:51Z</dcterms:created>
  <dcterms:modified xsi:type="dcterms:W3CDTF">2015-02-19T18:23:05Z</dcterms:modified>
</cp:coreProperties>
</file>