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6.xml" ContentType="application/vnd.openxmlformats-officedocument.theme+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theme/theme8.xml" ContentType="application/vnd.openxmlformats-officedocument.theme+xml"/>
  <Override PartName="/ppt/slideLayouts/slideLayout11.xml" ContentType="application/vnd.openxmlformats-officedocument.presentationml.slideLayout+xml"/>
  <Override PartName="/ppt/theme/theme9.xml" ContentType="application/vnd.openxmlformats-officedocument.theme+xml"/>
  <Override PartName="/ppt/slideLayouts/slideLayout12.xml" ContentType="application/vnd.openxmlformats-officedocument.presentationml.slideLayout+xml"/>
  <Override PartName="/ppt/theme/theme10.xml" ContentType="application/vnd.openxmlformats-officedocument.theme+xml"/>
  <Override PartName="/ppt/slideLayouts/slideLayout13.xml" ContentType="application/vnd.openxmlformats-officedocument.presentationml.slideLayout+xml"/>
  <Override PartName="/ppt/theme/theme11.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12.xml" ContentType="application/vnd.openxmlformats-officedocument.theme+xml"/>
  <Override PartName="/ppt/slideLayouts/slideLayout18.xml" ContentType="application/vnd.openxmlformats-officedocument.presentationml.slideLayout+xml"/>
  <Override PartName="/ppt/theme/theme13.xml" ContentType="application/vnd.openxmlformats-officedocument.theme+xml"/>
  <Override PartName="/ppt/slideLayouts/slideLayout19.xml" ContentType="application/vnd.openxmlformats-officedocument.presentationml.slideLayout+xml"/>
  <Override PartName="/ppt/theme/theme1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authors.xml" ContentType="application/vnd.ms-powerpoint.author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723" r:id="rId5"/>
    <p:sldMasterId id="2147483724" r:id="rId6"/>
    <p:sldMasterId id="2147483725" r:id="rId7"/>
    <p:sldMasterId id="2147483726" r:id="rId8"/>
    <p:sldMasterId id="2147483727" r:id="rId9"/>
    <p:sldMasterId id="2147483708" r:id="rId10"/>
    <p:sldMasterId id="2147483712" r:id="rId11"/>
    <p:sldMasterId id="2147483714" r:id="rId12"/>
    <p:sldMasterId id="2147483716" r:id="rId13"/>
    <p:sldMasterId id="2147483720" r:id="rId14"/>
    <p:sldMasterId id="2147483728" r:id="rId15"/>
    <p:sldMasterId id="2147483729" r:id="rId16"/>
    <p:sldMasterId id="2147483662" r:id="rId17"/>
    <p:sldMasterId id="2147483666" r:id="rId18"/>
  </p:sldMasterIdLst>
  <p:notesMasterIdLst>
    <p:notesMasterId r:id="rId109"/>
  </p:notesMasterIdLst>
  <p:sldIdLst>
    <p:sldId id="363" r:id="rId19"/>
    <p:sldId id="326" r:id="rId20"/>
    <p:sldId id="264" r:id="rId21"/>
    <p:sldId id="369" r:id="rId22"/>
    <p:sldId id="365" r:id="rId23"/>
    <p:sldId id="366" r:id="rId24"/>
    <p:sldId id="367" r:id="rId25"/>
    <p:sldId id="368" r:id="rId26"/>
    <p:sldId id="370" r:id="rId27"/>
    <p:sldId id="372" r:id="rId28"/>
    <p:sldId id="371" r:id="rId29"/>
    <p:sldId id="373" r:id="rId30"/>
    <p:sldId id="329" r:id="rId31"/>
    <p:sldId id="374" r:id="rId32"/>
    <p:sldId id="375" r:id="rId33"/>
    <p:sldId id="376" r:id="rId34"/>
    <p:sldId id="377" r:id="rId35"/>
    <p:sldId id="378" r:id="rId36"/>
    <p:sldId id="379" r:id="rId37"/>
    <p:sldId id="380" r:id="rId38"/>
    <p:sldId id="381" r:id="rId39"/>
    <p:sldId id="382" r:id="rId40"/>
    <p:sldId id="383" r:id="rId41"/>
    <p:sldId id="385" r:id="rId42"/>
    <p:sldId id="384" r:id="rId43"/>
    <p:sldId id="387" r:id="rId44"/>
    <p:sldId id="388" r:id="rId45"/>
    <p:sldId id="386" r:id="rId46"/>
    <p:sldId id="389" r:id="rId47"/>
    <p:sldId id="392" r:id="rId48"/>
    <p:sldId id="390" r:id="rId49"/>
    <p:sldId id="391" r:id="rId50"/>
    <p:sldId id="394" r:id="rId51"/>
    <p:sldId id="262" r:id="rId52"/>
    <p:sldId id="395" r:id="rId53"/>
    <p:sldId id="396" r:id="rId54"/>
    <p:sldId id="397" r:id="rId55"/>
    <p:sldId id="398" r:id="rId56"/>
    <p:sldId id="263" r:id="rId57"/>
    <p:sldId id="414" r:id="rId58"/>
    <p:sldId id="408" r:id="rId59"/>
    <p:sldId id="417" r:id="rId60"/>
    <p:sldId id="260" r:id="rId61"/>
    <p:sldId id="399" r:id="rId62"/>
    <p:sldId id="400" r:id="rId63"/>
    <p:sldId id="409" r:id="rId64"/>
    <p:sldId id="412" r:id="rId65"/>
    <p:sldId id="413" r:id="rId66"/>
    <p:sldId id="416" r:id="rId67"/>
    <p:sldId id="418" r:id="rId68"/>
    <p:sldId id="402" r:id="rId69"/>
    <p:sldId id="404" r:id="rId70"/>
    <p:sldId id="410" r:id="rId71"/>
    <p:sldId id="422" r:id="rId72"/>
    <p:sldId id="415" r:id="rId73"/>
    <p:sldId id="423" r:id="rId74"/>
    <p:sldId id="424" r:id="rId75"/>
    <p:sldId id="420" r:id="rId76"/>
    <p:sldId id="401" r:id="rId77"/>
    <p:sldId id="403" r:id="rId78"/>
    <p:sldId id="411" r:id="rId79"/>
    <p:sldId id="419" r:id="rId80"/>
    <p:sldId id="425" r:id="rId81"/>
    <p:sldId id="426" r:id="rId82"/>
    <p:sldId id="427" r:id="rId83"/>
    <p:sldId id="421" r:id="rId84"/>
    <p:sldId id="428" r:id="rId85"/>
    <p:sldId id="430" r:id="rId86"/>
    <p:sldId id="405" r:id="rId87"/>
    <p:sldId id="406" r:id="rId88"/>
    <p:sldId id="407" r:id="rId89"/>
    <p:sldId id="431" r:id="rId90"/>
    <p:sldId id="432" r:id="rId91"/>
    <p:sldId id="433" r:id="rId92"/>
    <p:sldId id="434" r:id="rId93"/>
    <p:sldId id="435" r:id="rId94"/>
    <p:sldId id="436" r:id="rId95"/>
    <p:sldId id="270" r:id="rId96"/>
    <p:sldId id="271" r:id="rId97"/>
    <p:sldId id="438" r:id="rId98"/>
    <p:sldId id="439" r:id="rId99"/>
    <p:sldId id="437" r:id="rId100"/>
    <p:sldId id="346" r:id="rId101"/>
    <p:sldId id="273" r:id="rId102"/>
    <p:sldId id="274" r:id="rId103"/>
    <p:sldId id="275" r:id="rId104"/>
    <p:sldId id="276" r:id="rId105"/>
    <p:sldId id="277" r:id="rId106"/>
    <p:sldId id="278" r:id="rId107"/>
    <p:sldId id="328" r:id="rId10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D9F28CB-CBE9-2CAC-2597-D676662A255C}" name="Lilian Martin" initials="LM" userId="S::l.martin@uwtsd.ac.uk::865a25aa-5d86-405e-9b5c-e4f83f7b7fbb"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1F30"/>
    <a:srgbClr val="011521"/>
    <a:srgbClr val="FFFFCC"/>
    <a:srgbClr val="004B90"/>
    <a:srgbClr val="66CCFF"/>
    <a:srgbClr val="05C3DE"/>
    <a:srgbClr val="003B5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160" autoAdjust="0"/>
    <p:restoredTop sz="95400" autoAdjust="0"/>
  </p:normalViewPr>
  <p:slideViewPr>
    <p:cSldViewPr snapToGrid="0">
      <p:cViewPr varScale="1">
        <p:scale>
          <a:sx n="100" d="100"/>
          <a:sy n="100" d="100"/>
        </p:scale>
        <p:origin x="640" y="160"/>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8.xml"/><Relationship Id="rId21" Type="http://schemas.openxmlformats.org/officeDocument/2006/relationships/slide" Target="slides/slide3.xml"/><Relationship Id="rId42" Type="http://schemas.openxmlformats.org/officeDocument/2006/relationships/slide" Target="slides/slide24.xml"/><Relationship Id="rId47" Type="http://schemas.openxmlformats.org/officeDocument/2006/relationships/slide" Target="slides/slide29.xml"/><Relationship Id="rId63" Type="http://schemas.openxmlformats.org/officeDocument/2006/relationships/slide" Target="slides/slide45.xml"/><Relationship Id="rId68" Type="http://schemas.openxmlformats.org/officeDocument/2006/relationships/slide" Target="slides/slide50.xml"/><Relationship Id="rId84" Type="http://schemas.openxmlformats.org/officeDocument/2006/relationships/slide" Target="slides/slide66.xml"/><Relationship Id="rId89" Type="http://schemas.openxmlformats.org/officeDocument/2006/relationships/slide" Target="slides/slide71.xml"/><Relationship Id="rId112" Type="http://schemas.openxmlformats.org/officeDocument/2006/relationships/theme" Target="theme/theme1.xml"/><Relationship Id="rId16" Type="http://schemas.openxmlformats.org/officeDocument/2006/relationships/slideMaster" Target="slideMasters/slideMaster13.xml"/><Relationship Id="rId107" Type="http://schemas.openxmlformats.org/officeDocument/2006/relationships/slide" Target="slides/slide89.xml"/><Relationship Id="rId11" Type="http://schemas.openxmlformats.org/officeDocument/2006/relationships/slideMaster" Target="slideMasters/slideMaster8.xml"/><Relationship Id="rId32" Type="http://schemas.openxmlformats.org/officeDocument/2006/relationships/slide" Target="slides/slide14.xml"/><Relationship Id="rId37" Type="http://schemas.openxmlformats.org/officeDocument/2006/relationships/slide" Target="slides/slide19.xml"/><Relationship Id="rId53" Type="http://schemas.openxmlformats.org/officeDocument/2006/relationships/slide" Target="slides/slide35.xml"/><Relationship Id="rId58" Type="http://schemas.openxmlformats.org/officeDocument/2006/relationships/slide" Target="slides/slide40.xml"/><Relationship Id="rId74" Type="http://schemas.openxmlformats.org/officeDocument/2006/relationships/slide" Target="slides/slide56.xml"/><Relationship Id="rId79" Type="http://schemas.openxmlformats.org/officeDocument/2006/relationships/slide" Target="slides/slide61.xml"/><Relationship Id="rId102" Type="http://schemas.openxmlformats.org/officeDocument/2006/relationships/slide" Target="slides/slide84.xml"/><Relationship Id="rId5" Type="http://schemas.openxmlformats.org/officeDocument/2006/relationships/slideMaster" Target="slideMasters/slideMaster2.xml"/><Relationship Id="rId90" Type="http://schemas.openxmlformats.org/officeDocument/2006/relationships/slide" Target="slides/slide72.xml"/><Relationship Id="rId95" Type="http://schemas.openxmlformats.org/officeDocument/2006/relationships/slide" Target="slides/slide77.xml"/><Relationship Id="rId22" Type="http://schemas.openxmlformats.org/officeDocument/2006/relationships/slide" Target="slides/slide4.xml"/><Relationship Id="rId27" Type="http://schemas.openxmlformats.org/officeDocument/2006/relationships/slide" Target="slides/slide9.xml"/><Relationship Id="rId43" Type="http://schemas.openxmlformats.org/officeDocument/2006/relationships/slide" Target="slides/slide25.xml"/><Relationship Id="rId48" Type="http://schemas.openxmlformats.org/officeDocument/2006/relationships/slide" Target="slides/slide30.xml"/><Relationship Id="rId64" Type="http://schemas.openxmlformats.org/officeDocument/2006/relationships/slide" Target="slides/slide46.xml"/><Relationship Id="rId69" Type="http://schemas.openxmlformats.org/officeDocument/2006/relationships/slide" Target="slides/slide51.xml"/><Relationship Id="rId113" Type="http://schemas.openxmlformats.org/officeDocument/2006/relationships/tableStyles" Target="tableStyles.xml"/><Relationship Id="rId80" Type="http://schemas.openxmlformats.org/officeDocument/2006/relationships/slide" Target="slides/slide62.xml"/><Relationship Id="rId85" Type="http://schemas.openxmlformats.org/officeDocument/2006/relationships/slide" Target="slides/slide67.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33" Type="http://schemas.openxmlformats.org/officeDocument/2006/relationships/slide" Target="slides/slide15.xml"/><Relationship Id="rId38" Type="http://schemas.openxmlformats.org/officeDocument/2006/relationships/slide" Target="slides/slide20.xml"/><Relationship Id="rId59" Type="http://schemas.openxmlformats.org/officeDocument/2006/relationships/slide" Target="slides/slide41.xml"/><Relationship Id="rId103" Type="http://schemas.openxmlformats.org/officeDocument/2006/relationships/slide" Target="slides/slide85.xml"/><Relationship Id="rId108" Type="http://schemas.openxmlformats.org/officeDocument/2006/relationships/slide" Target="slides/slide90.xml"/><Relationship Id="rId54" Type="http://schemas.openxmlformats.org/officeDocument/2006/relationships/slide" Target="slides/slide36.xml"/><Relationship Id="rId70" Type="http://schemas.openxmlformats.org/officeDocument/2006/relationships/slide" Target="slides/slide52.xml"/><Relationship Id="rId75" Type="http://schemas.openxmlformats.org/officeDocument/2006/relationships/slide" Target="slides/slide57.xml"/><Relationship Id="rId91" Type="http://schemas.openxmlformats.org/officeDocument/2006/relationships/slide" Target="slides/slide73.xml"/><Relationship Id="rId96" Type="http://schemas.openxmlformats.org/officeDocument/2006/relationships/slide" Target="slides/slide78.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 Id="rId57" Type="http://schemas.openxmlformats.org/officeDocument/2006/relationships/slide" Target="slides/slide39.xml"/><Relationship Id="rId106" Type="http://schemas.openxmlformats.org/officeDocument/2006/relationships/slide" Target="slides/slide88.xml"/><Relationship Id="rId114" Type="http://schemas.microsoft.com/office/2018/10/relationships/authors" Target="authors.xml"/><Relationship Id="rId10" Type="http://schemas.openxmlformats.org/officeDocument/2006/relationships/slideMaster" Target="slideMasters/slideMaster7.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slide" Target="slides/slide34.xml"/><Relationship Id="rId60" Type="http://schemas.openxmlformats.org/officeDocument/2006/relationships/slide" Target="slides/slide42.xml"/><Relationship Id="rId65" Type="http://schemas.openxmlformats.org/officeDocument/2006/relationships/slide" Target="slides/slide47.xml"/><Relationship Id="rId73" Type="http://schemas.openxmlformats.org/officeDocument/2006/relationships/slide" Target="slides/slide55.xml"/><Relationship Id="rId78" Type="http://schemas.openxmlformats.org/officeDocument/2006/relationships/slide" Target="slides/slide60.xml"/><Relationship Id="rId81" Type="http://schemas.openxmlformats.org/officeDocument/2006/relationships/slide" Target="slides/slide63.xml"/><Relationship Id="rId86" Type="http://schemas.openxmlformats.org/officeDocument/2006/relationships/slide" Target="slides/slide68.xml"/><Relationship Id="rId94" Type="http://schemas.openxmlformats.org/officeDocument/2006/relationships/slide" Target="slides/slide76.xml"/><Relationship Id="rId99" Type="http://schemas.openxmlformats.org/officeDocument/2006/relationships/slide" Target="slides/slide81.xml"/><Relationship Id="rId101" Type="http://schemas.openxmlformats.org/officeDocument/2006/relationships/slide" Target="slides/slide83.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1.xml"/><Relationship Id="rId109" Type="http://schemas.openxmlformats.org/officeDocument/2006/relationships/notesMaster" Target="notesMasters/notesMaster1.xml"/><Relationship Id="rId34" Type="http://schemas.openxmlformats.org/officeDocument/2006/relationships/slide" Target="slides/slide16.xml"/><Relationship Id="rId50" Type="http://schemas.openxmlformats.org/officeDocument/2006/relationships/slide" Target="slides/slide32.xml"/><Relationship Id="rId55" Type="http://schemas.openxmlformats.org/officeDocument/2006/relationships/slide" Target="slides/slide37.xml"/><Relationship Id="rId76" Type="http://schemas.openxmlformats.org/officeDocument/2006/relationships/slide" Target="slides/slide58.xml"/><Relationship Id="rId97" Type="http://schemas.openxmlformats.org/officeDocument/2006/relationships/slide" Target="slides/slide79.xml"/><Relationship Id="rId104" Type="http://schemas.openxmlformats.org/officeDocument/2006/relationships/slide" Target="slides/slide86.xml"/><Relationship Id="rId7" Type="http://schemas.openxmlformats.org/officeDocument/2006/relationships/slideMaster" Target="slideMasters/slideMaster4.xml"/><Relationship Id="rId71" Type="http://schemas.openxmlformats.org/officeDocument/2006/relationships/slide" Target="slides/slide53.xml"/><Relationship Id="rId92" Type="http://schemas.openxmlformats.org/officeDocument/2006/relationships/slide" Target="slides/slide74.xml"/><Relationship Id="rId2" Type="http://schemas.openxmlformats.org/officeDocument/2006/relationships/customXml" Target="../customXml/item2.xml"/><Relationship Id="rId29" Type="http://schemas.openxmlformats.org/officeDocument/2006/relationships/slide" Target="slides/slide11.xml"/><Relationship Id="rId24" Type="http://schemas.openxmlformats.org/officeDocument/2006/relationships/slide" Target="slides/slide6.xml"/><Relationship Id="rId40" Type="http://schemas.openxmlformats.org/officeDocument/2006/relationships/slide" Target="slides/slide22.xml"/><Relationship Id="rId45" Type="http://schemas.openxmlformats.org/officeDocument/2006/relationships/slide" Target="slides/slide27.xml"/><Relationship Id="rId66" Type="http://schemas.openxmlformats.org/officeDocument/2006/relationships/slide" Target="slides/slide48.xml"/><Relationship Id="rId87" Type="http://schemas.openxmlformats.org/officeDocument/2006/relationships/slide" Target="slides/slide69.xml"/><Relationship Id="rId110" Type="http://schemas.openxmlformats.org/officeDocument/2006/relationships/presProps" Target="presProps.xml"/><Relationship Id="rId61" Type="http://schemas.openxmlformats.org/officeDocument/2006/relationships/slide" Target="slides/slide43.xml"/><Relationship Id="rId82" Type="http://schemas.openxmlformats.org/officeDocument/2006/relationships/slide" Target="slides/slide64.xml"/><Relationship Id="rId19" Type="http://schemas.openxmlformats.org/officeDocument/2006/relationships/slide" Target="slides/slide1.xml"/><Relationship Id="rId14" Type="http://schemas.openxmlformats.org/officeDocument/2006/relationships/slideMaster" Target="slideMasters/slideMaster11.xml"/><Relationship Id="rId30" Type="http://schemas.openxmlformats.org/officeDocument/2006/relationships/slide" Target="slides/slide12.xml"/><Relationship Id="rId35" Type="http://schemas.openxmlformats.org/officeDocument/2006/relationships/slide" Target="slides/slide17.xml"/><Relationship Id="rId56" Type="http://schemas.openxmlformats.org/officeDocument/2006/relationships/slide" Target="slides/slide38.xml"/><Relationship Id="rId77" Type="http://schemas.openxmlformats.org/officeDocument/2006/relationships/slide" Target="slides/slide59.xml"/><Relationship Id="rId100" Type="http://schemas.openxmlformats.org/officeDocument/2006/relationships/slide" Target="slides/slide82.xml"/><Relationship Id="rId105" Type="http://schemas.openxmlformats.org/officeDocument/2006/relationships/slide" Target="slides/slide87.xml"/><Relationship Id="rId8" Type="http://schemas.openxmlformats.org/officeDocument/2006/relationships/slideMaster" Target="slideMasters/slideMaster5.xml"/><Relationship Id="rId51" Type="http://schemas.openxmlformats.org/officeDocument/2006/relationships/slide" Target="slides/slide33.xml"/><Relationship Id="rId72" Type="http://schemas.openxmlformats.org/officeDocument/2006/relationships/slide" Target="slides/slide54.xml"/><Relationship Id="rId93" Type="http://schemas.openxmlformats.org/officeDocument/2006/relationships/slide" Target="slides/slide75.xml"/><Relationship Id="rId98" Type="http://schemas.openxmlformats.org/officeDocument/2006/relationships/slide" Target="slides/slide80.xml"/><Relationship Id="rId3" Type="http://schemas.openxmlformats.org/officeDocument/2006/relationships/customXml" Target="../customXml/item3.xml"/><Relationship Id="rId25" Type="http://schemas.openxmlformats.org/officeDocument/2006/relationships/slide" Target="slides/slide7.xml"/><Relationship Id="rId46" Type="http://schemas.openxmlformats.org/officeDocument/2006/relationships/slide" Target="slides/slide28.xml"/><Relationship Id="rId67" Type="http://schemas.openxmlformats.org/officeDocument/2006/relationships/slide" Target="slides/slide49.xml"/><Relationship Id="rId20" Type="http://schemas.openxmlformats.org/officeDocument/2006/relationships/slide" Target="slides/slide2.xml"/><Relationship Id="rId41" Type="http://schemas.openxmlformats.org/officeDocument/2006/relationships/slide" Target="slides/slide23.xml"/><Relationship Id="rId62" Type="http://schemas.openxmlformats.org/officeDocument/2006/relationships/slide" Target="slides/slide44.xml"/><Relationship Id="rId83" Type="http://schemas.openxmlformats.org/officeDocument/2006/relationships/slide" Target="slides/slide65.xml"/><Relationship Id="rId88" Type="http://schemas.openxmlformats.org/officeDocument/2006/relationships/slide" Target="slides/slide70.xml"/><Relationship Id="rId11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0FB87F-754C-465C-9770-966B53F2B7AB}" type="datetimeFigureOut">
              <a:rPr lang="en-GB" smtClean="0"/>
              <a:t>05/10/2025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B824EF-40B7-4B64-AAF9-A45E704C992E}" type="slidenum">
              <a:rPr lang="en-GB" smtClean="0"/>
              <a:t>‹#›</a:t>
            </a:fld>
            <a:endParaRPr lang="en-GB"/>
          </a:p>
        </p:txBody>
      </p:sp>
    </p:spTree>
    <p:extLst>
      <p:ext uri="{BB962C8B-B14F-4D97-AF65-F5344CB8AC3E}">
        <p14:creationId xmlns:p14="http://schemas.microsoft.com/office/powerpoint/2010/main" val="2682043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7446375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r>
              <a:rPr lang="cy-GB" dirty="0"/>
              <a:t> </a:t>
            </a:r>
          </a:p>
        </p:txBody>
      </p:sp>
      <p:sp>
        <p:nvSpPr>
          <p:cNvPr id="4" name="Dalfan Rhif y Sleid 3"/>
          <p:cNvSpPr>
            <a:spLocks noGrp="1"/>
          </p:cNvSpPr>
          <p:nvPr>
            <p:ph type="sldNum" sz="quarter" idx="5"/>
          </p:nvPr>
        </p:nvSpPr>
        <p:spPr/>
        <p:txBody>
          <a:bodyPr/>
          <a:lstStyle/>
          <a:p>
            <a:fld id="{5FB824EF-40B7-4B64-AAF9-A45E704C992E}" type="slidenum">
              <a:rPr lang="en-GB" smtClean="0"/>
              <a:t>2</a:t>
            </a:fld>
            <a:endParaRPr lang="en-GB"/>
          </a:p>
        </p:txBody>
      </p:sp>
    </p:spTree>
    <p:extLst>
      <p:ext uri="{BB962C8B-B14F-4D97-AF65-F5344CB8AC3E}">
        <p14:creationId xmlns:p14="http://schemas.microsoft.com/office/powerpoint/2010/main" val="29617480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FB824EF-40B7-4B64-AAF9-A45E704C992E}" type="slidenum">
              <a:rPr lang="en-GB" smtClean="0"/>
              <a:t>15</a:t>
            </a:fld>
            <a:endParaRPr lang="en-GB"/>
          </a:p>
        </p:txBody>
      </p:sp>
    </p:spTree>
    <p:extLst>
      <p:ext uri="{BB962C8B-B14F-4D97-AF65-F5344CB8AC3E}">
        <p14:creationId xmlns:p14="http://schemas.microsoft.com/office/powerpoint/2010/main" val="3049452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FB824EF-40B7-4B64-AAF9-A45E704C992E}" type="slidenum">
              <a:rPr lang="en-GB" smtClean="0"/>
              <a:t>16</a:t>
            </a:fld>
            <a:endParaRPr lang="en-GB"/>
          </a:p>
        </p:txBody>
      </p:sp>
    </p:spTree>
    <p:extLst>
      <p:ext uri="{BB962C8B-B14F-4D97-AF65-F5344CB8AC3E}">
        <p14:creationId xmlns:p14="http://schemas.microsoft.com/office/powerpoint/2010/main" val="13502838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82</a:t>
            </a:fld>
            <a:endParaRPr lang="en-US"/>
          </a:p>
        </p:txBody>
      </p:sp>
    </p:spTree>
    <p:extLst>
      <p:ext uri="{BB962C8B-B14F-4D97-AF65-F5344CB8AC3E}">
        <p14:creationId xmlns:p14="http://schemas.microsoft.com/office/powerpoint/2010/main" val="6776363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Cynllun Personol">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latin typeface="Century Gothic" panose="020B0502020202020204" pitchFamily="34" charset="0"/>
              </a:defRPr>
            </a:lvl1pPr>
          </a:lstStyle>
          <a:p>
            <a:pPr lvl="0"/>
            <a:r>
              <a:rPr lang="cy-GB"/>
              <a:t>Cliciwch i olygu'r arddulliau testun Meistr</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latin typeface="Century Gothic" panose="020B0502020202020204" pitchFamily="34" charset="0"/>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marL="0" indent="0">
              <a:buNone/>
              <a:defRPr>
                <a:solidFill>
                  <a:schemeClr val="bg1"/>
                </a:solidFill>
                <a:latin typeface="Century Gothic" panose="020B0502020202020204" pitchFamily="34" charset="0"/>
              </a:defRPr>
            </a:lvl1pPr>
          </a:lstStyle>
          <a:p>
            <a:pPr lvl="0"/>
            <a:r>
              <a:rPr lang="en-GB" dirty="0"/>
              <a:t>Click to edit Master </a:t>
            </a:r>
          </a:p>
          <a:p>
            <a:pPr lvl="0"/>
            <a:r>
              <a:rPr lang="en-GB" dirty="0"/>
              <a:t>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97406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6DF315-625F-EDDD-AC91-99FEB2C8BA93}"/>
              </a:ext>
            </a:extLst>
          </p:cNvPr>
          <p:cNvSpPr>
            <a:spLocks noGrp="1"/>
          </p:cNvSpPr>
          <p:nvPr>
            <p:ph type="dt" sz="half" idx="10"/>
          </p:nvPr>
        </p:nvSpPr>
        <p:spPr/>
        <p:txBody>
          <a:bodyPr/>
          <a:lstStyle/>
          <a:p>
            <a:fld id="{66F54B01-7818-D34A-B972-592564AD0980}" type="datetimeFigureOut">
              <a:rPr lang="en-US" smtClean="0"/>
              <a:t>10/5/25</a:t>
            </a:fld>
            <a:endParaRPr lang="en-US"/>
          </a:p>
        </p:txBody>
      </p:sp>
      <p:sp>
        <p:nvSpPr>
          <p:cNvPr id="3" name="Footer Placeholder 2">
            <a:extLst>
              <a:ext uri="{FF2B5EF4-FFF2-40B4-BE49-F238E27FC236}">
                <a16:creationId xmlns:a16="http://schemas.microsoft.com/office/drawing/2014/main" id="{7E824AA8-90C7-B952-089F-4B863F6092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9CFD03-9B17-E4F5-3D93-C93C4ADFD6CA}"/>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2978407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dirty="0"/>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lvl1pPr>
              <a:defRPr>
                <a:solidFill>
                  <a:srgbClr val="003B5C"/>
                </a:solidFill>
                <a:latin typeface="Century Gothic" panose="020B0502020202020204" pitchFamily="34" charset="0"/>
              </a:defRPr>
            </a:lvl1p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0" y="1825625"/>
            <a:ext cx="5444064"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6389716" y="1825625"/>
            <a:ext cx="5444064"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4F79-5514-91E3-561C-B85012E7EFF7}"/>
              </a:ext>
            </a:extLst>
          </p:cNvPr>
          <p:cNvSpPr>
            <a:spLocks noGrp="1"/>
          </p:cNvSpPr>
          <p:nvPr>
            <p:ph type="title"/>
          </p:nvPr>
        </p:nvSpPr>
        <p:spPr/>
        <p:txBody>
          <a:bodyPr/>
          <a:lstStyle>
            <a:lvl1pPr>
              <a:defRPr>
                <a:latin typeface="Century Gothic" panose="020B0502020202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25760411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9F156-5794-54D7-695C-4291BDD66D59}"/>
              </a:ext>
            </a:extLst>
          </p:cNvPr>
          <p:cNvSpPr>
            <a:spLocks noGrp="1"/>
          </p:cNvSpPr>
          <p:nvPr>
            <p:ph type="title"/>
          </p:nvPr>
        </p:nvSpPr>
        <p:spPr/>
        <p:txBody>
          <a:bodyPr/>
          <a:lstStyle>
            <a:lvl1pPr>
              <a:defRPr>
                <a:solidFill>
                  <a:srgbClr val="003B5C"/>
                </a:solidFill>
                <a:latin typeface="Century Gothic" panose="020B0502020202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1864532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AAC4A7-869C-444C-A314-B98C007F7F23}"/>
              </a:ext>
            </a:extLst>
          </p:cNvPr>
          <p:cNvSpPr>
            <a:spLocks noGrp="1"/>
          </p:cNvSpPr>
          <p:nvPr>
            <p:ph type="dt" sz="half" idx="10"/>
          </p:nvPr>
        </p:nvSpPr>
        <p:spPr/>
        <p:txBody>
          <a:bodyPr/>
          <a:lstStyle/>
          <a:p>
            <a:fld id="{CD1D1C52-65A2-2540-BB2F-5C51F8EA530D}" type="datetimeFigureOut">
              <a:rPr lang="en-US" smtClean="0"/>
              <a:t>10/5/25</a:t>
            </a:fld>
            <a:endParaRPr lang="en-US"/>
          </a:p>
        </p:txBody>
      </p:sp>
      <p:sp>
        <p:nvSpPr>
          <p:cNvPr id="3" name="Footer Placeholder 2">
            <a:extLst>
              <a:ext uri="{FF2B5EF4-FFF2-40B4-BE49-F238E27FC236}">
                <a16:creationId xmlns:a16="http://schemas.microsoft.com/office/drawing/2014/main" id="{BE55DD70-2E66-4041-A284-2161542C130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86B8801-A4D3-2B46-88D5-13F03FC47A66}"/>
              </a:ext>
            </a:extLst>
          </p:cNvPr>
          <p:cNvSpPr>
            <a:spLocks noGrp="1"/>
          </p:cNvSpPr>
          <p:nvPr>
            <p:ph type="sldNum" sz="quarter" idx="12"/>
          </p:nvPr>
        </p:nvSpPr>
        <p:spPr/>
        <p:txBody>
          <a:bodyPr/>
          <a:lstStyle/>
          <a:p>
            <a:fld id="{E869ADA1-7E05-DE43-A050-49D39A4987D6}" type="slidenum">
              <a:rPr lang="en-US" smtClean="0"/>
              <a:t>‹#›</a:t>
            </a:fld>
            <a:endParaRPr lang="en-US"/>
          </a:p>
        </p:txBody>
      </p:sp>
    </p:spTree>
    <p:extLst>
      <p:ext uri="{BB962C8B-B14F-4D97-AF65-F5344CB8AC3E}">
        <p14:creationId xmlns:p14="http://schemas.microsoft.com/office/powerpoint/2010/main" val="29059546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336131" y="365125"/>
            <a:ext cx="840023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336131" y="1825625"/>
            <a:ext cx="8400239"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BA5A08F0-2738-3E26-A8BB-4627897D22A2}"/>
              </a:ext>
            </a:extLst>
          </p:cNvPr>
          <p:cNvPicPr>
            <a:picLocks noChangeAspect="1"/>
          </p:cNvPicPr>
          <p:nvPr userDrawn="1"/>
        </p:nvPicPr>
        <p:blipFill>
          <a:blip r:embed="rId2"/>
          <a:stretch>
            <a:fillRect/>
          </a:stretch>
        </p:blipFill>
        <p:spPr>
          <a:xfrm>
            <a:off x="212382" y="156278"/>
            <a:ext cx="3694599" cy="646595"/>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280103D1-598B-42AA-30E9-548AC198B669}"/>
              </a:ext>
            </a:extLst>
          </p:cNvPr>
          <p:cNvPicPr>
            <a:picLocks noChangeAspect="1"/>
          </p:cNvPicPr>
          <p:nvPr userDrawn="1"/>
        </p:nvPicPr>
        <p:blipFill>
          <a:blip r:embed="rId2"/>
          <a:stretch>
            <a:fillRect/>
          </a:stretch>
        </p:blipFill>
        <p:spPr>
          <a:xfrm>
            <a:off x="8331146" y="6122994"/>
            <a:ext cx="3694599" cy="646595"/>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3.xm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4.xml"/><Relationship Id="rId4" Type="http://schemas.openxmlformats.org/officeDocument/2006/relationships/image" Target="../media/image2.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5.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7.jpeg"/><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7.xml"/><Relationship Id="rId1" Type="http://schemas.openxmlformats.org/officeDocument/2006/relationships/slideLayout" Target="../slideLayouts/slideLayout9.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8.xml"/><Relationship Id="rId1" Type="http://schemas.openxmlformats.org/officeDocument/2006/relationships/slideLayout" Target="../slideLayouts/slideLayout10.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9.xml"/><Relationship Id="rId1" Type="http://schemas.openxmlformats.org/officeDocument/2006/relationships/slideLayout" Target="../slideLayouts/slideLayout11.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0.xml"/><Relationship Id="rId1" Type="http://schemas.openxmlformats.org/officeDocument/2006/relationships/slideLayout" Target="../slideLayouts/slideLayout12.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1.xml"/><Relationship Id="rId1" Type="http://schemas.openxmlformats.org/officeDocument/2006/relationships/slideLayout" Target="../slideLayouts/slideLayout13.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12.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slideLayout" Target="../slideLayouts/slideLayout16.xml"/><Relationship Id="rId7" Type="http://schemas.openxmlformats.org/officeDocument/2006/relationships/image" Target="../media/image2.png"/><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image" Target="../media/image15.png"/><Relationship Id="rId5" Type="http://schemas.openxmlformats.org/officeDocument/2006/relationships/theme" Target="../theme/theme12.xml"/><Relationship Id="rId4" Type="http://schemas.openxmlformats.org/officeDocument/2006/relationships/slideLayout" Target="../slideLayouts/slideLayout1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3.xml"/><Relationship Id="rId1" Type="http://schemas.openxmlformats.org/officeDocument/2006/relationships/slideLayout" Target="../slideLayouts/slideLayout18.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4.xml"/><Relationship Id="rId1" Type="http://schemas.openxmlformats.org/officeDocument/2006/relationships/slideLayout" Target="../slideLayouts/slideLayout19.xml"/><Relationship Id="rId5" Type="http://schemas.openxmlformats.org/officeDocument/2006/relationships/image" Target="../media/image7.jpeg"/><Relationship Id="rId4" Type="http://schemas.openxmlformats.org/officeDocument/2006/relationships/image" Target="../media/image2.png"/></Relationships>
</file>

<file path=ppt/slideMasters/_rels/slideMaster15.xml.rels><?xml version="1.0" encoding="UTF-8" standalone="yes"?>
<Relationships xmlns="http://schemas.openxmlformats.org/package/2006/relationships"><Relationship Id="rId3" Type="http://schemas.openxmlformats.org/officeDocument/2006/relationships/theme" Target="../theme/theme15.xml"/><Relationship Id="rId2" Type="http://schemas.openxmlformats.org/officeDocument/2006/relationships/slideLayout" Target="../slideLayouts/slideLayout21.xml"/><Relationship Id="rId1"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A389DAE1-275B-7B22-7BF2-E10100BE1A93}"/>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0AB5309-8B76-4E1C-1C21-59A49C2A96F7}"/>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22D0618-B0BE-700D-9C08-D06395A18220}"/>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C771081F-8384-FD9D-6C61-8853082F5F9B}"/>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C0A72071-BF97-8615-9924-E9ABE25188D5}"/>
              </a:ext>
            </a:extLst>
          </p:cNvPr>
          <p:cNvPicPr>
            <a:picLocks noChangeAspect="1"/>
          </p:cNvPicPr>
          <p:nvPr userDrawn="1"/>
        </p:nvPicPr>
        <p:blipFill rotWithShape="1">
          <a:blip r:embed="rId5"/>
          <a:srcRect l="2410" t="1207" r="2110" b="46813"/>
          <a:stretch/>
        </p:blipFill>
        <p:spPr>
          <a:xfrm>
            <a:off x="10522232" y="328743"/>
            <a:ext cx="1357016" cy="737645"/>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rotWithShape="1">
          <a:blip r:embed="rId5"/>
          <a:srcRect r="50000"/>
          <a:stretch/>
        </p:blipFill>
        <p:spPr>
          <a:xfrm>
            <a:off x="0" y="0"/>
            <a:ext cx="6096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1C6A61DE-6947-B2AA-1753-5558884D1475}"/>
              </a:ext>
            </a:extLst>
          </p:cNvPr>
          <p:cNvPicPr>
            <a:picLocks noChangeAspect="1"/>
          </p:cNvPicPr>
          <p:nvPr userDrawn="1"/>
        </p:nvPicPr>
        <p:blipFill rotWithShape="1">
          <a:blip r:embed="rId6"/>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8F76C337-0FE7-3CA8-C716-0C46E9CC2FEE}"/>
              </a:ext>
            </a:extLst>
          </p:cNvPr>
          <p:cNvPicPr>
            <a:picLocks noChangeAspect="1"/>
          </p:cNvPicPr>
          <p:nvPr userDrawn="1"/>
        </p:nvPicPr>
        <p:blipFill rotWithShape="1">
          <a:blip r:embed="rId7"/>
          <a:srcRect l="2410" t="1207" r="2110" b="46813"/>
          <a:stretch/>
        </p:blipFill>
        <p:spPr>
          <a:xfrm>
            <a:off x="547364" y="5649924"/>
            <a:ext cx="1644143" cy="893721"/>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30" r:id="rId2"/>
    <p:sldLayoutId id="214748373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225AD7A0-22DF-FE16-1B6A-F0AA3F04B59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287409CA-2DB8-0BB7-36B2-FFD3571CCEDC}"/>
              </a:ext>
            </a:extLst>
          </p:cNvPr>
          <p:cNvPicPr>
            <a:picLocks noChangeAspect="1"/>
          </p:cNvPicPr>
          <p:nvPr userDrawn="1"/>
        </p:nvPicPr>
        <p:blipFill rotWithShape="1">
          <a:blip r:embed="rId5"/>
          <a:srcRect l="2410" t="1207" r="2110" b="46813"/>
          <a:stretch/>
        </p:blipFill>
        <p:spPr>
          <a:xfrm>
            <a:off x="540221" y="5762442"/>
            <a:ext cx="1644143" cy="893721"/>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51425A74-C981-E9C6-8FF7-937AD154BD77}"/>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5" name="Picture 4" descr="A close-up of a logo&#10;&#10;Description automatically generated">
            <a:extLst>
              <a:ext uri="{FF2B5EF4-FFF2-40B4-BE49-F238E27FC236}">
                <a16:creationId xmlns:a16="http://schemas.microsoft.com/office/drawing/2014/main" id="{2226E111-1AA5-89EE-F9DF-D6350F1A7F3E}"/>
              </a:ext>
            </a:extLst>
          </p:cNvPr>
          <p:cNvPicPr>
            <a:picLocks noChangeAspect="1"/>
          </p:cNvPicPr>
          <p:nvPr userDrawn="1"/>
        </p:nvPicPr>
        <p:blipFill rotWithShape="1">
          <a:blip r:embed="rId5"/>
          <a:srcRect l="2410" t="1207" r="2110" b="46813"/>
          <a:stretch/>
        </p:blipFill>
        <p:spPr>
          <a:xfrm>
            <a:off x="540221" y="5762442"/>
            <a:ext cx="1644143" cy="893721"/>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84145D66-E734-373E-5B42-4592A20B6C40}"/>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4" name="Picture 3" descr="A close-up of a logo&#10;&#10;Description automatically generated">
            <a:extLst>
              <a:ext uri="{FF2B5EF4-FFF2-40B4-BE49-F238E27FC236}">
                <a16:creationId xmlns:a16="http://schemas.microsoft.com/office/drawing/2014/main" id="{8C4C02B2-C259-8CCF-4DFD-CF0070F709CF}"/>
              </a:ext>
            </a:extLst>
          </p:cNvPr>
          <p:cNvPicPr>
            <a:picLocks noChangeAspect="1"/>
          </p:cNvPicPr>
          <p:nvPr userDrawn="1"/>
        </p:nvPicPr>
        <p:blipFill rotWithShape="1">
          <a:blip r:embed="rId5"/>
          <a:srcRect l="2410" t="1207" r="2110" b="46813"/>
          <a:stretch/>
        </p:blipFill>
        <p:spPr>
          <a:xfrm>
            <a:off x="540221" y="5762442"/>
            <a:ext cx="1644143" cy="893721"/>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656239FE-37DC-D45F-58B4-A147940CE125}"/>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18CC06FC-E825-3502-8523-4A41E2CD3EB0}"/>
              </a:ext>
            </a:extLst>
          </p:cNvPr>
          <p:cNvPicPr>
            <a:picLocks noChangeAspect="1"/>
          </p:cNvPicPr>
          <p:nvPr userDrawn="1"/>
        </p:nvPicPr>
        <p:blipFill rotWithShape="1">
          <a:blip r:embed="rId5"/>
          <a:srcRect l="2410" t="1207" r="2110" b="46813"/>
          <a:stretch/>
        </p:blipFill>
        <p:spPr>
          <a:xfrm>
            <a:off x="540221" y="5762442"/>
            <a:ext cx="1644143" cy="893721"/>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E59115CD-FD2E-8936-3D5F-B5023FBC5A28}"/>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E62D25CC-879F-3D3E-D7CA-D72201F52C27}"/>
              </a:ext>
            </a:extLst>
          </p:cNvPr>
          <p:cNvPicPr>
            <a:picLocks noChangeAspect="1"/>
          </p:cNvPicPr>
          <p:nvPr userDrawn="1"/>
        </p:nvPicPr>
        <p:blipFill rotWithShape="1">
          <a:blip r:embed="rId5"/>
          <a:srcRect l="2410" t="1207" r="2110" b="46813"/>
          <a:stretch/>
        </p:blipFill>
        <p:spPr>
          <a:xfrm>
            <a:off x="540221" y="5762442"/>
            <a:ext cx="1644143" cy="893721"/>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rotWithShape="1">
          <a:blip r:embed="rId6"/>
          <a:srcRect t="83646"/>
          <a:stretch/>
        </p:blipFill>
        <p:spPr>
          <a:xfrm>
            <a:off x="0" y="5736430"/>
            <a:ext cx="12192000" cy="1121569"/>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B44A815-9E84-8AD1-EDF3-185B95EA77F1}"/>
              </a:ext>
            </a:extLst>
          </p:cNvPr>
          <p:cNvPicPr>
            <a:picLocks noChangeAspect="1"/>
          </p:cNvPicPr>
          <p:nvPr userDrawn="1"/>
        </p:nvPicPr>
        <p:blipFill rotWithShape="1">
          <a:blip r:embed="rId7"/>
          <a:srcRect l="51836" r="-5866"/>
          <a:stretch/>
        </p:blipFill>
        <p:spPr>
          <a:xfrm>
            <a:off x="2030811" y="5989012"/>
            <a:ext cx="1841543" cy="596515"/>
          </a:xfrm>
          <a:prstGeom prst="rect">
            <a:avLst/>
          </a:prstGeom>
        </p:spPr>
      </p:pic>
      <p:pic>
        <p:nvPicPr>
          <p:cNvPr id="7" name="Picture 6" descr="A close-up of a logo&#10;&#10;Description automatically generated">
            <a:extLst>
              <a:ext uri="{FF2B5EF4-FFF2-40B4-BE49-F238E27FC236}">
                <a16:creationId xmlns:a16="http://schemas.microsoft.com/office/drawing/2014/main" id="{D0E9C5A5-DB80-50E8-B0F6-9359EDC529CC}"/>
              </a:ext>
            </a:extLst>
          </p:cNvPr>
          <p:cNvPicPr>
            <a:picLocks noChangeAspect="1"/>
          </p:cNvPicPr>
          <p:nvPr userDrawn="1"/>
        </p:nvPicPr>
        <p:blipFill rotWithShape="1">
          <a:blip r:embed="rId8"/>
          <a:srcRect l="2410" t="1207" r="2110" b="46813"/>
          <a:stretch/>
        </p:blipFill>
        <p:spPr>
          <a:xfrm>
            <a:off x="3872354" y="5989012"/>
            <a:ext cx="1097385" cy="596515"/>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722" r:id="rId3"/>
    <p:sldLayoutId id="2147483731" r:id="rId4"/>
  </p:sldLayoutIdLst>
  <p:txStyles>
    <p:titleStyle>
      <a:lvl1pPr algn="l" defTabSz="914400" rtl="0" eaLnBrk="1" latinLnBrk="0" hangingPunct="1">
        <a:lnSpc>
          <a:spcPct val="90000"/>
        </a:lnSpc>
        <a:spcBef>
          <a:spcPct val="0"/>
        </a:spcBef>
        <a:buNone/>
        <a:defRPr sz="4400" kern="1200">
          <a:solidFill>
            <a:schemeClr val="tx1"/>
          </a:solidFill>
          <a:latin typeface="Century Gothic" panose="020B0502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rotWithShape="1">
          <a:blip r:embed="rId3"/>
          <a:srcRect b="83542"/>
          <a:stretch/>
        </p:blipFill>
        <p:spPr>
          <a:xfrm>
            <a:off x="0" y="0"/>
            <a:ext cx="12192000" cy="1128713"/>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FB6DD3F1-A66A-1FD4-97AD-9A494D004C54}"/>
              </a:ext>
            </a:extLst>
          </p:cNvPr>
          <p:cNvPicPr>
            <a:picLocks noChangeAspect="1"/>
          </p:cNvPicPr>
          <p:nvPr userDrawn="1"/>
        </p:nvPicPr>
        <p:blipFill rotWithShape="1">
          <a:blip r:embed="rId4"/>
          <a:srcRect l="51836" r="-5866"/>
          <a:stretch/>
        </p:blipFill>
        <p:spPr>
          <a:xfrm>
            <a:off x="2030811" y="315798"/>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C9C148F-B86A-70E7-1539-0A27556C3D85}"/>
              </a:ext>
            </a:extLst>
          </p:cNvPr>
          <p:cNvPicPr>
            <a:picLocks noChangeAspect="1"/>
          </p:cNvPicPr>
          <p:nvPr userDrawn="1"/>
        </p:nvPicPr>
        <p:blipFill rotWithShape="1">
          <a:blip r:embed="rId5"/>
          <a:srcRect l="2410" t="1207" r="2110" b="46813"/>
          <a:stretch/>
        </p:blipFill>
        <p:spPr>
          <a:xfrm>
            <a:off x="3872354" y="315798"/>
            <a:ext cx="1097385" cy="596515"/>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Century Gothic" panose="020B0502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364706" y="365125"/>
            <a:ext cx="837166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364706" y="1825625"/>
            <a:ext cx="8371664"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rotWithShape="1">
          <a:blip r:embed="rId3"/>
          <a:srcRect r="76621"/>
          <a:stretch/>
        </p:blipFill>
        <p:spPr>
          <a:xfrm>
            <a:off x="0" y="0"/>
            <a:ext cx="2850356"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9220A7B-CBE9-9178-8552-648DEF07F90C}"/>
              </a:ext>
            </a:extLst>
          </p:cNvPr>
          <p:cNvPicPr>
            <a:picLocks noChangeAspect="1"/>
          </p:cNvPicPr>
          <p:nvPr userDrawn="1"/>
        </p:nvPicPr>
        <p:blipFill rotWithShape="1">
          <a:blip r:embed="rId4"/>
          <a:srcRect l="51836" r="-5866"/>
          <a:stretch/>
        </p:blipFill>
        <p:spPr>
          <a:xfrm>
            <a:off x="275902" y="1094173"/>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EB65431-F569-DDCE-E91B-875CC670B09B}"/>
              </a:ext>
            </a:extLst>
          </p:cNvPr>
          <p:cNvPicPr>
            <a:picLocks noChangeAspect="1"/>
          </p:cNvPicPr>
          <p:nvPr userDrawn="1"/>
        </p:nvPicPr>
        <p:blipFill rotWithShape="1">
          <a:blip r:embed="rId5"/>
          <a:srcRect l="2410" t="1207" r="2110" b="46813"/>
          <a:stretch/>
        </p:blipFill>
        <p:spPr>
          <a:xfrm>
            <a:off x="275902" y="1825625"/>
            <a:ext cx="1644143" cy="893721"/>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Century Gothic" panose="020B050202020202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entury Gothic" panose="020B0502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entury Gothic" panose="020B0502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entury Gothic" panose="020B0502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entury Gothic" panose="020B0502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pattFill prst="pct5">
          <a:fgClr>
            <a:srgbClr val="FFFFCC"/>
          </a:fgClr>
          <a:bgClr>
            <a:schemeClr val="bg1"/>
          </a:bgClr>
        </a:patt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9.png"/><Relationship Id="rId1" Type="http://schemas.openxmlformats.org/officeDocument/2006/relationships/slideLayout" Target="../slideLayouts/slideLayout17.xml"/><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xml"/><Relationship Id="rId1" Type="http://schemas.openxmlformats.org/officeDocument/2006/relationships/slideLayout" Target="../slideLayouts/slideLayout17.xml"/><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7.pn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0.pn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3.png"/><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40.png"/><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42.png"/><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42.png"/><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42.png"/><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42.png"/><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42.png"/><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7.xml"/></Relationships>
</file>

<file path=ppt/slides/_rels/slide4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7.xml"/></Relationships>
</file>

<file path=ppt/slides/_rels/slide4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s://youtu.be/m_6rQk7jlrc" TargetMode="External"/><Relationship Id="rId1" Type="http://schemas.openxmlformats.org/officeDocument/2006/relationships/slideLayout" Target="../slideLayouts/slideLayout17.xml"/></Relationships>
</file>

<file path=ppt/slides/_rels/slide4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7.xml"/></Relationships>
</file>

<file path=ppt/slides/_rels/slide4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7.xml"/></Relationships>
</file>

<file path=ppt/slides/_rels/slide4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7.xml"/></Relationships>
</file>

<file path=ppt/slides/_rels/slide48.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17.xml"/></Relationships>
</file>

<file path=ppt/slides/_rels/slide49.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7.xml"/></Relationships>
</file>

<file path=ppt/slides/_rels/slide50.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7.xml"/></Relationships>
</file>

<file path=ppt/slides/_rels/slide5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7.xml"/></Relationships>
</file>

<file path=ppt/slides/_rels/slide52.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7.xml"/></Relationships>
</file>

<file path=ppt/slides/_rels/slide53.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17.xml"/></Relationships>
</file>

<file path=ppt/slides/_rels/slide54.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7.xml"/></Relationships>
</file>

<file path=ppt/slides/_rels/slide55.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7.xml"/></Relationships>
</file>

<file path=ppt/slides/_rels/slide5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17.xml"/></Relationships>
</file>

<file path=ppt/slides/_rels/slide57.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17.xml"/></Relationships>
</file>

<file path=ppt/slides/_rels/slide58.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7.xml"/></Relationships>
</file>

<file path=ppt/slides/_rels/slide59.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17.xml"/></Relationships>
</file>

<file path=ppt/slides/_rels/slide60.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17.xml"/></Relationships>
</file>

<file path=ppt/slides/_rels/slide61.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17.xml"/></Relationships>
</file>

<file path=ppt/slides/_rels/slide62.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17.xml"/></Relationships>
</file>

<file path=ppt/slides/_rels/slide63.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17.xml"/></Relationships>
</file>

<file path=ppt/slides/_rels/slide64.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17.xml"/></Relationships>
</file>

<file path=ppt/slides/_rels/slide65.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7.xml"/></Relationships>
</file>

<file path=ppt/slides/_rels/slide66.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17.xml"/></Relationships>
</file>

<file path=ppt/slides/_rels/slide67.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17.xml"/></Relationships>
</file>

<file path=ppt/slides/_rels/slide68.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17.xml"/></Relationships>
</file>

<file path=ppt/slides/_rels/slide69.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17.xml"/></Relationships>
</file>

<file path=ppt/slides/_rels/slide70.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17.xml"/></Relationships>
</file>

<file path=ppt/slides/_rels/slide71.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17.xml"/></Relationships>
</file>

<file path=ppt/slides/_rels/slide72.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7.xml"/></Relationships>
</file>

<file path=ppt/slides/_rels/slide73.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17.xml"/></Relationships>
</file>

<file path=ppt/slides/_rels/slide74.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17.xml"/></Relationships>
</file>

<file path=ppt/slides/_rels/slide75.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1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7.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17.xml"/><Relationship Id="rId5" Type="http://schemas.openxmlformats.org/officeDocument/2006/relationships/image" Target="../media/image78.png"/><Relationship Id="rId4" Type="http://schemas.openxmlformats.org/officeDocument/2006/relationships/image" Target="../media/image77.png"/></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0.xml.rels><?xml version="1.0" encoding="UTF-8" standalone="yes"?>
<Relationships xmlns="http://schemas.openxmlformats.org/package/2006/relationships"><Relationship Id="rId2" Type="http://schemas.openxmlformats.org/officeDocument/2006/relationships/image" Target="../media/image79.emf"/><Relationship Id="rId1" Type="http://schemas.openxmlformats.org/officeDocument/2006/relationships/slideLayout" Target="../slideLayouts/slideLayout17.xml"/></Relationships>
</file>

<file path=ppt/slides/_rels/slide81.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hyperlink" Target="https://www.youtube.com/watch?v=WjOowWxOXCg" TargetMode="External"/><Relationship Id="rId1" Type="http://schemas.openxmlformats.org/officeDocument/2006/relationships/slideLayout" Target="../slideLayouts/slideLayout8.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slideLayout" Target="../slideLayouts/slideLayout15.xml"/><Relationship Id="rId1" Type="http://schemas.openxmlformats.org/officeDocument/2006/relationships/video" Target="https://www.youtube.com/embed/WjOowWxOXCg?feature=oembed" TargetMode="External"/><Relationship Id="rId4" Type="http://schemas.openxmlformats.org/officeDocument/2006/relationships/hyperlink" Target="https://youtu.be/WjOowWxOXCg" TargetMode="Externa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90.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slideLayout" Target="../slideLayouts/slideLayout15.xml"/><Relationship Id="rId1" Type="http://schemas.openxmlformats.org/officeDocument/2006/relationships/video" Target="https://www.youtube.com/embed/f1Jw0-LExyc?feature=oembed" TargetMode="External"/><Relationship Id="rId4" Type="http://schemas.openxmlformats.org/officeDocument/2006/relationships/hyperlink" Target="https://youtu.be/f1Jw0-LExy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66B683-A729-9041-AE89-3178BCB787DE}"/>
              </a:ext>
            </a:extLst>
          </p:cNvPr>
          <p:cNvSpPr txBox="1"/>
          <p:nvPr/>
        </p:nvSpPr>
        <p:spPr>
          <a:xfrm>
            <a:off x="2418417" y="367316"/>
            <a:ext cx="7458709" cy="2862322"/>
          </a:xfrm>
          <a:prstGeom prst="rect">
            <a:avLst/>
          </a:prstGeom>
          <a:noFill/>
        </p:spPr>
        <p:txBody>
          <a:bodyPr wrap="none" rtlCol="0">
            <a:spAutoFit/>
          </a:bodyPr>
          <a:lstStyle/>
          <a:p>
            <a:pPr algn="ctr"/>
            <a:r>
              <a:rPr lang="en-GB" sz="6000" dirty="0">
                <a:solidFill>
                  <a:schemeClr val="bg1"/>
                </a:solidFill>
                <a:latin typeface="American Typewriter" panose="02090604020004020304" pitchFamily="18" charset="77"/>
              </a:rPr>
              <a:t>ECAD4016</a:t>
            </a:r>
          </a:p>
          <a:p>
            <a:pPr algn="ctr"/>
            <a:r>
              <a:rPr lang="en-GB" sz="6000" dirty="0">
                <a:solidFill>
                  <a:schemeClr val="bg1"/>
                </a:solidFill>
                <a:latin typeface="American Typewriter" panose="02090604020004020304" pitchFamily="18" charset="77"/>
              </a:rPr>
              <a:t>Who am I teaching?</a:t>
            </a:r>
            <a:br>
              <a:rPr lang="en-GB" sz="6000" dirty="0">
                <a:solidFill>
                  <a:schemeClr val="bg1"/>
                </a:solidFill>
                <a:latin typeface="American Typewriter" panose="02090604020004020304" pitchFamily="18" charset="77"/>
              </a:rPr>
            </a:br>
            <a:endParaRPr lang="en-US" sz="6000" dirty="0">
              <a:solidFill>
                <a:schemeClr val="bg1"/>
              </a:solidFill>
              <a:latin typeface="American Typewriter" panose="02090604020004020304" pitchFamily="18" charset="77"/>
            </a:endParaRPr>
          </a:p>
        </p:txBody>
      </p:sp>
      <p:sp>
        <p:nvSpPr>
          <p:cNvPr id="3" name="TextBox 2">
            <a:extLst>
              <a:ext uri="{FF2B5EF4-FFF2-40B4-BE49-F238E27FC236}">
                <a16:creationId xmlns:a16="http://schemas.microsoft.com/office/drawing/2014/main" id="{073566AF-150B-EF48-9F17-976745988151}"/>
              </a:ext>
            </a:extLst>
          </p:cNvPr>
          <p:cNvSpPr txBox="1"/>
          <p:nvPr/>
        </p:nvSpPr>
        <p:spPr>
          <a:xfrm>
            <a:off x="784792" y="4490435"/>
            <a:ext cx="10725958" cy="707886"/>
          </a:xfrm>
          <a:prstGeom prst="rect">
            <a:avLst/>
          </a:prstGeom>
          <a:noFill/>
        </p:spPr>
        <p:txBody>
          <a:bodyPr wrap="square" rtlCol="0">
            <a:spAutoFit/>
          </a:bodyPr>
          <a:lstStyle/>
          <a:p>
            <a:pPr algn="ctr"/>
            <a:r>
              <a:rPr lang="en-GB" sz="4000" dirty="0">
                <a:solidFill>
                  <a:schemeClr val="bg1"/>
                </a:solidFill>
                <a:latin typeface="American Typewriter" panose="02090604020004020304" pitchFamily="18" charset="77"/>
              </a:rPr>
              <a:t>Emotional development: Attachment </a:t>
            </a:r>
          </a:p>
        </p:txBody>
      </p:sp>
    </p:spTree>
    <p:extLst>
      <p:ext uri="{BB962C8B-B14F-4D97-AF65-F5344CB8AC3E}">
        <p14:creationId xmlns:p14="http://schemas.microsoft.com/office/powerpoint/2010/main" val="33935144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7AD06727-6C20-4C39-B034-DC41863D9F70}"/>
              </a:ext>
            </a:extLst>
          </p:cNvPr>
          <p:cNvSpPr>
            <a:spLocks noGrp="1"/>
          </p:cNvSpPr>
          <p:nvPr/>
        </p:nvSpPr>
        <p:spPr>
          <a:xfrm>
            <a:off x="458694" y="1331119"/>
            <a:ext cx="11274612" cy="4195763"/>
          </a:xfrm>
          <a:prstGeom prst="rect">
            <a:avLst/>
          </a:prstGeom>
        </p:spPr>
        <p:txBody>
          <a:bodyPr vert="horz" lIns="91440" tIns="45720" rIns="91440" bIns="45720" rtlCol="0" anchor="t">
            <a:normAutofit/>
          </a:bodyPr>
          <a:lst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endParaRPr lang="en-US" dirty="0"/>
          </a:p>
        </p:txBody>
      </p:sp>
      <p:sp>
        <p:nvSpPr>
          <p:cNvPr id="4" name="Blwch Testun 3">
            <a:extLst>
              <a:ext uri="{FF2B5EF4-FFF2-40B4-BE49-F238E27FC236}">
                <a16:creationId xmlns:a16="http://schemas.microsoft.com/office/drawing/2014/main" id="{5FFCF5A9-EAD2-6795-2161-2F4DCEFD76F2}"/>
              </a:ext>
            </a:extLst>
          </p:cNvPr>
          <p:cNvSpPr txBox="1"/>
          <p:nvPr/>
        </p:nvSpPr>
        <p:spPr>
          <a:xfrm>
            <a:off x="1151468" y="1737316"/>
            <a:ext cx="10533780" cy="4401205"/>
          </a:xfrm>
          <a:prstGeom prst="rect">
            <a:avLst/>
          </a:prstGeom>
          <a:noFill/>
        </p:spPr>
        <p:txBody>
          <a:bodyPr wrap="square">
            <a:spAutoFit/>
          </a:bodyPr>
          <a:lstStyle/>
          <a:p>
            <a:r>
              <a:rPr lang="en-GB" sz="4000" dirty="0"/>
              <a:t>- Explain Bowlby’s key ideas about attachment</a:t>
            </a:r>
          </a:p>
          <a:p>
            <a:r>
              <a:rPr lang="en-GB" sz="4000" dirty="0"/>
              <a:t>- Describe the evolutionary basis of attachment</a:t>
            </a:r>
          </a:p>
          <a:p>
            <a:r>
              <a:rPr lang="en-GB" sz="4000" dirty="0"/>
              <a:t>- Outline the stages of attachment development</a:t>
            </a:r>
          </a:p>
          <a:p>
            <a:r>
              <a:rPr lang="en-GB" sz="4000" dirty="0"/>
              <a:t>- Evaluate the strengths and criticisms of Bowlby’s theory</a:t>
            </a:r>
          </a:p>
          <a:p>
            <a:r>
              <a:rPr lang="en-GB" sz="4000" dirty="0"/>
              <a:t>- Apply the theory to contemporary issues (e.g., childcare, mental health)</a:t>
            </a:r>
          </a:p>
        </p:txBody>
      </p:sp>
      <p:sp>
        <p:nvSpPr>
          <p:cNvPr id="7" name="Blwch Testun 6">
            <a:extLst>
              <a:ext uri="{FF2B5EF4-FFF2-40B4-BE49-F238E27FC236}">
                <a16:creationId xmlns:a16="http://schemas.microsoft.com/office/drawing/2014/main" id="{95379E68-CB27-E6C3-F597-B38C6F19D9BE}"/>
              </a:ext>
            </a:extLst>
          </p:cNvPr>
          <p:cNvSpPr txBox="1"/>
          <p:nvPr/>
        </p:nvSpPr>
        <p:spPr>
          <a:xfrm>
            <a:off x="458694" y="291710"/>
            <a:ext cx="6716261" cy="769441"/>
          </a:xfrm>
          <a:prstGeom prst="rect">
            <a:avLst/>
          </a:prstGeom>
          <a:noFill/>
        </p:spPr>
        <p:txBody>
          <a:bodyPr wrap="square" rtlCol="0">
            <a:spAutoFit/>
          </a:bodyPr>
          <a:lstStyle/>
          <a:p>
            <a:r>
              <a:rPr lang="cy-GB" sz="4400" dirty="0"/>
              <a:t>Aims of the session</a:t>
            </a:r>
          </a:p>
        </p:txBody>
      </p:sp>
    </p:spTree>
    <p:extLst>
      <p:ext uri="{BB962C8B-B14F-4D97-AF65-F5344CB8AC3E}">
        <p14:creationId xmlns:p14="http://schemas.microsoft.com/office/powerpoint/2010/main" val="3689861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016312-6DCE-8047-A2F5-0F982CC80592}"/>
              </a:ext>
            </a:extLst>
          </p:cNvPr>
          <p:cNvPicPr>
            <a:picLocks noChangeAspect="1"/>
          </p:cNvPicPr>
          <p:nvPr/>
        </p:nvPicPr>
        <p:blipFill>
          <a:blip r:embed="rId2"/>
          <a:stretch>
            <a:fillRect/>
          </a:stretch>
        </p:blipFill>
        <p:spPr>
          <a:xfrm>
            <a:off x="-172529" y="-127274"/>
            <a:ext cx="12629072" cy="7141440"/>
          </a:xfrm>
          <a:prstGeom prst="rect">
            <a:avLst/>
          </a:prstGeom>
        </p:spPr>
      </p:pic>
    </p:spTree>
    <p:extLst>
      <p:ext uri="{BB962C8B-B14F-4D97-AF65-F5344CB8AC3E}">
        <p14:creationId xmlns:p14="http://schemas.microsoft.com/office/powerpoint/2010/main" val="3434262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016312-6DCE-8047-A2F5-0F982CC80592}"/>
              </a:ext>
            </a:extLst>
          </p:cNvPr>
          <p:cNvPicPr>
            <a:picLocks noChangeAspect="1"/>
          </p:cNvPicPr>
          <p:nvPr/>
        </p:nvPicPr>
        <p:blipFill>
          <a:blip r:embed="rId2"/>
          <a:stretch>
            <a:fillRect/>
          </a:stretch>
        </p:blipFill>
        <p:spPr>
          <a:xfrm>
            <a:off x="-172529" y="-127274"/>
            <a:ext cx="12629072" cy="7141440"/>
          </a:xfrm>
          <a:prstGeom prst="rect">
            <a:avLst/>
          </a:prstGeom>
        </p:spPr>
      </p:pic>
      <p:sp>
        <p:nvSpPr>
          <p:cNvPr id="4" name="TextBox 3">
            <a:extLst>
              <a:ext uri="{FF2B5EF4-FFF2-40B4-BE49-F238E27FC236}">
                <a16:creationId xmlns:a16="http://schemas.microsoft.com/office/drawing/2014/main" id="{F3776C67-8C84-1443-9B79-9B3E6D74CA9E}"/>
              </a:ext>
            </a:extLst>
          </p:cNvPr>
          <p:cNvSpPr txBox="1"/>
          <p:nvPr/>
        </p:nvSpPr>
        <p:spPr>
          <a:xfrm>
            <a:off x="6299200" y="4626112"/>
            <a:ext cx="5892800" cy="1323439"/>
          </a:xfrm>
          <a:prstGeom prst="rect">
            <a:avLst/>
          </a:prstGeom>
          <a:noFill/>
        </p:spPr>
        <p:txBody>
          <a:bodyPr wrap="square" rtlCol="0">
            <a:spAutoFit/>
          </a:bodyPr>
          <a:lstStyle/>
          <a:p>
            <a:pPr algn="ctr"/>
            <a:r>
              <a:rPr lang="en-US" sz="4000" dirty="0">
                <a:solidFill>
                  <a:schemeClr val="bg1"/>
                </a:solidFill>
              </a:rPr>
              <a:t>Influential…his ideas have shaped much of psychology</a:t>
            </a:r>
          </a:p>
        </p:txBody>
      </p:sp>
    </p:spTree>
    <p:extLst>
      <p:ext uri="{BB962C8B-B14F-4D97-AF65-F5344CB8AC3E}">
        <p14:creationId xmlns:p14="http://schemas.microsoft.com/office/powerpoint/2010/main" val="13677502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016312-6DCE-8047-A2F5-0F982CC80592}"/>
              </a:ext>
            </a:extLst>
          </p:cNvPr>
          <p:cNvPicPr>
            <a:picLocks noChangeAspect="1"/>
          </p:cNvPicPr>
          <p:nvPr/>
        </p:nvPicPr>
        <p:blipFill>
          <a:blip r:embed="rId2"/>
          <a:stretch>
            <a:fillRect/>
          </a:stretch>
        </p:blipFill>
        <p:spPr>
          <a:xfrm>
            <a:off x="-172529" y="-127274"/>
            <a:ext cx="12629072" cy="7141440"/>
          </a:xfrm>
          <a:prstGeom prst="rect">
            <a:avLst/>
          </a:prstGeom>
        </p:spPr>
      </p:pic>
      <p:pic>
        <p:nvPicPr>
          <p:cNvPr id="4" name="Picture 3">
            <a:extLst>
              <a:ext uri="{FF2B5EF4-FFF2-40B4-BE49-F238E27FC236}">
                <a16:creationId xmlns:a16="http://schemas.microsoft.com/office/drawing/2014/main" id="{7885543C-A8FE-BD4A-B8F6-FFB957020C66}"/>
              </a:ext>
            </a:extLst>
          </p:cNvPr>
          <p:cNvPicPr>
            <a:picLocks noChangeAspect="1"/>
          </p:cNvPicPr>
          <p:nvPr/>
        </p:nvPicPr>
        <p:blipFill>
          <a:blip r:embed="rId3"/>
          <a:stretch>
            <a:fillRect/>
          </a:stretch>
        </p:blipFill>
        <p:spPr>
          <a:xfrm>
            <a:off x="9465734" y="1320798"/>
            <a:ext cx="1583267" cy="1583267"/>
          </a:xfrm>
          <a:prstGeom prst="rect">
            <a:avLst/>
          </a:prstGeom>
        </p:spPr>
      </p:pic>
      <p:sp>
        <p:nvSpPr>
          <p:cNvPr id="5" name="TextBox 4">
            <a:extLst>
              <a:ext uri="{FF2B5EF4-FFF2-40B4-BE49-F238E27FC236}">
                <a16:creationId xmlns:a16="http://schemas.microsoft.com/office/drawing/2014/main" id="{473F4159-4D0F-7C4C-884D-AD60FAB5EDAF}"/>
              </a:ext>
            </a:extLst>
          </p:cNvPr>
          <p:cNvSpPr txBox="1"/>
          <p:nvPr/>
        </p:nvSpPr>
        <p:spPr>
          <a:xfrm>
            <a:off x="10075334" y="782245"/>
            <a:ext cx="2235200" cy="707886"/>
          </a:xfrm>
          <a:prstGeom prst="rect">
            <a:avLst/>
          </a:prstGeom>
          <a:noFill/>
        </p:spPr>
        <p:txBody>
          <a:bodyPr wrap="square" rtlCol="0">
            <a:spAutoFit/>
          </a:bodyPr>
          <a:lstStyle/>
          <a:p>
            <a:r>
              <a:rPr lang="en-US" sz="4000" dirty="0">
                <a:solidFill>
                  <a:schemeClr val="bg1"/>
                </a:solidFill>
              </a:rPr>
              <a:t>Parenting</a:t>
            </a:r>
          </a:p>
        </p:txBody>
      </p:sp>
    </p:spTree>
    <p:extLst>
      <p:ext uri="{BB962C8B-B14F-4D97-AF65-F5344CB8AC3E}">
        <p14:creationId xmlns:p14="http://schemas.microsoft.com/office/powerpoint/2010/main" val="3039570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016312-6DCE-8047-A2F5-0F982CC80592}"/>
              </a:ext>
            </a:extLst>
          </p:cNvPr>
          <p:cNvPicPr>
            <a:picLocks noChangeAspect="1"/>
          </p:cNvPicPr>
          <p:nvPr/>
        </p:nvPicPr>
        <p:blipFill>
          <a:blip r:embed="rId2"/>
          <a:stretch>
            <a:fillRect/>
          </a:stretch>
        </p:blipFill>
        <p:spPr>
          <a:xfrm>
            <a:off x="-172529" y="-127274"/>
            <a:ext cx="12629072" cy="7141440"/>
          </a:xfrm>
          <a:prstGeom prst="rect">
            <a:avLst/>
          </a:prstGeom>
        </p:spPr>
      </p:pic>
      <p:pic>
        <p:nvPicPr>
          <p:cNvPr id="4" name="Picture 3">
            <a:extLst>
              <a:ext uri="{FF2B5EF4-FFF2-40B4-BE49-F238E27FC236}">
                <a16:creationId xmlns:a16="http://schemas.microsoft.com/office/drawing/2014/main" id="{7885543C-A8FE-BD4A-B8F6-FFB957020C66}"/>
              </a:ext>
            </a:extLst>
          </p:cNvPr>
          <p:cNvPicPr>
            <a:picLocks noChangeAspect="1"/>
          </p:cNvPicPr>
          <p:nvPr/>
        </p:nvPicPr>
        <p:blipFill>
          <a:blip r:embed="rId3"/>
          <a:stretch>
            <a:fillRect/>
          </a:stretch>
        </p:blipFill>
        <p:spPr>
          <a:xfrm>
            <a:off x="9465734" y="1320798"/>
            <a:ext cx="1583267" cy="1583267"/>
          </a:xfrm>
          <a:prstGeom prst="rect">
            <a:avLst/>
          </a:prstGeom>
        </p:spPr>
      </p:pic>
      <p:sp>
        <p:nvSpPr>
          <p:cNvPr id="5" name="TextBox 4">
            <a:extLst>
              <a:ext uri="{FF2B5EF4-FFF2-40B4-BE49-F238E27FC236}">
                <a16:creationId xmlns:a16="http://schemas.microsoft.com/office/drawing/2014/main" id="{473F4159-4D0F-7C4C-884D-AD60FAB5EDAF}"/>
              </a:ext>
            </a:extLst>
          </p:cNvPr>
          <p:cNvSpPr txBox="1"/>
          <p:nvPr/>
        </p:nvSpPr>
        <p:spPr>
          <a:xfrm>
            <a:off x="10075334" y="782245"/>
            <a:ext cx="2235200" cy="707886"/>
          </a:xfrm>
          <a:prstGeom prst="rect">
            <a:avLst/>
          </a:prstGeom>
          <a:noFill/>
        </p:spPr>
        <p:txBody>
          <a:bodyPr wrap="square" rtlCol="0">
            <a:spAutoFit/>
          </a:bodyPr>
          <a:lstStyle/>
          <a:p>
            <a:r>
              <a:rPr lang="en-US" sz="4000" dirty="0">
                <a:solidFill>
                  <a:schemeClr val="bg1"/>
                </a:solidFill>
              </a:rPr>
              <a:t>Parenting</a:t>
            </a:r>
          </a:p>
        </p:txBody>
      </p:sp>
      <p:pic>
        <p:nvPicPr>
          <p:cNvPr id="6" name="Picture 5">
            <a:extLst>
              <a:ext uri="{FF2B5EF4-FFF2-40B4-BE49-F238E27FC236}">
                <a16:creationId xmlns:a16="http://schemas.microsoft.com/office/drawing/2014/main" id="{3A2BA274-11DB-1749-B8F3-0A4408046915}"/>
              </a:ext>
            </a:extLst>
          </p:cNvPr>
          <p:cNvPicPr>
            <a:picLocks noChangeAspect="1"/>
          </p:cNvPicPr>
          <p:nvPr/>
        </p:nvPicPr>
        <p:blipFill>
          <a:blip r:embed="rId3"/>
          <a:stretch>
            <a:fillRect/>
          </a:stretch>
        </p:blipFill>
        <p:spPr>
          <a:xfrm rot="10643557">
            <a:off x="9465733" y="4083084"/>
            <a:ext cx="1583267" cy="1583267"/>
          </a:xfrm>
          <a:prstGeom prst="rect">
            <a:avLst/>
          </a:prstGeom>
        </p:spPr>
      </p:pic>
      <p:sp>
        <p:nvSpPr>
          <p:cNvPr id="7" name="TextBox 6">
            <a:extLst>
              <a:ext uri="{FF2B5EF4-FFF2-40B4-BE49-F238E27FC236}">
                <a16:creationId xmlns:a16="http://schemas.microsoft.com/office/drawing/2014/main" id="{C8761685-9B32-CE4D-9417-2279296394BE}"/>
              </a:ext>
            </a:extLst>
          </p:cNvPr>
          <p:cNvSpPr txBox="1"/>
          <p:nvPr/>
        </p:nvSpPr>
        <p:spPr>
          <a:xfrm>
            <a:off x="8022166" y="5461824"/>
            <a:ext cx="2235200" cy="707886"/>
          </a:xfrm>
          <a:prstGeom prst="rect">
            <a:avLst/>
          </a:prstGeom>
          <a:noFill/>
        </p:spPr>
        <p:txBody>
          <a:bodyPr wrap="square" rtlCol="0">
            <a:spAutoFit/>
          </a:bodyPr>
          <a:lstStyle/>
          <a:p>
            <a:r>
              <a:rPr lang="en-US" sz="4000" dirty="0">
                <a:solidFill>
                  <a:schemeClr val="bg1"/>
                </a:solidFill>
              </a:rPr>
              <a:t>Education</a:t>
            </a:r>
          </a:p>
        </p:txBody>
      </p:sp>
    </p:spTree>
    <p:extLst>
      <p:ext uri="{BB962C8B-B14F-4D97-AF65-F5344CB8AC3E}">
        <p14:creationId xmlns:p14="http://schemas.microsoft.com/office/powerpoint/2010/main" val="1026344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016312-6DCE-8047-A2F5-0F982CC80592}"/>
              </a:ext>
            </a:extLst>
          </p:cNvPr>
          <p:cNvPicPr>
            <a:picLocks noChangeAspect="1"/>
          </p:cNvPicPr>
          <p:nvPr/>
        </p:nvPicPr>
        <p:blipFill>
          <a:blip r:embed="rId2"/>
          <a:stretch>
            <a:fillRect/>
          </a:stretch>
        </p:blipFill>
        <p:spPr>
          <a:xfrm>
            <a:off x="-172529" y="-127274"/>
            <a:ext cx="12629072" cy="7141440"/>
          </a:xfrm>
          <a:prstGeom prst="rect">
            <a:avLst/>
          </a:prstGeom>
        </p:spPr>
      </p:pic>
      <p:pic>
        <p:nvPicPr>
          <p:cNvPr id="4" name="Picture 3">
            <a:extLst>
              <a:ext uri="{FF2B5EF4-FFF2-40B4-BE49-F238E27FC236}">
                <a16:creationId xmlns:a16="http://schemas.microsoft.com/office/drawing/2014/main" id="{7885543C-A8FE-BD4A-B8F6-FFB957020C66}"/>
              </a:ext>
            </a:extLst>
          </p:cNvPr>
          <p:cNvPicPr>
            <a:picLocks noChangeAspect="1"/>
          </p:cNvPicPr>
          <p:nvPr/>
        </p:nvPicPr>
        <p:blipFill>
          <a:blip r:embed="rId3"/>
          <a:stretch>
            <a:fillRect/>
          </a:stretch>
        </p:blipFill>
        <p:spPr>
          <a:xfrm>
            <a:off x="9465734" y="1320798"/>
            <a:ext cx="1583267" cy="1583267"/>
          </a:xfrm>
          <a:prstGeom prst="rect">
            <a:avLst/>
          </a:prstGeom>
        </p:spPr>
      </p:pic>
      <p:sp>
        <p:nvSpPr>
          <p:cNvPr id="5" name="TextBox 4">
            <a:extLst>
              <a:ext uri="{FF2B5EF4-FFF2-40B4-BE49-F238E27FC236}">
                <a16:creationId xmlns:a16="http://schemas.microsoft.com/office/drawing/2014/main" id="{473F4159-4D0F-7C4C-884D-AD60FAB5EDAF}"/>
              </a:ext>
            </a:extLst>
          </p:cNvPr>
          <p:cNvSpPr txBox="1"/>
          <p:nvPr/>
        </p:nvSpPr>
        <p:spPr>
          <a:xfrm>
            <a:off x="10075334" y="782245"/>
            <a:ext cx="2235200" cy="707886"/>
          </a:xfrm>
          <a:prstGeom prst="rect">
            <a:avLst/>
          </a:prstGeom>
          <a:noFill/>
        </p:spPr>
        <p:txBody>
          <a:bodyPr wrap="square" rtlCol="0">
            <a:spAutoFit/>
          </a:bodyPr>
          <a:lstStyle/>
          <a:p>
            <a:r>
              <a:rPr lang="en-US" sz="4000" dirty="0">
                <a:solidFill>
                  <a:schemeClr val="bg1"/>
                </a:solidFill>
              </a:rPr>
              <a:t>Parenting</a:t>
            </a:r>
          </a:p>
        </p:txBody>
      </p:sp>
      <p:pic>
        <p:nvPicPr>
          <p:cNvPr id="6" name="Picture 5">
            <a:extLst>
              <a:ext uri="{FF2B5EF4-FFF2-40B4-BE49-F238E27FC236}">
                <a16:creationId xmlns:a16="http://schemas.microsoft.com/office/drawing/2014/main" id="{3A2BA274-11DB-1749-B8F3-0A4408046915}"/>
              </a:ext>
            </a:extLst>
          </p:cNvPr>
          <p:cNvPicPr>
            <a:picLocks noChangeAspect="1"/>
          </p:cNvPicPr>
          <p:nvPr/>
        </p:nvPicPr>
        <p:blipFill>
          <a:blip r:embed="rId3"/>
          <a:stretch>
            <a:fillRect/>
          </a:stretch>
        </p:blipFill>
        <p:spPr>
          <a:xfrm rot="10643557">
            <a:off x="9465733" y="4083084"/>
            <a:ext cx="1583267" cy="1583267"/>
          </a:xfrm>
          <a:prstGeom prst="rect">
            <a:avLst/>
          </a:prstGeom>
        </p:spPr>
      </p:pic>
      <p:sp>
        <p:nvSpPr>
          <p:cNvPr id="7" name="TextBox 6">
            <a:extLst>
              <a:ext uri="{FF2B5EF4-FFF2-40B4-BE49-F238E27FC236}">
                <a16:creationId xmlns:a16="http://schemas.microsoft.com/office/drawing/2014/main" id="{C8761685-9B32-CE4D-9417-2279296394BE}"/>
              </a:ext>
            </a:extLst>
          </p:cNvPr>
          <p:cNvSpPr txBox="1"/>
          <p:nvPr/>
        </p:nvSpPr>
        <p:spPr>
          <a:xfrm>
            <a:off x="8022166" y="5461824"/>
            <a:ext cx="2235200" cy="707886"/>
          </a:xfrm>
          <a:prstGeom prst="rect">
            <a:avLst/>
          </a:prstGeom>
          <a:noFill/>
        </p:spPr>
        <p:txBody>
          <a:bodyPr wrap="square" rtlCol="0">
            <a:spAutoFit/>
          </a:bodyPr>
          <a:lstStyle/>
          <a:p>
            <a:r>
              <a:rPr lang="en-US" sz="4000" dirty="0">
                <a:solidFill>
                  <a:schemeClr val="bg1"/>
                </a:solidFill>
              </a:rPr>
              <a:t>Education</a:t>
            </a:r>
          </a:p>
        </p:txBody>
      </p:sp>
      <p:pic>
        <p:nvPicPr>
          <p:cNvPr id="8" name="Picture 7">
            <a:extLst>
              <a:ext uri="{FF2B5EF4-FFF2-40B4-BE49-F238E27FC236}">
                <a16:creationId xmlns:a16="http://schemas.microsoft.com/office/drawing/2014/main" id="{36B583DA-B72E-F24B-9740-3E78E0A3E916}"/>
              </a:ext>
            </a:extLst>
          </p:cNvPr>
          <p:cNvPicPr>
            <a:picLocks noChangeAspect="1"/>
          </p:cNvPicPr>
          <p:nvPr/>
        </p:nvPicPr>
        <p:blipFill>
          <a:blip r:embed="rId3"/>
          <a:stretch>
            <a:fillRect/>
          </a:stretch>
        </p:blipFill>
        <p:spPr>
          <a:xfrm rot="16200000">
            <a:off x="7230532" y="1320798"/>
            <a:ext cx="1583267" cy="1583267"/>
          </a:xfrm>
          <a:prstGeom prst="rect">
            <a:avLst/>
          </a:prstGeom>
        </p:spPr>
      </p:pic>
      <p:sp>
        <p:nvSpPr>
          <p:cNvPr id="9" name="TextBox 8">
            <a:extLst>
              <a:ext uri="{FF2B5EF4-FFF2-40B4-BE49-F238E27FC236}">
                <a16:creationId xmlns:a16="http://schemas.microsoft.com/office/drawing/2014/main" id="{0B674495-1EE6-6647-AEE2-45B5BA590998}"/>
              </a:ext>
            </a:extLst>
          </p:cNvPr>
          <p:cNvSpPr txBox="1"/>
          <p:nvPr/>
        </p:nvSpPr>
        <p:spPr>
          <a:xfrm>
            <a:off x="6164770" y="782245"/>
            <a:ext cx="2235200" cy="707886"/>
          </a:xfrm>
          <a:prstGeom prst="rect">
            <a:avLst/>
          </a:prstGeom>
          <a:noFill/>
        </p:spPr>
        <p:txBody>
          <a:bodyPr wrap="square" rtlCol="0">
            <a:spAutoFit/>
          </a:bodyPr>
          <a:lstStyle/>
          <a:p>
            <a:r>
              <a:rPr lang="en-US" sz="4000" dirty="0">
                <a:solidFill>
                  <a:schemeClr val="bg1"/>
                </a:solidFill>
              </a:rPr>
              <a:t>Child care</a:t>
            </a:r>
          </a:p>
        </p:txBody>
      </p:sp>
    </p:spTree>
    <p:extLst>
      <p:ext uri="{BB962C8B-B14F-4D97-AF65-F5344CB8AC3E}">
        <p14:creationId xmlns:p14="http://schemas.microsoft.com/office/powerpoint/2010/main" val="2680851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016312-6DCE-8047-A2F5-0F982CC80592}"/>
              </a:ext>
            </a:extLst>
          </p:cNvPr>
          <p:cNvPicPr>
            <a:picLocks noChangeAspect="1"/>
          </p:cNvPicPr>
          <p:nvPr/>
        </p:nvPicPr>
        <p:blipFill>
          <a:blip r:embed="rId2"/>
          <a:stretch>
            <a:fillRect/>
          </a:stretch>
        </p:blipFill>
        <p:spPr>
          <a:xfrm>
            <a:off x="-172529" y="-127274"/>
            <a:ext cx="12629072" cy="7141440"/>
          </a:xfrm>
          <a:prstGeom prst="rect">
            <a:avLst/>
          </a:prstGeom>
        </p:spPr>
      </p:pic>
      <p:pic>
        <p:nvPicPr>
          <p:cNvPr id="4" name="Picture 3">
            <a:extLst>
              <a:ext uri="{FF2B5EF4-FFF2-40B4-BE49-F238E27FC236}">
                <a16:creationId xmlns:a16="http://schemas.microsoft.com/office/drawing/2014/main" id="{7885543C-A8FE-BD4A-B8F6-FFB957020C66}"/>
              </a:ext>
            </a:extLst>
          </p:cNvPr>
          <p:cNvPicPr>
            <a:picLocks noChangeAspect="1"/>
          </p:cNvPicPr>
          <p:nvPr/>
        </p:nvPicPr>
        <p:blipFill>
          <a:blip r:embed="rId3"/>
          <a:stretch>
            <a:fillRect/>
          </a:stretch>
        </p:blipFill>
        <p:spPr>
          <a:xfrm>
            <a:off x="9465734" y="1320798"/>
            <a:ext cx="1583267" cy="1583267"/>
          </a:xfrm>
          <a:prstGeom prst="rect">
            <a:avLst/>
          </a:prstGeom>
        </p:spPr>
      </p:pic>
      <p:sp>
        <p:nvSpPr>
          <p:cNvPr id="5" name="TextBox 4">
            <a:extLst>
              <a:ext uri="{FF2B5EF4-FFF2-40B4-BE49-F238E27FC236}">
                <a16:creationId xmlns:a16="http://schemas.microsoft.com/office/drawing/2014/main" id="{473F4159-4D0F-7C4C-884D-AD60FAB5EDAF}"/>
              </a:ext>
            </a:extLst>
          </p:cNvPr>
          <p:cNvSpPr txBox="1"/>
          <p:nvPr/>
        </p:nvSpPr>
        <p:spPr>
          <a:xfrm>
            <a:off x="10075334" y="782245"/>
            <a:ext cx="2235200" cy="707886"/>
          </a:xfrm>
          <a:prstGeom prst="rect">
            <a:avLst/>
          </a:prstGeom>
          <a:noFill/>
        </p:spPr>
        <p:txBody>
          <a:bodyPr wrap="square" rtlCol="0">
            <a:spAutoFit/>
          </a:bodyPr>
          <a:lstStyle/>
          <a:p>
            <a:r>
              <a:rPr lang="en-US" sz="4000" dirty="0">
                <a:solidFill>
                  <a:schemeClr val="bg1"/>
                </a:solidFill>
              </a:rPr>
              <a:t>Parenting</a:t>
            </a:r>
          </a:p>
        </p:txBody>
      </p:sp>
      <p:pic>
        <p:nvPicPr>
          <p:cNvPr id="6" name="Picture 5">
            <a:extLst>
              <a:ext uri="{FF2B5EF4-FFF2-40B4-BE49-F238E27FC236}">
                <a16:creationId xmlns:a16="http://schemas.microsoft.com/office/drawing/2014/main" id="{3A2BA274-11DB-1749-B8F3-0A4408046915}"/>
              </a:ext>
            </a:extLst>
          </p:cNvPr>
          <p:cNvPicPr>
            <a:picLocks noChangeAspect="1"/>
          </p:cNvPicPr>
          <p:nvPr/>
        </p:nvPicPr>
        <p:blipFill>
          <a:blip r:embed="rId3"/>
          <a:stretch>
            <a:fillRect/>
          </a:stretch>
        </p:blipFill>
        <p:spPr>
          <a:xfrm rot="10643557">
            <a:off x="9465733" y="4083084"/>
            <a:ext cx="1583267" cy="1583267"/>
          </a:xfrm>
          <a:prstGeom prst="rect">
            <a:avLst/>
          </a:prstGeom>
        </p:spPr>
      </p:pic>
      <p:sp>
        <p:nvSpPr>
          <p:cNvPr id="7" name="TextBox 6">
            <a:extLst>
              <a:ext uri="{FF2B5EF4-FFF2-40B4-BE49-F238E27FC236}">
                <a16:creationId xmlns:a16="http://schemas.microsoft.com/office/drawing/2014/main" id="{C8761685-9B32-CE4D-9417-2279296394BE}"/>
              </a:ext>
            </a:extLst>
          </p:cNvPr>
          <p:cNvSpPr txBox="1"/>
          <p:nvPr/>
        </p:nvSpPr>
        <p:spPr>
          <a:xfrm>
            <a:off x="8022166" y="5461824"/>
            <a:ext cx="2235200" cy="707886"/>
          </a:xfrm>
          <a:prstGeom prst="rect">
            <a:avLst/>
          </a:prstGeom>
          <a:noFill/>
        </p:spPr>
        <p:txBody>
          <a:bodyPr wrap="square" rtlCol="0">
            <a:spAutoFit/>
          </a:bodyPr>
          <a:lstStyle/>
          <a:p>
            <a:r>
              <a:rPr lang="en-US" sz="4000" dirty="0">
                <a:solidFill>
                  <a:schemeClr val="bg1"/>
                </a:solidFill>
              </a:rPr>
              <a:t>Education</a:t>
            </a:r>
          </a:p>
        </p:txBody>
      </p:sp>
      <p:pic>
        <p:nvPicPr>
          <p:cNvPr id="8" name="Picture 7">
            <a:extLst>
              <a:ext uri="{FF2B5EF4-FFF2-40B4-BE49-F238E27FC236}">
                <a16:creationId xmlns:a16="http://schemas.microsoft.com/office/drawing/2014/main" id="{36B583DA-B72E-F24B-9740-3E78E0A3E916}"/>
              </a:ext>
            </a:extLst>
          </p:cNvPr>
          <p:cNvPicPr>
            <a:picLocks noChangeAspect="1"/>
          </p:cNvPicPr>
          <p:nvPr/>
        </p:nvPicPr>
        <p:blipFill>
          <a:blip r:embed="rId3"/>
          <a:stretch>
            <a:fillRect/>
          </a:stretch>
        </p:blipFill>
        <p:spPr>
          <a:xfrm rot="16200000">
            <a:off x="7230532" y="1320798"/>
            <a:ext cx="1583267" cy="1583267"/>
          </a:xfrm>
          <a:prstGeom prst="rect">
            <a:avLst/>
          </a:prstGeom>
        </p:spPr>
      </p:pic>
    </p:spTree>
    <p:extLst>
      <p:ext uri="{BB962C8B-B14F-4D97-AF65-F5344CB8AC3E}">
        <p14:creationId xmlns:p14="http://schemas.microsoft.com/office/powerpoint/2010/main" val="8151610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016312-6DCE-8047-A2F5-0F982CC80592}"/>
              </a:ext>
            </a:extLst>
          </p:cNvPr>
          <p:cNvPicPr>
            <a:picLocks noChangeAspect="1"/>
          </p:cNvPicPr>
          <p:nvPr/>
        </p:nvPicPr>
        <p:blipFill>
          <a:blip r:embed="rId2"/>
          <a:stretch>
            <a:fillRect/>
          </a:stretch>
        </p:blipFill>
        <p:spPr>
          <a:xfrm>
            <a:off x="-172529" y="-127274"/>
            <a:ext cx="12629072" cy="7141440"/>
          </a:xfrm>
          <a:prstGeom prst="rect">
            <a:avLst/>
          </a:prstGeom>
        </p:spPr>
      </p:pic>
      <p:pic>
        <p:nvPicPr>
          <p:cNvPr id="4" name="Picture 3">
            <a:extLst>
              <a:ext uri="{FF2B5EF4-FFF2-40B4-BE49-F238E27FC236}">
                <a16:creationId xmlns:a16="http://schemas.microsoft.com/office/drawing/2014/main" id="{F4903ABF-4A94-5C43-8A26-386F426B936C}"/>
              </a:ext>
            </a:extLst>
          </p:cNvPr>
          <p:cNvPicPr>
            <a:picLocks noChangeAspect="1"/>
          </p:cNvPicPr>
          <p:nvPr/>
        </p:nvPicPr>
        <p:blipFill>
          <a:blip r:embed="rId3"/>
          <a:stretch>
            <a:fillRect/>
          </a:stretch>
        </p:blipFill>
        <p:spPr>
          <a:xfrm>
            <a:off x="6051732" y="1625600"/>
            <a:ext cx="6208000" cy="4266828"/>
          </a:xfrm>
          <a:prstGeom prst="rect">
            <a:avLst/>
          </a:prstGeom>
        </p:spPr>
      </p:pic>
      <p:pic>
        <p:nvPicPr>
          <p:cNvPr id="5" name="Picture 4">
            <a:extLst>
              <a:ext uri="{FF2B5EF4-FFF2-40B4-BE49-F238E27FC236}">
                <a16:creationId xmlns:a16="http://schemas.microsoft.com/office/drawing/2014/main" id="{6DB12302-2E96-1444-B4A8-91EA46E6ADC0}"/>
              </a:ext>
            </a:extLst>
          </p:cNvPr>
          <p:cNvPicPr>
            <a:picLocks noChangeAspect="1"/>
          </p:cNvPicPr>
          <p:nvPr/>
        </p:nvPicPr>
        <p:blipFill>
          <a:blip r:embed="rId4"/>
          <a:stretch>
            <a:fillRect/>
          </a:stretch>
        </p:blipFill>
        <p:spPr>
          <a:xfrm rot="9883034">
            <a:off x="10511015" y="953586"/>
            <a:ext cx="2396949" cy="2396949"/>
          </a:xfrm>
          <a:prstGeom prst="rect">
            <a:avLst/>
          </a:prstGeom>
        </p:spPr>
      </p:pic>
      <p:sp>
        <p:nvSpPr>
          <p:cNvPr id="6" name="TextBox 5">
            <a:extLst>
              <a:ext uri="{FF2B5EF4-FFF2-40B4-BE49-F238E27FC236}">
                <a16:creationId xmlns:a16="http://schemas.microsoft.com/office/drawing/2014/main" id="{8F417CB5-8505-3945-9166-0E5F4449256C}"/>
              </a:ext>
            </a:extLst>
          </p:cNvPr>
          <p:cNvSpPr txBox="1"/>
          <p:nvPr/>
        </p:nvSpPr>
        <p:spPr>
          <a:xfrm>
            <a:off x="9466212" y="680070"/>
            <a:ext cx="2235200" cy="707886"/>
          </a:xfrm>
          <a:prstGeom prst="rect">
            <a:avLst/>
          </a:prstGeom>
          <a:noFill/>
        </p:spPr>
        <p:txBody>
          <a:bodyPr wrap="square" rtlCol="0">
            <a:spAutoFit/>
          </a:bodyPr>
          <a:lstStyle/>
          <a:p>
            <a:r>
              <a:rPr lang="en-US" sz="4000" dirty="0">
                <a:solidFill>
                  <a:schemeClr val="bg1"/>
                </a:solidFill>
              </a:rPr>
              <a:t>Advised…</a:t>
            </a:r>
          </a:p>
        </p:txBody>
      </p:sp>
    </p:spTree>
    <p:extLst>
      <p:ext uri="{BB962C8B-B14F-4D97-AF65-F5344CB8AC3E}">
        <p14:creationId xmlns:p14="http://schemas.microsoft.com/office/powerpoint/2010/main" val="26234787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3A7CA0B-2066-2D42-9C69-3B3D0AB018DF}"/>
              </a:ext>
            </a:extLst>
          </p:cNvPr>
          <p:cNvPicPr>
            <a:picLocks noChangeAspect="1"/>
          </p:cNvPicPr>
          <p:nvPr/>
        </p:nvPicPr>
        <p:blipFill>
          <a:blip r:embed="rId2"/>
          <a:stretch>
            <a:fillRect/>
          </a:stretch>
        </p:blipFill>
        <p:spPr>
          <a:xfrm>
            <a:off x="0" y="-150283"/>
            <a:ext cx="12252994" cy="7008283"/>
          </a:xfrm>
          <a:prstGeom prst="rect">
            <a:avLst/>
          </a:prstGeom>
        </p:spPr>
      </p:pic>
      <p:sp>
        <p:nvSpPr>
          <p:cNvPr id="4" name="TextBox 3">
            <a:extLst>
              <a:ext uri="{FF2B5EF4-FFF2-40B4-BE49-F238E27FC236}">
                <a16:creationId xmlns:a16="http://schemas.microsoft.com/office/drawing/2014/main" id="{B6A3D65C-EA1F-1443-8629-B9DC05C2BD59}"/>
              </a:ext>
            </a:extLst>
          </p:cNvPr>
          <p:cNvSpPr txBox="1"/>
          <p:nvPr/>
        </p:nvSpPr>
        <p:spPr>
          <a:xfrm>
            <a:off x="486833" y="144757"/>
            <a:ext cx="2501694" cy="1323439"/>
          </a:xfrm>
          <a:prstGeom prst="rect">
            <a:avLst/>
          </a:prstGeom>
          <a:noFill/>
        </p:spPr>
        <p:txBody>
          <a:bodyPr wrap="square" rtlCol="0">
            <a:spAutoFit/>
          </a:bodyPr>
          <a:lstStyle/>
          <a:p>
            <a:pPr algn="ctr"/>
            <a:r>
              <a:rPr lang="en-US" sz="4000" dirty="0">
                <a:solidFill>
                  <a:schemeClr val="bg1"/>
                </a:solidFill>
              </a:rPr>
              <a:t>Born 1907 (London)</a:t>
            </a:r>
          </a:p>
        </p:txBody>
      </p:sp>
    </p:spTree>
    <p:extLst>
      <p:ext uri="{BB962C8B-B14F-4D97-AF65-F5344CB8AC3E}">
        <p14:creationId xmlns:p14="http://schemas.microsoft.com/office/powerpoint/2010/main" val="7464709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016312-6DCE-8047-A2F5-0F982CC80592}"/>
              </a:ext>
            </a:extLst>
          </p:cNvPr>
          <p:cNvPicPr>
            <a:picLocks noChangeAspect="1"/>
          </p:cNvPicPr>
          <p:nvPr/>
        </p:nvPicPr>
        <p:blipFill>
          <a:blip r:embed="rId2"/>
          <a:stretch>
            <a:fillRect/>
          </a:stretch>
        </p:blipFill>
        <p:spPr>
          <a:xfrm>
            <a:off x="-172529" y="-127274"/>
            <a:ext cx="12629072" cy="7141440"/>
          </a:xfrm>
          <a:prstGeom prst="rect">
            <a:avLst/>
          </a:prstGeom>
        </p:spPr>
      </p:pic>
      <p:sp>
        <p:nvSpPr>
          <p:cNvPr id="4" name="TextBox 3">
            <a:extLst>
              <a:ext uri="{FF2B5EF4-FFF2-40B4-BE49-F238E27FC236}">
                <a16:creationId xmlns:a16="http://schemas.microsoft.com/office/drawing/2014/main" id="{92881DA3-2C05-0942-99A3-E98034B6C246}"/>
              </a:ext>
            </a:extLst>
          </p:cNvPr>
          <p:cNvSpPr txBox="1"/>
          <p:nvPr/>
        </p:nvSpPr>
        <p:spPr>
          <a:xfrm>
            <a:off x="6819898" y="4818357"/>
            <a:ext cx="5101167" cy="1323439"/>
          </a:xfrm>
          <a:prstGeom prst="rect">
            <a:avLst/>
          </a:prstGeom>
          <a:noFill/>
        </p:spPr>
        <p:txBody>
          <a:bodyPr wrap="square" rtlCol="0">
            <a:spAutoFit/>
          </a:bodyPr>
          <a:lstStyle/>
          <a:p>
            <a:r>
              <a:rPr lang="en-US" sz="4000" dirty="0">
                <a:solidFill>
                  <a:schemeClr val="bg1"/>
                </a:solidFill>
              </a:rPr>
              <a:t>Founder of </a:t>
            </a:r>
            <a:r>
              <a:rPr lang="en-US" sz="4000" b="1" dirty="0">
                <a:solidFill>
                  <a:schemeClr val="bg1"/>
                </a:solidFill>
              </a:rPr>
              <a:t>ATTACHMENT THEORY</a:t>
            </a:r>
          </a:p>
        </p:txBody>
      </p:sp>
    </p:spTree>
    <p:extLst>
      <p:ext uri="{BB962C8B-B14F-4D97-AF65-F5344CB8AC3E}">
        <p14:creationId xmlns:p14="http://schemas.microsoft.com/office/powerpoint/2010/main" val="34960913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9034AE3-BB1A-D84B-93E2-811CB5F4188C}"/>
              </a:ext>
            </a:extLst>
          </p:cNvPr>
          <p:cNvPicPr>
            <a:picLocks noChangeAspect="1"/>
          </p:cNvPicPr>
          <p:nvPr/>
        </p:nvPicPr>
        <p:blipFill rotWithShape="1">
          <a:blip r:embed="rId2"/>
          <a:srcRect b="16215"/>
          <a:stretch/>
        </p:blipFill>
        <p:spPr>
          <a:xfrm>
            <a:off x="0" y="-191193"/>
            <a:ext cx="12192000" cy="5906193"/>
          </a:xfrm>
          <a:prstGeom prst="rect">
            <a:avLst/>
          </a:prstGeom>
        </p:spPr>
      </p:pic>
    </p:spTree>
    <p:extLst>
      <p:ext uri="{BB962C8B-B14F-4D97-AF65-F5344CB8AC3E}">
        <p14:creationId xmlns:p14="http://schemas.microsoft.com/office/powerpoint/2010/main" val="7550737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9034AE3-BB1A-D84B-93E2-811CB5F4188C}"/>
              </a:ext>
            </a:extLst>
          </p:cNvPr>
          <p:cNvPicPr>
            <a:picLocks noChangeAspect="1"/>
          </p:cNvPicPr>
          <p:nvPr/>
        </p:nvPicPr>
        <p:blipFill>
          <a:blip r:embed="rId2"/>
          <a:stretch>
            <a:fillRect/>
          </a:stretch>
        </p:blipFill>
        <p:spPr>
          <a:xfrm>
            <a:off x="0" y="-191193"/>
            <a:ext cx="12192000" cy="7049193"/>
          </a:xfrm>
          <a:prstGeom prst="rect">
            <a:avLst/>
          </a:prstGeom>
        </p:spPr>
      </p:pic>
    </p:spTree>
    <p:extLst>
      <p:ext uri="{BB962C8B-B14F-4D97-AF65-F5344CB8AC3E}">
        <p14:creationId xmlns:p14="http://schemas.microsoft.com/office/powerpoint/2010/main" val="30978748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450CC16-C3F2-C44E-A1A6-AE7164A486DC}"/>
              </a:ext>
            </a:extLst>
          </p:cNvPr>
          <p:cNvPicPr>
            <a:picLocks noChangeAspect="1"/>
          </p:cNvPicPr>
          <p:nvPr/>
        </p:nvPicPr>
        <p:blipFill>
          <a:blip r:embed="rId2"/>
          <a:stretch>
            <a:fillRect/>
          </a:stretch>
        </p:blipFill>
        <p:spPr>
          <a:xfrm>
            <a:off x="0" y="-22491"/>
            <a:ext cx="12192000" cy="6880491"/>
          </a:xfrm>
          <a:prstGeom prst="rect">
            <a:avLst/>
          </a:prstGeom>
        </p:spPr>
      </p:pic>
      <p:sp>
        <p:nvSpPr>
          <p:cNvPr id="5" name="TextBox 4">
            <a:extLst>
              <a:ext uri="{FF2B5EF4-FFF2-40B4-BE49-F238E27FC236}">
                <a16:creationId xmlns:a16="http://schemas.microsoft.com/office/drawing/2014/main" id="{8EA71483-82D5-2C44-BEA0-D8B812DCDA2E}"/>
              </a:ext>
            </a:extLst>
          </p:cNvPr>
          <p:cNvSpPr txBox="1"/>
          <p:nvPr/>
        </p:nvSpPr>
        <p:spPr>
          <a:xfrm>
            <a:off x="469899" y="2756034"/>
            <a:ext cx="3255434" cy="1323439"/>
          </a:xfrm>
          <a:prstGeom prst="rect">
            <a:avLst/>
          </a:prstGeom>
          <a:noFill/>
        </p:spPr>
        <p:txBody>
          <a:bodyPr wrap="square" rtlCol="0">
            <a:spAutoFit/>
          </a:bodyPr>
          <a:lstStyle/>
          <a:p>
            <a:r>
              <a:rPr lang="en-US" sz="4000" b="1" dirty="0">
                <a:solidFill>
                  <a:schemeClr val="bg1"/>
                </a:solidFill>
              </a:rPr>
              <a:t>Monotropic Theory</a:t>
            </a:r>
          </a:p>
        </p:txBody>
      </p:sp>
    </p:spTree>
    <p:extLst>
      <p:ext uri="{BB962C8B-B14F-4D97-AF65-F5344CB8AC3E}">
        <p14:creationId xmlns:p14="http://schemas.microsoft.com/office/powerpoint/2010/main" val="9066197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700320-04E1-6844-98A5-7A16E2B744CF}"/>
              </a:ext>
            </a:extLst>
          </p:cNvPr>
          <p:cNvPicPr>
            <a:picLocks noChangeAspect="1"/>
          </p:cNvPicPr>
          <p:nvPr/>
        </p:nvPicPr>
        <p:blipFill>
          <a:blip r:embed="rId3"/>
          <a:stretch>
            <a:fillRect/>
          </a:stretch>
        </p:blipFill>
        <p:spPr>
          <a:xfrm>
            <a:off x="0" y="-206659"/>
            <a:ext cx="12192000" cy="7064659"/>
          </a:xfrm>
          <a:prstGeom prst="rect">
            <a:avLst/>
          </a:prstGeom>
        </p:spPr>
      </p:pic>
      <p:sp>
        <p:nvSpPr>
          <p:cNvPr id="4" name="TextBox 3">
            <a:extLst>
              <a:ext uri="{FF2B5EF4-FFF2-40B4-BE49-F238E27FC236}">
                <a16:creationId xmlns:a16="http://schemas.microsoft.com/office/drawing/2014/main" id="{5625B9C7-B0BF-2940-BEC5-495888B7F938}"/>
              </a:ext>
            </a:extLst>
          </p:cNvPr>
          <p:cNvSpPr txBox="1"/>
          <p:nvPr/>
        </p:nvSpPr>
        <p:spPr>
          <a:xfrm>
            <a:off x="198966" y="2396893"/>
            <a:ext cx="1612902" cy="3785652"/>
          </a:xfrm>
          <a:prstGeom prst="rect">
            <a:avLst/>
          </a:prstGeom>
          <a:noFill/>
        </p:spPr>
        <p:txBody>
          <a:bodyPr wrap="square" rtlCol="0">
            <a:spAutoFit/>
          </a:bodyPr>
          <a:lstStyle/>
          <a:p>
            <a:r>
              <a:rPr lang="en-US" sz="2400" dirty="0">
                <a:solidFill>
                  <a:schemeClr val="bg1"/>
                </a:solidFill>
              </a:rPr>
              <a:t>Biologically driven Driven, shaped by innate factors and influenced by studies on animals by Lorenz</a:t>
            </a:r>
          </a:p>
        </p:txBody>
      </p:sp>
      <p:pic>
        <p:nvPicPr>
          <p:cNvPr id="6" name="Picture 5">
            <a:extLst>
              <a:ext uri="{FF2B5EF4-FFF2-40B4-BE49-F238E27FC236}">
                <a16:creationId xmlns:a16="http://schemas.microsoft.com/office/drawing/2014/main" id="{8DBA8E2E-8850-8C40-BB10-CAEF77BB34A7}"/>
              </a:ext>
            </a:extLst>
          </p:cNvPr>
          <p:cNvPicPr>
            <a:picLocks noChangeAspect="1"/>
          </p:cNvPicPr>
          <p:nvPr/>
        </p:nvPicPr>
        <p:blipFill>
          <a:blip r:embed="rId4"/>
          <a:stretch>
            <a:fillRect/>
          </a:stretch>
        </p:blipFill>
        <p:spPr>
          <a:xfrm rot="1116702">
            <a:off x="1409702" y="1219863"/>
            <a:ext cx="1176867" cy="1176867"/>
          </a:xfrm>
          <a:prstGeom prst="rect">
            <a:avLst/>
          </a:prstGeom>
        </p:spPr>
      </p:pic>
      <p:sp>
        <p:nvSpPr>
          <p:cNvPr id="7" name="TextBox 6">
            <a:extLst>
              <a:ext uri="{FF2B5EF4-FFF2-40B4-BE49-F238E27FC236}">
                <a16:creationId xmlns:a16="http://schemas.microsoft.com/office/drawing/2014/main" id="{BCF3F877-2516-874C-BD30-5FA95DE6B17C}"/>
              </a:ext>
            </a:extLst>
          </p:cNvPr>
          <p:cNvSpPr txBox="1"/>
          <p:nvPr/>
        </p:nvSpPr>
        <p:spPr>
          <a:xfrm>
            <a:off x="10092267" y="1285076"/>
            <a:ext cx="2235200" cy="523220"/>
          </a:xfrm>
          <a:prstGeom prst="rect">
            <a:avLst/>
          </a:prstGeom>
          <a:noFill/>
        </p:spPr>
        <p:txBody>
          <a:bodyPr wrap="square" rtlCol="0">
            <a:spAutoFit/>
          </a:bodyPr>
          <a:lstStyle/>
          <a:p>
            <a:r>
              <a:rPr lang="en-US" sz="2800" b="1" dirty="0">
                <a:solidFill>
                  <a:schemeClr val="bg1"/>
                </a:solidFill>
              </a:rPr>
              <a:t>Key features</a:t>
            </a:r>
          </a:p>
        </p:txBody>
      </p:sp>
      <p:sp>
        <p:nvSpPr>
          <p:cNvPr id="8" name="TextBox 7">
            <a:extLst>
              <a:ext uri="{FF2B5EF4-FFF2-40B4-BE49-F238E27FC236}">
                <a16:creationId xmlns:a16="http://schemas.microsoft.com/office/drawing/2014/main" id="{BD9D0640-78E0-0343-B0B4-C87343DE8133}"/>
              </a:ext>
            </a:extLst>
          </p:cNvPr>
          <p:cNvSpPr txBox="1"/>
          <p:nvPr/>
        </p:nvSpPr>
        <p:spPr>
          <a:xfrm>
            <a:off x="10188575" y="1944158"/>
            <a:ext cx="1788584" cy="7109639"/>
          </a:xfrm>
          <a:prstGeom prst="rect">
            <a:avLst/>
          </a:prstGeom>
          <a:noFill/>
        </p:spPr>
        <p:txBody>
          <a:bodyPr wrap="square" rtlCol="0">
            <a:spAutoFit/>
          </a:bodyPr>
          <a:lstStyle/>
          <a:p>
            <a:pPr algn="ctr"/>
            <a:r>
              <a:rPr lang="en-US" sz="2400" dirty="0">
                <a:solidFill>
                  <a:schemeClr val="bg1"/>
                </a:solidFill>
              </a:rPr>
              <a:t>Adaptive</a:t>
            </a:r>
          </a:p>
          <a:p>
            <a:pPr algn="ctr"/>
            <a:endParaRPr lang="en-US" sz="2400" dirty="0">
              <a:solidFill>
                <a:schemeClr val="bg1"/>
              </a:solidFill>
            </a:endParaRPr>
          </a:p>
          <a:p>
            <a:pPr algn="ctr"/>
            <a:r>
              <a:rPr lang="en-US" sz="2400" dirty="0">
                <a:solidFill>
                  <a:schemeClr val="bg1"/>
                </a:solidFill>
              </a:rPr>
              <a:t>Social releasers</a:t>
            </a:r>
          </a:p>
          <a:p>
            <a:pPr algn="ctr"/>
            <a:endParaRPr lang="en-US" sz="2400" dirty="0">
              <a:solidFill>
                <a:schemeClr val="bg1"/>
              </a:solidFill>
            </a:endParaRPr>
          </a:p>
          <a:p>
            <a:pPr algn="ctr"/>
            <a:r>
              <a:rPr lang="en-US" sz="2400" dirty="0">
                <a:solidFill>
                  <a:schemeClr val="bg1"/>
                </a:solidFill>
              </a:rPr>
              <a:t>Critical period</a:t>
            </a:r>
          </a:p>
          <a:p>
            <a:pPr algn="ctr"/>
            <a:endParaRPr lang="en-US" sz="2400" dirty="0">
              <a:solidFill>
                <a:schemeClr val="bg1"/>
              </a:solidFill>
            </a:endParaRPr>
          </a:p>
          <a:p>
            <a:pPr algn="ctr"/>
            <a:r>
              <a:rPr lang="en-US" sz="2400" dirty="0">
                <a:solidFill>
                  <a:schemeClr val="bg1"/>
                </a:solidFill>
              </a:rPr>
              <a:t>Monotropic</a:t>
            </a:r>
          </a:p>
          <a:p>
            <a:pPr algn="ctr"/>
            <a:endParaRPr lang="en-US" sz="2400" dirty="0">
              <a:solidFill>
                <a:schemeClr val="bg1"/>
              </a:solidFill>
            </a:endParaRPr>
          </a:p>
          <a:p>
            <a:pPr algn="ctr"/>
            <a:r>
              <a:rPr lang="en-US" sz="2400" dirty="0">
                <a:solidFill>
                  <a:schemeClr val="bg1"/>
                </a:solidFill>
              </a:rPr>
              <a:t>Internal working model</a:t>
            </a:r>
          </a:p>
          <a:p>
            <a:pPr algn="ctr"/>
            <a:endParaRPr lang="en-US" sz="2400" dirty="0">
              <a:solidFill>
                <a:schemeClr val="bg1"/>
              </a:solidFill>
            </a:endParaRPr>
          </a:p>
          <a:p>
            <a:pPr algn="ctr"/>
            <a:endParaRPr lang="en-US" sz="2400" dirty="0">
              <a:solidFill>
                <a:schemeClr val="bg1"/>
              </a:solidFill>
            </a:endParaRPr>
          </a:p>
          <a:p>
            <a:pPr algn="ctr"/>
            <a:endParaRPr lang="en-US" sz="2400" dirty="0">
              <a:solidFill>
                <a:schemeClr val="bg1"/>
              </a:solidFill>
            </a:endParaRPr>
          </a:p>
          <a:p>
            <a:pPr algn="ctr"/>
            <a:endParaRPr lang="en-US" sz="2400" dirty="0">
              <a:solidFill>
                <a:schemeClr val="bg1"/>
              </a:solidFill>
            </a:endParaRPr>
          </a:p>
          <a:p>
            <a:endParaRPr lang="en-US" sz="2400" dirty="0">
              <a:solidFill>
                <a:schemeClr val="bg1"/>
              </a:solidFill>
            </a:endParaRPr>
          </a:p>
          <a:p>
            <a:endParaRPr lang="en-US" sz="2400" dirty="0">
              <a:solidFill>
                <a:schemeClr val="bg1"/>
              </a:solidFill>
            </a:endParaRPr>
          </a:p>
        </p:txBody>
      </p:sp>
    </p:spTree>
    <p:extLst>
      <p:ext uri="{BB962C8B-B14F-4D97-AF65-F5344CB8AC3E}">
        <p14:creationId xmlns:p14="http://schemas.microsoft.com/office/powerpoint/2010/main" val="2350972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6397ABD-6DD4-B140-842D-FF4F204A1037}"/>
              </a:ext>
            </a:extLst>
          </p:cNvPr>
          <p:cNvPicPr>
            <a:picLocks noChangeAspect="1"/>
          </p:cNvPicPr>
          <p:nvPr/>
        </p:nvPicPr>
        <p:blipFill>
          <a:blip r:embed="rId3"/>
          <a:stretch>
            <a:fillRect/>
          </a:stretch>
        </p:blipFill>
        <p:spPr>
          <a:xfrm>
            <a:off x="0" y="-67633"/>
            <a:ext cx="12192000" cy="6925633"/>
          </a:xfrm>
          <a:prstGeom prst="rect">
            <a:avLst/>
          </a:prstGeom>
        </p:spPr>
      </p:pic>
      <p:sp>
        <p:nvSpPr>
          <p:cNvPr id="4" name="TextBox 3">
            <a:extLst>
              <a:ext uri="{FF2B5EF4-FFF2-40B4-BE49-F238E27FC236}">
                <a16:creationId xmlns:a16="http://schemas.microsoft.com/office/drawing/2014/main" id="{4F0C24EB-0B1F-3540-99EF-C527E9E5ED83}"/>
              </a:ext>
            </a:extLst>
          </p:cNvPr>
          <p:cNvSpPr txBox="1"/>
          <p:nvPr/>
        </p:nvSpPr>
        <p:spPr>
          <a:xfrm>
            <a:off x="157655" y="2874921"/>
            <a:ext cx="3547242" cy="3785652"/>
          </a:xfrm>
          <a:prstGeom prst="rect">
            <a:avLst/>
          </a:prstGeom>
          <a:noFill/>
        </p:spPr>
        <p:txBody>
          <a:bodyPr wrap="square" rtlCol="0">
            <a:spAutoFit/>
          </a:bodyPr>
          <a:lstStyle/>
          <a:p>
            <a:r>
              <a:rPr lang="en-US" sz="4000" dirty="0">
                <a:solidFill>
                  <a:schemeClr val="bg1"/>
                </a:solidFill>
              </a:rPr>
              <a:t>Infants to born with biological instincts to seek proximity to care givers for safety and care.</a:t>
            </a:r>
          </a:p>
        </p:txBody>
      </p:sp>
    </p:spTree>
    <p:extLst>
      <p:ext uri="{BB962C8B-B14F-4D97-AF65-F5344CB8AC3E}">
        <p14:creationId xmlns:p14="http://schemas.microsoft.com/office/powerpoint/2010/main" val="41509402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A9ECA05-F7B9-3C4F-AAB8-055154507BD2}"/>
              </a:ext>
            </a:extLst>
          </p:cNvPr>
          <p:cNvPicPr>
            <a:picLocks noChangeAspect="1"/>
          </p:cNvPicPr>
          <p:nvPr/>
        </p:nvPicPr>
        <p:blipFill>
          <a:blip r:embed="rId2"/>
          <a:stretch>
            <a:fillRect/>
          </a:stretch>
        </p:blipFill>
        <p:spPr>
          <a:xfrm>
            <a:off x="0" y="-69601"/>
            <a:ext cx="12192000" cy="6927601"/>
          </a:xfrm>
          <a:prstGeom prst="rect">
            <a:avLst/>
          </a:prstGeom>
        </p:spPr>
      </p:pic>
      <p:pic>
        <p:nvPicPr>
          <p:cNvPr id="5" name="Picture 4">
            <a:extLst>
              <a:ext uri="{FF2B5EF4-FFF2-40B4-BE49-F238E27FC236}">
                <a16:creationId xmlns:a16="http://schemas.microsoft.com/office/drawing/2014/main" id="{0C13FA9E-58E4-F243-81FA-850F293D9CBC}"/>
              </a:ext>
            </a:extLst>
          </p:cNvPr>
          <p:cNvPicPr>
            <a:picLocks noChangeAspect="1"/>
          </p:cNvPicPr>
          <p:nvPr/>
        </p:nvPicPr>
        <p:blipFill>
          <a:blip r:embed="rId3"/>
          <a:stretch>
            <a:fillRect/>
          </a:stretch>
        </p:blipFill>
        <p:spPr>
          <a:xfrm rot="4676399">
            <a:off x="3201923" y="785198"/>
            <a:ext cx="1391657" cy="1391657"/>
          </a:xfrm>
          <a:prstGeom prst="rect">
            <a:avLst/>
          </a:prstGeom>
        </p:spPr>
      </p:pic>
      <p:sp>
        <p:nvSpPr>
          <p:cNvPr id="6" name="TextBox 5">
            <a:extLst>
              <a:ext uri="{FF2B5EF4-FFF2-40B4-BE49-F238E27FC236}">
                <a16:creationId xmlns:a16="http://schemas.microsoft.com/office/drawing/2014/main" id="{C18C1F13-4DC4-5047-B9CA-BC819F938AC7}"/>
              </a:ext>
            </a:extLst>
          </p:cNvPr>
          <p:cNvSpPr txBox="1"/>
          <p:nvPr/>
        </p:nvSpPr>
        <p:spPr>
          <a:xfrm>
            <a:off x="213395" y="96031"/>
            <a:ext cx="4305259" cy="1384995"/>
          </a:xfrm>
          <a:prstGeom prst="rect">
            <a:avLst/>
          </a:prstGeom>
          <a:noFill/>
        </p:spPr>
        <p:txBody>
          <a:bodyPr wrap="square" rtlCol="0">
            <a:spAutoFit/>
          </a:bodyPr>
          <a:lstStyle/>
          <a:p>
            <a:r>
              <a:rPr lang="en-US" sz="2800" dirty="0">
                <a:solidFill>
                  <a:schemeClr val="tx1">
                    <a:lumMod val="65000"/>
                    <a:lumOff val="35000"/>
                  </a:schemeClr>
                </a:solidFill>
              </a:rPr>
              <a:t>Reciprocal interaction essential for the bonding of attachment.</a:t>
            </a:r>
          </a:p>
        </p:txBody>
      </p:sp>
    </p:spTree>
    <p:extLst>
      <p:ext uri="{BB962C8B-B14F-4D97-AF65-F5344CB8AC3E}">
        <p14:creationId xmlns:p14="http://schemas.microsoft.com/office/powerpoint/2010/main" val="3744716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932F74-B006-9A41-AF9A-240A7A8D1907}"/>
              </a:ext>
            </a:extLst>
          </p:cNvPr>
          <p:cNvPicPr>
            <a:picLocks noChangeAspect="1"/>
          </p:cNvPicPr>
          <p:nvPr/>
        </p:nvPicPr>
        <p:blipFill>
          <a:blip r:embed="rId2"/>
          <a:stretch>
            <a:fillRect/>
          </a:stretch>
        </p:blipFill>
        <p:spPr>
          <a:xfrm>
            <a:off x="0" y="-82062"/>
            <a:ext cx="12192000" cy="6940062"/>
          </a:xfrm>
          <a:prstGeom prst="rect">
            <a:avLst/>
          </a:prstGeom>
        </p:spPr>
      </p:pic>
      <p:sp>
        <p:nvSpPr>
          <p:cNvPr id="4" name="TextBox 3">
            <a:extLst>
              <a:ext uri="{FF2B5EF4-FFF2-40B4-BE49-F238E27FC236}">
                <a16:creationId xmlns:a16="http://schemas.microsoft.com/office/drawing/2014/main" id="{98F38680-5733-5D4C-9A2A-A2BF67B4E469}"/>
              </a:ext>
            </a:extLst>
          </p:cNvPr>
          <p:cNvSpPr txBox="1"/>
          <p:nvPr/>
        </p:nvSpPr>
        <p:spPr>
          <a:xfrm>
            <a:off x="139408" y="0"/>
            <a:ext cx="2635324" cy="3539430"/>
          </a:xfrm>
          <a:prstGeom prst="rect">
            <a:avLst/>
          </a:prstGeom>
          <a:noFill/>
        </p:spPr>
        <p:txBody>
          <a:bodyPr wrap="square" rtlCol="0">
            <a:spAutoFit/>
          </a:bodyPr>
          <a:lstStyle/>
          <a:p>
            <a:r>
              <a:rPr lang="en-US" sz="3200" dirty="0">
                <a:solidFill>
                  <a:schemeClr val="accent4">
                    <a:lumMod val="60000"/>
                    <a:lumOff val="40000"/>
                  </a:schemeClr>
                </a:solidFill>
              </a:rPr>
              <a:t>Can you guess what Bowlby thought if a child was unable to form secure attachments? </a:t>
            </a:r>
          </a:p>
        </p:txBody>
      </p:sp>
    </p:spTree>
    <p:extLst>
      <p:ext uri="{BB962C8B-B14F-4D97-AF65-F5344CB8AC3E}">
        <p14:creationId xmlns:p14="http://schemas.microsoft.com/office/powerpoint/2010/main" val="6897710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932F74-B006-9A41-AF9A-240A7A8D1907}"/>
              </a:ext>
            </a:extLst>
          </p:cNvPr>
          <p:cNvPicPr>
            <a:picLocks noChangeAspect="1"/>
          </p:cNvPicPr>
          <p:nvPr/>
        </p:nvPicPr>
        <p:blipFill>
          <a:blip r:embed="rId2"/>
          <a:stretch>
            <a:fillRect/>
          </a:stretch>
        </p:blipFill>
        <p:spPr>
          <a:xfrm>
            <a:off x="0" y="-82062"/>
            <a:ext cx="12192000" cy="6940062"/>
          </a:xfrm>
          <a:prstGeom prst="rect">
            <a:avLst/>
          </a:prstGeom>
        </p:spPr>
      </p:pic>
      <p:sp>
        <p:nvSpPr>
          <p:cNvPr id="4" name="TextBox 3">
            <a:extLst>
              <a:ext uri="{FF2B5EF4-FFF2-40B4-BE49-F238E27FC236}">
                <a16:creationId xmlns:a16="http://schemas.microsoft.com/office/drawing/2014/main" id="{98F38680-5733-5D4C-9A2A-A2BF67B4E469}"/>
              </a:ext>
            </a:extLst>
          </p:cNvPr>
          <p:cNvSpPr txBox="1"/>
          <p:nvPr/>
        </p:nvSpPr>
        <p:spPr>
          <a:xfrm>
            <a:off x="139408" y="0"/>
            <a:ext cx="2509199" cy="4031873"/>
          </a:xfrm>
          <a:prstGeom prst="rect">
            <a:avLst/>
          </a:prstGeom>
          <a:noFill/>
        </p:spPr>
        <p:txBody>
          <a:bodyPr wrap="square" rtlCol="0">
            <a:spAutoFit/>
          </a:bodyPr>
          <a:lstStyle/>
          <a:p>
            <a:r>
              <a:rPr lang="en-US" sz="3200" dirty="0">
                <a:solidFill>
                  <a:srgbClr val="FF0000"/>
                </a:solidFill>
              </a:rPr>
              <a:t>Long term negative effects on child’s social, emotional and intellectual development.</a:t>
            </a:r>
          </a:p>
        </p:txBody>
      </p:sp>
      <p:pic>
        <p:nvPicPr>
          <p:cNvPr id="5" name="Picture 4">
            <a:extLst>
              <a:ext uri="{FF2B5EF4-FFF2-40B4-BE49-F238E27FC236}">
                <a16:creationId xmlns:a16="http://schemas.microsoft.com/office/drawing/2014/main" id="{5F2FC8AC-C06B-1148-A3D3-9C52397FBFD5}"/>
              </a:ext>
            </a:extLst>
          </p:cNvPr>
          <p:cNvPicPr>
            <a:picLocks noChangeAspect="1"/>
          </p:cNvPicPr>
          <p:nvPr/>
        </p:nvPicPr>
        <p:blipFill>
          <a:blip r:embed="rId3"/>
          <a:stretch>
            <a:fillRect/>
          </a:stretch>
        </p:blipFill>
        <p:spPr>
          <a:xfrm>
            <a:off x="3896711" y="3121573"/>
            <a:ext cx="1481958" cy="1481958"/>
          </a:xfrm>
          <a:prstGeom prst="rect">
            <a:avLst/>
          </a:prstGeom>
        </p:spPr>
      </p:pic>
    </p:spTree>
    <p:extLst>
      <p:ext uri="{BB962C8B-B14F-4D97-AF65-F5344CB8AC3E}">
        <p14:creationId xmlns:p14="http://schemas.microsoft.com/office/powerpoint/2010/main" val="35885308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D2DCE42-8A16-B34F-AE4B-4B504FD84C7C}"/>
              </a:ext>
            </a:extLst>
          </p:cNvPr>
          <p:cNvPicPr>
            <a:picLocks noChangeAspect="1"/>
          </p:cNvPicPr>
          <p:nvPr/>
        </p:nvPicPr>
        <p:blipFill>
          <a:blip r:embed="rId2"/>
          <a:stretch>
            <a:fillRect/>
          </a:stretch>
        </p:blipFill>
        <p:spPr>
          <a:xfrm>
            <a:off x="0" y="-30624"/>
            <a:ext cx="12192000" cy="6888624"/>
          </a:xfrm>
          <a:prstGeom prst="rect">
            <a:avLst/>
          </a:prstGeom>
        </p:spPr>
      </p:pic>
      <p:sp>
        <p:nvSpPr>
          <p:cNvPr id="4" name="TextBox 3">
            <a:extLst>
              <a:ext uri="{FF2B5EF4-FFF2-40B4-BE49-F238E27FC236}">
                <a16:creationId xmlns:a16="http://schemas.microsoft.com/office/drawing/2014/main" id="{33BCCCE0-93E9-9045-9373-38E6CB37210F}"/>
              </a:ext>
            </a:extLst>
          </p:cNvPr>
          <p:cNvSpPr txBox="1"/>
          <p:nvPr/>
        </p:nvSpPr>
        <p:spPr>
          <a:xfrm>
            <a:off x="123641" y="0"/>
            <a:ext cx="3691614" cy="1938992"/>
          </a:xfrm>
          <a:prstGeom prst="rect">
            <a:avLst/>
          </a:prstGeom>
          <a:noFill/>
        </p:spPr>
        <p:txBody>
          <a:bodyPr wrap="square" rtlCol="0">
            <a:spAutoFit/>
          </a:bodyPr>
          <a:lstStyle/>
          <a:p>
            <a:r>
              <a:rPr lang="en-US" sz="4000" dirty="0"/>
              <a:t>Primary attachment…</a:t>
            </a:r>
          </a:p>
          <a:p>
            <a:r>
              <a:rPr lang="en-US" sz="4000" dirty="0"/>
              <a:t>typically who?</a:t>
            </a:r>
          </a:p>
        </p:txBody>
      </p:sp>
    </p:spTree>
    <p:extLst>
      <p:ext uri="{BB962C8B-B14F-4D97-AF65-F5344CB8AC3E}">
        <p14:creationId xmlns:p14="http://schemas.microsoft.com/office/powerpoint/2010/main" val="1334754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D2DCE42-8A16-B34F-AE4B-4B504FD84C7C}"/>
              </a:ext>
            </a:extLst>
          </p:cNvPr>
          <p:cNvPicPr>
            <a:picLocks noChangeAspect="1"/>
          </p:cNvPicPr>
          <p:nvPr/>
        </p:nvPicPr>
        <p:blipFill>
          <a:blip r:embed="rId2"/>
          <a:stretch>
            <a:fillRect/>
          </a:stretch>
        </p:blipFill>
        <p:spPr>
          <a:xfrm>
            <a:off x="0" y="-30624"/>
            <a:ext cx="12192000" cy="6888624"/>
          </a:xfrm>
          <a:prstGeom prst="rect">
            <a:avLst/>
          </a:prstGeom>
        </p:spPr>
      </p:pic>
      <p:sp>
        <p:nvSpPr>
          <p:cNvPr id="4" name="TextBox 3">
            <a:extLst>
              <a:ext uri="{FF2B5EF4-FFF2-40B4-BE49-F238E27FC236}">
                <a16:creationId xmlns:a16="http://schemas.microsoft.com/office/drawing/2014/main" id="{33BCCCE0-93E9-9045-9373-38E6CB37210F}"/>
              </a:ext>
            </a:extLst>
          </p:cNvPr>
          <p:cNvSpPr txBox="1"/>
          <p:nvPr/>
        </p:nvSpPr>
        <p:spPr>
          <a:xfrm>
            <a:off x="10166275" y="4288220"/>
            <a:ext cx="3691614" cy="707886"/>
          </a:xfrm>
          <a:prstGeom prst="rect">
            <a:avLst/>
          </a:prstGeom>
          <a:noFill/>
        </p:spPr>
        <p:txBody>
          <a:bodyPr wrap="square" rtlCol="0">
            <a:spAutoFit/>
          </a:bodyPr>
          <a:lstStyle/>
          <a:p>
            <a:r>
              <a:rPr lang="en-US" sz="4000" dirty="0"/>
              <a:t>Mother</a:t>
            </a:r>
          </a:p>
        </p:txBody>
      </p:sp>
      <p:pic>
        <p:nvPicPr>
          <p:cNvPr id="5" name="Picture 4">
            <a:extLst>
              <a:ext uri="{FF2B5EF4-FFF2-40B4-BE49-F238E27FC236}">
                <a16:creationId xmlns:a16="http://schemas.microsoft.com/office/drawing/2014/main" id="{CD4D1567-B349-2440-94BF-3CB970374132}"/>
              </a:ext>
            </a:extLst>
          </p:cNvPr>
          <p:cNvPicPr>
            <a:picLocks noChangeAspect="1"/>
          </p:cNvPicPr>
          <p:nvPr/>
        </p:nvPicPr>
        <p:blipFill>
          <a:blip r:embed="rId3"/>
          <a:stretch>
            <a:fillRect/>
          </a:stretch>
        </p:blipFill>
        <p:spPr>
          <a:xfrm rot="15564098">
            <a:off x="8792340" y="3845572"/>
            <a:ext cx="1176867" cy="1176867"/>
          </a:xfrm>
          <a:prstGeom prst="rect">
            <a:avLst/>
          </a:prstGeom>
        </p:spPr>
      </p:pic>
      <p:sp>
        <p:nvSpPr>
          <p:cNvPr id="6" name="TextBox 5">
            <a:extLst>
              <a:ext uri="{FF2B5EF4-FFF2-40B4-BE49-F238E27FC236}">
                <a16:creationId xmlns:a16="http://schemas.microsoft.com/office/drawing/2014/main" id="{46C50823-F482-BD47-915E-EE4D41A9C4AE}"/>
              </a:ext>
            </a:extLst>
          </p:cNvPr>
          <p:cNvSpPr txBox="1"/>
          <p:nvPr/>
        </p:nvSpPr>
        <p:spPr>
          <a:xfrm>
            <a:off x="118385" y="0"/>
            <a:ext cx="3286967" cy="3539430"/>
          </a:xfrm>
          <a:prstGeom prst="rect">
            <a:avLst/>
          </a:prstGeom>
          <a:noFill/>
        </p:spPr>
        <p:txBody>
          <a:bodyPr wrap="square" rtlCol="0">
            <a:spAutoFit/>
          </a:bodyPr>
          <a:lstStyle/>
          <a:p>
            <a:r>
              <a:rPr lang="en-US" sz="3200" dirty="0"/>
              <a:t>Bowlby suggests that this relationship is more important than others for emotional development </a:t>
            </a:r>
          </a:p>
        </p:txBody>
      </p:sp>
    </p:spTree>
    <p:extLst>
      <p:ext uri="{BB962C8B-B14F-4D97-AF65-F5344CB8AC3E}">
        <p14:creationId xmlns:p14="http://schemas.microsoft.com/office/powerpoint/2010/main" val="12515686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226FCC-4CD0-C34C-A43A-D833668DCC6C}"/>
              </a:ext>
            </a:extLst>
          </p:cNvPr>
          <p:cNvPicPr>
            <a:picLocks noChangeAspect="1"/>
          </p:cNvPicPr>
          <p:nvPr/>
        </p:nvPicPr>
        <p:blipFill>
          <a:blip r:embed="rId2"/>
          <a:stretch>
            <a:fillRect/>
          </a:stretch>
        </p:blipFill>
        <p:spPr>
          <a:xfrm>
            <a:off x="0" y="-36885"/>
            <a:ext cx="12192000" cy="6894885"/>
          </a:xfrm>
          <a:prstGeom prst="rect">
            <a:avLst/>
          </a:prstGeom>
        </p:spPr>
      </p:pic>
      <p:sp>
        <p:nvSpPr>
          <p:cNvPr id="5" name="TextBox 4">
            <a:extLst>
              <a:ext uri="{FF2B5EF4-FFF2-40B4-BE49-F238E27FC236}">
                <a16:creationId xmlns:a16="http://schemas.microsoft.com/office/drawing/2014/main" id="{DA1CBD9B-904C-C842-9A6E-B44914879EB9}"/>
              </a:ext>
            </a:extLst>
          </p:cNvPr>
          <p:cNvSpPr txBox="1"/>
          <p:nvPr/>
        </p:nvSpPr>
        <p:spPr>
          <a:xfrm>
            <a:off x="9025903" y="1471565"/>
            <a:ext cx="2719408" cy="1938992"/>
          </a:xfrm>
          <a:prstGeom prst="rect">
            <a:avLst/>
          </a:prstGeom>
          <a:noFill/>
        </p:spPr>
        <p:txBody>
          <a:bodyPr wrap="square" rtlCol="0">
            <a:spAutoFit/>
          </a:bodyPr>
          <a:lstStyle/>
          <a:p>
            <a:r>
              <a:rPr lang="en-US" sz="2400" dirty="0"/>
              <a:t>Influence child’s future relationships (Romantic connections and parenting styles)</a:t>
            </a:r>
          </a:p>
        </p:txBody>
      </p:sp>
      <p:sp>
        <p:nvSpPr>
          <p:cNvPr id="6" name="TextBox 5">
            <a:extLst>
              <a:ext uri="{FF2B5EF4-FFF2-40B4-BE49-F238E27FC236}">
                <a16:creationId xmlns:a16="http://schemas.microsoft.com/office/drawing/2014/main" id="{2C9E305B-A233-9D4D-9C68-3A496CDE709A}"/>
              </a:ext>
            </a:extLst>
          </p:cNvPr>
          <p:cNvSpPr txBox="1"/>
          <p:nvPr/>
        </p:nvSpPr>
        <p:spPr>
          <a:xfrm>
            <a:off x="144662" y="1775896"/>
            <a:ext cx="1747200" cy="1938992"/>
          </a:xfrm>
          <a:prstGeom prst="rect">
            <a:avLst/>
          </a:prstGeom>
          <a:noFill/>
        </p:spPr>
        <p:txBody>
          <a:bodyPr wrap="square" rtlCol="0">
            <a:spAutoFit/>
          </a:bodyPr>
          <a:lstStyle/>
          <a:p>
            <a:r>
              <a:rPr lang="en-US" sz="2400" dirty="0">
                <a:solidFill>
                  <a:schemeClr val="bg1"/>
                </a:solidFill>
              </a:rPr>
              <a:t>Mental framework</a:t>
            </a:r>
          </a:p>
          <a:p>
            <a:r>
              <a:rPr lang="en-US" sz="2400" dirty="0">
                <a:solidFill>
                  <a:schemeClr val="bg1"/>
                </a:solidFill>
              </a:rPr>
              <a:t>Shaped by early attachments</a:t>
            </a:r>
          </a:p>
        </p:txBody>
      </p:sp>
    </p:spTree>
    <p:extLst>
      <p:ext uri="{BB962C8B-B14F-4D97-AF65-F5344CB8AC3E}">
        <p14:creationId xmlns:p14="http://schemas.microsoft.com/office/powerpoint/2010/main" val="24716602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1FD9AFA-A5B0-3946-A9B3-79CC2E4D675D}"/>
              </a:ext>
            </a:extLst>
          </p:cNvPr>
          <p:cNvPicPr>
            <a:picLocks noChangeAspect="1"/>
          </p:cNvPicPr>
          <p:nvPr/>
        </p:nvPicPr>
        <p:blipFill>
          <a:blip r:embed="rId2"/>
          <a:stretch>
            <a:fillRect/>
          </a:stretch>
        </p:blipFill>
        <p:spPr>
          <a:xfrm>
            <a:off x="0" y="-47231"/>
            <a:ext cx="12192000" cy="6952462"/>
          </a:xfrm>
          <a:prstGeom prst="rect">
            <a:avLst/>
          </a:prstGeom>
        </p:spPr>
      </p:pic>
      <p:sp>
        <p:nvSpPr>
          <p:cNvPr id="4" name="Rectangle 3">
            <a:extLst>
              <a:ext uri="{FF2B5EF4-FFF2-40B4-BE49-F238E27FC236}">
                <a16:creationId xmlns:a16="http://schemas.microsoft.com/office/drawing/2014/main" id="{D93F4765-CBC4-104B-B34B-2FB95CDD0DA4}"/>
              </a:ext>
            </a:extLst>
          </p:cNvPr>
          <p:cNvSpPr/>
          <p:nvPr/>
        </p:nvSpPr>
        <p:spPr>
          <a:xfrm>
            <a:off x="107950" y="6105436"/>
            <a:ext cx="11976100" cy="646331"/>
          </a:xfrm>
          <a:prstGeom prst="rect">
            <a:avLst/>
          </a:prstGeom>
        </p:spPr>
        <p:txBody>
          <a:bodyPr wrap="square">
            <a:spAutoFit/>
          </a:bodyPr>
          <a:lstStyle/>
          <a:p>
            <a:r>
              <a:rPr lang="en-GB" dirty="0">
                <a:solidFill>
                  <a:schemeClr val="bg1"/>
                </a:solidFill>
              </a:rPr>
              <a:t> </a:t>
            </a:r>
            <a:r>
              <a:rPr lang="en-GB" b="1" dirty="0">
                <a:solidFill>
                  <a:schemeClr val="bg1"/>
                </a:solidFill>
              </a:rPr>
              <a:t>“imprinting”</a:t>
            </a:r>
            <a:r>
              <a:rPr lang="en-GB" dirty="0">
                <a:solidFill>
                  <a:schemeClr val="bg1"/>
                </a:solidFill>
              </a:rPr>
              <a:t> refers to a </a:t>
            </a:r>
            <a:r>
              <a:rPr lang="en-GB" b="1" dirty="0">
                <a:solidFill>
                  <a:schemeClr val="bg1"/>
                </a:solidFill>
              </a:rPr>
              <a:t>form of rapid learning that occurs in a specific, critical period early in an animal’s life</a:t>
            </a:r>
            <a:r>
              <a:rPr lang="en-GB" dirty="0">
                <a:solidFill>
                  <a:schemeClr val="bg1"/>
                </a:solidFill>
              </a:rPr>
              <a:t>, during which a young animal forms a strong attachment or recognition bond with the first moving object it sees — usually its mother.</a:t>
            </a:r>
          </a:p>
        </p:txBody>
      </p:sp>
    </p:spTree>
    <p:extLst>
      <p:ext uri="{BB962C8B-B14F-4D97-AF65-F5344CB8AC3E}">
        <p14:creationId xmlns:p14="http://schemas.microsoft.com/office/powerpoint/2010/main" val="24288103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1FD9AFA-A5B0-3946-A9B3-79CC2E4D675D}"/>
              </a:ext>
            </a:extLst>
          </p:cNvPr>
          <p:cNvPicPr>
            <a:picLocks noChangeAspect="1"/>
          </p:cNvPicPr>
          <p:nvPr/>
        </p:nvPicPr>
        <p:blipFill>
          <a:blip r:embed="rId2"/>
          <a:stretch>
            <a:fillRect/>
          </a:stretch>
        </p:blipFill>
        <p:spPr>
          <a:xfrm>
            <a:off x="0" y="0"/>
            <a:ext cx="12192000" cy="6952462"/>
          </a:xfrm>
          <a:prstGeom prst="rect">
            <a:avLst/>
          </a:prstGeom>
        </p:spPr>
      </p:pic>
      <p:sp>
        <p:nvSpPr>
          <p:cNvPr id="2" name="Rectangle 1">
            <a:extLst>
              <a:ext uri="{FF2B5EF4-FFF2-40B4-BE49-F238E27FC236}">
                <a16:creationId xmlns:a16="http://schemas.microsoft.com/office/drawing/2014/main" id="{A1962228-E403-1E49-B93B-928171681CD9}"/>
              </a:ext>
            </a:extLst>
          </p:cNvPr>
          <p:cNvSpPr/>
          <p:nvPr/>
        </p:nvSpPr>
        <p:spPr>
          <a:xfrm>
            <a:off x="5644055" y="2711669"/>
            <a:ext cx="6290442" cy="3641834"/>
          </a:xfrm>
          <a:prstGeom prst="rect">
            <a:avLst/>
          </a:prstGeom>
          <a:solidFill>
            <a:srgbClr val="021F30"/>
          </a:solidFill>
          <a:ln>
            <a:solidFill>
              <a:srgbClr val="021F3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63352B5-06B4-E94E-A6AE-F7BE87AE616F}"/>
              </a:ext>
            </a:extLst>
          </p:cNvPr>
          <p:cNvSpPr txBox="1"/>
          <p:nvPr/>
        </p:nvSpPr>
        <p:spPr>
          <a:xfrm>
            <a:off x="5491655" y="2536428"/>
            <a:ext cx="6290442" cy="4555093"/>
          </a:xfrm>
          <a:prstGeom prst="rect">
            <a:avLst/>
          </a:prstGeom>
          <a:noFill/>
        </p:spPr>
        <p:txBody>
          <a:bodyPr wrap="square" rtlCol="0">
            <a:spAutoFit/>
          </a:bodyPr>
          <a:lstStyle/>
          <a:p>
            <a:r>
              <a:rPr lang="en-GB" sz="1600" dirty="0">
                <a:solidFill>
                  <a:schemeClr val="bg1"/>
                </a:solidFill>
              </a:rPr>
              <a:t>He split a batch of </a:t>
            </a:r>
            <a:r>
              <a:rPr lang="en-GB" sz="1600" b="1" dirty="0">
                <a:solidFill>
                  <a:schemeClr val="bg1"/>
                </a:solidFill>
              </a:rPr>
              <a:t>greylag goose eggs</a:t>
            </a:r>
            <a:r>
              <a:rPr lang="en-GB" sz="1600" dirty="0">
                <a:solidFill>
                  <a:schemeClr val="bg1"/>
                </a:solidFill>
              </a:rPr>
              <a:t> into two groups:</a:t>
            </a:r>
          </a:p>
          <a:p>
            <a:pPr lvl="1"/>
            <a:r>
              <a:rPr lang="en-GB" sz="1600" b="1" dirty="0">
                <a:solidFill>
                  <a:schemeClr val="bg1"/>
                </a:solidFill>
              </a:rPr>
              <a:t>Group 1:</a:t>
            </a:r>
            <a:r>
              <a:rPr lang="en-GB" sz="1600" dirty="0">
                <a:solidFill>
                  <a:schemeClr val="bg1"/>
                </a:solidFill>
              </a:rPr>
              <a:t> hatched naturally with their mother present.</a:t>
            </a:r>
          </a:p>
          <a:p>
            <a:pPr lvl="1"/>
            <a:r>
              <a:rPr lang="en-GB" sz="1600" b="1" dirty="0">
                <a:solidFill>
                  <a:schemeClr val="bg1"/>
                </a:solidFill>
              </a:rPr>
              <a:t>Group 2:</a:t>
            </a:r>
            <a:r>
              <a:rPr lang="en-GB" sz="1600" dirty="0">
                <a:solidFill>
                  <a:schemeClr val="bg1"/>
                </a:solidFill>
              </a:rPr>
              <a:t> hatched in an incubator, with </a:t>
            </a:r>
            <a:r>
              <a:rPr lang="en-GB" sz="1600" b="1" dirty="0">
                <a:solidFill>
                  <a:schemeClr val="bg1"/>
                </a:solidFill>
              </a:rPr>
              <a:t>Lorenz</a:t>
            </a:r>
            <a:r>
              <a:rPr lang="en-GB" sz="1600" dirty="0">
                <a:solidFill>
                  <a:schemeClr val="bg1"/>
                </a:solidFill>
              </a:rPr>
              <a:t> himself being the first moving object they saw.</a:t>
            </a:r>
          </a:p>
          <a:p>
            <a:endParaRPr lang="en-GB" sz="1600" dirty="0">
              <a:solidFill>
                <a:schemeClr val="bg1"/>
              </a:solidFill>
            </a:endParaRPr>
          </a:p>
          <a:p>
            <a:r>
              <a:rPr lang="en-GB" sz="1600" dirty="0">
                <a:solidFill>
                  <a:schemeClr val="bg1"/>
                </a:solidFill>
              </a:rPr>
              <a:t>The results:</a:t>
            </a:r>
          </a:p>
          <a:p>
            <a:pPr lvl="1"/>
            <a:r>
              <a:rPr lang="en-GB" sz="1600" dirty="0">
                <a:solidFill>
                  <a:schemeClr val="bg1"/>
                </a:solidFill>
              </a:rPr>
              <a:t>The naturally hatched goslings followed their mother.</a:t>
            </a:r>
          </a:p>
          <a:p>
            <a:pPr lvl="1"/>
            <a:r>
              <a:rPr lang="en-GB" sz="1600" dirty="0">
                <a:solidFill>
                  <a:schemeClr val="bg1"/>
                </a:solidFill>
              </a:rPr>
              <a:t>The incubator-hatched goslings followed </a:t>
            </a:r>
            <a:r>
              <a:rPr lang="en-GB" sz="1600" b="1" dirty="0">
                <a:solidFill>
                  <a:schemeClr val="bg1"/>
                </a:solidFill>
              </a:rPr>
              <a:t>Lorenz</a:t>
            </a:r>
            <a:r>
              <a:rPr lang="en-GB" sz="1600" dirty="0">
                <a:solidFill>
                  <a:schemeClr val="bg1"/>
                </a:solidFill>
              </a:rPr>
              <a:t> everywhere — even when mixed with the others later.</a:t>
            </a:r>
          </a:p>
          <a:p>
            <a:pPr lvl="1"/>
            <a:endParaRPr lang="en-GB" sz="1600" dirty="0">
              <a:solidFill>
                <a:schemeClr val="bg1"/>
              </a:solidFill>
            </a:endParaRPr>
          </a:p>
          <a:p>
            <a:r>
              <a:rPr lang="en-GB" sz="1600" b="1" dirty="0">
                <a:solidFill>
                  <a:schemeClr val="bg1"/>
                </a:solidFill>
              </a:rPr>
              <a:t>What this demonstrated:</a:t>
            </a:r>
          </a:p>
          <a:p>
            <a:r>
              <a:rPr lang="en-GB" sz="1600" b="1" dirty="0">
                <a:solidFill>
                  <a:schemeClr val="bg1"/>
                </a:solidFill>
              </a:rPr>
              <a:t>Imprinting</a:t>
            </a:r>
            <a:r>
              <a:rPr lang="en-GB" sz="1600" dirty="0">
                <a:solidFill>
                  <a:schemeClr val="bg1"/>
                </a:solidFill>
              </a:rPr>
              <a:t> happens </a:t>
            </a:r>
            <a:r>
              <a:rPr lang="en-GB" sz="1600" b="1" dirty="0">
                <a:solidFill>
                  <a:schemeClr val="bg1"/>
                </a:solidFill>
              </a:rPr>
              <a:t>during a critical period</a:t>
            </a:r>
            <a:r>
              <a:rPr lang="en-GB" sz="1600" dirty="0">
                <a:solidFill>
                  <a:schemeClr val="bg1"/>
                </a:solidFill>
              </a:rPr>
              <a:t> (usually within the first few hours after hatching).</a:t>
            </a:r>
          </a:p>
          <a:p>
            <a:r>
              <a:rPr lang="en-GB" sz="1600" dirty="0">
                <a:solidFill>
                  <a:schemeClr val="bg1"/>
                </a:solidFill>
              </a:rPr>
              <a:t>Once established, the bond is </a:t>
            </a:r>
            <a:r>
              <a:rPr lang="en-GB" sz="1600" b="1" dirty="0">
                <a:solidFill>
                  <a:schemeClr val="bg1"/>
                </a:solidFill>
              </a:rPr>
              <a:t>irreversible</a:t>
            </a:r>
            <a:r>
              <a:rPr lang="en-GB" sz="1600" dirty="0">
                <a:solidFill>
                  <a:schemeClr val="bg1"/>
                </a:solidFill>
              </a:rPr>
              <a:t> — the goslings continued to treat Lorenz as their “mother.” </a:t>
            </a:r>
          </a:p>
          <a:p>
            <a:r>
              <a:rPr lang="en-GB" sz="1600" dirty="0">
                <a:solidFill>
                  <a:schemeClr val="bg1"/>
                </a:solidFill>
              </a:rPr>
              <a:t>It serves an important </a:t>
            </a:r>
            <a:r>
              <a:rPr lang="en-GB" sz="1600" b="1" dirty="0">
                <a:solidFill>
                  <a:schemeClr val="bg1"/>
                </a:solidFill>
              </a:rPr>
              <a:t>survival function</a:t>
            </a:r>
            <a:r>
              <a:rPr lang="en-GB" sz="1600" dirty="0">
                <a:solidFill>
                  <a:schemeClr val="bg1"/>
                </a:solidFill>
              </a:rPr>
              <a:t> in nature: ensuring that young animals stay close to their caregiver</a:t>
            </a:r>
            <a:r>
              <a:rPr lang="en-GB" sz="1100" dirty="0">
                <a:solidFill>
                  <a:schemeClr val="bg1"/>
                </a:solidFill>
              </a:rPr>
              <a:t>.</a:t>
            </a:r>
          </a:p>
          <a:p>
            <a:endParaRPr lang="en-US" dirty="0"/>
          </a:p>
        </p:txBody>
      </p:sp>
    </p:spTree>
    <p:extLst>
      <p:ext uri="{BB962C8B-B14F-4D97-AF65-F5344CB8AC3E}">
        <p14:creationId xmlns:p14="http://schemas.microsoft.com/office/powerpoint/2010/main" val="10068616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B692BBB-1E41-0845-90A0-8DC81462864A}"/>
              </a:ext>
            </a:extLst>
          </p:cNvPr>
          <p:cNvPicPr>
            <a:picLocks noChangeAspect="1"/>
          </p:cNvPicPr>
          <p:nvPr/>
        </p:nvPicPr>
        <p:blipFill>
          <a:blip r:embed="rId2"/>
          <a:stretch>
            <a:fillRect/>
          </a:stretch>
        </p:blipFill>
        <p:spPr>
          <a:xfrm>
            <a:off x="0" y="-78085"/>
            <a:ext cx="12192000" cy="6936085"/>
          </a:xfrm>
          <a:prstGeom prst="rect">
            <a:avLst/>
          </a:prstGeom>
        </p:spPr>
      </p:pic>
      <p:pic>
        <p:nvPicPr>
          <p:cNvPr id="4" name="Picture 3">
            <a:extLst>
              <a:ext uri="{FF2B5EF4-FFF2-40B4-BE49-F238E27FC236}">
                <a16:creationId xmlns:a16="http://schemas.microsoft.com/office/drawing/2014/main" id="{1EF78182-D0BD-5846-BA3C-EFBE40B75B4A}"/>
              </a:ext>
            </a:extLst>
          </p:cNvPr>
          <p:cNvPicPr>
            <a:picLocks noChangeAspect="1"/>
          </p:cNvPicPr>
          <p:nvPr/>
        </p:nvPicPr>
        <p:blipFill>
          <a:blip r:embed="rId3"/>
          <a:stretch>
            <a:fillRect/>
          </a:stretch>
        </p:blipFill>
        <p:spPr>
          <a:xfrm rot="15564098">
            <a:off x="5020440" y="5356872"/>
            <a:ext cx="1176867" cy="1176867"/>
          </a:xfrm>
          <a:prstGeom prst="rect">
            <a:avLst/>
          </a:prstGeom>
        </p:spPr>
      </p:pic>
      <p:sp>
        <p:nvSpPr>
          <p:cNvPr id="5" name="TextBox 4">
            <a:extLst>
              <a:ext uri="{FF2B5EF4-FFF2-40B4-BE49-F238E27FC236}">
                <a16:creationId xmlns:a16="http://schemas.microsoft.com/office/drawing/2014/main" id="{CBA60AA4-854A-1348-BBDA-B18F2F669902}"/>
              </a:ext>
            </a:extLst>
          </p:cNvPr>
          <p:cNvSpPr txBox="1"/>
          <p:nvPr/>
        </p:nvSpPr>
        <p:spPr>
          <a:xfrm>
            <a:off x="6213410" y="5945305"/>
            <a:ext cx="3030338" cy="461665"/>
          </a:xfrm>
          <a:prstGeom prst="rect">
            <a:avLst/>
          </a:prstGeom>
          <a:noFill/>
        </p:spPr>
        <p:txBody>
          <a:bodyPr wrap="square" rtlCol="0">
            <a:spAutoFit/>
          </a:bodyPr>
          <a:lstStyle/>
          <a:p>
            <a:r>
              <a:rPr lang="en-US" sz="2400" dirty="0">
                <a:solidFill>
                  <a:schemeClr val="bg1"/>
                </a:solidFill>
              </a:rPr>
              <a:t>Lacked social skills</a:t>
            </a:r>
          </a:p>
        </p:txBody>
      </p:sp>
    </p:spTree>
    <p:extLst>
      <p:ext uri="{BB962C8B-B14F-4D97-AF65-F5344CB8AC3E}">
        <p14:creationId xmlns:p14="http://schemas.microsoft.com/office/powerpoint/2010/main" val="27752291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9E864E7-F677-C748-A246-6E3420DF2683}"/>
              </a:ext>
            </a:extLst>
          </p:cNvPr>
          <p:cNvPicPr>
            <a:picLocks noChangeAspect="1"/>
          </p:cNvPicPr>
          <p:nvPr/>
        </p:nvPicPr>
        <p:blipFill rotWithShape="1">
          <a:blip r:embed="rId2"/>
          <a:srcRect l="43542" r="31250" b="22293"/>
          <a:stretch/>
        </p:blipFill>
        <p:spPr>
          <a:xfrm>
            <a:off x="5308600" y="1"/>
            <a:ext cx="3073400" cy="5435600"/>
          </a:xfrm>
          <a:prstGeom prst="rect">
            <a:avLst/>
          </a:prstGeom>
        </p:spPr>
      </p:pic>
      <p:pic>
        <p:nvPicPr>
          <p:cNvPr id="6" name="Picture 5">
            <a:extLst>
              <a:ext uri="{FF2B5EF4-FFF2-40B4-BE49-F238E27FC236}">
                <a16:creationId xmlns:a16="http://schemas.microsoft.com/office/drawing/2014/main" id="{7DADAA5D-3764-4C4F-AC2F-82EFD8F32E96}"/>
              </a:ext>
            </a:extLst>
          </p:cNvPr>
          <p:cNvPicPr>
            <a:picLocks noChangeAspect="1"/>
          </p:cNvPicPr>
          <p:nvPr/>
        </p:nvPicPr>
        <p:blipFill>
          <a:blip r:embed="rId3"/>
          <a:stretch>
            <a:fillRect/>
          </a:stretch>
        </p:blipFill>
        <p:spPr>
          <a:xfrm>
            <a:off x="0" y="520700"/>
            <a:ext cx="4914901" cy="4914901"/>
          </a:xfrm>
          <a:prstGeom prst="rect">
            <a:avLst/>
          </a:prstGeom>
        </p:spPr>
      </p:pic>
      <p:sp>
        <p:nvSpPr>
          <p:cNvPr id="7" name="TextBox 6">
            <a:extLst>
              <a:ext uri="{FF2B5EF4-FFF2-40B4-BE49-F238E27FC236}">
                <a16:creationId xmlns:a16="http://schemas.microsoft.com/office/drawing/2014/main" id="{789B58B7-89BB-7E46-A439-C66F850F6696}"/>
              </a:ext>
            </a:extLst>
          </p:cNvPr>
          <p:cNvSpPr txBox="1"/>
          <p:nvPr/>
        </p:nvSpPr>
        <p:spPr>
          <a:xfrm>
            <a:off x="266700" y="5943600"/>
            <a:ext cx="11752513" cy="461665"/>
          </a:xfrm>
          <a:prstGeom prst="rect">
            <a:avLst/>
          </a:prstGeom>
          <a:noFill/>
        </p:spPr>
        <p:txBody>
          <a:bodyPr wrap="none" rtlCol="0">
            <a:spAutoFit/>
          </a:bodyPr>
          <a:lstStyle/>
          <a:p>
            <a:r>
              <a:rPr lang="en-US" sz="2400" dirty="0"/>
              <a:t>What is your opinion on Bowlby’s monotropic theory? (One important attachment – mother)</a:t>
            </a:r>
          </a:p>
        </p:txBody>
      </p:sp>
    </p:spTree>
    <p:extLst>
      <p:ext uri="{BB962C8B-B14F-4D97-AF65-F5344CB8AC3E}">
        <p14:creationId xmlns:p14="http://schemas.microsoft.com/office/powerpoint/2010/main" val="31729447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9E864E7-F677-C748-A246-6E3420DF2683}"/>
              </a:ext>
            </a:extLst>
          </p:cNvPr>
          <p:cNvPicPr>
            <a:picLocks noChangeAspect="1"/>
          </p:cNvPicPr>
          <p:nvPr/>
        </p:nvPicPr>
        <p:blipFill rotWithShape="1">
          <a:blip r:embed="rId2"/>
          <a:srcRect t="1" r="2" b="264"/>
          <a:stretch/>
        </p:blipFill>
        <p:spPr>
          <a:xfrm>
            <a:off x="0" y="1"/>
            <a:ext cx="12192000" cy="6976532"/>
          </a:xfrm>
          <a:prstGeom prst="rect">
            <a:avLst/>
          </a:prstGeom>
        </p:spPr>
      </p:pic>
    </p:spTree>
    <p:extLst>
      <p:ext uri="{BB962C8B-B14F-4D97-AF65-F5344CB8AC3E}">
        <p14:creationId xmlns:p14="http://schemas.microsoft.com/office/powerpoint/2010/main" val="16534637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B3CA4C-987A-A34B-84E6-96084BA4FA10}"/>
              </a:ext>
            </a:extLst>
          </p:cNvPr>
          <p:cNvPicPr>
            <a:picLocks noChangeAspect="1"/>
          </p:cNvPicPr>
          <p:nvPr/>
        </p:nvPicPr>
        <p:blipFill>
          <a:blip r:embed="rId2"/>
          <a:stretch>
            <a:fillRect/>
          </a:stretch>
        </p:blipFill>
        <p:spPr>
          <a:xfrm>
            <a:off x="0" y="-34390"/>
            <a:ext cx="12192000" cy="6892390"/>
          </a:xfrm>
          <a:prstGeom prst="rect">
            <a:avLst/>
          </a:prstGeom>
        </p:spPr>
      </p:pic>
      <p:pic>
        <p:nvPicPr>
          <p:cNvPr id="7" name="Picture 6">
            <a:extLst>
              <a:ext uri="{FF2B5EF4-FFF2-40B4-BE49-F238E27FC236}">
                <a16:creationId xmlns:a16="http://schemas.microsoft.com/office/drawing/2014/main" id="{9B8A117F-B895-8340-A7B6-FD18E8AE10DF}"/>
              </a:ext>
            </a:extLst>
          </p:cNvPr>
          <p:cNvPicPr>
            <a:picLocks noChangeAspect="1"/>
          </p:cNvPicPr>
          <p:nvPr/>
        </p:nvPicPr>
        <p:blipFill>
          <a:blip r:embed="rId3"/>
          <a:stretch>
            <a:fillRect/>
          </a:stretch>
        </p:blipFill>
        <p:spPr>
          <a:xfrm>
            <a:off x="7815462" y="2159000"/>
            <a:ext cx="3683000" cy="3683000"/>
          </a:xfrm>
          <a:prstGeom prst="rect">
            <a:avLst/>
          </a:prstGeom>
        </p:spPr>
      </p:pic>
      <p:sp>
        <p:nvSpPr>
          <p:cNvPr id="8" name="TextBox 7">
            <a:extLst>
              <a:ext uri="{FF2B5EF4-FFF2-40B4-BE49-F238E27FC236}">
                <a16:creationId xmlns:a16="http://schemas.microsoft.com/office/drawing/2014/main" id="{63D3FAFD-3405-7F46-B861-B68E6B558B52}"/>
              </a:ext>
            </a:extLst>
          </p:cNvPr>
          <p:cNvSpPr txBox="1"/>
          <p:nvPr/>
        </p:nvSpPr>
        <p:spPr>
          <a:xfrm>
            <a:off x="8231933" y="6119167"/>
            <a:ext cx="2850057" cy="461665"/>
          </a:xfrm>
          <a:prstGeom prst="rect">
            <a:avLst/>
          </a:prstGeom>
          <a:noFill/>
        </p:spPr>
        <p:txBody>
          <a:bodyPr wrap="square" rtlCol="0">
            <a:spAutoFit/>
          </a:bodyPr>
          <a:lstStyle/>
          <a:p>
            <a:r>
              <a:rPr lang="en-US" sz="2400" dirty="0">
                <a:solidFill>
                  <a:schemeClr val="bg1"/>
                </a:solidFill>
              </a:rPr>
              <a:t>Cultural differences?</a:t>
            </a:r>
          </a:p>
        </p:txBody>
      </p:sp>
    </p:spTree>
    <p:extLst>
      <p:ext uri="{BB962C8B-B14F-4D97-AF65-F5344CB8AC3E}">
        <p14:creationId xmlns:p14="http://schemas.microsoft.com/office/powerpoint/2010/main" val="37936398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CA85B05-6665-9C4D-ADFA-B9D22D068E57}"/>
              </a:ext>
            </a:extLst>
          </p:cNvPr>
          <p:cNvPicPr>
            <a:picLocks noChangeAspect="1"/>
          </p:cNvPicPr>
          <p:nvPr/>
        </p:nvPicPr>
        <p:blipFill>
          <a:blip r:embed="rId2"/>
          <a:stretch>
            <a:fillRect/>
          </a:stretch>
        </p:blipFill>
        <p:spPr>
          <a:xfrm>
            <a:off x="0" y="9050"/>
            <a:ext cx="12192000" cy="6848950"/>
          </a:xfrm>
          <a:prstGeom prst="rect">
            <a:avLst/>
          </a:prstGeom>
        </p:spPr>
      </p:pic>
    </p:spTree>
    <p:extLst>
      <p:ext uri="{BB962C8B-B14F-4D97-AF65-F5344CB8AC3E}">
        <p14:creationId xmlns:p14="http://schemas.microsoft.com/office/powerpoint/2010/main" val="967932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A5EF2A9-5D5C-7445-BAE1-A57D36FE672A}"/>
              </a:ext>
            </a:extLst>
          </p:cNvPr>
          <p:cNvPicPr>
            <a:picLocks noChangeAspect="1"/>
          </p:cNvPicPr>
          <p:nvPr/>
        </p:nvPicPr>
        <p:blipFill>
          <a:blip r:embed="rId2"/>
          <a:stretch>
            <a:fillRect/>
          </a:stretch>
        </p:blipFill>
        <p:spPr>
          <a:xfrm>
            <a:off x="0" y="2712"/>
            <a:ext cx="12192000" cy="6855288"/>
          </a:xfrm>
          <a:prstGeom prst="rect">
            <a:avLst/>
          </a:prstGeom>
        </p:spPr>
      </p:pic>
    </p:spTree>
    <p:extLst>
      <p:ext uri="{BB962C8B-B14F-4D97-AF65-F5344CB8AC3E}">
        <p14:creationId xmlns:p14="http://schemas.microsoft.com/office/powerpoint/2010/main" val="3711433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8F87EEC-65FF-CE4D-B18E-03339AE89860}"/>
              </a:ext>
            </a:extLst>
          </p:cNvPr>
          <p:cNvPicPr>
            <a:picLocks noChangeAspect="1"/>
          </p:cNvPicPr>
          <p:nvPr/>
        </p:nvPicPr>
        <p:blipFill>
          <a:blip r:embed="rId2"/>
          <a:stretch>
            <a:fillRect/>
          </a:stretch>
        </p:blipFill>
        <p:spPr>
          <a:xfrm>
            <a:off x="0" y="2712"/>
            <a:ext cx="12192000" cy="6855288"/>
          </a:xfrm>
          <a:prstGeom prst="rect">
            <a:avLst/>
          </a:prstGeom>
        </p:spPr>
      </p:pic>
      <p:pic>
        <p:nvPicPr>
          <p:cNvPr id="5" name="Picture 4">
            <a:extLst>
              <a:ext uri="{FF2B5EF4-FFF2-40B4-BE49-F238E27FC236}">
                <a16:creationId xmlns:a16="http://schemas.microsoft.com/office/drawing/2014/main" id="{FCAF169E-6AC5-D646-8FA2-91F0CF6EA4DD}"/>
              </a:ext>
            </a:extLst>
          </p:cNvPr>
          <p:cNvPicPr>
            <a:picLocks noChangeAspect="1"/>
          </p:cNvPicPr>
          <p:nvPr/>
        </p:nvPicPr>
        <p:blipFill>
          <a:blip r:embed="rId3"/>
          <a:stretch>
            <a:fillRect/>
          </a:stretch>
        </p:blipFill>
        <p:spPr>
          <a:xfrm rot="10800000">
            <a:off x="5295900" y="1219200"/>
            <a:ext cx="1130300" cy="1130300"/>
          </a:xfrm>
          <a:prstGeom prst="rect">
            <a:avLst/>
          </a:prstGeom>
        </p:spPr>
      </p:pic>
    </p:spTree>
    <p:extLst>
      <p:ext uri="{BB962C8B-B14F-4D97-AF65-F5344CB8AC3E}">
        <p14:creationId xmlns:p14="http://schemas.microsoft.com/office/powerpoint/2010/main" val="17523621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9C0B3C9-D2F8-BF40-B2D8-EA223044C5F9}"/>
              </a:ext>
            </a:extLst>
          </p:cNvPr>
          <p:cNvPicPr>
            <a:picLocks noChangeAspect="1"/>
          </p:cNvPicPr>
          <p:nvPr/>
        </p:nvPicPr>
        <p:blipFill>
          <a:blip r:embed="rId2"/>
          <a:stretch>
            <a:fillRect/>
          </a:stretch>
        </p:blipFill>
        <p:spPr>
          <a:xfrm>
            <a:off x="0" y="33366"/>
            <a:ext cx="12192000" cy="6824634"/>
          </a:xfrm>
          <a:prstGeom prst="rect">
            <a:avLst/>
          </a:prstGeom>
        </p:spPr>
      </p:pic>
    </p:spTree>
    <p:extLst>
      <p:ext uri="{BB962C8B-B14F-4D97-AF65-F5344CB8AC3E}">
        <p14:creationId xmlns:p14="http://schemas.microsoft.com/office/powerpoint/2010/main" val="31432986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A83D267-05A5-B048-B1A9-A449ED664CF8}"/>
              </a:ext>
            </a:extLst>
          </p:cNvPr>
          <p:cNvPicPr>
            <a:picLocks noChangeAspect="1"/>
          </p:cNvPicPr>
          <p:nvPr/>
        </p:nvPicPr>
        <p:blipFill>
          <a:blip r:embed="rId2"/>
          <a:stretch>
            <a:fillRect/>
          </a:stretch>
        </p:blipFill>
        <p:spPr>
          <a:xfrm>
            <a:off x="768350" y="431800"/>
            <a:ext cx="10655300" cy="5994400"/>
          </a:xfrm>
          <a:prstGeom prst="rect">
            <a:avLst/>
          </a:prstGeom>
        </p:spPr>
      </p:pic>
    </p:spTree>
    <p:extLst>
      <p:ext uri="{BB962C8B-B14F-4D97-AF65-F5344CB8AC3E}">
        <p14:creationId xmlns:p14="http://schemas.microsoft.com/office/powerpoint/2010/main" val="25158660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A83D267-05A5-B048-B1A9-A449ED664CF8}"/>
              </a:ext>
            </a:extLst>
          </p:cNvPr>
          <p:cNvPicPr>
            <a:picLocks noChangeAspect="1"/>
          </p:cNvPicPr>
          <p:nvPr/>
        </p:nvPicPr>
        <p:blipFill>
          <a:blip r:embed="rId2"/>
          <a:stretch>
            <a:fillRect/>
          </a:stretch>
        </p:blipFill>
        <p:spPr>
          <a:xfrm>
            <a:off x="768350" y="431800"/>
            <a:ext cx="10655300" cy="5994400"/>
          </a:xfrm>
          <a:prstGeom prst="rect">
            <a:avLst/>
          </a:prstGeom>
        </p:spPr>
      </p:pic>
      <p:sp>
        <p:nvSpPr>
          <p:cNvPr id="2" name="Rectangle 1">
            <a:extLst>
              <a:ext uri="{FF2B5EF4-FFF2-40B4-BE49-F238E27FC236}">
                <a16:creationId xmlns:a16="http://schemas.microsoft.com/office/drawing/2014/main" id="{DC0A7569-85AA-AC4D-83D0-75FAD2A320F4}"/>
              </a:ext>
            </a:extLst>
          </p:cNvPr>
          <p:cNvSpPr/>
          <p:nvPr/>
        </p:nvSpPr>
        <p:spPr>
          <a:xfrm>
            <a:off x="901700" y="655935"/>
            <a:ext cx="3060700" cy="1477328"/>
          </a:xfrm>
          <a:prstGeom prst="rect">
            <a:avLst/>
          </a:prstGeom>
        </p:spPr>
        <p:txBody>
          <a:bodyPr wrap="square">
            <a:spAutoFit/>
          </a:bodyPr>
          <a:lstStyle/>
          <a:p>
            <a:r>
              <a:rPr lang="en-GB" dirty="0">
                <a:solidFill>
                  <a:schemeClr val="bg1"/>
                </a:solidFill>
              </a:rPr>
              <a:t>Mary Ainsworth was a psychologist (born 1913, died 1999) who advanced the study of how babies form emotional bonds with caregivers.</a:t>
            </a:r>
            <a:endParaRPr lang="en-US" dirty="0">
              <a:solidFill>
                <a:schemeClr val="bg1"/>
              </a:solidFill>
            </a:endParaRPr>
          </a:p>
        </p:txBody>
      </p:sp>
      <p:pic>
        <p:nvPicPr>
          <p:cNvPr id="4" name="Picture 3">
            <a:extLst>
              <a:ext uri="{FF2B5EF4-FFF2-40B4-BE49-F238E27FC236}">
                <a16:creationId xmlns:a16="http://schemas.microsoft.com/office/drawing/2014/main" id="{FB250CC0-E115-694A-9346-B1E6653A2757}"/>
              </a:ext>
            </a:extLst>
          </p:cNvPr>
          <p:cNvPicPr>
            <a:picLocks noChangeAspect="1"/>
          </p:cNvPicPr>
          <p:nvPr/>
        </p:nvPicPr>
        <p:blipFill>
          <a:blip r:embed="rId3"/>
          <a:stretch>
            <a:fillRect/>
          </a:stretch>
        </p:blipFill>
        <p:spPr>
          <a:xfrm rot="18291824">
            <a:off x="592634" y="2052934"/>
            <a:ext cx="1176867" cy="1176867"/>
          </a:xfrm>
          <a:prstGeom prst="rect">
            <a:avLst/>
          </a:prstGeom>
        </p:spPr>
      </p:pic>
    </p:spTree>
    <p:extLst>
      <p:ext uri="{BB962C8B-B14F-4D97-AF65-F5344CB8AC3E}">
        <p14:creationId xmlns:p14="http://schemas.microsoft.com/office/powerpoint/2010/main" val="20672494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A83D267-05A5-B048-B1A9-A449ED664CF8}"/>
              </a:ext>
            </a:extLst>
          </p:cNvPr>
          <p:cNvPicPr>
            <a:picLocks noChangeAspect="1"/>
          </p:cNvPicPr>
          <p:nvPr/>
        </p:nvPicPr>
        <p:blipFill>
          <a:blip r:embed="rId2"/>
          <a:stretch>
            <a:fillRect/>
          </a:stretch>
        </p:blipFill>
        <p:spPr>
          <a:xfrm>
            <a:off x="768350" y="431800"/>
            <a:ext cx="10655300" cy="5994400"/>
          </a:xfrm>
          <a:prstGeom prst="rect">
            <a:avLst/>
          </a:prstGeom>
        </p:spPr>
      </p:pic>
      <p:sp>
        <p:nvSpPr>
          <p:cNvPr id="2" name="Rectangle 1">
            <a:extLst>
              <a:ext uri="{FF2B5EF4-FFF2-40B4-BE49-F238E27FC236}">
                <a16:creationId xmlns:a16="http://schemas.microsoft.com/office/drawing/2014/main" id="{DC0A7569-85AA-AC4D-83D0-75FAD2A320F4}"/>
              </a:ext>
            </a:extLst>
          </p:cNvPr>
          <p:cNvSpPr/>
          <p:nvPr/>
        </p:nvSpPr>
        <p:spPr>
          <a:xfrm>
            <a:off x="901700" y="655935"/>
            <a:ext cx="3060700" cy="1477328"/>
          </a:xfrm>
          <a:prstGeom prst="rect">
            <a:avLst/>
          </a:prstGeom>
        </p:spPr>
        <p:txBody>
          <a:bodyPr wrap="square">
            <a:spAutoFit/>
          </a:bodyPr>
          <a:lstStyle/>
          <a:p>
            <a:r>
              <a:rPr lang="en-GB" dirty="0">
                <a:solidFill>
                  <a:schemeClr val="bg1"/>
                </a:solidFill>
              </a:rPr>
              <a:t>Mary Ainsworth was a psychologist (born 1913, died 1999) who advanced the study of how babies form emotional bonds with caregivers.</a:t>
            </a:r>
            <a:endParaRPr lang="en-US" dirty="0">
              <a:solidFill>
                <a:schemeClr val="bg1"/>
              </a:solidFill>
            </a:endParaRPr>
          </a:p>
        </p:txBody>
      </p:sp>
      <p:pic>
        <p:nvPicPr>
          <p:cNvPr id="4" name="Picture 3">
            <a:extLst>
              <a:ext uri="{FF2B5EF4-FFF2-40B4-BE49-F238E27FC236}">
                <a16:creationId xmlns:a16="http://schemas.microsoft.com/office/drawing/2014/main" id="{FB250CC0-E115-694A-9346-B1E6653A2757}"/>
              </a:ext>
            </a:extLst>
          </p:cNvPr>
          <p:cNvPicPr>
            <a:picLocks noChangeAspect="1"/>
          </p:cNvPicPr>
          <p:nvPr/>
        </p:nvPicPr>
        <p:blipFill>
          <a:blip r:embed="rId3"/>
          <a:stretch>
            <a:fillRect/>
          </a:stretch>
        </p:blipFill>
        <p:spPr>
          <a:xfrm rot="18291824">
            <a:off x="592634" y="2052934"/>
            <a:ext cx="1176867" cy="1176867"/>
          </a:xfrm>
          <a:prstGeom prst="rect">
            <a:avLst/>
          </a:prstGeom>
        </p:spPr>
      </p:pic>
      <p:sp>
        <p:nvSpPr>
          <p:cNvPr id="5" name="Rectangle 4">
            <a:extLst>
              <a:ext uri="{FF2B5EF4-FFF2-40B4-BE49-F238E27FC236}">
                <a16:creationId xmlns:a16="http://schemas.microsoft.com/office/drawing/2014/main" id="{E335AF09-9CE2-414B-A10D-AF7C06307AAB}"/>
              </a:ext>
            </a:extLst>
          </p:cNvPr>
          <p:cNvSpPr/>
          <p:nvPr/>
        </p:nvSpPr>
        <p:spPr>
          <a:xfrm>
            <a:off x="4368865" y="979101"/>
            <a:ext cx="2635250" cy="2308324"/>
          </a:xfrm>
          <a:prstGeom prst="rect">
            <a:avLst/>
          </a:prstGeom>
        </p:spPr>
        <p:txBody>
          <a:bodyPr wrap="square">
            <a:spAutoFit/>
          </a:bodyPr>
          <a:lstStyle/>
          <a:p>
            <a:r>
              <a:rPr lang="en-GB" dirty="0">
                <a:solidFill>
                  <a:schemeClr val="bg1"/>
                </a:solidFill>
              </a:rPr>
              <a:t>She worked with John Bowlby, building on his ideas, but she added a way to observe attachment behaviour in a controlled way (so that it could be studied scientifically).</a:t>
            </a:r>
          </a:p>
        </p:txBody>
      </p:sp>
      <p:pic>
        <p:nvPicPr>
          <p:cNvPr id="6" name="Picture 5">
            <a:extLst>
              <a:ext uri="{FF2B5EF4-FFF2-40B4-BE49-F238E27FC236}">
                <a16:creationId xmlns:a16="http://schemas.microsoft.com/office/drawing/2014/main" id="{2DAD5E72-CDA2-6542-9A87-6D699E8FCC97}"/>
              </a:ext>
            </a:extLst>
          </p:cNvPr>
          <p:cNvPicPr>
            <a:picLocks noChangeAspect="1"/>
          </p:cNvPicPr>
          <p:nvPr/>
        </p:nvPicPr>
        <p:blipFill>
          <a:blip r:embed="rId3"/>
          <a:stretch>
            <a:fillRect/>
          </a:stretch>
        </p:blipFill>
        <p:spPr>
          <a:xfrm rot="927121">
            <a:off x="3056490" y="2052933"/>
            <a:ext cx="1176867" cy="1176867"/>
          </a:xfrm>
          <a:prstGeom prst="rect">
            <a:avLst/>
          </a:prstGeom>
        </p:spPr>
      </p:pic>
    </p:spTree>
    <p:extLst>
      <p:ext uri="{BB962C8B-B14F-4D97-AF65-F5344CB8AC3E}">
        <p14:creationId xmlns:p14="http://schemas.microsoft.com/office/powerpoint/2010/main" val="22637708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A83D267-05A5-B048-B1A9-A449ED664CF8}"/>
              </a:ext>
            </a:extLst>
          </p:cNvPr>
          <p:cNvPicPr>
            <a:picLocks noChangeAspect="1"/>
          </p:cNvPicPr>
          <p:nvPr/>
        </p:nvPicPr>
        <p:blipFill>
          <a:blip r:embed="rId2"/>
          <a:stretch>
            <a:fillRect/>
          </a:stretch>
        </p:blipFill>
        <p:spPr>
          <a:xfrm>
            <a:off x="768350" y="431800"/>
            <a:ext cx="10655300" cy="5994400"/>
          </a:xfrm>
          <a:prstGeom prst="rect">
            <a:avLst/>
          </a:prstGeom>
        </p:spPr>
      </p:pic>
      <p:sp>
        <p:nvSpPr>
          <p:cNvPr id="2" name="Rectangle 1">
            <a:extLst>
              <a:ext uri="{FF2B5EF4-FFF2-40B4-BE49-F238E27FC236}">
                <a16:creationId xmlns:a16="http://schemas.microsoft.com/office/drawing/2014/main" id="{DC0A7569-85AA-AC4D-83D0-75FAD2A320F4}"/>
              </a:ext>
            </a:extLst>
          </p:cNvPr>
          <p:cNvSpPr/>
          <p:nvPr/>
        </p:nvSpPr>
        <p:spPr>
          <a:xfrm>
            <a:off x="901700" y="655935"/>
            <a:ext cx="3060700" cy="1477328"/>
          </a:xfrm>
          <a:prstGeom prst="rect">
            <a:avLst/>
          </a:prstGeom>
        </p:spPr>
        <p:txBody>
          <a:bodyPr wrap="square">
            <a:spAutoFit/>
          </a:bodyPr>
          <a:lstStyle/>
          <a:p>
            <a:r>
              <a:rPr lang="en-GB" dirty="0">
                <a:solidFill>
                  <a:schemeClr val="bg1"/>
                </a:solidFill>
              </a:rPr>
              <a:t>Mary Ainsworth was a psychologist (born 1913, died 1999) who advanced the study of how babies form emotional bonds with caregivers.</a:t>
            </a:r>
            <a:endParaRPr lang="en-US" dirty="0">
              <a:solidFill>
                <a:schemeClr val="bg1"/>
              </a:solidFill>
            </a:endParaRPr>
          </a:p>
        </p:txBody>
      </p:sp>
      <p:pic>
        <p:nvPicPr>
          <p:cNvPr id="4" name="Picture 3">
            <a:extLst>
              <a:ext uri="{FF2B5EF4-FFF2-40B4-BE49-F238E27FC236}">
                <a16:creationId xmlns:a16="http://schemas.microsoft.com/office/drawing/2014/main" id="{FB250CC0-E115-694A-9346-B1E6653A2757}"/>
              </a:ext>
            </a:extLst>
          </p:cNvPr>
          <p:cNvPicPr>
            <a:picLocks noChangeAspect="1"/>
          </p:cNvPicPr>
          <p:nvPr/>
        </p:nvPicPr>
        <p:blipFill>
          <a:blip r:embed="rId3"/>
          <a:stretch>
            <a:fillRect/>
          </a:stretch>
        </p:blipFill>
        <p:spPr>
          <a:xfrm rot="18291824">
            <a:off x="592634" y="2052934"/>
            <a:ext cx="1176867" cy="1176867"/>
          </a:xfrm>
          <a:prstGeom prst="rect">
            <a:avLst/>
          </a:prstGeom>
        </p:spPr>
      </p:pic>
      <p:sp>
        <p:nvSpPr>
          <p:cNvPr id="5" name="Rectangle 4">
            <a:extLst>
              <a:ext uri="{FF2B5EF4-FFF2-40B4-BE49-F238E27FC236}">
                <a16:creationId xmlns:a16="http://schemas.microsoft.com/office/drawing/2014/main" id="{E335AF09-9CE2-414B-A10D-AF7C06307AAB}"/>
              </a:ext>
            </a:extLst>
          </p:cNvPr>
          <p:cNvSpPr/>
          <p:nvPr/>
        </p:nvSpPr>
        <p:spPr>
          <a:xfrm>
            <a:off x="4368865" y="979101"/>
            <a:ext cx="2635250" cy="2308324"/>
          </a:xfrm>
          <a:prstGeom prst="rect">
            <a:avLst/>
          </a:prstGeom>
        </p:spPr>
        <p:txBody>
          <a:bodyPr wrap="square">
            <a:spAutoFit/>
          </a:bodyPr>
          <a:lstStyle/>
          <a:p>
            <a:r>
              <a:rPr lang="en-GB" dirty="0">
                <a:solidFill>
                  <a:schemeClr val="bg1"/>
                </a:solidFill>
              </a:rPr>
              <a:t>She worked with John Bowlby, building on his ideas, but she added a way to observe attachment behaviour in a controlled way (so that it could be studied scientifically).</a:t>
            </a:r>
          </a:p>
        </p:txBody>
      </p:sp>
      <p:pic>
        <p:nvPicPr>
          <p:cNvPr id="6" name="Picture 5">
            <a:extLst>
              <a:ext uri="{FF2B5EF4-FFF2-40B4-BE49-F238E27FC236}">
                <a16:creationId xmlns:a16="http://schemas.microsoft.com/office/drawing/2014/main" id="{2DAD5E72-CDA2-6542-9A87-6D699E8FCC97}"/>
              </a:ext>
            </a:extLst>
          </p:cNvPr>
          <p:cNvPicPr>
            <a:picLocks noChangeAspect="1"/>
          </p:cNvPicPr>
          <p:nvPr/>
        </p:nvPicPr>
        <p:blipFill>
          <a:blip r:embed="rId3"/>
          <a:stretch>
            <a:fillRect/>
          </a:stretch>
        </p:blipFill>
        <p:spPr>
          <a:xfrm rot="927121">
            <a:off x="3056490" y="2052933"/>
            <a:ext cx="1176867" cy="1176867"/>
          </a:xfrm>
          <a:prstGeom prst="rect">
            <a:avLst/>
          </a:prstGeom>
        </p:spPr>
      </p:pic>
      <p:pic>
        <p:nvPicPr>
          <p:cNvPr id="7" name="Picture 6">
            <a:extLst>
              <a:ext uri="{FF2B5EF4-FFF2-40B4-BE49-F238E27FC236}">
                <a16:creationId xmlns:a16="http://schemas.microsoft.com/office/drawing/2014/main" id="{70B40238-1A2E-9644-809A-F0691AE3A1C3}"/>
              </a:ext>
            </a:extLst>
          </p:cNvPr>
          <p:cNvPicPr>
            <a:picLocks noChangeAspect="1"/>
          </p:cNvPicPr>
          <p:nvPr/>
        </p:nvPicPr>
        <p:blipFill>
          <a:blip r:embed="rId3"/>
          <a:stretch>
            <a:fillRect/>
          </a:stretch>
        </p:blipFill>
        <p:spPr>
          <a:xfrm rot="5882558">
            <a:off x="3219790" y="4038364"/>
            <a:ext cx="1176867" cy="1176867"/>
          </a:xfrm>
          <a:prstGeom prst="rect">
            <a:avLst/>
          </a:prstGeom>
        </p:spPr>
      </p:pic>
      <p:sp>
        <p:nvSpPr>
          <p:cNvPr id="8" name="Rectangle 7">
            <a:extLst>
              <a:ext uri="{FF2B5EF4-FFF2-40B4-BE49-F238E27FC236}">
                <a16:creationId xmlns:a16="http://schemas.microsoft.com/office/drawing/2014/main" id="{49491EF8-95AA-6342-917E-6D772C210DFD}"/>
              </a:ext>
            </a:extLst>
          </p:cNvPr>
          <p:cNvSpPr/>
          <p:nvPr/>
        </p:nvSpPr>
        <p:spPr>
          <a:xfrm>
            <a:off x="901700" y="5102136"/>
            <a:ext cx="6096000" cy="1200329"/>
          </a:xfrm>
          <a:prstGeom prst="rect">
            <a:avLst/>
          </a:prstGeom>
        </p:spPr>
        <p:txBody>
          <a:bodyPr>
            <a:spAutoFit/>
          </a:bodyPr>
          <a:lstStyle/>
          <a:p>
            <a:pPr lvl="0"/>
            <a:r>
              <a:rPr lang="en-GB" dirty="0">
                <a:solidFill>
                  <a:schemeClr val="bg1"/>
                </a:solidFill>
              </a:rPr>
              <a:t>Her most famous method is called the </a:t>
            </a:r>
            <a:r>
              <a:rPr lang="en-GB" b="1" dirty="0">
                <a:solidFill>
                  <a:schemeClr val="bg1"/>
                </a:solidFill>
              </a:rPr>
              <a:t>Strange Situation Procedure</a:t>
            </a:r>
            <a:r>
              <a:rPr lang="en-GB" dirty="0">
                <a:solidFill>
                  <a:schemeClr val="bg1"/>
                </a:solidFill>
              </a:rPr>
              <a:t> (SSP) — it’s a small structured experiment to see how infants react when their caregiver leaves and then comes back.</a:t>
            </a:r>
          </a:p>
        </p:txBody>
      </p:sp>
    </p:spTree>
    <p:extLst>
      <p:ext uri="{BB962C8B-B14F-4D97-AF65-F5344CB8AC3E}">
        <p14:creationId xmlns:p14="http://schemas.microsoft.com/office/powerpoint/2010/main" val="8722446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A83D267-05A5-B048-B1A9-A449ED664CF8}"/>
              </a:ext>
            </a:extLst>
          </p:cNvPr>
          <p:cNvPicPr>
            <a:picLocks noChangeAspect="1"/>
          </p:cNvPicPr>
          <p:nvPr/>
        </p:nvPicPr>
        <p:blipFill>
          <a:blip r:embed="rId2"/>
          <a:stretch>
            <a:fillRect/>
          </a:stretch>
        </p:blipFill>
        <p:spPr>
          <a:xfrm>
            <a:off x="768350" y="431800"/>
            <a:ext cx="10655300" cy="5994400"/>
          </a:xfrm>
          <a:prstGeom prst="rect">
            <a:avLst/>
          </a:prstGeom>
        </p:spPr>
      </p:pic>
      <p:sp>
        <p:nvSpPr>
          <p:cNvPr id="2" name="Rectangle 1">
            <a:extLst>
              <a:ext uri="{FF2B5EF4-FFF2-40B4-BE49-F238E27FC236}">
                <a16:creationId xmlns:a16="http://schemas.microsoft.com/office/drawing/2014/main" id="{DC0A7569-85AA-AC4D-83D0-75FAD2A320F4}"/>
              </a:ext>
            </a:extLst>
          </p:cNvPr>
          <p:cNvSpPr/>
          <p:nvPr/>
        </p:nvSpPr>
        <p:spPr>
          <a:xfrm>
            <a:off x="901700" y="655935"/>
            <a:ext cx="2540000" cy="2308324"/>
          </a:xfrm>
          <a:prstGeom prst="rect">
            <a:avLst/>
          </a:prstGeom>
        </p:spPr>
        <p:txBody>
          <a:bodyPr wrap="square">
            <a:spAutoFit/>
          </a:bodyPr>
          <a:lstStyle/>
          <a:p>
            <a:r>
              <a:rPr lang="en-GB" b="1" dirty="0">
                <a:solidFill>
                  <a:schemeClr val="bg1"/>
                </a:solidFill>
              </a:rPr>
              <a:t>Her Theory</a:t>
            </a:r>
            <a:r>
              <a:rPr lang="en-GB" dirty="0">
                <a:solidFill>
                  <a:schemeClr val="bg1"/>
                </a:solidFill>
              </a:rPr>
              <a:t> (in Simple Terms)</a:t>
            </a:r>
          </a:p>
          <a:p>
            <a:endParaRPr lang="en-GB" dirty="0">
              <a:solidFill>
                <a:schemeClr val="bg1"/>
              </a:solidFill>
            </a:endParaRPr>
          </a:p>
          <a:p>
            <a:r>
              <a:rPr lang="en-GB" dirty="0">
                <a:solidFill>
                  <a:schemeClr val="bg1"/>
                </a:solidFill>
              </a:rPr>
              <a:t>Babies are naturally wired to want closeness to someone they trust, especially when they feel uneasy.</a:t>
            </a:r>
          </a:p>
        </p:txBody>
      </p:sp>
      <p:pic>
        <p:nvPicPr>
          <p:cNvPr id="4" name="Picture 3">
            <a:extLst>
              <a:ext uri="{FF2B5EF4-FFF2-40B4-BE49-F238E27FC236}">
                <a16:creationId xmlns:a16="http://schemas.microsoft.com/office/drawing/2014/main" id="{FB250CC0-E115-694A-9346-B1E6653A2757}"/>
              </a:ext>
            </a:extLst>
          </p:cNvPr>
          <p:cNvPicPr>
            <a:picLocks noChangeAspect="1"/>
          </p:cNvPicPr>
          <p:nvPr/>
        </p:nvPicPr>
        <p:blipFill>
          <a:blip r:embed="rId3"/>
          <a:stretch>
            <a:fillRect/>
          </a:stretch>
        </p:blipFill>
        <p:spPr>
          <a:xfrm rot="7056628" flipH="1" flipV="1">
            <a:off x="1955800" y="2585033"/>
            <a:ext cx="758450" cy="758450"/>
          </a:xfrm>
          <a:prstGeom prst="rect">
            <a:avLst/>
          </a:prstGeom>
        </p:spPr>
      </p:pic>
    </p:spTree>
    <p:extLst>
      <p:ext uri="{BB962C8B-B14F-4D97-AF65-F5344CB8AC3E}">
        <p14:creationId xmlns:p14="http://schemas.microsoft.com/office/powerpoint/2010/main" val="37697738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A83D267-05A5-B048-B1A9-A449ED664CF8}"/>
              </a:ext>
            </a:extLst>
          </p:cNvPr>
          <p:cNvPicPr>
            <a:picLocks noChangeAspect="1"/>
          </p:cNvPicPr>
          <p:nvPr/>
        </p:nvPicPr>
        <p:blipFill>
          <a:blip r:embed="rId2"/>
          <a:stretch>
            <a:fillRect/>
          </a:stretch>
        </p:blipFill>
        <p:spPr>
          <a:xfrm>
            <a:off x="768350" y="431800"/>
            <a:ext cx="10655300" cy="5994400"/>
          </a:xfrm>
          <a:prstGeom prst="rect">
            <a:avLst/>
          </a:prstGeom>
        </p:spPr>
      </p:pic>
      <p:sp>
        <p:nvSpPr>
          <p:cNvPr id="2" name="Rectangle 1">
            <a:extLst>
              <a:ext uri="{FF2B5EF4-FFF2-40B4-BE49-F238E27FC236}">
                <a16:creationId xmlns:a16="http://schemas.microsoft.com/office/drawing/2014/main" id="{DC0A7569-85AA-AC4D-83D0-75FAD2A320F4}"/>
              </a:ext>
            </a:extLst>
          </p:cNvPr>
          <p:cNvSpPr/>
          <p:nvPr/>
        </p:nvSpPr>
        <p:spPr>
          <a:xfrm>
            <a:off x="901700" y="655935"/>
            <a:ext cx="2540000" cy="2308324"/>
          </a:xfrm>
          <a:prstGeom prst="rect">
            <a:avLst/>
          </a:prstGeom>
        </p:spPr>
        <p:txBody>
          <a:bodyPr wrap="square">
            <a:spAutoFit/>
          </a:bodyPr>
          <a:lstStyle/>
          <a:p>
            <a:r>
              <a:rPr lang="en-GB" b="1" dirty="0">
                <a:solidFill>
                  <a:schemeClr val="bg1"/>
                </a:solidFill>
              </a:rPr>
              <a:t>Her Theory</a:t>
            </a:r>
            <a:r>
              <a:rPr lang="en-GB" dirty="0">
                <a:solidFill>
                  <a:schemeClr val="bg1"/>
                </a:solidFill>
              </a:rPr>
              <a:t> (in Simple Terms)</a:t>
            </a:r>
          </a:p>
          <a:p>
            <a:endParaRPr lang="en-GB" dirty="0">
              <a:solidFill>
                <a:schemeClr val="bg1"/>
              </a:solidFill>
            </a:endParaRPr>
          </a:p>
          <a:p>
            <a:r>
              <a:rPr lang="en-GB" dirty="0">
                <a:solidFill>
                  <a:schemeClr val="bg1"/>
                </a:solidFill>
              </a:rPr>
              <a:t>Babies are naturally wired to want closeness to someone they trust, especially when they feel uneasy.</a:t>
            </a:r>
          </a:p>
        </p:txBody>
      </p:sp>
      <p:pic>
        <p:nvPicPr>
          <p:cNvPr id="4" name="Picture 3">
            <a:extLst>
              <a:ext uri="{FF2B5EF4-FFF2-40B4-BE49-F238E27FC236}">
                <a16:creationId xmlns:a16="http://schemas.microsoft.com/office/drawing/2014/main" id="{FB250CC0-E115-694A-9346-B1E6653A2757}"/>
              </a:ext>
            </a:extLst>
          </p:cNvPr>
          <p:cNvPicPr>
            <a:picLocks noChangeAspect="1"/>
          </p:cNvPicPr>
          <p:nvPr/>
        </p:nvPicPr>
        <p:blipFill>
          <a:blip r:embed="rId3"/>
          <a:stretch>
            <a:fillRect/>
          </a:stretch>
        </p:blipFill>
        <p:spPr>
          <a:xfrm rot="7056628" flipH="1" flipV="1">
            <a:off x="1955800" y="2585033"/>
            <a:ext cx="758450" cy="758450"/>
          </a:xfrm>
          <a:prstGeom prst="rect">
            <a:avLst/>
          </a:prstGeom>
        </p:spPr>
      </p:pic>
      <p:sp>
        <p:nvSpPr>
          <p:cNvPr id="5" name="Rectangle 4">
            <a:extLst>
              <a:ext uri="{FF2B5EF4-FFF2-40B4-BE49-F238E27FC236}">
                <a16:creationId xmlns:a16="http://schemas.microsoft.com/office/drawing/2014/main" id="{02267C7C-FB3C-E44B-8E4E-9B5B7A069B74}"/>
              </a:ext>
            </a:extLst>
          </p:cNvPr>
          <p:cNvSpPr/>
          <p:nvPr/>
        </p:nvSpPr>
        <p:spPr>
          <a:xfrm>
            <a:off x="3666750" y="1115199"/>
            <a:ext cx="3369050" cy="1754326"/>
          </a:xfrm>
          <a:prstGeom prst="rect">
            <a:avLst/>
          </a:prstGeom>
        </p:spPr>
        <p:txBody>
          <a:bodyPr wrap="square">
            <a:spAutoFit/>
          </a:bodyPr>
          <a:lstStyle/>
          <a:p>
            <a:r>
              <a:rPr lang="en-GB" b="1" dirty="0">
                <a:solidFill>
                  <a:schemeClr val="bg1"/>
                </a:solidFill>
              </a:rPr>
              <a:t>The </a:t>
            </a:r>
            <a:r>
              <a:rPr lang="en-GB" b="1" u="sng" dirty="0">
                <a:solidFill>
                  <a:schemeClr val="bg1"/>
                </a:solidFill>
              </a:rPr>
              <a:t>Strange Situation</a:t>
            </a:r>
            <a:r>
              <a:rPr lang="en-GB" b="1" dirty="0">
                <a:solidFill>
                  <a:schemeClr val="bg1"/>
                </a:solidFill>
              </a:rPr>
              <a:t> is designed to create a mild amount of stress (by separation) so we can see how children manage when a trusted person leaves and then returns.</a:t>
            </a:r>
          </a:p>
        </p:txBody>
      </p:sp>
      <p:pic>
        <p:nvPicPr>
          <p:cNvPr id="6" name="Picture 5">
            <a:extLst>
              <a:ext uri="{FF2B5EF4-FFF2-40B4-BE49-F238E27FC236}">
                <a16:creationId xmlns:a16="http://schemas.microsoft.com/office/drawing/2014/main" id="{4B0C410D-59EF-534A-8C66-E2691094BCB7}"/>
              </a:ext>
            </a:extLst>
          </p:cNvPr>
          <p:cNvPicPr>
            <a:picLocks noChangeAspect="1"/>
          </p:cNvPicPr>
          <p:nvPr/>
        </p:nvPicPr>
        <p:blipFill>
          <a:blip r:embed="rId3"/>
          <a:stretch>
            <a:fillRect/>
          </a:stretch>
        </p:blipFill>
        <p:spPr>
          <a:xfrm rot="10986521" flipH="1" flipV="1">
            <a:off x="2989892" y="2690051"/>
            <a:ext cx="758450" cy="758450"/>
          </a:xfrm>
          <a:prstGeom prst="rect">
            <a:avLst/>
          </a:prstGeom>
        </p:spPr>
      </p:pic>
      <p:pic>
        <p:nvPicPr>
          <p:cNvPr id="7" name="Picture 6">
            <a:extLst>
              <a:ext uri="{FF2B5EF4-FFF2-40B4-BE49-F238E27FC236}">
                <a16:creationId xmlns:a16="http://schemas.microsoft.com/office/drawing/2014/main" id="{34E2079B-9B1C-954E-AAF9-3B7019A96927}"/>
              </a:ext>
            </a:extLst>
          </p:cNvPr>
          <p:cNvPicPr>
            <a:picLocks noChangeAspect="1"/>
          </p:cNvPicPr>
          <p:nvPr/>
        </p:nvPicPr>
        <p:blipFill>
          <a:blip r:embed="rId3"/>
          <a:stretch>
            <a:fillRect/>
          </a:stretch>
        </p:blipFill>
        <p:spPr>
          <a:xfrm rot="19438954" flipH="1" flipV="1">
            <a:off x="2060932" y="4098454"/>
            <a:ext cx="758450" cy="758450"/>
          </a:xfrm>
          <a:prstGeom prst="rect">
            <a:avLst/>
          </a:prstGeom>
        </p:spPr>
      </p:pic>
      <p:sp>
        <p:nvSpPr>
          <p:cNvPr id="8" name="Rectangle 7">
            <a:extLst>
              <a:ext uri="{FF2B5EF4-FFF2-40B4-BE49-F238E27FC236}">
                <a16:creationId xmlns:a16="http://schemas.microsoft.com/office/drawing/2014/main" id="{259C5B8B-782C-E04F-A4B1-23C58A70611F}"/>
              </a:ext>
            </a:extLst>
          </p:cNvPr>
          <p:cNvSpPr/>
          <p:nvPr/>
        </p:nvSpPr>
        <p:spPr>
          <a:xfrm>
            <a:off x="939800" y="5025184"/>
            <a:ext cx="6096000" cy="923330"/>
          </a:xfrm>
          <a:prstGeom prst="rect">
            <a:avLst/>
          </a:prstGeom>
        </p:spPr>
        <p:txBody>
          <a:bodyPr>
            <a:spAutoFit/>
          </a:bodyPr>
          <a:lstStyle/>
          <a:p>
            <a:r>
              <a:rPr lang="en-GB" dirty="0">
                <a:solidFill>
                  <a:schemeClr val="bg1"/>
                </a:solidFill>
              </a:rPr>
              <a:t>Ainsworth found that children differ in how they handle this stress, and she grouped their behaviours into </a:t>
            </a:r>
            <a:r>
              <a:rPr lang="en-GB" b="1" u="sng" dirty="0">
                <a:solidFill>
                  <a:schemeClr val="bg1"/>
                </a:solidFill>
              </a:rPr>
              <a:t>attachment styles</a:t>
            </a:r>
            <a:endParaRPr lang="en-GB" u="sng" dirty="0">
              <a:solidFill>
                <a:schemeClr val="bg1"/>
              </a:solidFill>
            </a:endParaRPr>
          </a:p>
        </p:txBody>
      </p:sp>
    </p:spTree>
    <p:extLst>
      <p:ext uri="{BB962C8B-B14F-4D97-AF65-F5344CB8AC3E}">
        <p14:creationId xmlns:p14="http://schemas.microsoft.com/office/powerpoint/2010/main" val="20133790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08555DA-F66F-1D45-B901-ECD1CA868B59}"/>
              </a:ext>
            </a:extLst>
          </p:cNvPr>
          <p:cNvPicPr>
            <a:picLocks noChangeAspect="1"/>
          </p:cNvPicPr>
          <p:nvPr/>
        </p:nvPicPr>
        <p:blipFill>
          <a:blip r:embed="rId2"/>
          <a:stretch>
            <a:fillRect/>
          </a:stretch>
        </p:blipFill>
        <p:spPr>
          <a:xfrm>
            <a:off x="755650" y="419100"/>
            <a:ext cx="10680700" cy="6019800"/>
          </a:xfrm>
          <a:prstGeom prst="rect">
            <a:avLst/>
          </a:prstGeom>
        </p:spPr>
      </p:pic>
      <p:sp>
        <p:nvSpPr>
          <p:cNvPr id="4" name="TextBox 3">
            <a:extLst>
              <a:ext uri="{FF2B5EF4-FFF2-40B4-BE49-F238E27FC236}">
                <a16:creationId xmlns:a16="http://schemas.microsoft.com/office/drawing/2014/main" id="{6A055CA8-4929-A84A-AF79-793F8B3A75DF}"/>
              </a:ext>
            </a:extLst>
          </p:cNvPr>
          <p:cNvSpPr txBox="1"/>
          <p:nvPr/>
        </p:nvSpPr>
        <p:spPr>
          <a:xfrm>
            <a:off x="8001000" y="533400"/>
            <a:ext cx="2811219" cy="461665"/>
          </a:xfrm>
          <a:prstGeom prst="rect">
            <a:avLst/>
          </a:prstGeom>
          <a:noFill/>
        </p:spPr>
        <p:txBody>
          <a:bodyPr wrap="none" rtlCol="0">
            <a:spAutoFit/>
          </a:bodyPr>
          <a:lstStyle/>
          <a:p>
            <a:r>
              <a:rPr lang="en-US" sz="2400" dirty="0"/>
              <a:t>The strange situation</a:t>
            </a:r>
          </a:p>
        </p:txBody>
      </p:sp>
    </p:spTree>
    <p:extLst>
      <p:ext uri="{BB962C8B-B14F-4D97-AF65-F5344CB8AC3E}">
        <p14:creationId xmlns:p14="http://schemas.microsoft.com/office/powerpoint/2010/main" val="33494140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98AB8C5-14D0-FD4C-BD46-5396B2C4B158}"/>
              </a:ext>
            </a:extLst>
          </p:cNvPr>
          <p:cNvPicPr>
            <a:picLocks noChangeAspect="1"/>
          </p:cNvPicPr>
          <p:nvPr/>
        </p:nvPicPr>
        <p:blipFill>
          <a:blip r:embed="rId2"/>
          <a:stretch>
            <a:fillRect/>
          </a:stretch>
        </p:blipFill>
        <p:spPr>
          <a:xfrm>
            <a:off x="742950" y="431800"/>
            <a:ext cx="10706100" cy="5994400"/>
          </a:xfrm>
          <a:prstGeom prst="rect">
            <a:avLst/>
          </a:prstGeom>
        </p:spPr>
      </p:pic>
    </p:spTree>
    <p:extLst>
      <p:ext uri="{BB962C8B-B14F-4D97-AF65-F5344CB8AC3E}">
        <p14:creationId xmlns:p14="http://schemas.microsoft.com/office/powerpoint/2010/main" val="77088985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14AAA4B-C6AD-A946-88B3-B5511E084486}"/>
              </a:ext>
            </a:extLst>
          </p:cNvPr>
          <p:cNvPicPr>
            <a:picLocks noChangeAspect="1"/>
          </p:cNvPicPr>
          <p:nvPr/>
        </p:nvPicPr>
        <p:blipFill>
          <a:blip r:embed="rId2"/>
          <a:stretch>
            <a:fillRect/>
          </a:stretch>
        </p:blipFill>
        <p:spPr>
          <a:xfrm>
            <a:off x="0" y="906"/>
            <a:ext cx="12192000" cy="6857094"/>
          </a:xfrm>
          <a:prstGeom prst="rect">
            <a:avLst/>
          </a:prstGeom>
        </p:spPr>
      </p:pic>
    </p:spTree>
    <p:extLst>
      <p:ext uri="{BB962C8B-B14F-4D97-AF65-F5344CB8AC3E}">
        <p14:creationId xmlns:p14="http://schemas.microsoft.com/office/powerpoint/2010/main" val="3623161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C5983F0-9EB4-FF4A-A3E6-01FB4DDD76F5}"/>
              </a:ext>
            </a:extLst>
          </p:cNvPr>
          <p:cNvPicPr>
            <a:picLocks noChangeAspect="1"/>
          </p:cNvPicPr>
          <p:nvPr/>
        </p:nvPicPr>
        <p:blipFill>
          <a:blip r:embed="rId2"/>
          <a:stretch>
            <a:fillRect/>
          </a:stretch>
        </p:blipFill>
        <p:spPr>
          <a:xfrm>
            <a:off x="742950" y="431800"/>
            <a:ext cx="10706100" cy="5994400"/>
          </a:xfrm>
          <a:prstGeom prst="rect">
            <a:avLst/>
          </a:prstGeom>
        </p:spPr>
      </p:pic>
      <p:sp>
        <p:nvSpPr>
          <p:cNvPr id="4" name="TextBox 3">
            <a:extLst>
              <a:ext uri="{FF2B5EF4-FFF2-40B4-BE49-F238E27FC236}">
                <a16:creationId xmlns:a16="http://schemas.microsoft.com/office/drawing/2014/main" id="{19A9F81A-DADA-9045-8DEF-B3BD9422C1D7}"/>
              </a:ext>
            </a:extLst>
          </p:cNvPr>
          <p:cNvSpPr txBox="1"/>
          <p:nvPr/>
        </p:nvSpPr>
        <p:spPr>
          <a:xfrm>
            <a:off x="9918700" y="927100"/>
            <a:ext cx="1427891" cy="369332"/>
          </a:xfrm>
          <a:prstGeom prst="rect">
            <a:avLst/>
          </a:prstGeom>
          <a:noFill/>
        </p:spPr>
        <p:txBody>
          <a:bodyPr wrap="none" rtlCol="0">
            <a:spAutoFit/>
          </a:bodyPr>
          <a:lstStyle/>
          <a:p>
            <a:r>
              <a:rPr lang="en-US" b="1" dirty="0"/>
              <a:t>(Ambivalent)</a:t>
            </a:r>
          </a:p>
        </p:txBody>
      </p:sp>
    </p:spTree>
    <p:extLst>
      <p:ext uri="{BB962C8B-B14F-4D97-AF65-F5344CB8AC3E}">
        <p14:creationId xmlns:p14="http://schemas.microsoft.com/office/powerpoint/2010/main" val="2337287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9D6A2A11-0394-0047-BFF0-92D31E33EC0F}"/>
              </a:ext>
            </a:extLst>
          </p:cNvPr>
          <p:cNvPicPr>
            <a:picLocks noChangeAspect="1"/>
          </p:cNvPicPr>
          <p:nvPr/>
        </p:nvPicPr>
        <p:blipFill>
          <a:blip r:embed="rId3"/>
          <a:stretch>
            <a:fillRect/>
          </a:stretch>
        </p:blipFill>
        <p:spPr>
          <a:xfrm>
            <a:off x="1257300" y="698500"/>
            <a:ext cx="9677400" cy="5461000"/>
          </a:xfrm>
          <a:prstGeom prst="rect">
            <a:avLst/>
          </a:prstGeom>
        </p:spPr>
      </p:pic>
      <p:sp>
        <p:nvSpPr>
          <p:cNvPr id="4" name="Rectangle 3">
            <a:extLst>
              <a:ext uri="{FF2B5EF4-FFF2-40B4-BE49-F238E27FC236}">
                <a16:creationId xmlns:a16="http://schemas.microsoft.com/office/drawing/2014/main" id="{6C36AC9C-5E6F-3745-8120-09168C0E6674}"/>
              </a:ext>
            </a:extLst>
          </p:cNvPr>
          <p:cNvSpPr/>
          <p:nvPr/>
        </p:nvSpPr>
        <p:spPr>
          <a:xfrm>
            <a:off x="3914342" y="6279634"/>
            <a:ext cx="3044616" cy="369332"/>
          </a:xfrm>
          <a:prstGeom prst="rect">
            <a:avLst/>
          </a:prstGeom>
        </p:spPr>
        <p:txBody>
          <a:bodyPr wrap="none">
            <a:spAutoFit/>
          </a:bodyPr>
          <a:lstStyle/>
          <a:p>
            <a:r>
              <a:rPr lang="en-US" dirty="0">
                <a:hlinkClick r:id="rId2"/>
              </a:rPr>
              <a:t>https://youtu.be/m_6rQk7jlrc</a:t>
            </a:r>
            <a:r>
              <a:rPr lang="en-US" dirty="0"/>
              <a:t> </a:t>
            </a:r>
          </a:p>
        </p:txBody>
      </p:sp>
    </p:spTree>
    <p:extLst>
      <p:ext uri="{BB962C8B-B14F-4D97-AF65-F5344CB8AC3E}">
        <p14:creationId xmlns:p14="http://schemas.microsoft.com/office/powerpoint/2010/main" val="16943412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C1C5F70-C83E-594B-B101-93FCB5F53796}"/>
              </a:ext>
            </a:extLst>
          </p:cNvPr>
          <p:cNvPicPr>
            <a:picLocks noChangeAspect="1"/>
          </p:cNvPicPr>
          <p:nvPr/>
        </p:nvPicPr>
        <p:blipFill>
          <a:blip r:embed="rId2"/>
          <a:stretch>
            <a:fillRect/>
          </a:stretch>
        </p:blipFill>
        <p:spPr>
          <a:xfrm>
            <a:off x="0" y="25280"/>
            <a:ext cx="12192000" cy="6832720"/>
          </a:xfrm>
          <a:prstGeom prst="rect">
            <a:avLst/>
          </a:prstGeom>
        </p:spPr>
      </p:pic>
      <p:sp>
        <p:nvSpPr>
          <p:cNvPr id="4" name="Rectangle 3">
            <a:extLst>
              <a:ext uri="{FF2B5EF4-FFF2-40B4-BE49-F238E27FC236}">
                <a16:creationId xmlns:a16="http://schemas.microsoft.com/office/drawing/2014/main" id="{699D9238-34DD-C645-BD48-C769C02884E0}"/>
              </a:ext>
            </a:extLst>
          </p:cNvPr>
          <p:cNvSpPr/>
          <p:nvPr/>
        </p:nvSpPr>
        <p:spPr>
          <a:xfrm>
            <a:off x="3467100" y="5715000"/>
            <a:ext cx="939800" cy="8001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543F7F7-C8B5-C54C-9069-D5E5A2486980}"/>
              </a:ext>
            </a:extLst>
          </p:cNvPr>
          <p:cNvSpPr txBox="1"/>
          <p:nvPr/>
        </p:nvSpPr>
        <p:spPr>
          <a:xfrm>
            <a:off x="3670300" y="5727700"/>
            <a:ext cx="736600" cy="769441"/>
          </a:xfrm>
          <a:prstGeom prst="rect">
            <a:avLst/>
          </a:prstGeom>
          <a:noFill/>
        </p:spPr>
        <p:txBody>
          <a:bodyPr wrap="square" rtlCol="0">
            <a:spAutoFit/>
          </a:bodyPr>
          <a:lstStyle/>
          <a:p>
            <a:r>
              <a:rPr lang="en-US" sz="4400" dirty="0"/>
              <a:t>?</a:t>
            </a:r>
          </a:p>
        </p:txBody>
      </p:sp>
    </p:spTree>
    <p:extLst>
      <p:ext uri="{BB962C8B-B14F-4D97-AF65-F5344CB8AC3E}">
        <p14:creationId xmlns:p14="http://schemas.microsoft.com/office/powerpoint/2010/main" val="77677325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C1C5F70-C83E-594B-B101-93FCB5F53796}"/>
              </a:ext>
            </a:extLst>
          </p:cNvPr>
          <p:cNvPicPr>
            <a:picLocks noChangeAspect="1"/>
          </p:cNvPicPr>
          <p:nvPr/>
        </p:nvPicPr>
        <p:blipFill>
          <a:blip r:embed="rId2"/>
          <a:stretch>
            <a:fillRect/>
          </a:stretch>
        </p:blipFill>
        <p:spPr>
          <a:xfrm>
            <a:off x="0" y="25280"/>
            <a:ext cx="12192000" cy="6832720"/>
          </a:xfrm>
          <a:prstGeom prst="rect">
            <a:avLst/>
          </a:prstGeom>
        </p:spPr>
      </p:pic>
    </p:spTree>
    <p:extLst>
      <p:ext uri="{BB962C8B-B14F-4D97-AF65-F5344CB8AC3E}">
        <p14:creationId xmlns:p14="http://schemas.microsoft.com/office/powerpoint/2010/main" val="17806444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987EB9-20CA-414C-AF2E-1142D14A33CE}"/>
              </a:ext>
            </a:extLst>
          </p:cNvPr>
          <p:cNvPicPr>
            <a:picLocks noChangeAspect="1"/>
          </p:cNvPicPr>
          <p:nvPr/>
        </p:nvPicPr>
        <p:blipFill>
          <a:blip r:embed="rId2"/>
          <a:stretch>
            <a:fillRect/>
          </a:stretch>
        </p:blipFill>
        <p:spPr>
          <a:xfrm>
            <a:off x="0" y="0"/>
            <a:ext cx="12248504" cy="6858000"/>
          </a:xfrm>
          <a:prstGeom prst="rect">
            <a:avLst/>
          </a:prstGeom>
        </p:spPr>
      </p:pic>
    </p:spTree>
    <p:extLst>
      <p:ext uri="{BB962C8B-B14F-4D97-AF65-F5344CB8AC3E}">
        <p14:creationId xmlns:p14="http://schemas.microsoft.com/office/powerpoint/2010/main" val="29250300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060FEC7-6390-CD46-8C49-33EFD6F32202}"/>
              </a:ext>
            </a:extLst>
          </p:cNvPr>
          <p:cNvPicPr>
            <a:picLocks noChangeAspect="1"/>
          </p:cNvPicPr>
          <p:nvPr/>
        </p:nvPicPr>
        <p:blipFill>
          <a:blip r:embed="rId2"/>
          <a:stretch>
            <a:fillRect/>
          </a:stretch>
        </p:blipFill>
        <p:spPr>
          <a:xfrm>
            <a:off x="0" y="-18139"/>
            <a:ext cx="12280900" cy="6876139"/>
          </a:xfrm>
          <a:prstGeom prst="rect">
            <a:avLst/>
          </a:prstGeom>
        </p:spPr>
      </p:pic>
    </p:spTree>
    <p:extLst>
      <p:ext uri="{BB962C8B-B14F-4D97-AF65-F5344CB8AC3E}">
        <p14:creationId xmlns:p14="http://schemas.microsoft.com/office/powerpoint/2010/main" val="5368987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C9C2DBA-0988-CB4E-B462-7D6CE9A8DCF2}"/>
              </a:ext>
            </a:extLst>
          </p:cNvPr>
          <p:cNvPicPr>
            <a:picLocks noChangeAspect="1"/>
          </p:cNvPicPr>
          <p:nvPr/>
        </p:nvPicPr>
        <p:blipFill>
          <a:blip r:embed="rId2"/>
          <a:stretch>
            <a:fillRect/>
          </a:stretch>
        </p:blipFill>
        <p:spPr>
          <a:xfrm>
            <a:off x="0" y="0"/>
            <a:ext cx="12248504" cy="6858000"/>
          </a:xfrm>
          <a:prstGeom prst="rect">
            <a:avLst/>
          </a:prstGeom>
        </p:spPr>
      </p:pic>
    </p:spTree>
    <p:extLst>
      <p:ext uri="{BB962C8B-B14F-4D97-AF65-F5344CB8AC3E}">
        <p14:creationId xmlns:p14="http://schemas.microsoft.com/office/powerpoint/2010/main" val="424145047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23A78ED-417E-844A-9CCB-C47588671D98}"/>
              </a:ext>
            </a:extLst>
          </p:cNvPr>
          <p:cNvPicPr>
            <a:picLocks noChangeAspect="1"/>
          </p:cNvPicPr>
          <p:nvPr/>
        </p:nvPicPr>
        <p:blipFill>
          <a:blip r:embed="rId2"/>
          <a:stretch>
            <a:fillRect/>
          </a:stretch>
        </p:blipFill>
        <p:spPr>
          <a:xfrm>
            <a:off x="0" y="0"/>
            <a:ext cx="12248504" cy="6858000"/>
          </a:xfrm>
          <a:prstGeom prst="rect">
            <a:avLst/>
          </a:prstGeom>
        </p:spPr>
      </p:pic>
      <p:sp>
        <p:nvSpPr>
          <p:cNvPr id="4" name="TextBox 3">
            <a:extLst>
              <a:ext uri="{FF2B5EF4-FFF2-40B4-BE49-F238E27FC236}">
                <a16:creationId xmlns:a16="http://schemas.microsoft.com/office/drawing/2014/main" id="{FAB364F7-5DB8-5D44-A31F-FEB3B0B36666}"/>
              </a:ext>
            </a:extLst>
          </p:cNvPr>
          <p:cNvSpPr txBox="1"/>
          <p:nvPr/>
        </p:nvSpPr>
        <p:spPr>
          <a:xfrm>
            <a:off x="7454900" y="2527300"/>
            <a:ext cx="4254500" cy="1569660"/>
          </a:xfrm>
          <a:prstGeom prst="rect">
            <a:avLst/>
          </a:prstGeom>
          <a:noFill/>
        </p:spPr>
        <p:txBody>
          <a:bodyPr wrap="square" rtlCol="0">
            <a:spAutoFit/>
          </a:bodyPr>
          <a:lstStyle/>
          <a:p>
            <a:r>
              <a:rPr lang="en-US" sz="2400" dirty="0"/>
              <a:t>Secure attachment is fostered when the parent is sensitive and responsive to the needs of their child.</a:t>
            </a:r>
          </a:p>
        </p:txBody>
      </p:sp>
      <p:sp>
        <p:nvSpPr>
          <p:cNvPr id="5" name="TextBox 4">
            <a:extLst>
              <a:ext uri="{FF2B5EF4-FFF2-40B4-BE49-F238E27FC236}">
                <a16:creationId xmlns:a16="http://schemas.microsoft.com/office/drawing/2014/main" id="{A81A7B33-B6C1-9D4D-B801-66FE335467B7}"/>
              </a:ext>
            </a:extLst>
          </p:cNvPr>
          <p:cNvSpPr txBox="1"/>
          <p:nvPr/>
        </p:nvSpPr>
        <p:spPr>
          <a:xfrm>
            <a:off x="8204200" y="4685268"/>
            <a:ext cx="3606800" cy="1938992"/>
          </a:xfrm>
          <a:prstGeom prst="rect">
            <a:avLst/>
          </a:prstGeom>
          <a:noFill/>
        </p:spPr>
        <p:txBody>
          <a:bodyPr wrap="square" rtlCol="0">
            <a:spAutoFit/>
          </a:bodyPr>
          <a:lstStyle/>
          <a:p>
            <a:r>
              <a:rPr lang="en-US" sz="2400" dirty="0"/>
              <a:t>Child feels safe and secure in presence of care giver because they know that they will take care of them and meet their needs.</a:t>
            </a:r>
          </a:p>
        </p:txBody>
      </p:sp>
    </p:spTree>
    <p:extLst>
      <p:ext uri="{BB962C8B-B14F-4D97-AF65-F5344CB8AC3E}">
        <p14:creationId xmlns:p14="http://schemas.microsoft.com/office/powerpoint/2010/main" val="405049301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42CDD1-C372-0E45-840C-DC26DB5D68EE}"/>
              </a:ext>
            </a:extLst>
          </p:cNvPr>
          <p:cNvPicPr>
            <a:picLocks noChangeAspect="1"/>
          </p:cNvPicPr>
          <p:nvPr/>
        </p:nvPicPr>
        <p:blipFill>
          <a:blip r:embed="rId2"/>
          <a:stretch>
            <a:fillRect/>
          </a:stretch>
        </p:blipFill>
        <p:spPr>
          <a:xfrm>
            <a:off x="742950" y="431800"/>
            <a:ext cx="10706100" cy="5994400"/>
          </a:xfrm>
          <a:prstGeom prst="rect">
            <a:avLst/>
          </a:prstGeom>
        </p:spPr>
      </p:pic>
      <p:sp>
        <p:nvSpPr>
          <p:cNvPr id="4" name="TextBox 3">
            <a:extLst>
              <a:ext uri="{FF2B5EF4-FFF2-40B4-BE49-F238E27FC236}">
                <a16:creationId xmlns:a16="http://schemas.microsoft.com/office/drawing/2014/main" id="{6F20EEE7-0B65-3C4B-B062-4EF4F6BB8AF5}"/>
              </a:ext>
            </a:extLst>
          </p:cNvPr>
          <p:cNvSpPr txBox="1"/>
          <p:nvPr/>
        </p:nvSpPr>
        <p:spPr>
          <a:xfrm>
            <a:off x="9918700" y="927100"/>
            <a:ext cx="1427891" cy="369332"/>
          </a:xfrm>
          <a:prstGeom prst="rect">
            <a:avLst/>
          </a:prstGeom>
          <a:noFill/>
        </p:spPr>
        <p:txBody>
          <a:bodyPr wrap="none" rtlCol="0">
            <a:spAutoFit/>
          </a:bodyPr>
          <a:lstStyle/>
          <a:p>
            <a:r>
              <a:rPr lang="en-US" b="1" dirty="0"/>
              <a:t>(Ambivalent)</a:t>
            </a:r>
          </a:p>
        </p:txBody>
      </p:sp>
    </p:spTree>
    <p:extLst>
      <p:ext uri="{BB962C8B-B14F-4D97-AF65-F5344CB8AC3E}">
        <p14:creationId xmlns:p14="http://schemas.microsoft.com/office/powerpoint/2010/main" val="391626155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5182C6-1BDA-704B-A355-5CDBA2BD955D}"/>
              </a:ext>
            </a:extLst>
          </p:cNvPr>
          <p:cNvPicPr>
            <a:picLocks noChangeAspect="1"/>
          </p:cNvPicPr>
          <p:nvPr/>
        </p:nvPicPr>
        <p:blipFill>
          <a:blip r:embed="rId2"/>
          <a:stretch>
            <a:fillRect/>
          </a:stretch>
        </p:blipFill>
        <p:spPr>
          <a:xfrm>
            <a:off x="0" y="-26214"/>
            <a:ext cx="12192000" cy="6884214"/>
          </a:xfrm>
          <a:prstGeom prst="rect">
            <a:avLst/>
          </a:prstGeom>
        </p:spPr>
      </p:pic>
      <p:grpSp>
        <p:nvGrpSpPr>
          <p:cNvPr id="4" name="Group 3">
            <a:extLst>
              <a:ext uri="{FF2B5EF4-FFF2-40B4-BE49-F238E27FC236}">
                <a16:creationId xmlns:a16="http://schemas.microsoft.com/office/drawing/2014/main" id="{030D90C5-7EA7-1349-9AC6-64D5F66D4EF5}"/>
              </a:ext>
            </a:extLst>
          </p:cNvPr>
          <p:cNvGrpSpPr/>
          <p:nvPr/>
        </p:nvGrpSpPr>
        <p:grpSpPr>
          <a:xfrm>
            <a:off x="3467100" y="5727700"/>
            <a:ext cx="990600" cy="800100"/>
            <a:chOff x="3467100" y="5727700"/>
            <a:chExt cx="990600" cy="800100"/>
          </a:xfrm>
        </p:grpSpPr>
        <p:sp>
          <p:nvSpPr>
            <p:cNvPr id="5" name="Rectangle 4">
              <a:extLst>
                <a:ext uri="{FF2B5EF4-FFF2-40B4-BE49-F238E27FC236}">
                  <a16:creationId xmlns:a16="http://schemas.microsoft.com/office/drawing/2014/main" id="{BA5EFDA0-27BF-7847-8DD1-0400234F3EEA}"/>
                </a:ext>
              </a:extLst>
            </p:cNvPr>
            <p:cNvSpPr/>
            <p:nvPr/>
          </p:nvSpPr>
          <p:spPr>
            <a:xfrm>
              <a:off x="3467100" y="5727700"/>
              <a:ext cx="939800" cy="8001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E77BC98-D3A3-4443-ABE8-C4CD5F8BF358}"/>
                </a:ext>
              </a:extLst>
            </p:cNvPr>
            <p:cNvSpPr txBox="1"/>
            <p:nvPr/>
          </p:nvSpPr>
          <p:spPr>
            <a:xfrm>
              <a:off x="3721100" y="5740400"/>
              <a:ext cx="736600" cy="769441"/>
            </a:xfrm>
            <a:prstGeom prst="rect">
              <a:avLst/>
            </a:prstGeom>
            <a:noFill/>
          </p:spPr>
          <p:txBody>
            <a:bodyPr wrap="square" rtlCol="0">
              <a:spAutoFit/>
            </a:bodyPr>
            <a:lstStyle/>
            <a:p>
              <a:r>
                <a:rPr lang="en-US" sz="4400" dirty="0"/>
                <a:t>?</a:t>
              </a:r>
            </a:p>
          </p:txBody>
        </p:sp>
      </p:grpSp>
    </p:spTree>
    <p:extLst>
      <p:ext uri="{BB962C8B-B14F-4D97-AF65-F5344CB8AC3E}">
        <p14:creationId xmlns:p14="http://schemas.microsoft.com/office/powerpoint/2010/main" val="312511187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5182C6-1BDA-704B-A355-5CDBA2BD955D}"/>
              </a:ext>
            </a:extLst>
          </p:cNvPr>
          <p:cNvPicPr>
            <a:picLocks noChangeAspect="1"/>
          </p:cNvPicPr>
          <p:nvPr/>
        </p:nvPicPr>
        <p:blipFill>
          <a:blip r:embed="rId2"/>
          <a:stretch>
            <a:fillRect/>
          </a:stretch>
        </p:blipFill>
        <p:spPr>
          <a:xfrm>
            <a:off x="0" y="-26214"/>
            <a:ext cx="12192000" cy="6884214"/>
          </a:xfrm>
          <a:prstGeom prst="rect">
            <a:avLst/>
          </a:prstGeom>
        </p:spPr>
      </p:pic>
    </p:spTree>
    <p:extLst>
      <p:ext uri="{BB962C8B-B14F-4D97-AF65-F5344CB8AC3E}">
        <p14:creationId xmlns:p14="http://schemas.microsoft.com/office/powerpoint/2010/main" val="287400819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CD901A9-01A4-F440-B4B7-1436E0A7D49B}"/>
              </a:ext>
            </a:extLst>
          </p:cNvPr>
          <p:cNvPicPr>
            <a:picLocks noChangeAspect="1"/>
          </p:cNvPicPr>
          <p:nvPr/>
        </p:nvPicPr>
        <p:blipFill>
          <a:blip r:embed="rId2"/>
          <a:stretch>
            <a:fillRect/>
          </a:stretch>
        </p:blipFill>
        <p:spPr>
          <a:xfrm>
            <a:off x="742950" y="431800"/>
            <a:ext cx="10706100" cy="5994400"/>
          </a:xfrm>
          <a:prstGeom prst="rect">
            <a:avLst/>
          </a:prstGeom>
        </p:spPr>
      </p:pic>
    </p:spTree>
    <p:extLst>
      <p:ext uri="{BB962C8B-B14F-4D97-AF65-F5344CB8AC3E}">
        <p14:creationId xmlns:p14="http://schemas.microsoft.com/office/powerpoint/2010/main" val="396255854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B47CC11-6C8A-1141-9D61-3CAA06E1F12F}"/>
              </a:ext>
            </a:extLst>
          </p:cNvPr>
          <p:cNvPicPr>
            <a:picLocks noChangeAspect="1"/>
          </p:cNvPicPr>
          <p:nvPr/>
        </p:nvPicPr>
        <p:blipFill>
          <a:blip r:embed="rId2"/>
          <a:stretch>
            <a:fillRect/>
          </a:stretch>
        </p:blipFill>
        <p:spPr>
          <a:xfrm>
            <a:off x="742950" y="431800"/>
            <a:ext cx="10706100" cy="5994400"/>
          </a:xfrm>
          <a:prstGeom prst="rect">
            <a:avLst/>
          </a:prstGeom>
        </p:spPr>
      </p:pic>
    </p:spTree>
    <p:extLst>
      <p:ext uri="{BB962C8B-B14F-4D97-AF65-F5344CB8AC3E}">
        <p14:creationId xmlns:p14="http://schemas.microsoft.com/office/powerpoint/2010/main" val="358621335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597DD09-FA7A-4E42-A718-8E32BEAD1781}"/>
              </a:ext>
            </a:extLst>
          </p:cNvPr>
          <p:cNvPicPr>
            <a:picLocks noChangeAspect="1"/>
          </p:cNvPicPr>
          <p:nvPr/>
        </p:nvPicPr>
        <p:blipFill>
          <a:blip r:embed="rId2"/>
          <a:stretch>
            <a:fillRect/>
          </a:stretch>
        </p:blipFill>
        <p:spPr>
          <a:xfrm>
            <a:off x="742950" y="431800"/>
            <a:ext cx="10706100" cy="5994400"/>
          </a:xfrm>
          <a:prstGeom prst="rect">
            <a:avLst/>
          </a:prstGeom>
        </p:spPr>
      </p:pic>
    </p:spTree>
    <p:extLst>
      <p:ext uri="{BB962C8B-B14F-4D97-AF65-F5344CB8AC3E}">
        <p14:creationId xmlns:p14="http://schemas.microsoft.com/office/powerpoint/2010/main" val="89998066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8C33823-21BB-074D-93E0-204FD5284797}"/>
              </a:ext>
            </a:extLst>
          </p:cNvPr>
          <p:cNvPicPr>
            <a:picLocks noChangeAspect="1"/>
          </p:cNvPicPr>
          <p:nvPr/>
        </p:nvPicPr>
        <p:blipFill>
          <a:blip r:embed="rId2"/>
          <a:stretch>
            <a:fillRect/>
          </a:stretch>
        </p:blipFill>
        <p:spPr>
          <a:xfrm>
            <a:off x="0" y="-18139"/>
            <a:ext cx="12280900" cy="6876139"/>
          </a:xfrm>
          <a:prstGeom prst="rect">
            <a:avLst/>
          </a:prstGeom>
        </p:spPr>
      </p:pic>
      <p:sp>
        <p:nvSpPr>
          <p:cNvPr id="4" name="TextBox 3">
            <a:extLst>
              <a:ext uri="{FF2B5EF4-FFF2-40B4-BE49-F238E27FC236}">
                <a16:creationId xmlns:a16="http://schemas.microsoft.com/office/drawing/2014/main" id="{08D2C694-021B-F94F-BEAC-34B52DA22A7E}"/>
              </a:ext>
            </a:extLst>
          </p:cNvPr>
          <p:cNvSpPr txBox="1"/>
          <p:nvPr/>
        </p:nvSpPr>
        <p:spPr>
          <a:xfrm>
            <a:off x="8115300" y="880773"/>
            <a:ext cx="3708399" cy="5078313"/>
          </a:xfrm>
          <a:prstGeom prst="rect">
            <a:avLst/>
          </a:prstGeom>
          <a:noFill/>
        </p:spPr>
        <p:txBody>
          <a:bodyPr wrap="square" rtlCol="0">
            <a:spAutoFit/>
          </a:bodyPr>
          <a:lstStyle/>
          <a:p>
            <a:r>
              <a:rPr lang="en-US" sz="3600" dirty="0"/>
              <a:t>Insecure Avoidant attachment develops when care givers don’t respond to the child’s attempts to seek comfort during times of distress. </a:t>
            </a:r>
            <a:endParaRPr lang="en-US" sz="3600" b="1" dirty="0"/>
          </a:p>
        </p:txBody>
      </p:sp>
    </p:spTree>
    <p:extLst>
      <p:ext uri="{BB962C8B-B14F-4D97-AF65-F5344CB8AC3E}">
        <p14:creationId xmlns:p14="http://schemas.microsoft.com/office/powerpoint/2010/main" val="134544501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7A4477C-D36A-F44F-ADC7-D49F2E5486D0}"/>
              </a:ext>
            </a:extLst>
          </p:cNvPr>
          <p:cNvPicPr>
            <a:picLocks noChangeAspect="1"/>
          </p:cNvPicPr>
          <p:nvPr/>
        </p:nvPicPr>
        <p:blipFill>
          <a:blip r:embed="rId2"/>
          <a:stretch>
            <a:fillRect/>
          </a:stretch>
        </p:blipFill>
        <p:spPr>
          <a:xfrm>
            <a:off x="0" y="0"/>
            <a:ext cx="12248504" cy="6858000"/>
          </a:xfrm>
          <a:prstGeom prst="rect">
            <a:avLst/>
          </a:prstGeom>
        </p:spPr>
      </p:pic>
      <p:sp>
        <p:nvSpPr>
          <p:cNvPr id="4" name="TextBox 3">
            <a:extLst>
              <a:ext uri="{FF2B5EF4-FFF2-40B4-BE49-F238E27FC236}">
                <a16:creationId xmlns:a16="http://schemas.microsoft.com/office/drawing/2014/main" id="{42DF8C35-1434-CD43-845E-27B48DCD1AEE}"/>
              </a:ext>
            </a:extLst>
          </p:cNvPr>
          <p:cNvSpPr txBox="1"/>
          <p:nvPr/>
        </p:nvSpPr>
        <p:spPr>
          <a:xfrm>
            <a:off x="127000" y="177800"/>
            <a:ext cx="6760633" cy="461665"/>
          </a:xfrm>
          <a:prstGeom prst="rect">
            <a:avLst/>
          </a:prstGeom>
          <a:noFill/>
        </p:spPr>
        <p:txBody>
          <a:bodyPr wrap="none" rtlCol="0">
            <a:spAutoFit/>
          </a:bodyPr>
          <a:lstStyle/>
          <a:p>
            <a:r>
              <a:rPr lang="en-US" sz="2400" dirty="0"/>
              <a:t>Child learns not to avoid seeking comfort from them </a:t>
            </a:r>
          </a:p>
        </p:txBody>
      </p:sp>
    </p:spTree>
    <p:extLst>
      <p:ext uri="{BB962C8B-B14F-4D97-AF65-F5344CB8AC3E}">
        <p14:creationId xmlns:p14="http://schemas.microsoft.com/office/powerpoint/2010/main" val="106711721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B023892-562C-5D49-8B3C-76A110C48F68}"/>
              </a:ext>
            </a:extLst>
          </p:cNvPr>
          <p:cNvPicPr>
            <a:picLocks noChangeAspect="1"/>
          </p:cNvPicPr>
          <p:nvPr/>
        </p:nvPicPr>
        <p:blipFill>
          <a:blip r:embed="rId2"/>
          <a:stretch>
            <a:fillRect/>
          </a:stretch>
        </p:blipFill>
        <p:spPr>
          <a:xfrm>
            <a:off x="742950" y="431800"/>
            <a:ext cx="10706100" cy="5994400"/>
          </a:xfrm>
          <a:prstGeom prst="rect">
            <a:avLst/>
          </a:prstGeom>
        </p:spPr>
      </p:pic>
      <p:sp>
        <p:nvSpPr>
          <p:cNvPr id="4" name="TextBox 3">
            <a:extLst>
              <a:ext uri="{FF2B5EF4-FFF2-40B4-BE49-F238E27FC236}">
                <a16:creationId xmlns:a16="http://schemas.microsoft.com/office/drawing/2014/main" id="{0F1B72A8-B2A9-5544-B42B-51E75F58A832}"/>
              </a:ext>
            </a:extLst>
          </p:cNvPr>
          <p:cNvSpPr txBox="1"/>
          <p:nvPr/>
        </p:nvSpPr>
        <p:spPr>
          <a:xfrm>
            <a:off x="9918700" y="927100"/>
            <a:ext cx="1427891" cy="369332"/>
          </a:xfrm>
          <a:prstGeom prst="rect">
            <a:avLst/>
          </a:prstGeom>
          <a:noFill/>
        </p:spPr>
        <p:txBody>
          <a:bodyPr wrap="none" rtlCol="0">
            <a:spAutoFit/>
          </a:bodyPr>
          <a:lstStyle/>
          <a:p>
            <a:r>
              <a:rPr lang="en-US" b="1" dirty="0"/>
              <a:t>(Ambivalent)</a:t>
            </a:r>
          </a:p>
        </p:txBody>
      </p:sp>
    </p:spTree>
    <p:extLst>
      <p:ext uri="{BB962C8B-B14F-4D97-AF65-F5344CB8AC3E}">
        <p14:creationId xmlns:p14="http://schemas.microsoft.com/office/powerpoint/2010/main" val="318699746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7C81869-EF4E-084E-8F21-7DC7B16C08FD}"/>
              </a:ext>
            </a:extLst>
          </p:cNvPr>
          <p:cNvPicPr>
            <a:picLocks noChangeAspect="1"/>
          </p:cNvPicPr>
          <p:nvPr/>
        </p:nvPicPr>
        <p:blipFill>
          <a:blip r:embed="rId2"/>
          <a:stretch>
            <a:fillRect/>
          </a:stretch>
        </p:blipFill>
        <p:spPr>
          <a:xfrm>
            <a:off x="0" y="0"/>
            <a:ext cx="12357100" cy="6887804"/>
          </a:xfrm>
          <a:prstGeom prst="rect">
            <a:avLst/>
          </a:prstGeom>
        </p:spPr>
      </p:pic>
      <p:grpSp>
        <p:nvGrpSpPr>
          <p:cNvPr id="6" name="Group 5">
            <a:extLst>
              <a:ext uri="{FF2B5EF4-FFF2-40B4-BE49-F238E27FC236}">
                <a16:creationId xmlns:a16="http://schemas.microsoft.com/office/drawing/2014/main" id="{3DBE405C-7C36-944A-ADB7-62692163D9B5}"/>
              </a:ext>
            </a:extLst>
          </p:cNvPr>
          <p:cNvGrpSpPr/>
          <p:nvPr/>
        </p:nvGrpSpPr>
        <p:grpSpPr>
          <a:xfrm>
            <a:off x="3467100" y="5727700"/>
            <a:ext cx="990600" cy="800100"/>
            <a:chOff x="3467100" y="5727700"/>
            <a:chExt cx="990600" cy="800100"/>
          </a:xfrm>
        </p:grpSpPr>
        <p:sp>
          <p:nvSpPr>
            <p:cNvPr id="5" name="Rectangle 4">
              <a:extLst>
                <a:ext uri="{FF2B5EF4-FFF2-40B4-BE49-F238E27FC236}">
                  <a16:creationId xmlns:a16="http://schemas.microsoft.com/office/drawing/2014/main" id="{2292754F-BD5C-F34B-99E6-686C7B3581A2}"/>
                </a:ext>
              </a:extLst>
            </p:cNvPr>
            <p:cNvSpPr/>
            <p:nvPr/>
          </p:nvSpPr>
          <p:spPr>
            <a:xfrm>
              <a:off x="3467100" y="5727700"/>
              <a:ext cx="939800" cy="8001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72382F1-25B5-6B4C-B4AF-FC2AB6D7833E}"/>
                </a:ext>
              </a:extLst>
            </p:cNvPr>
            <p:cNvSpPr txBox="1"/>
            <p:nvPr/>
          </p:nvSpPr>
          <p:spPr>
            <a:xfrm>
              <a:off x="3721100" y="5740400"/>
              <a:ext cx="736600" cy="769441"/>
            </a:xfrm>
            <a:prstGeom prst="rect">
              <a:avLst/>
            </a:prstGeom>
            <a:noFill/>
          </p:spPr>
          <p:txBody>
            <a:bodyPr wrap="square" rtlCol="0">
              <a:spAutoFit/>
            </a:bodyPr>
            <a:lstStyle/>
            <a:p>
              <a:r>
                <a:rPr lang="en-US" sz="4400" dirty="0"/>
                <a:t>?</a:t>
              </a:r>
            </a:p>
          </p:txBody>
        </p:sp>
      </p:grpSp>
    </p:spTree>
    <p:extLst>
      <p:ext uri="{BB962C8B-B14F-4D97-AF65-F5344CB8AC3E}">
        <p14:creationId xmlns:p14="http://schemas.microsoft.com/office/powerpoint/2010/main" val="297491567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7C81869-EF4E-084E-8F21-7DC7B16C08FD}"/>
              </a:ext>
            </a:extLst>
          </p:cNvPr>
          <p:cNvPicPr>
            <a:picLocks noChangeAspect="1"/>
          </p:cNvPicPr>
          <p:nvPr/>
        </p:nvPicPr>
        <p:blipFill>
          <a:blip r:embed="rId2"/>
          <a:stretch>
            <a:fillRect/>
          </a:stretch>
        </p:blipFill>
        <p:spPr>
          <a:xfrm>
            <a:off x="0" y="0"/>
            <a:ext cx="12357100" cy="6887804"/>
          </a:xfrm>
          <a:prstGeom prst="rect">
            <a:avLst/>
          </a:prstGeom>
        </p:spPr>
      </p:pic>
    </p:spTree>
    <p:extLst>
      <p:ext uri="{BB962C8B-B14F-4D97-AF65-F5344CB8AC3E}">
        <p14:creationId xmlns:p14="http://schemas.microsoft.com/office/powerpoint/2010/main" val="85586597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066EF75-47DD-6842-852C-277A4CAD274A}"/>
              </a:ext>
            </a:extLst>
          </p:cNvPr>
          <p:cNvPicPr>
            <a:picLocks noChangeAspect="1"/>
          </p:cNvPicPr>
          <p:nvPr/>
        </p:nvPicPr>
        <p:blipFill>
          <a:blip r:embed="rId2"/>
          <a:stretch>
            <a:fillRect/>
          </a:stretch>
        </p:blipFill>
        <p:spPr>
          <a:xfrm>
            <a:off x="742950" y="431800"/>
            <a:ext cx="10706100" cy="5994400"/>
          </a:xfrm>
          <a:prstGeom prst="rect">
            <a:avLst/>
          </a:prstGeom>
        </p:spPr>
      </p:pic>
      <p:sp>
        <p:nvSpPr>
          <p:cNvPr id="4" name="TextBox 3">
            <a:extLst>
              <a:ext uri="{FF2B5EF4-FFF2-40B4-BE49-F238E27FC236}">
                <a16:creationId xmlns:a16="http://schemas.microsoft.com/office/drawing/2014/main" id="{E358DFF0-8EBB-F84C-B0D3-76A093292263}"/>
              </a:ext>
            </a:extLst>
          </p:cNvPr>
          <p:cNvSpPr txBox="1"/>
          <p:nvPr/>
        </p:nvSpPr>
        <p:spPr>
          <a:xfrm>
            <a:off x="7366000" y="1295400"/>
            <a:ext cx="1292213" cy="338554"/>
          </a:xfrm>
          <a:prstGeom prst="rect">
            <a:avLst/>
          </a:prstGeom>
          <a:noFill/>
        </p:spPr>
        <p:txBody>
          <a:bodyPr wrap="none" rtlCol="0">
            <a:spAutoFit/>
          </a:bodyPr>
          <a:lstStyle/>
          <a:p>
            <a:r>
              <a:rPr lang="en-US" sz="1600" b="1" dirty="0">
                <a:solidFill>
                  <a:srgbClr val="FFC000"/>
                </a:solidFill>
              </a:rPr>
              <a:t>(Ambivalent)</a:t>
            </a:r>
          </a:p>
        </p:txBody>
      </p:sp>
    </p:spTree>
    <p:extLst>
      <p:ext uri="{BB962C8B-B14F-4D97-AF65-F5344CB8AC3E}">
        <p14:creationId xmlns:p14="http://schemas.microsoft.com/office/powerpoint/2010/main" val="215212057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331D830-9CD1-5E4B-A5FF-E4FA6BA45BA9}"/>
              </a:ext>
            </a:extLst>
          </p:cNvPr>
          <p:cNvPicPr>
            <a:picLocks noChangeAspect="1"/>
          </p:cNvPicPr>
          <p:nvPr/>
        </p:nvPicPr>
        <p:blipFill>
          <a:blip r:embed="rId2"/>
          <a:stretch>
            <a:fillRect/>
          </a:stretch>
        </p:blipFill>
        <p:spPr>
          <a:xfrm>
            <a:off x="742950" y="431800"/>
            <a:ext cx="10706100" cy="5994400"/>
          </a:xfrm>
          <a:prstGeom prst="rect">
            <a:avLst/>
          </a:prstGeom>
        </p:spPr>
      </p:pic>
      <p:sp>
        <p:nvSpPr>
          <p:cNvPr id="4" name="TextBox 3">
            <a:extLst>
              <a:ext uri="{FF2B5EF4-FFF2-40B4-BE49-F238E27FC236}">
                <a16:creationId xmlns:a16="http://schemas.microsoft.com/office/drawing/2014/main" id="{E094310A-CE90-2842-9738-9C6F610B3AAA}"/>
              </a:ext>
            </a:extLst>
          </p:cNvPr>
          <p:cNvSpPr txBox="1"/>
          <p:nvPr/>
        </p:nvSpPr>
        <p:spPr>
          <a:xfrm>
            <a:off x="7366000" y="1295400"/>
            <a:ext cx="1292213" cy="338554"/>
          </a:xfrm>
          <a:prstGeom prst="rect">
            <a:avLst/>
          </a:prstGeom>
          <a:noFill/>
        </p:spPr>
        <p:txBody>
          <a:bodyPr wrap="none" rtlCol="0">
            <a:spAutoFit/>
          </a:bodyPr>
          <a:lstStyle/>
          <a:p>
            <a:r>
              <a:rPr lang="en-US" sz="1600" b="1" dirty="0">
                <a:solidFill>
                  <a:srgbClr val="FFC000"/>
                </a:solidFill>
              </a:rPr>
              <a:t>(Ambivalent)</a:t>
            </a:r>
          </a:p>
        </p:txBody>
      </p:sp>
    </p:spTree>
    <p:extLst>
      <p:ext uri="{BB962C8B-B14F-4D97-AF65-F5344CB8AC3E}">
        <p14:creationId xmlns:p14="http://schemas.microsoft.com/office/powerpoint/2010/main" val="173132281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4D0E904-CD24-7D47-8FEE-A4E403BEAD33}"/>
              </a:ext>
            </a:extLst>
          </p:cNvPr>
          <p:cNvPicPr>
            <a:picLocks noChangeAspect="1"/>
          </p:cNvPicPr>
          <p:nvPr/>
        </p:nvPicPr>
        <p:blipFill>
          <a:blip r:embed="rId2"/>
          <a:stretch>
            <a:fillRect/>
          </a:stretch>
        </p:blipFill>
        <p:spPr>
          <a:xfrm>
            <a:off x="742950" y="431800"/>
            <a:ext cx="10706100" cy="5994400"/>
          </a:xfrm>
          <a:prstGeom prst="rect">
            <a:avLst/>
          </a:prstGeom>
        </p:spPr>
      </p:pic>
      <p:sp>
        <p:nvSpPr>
          <p:cNvPr id="4" name="TextBox 3">
            <a:extLst>
              <a:ext uri="{FF2B5EF4-FFF2-40B4-BE49-F238E27FC236}">
                <a16:creationId xmlns:a16="http://schemas.microsoft.com/office/drawing/2014/main" id="{9EA47123-1C0A-E94D-B35B-ABA28BC39708}"/>
              </a:ext>
            </a:extLst>
          </p:cNvPr>
          <p:cNvSpPr txBox="1"/>
          <p:nvPr/>
        </p:nvSpPr>
        <p:spPr>
          <a:xfrm>
            <a:off x="7366000" y="1295400"/>
            <a:ext cx="1292213" cy="338554"/>
          </a:xfrm>
          <a:prstGeom prst="rect">
            <a:avLst/>
          </a:prstGeom>
          <a:noFill/>
        </p:spPr>
        <p:txBody>
          <a:bodyPr wrap="none" rtlCol="0">
            <a:spAutoFit/>
          </a:bodyPr>
          <a:lstStyle/>
          <a:p>
            <a:r>
              <a:rPr lang="en-US" sz="1600" b="1" dirty="0">
                <a:solidFill>
                  <a:srgbClr val="FFC000"/>
                </a:solidFill>
              </a:rPr>
              <a:t>(Ambivalent)</a:t>
            </a:r>
          </a:p>
        </p:txBody>
      </p:sp>
    </p:spTree>
    <p:extLst>
      <p:ext uri="{BB962C8B-B14F-4D97-AF65-F5344CB8AC3E}">
        <p14:creationId xmlns:p14="http://schemas.microsoft.com/office/powerpoint/2010/main" val="231863659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1E7488-F3FA-BC4F-9454-834C11273697}"/>
              </a:ext>
            </a:extLst>
          </p:cNvPr>
          <p:cNvPicPr>
            <a:picLocks noChangeAspect="1"/>
          </p:cNvPicPr>
          <p:nvPr/>
        </p:nvPicPr>
        <p:blipFill>
          <a:blip r:embed="rId2"/>
          <a:stretch>
            <a:fillRect/>
          </a:stretch>
        </p:blipFill>
        <p:spPr>
          <a:xfrm>
            <a:off x="742950" y="431800"/>
            <a:ext cx="10706100" cy="5994400"/>
          </a:xfrm>
          <a:prstGeom prst="rect">
            <a:avLst/>
          </a:prstGeom>
        </p:spPr>
      </p:pic>
      <p:sp>
        <p:nvSpPr>
          <p:cNvPr id="4" name="TextBox 3">
            <a:extLst>
              <a:ext uri="{FF2B5EF4-FFF2-40B4-BE49-F238E27FC236}">
                <a16:creationId xmlns:a16="http://schemas.microsoft.com/office/drawing/2014/main" id="{D83030AF-D5CE-2D48-951B-9647AB68349F}"/>
              </a:ext>
            </a:extLst>
          </p:cNvPr>
          <p:cNvSpPr txBox="1"/>
          <p:nvPr/>
        </p:nvSpPr>
        <p:spPr>
          <a:xfrm>
            <a:off x="7366000" y="1295400"/>
            <a:ext cx="1292213" cy="338554"/>
          </a:xfrm>
          <a:prstGeom prst="rect">
            <a:avLst/>
          </a:prstGeom>
          <a:noFill/>
        </p:spPr>
        <p:txBody>
          <a:bodyPr wrap="none" rtlCol="0">
            <a:spAutoFit/>
          </a:bodyPr>
          <a:lstStyle/>
          <a:p>
            <a:r>
              <a:rPr lang="en-US" sz="1600" b="1" dirty="0">
                <a:solidFill>
                  <a:srgbClr val="FFC000"/>
                </a:solidFill>
              </a:rPr>
              <a:t>(Ambivalent)</a:t>
            </a:r>
          </a:p>
        </p:txBody>
      </p:sp>
      <p:sp>
        <p:nvSpPr>
          <p:cNvPr id="5" name="TextBox 4">
            <a:extLst>
              <a:ext uri="{FF2B5EF4-FFF2-40B4-BE49-F238E27FC236}">
                <a16:creationId xmlns:a16="http://schemas.microsoft.com/office/drawing/2014/main" id="{BFA8C8F9-C7FC-5047-B832-39C70696D23C}"/>
              </a:ext>
            </a:extLst>
          </p:cNvPr>
          <p:cNvSpPr txBox="1"/>
          <p:nvPr/>
        </p:nvSpPr>
        <p:spPr>
          <a:xfrm>
            <a:off x="7010400" y="3259723"/>
            <a:ext cx="1487395" cy="338554"/>
          </a:xfrm>
          <a:prstGeom prst="rect">
            <a:avLst/>
          </a:prstGeom>
          <a:noFill/>
        </p:spPr>
        <p:txBody>
          <a:bodyPr wrap="none" rtlCol="0">
            <a:spAutoFit/>
          </a:bodyPr>
          <a:lstStyle/>
          <a:p>
            <a:r>
              <a:rPr lang="en-US" sz="1600" b="1" dirty="0">
                <a:solidFill>
                  <a:srgbClr val="FFC000"/>
                </a:solidFill>
              </a:rPr>
              <a:t>Mixed feelings!</a:t>
            </a:r>
          </a:p>
        </p:txBody>
      </p:sp>
    </p:spTree>
    <p:extLst>
      <p:ext uri="{BB962C8B-B14F-4D97-AF65-F5344CB8AC3E}">
        <p14:creationId xmlns:p14="http://schemas.microsoft.com/office/powerpoint/2010/main" val="165199897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6B7FF86-E164-AB4C-9202-62DC99954D7E}"/>
              </a:ext>
            </a:extLst>
          </p:cNvPr>
          <p:cNvPicPr>
            <a:picLocks noChangeAspect="1"/>
          </p:cNvPicPr>
          <p:nvPr/>
        </p:nvPicPr>
        <p:blipFill>
          <a:blip r:embed="rId2"/>
          <a:stretch>
            <a:fillRect/>
          </a:stretch>
        </p:blipFill>
        <p:spPr>
          <a:xfrm>
            <a:off x="0" y="0"/>
            <a:ext cx="12248504" cy="6858000"/>
          </a:xfrm>
          <a:prstGeom prst="rect">
            <a:avLst/>
          </a:prstGeom>
        </p:spPr>
      </p:pic>
      <p:sp>
        <p:nvSpPr>
          <p:cNvPr id="4" name="TextBox 3">
            <a:extLst>
              <a:ext uri="{FF2B5EF4-FFF2-40B4-BE49-F238E27FC236}">
                <a16:creationId xmlns:a16="http://schemas.microsoft.com/office/drawing/2014/main" id="{CA1DAE6A-998C-EA41-9BC0-3BCF752A5CF3}"/>
              </a:ext>
            </a:extLst>
          </p:cNvPr>
          <p:cNvSpPr txBox="1"/>
          <p:nvPr/>
        </p:nvSpPr>
        <p:spPr>
          <a:xfrm>
            <a:off x="158104" y="0"/>
            <a:ext cx="3721100" cy="4154984"/>
          </a:xfrm>
          <a:prstGeom prst="rect">
            <a:avLst/>
          </a:prstGeom>
          <a:noFill/>
        </p:spPr>
        <p:txBody>
          <a:bodyPr wrap="square" rtlCol="0">
            <a:spAutoFit/>
          </a:bodyPr>
          <a:lstStyle/>
          <a:p>
            <a:r>
              <a:rPr lang="en-US" sz="2400" dirty="0">
                <a:solidFill>
                  <a:schemeClr val="bg1"/>
                </a:solidFill>
              </a:rPr>
              <a:t>Insecure resistant (Ambivalent) </a:t>
            </a:r>
          </a:p>
          <a:p>
            <a:r>
              <a:rPr lang="en-US" sz="2400" dirty="0">
                <a:solidFill>
                  <a:schemeClr val="bg1"/>
                </a:solidFill>
              </a:rPr>
              <a:t>attachment is developed from inconsistent </a:t>
            </a:r>
            <a:r>
              <a:rPr lang="en-US" sz="2400" dirty="0" err="1">
                <a:solidFill>
                  <a:schemeClr val="bg1"/>
                </a:solidFill>
              </a:rPr>
              <a:t>behaviours</a:t>
            </a:r>
            <a:r>
              <a:rPr lang="en-US" sz="2400" dirty="0">
                <a:solidFill>
                  <a:schemeClr val="bg1"/>
                </a:solidFill>
              </a:rPr>
              <a:t> from the caregiver. This unpredictability makes it hard for them to know when they will receive love and when they will be rejected. </a:t>
            </a:r>
          </a:p>
        </p:txBody>
      </p:sp>
    </p:spTree>
    <p:extLst>
      <p:ext uri="{BB962C8B-B14F-4D97-AF65-F5344CB8AC3E}">
        <p14:creationId xmlns:p14="http://schemas.microsoft.com/office/powerpoint/2010/main" val="201403400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E93869E-C68A-2842-A02F-33257CB98EBA}"/>
              </a:ext>
            </a:extLst>
          </p:cNvPr>
          <p:cNvPicPr>
            <a:picLocks noChangeAspect="1"/>
          </p:cNvPicPr>
          <p:nvPr/>
        </p:nvPicPr>
        <p:blipFill>
          <a:blip r:embed="rId2"/>
          <a:stretch>
            <a:fillRect/>
          </a:stretch>
        </p:blipFill>
        <p:spPr>
          <a:xfrm>
            <a:off x="742950" y="431800"/>
            <a:ext cx="10706100" cy="5994400"/>
          </a:xfrm>
          <a:prstGeom prst="rect">
            <a:avLst/>
          </a:prstGeom>
        </p:spPr>
      </p:pic>
      <p:sp>
        <p:nvSpPr>
          <p:cNvPr id="4" name="TextBox 3">
            <a:extLst>
              <a:ext uri="{FF2B5EF4-FFF2-40B4-BE49-F238E27FC236}">
                <a16:creationId xmlns:a16="http://schemas.microsoft.com/office/drawing/2014/main" id="{2D11BAB2-F02E-9B46-9B70-EC20F8E2CD6F}"/>
              </a:ext>
            </a:extLst>
          </p:cNvPr>
          <p:cNvSpPr txBox="1"/>
          <p:nvPr/>
        </p:nvSpPr>
        <p:spPr>
          <a:xfrm>
            <a:off x="9918700" y="927100"/>
            <a:ext cx="1427891" cy="369332"/>
          </a:xfrm>
          <a:prstGeom prst="rect">
            <a:avLst/>
          </a:prstGeom>
          <a:noFill/>
        </p:spPr>
        <p:txBody>
          <a:bodyPr wrap="none" rtlCol="0">
            <a:spAutoFit/>
          </a:bodyPr>
          <a:lstStyle/>
          <a:p>
            <a:r>
              <a:rPr lang="en-US" b="1" dirty="0"/>
              <a:t>(Ambivalent)</a:t>
            </a:r>
          </a:p>
        </p:txBody>
      </p:sp>
    </p:spTree>
    <p:extLst>
      <p:ext uri="{BB962C8B-B14F-4D97-AF65-F5344CB8AC3E}">
        <p14:creationId xmlns:p14="http://schemas.microsoft.com/office/powerpoint/2010/main" val="376062540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AAC2047-D000-C54B-8047-32DA73B32B55}"/>
              </a:ext>
            </a:extLst>
          </p:cNvPr>
          <p:cNvPicPr>
            <a:picLocks noChangeAspect="1"/>
          </p:cNvPicPr>
          <p:nvPr/>
        </p:nvPicPr>
        <p:blipFill>
          <a:blip r:embed="rId2"/>
          <a:stretch>
            <a:fillRect/>
          </a:stretch>
        </p:blipFill>
        <p:spPr>
          <a:xfrm>
            <a:off x="0" y="0"/>
            <a:ext cx="12306300" cy="6890360"/>
          </a:xfrm>
          <a:prstGeom prst="rect">
            <a:avLst/>
          </a:prstGeom>
        </p:spPr>
      </p:pic>
      <p:sp>
        <p:nvSpPr>
          <p:cNvPr id="5" name="TextBox 4">
            <a:extLst>
              <a:ext uri="{FF2B5EF4-FFF2-40B4-BE49-F238E27FC236}">
                <a16:creationId xmlns:a16="http://schemas.microsoft.com/office/drawing/2014/main" id="{F452B41A-1F75-7A41-88FE-27F8A996B49A}"/>
              </a:ext>
            </a:extLst>
          </p:cNvPr>
          <p:cNvSpPr txBox="1"/>
          <p:nvPr/>
        </p:nvSpPr>
        <p:spPr>
          <a:xfrm>
            <a:off x="158104" y="1714500"/>
            <a:ext cx="3194696" cy="5755422"/>
          </a:xfrm>
          <a:prstGeom prst="rect">
            <a:avLst/>
          </a:prstGeom>
          <a:noFill/>
        </p:spPr>
        <p:txBody>
          <a:bodyPr wrap="square" rtlCol="0">
            <a:spAutoFit/>
          </a:bodyPr>
          <a:lstStyle/>
          <a:p>
            <a:r>
              <a:rPr lang="en-US" sz="3200" dirty="0">
                <a:solidFill>
                  <a:schemeClr val="bg1"/>
                </a:solidFill>
              </a:rPr>
              <a:t>Researchers also found that </a:t>
            </a:r>
          </a:p>
          <a:p>
            <a:r>
              <a:rPr lang="en-US" sz="3200" dirty="0">
                <a:solidFill>
                  <a:schemeClr val="bg1"/>
                </a:solidFill>
              </a:rPr>
              <a:t>There were some children that didn’t fit into the three types. </a:t>
            </a:r>
          </a:p>
          <a:p>
            <a:r>
              <a:rPr lang="en-US" sz="3200" dirty="0">
                <a:solidFill>
                  <a:schemeClr val="bg1"/>
                </a:solidFill>
              </a:rPr>
              <a:t>So a forth attachment type has been proposed.</a:t>
            </a:r>
          </a:p>
          <a:p>
            <a:endParaRPr lang="en-US" sz="2400" dirty="0">
              <a:solidFill>
                <a:schemeClr val="bg1"/>
              </a:solidFill>
            </a:endParaRPr>
          </a:p>
          <a:p>
            <a:endParaRPr lang="en-US" sz="2400" dirty="0">
              <a:solidFill>
                <a:schemeClr val="bg1"/>
              </a:solidFill>
            </a:endParaRPr>
          </a:p>
        </p:txBody>
      </p:sp>
    </p:spTree>
    <p:extLst>
      <p:ext uri="{BB962C8B-B14F-4D97-AF65-F5344CB8AC3E}">
        <p14:creationId xmlns:p14="http://schemas.microsoft.com/office/powerpoint/2010/main" val="352801549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4A200AF-1A7F-3E4E-97A0-C4D58DAA9F30}"/>
              </a:ext>
            </a:extLst>
          </p:cNvPr>
          <p:cNvPicPr>
            <a:picLocks noChangeAspect="1"/>
          </p:cNvPicPr>
          <p:nvPr/>
        </p:nvPicPr>
        <p:blipFill>
          <a:blip r:embed="rId2"/>
          <a:stretch>
            <a:fillRect/>
          </a:stretch>
        </p:blipFill>
        <p:spPr>
          <a:xfrm>
            <a:off x="0" y="0"/>
            <a:ext cx="12248504" cy="6858000"/>
          </a:xfrm>
          <a:prstGeom prst="rect">
            <a:avLst/>
          </a:prstGeom>
        </p:spPr>
      </p:pic>
    </p:spTree>
    <p:extLst>
      <p:ext uri="{BB962C8B-B14F-4D97-AF65-F5344CB8AC3E}">
        <p14:creationId xmlns:p14="http://schemas.microsoft.com/office/powerpoint/2010/main" val="305974697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A35F464-85AF-674F-8B3F-19F0FD5E61E1}"/>
              </a:ext>
            </a:extLst>
          </p:cNvPr>
          <p:cNvPicPr>
            <a:picLocks noChangeAspect="1"/>
          </p:cNvPicPr>
          <p:nvPr/>
        </p:nvPicPr>
        <p:blipFill>
          <a:blip r:embed="rId2"/>
          <a:stretch>
            <a:fillRect/>
          </a:stretch>
        </p:blipFill>
        <p:spPr>
          <a:xfrm>
            <a:off x="0" y="17174"/>
            <a:ext cx="12192000" cy="6840826"/>
          </a:xfrm>
          <a:prstGeom prst="rect">
            <a:avLst/>
          </a:prstGeom>
        </p:spPr>
      </p:pic>
      <p:grpSp>
        <p:nvGrpSpPr>
          <p:cNvPr id="6" name="Group 5">
            <a:extLst>
              <a:ext uri="{FF2B5EF4-FFF2-40B4-BE49-F238E27FC236}">
                <a16:creationId xmlns:a16="http://schemas.microsoft.com/office/drawing/2014/main" id="{D54143F1-F9C8-4246-9DE9-2241D514B57E}"/>
              </a:ext>
            </a:extLst>
          </p:cNvPr>
          <p:cNvGrpSpPr/>
          <p:nvPr/>
        </p:nvGrpSpPr>
        <p:grpSpPr>
          <a:xfrm>
            <a:off x="3441700" y="4940300"/>
            <a:ext cx="990600" cy="800100"/>
            <a:chOff x="3467100" y="5727700"/>
            <a:chExt cx="990600" cy="800100"/>
          </a:xfrm>
        </p:grpSpPr>
        <p:sp>
          <p:nvSpPr>
            <p:cNvPr id="7" name="Rectangle 6">
              <a:extLst>
                <a:ext uri="{FF2B5EF4-FFF2-40B4-BE49-F238E27FC236}">
                  <a16:creationId xmlns:a16="http://schemas.microsoft.com/office/drawing/2014/main" id="{F57B89B9-0422-C349-BD41-AFCE300C3156}"/>
                </a:ext>
              </a:extLst>
            </p:cNvPr>
            <p:cNvSpPr/>
            <p:nvPr/>
          </p:nvSpPr>
          <p:spPr>
            <a:xfrm>
              <a:off x="3467100" y="5727700"/>
              <a:ext cx="939800" cy="8001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5B0272B9-AC87-1A42-A9AD-51F8329ADA8C}"/>
                </a:ext>
              </a:extLst>
            </p:cNvPr>
            <p:cNvSpPr txBox="1"/>
            <p:nvPr/>
          </p:nvSpPr>
          <p:spPr>
            <a:xfrm>
              <a:off x="3721100" y="5740400"/>
              <a:ext cx="736600" cy="769441"/>
            </a:xfrm>
            <a:prstGeom prst="rect">
              <a:avLst/>
            </a:prstGeom>
            <a:noFill/>
          </p:spPr>
          <p:txBody>
            <a:bodyPr wrap="square" rtlCol="0">
              <a:spAutoFit/>
            </a:bodyPr>
            <a:lstStyle/>
            <a:p>
              <a:r>
                <a:rPr lang="en-US" sz="4400" dirty="0"/>
                <a:t>?</a:t>
              </a:r>
            </a:p>
          </p:txBody>
        </p:sp>
      </p:grpSp>
    </p:spTree>
    <p:extLst>
      <p:ext uri="{BB962C8B-B14F-4D97-AF65-F5344CB8AC3E}">
        <p14:creationId xmlns:p14="http://schemas.microsoft.com/office/powerpoint/2010/main" val="1403236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A35F464-85AF-674F-8B3F-19F0FD5E61E1}"/>
              </a:ext>
            </a:extLst>
          </p:cNvPr>
          <p:cNvPicPr>
            <a:picLocks noChangeAspect="1"/>
          </p:cNvPicPr>
          <p:nvPr/>
        </p:nvPicPr>
        <p:blipFill>
          <a:blip r:embed="rId2"/>
          <a:stretch>
            <a:fillRect/>
          </a:stretch>
        </p:blipFill>
        <p:spPr>
          <a:xfrm>
            <a:off x="0" y="17174"/>
            <a:ext cx="12192000" cy="6840826"/>
          </a:xfrm>
          <a:prstGeom prst="rect">
            <a:avLst/>
          </a:prstGeom>
        </p:spPr>
      </p:pic>
    </p:spTree>
    <p:extLst>
      <p:ext uri="{BB962C8B-B14F-4D97-AF65-F5344CB8AC3E}">
        <p14:creationId xmlns:p14="http://schemas.microsoft.com/office/powerpoint/2010/main" val="321100224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232284A-5C2D-F74B-B7C0-5B11C193C929}"/>
              </a:ext>
            </a:extLst>
          </p:cNvPr>
          <p:cNvPicPr>
            <a:picLocks noChangeAspect="1"/>
          </p:cNvPicPr>
          <p:nvPr/>
        </p:nvPicPr>
        <p:blipFill>
          <a:blip r:embed="rId2"/>
          <a:stretch>
            <a:fillRect/>
          </a:stretch>
        </p:blipFill>
        <p:spPr>
          <a:xfrm>
            <a:off x="-1" y="0"/>
            <a:ext cx="12163245" cy="6858000"/>
          </a:xfrm>
          <a:prstGeom prst="rect">
            <a:avLst/>
          </a:prstGeom>
        </p:spPr>
      </p:pic>
      <p:sp>
        <p:nvSpPr>
          <p:cNvPr id="4" name="TextBox 3">
            <a:extLst>
              <a:ext uri="{FF2B5EF4-FFF2-40B4-BE49-F238E27FC236}">
                <a16:creationId xmlns:a16="http://schemas.microsoft.com/office/drawing/2014/main" id="{39CA1C7A-2CD7-1F41-B9B0-BE859663B297}"/>
              </a:ext>
            </a:extLst>
          </p:cNvPr>
          <p:cNvSpPr txBox="1"/>
          <p:nvPr/>
        </p:nvSpPr>
        <p:spPr>
          <a:xfrm>
            <a:off x="2253604" y="5283200"/>
            <a:ext cx="4121796" cy="1200329"/>
          </a:xfrm>
          <a:prstGeom prst="rect">
            <a:avLst/>
          </a:prstGeom>
          <a:noFill/>
        </p:spPr>
        <p:txBody>
          <a:bodyPr wrap="square" rtlCol="0">
            <a:spAutoFit/>
          </a:bodyPr>
          <a:lstStyle/>
          <a:p>
            <a:r>
              <a:rPr lang="en-US" sz="2400" dirty="0">
                <a:solidFill>
                  <a:schemeClr val="bg1"/>
                </a:solidFill>
              </a:rPr>
              <a:t>This raises the question is the Strange situation experiment culturally relative?</a:t>
            </a:r>
          </a:p>
        </p:txBody>
      </p:sp>
      <p:sp>
        <p:nvSpPr>
          <p:cNvPr id="5" name="TextBox 4">
            <a:extLst>
              <a:ext uri="{FF2B5EF4-FFF2-40B4-BE49-F238E27FC236}">
                <a16:creationId xmlns:a16="http://schemas.microsoft.com/office/drawing/2014/main" id="{7FF7F6F4-08BD-F247-B81C-5F712EBF5BD3}"/>
              </a:ext>
            </a:extLst>
          </p:cNvPr>
          <p:cNvSpPr txBox="1"/>
          <p:nvPr/>
        </p:nvSpPr>
        <p:spPr>
          <a:xfrm>
            <a:off x="7397104" y="5410199"/>
            <a:ext cx="4121796" cy="1200329"/>
          </a:xfrm>
          <a:prstGeom prst="rect">
            <a:avLst/>
          </a:prstGeom>
          <a:noFill/>
        </p:spPr>
        <p:txBody>
          <a:bodyPr wrap="square" rtlCol="0">
            <a:spAutoFit/>
          </a:bodyPr>
          <a:lstStyle/>
          <a:p>
            <a:r>
              <a:rPr lang="en-US" sz="2400" dirty="0">
                <a:solidFill>
                  <a:schemeClr val="bg1"/>
                </a:solidFill>
              </a:rPr>
              <a:t>Should one measurement for attachment only be used in the culture where is was created?</a:t>
            </a:r>
          </a:p>
        </p:txBody>
      </p:sp>
    </p:spTree>
    <p:extLst>
      <p:ext uri="{BB962C8B-B14F-4D97-AF65-F5344CB8AC3E}">
        <p14:creationId xmlns:p14="http://schemas.microsoft.com/office/powerpoint/2010/main" val="34536079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434E119-95DE-0544-BC66-E75933B80197}"/>
              </a:ext>
            </a:extLst>
          </p:cNvPr>
          <p:cNvPicPr>
            <a:picLocks noChangeAspect="1"/>
          </p:cNvPicPr>
          <p:nvPr/>
        </p:nvPicPr>
        <p:blipFill>
          <a:blip r:embed="rId2"/>
          <a:stretch>
            <a:fillRect/>
          </a:stretch>
        </p:blipFill>
        <p:spPr>
          <a:xfrm>
            <a:off x="0" y="-32360"/>
            <a:ext cx="12306300" cy="6890360"/>
          </a:xfrm>
          <a:prstGeom prst="rect">
            <a:avLst/>
          </a:prstGeom>
        </p:spPr>
      </p:pic>
    </p:spTree>
    <p:extLst>
      <p:ext uri="{BB962C8B-B14F-4D97-AF65-F5344CB8AC3E}">
        <p14:creationId xmlns:p14="http://schemas.microsoft.com/office/powerpoint/2010/main" val="42853852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FBE68CF-A66A-FC45-8EA0-2B183F74D5C9}"/>
              </a:ext>
            </a:extLst>
          </p:cNvPr>
          <p:cNvPicPr>
            <a:picLocks noChangeAspect="1"/>
          </p:cNvPicPr>
          <p:nvPr/>
        </p:nvPicPr>
        <p:blipFill>
          <a:blip r:embed="rId2"/>
          <a:stretch>
            <a:fillRect/>
          </a:stretch>
        </p:blipFill>
        <p:spPr>
          <a:xfrm>
            <a:off x="0" y="0"/>
            <a:ext cx="12248504" cy="6858000"/>
          </a:xfrm>
          <a:prstGeom prst="rect">
            <a:avLst/>
          </a:prstGeom>
        </p:spPr>
      </p:pic>
      <p:sp>
        <p:nvSpPr>
          <p:cNvPr id="6" name="TextBox 5">
            <a:extLst>
              <a:ext uri="{FF2B5EF4-FFF2-40B4-BE49-F238E27FC236}">
                <a16:creationId xmlns:a16="http://schemas.microsoft.com/office/drawing/2014/main" id="{EB6FC091-CD0B-6B48-B5DC-15B70F76BC6A}"/>
              </a:ext>
            </a:extLst>
          </p:cNvPr>
          <p:cNvSpPr txBox="1"/>
          <p:nvPr/>
        </p:nvSpPr>
        <p:spPr>
          <a:xfrm>
            <a:off x="158104" y="0"/>
            <a:ext cx="3721100" cy="1938992"/>
          </a:xfrm>
          <a:prstGeom prst="rect">
            <a:avLst/>
          </a:prstGeom>
          <a:noFill/>
        </p:spPr>
        <p:txBody>
          <a:bodyPr wrap="square" rtlCol="0">
            <a:spAutoFit/>
          </a:bodyPr>
          <a:lstStyle/>
          <a:p>
            <a:r>
              <a:rPr lang="en-US" sz="2400" dirty="0">
                <a:solidFill>
                  <a:schemeClr val="accent1">
                    <a:lumMod val="50000"/>
                  </a:schemeClr>
                </a:solidFill>
              </a:rPr>
              <a:t>In Germany children are encouraged to be more independent…thus leading to an increase in what type of attachment in children?  </a:t>
            </a:r>
          </a:p>
        </p:txBody>
      </p:sp>
    </p:spTree>
    <p:extLst>
      <p:ext uri="{BB962C8B-B14F-4D97-AF65-F5344CB8AC3E}">
        <p14:creationId xmlns:p14="http://schemas.microsoft.com/office/powerpoint/2010/main" val="181804656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FBE68CF-A66A-FC45-8EA0-2B183F74D5C9}"/>
              </a:ext>
            </a:extLst>
          </p:cNvPr>
          <p:cNvPicPr>
            <a:picLocks noChangeAspect="1"/>
          </p:cNvPicPr>
          <p:nvPr/>
        </p:nvPicPr>
        <p:blipFill>
          <a:blip r:embed="rId2"/>
          <a:stretch>
            <a:fillRect/>
          </a:stretch>
        </p:blipFill>
        <p:spPr>
          <a:xfrm>
            <a:off x="0" y="0"/>
            <a:ext cx="12248504" cy="6858000"/>
          </a:xfrm>
          <a:prstGeom prst="rect">
            <a:avLst/>
          </a:prstGeom>
        </p:spPr>
      </p:pic>
      <p:sp>
        <p:nvSpPr>
          <p:cNvPr id="6" name="TextBox 5">
            <a:extLst>
              <a:ext uri="{FF2B5EF4-FFF2-40B4-BE49-F238E27FC236}">
                <a16:creationId xmlns:a16="http://schemas.microsoft.com/office/drawing/2014/main" id="{EB6FC091-CD0B-6B48-B5DC-15B70F76BC6A}"/>
              </a:ext>
            </a:extLst>
          </p:cNvPr>
          <p:cNvSpPr txBox="1"/>
          <p:nvPr/>
        </p:nvSpPr>
        <p:spPr>
          <a:xfrm>
            <a:off x="158104" y="0"/>
            <a:ext cx="3721100" cy="1938992"/>
          </a:xfrm>
          <a:prstGeom prst="rect">
            <a:avLst/>
          </a:prstGeom>
          <a:noFill/>
        </p:spPr>
        <p:txBody>
          <a:bodyPr wrap="square" rtlCol="0">
            <a:spAutoFit/>
          </a:bodyPr>
          <a:lstStyle/>
          <a:p>
            <a:r>
              <a:rPr lang="en-US" sz="2400" dirty="0">
                <a:solidFill>
                  <a:schemeClr val="accent1">
                    <a:lumMod val="50000"/>
                  </a:schemeClr>
                </a:solidFill>
              </a:rPr>
              <a:t>In Germany children are encouraged to be more independent…thus leading to an increase in what type of attachment in children?  </a:t>
            </a:r>
          </a:p>
        </p:txBody>
      </p:sp>
      <p:sp>
        <p:nvSpPr>
          <p:cNvPr id="7" name="Rectangle 6">
            <a:extLst>
              <a:ext uri="{FF2B5EF4-FFF2-40B4-BE49-F238E27FC236}">
                <a16:creationId xmlns:a16="http://schemas.microsoft.com/office/drawing/2014/main" id="{76A8C600-7D1C-DD48-A9D8-61B70B373EBA}"/>
              </a:ext>
            </a:extLst>
          </p:cNvPr>
          <p:cNvSpPr/>
          <p:nvPr/>
        </p:nvSpPr>
        <p:spPr>
          <a:xfrm>
            <a:off x="6263419" y="6222425"/>
            <a:ext cx="5631926" cy="523220"/>
          </a:xfrm>
          <a:prstGeom prst="rect">
            <a:avLst/>
          </a:prstGeom>
        </p:spPr>
        <p:txBody>
          <a:bodyPr wrap="none">
            <a:spAutoFit/>
          </a:bodyPr>
          <a:lstStyle/>
          <a:p>
            <a:r>
              <a:rPr lang="en-US" sz="2800" dirty="0">
                <a:solidFill>
                  <a:schemeClr val="accent1">
                    <a:lumMod val="50000"/>
                  </a:schemeClr>
                </a:solidFill>
              </a:rPr>
              <a:t>More insecure avoidant attachments.</a:t>
            </a:r>
            <a:endParaRPr lang="en-US" sz="2800" dirty="0"/>
          </a:p>
        </p:txBody>
      </p:sp>
    </p:spTree>
    <p:extLst>
      <p:ext uri="{BB962C8B-B14F-4D97-AF65-F5344CB8AC3E}">
        <p14:creationId xmlns:p14="http://schemas.microsoft.com/office/powerpoint/2010/main" val="388908679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F69A23E-7128-C546-90DC-21B38FE3ADB8}"/>
              </a:ext>
            </a:extLst>
          </p:cNvPr>
          <p:cNvSpPr/>
          <p:nvPr/>
        </p:nvSpPr>
        <p:spPr>
          <a:xfrm>
            <a:off x="508000" y="538911"/>
            <a:ext cx="11137900" cy="5509200"/>
          </a:xfrm>
          <a:prstGeom prst="rect">
            <a:avLst/>
          </a:prstGeom>
        </p:spPr>
        <p:txBody>
          <a:bodyPr wrap="square">
            <a:spAutoFit/>
          </a:bodyPr>
          <a:lstStyle/>
          <a:p>
            <a:r>
              <a:rPr lang="en-GB" sz="2800" b="1" i="0" u="none" strike="noStrike" dirty="0">
                <a:solidFill>
                  <a:srgbClr val="000000"/>
                </a:solidFill>
                <a:effectLst/>
              </a:rPr>
              <a:t>Why student-teachers need to know this (primary classroom context)</a:t>
            </a:r>
          </a:p>
          <a:p>
            <a:endParaRPr lang="en-GB" b="1" i="0" u="none" strike="noStrike" dirty="0">
              <a:solidFill>
                <a:srgbClr val="000000"/>
              </a:solidFill>
              <a:effectLst/>
            </a:endParaRPr>
          </a:p>
          <a:p>
            <a:endParaRPr lang="en-GB" b="1" i="0" u="none" strike="noStrike" dirty="0">
              <a:solidFill>
                <a:srgbClr val="000000"/>
              </a:solidFill>
              <a:effectLst/>
            </a:endParaRPr>
          </a:p>
          <a:p>
            <a:pPr>
              <a:buFont typeface="Arial" panose="020B0604020202020204" pitchFamily="34" charset="0"/>
              <a:buChar char="•"/>
            </a:pPr>
            <a:r>
              <a:rPr lang="en-GB" b="1" i="0" u="none" strike="noStrike" dirty="0">
                <a:solidFill>
                  <a:srgbClr val="000000"/>
                </a:solidFill>
                <a:effectLst/>
              </a:rPr>
              <a:t>Learning &amp; exploration depend on feeling safe:</a:t>
            </a:r>
            <a:r>
              <a:rPr lang="en-GB" b="0" i="0" u="none" strike="noStrike" dirty="0">
                <a:solidFill>
                  <a:srgbClr val="000000"/>
                </a:solidFill>
                <a:effectLst/>
              </a:rPr>
              <a:t> </a:t>
            </a:r>
          </a:p>
          <a:p>
            <a:pPr>
              <a:buFont typeface="Arial" panose="020B0604020202020204" pitchFamily="34" charset="0"/>
              <a:buChar char="•"/>
            </a:pPr>
            <a:endParaRPr lang="en-GB" dirty="0">
              <a:solidFill>
                <a:srgbClr val="000000"/>
              </a:solidFill>
            </a:endParaRPr>
          </a:p>
          <a:p>
            <a:r>
              <a:rPr lang="en-GB" b="0" i="0" u="none" strike="noStrike" dirty="0">
                <a:solidFill>
                  <a:srgbClr val="000000"/>
                </a:solidFill>
                <a:effectLst/>
              </a:rPr>
              <a:t> </a:t>
            </a:r>
          </a:p>
          <a:p>
            <a:pPr>
              <a:buFont typeface="Arial" panose="020B0604020202020204" pitchFamily="34" charset="0"/>
              <a:buChar char="•"/>
            </a:pPr>
            <a:endParaRPr lang="en-GB" dirty="0">
              <a:solidFill>
                <a:srgbClr val="000000"/>
              </a:solidFill>
            </a:endParaRPr>
          </a:p>
          <a:p>
            <a:pPr>
              <a:buFont typeface="Arial" panose="020B0604020202020204" pitchFamily="34" charset="0"/>
              <a:buChar char="•"/>
            </a:pPr>
            <a:r>
              <a:rPr lang="en-GB" b="1" i="0" u="none" strike="noStrike" dirty="0">
                <a:solidFill>
                  <a:srgbClr val="000000"/>
                </a:solidFill>
                <a:effectLst/>
              </a:rPr>
              <a:t>Behaviour = communication:</a:t>
            </a:r>
            <a:r>
              <a:rPr lang="en-GB" b="0" i="0" u="none" strike="noStrike" dirty="0">
                <a:solidFill>
                  <a:srgbClr val="000000"/>
                </a:solidFill>
                <a:effectLst/>
              </a:rPr>
              <a:t> </a:t>
            </a:r>
          </a:p>
          <a:p>
            <a:pPr>
              <a:buFont typeface="Arial" panose="020B0604020202020204" pitchFamily="34" charset="0"/>
              <a:buChar char="•"/>
            </a:pPr>
            <a:endParaRPr lang="en-GB" dirty="0">
              <a:solidFill>
                <a:srgbClr val="000000"/>
              </a:solidFill>
            </a:endParaRPr>
          </a:p>
          <a:p>
            <a:pPr>
              <a:buFont typeface="Arial" panose="020B0604020202020204" pitchFamily="34" charset="0"/>
              <a:buChar char="•"/>
            </a:pPr>
            <a:endParaRPr lang="en-GB" dirty="0">
              <a:solidFill>
                <a:srgbClr val="000000"/>
              </a:solidFill>
            </a:endParaRPr>
          </a:p>
          <a:p>
            <a:pPr>
              <a:buFont typeface="Arial" panose="020B0604020202020204" pitchFamily="34" charset="0"/>
              <a:buChar char="•"/>
            </a:pPr>
            <a:endParaRPr lang="en-GB" dirty="0">
              <a:solidFill>
                <a:srgbClr val="000000"/>
              </a:solidFill>
            </a:endParaRPr>
          </a:p>
          <a:p>
            <a:pPr>
              <a:buFont typeface="Arial" panose="020B0604020202020204" pitchFamily="34" charset="0"/>
              <a:buChar char="•"/>
            </a:pPr>
            <a:r>
              <a:rPr lang="en-GB" b="1" i="0" u="none" strike="noStrike" dirty="0">
                <a:solidFill>
                  <a:srgbClr val="000000"/>
                </a:solidFill>
                <a:effectLst/>
              </a:rPr>
              <a:t>Teacher–child relationships matter:</a:t>
            </a:r>
            <a:r>
              <a:rPr lang="en-GB" b="0" i="0" u="none" strike="noStrike" dirty="0">
                <a:solidFill>
                  <a:srgbClr val="000000"/>
                </a:solidFill>
                <a:effectLst/>
              </a:rPr>
              <a:t> </a:t>
            </a:r>
          </a:p>
          <a:p>
            <a:pPr>
              <a:buFont typeface="Arial" panose="020B0604020202020204" pitchFamily="34" charset="0"/>
              <a:buChar char="•"/>
            </a:pPr>
            <a:endParaRPr lang="en-GB" dirty="0">
              <a:solidFill>
                <a:srgbClr val="000000"/>
              </a:solidFill>
            </a:endParaRPr>
          </a:p>
          <a:p>
            <a:pPr>
              <a:buFont typeface="Arial" panose="020B0604020202020204" pitchFamily="34" charset="0"/>
              <a:buChar char="•"/>
            </a:pPr>
            <a:endParaRPr lang="en-GB" b="0" i="0" u="none" strike="noStrike" dirty="0">
              <a:solidFill>
                <a:srgbClr val="000000"/>
              </a:solidFill>
              <a:effectLst/>
            </a:endParaRPr>
          </a:p>
          <a:p>
            <a:pPr>
              <a:buFont typeface="Arial" panose="020B0604020202020204" pitchFamily="34" charset="0"/>
              <a:buChar char="•"/>
            </a:pPr>
            <a:endParaRPr lang="en-GB" b="0" i="0" u="none" strike="noStrike" dirty="0">
              <a:solidFill>
                <a:srgbClr val="000000"/>
              </a:solidFill>
              <a:effectLst/>
            </a:endParaRPr>
          </a:p>
          <a:p>
            <a:pPr>
              <a:buFont typeface="Arial" panose="020B0604020202020204" pitchFamily="34" charset="0"/>
              <a:buChar char="•"/>
            </a:pPr>
            <a:r>
              <a:rPr lang="en-GB" b="1" i="0" u="none" strike="noStrike" dirty="0">
                <a:solidFill>
                  <a:srgbClr val="000000"/>
                </a:solidFill>
                <a:effectLst/>
              </a:rPr>
              <a:t>Practical classroom skills:</a:t>
            </a:r>
            <a:r>
              <a:rPr lang="en-GB" b="0" i="0" u="none" strike="noStrike" dirty="0">
                <a:solidFill>
                  <a:srgbClr val="000000"/>
                </a:solidFill>
                <a:effectLst/>
              </a:rPr>
              <a:t> </a:t>
            </a:r>
          </a:p>
          <a:p>
            <a:pPr>
              <a:buFont typeface="Arial" panose="020B0604020202020204" pitchFamily="34" charset="0"/>
              <a:buChar char="•"/>
            </a:pPr>
            <a:endParaRPr lang="en-GB" dirty="0">
              <a:solidFill>
                <a:srgbClr val="000000"/>
              </a:solidFill>
            </a:endParaRPr>
          </a:p>
          <a:p>
            <a:pPr>
              <a:buFont typeface="Arial" panose="020B0604020202020204" pitchFamily="34" charset="0"/>
              <a:buChar char="•"/>
            </a:pPr>
            <a:endParaRPr lang="en-GB" b="0" i="0" u="none" strike="noStrike" dirty="0">
              <a:solidFill>
                <a:srgbClr val="000000"/>
              </a:solidFill>
              <a:effectLst/>
            </a:endParaRPr>
          </a:p>
          <a:p>
            <a:pPr>
              <a:buFont typeface="Arial" panose="020B0604020202020204" pitchFamily="34" charset="0"/>
              <a:buChar char="•"/>
            </a:pPr>
            <a:endParaRPr lang="en-GB" b="0" i="0" u="none" strike="noStrike" dirty="0">
              <a:solidFill>
                <a:srgbClr val="000000"/>
              </a:solidFill>
              <a:effectLst/>
            </a:endParaRPr>
          </a:p>
        </p:txBody>
      </p:sp>
      <p:pic>
        <p:nvPicPr>
          <p:cNvPr id="5" name="Picture 4">
            <a:extLst>
              <a:ext uri="{FF2B5EF4-FFF2-40B4-BE49-F238E27FC236}">
                <a16:creationId xmlns:a16="http://schemas.microsoft.com/office/drawing/2014/main" id="{9A29DBE9-EF20-934C-B7E8-93E46F02B20B}"/>
              </a:ext>
            </a:extLst>
          </p:cNvPr>
          <p:cNvPicPr>
            <a:picLocks noChangeAspect="1"/>
          </p:cNvPicPr>
          <p:nvPr/>
        </p:nvPicPr>
        <p:blipFill>
          <a:blip r:embed="rId2"/>
          <a:stretch>
            <a:fillRect/>
          </a:stretch>
        </p:blipFill>
        <p:spPr>
          <a:xfrm>
            <a:off x="6235700" y="1017423"/>
            <a:ext cx="4876800" cy="4876800"/>
          </a:xfrm>
          <a:prstGeom prst="rect">
            <a:avLst/>
          </a:prstGeom>
        </p:spPr>
      </p:pic>
      <p:sp>
        <p:nvSpPr>
          <p:cNvPr id="6" name="TextBox 5">
            <a:extLst>
              <a:ext uri="{FF2B5EF4-FFF2-40B4-BE49-F238E27FC236}">
                <a16:creationId xmlns:a16="http://schemas.microsoft.com/office/drawing/2014/main" id="{BA851600-6104-FB43-8A62-35728DB5B2FD}"/>
              </a:ext>
            </a:extLst>
          </p:cNvPr>
          <p:cNvSpPr txBox="1"/>
          <p:nvPr/>
        </p:nvSpPr>
        <p:spPr>
          <a:xfrm>
            <a:off x="7962900" y="5334000"/>
            <a:ext cx="2008883" cy="830997"/>
          </a:xfrm>
          <a:prstGeom prst="rect">
            <a:avLst/>
          </a:prstGeom>
          <a:noFill/>
        </p:spPr>
        <p:txBody>
          <a:bodyPr wrap="none" rtlCol="0">
            <a:spAutoFit/>
          </a:bodyPr>
          <a:lstStyle/>
          <a:p>
            <a:r>
              <a:rPr lang="en-US" sz="4800" dirty="0"/>
              <a:t>Discuss</a:t>
            </a:r>
          </a:p>
        </p:txBody>
      </p:sp>
    </p:spTree>
    <p:extLst>
      <p:ext uri="{BB962C8B-B14F-4D97-AF65-F5344CB8AC3E}">
        <p14:creationId xmlns:p14="http://schemas.microsoft.com/office/powerpoint/2010/main" val="224702111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F69A23E-7128-C546-90DC-21B38FE3ADB8}"/>
              </a:ext>
            </a:extLst>
          </p:cNvPr>
          <p:cNvSpPr/>
          <p:nvPr/>
        </p:nvSpPr>
        <p:spPr>
          <a:xfrm>
            <a:off x="508000" y="538911"/>
            <a:ext cx="11137900" cy="5632311"/>
          </a:xfrm>
          <a:prstGeom prst="rect">
            <a:avLst/>
          </a:prstGeom>
        </p:spPr>
        <p:txBody>
          <a:bodyPr wrap="square">
            <a:spAutoFit/>
          </a:bodyPr>
          <a:lstStyle/>
          <a:p>
            <a:r>
              <a:rPr lang="en-GB" sz="2000" b="1" i="0" u="none" strike="noStrike" dirty="0">
                <a:solidFill>
                  <a:srgbClr val="000000"/>
                </a:solidFill>
                <a:effectLst/>
              </a:rPr>
              <a:t>Why student-teachers need to know this (primary classroom context)</a:t>
            </a:r>
          </a:p>
          <a:p>
            <a:endParaRPr lang="en-GB" sz="2000" b="1" i="0" u="none" strike="noStrike" dirty="0">
              <a:solidFill>
                <a:srgbClr val="000000"/>
              </a:solidFill>
              <a:effectLst/>
            </a:endParaRPr>
          </a:p>
          <a:p>
            <a:pPr>
              <a:buFont typeface="Arial" panose="020B0604020202020204" pitchFamily="34" charset="0"/>
              <a:buChar char="•"/>
            </a:pPr>
            <a:r>
              <a:rPr lang="en-GB" sz="2000" b="1" i="0" u="none" strike="noStrike" dirty="0">
                <a:solidFill>
                  <a:srgbClr val="000000"/>
                </a:solidFill>
                <a:effectLst/>
              </a:rPr>
              <a:t>Learning &amp; exploration depend on feeling safe:</a:t>
            </a:r>
            <a:r>
              <a:rPr lang="en-GB" sz="2000" b="0" i="0" u="none" strike="noStrike" dirty="0">
                <a:solidFill>
                  <a:srgbClr val="000000"/>
                </a:solidFill>
                <a:effectLst/>
              </a:rPr>
              <a:t> Children who feel secure are more likely to explore, take manageable risks, focus on learning tasks, and use teachers as a resource when needed. Teachers who understand secure base/safe haven concepts can structure classrooms to support exploration. </a:t>
            </a:r>
          </a:p>
          <a:p>
            <a:pPr>
              <a:buFont typeface="Arial" panose="020B0604020202020204" pitchFamily="34" charset="0"/>
              <a:buChar char="•"/>
            </a:pPr>
            <a:endParaRPr lang="en-GB" sz="2000" dirty="0">
              <a:solidFill>
                <a:srgbClr val="000000"/>
              </a:solidFill>
            </a:endParaRPr>
          </a:p>
          <a:p>
            <a:pPr>
              <a:buFont typeface="Arial" panose="020B0604020202020204" pitchFamily="34" charset="0"/>
              <a:buChar char="•"/>
            </a:pPr>
            <a:r>
              <a:rPr lang="en-GB" sz="2000" b="1" i="0" u="none" strike="noStrike" dirty="0">
                <a:solidFill>
                  <a:srgbClr val="000000"/>
                </a:solidFill>
                <a:effectLst/>
              </a:rPr>
              <a:t>Behaviour = communication:</a:t>
            </a:r>
            <a:r>
              <a:rPr lang="en-GB" sz="2000" b="0" i="0" u="none" strike="noStrike" dirty="0">
                <a:solidFill>
                  <a:srgbClr val="000000"/>
                </a:solidFill>
                <a:effectLst/>
              </a:rPr>
              <a:t> Many behaviours (withdrawal, acting out, clinginess) can reflect attachment-based expectations (e.g., expectations that adults will or won’t help). Interpreting behaviour through an attachment lens helps teachers respond with consistency rather than punitive reactions. </a:t>
            </a:r>
          </a:p>
          <a:p>
            <a:pPr>
              <a:buFont typeface="Arial" panose="020B0604020202020204" pitchFamily="34" charset="0"/>
              <a:buChar char="•"/>
            </a:pPr>
            <a:endParaRPr lang="en-GB" sz="2000" dirty="0">
              <a:solidFill>
                <a:srgbClr val="000000"/>
              </a:solidFill>
            </a:endParaRPr>
          </a:p>
          <a:p>
            <a:pPr>
              <a:buFont typeface="Arial" panose="020B0604020202020204" pitchFamily="34" charset="0"/>
              <a:buChar char="•"/>
            </a:pPr>
            <a:r>
              <a:rPr lang="en-GB" sz="2000" b="1" i="0" u="none" strike="noStrike" dirty="0">
                <a:solidFill>
                  <a:srgbClr val="000000"/>
                </a:solidFill>
                <a:effectLst/>
              </a:rPr>
              <a:t>Teacher–child relationships matter:</a:t>
            </a:r>
            <a:r>
              <a:rPr lang="en-GB" sz="2000" b="0" i="0" u="none" strike="noStrike" dirty="0">
                <a:solidFill>
                  <a:srgbClr val="000000"/>
                </a:solidFill>
                <a:effectLst/>
              </a:rPr>
              <a:t> Research shows teacher–child attachment/relationship quality predicts engagement, school liking, and attainment — particularly for children with insecure or disrupted home attachments. Teacher sensitivity, availability, predictable routines and repair after ruptures support better outcomes.</a:t>
            </a:r>
            <a:endParaRPr lang="en-GB" sz="2000" dirty="0">
              <a:solidFill>
                <a:srgbClr val="000000"/>
              </a:solidFill>
            </a:endParaRPr>
          </a:p>
          <a:p>
            <a:pPr>
              <a:buFont typeface="Arial" panose="020B0604020202020204" pitchFamily="34" charset="0"/>
              <a:buChar char="•"/>
            </a:pPr>
            <a:endParaRPr lang="en-GB" sz="2000" b="0" i="0" u="none" strike="noStrike" dirty="0">
              <a:solidFill>
                <a:srgbClr val="000000"/>
              </a:solidFill>
              <a:effectLst/>
            </a:endParaRPr>
          </a:p>
          <a:p>
            <a:pPr>
              <a:buFont typeface="Arial" panose="020B0604020202020204" pitchFamily="34" charset="0"/>
              <a:buChar char="•"/>
            </a:pPr>
            <a:r>
              <a:rPr lang="en-GB" sz="2000" b="1" i="0" u="none" strike="noStrike" dirty="0">
                <a:solidFill>
                  <a:srgbClr val="000000"/>
                </a:solidFill>
                <a:effectLst/>
              </a:rPr>
              <a:t>Practical classroom skills:</a:t>
            </a:r>
            <a:r>
              <a:rPr lang="en-GB" sz="2000" b="0" i="0" u="none" strike="noStrike" dirty="0">
                <a:solidFill>
                  <a:srgbClr val="000000"/>
                </a:solidFill>
                <a:effectLst/>
              </a:rPr>
              <a:t> Classroom routines that provide predictability, key-person approaches, calm repair practices after conflicts, and scaffolding for emotion regulation all draw on attachment principles and are feasible for student-teachers to implement. </a:t>
            </a:r>
          </a:p>
        </p:txBody>
      </p:sp>
    </p:spTree>
    <p:extLst>
      <p:ext uri="{BB962C8B-B14F-4D97-AF65-F5344CB8AC3E}">
        <p14:creationId xmlns:p14="http://schemas.microsoft.com/office/powerpoint/2010/main" val="403258082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427329-4DF8-EE4E-A70D-3FBD68031BE2}"/>
              </a:ext>
            </a:extLst>
          </p:cNvPr>
          <p:cNvPicPr>
            <a:picLocks noChangeAspect="1"/>
          </p:cNvPicPr>
          <p:nvPr/>
        </p:nvPicPr>
        <p:blipFill>
          <a:blip r:embed="rId3"/>
          <a:stretch>
            <a:fillRect/>
          </a:stretch>
        </p:blipFill>
        <p:spPr>
          <a:xfrm rot="20677406">
            <a:off x="728721" y="504228"/>
            <a:ext cx="4629549" cy="6121400"/>
          </a:xfrm>
          <a:prstGeom prst="rect">
            <a:avLst/>
          </a:prstGeom>
        </p:spPr>
      </p:pic>
      <p:pic>
        <p:nvPicPr>
          <p:cNvPr id="4" name="Picture 3">
            <a:extLst>
              <a:ext uri="{FF2B5EF4-FFF2-40B4-BE49-F238E27FC236}">
                <a16:creationId xmlns:a16="http://schemas.microsoft.com/office/drawing/2014/main" id="{0272C206-CA73-124A-AE10-3CAE24CBDCEF}"/>
              </a:ext>
            </a:extLst>
          </p:cNvPr>
          <p:cNvPicPr>
            <a:picLocks noChangeAspect="1"/>
          </p:cNvPicPr>
          <p:nvPr/>
        </p:nvPicPr>
        <p:blipFill>
          <a:blip r:embed="rId4"/>
          <a:stretch>
            <a:fillRect/>
          </a:stretch>
        </p:blipFill>
        <p:spPr>
          <a:xfrm rot="869050">
            <a:off x="4713890" y="2905121"/>
            <a:ext cx="8749862" cy="3442568"/>
          </a:xfrm>
          <a:prstGeom prst="rect">
            <a:avLst/>
          </a:prstGeom>
        </p:spPr>
      </p:pic>
      <p:pic>
        <p:nvPicPr>
          <p:cNvPr id="8" name="Picture 7">
            <a:extLst>
              <a:ext uri="{FF2B5EF4-FFF2-40B4-BE49-F238E27FC236}">
                <a16:creationId xmlns:a16="http://schemas.microsoft.com/office/drawing/2014/main" id="{334877EF-EF62-CB4E-9938-D906EE2C271C}"/>
              </a:ext>
            </a:extLst>
          </p:cNvPr>
          <p:cNvPicPr>
            <a:picLocks noChangeAspect="1"/>
          </p:cNvPicPr>
          <p:nvPr/>
        </p:nvPicPr>
        <p:blipFill>
          <a:blip r:embed="rId5"/>
          <a:stretch>
            <a:fillRect/>
          </a:stretch>
        </p:blipFill>
        <p:spPr>
          <a:xfrm>
            <a:off x="6934200" y="146050"/>
            <a:ext cx="5080000" cy="1943100"/>
          </a:xfrm>
          <a:prstGeom prst="rect">
            <a:avLst/>
          </a:prstGeom>
        </p:spPr>
      </p:pic>
    </p:spTree>
    <p:extLst>
      <p:ext uri="{BB962C8B-B14F-4D97-AF65-F5344CB8AC3E}">
        <p14:creationId xmlns:p14="http://schemas.microsoft.com/office/powerpoint/2010/main" val="184344696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862BC29-A868-8047-A875-AD6F5D25B78C}"/>
              </a:ext>
            </a:extLst>
          </p:cNvPr>
          <p:cNvSpPr/>
          <p:nvPr/>
        </p:nvSpPr>
        <p:spPr>
          <a:xfrm>
            <a:off x="698500" y="1193800"/>
            <a:ext cx="11137900" cy="3416320"/>
          </a:xfrm>
          <a:prstGeom prst="rect">
            <a:avLst/>
          </a:prstGeom>
        </p:spPr>
        <p:txBody>
          <a:bodyPr wrap="square">
            <a:spAutoFit/>
          </a:bodyPr>
          <a:lstStyle/>
          <a:p>
            <a:r>
              <a:rPr lang="en-GB" b="1" i="0" u="none" strike="noStrike" dirty="0">
                <a:solidFill>
                  <a:srgbClr val="000000"/>
                </a:solidFill>
                <a:effectLst/>
              </a:rPr>
              <a:t>Attachment Vignettes for Coding Activity</a:t>
            </a:r>
          </a:p>
          <a:p>
            <a:endParaRPr lang="en-GB" b="1" i="0" u="none" strike="noStrike" dirty="0">
              <a:solidFill>
                <a:srgbClr val="000000"/>
              </a:solidFill>
              <a:effectLst/>
            </a:endParaRPr>
          </a:p>
          <a:p>
            <a:r>
              <a:rPr lang="en-GB" b="1" i="0" u="none" strike="noStrike" dirty="0">
                <a:solidFill>
                  <a:srgbClr val="000000"/>
                </a:solidFill>
                <a:effectLst/>
              </a:rPr>
              <a:t>Vignette 1 – </a:t>
            </a:r>
            <a:r>
              <a:rPr lang="en-GB" b="1" i="1" u="none" strike="noStrike" dirty="0">
                <a:solidFill>
                  <a:srgbClr val="FF0000"/>
                </a:solidFill>
                <a:effectLst/>
              </a:rPr>
              <a:t>Secure Attachment</a:t>
            </a:r>
            <a:endParaRPr lang="en-GB" b="1" i="0" u="none" strike="noStrike" dirty="0">
              <a:solidFill>
                <a:srgbClr val="FF0000"/>
              </a:solidFill>
              <a:effectLst/>
            </a:endParaRPr>
          </a:p>
          <a:p>
            <a:r>
              <a:rPr lang="en-GB" b="0" i="0" u="none" strike="noStrike" dirty="0">
                <a:solidFill>
                  <a:srgbClr val="000000"/>
                </a:solidFill>
                <a:effectLst/>
              </a:rPr>
              <a:t>At morning drop-off, Mia (age 4) clings briefly to her parent and looks worried. She accepts comfort from the teacher, watches as her parent leaves, and after a few minutes begins exploring the play area. When her parent returns, she runs to greet them, smiles, and shows a drawing she made.</a:t>
            </a:r>
          </a:p>
          <a:p>
            <a:endParaRPr lang="en-GB" dirty="0">
              <a:solidFill>
                <a:srgbClr val="000000"/>
              </a:solidFill>
            </a:endParaRPr>
          </a:p>
          <a:p>
            <a:endParaRPr lang="en-GB" b="0" i="0" u="none" strike="noStrike" dirty="0">
              <a:solidFill>
                <a:srgbClr val="000000"/>
              </a:solidFill>
              <a:effectLst/>
            </a:endParaRPr>
          </a:p>
          <a:p>
            <a:r>
              <a:rPr lang="en-GB" b="1" i="0" u="none" strike="noStrike" dirty="0">
                <a:solidFill>
                  <a:srgbClr val="000000"/>
                </a:solidFill>
                <a:effectLst/>
              </a:rPr>
              <a:t>Vignette 2 – </a:t>
            </a:r>
            <a:r>
              <a:rPr lang="en-GB" b="1" i="1" u="none" strike="noStrike" dirty="0">
                <a:solidFill>
                  <a:srgbClr val="FF0000"/>
                </a:solidFill>
                <a:effectLst/>
              </a:rPr>
              <a:t>Insecure-Avoidant</a:t>
            </a:r>
            <a:endParaRPr lang="en-GB" b="1" i="0" u="none" strike="noStrike" dirty="0">
              <a:solidFill>
                <a:srgbClr val="FF0000"/>
              </a:solidFill>
              <a:effectLst/>
            </a:endParaRPr>
          </a:p>
          <a:p>
            <a:r>
              <a:rPr lang="en-GB" b="0" i="0" u="none" strike="noStrike" dirty="0">
                <a:solidFill>
                  <a:srgbClr val="000000"/>
                </a:solidFill>
                <a:effectLst/>
              </a:rPr>
              <a:t>Liam (age 5) walks into the classroom without looking back at his parent. He goes straight to the Lego table, ignoring both his parent and the teacher. When the parent returns later, Liam stays at the Lego table, glances up briefly, but does not move towards them.</a:t>
            </a:r>
          </a:p>
        </p:txBody>
      </p:sp>
      <p:sp>
        <p:nvSpPr>
          <p:cNvPr id="3" name="TextBox 2">
            <a:extLst>
              <a:ext uri="{FF2B5EF4-FFF2-40B4-BE49-F238E27FC236}">
                <a16:creationId xmlns:a16="http://schemas.microsoft.com/office/drawing/2014/main" id="{B8CF8D4D-BF0F-7741-9F29-1D8F54539C9C}"/>
              </a:ext>
            </a:extLst>
          </p:cNvPr>
          <p:cNvSpPr txBox="1"/>
          <p:nvPr/>
        </p:nvSpPr>
        <p:spPr>
          <a:xfrm>
            <a:off x="2673485" y="355600"/>
            <a:ext cx="1116139" cy="369332"/>
          </a:xfrm>
          <a:prstGeom prst="rect">
            <a:avLst/>
          </a:prstGeom>
          <a:noFill/>
        </p:spPr>
        <p:txBody>
          <a:bodyPr wrap="none" rtlCol="0">
            <a:spAutoFit/>
          </a:bodyPr>
          <a:lstStyle/>
          <a:p>
            <a:r>
              <a:rPr lang="en-US" dirty="0">
                <a:solidFill>
                  <a:srgbClr val="FF0000"/>
                </a:solidFill>
              </a:rPr>
              <a:t>ANSWERS</a:t>
            </a:r>
          </a:p>
        </p:txBody>
      </p:sp>
    </p:spTree>
    <p:extLst>
      <p:ext uri="{BB962C8B-B14F-4D97-AF65-F5344CB8AC3E}">
        <p14:creationId xmlns:p14="http://schemas.microsoft.com/office/powerpoint/2010/main" val="60290924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3855734-EE76-B742-ADD6-2112F38D8C59}"/>
              </a:ext>
            </a:extLst>
          </p:cNvPr>
          <p:cNvSpPr/>
          <p:nvPr/>
        </p:nvSpPr>
        <p:spPr>
          <a:xfrm>
            <a:off x="889000" y="401241"/>
            <a:ext cx="10604500" cy="2585323"/>
          </a:xfrm>
          <a:prstGeom prst="rect">
            <a:avLst/>
          </a:prstGeom>
        </p:spPr>
        <p:txBody>
          <a:bodyPr wrap="square">
            <a:spAutoFit/>
          </a:bodyPr>
          <a:lstStyle/>
          <a:p>
            <a:r>
              <a:rPr lang="en-GB" b="1" i="0" u="none" strike="noStrike" dirty="0">
                <a:solidFill>
                  <a:srgbClr val="000000"/>
                </a:solidFill>
                <a:effectLst/>
              </a:rPr>
              <a:t>Vignette 3 – </a:t>
            </a:r>
            <a:r>
              <a:rPr lang="en-GB" b="1" i="1" u="none" strike="noStrike" dirty="0">
                <a:solidFill>
                  <a:srgbClr val="FF0000"/>
                </a:solidFill>
                <a:effectLst/>
              </a:rPr>
              <a:t>Insecure-Resistant (Ambivalent)</a:t>
            </a:r>
            <a:endParaRPr lang="en-GB" b="1" i="0" u="none" strike="noStrike" dirty="0">
              <a:solidFill>
                <a:srgbClr val="FF0000"/>
              </a:solidFill>
              <a:effectLst/>
            </a:endParaRPr>
          </a:p>
          <a:p>
            <a:r>
              <a:rPr lang="en-GB" b="0" i="0" u="none" strike="noStrike" dirty="0">
                <a:solidFill>
                  <a:srgbClr val="000000"/>
                </a:solidFill>
                <a:effectLst/>
              </a:rPr>
              <a:t>Sophie (age 4) cries intensely when her parent leaves, clings to the teacher but does not calm easily. Even when offered toys, she refuses to play. On reunion, Sophie runs to her parent but also hits them and cries harder, alternating between clinging and pushing away.</a:t>
            </a:r>
          </a:p>
          <a:p>
            <a:endParaRPr lang="en-GB" b="0" i="0" u="none" strike="noStrike" dirty="0">
              <a:solidFill>
                <a:srgbClr val="000000"/>
              </a:solidFill>
              <a:effectLst/>
            </a:endParaRPr>
          </a:p>
          <a:p>
            <a:r>
              <a:rPr lang="en-GB" b="1" i="0" u="none" strike="noStrike" dirty="0">
                <a:solidFill>
                  <a:srgbClr val="000000"/>
                </a:solidFill>
                <a:effectLst/>
              </a:rPr>
              <a:t>Vignette 4 – </a:t>
            </a:r>
            <a:r>
              <a:rPr lang="en-GB" b="1" i="1" u="none" strike="noStrike" dirty="0">
                <a:solidFill>
                  <a:srgbClr val="FF0000"/>
                </a:solidFill>
                <a:effectLst/>
              </a:rPr>
              <a:t>Disorganized Attachment</a:t>
            </a:r>
            <a:endParaRPr lang="en-GB" b="1" i="0" u="none" strike="noStrike" dirty="0">
              <a:solidFill>
                <a:srgbClr val="FF0000"/>
              </a:solidFill>
              <a:effectLst/>
            </a:endParaRPr>
          </a:p>
          <a:p>
            <a:r>
              <a:rPr lang="en-GB" b="0" i="0" u="none" strike="noStrike" dirty="0">
                <a:solidFill>
                  <a:srgbClr val="000000"/>
                </a:solidFill>
                <a:effectLst/>
              </a:rPr>
              <a:t>Jayden (age 4) freezes and stares blankly when the parent leaves, then suddenly runs to hide under a table. The teacher approaches but Jayden seems confused — sometimes moving toward the teacher, sometimes turning away. When the parent returns, Jayden both runs toward them and then stops abruptly, covering their face.</a:t>
            </a:r>
          </a:p>
        </p:txBody>
      </p:sp>
      <p:sp>
        <p:nvSpPr>
          <p:cNvPr id="3" name="Rectangle 2">
            <a:extLst>
              <a:ext uri="{FF2B5EF4-FFF2-40B4-BE49-F238E27FC236}">
                <a16:creationId xmlns:a16="http://schemas.microsoft.com/office/drawing/2014/main" id="{58D610A9-3813-0E44-92C9-C0C2C3C0DC77}"/>
              </a:ext>
            </a:extLst>
          </p:cNvPr>
          <p:cNvSpPr/>
          <p:nvPr/>
        </p:nvSpPr>
        <p:spPr>
          <a:xfrm>
            <a:off x="889000" y="3219440"/>
            <a:ext cx="10604500" cy="2585323"/>
          </a:xfrm>
          <a:prstGeom prst="rect">
            <a:avLst/>
          </a:prstGeom>
        </p:spPr>
        <p:txBody>
          <a:bodyPr wrap="square">
            <a:spAutoFit/>
          </a:bodyPr>
          <a:lstStyle/>
          <a:p>
            <a:r>
              <a:rPr lang="en-GB" b="1" i="0" u="none" strike="noStrike" dirty="0">
                <a:solidFill>
                  <a:srgbClr val="000000"/>
                </a:solidFill>
                <a:effectLst/>
              </a:rPr>
              <a:t>Vignette 5 – </a:t>
            </a:r>
            <a:r>
              <a:rPr lang="en-GB" b="1" i="1" u="none" strike="noStrike" dirty="0">
                <a:solidFill>
                  <a:srgbClr val="FF0000"/>
                </a:solidFill>
                <a:effectLst/>
              </a:rPr>
              <a:t>Secure Attachment (variation)</a:t>
            </a:r>
            <a:endParaRPr lang="en-GB" b="1" i="0" u="none" strike="noStrike" dirty="0">
              <a:solidFill>
                <a:srgbClr val="FF0000"/>
              </a:solidFill>
              <a:effectLst/>
            </a:endParaRPr>
          </a:p>
          <a:p>
            <a:r>
              <a:rPr lang="en-GB" b="0" i="0" u="none" strike="noStrike" dirty="0">
                <a:solidFill>
                  <a:srgbClr val="000000"/>
                </a:solidFill>
                <a:effectLst/>
              </a:rPr>
              <a:t>Aria (age 5) looks back several times as her parent leaves but quickly engages with a puzzle. She occasionally checks in with the teacher, bringing pieces to show. On reunion, she greets her parent warmly and asks if they can look at the puzzle together.</a:t>
            </a:r>
          </a:p>
          <a:p>
            <a:endParaRPr lang="en-GB" b="0" i="0" u="none" strike="noStrike" dirty="0">
              <a:solidFill>
                <a:srgbClr val="000000"/>
              </a:solidFill>
              <a:effectLst/>
            </a:endParaRPr>
          </a:p>
          <a:p>
            <a:r>
              <a:rPr lang="en-GB" b="1" i="0" u="none" strike="noStrike" dirty="0">
                <a:solidFill>
                  <a:srgbClr val="000000"/>
                </a:solidFill>
                <a:effectLst/>
              </a:rPr>
              <a:t>Vignette 6 – </a:t>
            </a:r>
            <a:r>
              <a:rPr lang="en-GB" b="1" i="1" u="none" strike="noStrike" dirty="0">
                <a:solidFill>
                  <a:srgbClr val="FF0000"/>
                </a:solidFill>
                <a:effectLst/>
              </a:rPr>
              <a:t>Insecure-Avoidant (variation)</a:t>
            </a:r>
            <a:endParaRPr lang="en-GB" b="1" i="0" u="none" strike="noStrike" dirty="0">
              <a:solidFill>
                <a:srgbClr val="FF0000"/>
              </a:solidFill>
              <a:effectLst/>
            </a:endParaRPr>
          </a:p>
          <a:p>
            <a:r>
              <a:rPr lang="en-GB" b="0" i="0" u="none" strike="noStrike" dirty="0">
                <a:solidFill>
                  <a:srgbClr val="000000"/>
                </a:solidFill>
                <a:effectLst/>
              </a:rPr>
              <a:t>Noah (age 4) sits at a table drawing while his parent leaves. He keeps his head down and does not show visible distress. When the parent returns, Noah does not acknowledge them, continues drawing, and shrugs when the parent tries to hug him.</a:t>
            </a:r>
          </a:p>
        </p:txBody>
      </p:sp>
    </p:spTree>
    <p:extLst>
      <p:ext uri="{BB962C8B-B14F-4D97-AF65-F5344CB8AC3E}">
        <p14:creationId xmlns:p14="http://schemas.microsoft.com/office/powerpoint/2010/main" val="345563390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D1A7B7F-2B4F-3A4A-A395-6AAC0CFF3C87}"/>
              </a:ext>
            </a:extLst>
          </p:cNvPr>
          <p:cNvPicPr>
            <a:picLocks noChangeAspect="1"/>
          </p:cNvPicPr>
          <p:nvPr/>
        </p:nvPicPr>
        <p:blipFill>
          <a:blip r:embed="rId2"/>
          <a:stretch>
            <a:fillRect/>
          </a:stretch>
        </p:blipFill>
        <p:spPr>
          <a:xfrm>
            <a:off x="0" y="447252"/>
            <a:ext cx="4607169" cy="6569009"/>
          </a:xfrm>
          <a:prstGeom prst="rect">
            <a:avLst/>
          </a:prstGeom>
        </p:spPr>
      </p:pic>
      <p:sp>
        <p:nvSpPr>
          <p:cNvPr id="3" name="TextBox 2">
            <a:extLst>
              <a:ext uri="{FF2B5EF4-FFF2-40B4-BE49-F238E27FC236}">
                <a16:creationId xmlns:a16="http://schemas.microsoft.com/office/drawing/2014/main" id="{F1E3D32F-2E29-194B-BE23-1E907B7C8AAC}"/>
              </a:ext>
            </a:extLst>
          </p:cNvPr>
          <p:cNvSpPr txBox="1"/>
          <p:nvPr/>
        </p:nvSpPr>
        <p:spPr>
          <a:xfrm>
            <a:off x="5310555" y="1863969"/>
            <a:ext cx="5486399" cy="3170099"/>
          </a:xfrm>
          <a:prstGeom prst="rect">
            <a:avLst/>
          </a:prstGeom>
          <a:noFill/>
        </p:spPr>
        <p:txBody>
          <a:bodyPr wrap="square" rtlCol="0">
            <a:spAutoFit/>
          </a:bodyPr>
          <a:lstStyle/>
          <a:p>
            <a:pPr algn="ctr"/>
            <a:r>
              <a:rPr lang="en-US" sz="4000" dirty="0"/>
              <a:t>Take a little time to explore Ella’s profile and discuss possible connections with attachment theory.</a:t>
            </a:r>
          </a:p>
        </p:txBody>
      </p:sp>
    </p:spTree>
    <p:extLst>
      <p:ext uri="{BB962C8B-B14F-4D97-AF65-F5344CB8AC3E}">
        <p14:creationId xmlns:p14="http://schemas.microsoft.com/office/powerpoint/2010/main" val="349234944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EA368534-C625-FD45-B24E-1DB2BBFAF14F}"/>
              </a:ext>
            </a:extLst>
          </p:cNvPr>
          <p:cNvPicPr>
            <a:picLocks noChangeAspect="1"/>
          </p:cNvPicPr>
          <p:nvPr/>
        </p:nvPicPr>
        <p:blipFill>
          <a:blip r:embed="rId3"/>
          <a:stretch>
            <a:fillRect/>
          </a:stretch>
        </p:blipFill>
        <p:spPr>
          <a:xfrm>
            <a:off x="1174750" y="438150"/>
            <a:ext cx="9842500" cy="5981700"/>
          </a:xfrm>
          <a:prstGeom prst="rect">
            <a:avLst/>
          </a:prstGeom>
        </p:spPr>
      </p:pic>
    </p:spTree>
    <p:extLst>
      <p:ext uri="{BB962C8B-B14F-4D97-AF65-F5344CB8AC3E}">
        <p14:creationId xmlns:p14="http://schemas.microsoft.com/office/powerpoint/2010/main" val="2961731811"/>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66B683-A729-9041-AE89-3178BCB787DE}"/>
              </a:ext>
            </a:extLst>
          </p:cNvPr>
          <p:cNvSpPr txBox="1"/>
          <p:nvPr/>
        </p:nvSpPr>
        <p:spPr>
          <a:xfrm>
            <a:off x="2418417" y="367316"/>
            <a:ext cx="7458709" cy="2862322"/>
          </a:xfrm>
          <a:prstGeom prst="rect">
            <a:avLst/>
          </a:prstGeom>
          <a:noFill/>
        </p:spPr>
        <p:txBody>
          <a:bodyPr wrap="none" rtlCol="0">
            <a:spAutoFit/>
          </a:bodyPr>
          <a:lstStyle/>
          <a:p>
            <a:pPr algn="ctr"/>
            <a:r>
              <a:rPr lang="en-GB" sz="6000" dirty="0">
                <a:solidFill>
                  <a:schemeClr val="bg1"/>
                </a:solidFill>
                <a:latin typeface="American Typewriter" panose="02090604020004020304" pitchFamily="18" charset="77"/>
              </a:rPr>
              <a:t>ECAD4016</a:t>
            </a:r>
          </a:p>
          <a:p>
            <a:pPr algn="ctr"/>
            <a:r>
              <a:rPr lang="en-GB" sz="6000" dirty="0">
                <a:solidFill>
                  <a:schemeClr val="bg1"/>
                </a:solidFill>
                <a:latin typeface="American Typewriter" panose="02090604020004020304" pitchFamily="18" charset="77"/>
              </a:rPr>
              <a:t>Who am I teaching?</a:t>
            </a:r>
            <a:br>
              <a:rPr lang="en-GB" sz="6000" dirty="0">
                <a:solidFill>
                  <a:schemeClr val="bg1"/>
                </a:solidFill>
                <a:latin typeface="American Typewriter" panose="02090604020004020304" pitchFamily="18" charset="77"/>
              </a:rPr>
            </a:br>
            <a:endParaRPr lang="en-US" sz="6000" dirty="0">
              <a:solidFill>
                <a:schemeClr val="bg1"/>
              </a:solidFill>
              <a:latin typeface="American Typewriter" panose="02090604020004020304" pitchFamily="18" charset="77"/>
            </a:endParaRPr>
          </a:p>
        </p:txBody>
      </p:sp>
      <p:sp>
        <p:nvSpPr>
          <p:cNvPr id="3" name="TextBox 2">
            <a:extLst>
              <a:ext uri="{FF2B5EF4-FFF2-40B4-BE49-F238E27FC236}">
                <a16:creationId xmlns:a16="http://schemas.microsoft.com/office/drawing/2014/main" id="{073566AF-150B-EF48-9F17-976745988151}"/>
              </a:ext>
            </a:extLst>
          </p:cNvPr>
          <p:cNvSpPr txBox="1"/>
          <p:nvPr/>
        </p:nvSpPr>
        <p:spPr>
          <a:xfrm>
            <a:off x="784792" y="4490435"/>
            <a:ext cx="10725958" cy="707886"/>
          </a:xfrm>
          <a:prstGeom prst="rect">
            <a:avLst/>
          </a:prstGeom>
          <a:noFill/>
        </p:spPr>
        <p:txBody>
          <a:bodyPr wrap="square" rtlCol="0">
            <a:spAutoFit/>
          </a:bodyPr>
          <a:lstStyle/>
          <a:p>
            <a:pPr algn="ctr"/>
            <a:r>
              <a:rPr lang="en-GB" sz="4000" dirty="0">
                <a:solidFill>
                  <a:schemeClr val="bg1"/>
                </a:solidFill>
                <a:latin typeface="American Typewriter" panose="02090604020004020304" pitchFamily="18" charset="77"/>
              </a:rPr>
              <a:t>Emotional development: Attachment </a:t>
            </a:r>
          </a:p>
        </p:txBody>
      </p:sp>
    </p:spTree>
    <p:extLst>
      <p:ext uri="{BB962C8B-B14F-4D97-AF65-F5344CB8AC3E}">
        <p14:creationId xmlns:p14="http://schemas.microsoft.com/office/powerpoint/2010/main" val="79157628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Cyfryngau Ar-lein 2" title="The Attachment Theory: How Childhood Affects Life">
            <a:hlinkClick r:id="" action="ppaction://media"/>
            <a:extLst>
              <a:ext uri="{FF2B5EF4-FFF2-40B4-BE49-F238E27FC236}">
                <a16:creationId xmlns:a16="http://schemas.microsoft.com/office/drawing/2014/main" id="{50DC2609-EEC1-D02F-D169-8CE0A2FF8A5B}"/>
              </a:ext>
            </a:extLst>
          </p:cNvPr>
          <p:cNvPicPr>
            <a:picLocks noRot="1" noChangeAspect="1"/>
          </p:cNvPicPr>
          <p:nvPr>
            <a:videoFile r:link="rId1"/>
          </p:nvPr>
        </p:nvPicPr>
        <p:blipFill>
          <a:blip r:embed="rId3"/>
          <a:stretch>
            <a:fillRect/>
          </a:stretch>
        </p:blipFill>
        <p:spPr>
          <a:xfrm>
            <a:off x="1950245" y="204788"/>
            <a:ext cx="8538782" cy="4824412"/>
          </a:xfrm>
          <a:prstGeom prst="rect">
            <a:avLst/>
          </a:prstGeom>
          <a:ln>
            <a:noFill/>
          </a:ln>
          <a:effectLst>
            <a:softEdge rad="112500"/>
          </a:effectLst>
        </p:spPr>
      </p:pic>
      <p:sp>
        <p:nvSpPr>
          <p:cNvPr id="5" name="Blwch Testun 4">
            <a:extLst>
              <a:ext uri="{FF2B5EF4-FFF2-40B4-BE49-F238E27FC236}">
                <a16:creationId xmlns:a16="http://schemas.microsoft.com/office/drawing/2014/main" id="{844D2EAA-1570-56D4-406A-BAA6DDEAFC45}"/>
              </a:ext>
            </a:extLst>
          </p:cNvPr>
          <p:cNvSpPr txBox="1"/>
          <p:nvPr/>
        </p:nvSpPr>
        <p:spPr>
          <a:xfrm>
            <a:off x="4170164" y="5101709"/>
            <a:ext cx="6097190" cy="646331"/>
          </a:xfrm>
          <a:prstGeom prst="rect">
            <a:avLst/>
          </a:prstGeom>
          <a:noFill/>
        </p:spPr>
        <p:txBody>
          <a:bodyPr wrap="square">
            <a:spAutoFit/>
          </a:bodyPr>
          <a:lstStyle/>
          <a:p>
            <a:r>
              <a:rPr lang="cy-GB" dirty="0">
                <a:hlinkClick r:id="rId4"/>
              </a:rPr>
              <a:t>https://youtu.be/WjOowWxOXCg</a:t>
            </a:r>
            <a:endParaRPr lang="cy-GB" dirty="0"/>
          </a:p>
          <a:p>
            <a:endParaRPr lang="cy-GB" dirty="0"/>
          </a:p>
        </p:txBody>
      </p:sp>
    </p:spTree>
    <p:extLst>
      <p:ext uri="{BB962C8B-B14F-4D97-AF65-F5344CB8AC3E}">
        <p14:creationId xmlns:p14="http://schemas.microsoft.com/office/powerpoint/2010/main" val="3840300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3BC7C44E-13AB-3D49-A8A2-2A37E661A2EA}"/>
              </a:ext>
            </a:extLst>
          </p:cNvPr>
          <p:cNvGraphicFramePr>
            <a:graphicFrameLocks noGrp="1"/>
          </p:cNvGraphicFramePr>
          <p:nvPr>
            <p:extLst/>
          </p:nvPr>
        </p:nvGraphicFramePr>
        <p:xfrm>
          <a:off x="838200" y="1720374"/>
          <a:ext cx="10515600" cy="2377440"/>
        </p:xfrm>
        <a:graphic>
          <a:graphicData uri="http://schemas.openxmlformats.org/drawingml/2006/table">
            <a:tbl>
              <a:tblPr/>
              <a:tblGrid>
                <a:gridCol w="3505200">
                  <a:extLst>
                    <a:ext uri="{9D8B030D-6E8A-4147-A177-3AD203B41FA5}">
                      <a16:colId xmlns:a16="http://schemas.microsoft.com/office/drawing/2014/main" val="951677803"/>
                    </a:ext>
                  </a:extLst>
                </a:gridCol>
                <a:gridCol w="3505200">
                  <a:extLst>
                    <a:ext uri="{9D8B030D-6E8A-4147-A177-3AD203B41FA5}">
                      <a16:colId xmlns:a16="http://schemas.microsoft.com/office/drawing/2014/main" val="2968493180"/>
                    </a:ext>
                  </a:extLst>
                </a:gridCol>
                <a:gridCol w="3505200">
                  <a:extLst>
                    <a:ext uri="{9D8B030D-6E8A-4147-A177-3AD203B41FA5}">
                      <a16:colId xmlns:a16="http://schemas.microsoft.com/office/drawing/2014/main" val="4190906475"/>
                    </a:ext>
                  </a:extLst>
                </a:gridCol>
              </a:tblGrid>
              <a:tr h="0">
                <a:tc>
                  <a:txBody>
                    <a:bodyPr/>
                    <a:lstStyle/>
                    <a:p>
                      <a:r>
                        <a:rPr lang="en-GB"/>
                        <a:t>Checklist Aspect</a:t>
                      </a:r>
                    </a:p>
                  </a:txBody>
                  <a:tcPr anchor="ctr">
                    <a:lnL>
                      <a:noFill/>
                    </a:lnL>
                    <a:lnR>
                      <a:noFill/>
                    </a:lnR>
                    <a:lnT>
                      <a:noFill/>
                    </a:lnT>
                    <a:lnB>
                      <a:noFill/>
                    </a:lnB>
                  </a:tcPr>
                </a:tc>
                <a:tc>
                  <a:txBody>
                    <a:bodyPr/>
                    <a:lstStyle/>
                    <a:p>
                      <a:r>
                        <a:rPr lang="en-GB"/>
                        <a:t>Observed Behaviour</a:t>
                      </a:r>
                    </a:p>
                  </a:txBody>
                  <a:tcPr anchor="ctr">
                    <a:lnL>
                      <a:noFill/>
                    </a:lnL>
                    <a:lnR>
                      <a:noFill/>
                    </a:lnR>
                    <a:lnT>
                      <a:noFill/>
                    </a:lnT>
                    <a:lnB>
                      <a:noFill/>
                    </a:lnB>
                  </a:tcPr>
                </a:tc>
                <a:tc>
                  <a:txBody>
                    <a:bodyPr/>
                    <a:lstStyle/>
                    <a:p>
                      <a:r>
                        <a:rPr lang="en-GB"/>
                        <a:t>Coding</a:t>
                      </a:r>
                    </a:p>
                  </a:txBody>
                  <a:tcPr anchor="ctr">
                    <a:lnL>
                      <a:noFill/>
                    </a:lnL>
                    <a:lnR>
                      <a:noFill/>
                    </a:lnR>
                    <a:lnT>
                      <a:noFill/>
                    </a:lnT>
                    <a:lnB>
                      <a:noFill/>
                    </a:lnB>
                  </a:tcPr>
                </a:tc>
                <a:extLst>
                  <a:ext uri="{0D108BD9-81ED-4DB2-BD59-A6C34878D82A}">
                    <a16:rowId xmlns:a16="http://schemas.microsoft.com/office/drawing/2014/main" val="3423079704"/>
                  </a:ext>
                </a:extLst>
              </a:tr>
              <a:tr h="0">
                <a:tc>
                  <a:txBody>
                    <a:bodyPr/>
                    <a:lstStyle/>
                    <a:p>
                      <a:r>
                        <a:rPr lang="en-GB"/>
                        <a:t>Distress on separation</a:t>
                      </a:r>
                    </a:p>
                  </a:txBody>
                  <a:tcPr anchor="ctr">
                    <a:lnL>
                      <a:noFill/>
                    </a:lnL>
                    <a:lnR>
                      <a:noFill/>
                    </a:lnR>
                    <a:lnT>
                      <a:noFill/>
                    </a:lnT>
                    <a:lnB>
                      <a:noFill/>
                    </a:lnB>
                  </a:tcPr>
                </a:tc>
                <a:tc>
                  <a:txBody>
                    <a:bodyPr/>
                    <a:lstStyle/>
                    <a:p>
                      <a:r>
                        <a:rPr lang="en-GB"/>
                        <a:t>Mild cling, worried face</a:t>
                      </a:r>
                    </a:p>
                  </a:txBody>
                  <a:tcPr anchor="ctr">
                    <a:lnL>
                      <a:noFill/>
                    </a:lnL>
                    <a:lnR>
                      <a:noFill/>
                    </a:lnR>
                    <a:lnT>
                      <a:noFill/>
                    </a:lnT>
                    <a:lnB>
                      <a:noFill/>
                    </a:lnB>
                  </a:tcPr>
                </a:tc>
                <a:tc>
                  <a:txBody>
                    <a:bodyPr/>
                    <a:lstStyle/>
                    <a:p>
                      <a:r>
                        <a:rPr lang="en-GB"/>
                        <a:t>Moderate</a:t>
                      </a:r>
                    </a:p>
                  </a:txBody>
                  <a:tcPr anchor="ctr">
                    <a:lnL>
                      <a:noFill/>
                    </a:lnL>
                    <a:lnR>
                      <a:noFill/>
                    </a:lnR>
                    <a:lnT>
                      <a:noFill/>
                    </a:lnT>
                    <a:lnB>
                      <a:noFill/>
                    </a:lnB>
                  </a:tcPr>
                </a:tc>
                <a:extLst>
                  <a:ext uri="{0D108BD9-81ED-4DB2-BD59-A6C34878D82A}">
                    <a16:rowId xmlns:a16="http://schemas.microsoft.com/office/drawing/2014/main" val="3671003617"/>
                  </a:ext>
                </a:extLst>
              </a:tr>
              <a:tr h="0">
                <a:tc>
                  <a:txBody>
                    <a:bodyPr/>
                    <a:lstStyle/>
                    <a:p>
                      <a:r>
                        <a:rPr lang="en-GB"/>
                        <a:t>Exploration while parent absent</a:t>
                      </a:r>
                    </a:p>
                  </a:txBody>
                  <a:tcPr anchor="ctr">
                    <a:lnL>
                      <a:noFill/>
                    </a:lnL>
                    <a:lnR>
                      <a:noFill/>
                    </a:lnR>
                    <a:lnT>
                      <a:noFill/>
                    </a:lnT>
                    <a:lnB>
                      <a:noFill/>
                    </a:lnB>
                  </a:tcPr>
                </a:tc>
                <a:tc>
                  <a:txBody>
                    <a:bodyPr/>
                    <a:lstStyle/>
                    <a:p>
                      <a:r>
                        <a:rPr lang="en-GB"/>
                        <a:t>Begins to explore toys after reassurance</a:t>
                      </a:r>
                    </a:p>
                  </a:txBody>
                  <a:tcPr anchor="ctr">
                    <a:lnL>
                      <a:noFill/>
                    </a:lnL>
                    <a:lnR>
                      <a:noFill/>
                    </a:lnR>
                    <a:lnT>
                      <a:noFill/>
                    </a:lnT>
                    <a:lnB>
                      <a:noFill/>
                    </a:lnB>
                  </a:tcPr>
                </a:tc>
                <a:tc>
                  <a:txBody>
                    <a:bodyPr/>
                    <a:lstStyle/>
                    <a:p>
                      <a:r>
                        <a:rPr lang="en-GB"/>
                        <a:t>Active</a:t>
                      </a:r>
                    </a:p>
                  </a:txBody>
                  <a:tcPr anchor="ctr">
                    <a:lnL>
                      <a:noFill/>
                    </a:lnL>
                    <a:lnR>
                      <a:noFill/>
                    </a:lnR>
                    <a:lnT>
                      <a:noFill/>
                    </a:lnT>
                    <a:lnB>
                      <a:noFill/>
                    </a:lnB>
                  </a:tcPr>
                </a:tc>
                <a:extLst>
                  <a:ext uri="{0D108BD9-81ED-4DB2-BD59-A6C34878D82A}">
                    <a16:rowId xmlns:a16="http://schemas.microsoft.com/office/drawing/2014/main" val="620762088"/>
                  </a:ext>
                </a:extLst>
              </a:tr>
              <a:tr h="0">
                <a:tc>
                  <a:txBody>
                    <a:bodyPr/>
                    <a:lstStyle/>
                    <a:p>
                      <a:r>
                        <a:rPr lang="en-GB"/>
                        <a:t>Response on reunion</a:t>
                      </a:r>
                    </a:p>
                  </a:txBody>
                  <a:tcPr anchor="ctr">
                    <a:lnL>
                      <a:noFill/>
                    </a:lnL>
                    <a:lnR>
                      <a:noFill/>
                    </a:lnR>
                    <a:lnT>
                      <a:noFill/>
                    </a:lnT>
                    <a:lnB>
                      <a:noFill/>
                    </a:lnB>
                  </a:tcPr>
                </a:tc>
                <a:tc>
                  <a:txBody>
                    <a:bodyPr/>
                    <a:lstStyle/>
                    <a:p>
                      <a:r>
                        <a:rPr lang="en-GB"/>
                        <a:t>Runs to greet, smiles, shares drawing</a:t>
                      </a:r>
                    </a:p>
                  </a:txBody>
                  <a:tcPr anchor="ctr">
                    <a:lnL>
                      <a:noFill/>
                    </a:lnL>
                    <a:lnR>
                      <a:noFill/>
                    </a:lnR>
                    <a:lnT>
                      <a:noFill/>
                    </a:lnT>
                    <a:lnB>
                      <a:noFill/>
                    </a:lnB>
                  </a:tcPr>
                </a:tc>
                <a:tc>
                  <a:txBody>
                    <a:bodyPr/>
                    <a:lstStyle/>
                    <a:p>
                      <a:r>
                        <a:rPr lang="en-GB"/>
                        <a:t>Warm approach</a:t>
                      </a:r>
                    </a:p>
                  </a:txBody>
                  <a:tcPr anchor="ctr">
                    <a:lnL>
                      <a:noFill/>
                    </a:lnL>
                    <a:lnR>
                      <a:noFill/>
                    </a:lnR>
                    <a:lnT>
                      <a:noFill/>
                    </a:lnT>
                    <a:lnB>
                      <a:noFill/>
                    </a:lnB>
                  </a:tcPr>
                </a:tc>
                <a:extLst>
                  <a:ext uri="{0D108BD9-81ED-4DB2-BD59-A6C34878D82A}">
                    <a16:rowId xmlns:a16="http://schemas.microsoft.com/office/drawing/2014/main" val="3794009839"/>
                  </a:ext>
                </a:extLst>
              </a:tr>
              <a:tr h="0">
                <a:tc>
                  <a:txBody>
                    <a:bodyPr/>
                    <a:lstStyle/>
                    <a:p>
                      <a:r>
                        <a:rPr lang="en-GB"/>
                        <a:t>Classification</a:t>
                      </a:r>
                    </a:p>
                  </a:txBody>
                  <a:tcPr anchor="ctr">
                    <a:lnL>
                      <a:noFill/>
                    </a:lnL>
                    <a:lnR>
                      <a:noFill/>
                    </a:lnR>
                    <a:lnT>
                      <a:noFill/>
                    </a:lnT>
                    <a:lnB>
                      <a:noFill/>
                    </a:lnB>
                  </a:tcPr>
                </a:tc>
                <a:tc>
                  <a:txBody>
                    <a:bodyPr/>
                    <a:lstStyle/>
                    <a:p>
                      <a:r>
                        <a:rPr lang="en-GB"/>
                        <a:t>Secure</a:t>
                      </a:r>
                    </a:p>
                  </a:txBody>
                  <a:tcPr anchor="ctr">
                    <a:lnL>
                      <a:noFill/>
                    </a:lnL>
                    <a:lnR>
                      <a:noFill/>
                    </a:lnR>
                    <a:lnT>
                      <a:noFill/>
                    </a:lnT>
                    <a:lnB>
                      <a:noFill/>
                    </a:lnB>
                  </a:tcPr>
                </a:tc>
                <a:tc>
                  <a:txBody>
                    <a:bodyPr/>
                    <a:lstStyle/>
                    <a:p>
                      <a:endParaRPr lang="en-GB" dirty="0"/>
                    </a:p>
                  </a:txBody>
                  <a:tcPr anchor="ctr">
                    <a:lnL>
                      <a:noFill/>
                    </a:lnL>
                    <a:lnR>
                      <a:noFill/>
                    </a:lnR>
                    <a:lnT>
                      <a:noFill/>
                    </a:lnT>
                    <a:lnB>
                      <a:noFill/>
                    </a:lnB>
                  </a:tcPr>
                </a:tc>
                <a:extLst>
                  <a:ext uri="{0D108BD9-81ED-4DB2-BD59-A6C34878D82A}">
                    <a16:rowId xmlns:a16="http://schemas.microsoft.com/office/drawing/2014/main" val="2489845637"/>
                  </a:ext>
                </a:extLst>
              </a:tr>
            </a:tbl>
          </a:graphicData>
        </a:graphic>
      </p:graphicFrame>
      <p:sp>
        <p:nvSpPr>
          <p:cNvPr id="3" name="Rectangle 1">
            <a:extLst>
              <a:ext uri="{FF2B5EF4-FFF2-40B4-BE49-F238E27FC236}">
                <a16:creationId xmlns:a16="http://schemas.microsoft.com/office/drawing/2014/main" id="{59D4A4F8-48B3-0F4B-A32E-B9BAA93758AD}"/>
              </a:ext>
            </a:extLst>
          </p:cNvPr>
          <p:cNvSpPr>
            <a:spLocks noChangeArrowheads="1"/>
          </p:cNvSpPr>
          <p:nvPr/>
        </p:nvSpPr>
        <p:spPr bwMode="auto">
          <a:xfrm>
            <a:off x="838200" y="9461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rgbClr val="000000"/>
                </a:solidFill>
                <a:effectLst/>
                <a:latin typeface="Arial" panose="020B0604020202020204" pitchFamily="34" charset="0"/>
              </a:rPr>
              <a:t>Completed Coding Tables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00000"/>
                </a:solidFill>
                <a:effectLst/>
                <a:latin typeface="Arial" panose="020B0604020202020204" pitchFamily="34" charset="0"/>
              </a:rPr>
              <a:t>Vignette 1 – Secure Attachment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65291966"/>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1E4F3D93-7314-9842-B437-178C79779F0A}"/>
              </a:ext>
            </a:extLst>
          </p:cNvPr>
          <p:cNvGraphicFramePr>
            <a:graphicFrameLocks noGrp="1"/>
          </p:cNvGraphicFramePr>
          <p:nvPr>
            <p:extLst/>
          </p:nvPr>
        </p:nvGraphicFramePr>
        <p:xfrm>
          <a:off x="914400" y="2172494"/>
          <a:ext cx="10515600" cy="1828800"/>
        </p:xfrm>
        <a:graphic>
          <a:graphicData uri="http://schemas.openxmlformats.org/drawingml/2006/table">
            <a:tbl>
              <a:tblPr/>
              <a:tblGrid>
                <a:gridCol w="3505200">
                  <a:extLst>
                    <a:ext uri="{9D8B030D-6E8A-4147-A177-3AD203B41FA5}">
                      <a16:colId xmlns:a16="http://schemas.microsoft.com/office/drawing/2014/main" val="1050637774"/>
                    </a:ext>
                  </a:extLst>
                </a:gridCol>
                <a:gridCol w="3505200">
                  <a:extLst>
                    <a:ext uri="{9D8B030D-6E8A-4147-A177-3AD203B41FA5}">
                      <a16:colId xmlns:a16="http://schemas.microsoft.com/office/drawing/2014/main" val="3228747123"/>
                    </a:ext>
                  </a:extLst>
                </a:gridCol>
                <a:gridCol w="3505200">
                  <a:extLst>
                    <a:ext uri="{9D8B030D-6E8A-4147-A177-3AD203B41FA5}">
                      <a16:colId xmlns:a16="http://schemas.microsoft.com/office/drawing/2014/main" val="3664828184"/>
                    </a:ext>
                  </a:extLst>
                </a:gridCol>
              </a:tblGrid>
              <a:tr h="0">
                <a:tc>
                  <a:txBody>
                    <a:bodyPr/>
                    <a:lstStyle/>
                    <a:p>
                      <a:r>
                        <a:rPr lang="en-GB"/>
                        <a:t>Checklist Aspect</a:t>
                      </a:r>
                    </a:p>
                  </a:txBody>
                  <a:tcPr anchor="ctr">
                    <a:lnL>
                      <a:noFill/>
                    </a:lnL>
                    <a:lnR>
                      <a:noFill/>
                    </a:lnR>
                    <a:lnT>
                      <a:noFill/>
                    </a:lnT>
                    <a:lnB>
                      <a:noFill/>
                    </a:lnB>
                  </a:tcPr>
                </a:tc>
                <a:tc>
                  <a:txBody>
                    <a:bodyPr/>
                    <a:lstStyle/>
                    <a:p>
                      <a:r>
                        <a:rPr lang="en-GB"/>
                        <a:t>Observed Behaviour</a:t>
                      </a:r>
                    </a:p>
                  </a:txBody>
                  <a:tcPr anchor="ctr">
                    <a:lnL>
                      <a:noFill/>
                    </a:lnL>
                    <a:lnR>
                      <a:noFill/>
                    </a:lnR>
                    <a:lnT>
                      <a:noFill/>
                    </a:lnT>
                    <a:lnB>
                      <a:noFill/>
                    </a:lnB>
                  </a:tcPr>
                </a:tc>
                <a:tc>
                  <a:txBody>
                    <a:bodyPr/>
                    <a:lstStyle/>
                    <a:p>
                      <a:r>
                        <a:rPr lang="en-GB"/>
                        <a:t>Coding</a:t>
                      </a:r>
                    </a:p>
                  </a:txBody>
                  <a:tcPr anchor="ctr">
                    <a:lnL>
                      <a:noFill/>
                    </a:lnL>
                    <a:lnR>
                      <a:noFill/>
                    </a:lnR>
                    <a:lnT>
                      <a:noFill/>
                    </a:lnT>
                    <a:lnB>
                      <a:noFill/>
                    </a:lnB>
                  </a:tcPr>
                </a:tc>
                <a:extLst>
                  <a:ext uri="{0D108BD9-81ED-4DB2-BD59-A6C34878D82A}">
                    <a16:rowId xmlns:a16="http://schemas.microsoft.com/office/drawing/2014/main" val="2630917496"/>
                  </a:ext>
                </a:extLst>
              </a:tr>
              <a:tr h="0">
                <a:tc>
                  <a:txBody>
                    <a:bodyPr/>
                    <a:lstStyle/>
                    <a:p>
                      <a:r>
                        <a:rPr lang="en-GB"/>
                        <a:t>Distress on separation</a:t>
                      </a:r>
                    </a:p>
                  </a:txBody>
                  <a:tcPr anchor="ctr">
                    <a:lnL>
                      <a:noFill/>
                    </a:lnL>
                    <a:lnR>
                      <a:noFill/>
                    </a:lnR>
                    <a:lnT>
                      <a:noFill/>
                    </a:lnT>
                    <a:lnB>
                      <a:noFill/>
                    </a:lnB>
                  </a:tcPr>
                </a:tc>
                <a:tc>
                  <a:txBody>
                    <a:bodyPr/>
                    <a:lstStyle/>
                    <a:p>
                      <a:r>
                        <a:rPr lang="en-GB"/>
                        <a:t>No visible distress, ignores parent</a:t>
                      </a:r>
                    </a:p>
                  </a:txBody>
                  <a:tcPr anchor="ctr">
                    <a:lnL>
                      <a:noFill/>
                    </a:lnL>
                    <a:lnR>
                      <a:noFill/>
                    </a:lnR>
                    <a:lnT>
                      <a:noFill/>
                    </a:lnT>
                    <a:lnB>
                      <a:noFill/>
                    </a:lnB>
                  </a:tcPr>
                </a:tc>
                <a:tc>
                  <a:txBody>
                    <a:bodyPr/>
                    <a:lstStyle/>
                    <a:p>
                      <a:r>
                        <a:rPr lang="en-GB"/>
                        <a:t>Low</a:t>
                      </a:r>
                    </a:p>
                  </a:txBody>
                  <a:tcPr anchor="ctr">
                    <a:lnL>
                      <a:noFill/>
                    </a:lnL>
                    <a:lnR>
                      <a:noFill/>
                    </a:lnR>
                    <a:lnT>
                      <a:noFill/>
                    </a:lnT>
                    <a:lnB>
                      <a:noFill/>
                    </a:lnB>
                  </a:tcPr>
                </a:tc>
                <a:extLst>
                  <a:ext uri="{0D108BD9-81ED-4DB2-BD59-A6C34878D82A}">
                    <a16:rowId xmlns:a16="http://schemas.microsoft.com/office/drawing/2014/main" val="2368830300"/>
                  </a:ext>
                </a:extLst>
              </a:tr>
              <a:tr h="0">
                <a:tc>
                  <a:txBody>
                    <a:bodyPr/>
                    <a:lstStyle/>
                    <a:p>
                      <a:r>
                        <a:rPr lang="en-GB"/>
                        <a:t>Exploration while parent absent</a:t>
                      </a:r>
                    </a:p>
                  </a:txBody>
                  <a:tcPr anchor="ctr">
                    <a:lnL>
                      <a:noFill/>
                    </a:lnL>
                    <a:lnR>
                      <a:noFill/>
                    </a:lnR>
                    <a:lnT>
                      <a:noFill/>
                    </a:lnT>
                    <a:lnB>
                      <a:noFill/>
                    </a:lnB>
                  </a:tcPr>
                </a:tc>
                <a:tc>
                  <a:txBody>
                    <a:bodyPr/>
                    <a:lstStyle/>
                    <a:p>
                      <a:r>
                        <a:rPr lang="en-GB"/>
                        <a:t>Immediately engages with toys</a:t>
                      </a:r>
                    </a:p>
                  </a:txBody>
                  <a:tcPr anchor="ctr">
                    <a:lnL>
                      <a:noFill/>
                    </a:lnL>
                    <a:lnR>
                      <a:noFill/>
                    </a:lnR>
                    <a:lnT>
                      <a:noFill/>
                    </a:lnT>
                    <a:lnB>
                      <a:noFill/>
                    </a:lnB>
                  </a:tcPr>
                </a:tc>
                <a:tc>
                  <a:txBody>
                    <a:bodyPr/>
                    <a:lstStyle/>
                    <a:p>
                      <a:r>
                        <a:rPr lang="en-GB"/>
                        <a:t>Active</a:t>
                      </a:r>
                    </a:p>
                  </a:txBody>
                  <a:tcPr anchor="ctr">
                    <a:lnL>
                      <a:noFill/>
                    </a:lnL>
                    <a:lnR>
                      <a:noFill/>
                    </a:lnR>
                    <a:lnT>
                      <a:noFill/>
                    </a:lnT>
                    <a:lnB>
                      <a:noFill/>
                    </a:lnB>
                  </a:tcPr>
                </a:tc>
                <a:extLst>
                  <a:ext uri="{0D108BD9-81ED-4DB2-BD59-A6C34878D82A}">
                    <a16:rowId xmlns:a16="http://schemas.microsoft.com/office/drawing/2014/main" val="3086511753"/>
                  </a:ext>
                </a:extLst>
              </a:tr>
              <a:tr h="0">
                <a:tc>
                  <a:txBody>
                    <a:bodyPr/>
                    <a:lstStyle/>
                    <a:p>
                      <a:r>
                        <a:rPr lang="en-GB"/>
                        <a:t>Response on reunion</a:t>
                      </a:r>
                    </a:p>
                  </a:txBody>
                  <a:tcPr anchor="ctr">
                    <a:lnL>
                      <a:noFill/>
                    </a:lnL>
                    <a:lnR>
                      <a:noFill/>
                    </a:lnR>
                    <a:lnT>
                      <a:noFill/>
                    </a:lnT>
                    <a:lnB>
                      <a:noFill/>
                    </a:lnB>
                  </a:tcPr>
                </a:tc>
                <a:tc>
                  <a:txBody>
                    <a:bodyPr/>
                    <a:lstStyle/>
                    <a:p>
                      <a:r>
                        <a:rPr lang="en-GB"/>
                        <a:t>Ignores parent, brief glance only</a:t>
                      </a:r>
                    </a:p>
                  </a:txBody>
                  <a:tcPr anchor="ctr">
                    <a:lnL>
                      <a:noFill/>
                    </a:lnL>
                    <a:lnR>
                      <a:noFill/>
                    </a:lnR>
                    <a:lnT>
                      <a:noFill/>
                    </a:lnT>
                    <a:lnB>
                      <a:noFill/>
                    </a:lnB>
                  </a:tcPr>
                </a:tc>
                <a:tc>
                  <a:txBody>
                    <a:bodyPr/>
                    <a:lstStyle/>
                    <a:p>
                      <a:r>
                        <a:rPr lang="en-GB"/>
                        <a:t>Avoidance</a:t>
                      </a:r>
                    </a:p>
                  </a:txBody>
                  <a:tcPr anchor="ctr">
                    <a:lnL>
                      <a:noFill/>
                    </a:lnL>
                    <a:lnR>
                      <a:noFill/>
                    </a:lnR>
                    <a:lnT>
                      <a:noFill/>
                    </a:lnT>
                    <a:lnB>
                      <a:noFill/>
                    </a:lnB>
                  </a:tcPr>
                </a:tc>
                <a:extLst>
                  <a:ext uri="{0D108BD9-81ED-4DB2-BD59-A6C34878D82A}">
                    <a16:rowId xmlns:a16="http://schemas.microsoft.com/office/drawing/2014/main" val="3237898276"/>
                  </a:ext>
                </a:extLst>
              </a:tr>
              <a:tr h="0">
                <a:tc>
                  <a:txBody>
                    <a:bodyPr/>
                    <a:lstStyle/>
                    <a:p>
                      <a:r>
                        <a:rPr lang="en-GB"/>
                        <a:t>Classification</a:t>
                      </a:r>
                    </a:p>
                  </a:txBody>
                  <a:tcPr anchor="ctr">
                    <a:lnL>
                      <a:noFill/>
                    </a:lnL>
                    <a:lnR>
                      <a:noFill/>
                    </a:lnR>
                    <a:lnT>
                      <a:noFill/>
                    </a:lnT>
                    <a:lnB>
                      <a:noFill/>
                    </a:lnB>
                  </a:tcPr>
                </a:tc>
                <a:tc>
                  <a:txBody>
                    <a:bodyPr/>
                    <a:lstStyle/>
                    <a:p>
                      <a:r>
                        <a:rPr lang="en-GB"/>
                        <a:t>Insecure-Avoidant</a:t>
                      </a:r>
                    </a:p>
                  </a:txBody>
                  <a:tcPr anchor="ctr">
                    <a:lnL>
                      <a:noFill/>
                    </a:lnL>
                    <a:lnR>
                      <a:noFill/>
                    </a:lnR>
                    <a:lnT>
                      <a:noFill/>
                    </a:lnT>
                    <a:lnB>
                      <a:noFill/>
                    </a:lnB>
                  </a:tcPr>
                </a:tc>
                <a:tc>
                  <a:txBody>
                    <a:bodyPr/>
                    <a:lstStyle/>
                    <a:p>
                      <a:endParaRPr lang="en-GB" dirty="0"/>
                    </a:p>
                  </a:txBody>
                  <a:tcPr anchor="ctr">
                    <a:lnL>
                      <a:noFill/>
                    </a:lnL>
                    <a:lnR>
                      <a:noFill/>
                    </a:lnR>
                    <a:lnT>
                      <a:noFill/>
                    </a:lnT>
                    <a:lnB>
                      <a:noFill/>
                    </a:lnB>
                  </a:tcPr>
                </a:tc>
                <a:extLst>
                  <a:ext uri="{0D108BD9-81ED-4DB2-BD59-A6C34878D82A}">
                    <a16:rowId xmlns:a16="http://schemas.microsoft.com/office/drawing/2014/main" val="3645221389"/>
                  </a:ext>
                </a:extLst>
              </a:tr>
            </a:tbl>
          </a:graphicData>
        </a:graphic>
      </p:graphicFrame>
      <p:sp>
        <p:nvSpPr>
          <p:cNvPr id="3" name="Rectangle 1">
            <a:extLst>
              <a:ext uri="{FF2B5EF4-FFF2-40B4-BE49-F238E27FC236}">
                <a16:creationId xmlns:a16="http://schemas.microsoft.com/office/drawing/2014/main" id="{5B4A22C6-D175-7D46-A431-1B4F4A381176}"/>
              </a:ext>
            </a:extLst>
          </p:cNvPr>
          <p:cNvSpPr>
            <a:spLocks noChangeArrowheads="1"/>
          </p:cNvSpPr>
          <p:nvPr/>
        </p:nvSpPr>
        <p:spPr bwMode="auto">
          <a:xfrm>
            <a:off x="914400" y="1715294"/>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00000"/>
                </a:solidFill>
                <a:effectLst/>
                <a:latin typeface="Arial" panose="020B0604020202020204" pitchFamily="34" charset="0"/>
              </a:rPr>
              <a:t>Vignette 2 – Insecure-Avoidant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3763811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3B59F445-3F6D-2C47-951C-AEA1988EE90E}"/>
              </a:ext>
            </a:extLst>
          </p:cNvPr>
          <p:cNvGraphicFramePr>
            <a:graphicFrameLocks noGrp="1"/>
          </p:cNvGraphicFramePr>
          <p:nvPr/>
        </p:nvGraphicFramePr>
        <p:xfrm>
          <a:off x="838200" y="2949734"/>
          <a:ext cx="10515600" cy="2103120"/>
        </p:xfrm>
        <a:graphic>
          <a:graphicData uri="http://schemas.openxmlformats.org/drawingml/2006/table">
            <a:tbl>
              <a:tblPr/>
              <a:tblGrid>
                <a:gridCol w="3505200">
                  <a:extLst>
                    <a:ext uri="{9D8B030D-6E8A-4147-A177-3AD203B41FA5}">
                      <a16:colId xmlns:a16="http://schemas.microsoft.com/office/drawing/2014/main" val="4135332560"/>
                    </a:ext>
                  </a:extLst>
                </a:gridCol>
                <a:gridCol w="3505200">
                  <a:extLst>
                    <a:ext uri="{9D8B030D-6E8A-4147-A177-3AD203B41FA5}">
                      <a16:colId xmlns:a16="http://schemas.microsoft.com/office/drawing/2014/main" val="242303311"/>
                    </a:ext>
                  </a:extLst>
                </a:gridCol>
                <a:gridCol w="3505200">
                  <a:extLst>
                    <a:ext uri="{9D8B030D-6E8A-4147-A177-3AD203B41FA5}">
                      <a16:colId xmlns:a16="http://schemas.microsoft.com/office/drawing/2014/main" val="2518305748"/>
                    </a:ext>
                  </a:extLst>
                </a:gridCol>
              </a:tblGrid>
              <a:tr h="0">
                <a:tc>
                  <a:txBody>
                    <a:bodyPr/>
                    <a:lstStyle/>
                    <a:p>
                      <a:r>
                        <a:rPr lang="en-GB"/>
                        <a:t>Checklist Aspect</a:t>
                      </a:r>
                    </a:p>
                  </a:txBody>
                  <a:tcPr anchor="ctr">
                    <a:lnL>
                      <a:noFill/>
                    </a:lnL>
                    <a:lnR>
                      <a:noFill/>
                    </a:lnR>
                    <a:lnT>
                      <a:noFill/>
                    </a:lnT>
                    <a:lnB>
                      <a:noFill/>
                    </a:lnB>
                  </a:tcPr>
                </a:tc>
                <a:tc>
                  <a:txBody>
                    <a:bodyPr/>
                    <a:lstStyle/>
                    <a:p>
                      <a:r>
                        <a:rPr lang="en-GB"/>
                        <a:t>Observed Behaviour</a:t>
                      </a:r>
                    </a:p>
                  </a:txBody>
                  <a:tcPr anchor="ctr">
                    <a:lnL>
                      <a:noFill/>
                    </a:lnL>
                    <a:lnR>
                      <a:noFill/>
                    </a:lnR>
                    <a:lnT>
                      <a:noFill/>
                    </a:lnT>
                    <a:lnB>
                      <a:noFill/>
                    </a:lnB>
                  </a:tcPr>
                </a:tc>
                <a:tc>
                  <a:txBody>
                    <a:bodyPr/>
                    <a:lstStyle/>
                    <a:p>
                      <a:r>
                        <a:rPr lang="en-GB"/>
                        <a:t>Coding</a:t>
                      </a:r>
                    </a:p>
                  </a:txBody>
                  <a:tcPr anchor="ctr">
                    <a:lnL>
                      <a:noFill/>
                    </a:lnL>
                    <a:lnR>
                      <a:noFill/>
                    </a:lnR>
                    <a:lnT>
                      <a:noFill/>
                    </a:lnT>
                    <a:lnB>
                      <a:noFill/>
                    </a:lnB>
                  </a:tcPr>
                </a:tc>
                <a:extLst>
                  <a:ext uri="{0D108BD9-81ED-4DB2-BD59-A6C34878D82A}">
                    <a16:rowId xmlns:a16="http://schemas.microsoft.com/office/drawing/2014/main" val="2670690147"/>
                  </a:ext>
                </a:extLst>
              </a:tr>
              <a:tr h="0">
                <a:tc>
                  <a:txBody>
                    <a:bodyPr/>
                    <a:lstStyle/>
                    <a:p>
                      <a:r>
                        <a:rPr lang="en-GB"/>
                        <a:t>Distress on separation</a:t>
                      </a:r>
                    </a:p>
                  </a:txBody>
                  <a:tcPr anchor="ctr">
                    <a:lnL>
                      <a:noFill/>
                    </a:lnL>
                    <a:lnR>
                      <a:noFill/>
                    </a:lnR>
                    <a:lnT>
                      <a:noFill/>
                    </a:lnT>
                    <a:lnB>
                      <a:noFill/>
                    </a:lnB>
                  </a:tcPr>
                </a:tc>
                <a:tc>
                  <a:txBody>
                    <a:bodyPr/>
                    <a:lstStyle/>
                    <a:p>
                      <a:r>
                        <a:rPr lang="en-GB"/>
                        <a:t>Intense crying, not easily soothed</a:t>
                      </a:r>
                    </a:p>
                  </a:txBody>
                  <a:tcPr anchor="ctr">
                    <a:lnL>
                      <a:noFill/>
                    </a:lnL>
                    <a:lnR>
                      <a:noFill/>
                    </a:lnR>
                    <a:lnT>
                      <a:noFill/>
                    </a:lnT>
                    <a:lnB>
                      <a:noFill/>
                    </a:lnB>
                  </a:tcPr>
                </a:tc>
                <a:tc>
                  <a:txBody>
                    <a:bodyPr/>
                    <a:lstStyle/>
                    <a:p>
                      <a:r>
                        <a:rPr lang="en-GB"/>
                        <a:t>High</a:t>
                      </a:r>
                    </a:p>
                  </a:txBody>
                  <a:tcPr anchor="ctr">
                    <a:lnL>
                      <a:noFill/>
                    </a:lnL>
                    <a:lnR>
                      <a:noFill/>
                    </a:lnR>
                    <a:lnT>
                      <a:noFill/>
                    </a:lnT>
                    <a:lnB>
                      <a:noFill/>
                    </a:lnB>
                  </a:tcPr>
                </a:tc>
                <a:extLst>
                  <a:ext uri="{0D108BD9-81ED-4DB2-BD59-A6C34878D82A}">
                    <a16:rowId xmlns:a16="http://schemas.microsoft.com/office/drawing/2014/main" val="3966263113"/>
                  </a:ext>
                </a:extLst>
              </a:tr>
              <a:tr h="0">
                <a:tc>
                  <a:txBody>
                    <a:bodyPr/>
                    <a:lstStyle/>
                    <a:p>
                      <a:r>
                        <a:rPr lang="en-GB"/>
                        <a:t>Exploration while parent absent</a:t>
                      </a:r>
                    </a:p>
                  </a:txBody>
                  <a:tcPr anchor="ctr">
                    <a:lnL>
                      <a:noFill/>
                    </a:lnL>
                    <a:lnR>
                      <a:noFill/>
                    </a:lnR>
                    <a:lnT>
                      <a:noFill/>
                    </a:lnT>
                    <a:lnB>
                      <a:noFill/>
                    </a:lnB>
                  </a:tcPr>
                </a:tc>
                <a:tc>
                  <a:txBody>
                    <a:bodyPr/>
                    <a:lstStyle/>
                    <a:p>
                      <a:r>
                        <a:rPr lang="en-GB"/>
                        <a:t>Refuses to play, clings</a:t>
                      </a:r>
                    </a:p>
                  </a:txBody>
                  <a:tcPr anchor="ctr">
                    <a:lnL>
                      <a:noFill/>
                    </a:lnL>
                    <a:lnR>
                      <a:noFill/>
                    </a:lnR>
                    <a:lnT>
                      <a:noFill/>
                    </a:lnT>
                    <a:lnB>
                      <a:noFill/>
                    </a:lnB>
                  </a:tcPr>
                </a:tc>
                <a:tc>
                  <a:txBody>
                    <a:bodyPr/>
                    <a:lstStyle/>
                    <a:p>
                      <a:r>
                        <a:rPr lang="en-GB"/>
                        <a:t>None</a:t>
                      </a:r>
                    </a:p>
                  </a:txBody>
                  <a:tcPr anchor="ctr">
                    <a:lnL>
                      <a:noFill/>
                    </a:lnL>
                    <a:lnR>
                      <a:noFill/>
                    </a:lnR>
                    <a:lnT>
                      <a:noFill/>
                    </a:lnT>
                    <a:lnB>
                      <a:noFill/>
                    </a:lnB>
                  </a:tcPr>
                </a:tc>
                <a:extLst>
                  <a:ext uri="{0D108BD9-81ED-4DB2-BD59-A6C34878D82A}">
                    <a16:rowId xmlns:a16="http://schemas.microsoft.com/office/drawing/2014/main" val="2876752885"/>
                  </a:ext>
                </a:extLst>
              </a:tr>
              <a:tr h="0">
                <a:tc>
                  <a:txBody>
                    <a:bodyPr/>
                    <a:lstStyle/>
                    <a:p>
                      <a:r>
                        <a:rPr lang="en-GB"/>
                        <a:t>Response on reunion</a:t>
                      </a:r>
                    </a:p>
                  </a:txBody>
                  <a:tcPr anchor="ctr">
                    <a:lnL>
                      <a:noFill/>
                    </a:lnL>
                    <a:lnR>
                      <a:noFill/>
                    </a:lnR>
                    <a:lnT>
                      <a:noFill/>
                    </a:lnT>
                    <a:lnB>
                      <a:noFill/>
                    </a:lnB>
                  </a:tcPr>
                </a:tc>
                <a:tc>
                  <a:txBody>
                    <a:bodyPr/>
                    <a:lstStyle/>
                    <a:p>
                      <a:r>
                        <a:rPr lang="en-GB"/>
                        <a:t>Both clings and hits parent, remains distressed</a:t>
                      </a:r>
                    </a:p>
                  </a:txBody>
                  <a:tcPr anchor="ctr">
                    <a:lnL>
                      <a:noFill/>
                    </a:lnL>
                    <a:lnR>
                      <a:noFill/>
                    </a:lnR>
                    <a:lnT>
                      <a:noFill/>
                    </a:lnT>
                    <a:lnB>
                      <a:noFill/>
                    </a:lnB>
                  </a:tcPr>
                </a:tc>
                <a:tc>
                  <a:txBody>
                    <a:bodyPr/>
                    <a:lstStyle/>
                    <a:p>
                      <a:r>
                        <a:rPr lang="en-GB"/>
                        <a:t>Ambivalence</a:t>
                      </a:r>
                    </a:p>
                  </a:txBody>
                  <a:tcPr anchor="ctr">
                    <a:lnL>
                      <a:noFill/>
                    </a:lnL>
                    <a:lnR>
                      <a:noFill/>
                    </a:lnR>
                    <a:lnT>
                      <a:noFill/>
                    </a:lnT>
                    <a:lnB>
                      <a:noFill/>
                    </a:lnB>
                  </a:tcPr>
                </a:tc>
                <a:extLst>
                  <a:ext uri="{0D108BD9-81ED-4DB2-BD59-A6C34878D82A}">
                    <a16:rowId xmlns:a16="http://schemas.microsoft.com/office/drawing/2014/main" val="4024161254"/>
                  </a:ext>
                </a:extLst>
              </a:tr>
              <a:tr h="0">
                <a:tc>
                  <a:txBody>
                    <a:bodyPr/>
                    <a:lstStyle/>
                    <a:p>
                      <a:r>
                        <a:rPr lang="en-GB"/>
                        <a:t>Classification</a:t>
                      </a:r>
                    </a:p>
                  </a:txBody>
                  <a:tcPr anchor="ctr">
                    <a:lnL>
                      <a:noFill/>
                    </a:lnL>
                    <a:lnR>
                      <a:noFill/>
                    </a:lnR>
                    <a:lnT>
                      <a:noFill/>
                    </a:lnT>
                    <a:lnB>
                      <a:noFill/>
                    </a:lnB>
                  </a:tcPr>
                </a:tc>
                <a:tc>
                  <a:txBody>
                    <a:bodyPr/>
                    <a:lstStyle/>
                    <a:p>
                      <a:r>
                        <a:rPr lang="en-GB"/>
                        <a:t>Insecure-Resistant (Ambivalent)</a:t>
                      </a:r>
                    </a:p>
                  </a:txBody>
                  <a:tcPr anchor="ctr">
                    <a:lnL>
                      <a:noFill/>
                    </a:lnL>
                    <a:lnR>
                      <a:noFill/>
                    </a:lnR>
                    <a:lnT>
                      <a:noFill/>
                    </a:lnT>
                    <a:lnB>
                      <a:noFill/>
                    </a:lnB>
                  </a:tcPr>
                </a:tc>
                <a:tc>
                  <a:txBody>
                    <a:bodyPr/>
                    <a:lstStyle/>
                    <a:p>
                      <a:endParaRPr lang="en-GB" dirty="0"/>
                    </a:p>
                  </a:txBody>
                  <a:tcPr anchor="ctr">
                    <a:lnL>
                      <a:noFill/>
                    </a:lnL>
                    <a:lnR>
                      <a:noFill/>
                    </a:lnR>
                    <a:lnT>
                      <a:noFill/>
                    </a:lnT>
                    <a:lnB>
                      <a:noFill/>
                    </a:lnB>
                  </a:tcPr>
                </a:tc>
                <a:extLst>
                  <a:ext uri="{0D108BD9-81ED-4DB2-BD59-A6C34878D82A}">
                    <a16:rowId xmlns:a16="http://schemas.microsoft.com/office/drawing/2014/main" val="4055387436"/>
                  </a:ext>
                </a:extLst>
              </a:tr>
            </a:tbl>
          </a:graphicData>
        </a:graphic>
      </p:graphicFrame>
      <p:sp>
        <p:nvSpPr>
          <p:cNvPr id="3" name="Rectangle 1">
            <a:extLst>
              <a:ext uri="{FF2B5EF4-FFF2-40B4-BE49-F238E27FC236}">
                <a16:creationId xmlns:a16="http://schemas.microsoft.com/office/drawing/2014/main" id="{441B91E8-8BF1-6941-AAF1-E26C67F92770}"/>
              </a:ext>
            </a:extLst>
          </p:cNvPr>
          <p:cNvSpPr>
            <a:spLocks noChangeArrowheads="1"/>
          </p:cNvSpPr>
          <p:nvPr/>
        </p:nvSpPr>
        <p:spPr bwMode="auto">
          <a:xfrm>
            <a:off x="838200" y="23272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00000"/>
                </a:solidFill>
                <a:effectLst/>
                <a:latin typeface="Arial" panose="020B0604020202020204" pitchFamily="34" charset="0"/>
              </a:rPr>
              <a:t>Vignette 3 – Insecure-Resistant (Ambivalent)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15045264"/>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382D784-57FB-FE44-B408-B4DB191763CD}"/>
              </a:ext>
            </a:extLst>
          </p:cNvPr>
          <p:cNvGraphicFramePr>
            <a:graphicFrameLocks noGrp="1"/>
          </p:cNvGraphicFramePr>
          <p:nvPr>
            <p:extLst/>
          </p:nvPr>
        </p:nvGraphicFramePr>
        <p:xfrm>
          <a:off x="850900" y="2416334"/>
          <a:ext cx="10515600" cy="2103120"/>
        </p:xfrm>
        <a:graphic>
          <a:graphicData uri="http://schemas.openxmlformats.org/drawingml/2006/table">
            <a:tbl>
              <a:tblPr/>
              <a:tblGrid>
                <a:gridCol w="3505200">
                  <a:extLst>
                    <a:ext uri="{9D8B030D-6E8A-4147-A177-3AD203B41FA5}">
                      <a16:colId xmlns:a16="http://schemas.microsoft.com/office/drawing/2014/main" val="2959521257"/>
                    </a:ext>
                  </a:extLst>
                </a:gridCol>
                <a:gridCol w="3505200">
                  <a:extLst>
                    <a:ext uri="{9D8B030D-6E8A-4147-A177-3AD203B41FA5}">
                      <a16:colId xmlns:a16="http://schemas.microsoft.com/office/drawing/2014/main" val="609708616"/>
                    </a:ext>
                  </a:extLst>
                </a:gridCol>
                <a:gridCol w="3505200">
                  <a:extLst>
                    <a:ext uri="{9D8B030D-6E8A-4147-A177-3AD203B41FA5}">
                      <a16:colId xmlns:a16="http://schemas.microsoft.com/office/drawing/2014/main" val="3754552012"/>
                    </a:ext>
                  </a:extLst>
                </a:gridCol>
              </a:tblGrid>
              <a:tr h="0">
                <a:tc>
                  <a:txBody>
                    <a:bodyPr/>
                    <a:lstStyle/>
                    <a:p>
                      <a:r>
                        <a:rPr lang="en-GB"/>
                        <a:t>Checklist Aspect</a:t>
                      </a:r>
                    </a:p>
                  </a:txBody>
                  <a:tcPr anchor="ctr">
                    <a:lnL>
                      <a:noFill/>
                    </a:lnL>
                    <a:lnR>
                      <a:noFill/>
                    </a:lnR>
                    <a:lnT>
                      <a:noFill/>
                    </a:lnT>
                    <a:lnB>
                      <a:noFill/>
                    </a:lnB>
                  </a:tcPr>
                </a:tc>
                <a:tc>
                  <a:txBody>
                    <a:bodyPr/>
                    <a:lstStyle/>
                    <a:p>
                      <a:r>
                        <a:rPr lang="en-GB"/>
                        <a:t>Observed Behaviour</a:t>
                      </a:r>
                    </a:p>
                  </a:txBody>
                  <a:tcPr anchor="ctr">
                    <a:lnL>
                      <a:noFill/>
                    </a:lnL>
                    <a:lnR>
                      <a:noFill/>
                    </a:lnR>
                    <a:lnT>
                      <a:noFill/>
                    </a:lnT>
                    <a:lnB>
                      <a:noFill/>
                    </a:lnB>
                  </a:tcPr>
                </a:tc>
                <a:tc>
                  <a:txBody>
                    <a:bodyPr/>
                    <a:lstStyle/>
                    <a:p>
                      <a:r>
                        <a:rPr lang="en-GB"/>
                        <a:t>Coding</a:t>
                      </a:r>
                    </a:p>
                  </a:txBody>
                  <a:tcPr anchor="ctr">
                    <a:lnL>
                      <a:noFill/>
                    </a:lnL>
                    <a:lnR>
                      <a:noFill/>
                    </a:lnR>
                    <a:lnT>
                      <a:noFill/>
                    </a:lnT>
                    <a:lnB>
                      <a:noFill/>
                    </a:lnB>
                  </a:tcPr>
                </a:tc>
                <a:extLst>
                  <a:ext uri="{0D108BD9-81ED-4DB2-BD59-A6C34878D82A}">
                    <a16:rowId xmlns:a16="http://schemas.microsoft.com/office/drawing/2014/main" val="3753402575"/>
                  </a:ext>
                </a:extLst>
              </a:tr>
              <a:tr h="0">
                <a:tc>
                  <a:txBody>
                    <a:bodyPr/>
                    <a:lstStyle/>
                    <a:p>
                      <a:r>
                        <a:rPr lang="en-GB"/>
                        <a:t>Distress on separation</a:t>
                      </a:r>
                    </a:p>
                  </a:txBody>
                  <a:tcPr anchor="ctr">
                    <a:lnL>
                      <a:noFill/>
                    </a:lnL>
                    <a:lnR>
                      <a:noFill/>
                    </a:lnR>
                    <a:lnT>
                      <a:noFill/>
                    </a:lnT>
                    <a:lnB>
                      <a:noFill/>
                    </a:lnB>
                  </a:tcPr>
                </a:tc>
                <a:tc>
                  <a:txBody>
                    <a:bodyPr/>
                    <a:lstStyle/>
                    <a:p>
                      <a:r>
                        <a:rPr lang="en-GB"/>
                        <a:t>Freezes, then runs to hide</a:t>
                      </a:r>
                    </a:p>
                  </a:txBody>
                  <a:tcPr anchor="ctr">
                    <a:lnL>
                      <a:noFill/>
                    </a:lnL>
                    <a:lnR>
                      <a:noFill/>
                    </a:lnR>
                    <a:lnT>
                      <a:noFill/>
                    </a:lnT>
                    <a:lnB>
                      <a:noFill/>
                    </a:lnB>
                  </a:tcPr>
                </a:tc>
                <a:tc>
                  <a:txBody>
                    <a:bodyPr/>
                    <a:lstStyle/>
                    <a:p>
                      <a:r>
                        <a:rPr lang="en-GB"/>
                        <a:t>High (but conflicted)</a:t>
                      </a:r>
                    </a:p>
                  </a:txBody>
                  <a:tcPr anchor="ctr">
                    <a:lnL>
                      <a:noFill/>
                    </a:lnL>
                    <a:lnR>
                      <a:noFill/>
                    </a:lnR>
                    <a:lnT>
                      <a:noFill/>
                    </a:lnT>
                    <a:lnB>
                      <a:noFill/>
                    </a:lnB>
                  </a:tcPr>
                </a:tc>
                <a:extLst>
                  <a:ext uri="{0D108BD9-81ED-4DB2-BD59-A6C34878D82A}">
                    <a16:rowId xmlns:a16="http://schemas.microsoft.com/office/drawing/2014/main" val="3738021523"/>
                  </a:ext>
                </a:extLst>
              </a:tr>
              <a:tr h="0">
                <a:tc>
                  <a:txBody>
                    <a:bodyPr/>
                    <a:lstStyle/>
                    <a:p>
                      <a:r>
                        <a:rPr lang="en-GB"/>
                        <a:t>Exploration while parent absent</a:t>
                      </a:r>
                    </a:p>
                  </a:txBody>
                  <a:tcPr anchor="ctr">
                    <a:lnL>
                      <a:noFill/>
                    </a:lnL>
                    <a:lnR>
                      <a:noFill/>
                    </a:lnR>
                    <a:lnT>
                      <a:noFill/>
                    </a:lnT>
                    <a:lnB>
                      <a:noFill/>
                    </a:lnB>
                  </a:tcPr>
                </a:tc>
                <a:tc>
                  <a:txBody>
                    <a:bodyPr/>
                    <a:lstStyle/>
                    <a:p>
                      <a:r>
                        <a:rPr lang="en-GB"/>
                        <a:t>Disorganized movement, little play</a:t>
                      </a:r>
                    </a:p>
                  </a:txBody>
                  <a:tcPr anchor="ctr">
                    <a:lnL>
                      <a:noFill/>
                    </a:lnL>
                    <a:lnR>
                      <a:noFill/>
                    </a:lnR>
                    <a:lnT>
                      <a:noFill/>
                    </a:lnT>
                    <a:lnB>
                      <a:noFill/>
                    </a:lnB>
                  </a:tcPr>
                </a:tc>
                <a:tc>
                  <a:txBody>
                    <a:bodyPr/>
                    <a:lstStyle/>
                    <a:p>
                      <a:r>
                        <a:rPr lang="en-GB"/>
                        <a:t>None</a:t>
                      </a:r>
                    </a:p>
                  </a:txBody>
                  <a:tcPr anchor="ctr">
                    <a:lnL>
                      <a:noFill/>
                    </a:lnL>
                    <a:lnR>
                      <a:noFill/>
                    </a:lnR>
                    <a:lnT>
                      <a:noFill/>
                    </a:lnT>
                    <a:lnB>
                      <a:noFill/>
                    </a:lnB>
                  </a:tcPr>
                </a:tc>
                <a:extLst>
                  <a:ext uri="{0D108BD9-81ED-4DB2-BD59-A6C34878D82A}">
                    <a16:rowId xmlns:a16="http://schemas.microsoft.com/office/drawing/2014/main" val="1600528204"/>
                  </a:ext>
                </a:extLst>
              </a:tr>
              <a:tr h="0">
                <a:tc>
                  <a:txBody>
                    <a:bodyPr/>
                    <a:lstStyle/>
                    <a:p>
                      <a:r>
                        <a:rPr lang="en-GB"/>
                        <a:t>Response on reunion</a:t>
                      </a:r>
                    </a:p>
                  </a:txBody>
                  <a:tcPr anchor="ctr">
                    <a:lnL>
                      <a:noFill/>
                    </a:lnL>
                    <a:lnR>
                      <a:noFill/>
                    </a:lnR>
                    <a:lnT>
                      <a:noFill/>
                    </a:lnT>
                    <a:lnB>
                      <a:noFill/>
                    </a:lnB>
                  </a:tcPr>
                </a:tc>
                <a:tc>
                  <a:txBody>
                    <a:bodyPr/>
                    <a:lstStyle/>
                    <a:p>
                      <a:r>
                        <a:rPr lang="en-GB"/>
                        <a:t>Moves toward parent then stops, covers face</a:t>
                      </a:r>
                    </a:p>
                  </a:txBody>
                  <a:tcPr anchor="ctr">
                    <a:lnL>
                      <a:noFill/>
                    </a:lnL>
                    <a:lnR>
                      <a:noFill/>
                    </a:lnR>
                    <a:lnT>
                      <a:noFill/>
                    </a:lnT>
                    <a:lnB>
                      <a:noFill/>
                    </a:lnB>
                  </a:tcPr>
                </a:tc>
                <a:tc>
                  <a:txBody>
                    <a:bodyPr/>
                    <a:lstStyle/>
                    <a:p>
                      <a:r>
                        <a:rPr lang="en-GB"/>
                        <a:t>Conflicted/disorganized</a:t>
                      </a:r>
                    </a:p>
                  </a:txBody>
                  <a:tcPr anchor="ctr">
                    <a:lnL>
                      <a:noFill/>
                    </a:lnL>
                    <a:lnR>
                      <a:noFill/>
                    </a:lnR>
                    <a:lnT>
                      <a:noFill/>
                    </a:lnT>
                    <a:lnB>
                      <a:noFill/>
                    </a:lnB>
                  </a:tcPr>
                </a:tc>
                <a:extLst>
                  <a:ext uri="{0D108BD9-81ED-4DB2-BD59-A6C34878D82A}">
                    <a16:rowId xmlns:a16="http://schemas.microsoft.com/office/drawing/2014/main" val="3447712950"/>
                  </a:ext>
                </a:extLst>
              </a:tr>
              <a:tr h="0">
                <a:tc>
                  <a:txBody>
                    <a:bodyPr/>
                    <a:lstStyle/>
                    <a:p>
                      <a:r>
                        <a:rPr lang="en-GB"/>
                        <a:t>Classification</a:t>
                      </a:r>
                    </a:p>
                  </a:txBody>
                  <a:tcPr anchor="ctr">
                    <a:lnL>
                      <a:noFill/>
                    </a:lnL>
                    <a:lnR>
                      <a:noFill/>
                    </a:lnR>
                    <a:lnT>
                      <a:noFill/>
                    </a:lnT>
                    <a:lnB>
                      <a:noFill/>
                    </a:lnB>
                  </a:tcPr>
                </a:tc>
                <a:tc>
                  <a:txBody>
                    <a:bodyPr/>
                    <a:lstStyle/>
                    <a:p>
                      <a:r>
                        <a:rPr lang="en-GB"/>
                        <a:t>Disorganized</a:t>
                      </a:r>
                    </a:p>
                  </a:txBody>
                  <a:tcPr anchor="ctr">
                    <a:lnL>
                      <a:noFill/>
                    </a:lnL>
                    <a:lnR>
                      <a:noFill/>
                    </a:lnR>
                    <a:lnT>
                      <a:noFill/>
                    </a:lnT>
                    <a:lnB>
                      <a:noFill/>
                    </a:lnB>
                  </a:tcPr>
                </a:tc>
                <a:tc>
                  <a:txBody>
                    <a:bodyPr/>
                    <a:lstStyle/>
                    <a:p>
                      <a:endParaRPr lang="en-GB" dirty="0"/>
                    </a:p>
                  </a:txBody>
                  <a:tcPr anchor="ctr">
                    <a:lnL>
                      <a:noFill/>
                    </a:lnL>
                    <a:lnR>
                      <a:noFill/>
                    </a:lnR>
                    <a:lnT>
                      <a:noFill/>
                    </a:lnT>
                    <a:lnB>
                      <a:noFill/>
                    </a:lnB>
                  </a:tcPr>
                </a:tc>
                <a:extLst>
                  <a:ext uri="{0D108BD9-81ED-4DB2-BD59-A6C34878D82A}">
                    <a16:rowId xmlns:a16="http://schemas.microsoft.com/office/drawing/2014/main" val="1497855285"/>
                  </a:ext>
                </a:extLst>
              </a:tr>
            </a:tbl>
          </a:graphicData>
        </a:graphic>
      </p:graphicFrame>
      <p:sp>
        <p:nvSpPr>
          <p:cNvPr id="3" name="Rectangle 1">
            <a:extLst>
              <a:ext uri="{FF2B5EF4-FFF2-40B4-BE49-F238E27FC236}">
                <a16:creationId xmlns:a16="http://schemas.microsoft.com/office/drawing/2014/main" id="{A91D6AC5-A5C2-504C-A235-BFD7015F3138}"/>
              </a:ext>
            </a:extLst>
          </p:cNvPr>
          <p:cNvSpPr>
            <a:spLocks noChangeArrowheads="1"/>
          </p:cNvSpPr>
          <p:nvPr/>
        </p:nvSpPr>
        <p:spPr bwMode="auto">
          <a:xfrm>
            <a:off x="850900" y="18065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00000"/>
                </a:solidFill>
                <a:effectLst/>
                <a:latin typeface="Arial" panose="020B0604020202020204" pitchFamily="34" charset="0"/>
              </a:rPr>
              <a:t>Vignette 4 – Disorganized Attachment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80334786"/>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545F824A-3675-0446-A8DE-D537FD5831BD}"/>
              </a:ext>
            </a:extLst>
          </p:cNvPr>
          <p:cNvGraphicFramePr>
            <a:graphicFrameLocks noGrp="1"/>
          </p:cNvGraphicFramePr>
          <p:nvPr/>
        </p:nvGraphicFramePr>
        <p:xfrm>
          <a:off x="838200" y="2812574"/>
          <a:ext cx="10515600" cy="2377440"/>
        </p:xfrm>
        <a:graphic>
          <a:graphicData uri="http://schemas.openxmlformats.org/drawingml/2006/table">
            <a:tbl>
              <a:tblPr/>
              <a:tblGrid>
                <a:gridCol w="3505200">
                  <a:extLst>
                    <a:ext uri="{9D8B030D-6E8A-4147-A177-3AD203B41FA5}">
                      <a16:colId xmlns:a16="http://schemas.microsoft.com/office/drawing/2014/main" val="3792759853"/>
                    </a:ext>
                  </a:extLst>
                </a:gridCol>
                <a:gridCol w="3505200">
                  <a:extLst>
                    <a:ext uri="{9D8B030D-6E8A-4147-A177-3AD203B41FA5}">
                      <a16:colId xmlns:a16="http://schemas.microsoft.com/office/drawing/2014/main" val="2347860557"/>
                    </a:ext>
                  </a:extLst>
                </a:gridCol>
                <a:gridCol w="3505200">
                  <a:extLst>
                    <a:ext uri="{9D8B030D-6E8A-4147-A177-3AD203B41FA5}">
                      <a16:colId xmlns:a16="http://schemas.microsoft.com/office/drawing/2014/main" val="1623488259"/>
                    </a:ext>
                  </a:extLst>
                </a:gridCol>
              </a:tblGrid>
              <a:tr h="0">
                <a:tc>
                  <a:txBody>
                    <a:bodyPr/>
                    <a:lstStyle/>
                    <a:p>
                      <a:r>
                        <a:rPr lang="en-GB"/>
                        <a:t>Checklist Aspect</a:t>
                      </a:r>
                    </a:p>
                  </a:txBody>
                  <a:tcPr anchor="ctr">
                    <a:lnL>
                      <a:noFill/>
                    </a:lnL>
                    <a:lnR>
                      <a:noFill/>
                    </a:lnR>
                    <a:lnT>
                      <a:noFill/>
                    </a:lnT>
                    <a:lnB>
                      <a:noFill/>
                    </a:lnB>
                  </a:tcPr>
                </a:tc>
                <a:tc>
                  <a:txBody>
                    <a:bodyPr/>
                    <a:lstStyle/>
                    <a:p>
                      <a:r>
                        <a:rPr lang="en-GB"/>
                        <a:t>Observed Behaviour</a:t>
                      </a:r>
                    </a:p>
                  </a:txBody>
                  <a:tcPr anchor="ctr">
                    <a:lnL>
                      <a:noFill/>
                    </a:lnL>
                    <a:lnR>
                      <a:noFill/>
                    </a:lnR>
                    <a:lnT>
                      <a:noFill/>
                    </a:lnT>
                    <a:lnB>
                      <a:noFill/>
                    </a:lnB>
                  </a:tcPr>
                </a:tc>
                <a:tc>
                  <a:txBody>
                    <a:bodyPr/>
                    <a:lstStyle/>
                    <a:p>
                      <a:r>
                        <a:rPr lang="en-GB"/>
                        <a:t>Coding</a:t>
                      </a:r>
                    </a:p>
                  </a:txBody>
                  <a:tcPr anchor="ctr">
                    <a:lnL>
                      <a:noFill/>
                    </a:lnL>
                    <a:lnR>
                      <a:noFill/>
                    </a:lnR>
                    <a:lnT>
                      <a:noFill/>
                    </a:lnT>
                    <a:lnB>
                      <a:noFill/>
                    </a:lnB>
                  </a:tcPr>
                </a:tc>
                <a:extLst>
                  <a:ext uri="{0D108BD9-81ED-4DB2-BD59-A6C34878D82A}">
                    <a16:rowId xmlns:a16="http://schemas.microsoft.com/office/drawing/2014/main" val="318763465"/>
                  </a:ext>
                </a:extLst>
              </a:tr>
              <a:tr h="0">
                <a:tc>
                  <a:txBody>
                    <a:bodyPr/>
                    <a:lstStyle/>
                    <a:p>
                      <a:r>
                        <a:rPr lang="en-GB"/>
                        <a:t>Distress on separation</a:t>
                      </a:r>
                    </a:p>
                  </a:txBody>
                  <a:tcPr anchor="ctr">
                    <a:lnL>
                      <a:noFill/>
                    </a:lnL>
                    <a:lnR>
                      <a:noFill/>
                    </a:lnR>
                    <a:lnT>
                      <a:noFill/>
                    </a:lnT>
                    <a:lnB>
                      <a:noFill/>
                    </a:lnB>
                  </a:tcPr>
                </a:tc>
                <a:tc>
                  <a:txBody>
                    <a:bodyPr/>
                    <a:lstStyle/>
                    <a:p>
                      <a:r>
                        <a:rPr lang="en-GB"/>
                        <a:t>Looks back but stays calm</a:t>
                      </a:r>
                    </a:p>
                  </a:txBody>
                  <a:tcPr anchor="ctr">
                    <a:lnL>
                      <a:noFill/>
                    </a:lnL>
                    <a:lnR>
                      <a:noFill/>
                    </a:lnR>
                    <a:lnT>
                      <a:noFill/>
                    </a:lnT>
                    <a:lnB>
                      <a:noFill/>
                    </a:lnB>
                  </a:tcPr>
                </a:tc>
                <a:tc>
                  <a:txBody>
                    <a:bodyPr/>
                    <a:lstStyle/>
                    <a:p>
                      <a:r>
                        <a:rPr lang="en-GB"/>
                        <a:t>Low–moderate</a:t>
                      </a:r>
                    </a:p>
                  </a:txBody>
                  <a:tcPr anchor="ctr">
                    <a:lnL>
                      <a:noFill/>
                    </a:lnL>
                    <a:lnR>
                      <a:noFill/>
                    </a:lnR>
                    <a:lnT>
                      <a:noFill/>
                    </a:lnT>
                    <a:lnB>
                      <a:noFill/>
                    </a:lnB>
                  </a:tcPr>
                </a:tc>
                <a:extLst>
                  <a:ext uri="{0D108BD9-81ED-4DB2-BD59-A6C34878D82A}">
                    <a16:rowId xmlns:a16="http://schemas.microsoft.com/office/drawing/2014/main" val="1996689902"/>
                  </a:ext>
                </a:extLst>
              </a:tr>
              <a:tr h="0">
                <a:tc>
                  <a:txBody>
                    <a:bodyPr/>
                    <a:lstStyle/>
                    <a:p>
                      <a:r>
                        <a:rPr lang="en-GB"/>
                        <a:t>Exploration while parent absent</a:t>
                      </a:r>
                    </a:p>
                  </a:txBody>
                  <a:tcPr anchor="ctr">
                    <a:lnL>
                      <a:noFill/>
                    </a:lnL>
                    <a:lnR>
                      <a:noFill/>
                    </a:lnR>
                    <a:lnT>
                      <a:noFill/>
                    </a:lnT>
                    <a:lnB>
                      <a:noFill/>
                    </a:lnB>
                  </a:tcPr>
                </a:tc>
                <a:tc>
                  <a:txBody>
                    <a:bodyPr/>
                    <a:lstStyle/>
                    <a:p>
                      <a:r>
                        <a:rPr lang="en-GB"/>
                        <a:t>Actively plays with puzzle, checks in with teacher</a:t>
                      </a:r>
                    </a:p>
                  </a:txBody>
                  <a:tcPr anchor="ctr">
                    <a:lnL>
                      <a:noFill/>
                    </a:lnL>
                    <a:lnR>
                      <a:noFill/>
                    </a:lnR>
                    <a:lnT>
                      <a:noFill/>
                    </a:lnT>
                    <a:lnB>
                      <a:noFill/>
                    </a:lnB>
                  </a:tcPr>
                </a:tc>
                <a:tc>
                  <a:txBody>
                    <a:bodyPr/>
                    <a:lstStyle/>
                    <a:p>
                      <a:r>
                        <a:rPr lang="en-GB"/>
                        <a:t>Active</a:t>
                      </a:r>
                    </a:p>
                  </a:txBody>
                  <a:tcPr anchor="ctr">
                    <a:lnL>
                      <a:noFill/>
                    </a:lnL>
                    <a:lnR>
                      <a:noFill/>
                    </a:lnR>
                    <a:lnT>
                      <a:noFill/>
                    </a:lnT>
                    <a:lnB>
                      <a:noFill/>
                    </a:lnB>
                  </a:tcPr>
                </a:tc>
                <a:extLst>
                  <a:ext uri="{0D108BD9-81ED-4DB2-BD59-A6C34878D82A}">
                    <a16:rowId xmlns:a16="http://schemas.microsoft.com/office/drawing/2014/main" val="866139775"/>
                  </a:ext>
                </a:extLst>
              </a:tr>
              <a:tr h="0">
                <a:tc>
                  <a:txBody>
                    <a:bodyPr/>
                    <a:lstStyle/>
                    <a:p>
                      <a:r>
                        <a:rPr lang="en-GB"/>
                        <a:t>Response on reunion</a:t>
                      </a:r>
                    </a:p>
                  </a:txBody>
                  <a:tcPr anchor="ctr">
                    <a:lnL>
                      <a:noFill/>
                    </a:lnL>
                    <a:lnR>
                      <a:noFill/>
                    </a:lnR>
                    <a:lnT>
                      <a:noFill/>
                    </a:lnT>
                    <a:lnB>
                      <a:noFill/>
                    </a:lnB>
                  </a:tcPr>
                </a:tc>
                <a:tc>
                  <a:txBody>
                    <a:bodyPr/>
                    <a:lstStyle/>
                    <a:p>
                      <a:r>
                        <a:rPr lang="en-GB"/>
                        <a:t>Warm greeting, invites parent to share activity</a:t>
                      </a:r>
                    </a:p>
                  </a:txBody>
                  <a:tcPr anchor="ctr">
                    <a:lnL>
                      <a:noFill/>
                    </a:lnL>
                    <a:lnR>
                      <a:noFill/>
                    </a:lnR>
                    <a:lnT>
                      <a:noFill/>
                    </a:lnT>
                    <a:lnB>
                      <a:noFill/>
                    </a:lnB>
                  </a:tcPr>
                </a:tc>
                <a:tc>
                  <a:txBody>
                    <a:bodyPr/>
                    <a:lstStyle/>
                    <a:p>
                      <a:r>
                        <a:rPr lang="en-GB"/>
                        <a:t>Warm approach</a:t>
                      </a:r>
                    </a:p>
                  </a:txBody>
                  <a:tcPr anchor="ctr">
                    <a:lnL>
                      <a:noFill/>
                    </a:lnL>
                    <a:lnR>
                      <a:noFill/>
                    </a:lnR>
                    <a:lnT>
                      <a:noFill/>
                    </a:lnT>
                    <a:lnB>
                      <a:noFill/>
                    </a:lnB>
                  </a:tcPr>
                </a:tc>
                <a:extLst>
                  <a:ext uri="{0D108BD9-81ED-4DB2-BD59-A6C34878D82A}">
                    <a16:rowId xmlns:a16="http://schemas.microsoft.com/office/drawing/2014/main" val="882025304"/>
                  </a:ext>
                </a:extLst>
              </a:tr>
              <a:tr h="0">
                <a:tc>
                  <a:txBody>
                    <a:bodyPr/>
                    <a:lstStyle/>
                    <a:p>
                      <a:r>
                        <a:rPr lang="en-GB"/>
                        <a:t>Classification</a:t>
                      </a:r>
                    </a:p>
                  </a:txBody>
                  <a:tcPr anchor="ctr">
                    <a:lnL>
                      <a:noFill/>
                    </a:lnL>
                    <a:lnR>
                      <a:noFill/>
                    </a:lnR>
                    <a:lnT>
                      <a:noFill/>
                    </a:lnT>
                    <a:lnB>
                      <a:noFill/>
                    </a:lnB>
                  </a:tcPr>
                </a:tc>
                <a:tc>
                  <a:txBody>
                    <a:bodyPr/>
                    <a:lstStyle/>
                    <a:p>
                      <a:r>
                        <a:rPr lang="en-GB"/>
                        <a:t>Secure</a:t>
                      </a:r>
                    </a:p>
                  </a:txBody>
                  <a:tcPr anchor="ctr">
                    <a:lnL>
                      <a:noFill/>
                    </a:lnL>
                    <a:lnR>
                      <a:noFill/>
                    </a:lnR>
                    <a:lnT>
                      <a:noFill/>
                    </a:lnT>
                    <a:lnB>
                      <a:noFill/>
                    </a:lnB>
                  </a:tcPr>
                </a:tc>
                <a:tc>
                  <a:txBody>
                    <a:bodyPr/>
                    <a:lstStyle/>
                    <a:p>
                      <a:endParaRPr lang="en-GB" dirty="0"/>
                    </a:p>
                  </a:txBody>
                  <a:tcPr anchor="ctr">
                    <a:lnL>
                      <a:noFill/>
                    </a:lnL>
                    <a:lnR>
                      <a:noFill/>
                    </a:lnR>
                    <a:lnT>
                      <a:noFill/>
                    </a:lnT>
                    <a:lnB>
                      <a:noFill/>
                    </a:lnB>
                  </a:tcPr>
                </a:tc>
                <a:extLst>
                  <a:ext uri="{0D108BD9-81ED-4DB2-BD59-A6C34878D82A}">
                    <a16:rowId xmlns:a16="http://schemas.microsoft.com/office/drawing/2014/main" val="1112876077"/>
                  </a:ext>
                </a:extLst>
              </a:tr>
            </a:tbl>
          </a:graphicData>
        </a:graphic>
      </p:graphicFrame>
      <p:sp>
        <p:nvSpPr>
          <p:cNvPr id="3" name="Rectangle 1">
            <a:extLst>
              <a:ext uri="{FF2B5EF4-FFF2-40B4-BE49-F238E27FC236}">
                <a16:creationId xmlns:a16="http://schemas.microsoft.com/office/drawing/2014/main" id="{E4914C3A-5590-BF47-87A9-C884A57C3BAF}"/>
              </a:ext>
            </a:extLst>
          </p:cNvPr>
          <p:cNvSpPr>
            <a:spLocks noChangeArrowheads="1"/>
          </p:cNvSpPr>
          <p:nvPr/>
        </p:nvSpPr>
        <p:spPr bwMode="auto">
          <a:xfrm>
            <a:off x="838200" y="2137411"/>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00000"/>
                </a:solidFill>
                <a:effectLst/>
                <a:latin typeface="Arial" panose="020B0604020202020204" pitchFamily="34" charset="0"/>
              </a:rPr>
              <a:t>Vignette 5 – Secure Attachment (variation)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2">
            <a:extLst>
              <a:ext uri="{FF2B5EF4-FFF2-40B4-BE49-F238E27FC236}">
                <a16:creationId xmlns:a16="http://schemas.microsoft.com/office/drawing/2014/main" id="{54EB6E62-8E4B-3047-953E-AE05091B46F7}"/>
              </a:ext>
            </a:extLst>
          </p:cNvPr>
          <p:cNvSpPr>
            <a:spLocks noChangeArrowheads="1"/>
          </p:cNvSpPr>
          <p:nvPr/>
        </p:nvSpPr>
        <p:spPr bwMode="auto">
          <a:xfrm>
            <a:off x="838200" y="3270250"/>
            <a:ext cx="12192000"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5" name="Rectangle 3">
            <a:extLst>
              <a:ext uri="{FF2B5EF4-FFF2-40B4-BE49-F238E27FC236}">
                <a16:creationId xmlns:a16="http://schemas.microsoft.com/office/drawing/2014/main" id="{C1523E0D-4EDA-2448-947B-BEDF1CDD75D9}"/>
              </a:ext>
            </a:extLst>
          </p:cNvPr>
          <p:cNvSpPr>
            <a:spLocks noChangeArrowheads="1"/>
          </p:cNvSpPr>
          <p:nvPr/>
        </p:nvSpPr>
        <p:spPr bwMode="auto">
          <a:xfrm>
            <a:off x="838200" y="328612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1" i="0" u="none" strike="noStrike" cap="none" normalizeH="0" baseline="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61331566"/>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B555F29D-AAF7-104A-94AE-837B41ABBCF5}"/>
              </a:ext>
            </a:extLst>
          </p:cNvPr>
          <p:cNvGraphicFramePr>
            <a:graphicFrameLocks noGrp="1"/>
          </p:cNvGraphicFramePr>
          <p:nvPr/>
        </p:nvGraphicFramePr>
        <p:xfrm>
          <a:off x="838200" y="2812574"/>
          <a:ext cx="10515600" cy="2377440"/>
        </p:xfrm>
        <a:graphic>
          <a:graphicData uri="http://schemas.openxmlformats.org/drawingml/2006/table">
            <a:tbl>
              <a:tblPr/>
              <a:tblGrid>
                <a:gridCol w="3505200">
                  <a:extLst>
                    <a:ext uri="{9D8B030D-6E8A-4147-A177-3AD203B41FA5}">
                      <a16:colId xmlns:a16="http://schemas.microsoft.com/office/drawing/2014/main" val="2003312187"/>
                    </a:ext>
                  </a:extLst>
                </a:gridCol>
                <a:gridCol w="3505200">
                  <a:extLst>
                    <a:ext uri="{9D8B030D-6E8A-4147-A177-3AD203B41FA5}">
                      <a16:colId xmlns:a16="http://schemas.microsoft.com/office/drawing/2014/main" val="2161654710"/>
                    </a:ext>
                  </a:extLst>
                </a:gridCol>
                <a:gridCol w="3505200">
                  <a:extLst>
                    <a:ext uri="{9D8B030D-6E8A-4147-A177-3AD203B41FA5}">
                      <a16:colId xmlns:a16="http://schemas.microsoft.com/office/drawing/2014/main" val="895507788"/>
                    </a:ext>
                  </a:extLst>
                </a:gridCol>
              </a:tblGrid>
              <a:tr h="0">
                <a:tc>
                  <a:txBody>
                    <a:bodyPr/>
                    <a:lstStyle/>
                    <a:p>
                      <a:r>
                        <a:rPr lang="en-GB"/>
                        <a:t>Checklist Aspect</a:t>
                      </a:r>
                    </a:p>
                  </a:txBody>
                  <a:tcPr anchor="ctr">
                    <a:lnL>
                      <a:noFill/>
                    </a:lnL>
                    <a:lnR>
                      <a:noFill/>
                    </a:lnR>
                    <a:lnT>
                      <a:noFill/>
                    </a:lnT>
                    <a:lnB>
                      <a:noFill/>
                    </a:lnB>
                  </a:tcPr>
                </a:tc>
                <a:tc>
                  <a:txBody>
                    <a:bodyPr/>
                    <a:lstStyle/>
                    <a:p>
                      <a:r>
                        <a:rPr lang="en-GB"/>
                        <a:t>Observed Behaviour</a:t>
                      </a:r>
                    </a:p>
                  </a:txBody>
                  <a:tcPr anchor="ctr">
                    <a:lnL>
                      <a:noFill/>
                    </a:lnL>
                    <a:lnR>
                      <a:noFill/>
                    </a:lnR>
                    <a:lnT>
                      <a:noFill/>
                    </a:lnT>
                    <a:lnB>
                      <a:noFill/>
                    </a:lnB>
                  </a:tcPr>
                </a:tc>
                <a:tc>
                  <a:txBody>
                    <a:bodyPr/>
                    <a:lstStyle/>
                    <a:p>
                      <a:r>
                        <a:rPr lang="en-GB"/>
                        <a:t>Coding</a:t>
                      </a:r>
                    </a:p>
                  </a:txBody>
                  <a:tcPr anchor="ctr">
                    <a:lnL>
                      <a:noFill/>
                    </a:lnL>
                    <a:lnR>
                      <a:noFill/>
                    </a:lnR>
                    <a:lnT>
                      <a:noFill/>
                    </a:lnT>
                    <a:lnB>
                      <a:noFill/>
                    </a:lnB>
                  </a:tcPr>
                </a:tc>
                <a:extLst>
                  <a:ext uri="{0D108BD9-81ED-4DB2-BD59-A6C34878D82A}">
                    <a16:rowId xmlns:a16="http://schemas.microsoft.com/office/drawing/2014/main" val="2489948537"/>
                  </a:ext>
                </a:extLst>
              </a:tr>
              <a:tr h="0">
                <a:tc>
                  <a:txBody>
                    <a:bodyPr/>
                    <a:lstStyle/>
                    <a:p>
                      <a:r>
                        <a:rPr lang="en-GB"/>
                        <a:t>Distress on separation</a:t>
                      </a:r>
                    </a:p>
                  </a:txBody>
                  <a:tcPr anchor="ctr">
                    <a:lnL>
                      <a:noFill/>
                    </a:lnL>
                    <a:lnR>
                      <a:noFill/>
                    </a:lnR>
                    <a:lnT>
                      <a:noFill/>
                    </a:lnT>
                    <a:lnB>
                      <a:noFill/>
                    </a:lnB>
                  </a:tcPr>
                </a:tc>
                <a:tc>
                  <a:txBody>
                    <a:bodyPr/>
                    <a:lstStyle/>
                    <a:p>
                      <a:r>
                        <a:rPr lang="en-GB"/>
                        <a:t>Keeps head down, no visible distress</a:t>
                      </a:r>
                    </a:p>
                  </a:txBody>
                  <a:tcPr anchor="ctr">
                    <a:lnL>
                      <a:noFill/>
                    </a:lnL>
                    <a:lnR>
                      <a:noFill/>
                    </a:lnR>
                    <a:lnT>
                      <a:noFill/>
                    </a:lnT>
                    <a:lnB>
                      <a:noFill/>
                    </a:lnB>
                  </a:tcPr>
                </a:tc>
                <a:tc>
                  <a:txBody>
                    <a:bodyPr/>
                    <a:lstStyle/>
                    <a:p>
                      <a:r>
                        <a:rPr lang="en-GB"/>
                        <a:t>Low</a:t>
                      </a:r>
                    </a:p>
                  </a:txBody>
                  <a:tcPr anchor="ctr">
                    <a:lnL>
                      <a:noFill/>
                    </a:lnL>
                    <a:lnR>
                      <a:noFill/>
                    </a:lnR>
                    <a:lnT>
                      <a:noFill/>
                    </a:lnT>
                    <a:lnB>
                      <a:noFill/>
                    </a:lnB>
                  </a:tcPr>
                </a:tc>
                <a:extLst>
                  <a:ext uri="{0D108BD9-81ED-4DB2-BD59-A6C34878D82A}">
                    <a16:rowId xmlns:a16="http://schemas.microsoft.com/office/drawing/2014/main" val="1497914171"/>
                  </a:ext>
                </a:extLst>
              </a:tr>
              <a:tr h="0">
                <a:tc>
                  <a:txBody>
                    <a:bodyPr/>
                    <a:lstStyle/>
                    <a:p>
                      <a:r>
                        <a:rPr lang="en-GB"/>
                        <a:t>Exploration while parent absent</a:t>
                      </a:r>
                    </a:p>
                  </a:txBody>
                  <a:tcPr anchor="ctr">
                    <a:lnL>
                      <a:noFill/>
                    </a:lnL>
                    <a:lnR>
                      <a:noFill/>
                    </a:lnR>
                    <a:lnT>
                      <a:noFill/>
                    </a:lnT>
                    <a:lnB>
                      <a:noFill/>
                    </a:lnB>
                  </a:tcPr>
                </a:tc>
                <a:tc>
                  <a:txBody>
                    <a:bodyPr/>
                    <a:lstStyle/>
                    <a:p>
                      <a:r>
                        <a:rPr lang="en-GB"/>
                        <a:t>Continues drawing quietly</a:t>
                      </a:r>
                    </a:p>
                  </a:txBody>
                  <a:tcPr anchor="ctr">
                    <a:lnL>
                      <a:noFill/>
                    </a:lnL>
                    <a:lnR>
                      <a:noFill/>
                    </a:lnR>
                    <a:lnT>
                      <a:noFill/>
                    </a:lnT>
                    <a:lnB>
                      <a:noFill/>
                    </a:lnB>
                  </a:tcPr>
                </a:tc>
                <a:tc>
                  <a:txBody>
                    <a:bodyPr/>
                    <a:lstStyle/>
                    <a:p>
                      <a:r>
                        <a:rPr lang="en-GB"/>
                        <a:t>Active (detached)</a:t>
                      </a:r>
                    </a:p>
                  </a:txBody>
                  <a:tcPr anchor="ctr">
                    <a:lnL>
                      <a:noFill/>
                    </a:lnL>
                    <a:lnR>
                      <a:noFill/>
                    </a:lnR>
                    <a:lnT>
                      <a:noFill/>
                    </a:lnT>
                    <a:lnB>
                      <a:noFill/>
                    </a:lnB>
                  </a:tcPr>
                </a:tc>
                <a:extLst>
                  <a:ext uri="{0D108BD9-81ED-4DB2-BD59-A6C34878D82A}">
                    <a16:rowId xmlns:a16="http://schemas.microsoft.com/office/drawing/2014/main" val="3826089659"/>
                  </a:ext>
                </a:extLst>
              </a:tr>
              <a:tr h="0">
                <a:tc>
                  <a:txBody>
                    <a:bodyPr/>
                    <a:lstStyle/>
                    <a:p>
                      <a:r>
                        <a:rPr lang="en-GB"/>
                        <a:t>Response on reunion</a:t>
                      </a:r>
                    </a:p>
                  </a:txBody>
                  <a:tcPr anchor="ctr">
                    <a:lnL>
                      <a:noFill/>
                    </a:lnL>
                    <a:lnR>
                      <a:noFill/>
                    </a:lnR>
                    <a:lnT>
                      <a:noFill/>
                    </a:lnT>
                    <a:lnB>
                      <a:noFill/>
                    </a:lnB>
                  </a:tcPr>
                </a:tc>
                <a:tc>
                  <a:txBody>
                    <a:bodyPr/>
                    <a:lstStyle/>
                    <a:p>
                      <a:r>
                        <a:rPr lang="en-GB"/>
                        <a:t>Does not acknowledge parent, shrugs off hug</a:t>
                      </a:r>
                    </a:p>
                  </a:txBody>
                  <a:tcPr anchor="ctr">
                    <a:lnL>
                      <a:noFill/>
                    </a:lnL>
                    <a:lnR>
                      <a:noFill/>
                    </a:lnR>
                    <a:lnT>
                      <a:noFill/>
                    </a:lnT>
                    <a:lnB>
                      <a:noFill/>
                    </a:lnB>
                  </a:tcPr>
                </a:tc>
                <a:tc>
                  <a:txBody>
                    <a:bodyPr/>
                    <a:lstStyle/>
                    <a:p>
                      <a:r>
                        <a:rPr lang="en-GB"/>
                        <a:t>Avoidance</a:t>
                      </a:r>
                    </a:p>
                  </a:txBody>
                  <a:tcPr anchor="ctr">
                    <a:lnL>
                      <a:noFill/>
                    </a:lnL>
                    <a:lnR>
                      <a:noFill/>
                    </a:lnR>
                    <a:lnT>
                      <a:noFill/>
                    </a:lnT>
                    <a:lnB>
                      <a:noFill/>
                    </a:lnB>
                  </a:tcPr>
                </a:tc>
                <a:extLst>
                  <a:ext uri="{0D108BD9-81ED-4DB2-BD59-A6C34878D82A}">
                    <a16:rowId xmlns:a16="http://schemas.microsoft.com/office/drawing/2014/main" val="1704842554"/>
                  </a:ext>
                </a:extLst>
              </a:tr>
              <a:tr h="0">
                <a:tc>
                  <a:txBody>
                    <a:bodyPr/>
                    <a:lstStyle/>
                    <a:p>
                      <a:r>
                        <a:rPr lang="en-GB"/>
                        <a:t>Classification</a:t>
                      </a:r>
                    </a:p>
                  </a:txBody>
                  <a:tcPr anchor="ctr">
                    <a:lnL>
                      <a:noFill/>
                    </a:lnL>
                    <a:lnR>
                      <a:noFill/>
                    </a:lnR>
                    <a:lnT>
                      <a:noFill/>
                    </a:lnT>
                    <a:lnB>
                      <a:noFill/>
                    </a:lnB>
                  </a:tcPr>
                </a:tc>
                <a:tc>
                  <a:txBody>
                    <a:bodyPr/>
                    <a:lstStyle/>
                    <a:p>
                      <a:r>
                        <a:rPr lang="en-GB"/>
                        <a:t>Insecure-Avoidant</a:t>
                      </a:r>
                    </a:p>
                  </a:txBody>
                  <a:tcPr anchor="ctr">
                    <a:lnL>
                      <a:noFill/>
                    </a:lnL>
                    <a:lnR>
                      <a:noFill/>
                    </a:lnR>
                    <a:lnT>
                      <a:noFill/>
                    </a:lnT>
                    <a:lnB>
                      <a:noFill/>
                    </a:lnB>
                  </a:tcPr>
                </a:tc>
                <a:tc>
                  <a:txBody>
                    <a:bodyPr/>
                    <a:lstStyle/>
                    <a:p>
                      <a:endParaRPr lang="en-GB" dirty="0"/>
                    </a:p>
                  </a:txBody>
                  <a:tcPr anchor="ctr">
                    <a:lnL>
                      <a:noFill/>
                    </a:lnL>
                    <a:lnR>
                      <a:noFill/>
                    </a:lnR>
                    <a:lnT>
                      <a:noFill/>
                    </a:lnT>
                    <a:lnB>
                      <a:noFill/>
                    </a:lnB>
                  </a:tcPr>
                </a:tc>
                <a:extLst>
                  <a:ext uri="{0D108BD9-81ED-4DB2-BD59-A6C34878D82A}">
                    <a16:rowId xmlns:a16="http://schemas.microsoft.com/office/drawing/2014/main" val="3485515688"/>
                  </a:ext>
                </a:extLst>
              </a:tr>
            </a:tbl>
          </a:graphicData>
        </a:graphic>
      </p:graphicFrame>
      <p:sp>
        <p:nvSpPr>
          <p:cNvPr id="3" name="Rectangle 1">
            <a:extLst>
              <a:ext uri="{FF2B5EF4-FFF2-40B4-BE49-F238E27FC236}">
                <a16:creationId xmlns:a16="http://schemas.microsoft.com/office/drawing/2014/main" id="{E97A444F-8A58-DF41-866C-E4058F5FC8A3}"/>
              </a:ext>
            </a:extLst>
          </p:cNvPr>
          <p:cNvSpPr>
            <a:spLocks noChangeArrowheads="1"/>
          </p:cNvSpPr>
          <p:nvPr/>
        </p:nvSpPr>
        <p:spPr bwMode="auto">
          <a:xfrm>
            <a:off x="838200" y="22034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00000"/>
                </a:solidFill>
                <a:effectLst/>
                <a:latin typeface="Arial" panose="020B0604020202020204" pitchFamily="34" charset="0"/>
              </a:rPr>
              <a:t>Vignette 6 – Insecure-Avoidant (variation)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23257415"/>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Cyfryngau Ar-lein 2" title="Tronick's Still Face Experiment">
            <a:hlinkClick r:id="" action="ppaction://media"/>
            <a:extLst>
              <a:ext uri="{FF2B5EF4-FFF2-40B4-BE49-F238E27FC236}">
                <a16:creationId xmlns:a16="http://schemas.microsoft.com/office/drawing/2014/main" id="{7B4A74C6-777E-121D-5066-C2FEC8A4FF14}"/>
              </a:ext>
            </a:extLst>
          </p:cNvPr>
          <p:cNvPicPr>
            <a:picLocks noRot="1" noChangeAspect="1"/>
          </p:cNvPicPr>
          <p:nvPr>
            <a:videoFile r:link="rId1"/>
          </p:nvPr>
        </p:nvPicPr>
        <p:blipFill>
          <a:blip r:embed="rId3"/>
          <a:stretch>
            <a:fillRect/>
          </a:stretch>
        </p:blipFill>
        <p:spPr>
          <a:xfrm>
            <a:off x="2622589" y="148659"/>
            <a:ext cx="6740194" cy="5055146"/>
          </a:xfrm>
          <a:prstGeom prst="rect">
            <a:avLst/>
          </a:prstGeom>
          <a:ln>
            <a:noFill/>
          </a:ln>
          <a:effectLst>
            <a:outerShdw blurRad="190500" algn="tl" rotWithShape="0">
              <a:srgbClr val="000000">
                <a:alpha val="70000"/>
              </a:srgbClr>
            </a:outerShdw>
          </a:effectLst>
        </p:spPr>
      </p:pic>
      <p:sp>
        <p:nvSpPr>
          <p:cNvPr id="5" name="Blwch Testun 4">
            <a:extLst>
              <a:ext uri="{FF2B5EF4-FFF2-40B4-BE49-F238E27FC236}">
                <a16:creationId xmlns:a16="http://schemas.microsoft.com/office/drawing/2014/main" id="{B78833E9-7D5A-EEA3-8206-0F778C2D2B32}"/>
              </a:ext>
            </a:extLst>
          </p:cNvPr>
          <p:cNvSpPr txBox="1"/>
          <p:nvPr/>
        </p:nvSpPr>
        <p:spPr>
          <a:xfrm>
            <a:off x="4259253" y="5315759"/>
            <a:ext cx="3095216" cy="646331"/>
          </a:xfrm>
          <a:prstGeom prst="rect">
            <a:avLst/>
          </a:prstGeom>
          <a:noFill/>
        </p:spPr>
        <p:txBody>
          <a:bodyPr wrap="square">
            <a:spAutoFit/>
          </a:bodyPr>
          <a:lstStyle/>
          <a:p>
            <a:r>
              <a:rPr lang="cy-GB" dirty="0">
                <a:hlinkClick r:id="rId4"/>
              </a:rPr>
              <a:t>https://youtu.be/f1Jw0-LExyc</a:t>
            </a:r>
            <a:endParaRPr lang="cy-GB" dirty="0"/>
          </a:p>
          <a:p>
            <a:endParaRPr lang="cy-GB" dirty="0"/>
          </a:p>
        </p:txBody>
      </p:sp>
    </p:spTree>
    <p:extLst>
      <p:ext uri="{BB962C8B-B14F-4D97-AF65-F5344CB8AC3E}">
        <p14:creationId xmlns:p14="http://schemas.microsoft.com/office/powerpoint/2010/main" val="962065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70E3979E-ED76-42C5-A57F-A5F1841E1BED}"/>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AB13C628-E64C-4338-9E2D-7E2C0AB7259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18BDF297-BAC4-4A6A-828E-F0020B0E9F1C}"/>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705887B3-B5E5-4747-BA4F-DBAF9BD9BA0C}"/>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B5AD004F-2CE7-46A6-8456-E8EE21EFA7C8}"/>
    </a:ext>
  </a:extLst>
</a:theme>
</file>

<file path=ppt/theme/theme6.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FAC362AA-00F7-4C51-985E-7B77CF175B86}"/>
    </a:ext>
  </a:extLst>
</a:theme>
</file>

<file path=ppt/theme/theme7.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905979A7-D8AB-48C3-8CB1-00B5D989A923}"/>
    </a:ext>
  </a:extLst>
</a:theme>
</file>

<file path=ppt/theme/theme8.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CF13A138-C489-4144-8A42-89B957CB8685}"/>
    </a:ext>
  </a:extLst>
</a:theme>
</file>

<file path=ppt/theme/theme9.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2BD65A20-5BBC-450F-96A5-6A8CC1562BDF}"/>
    </a:ext>
  </a:extLst>
</a:theme>
</file>

<file path=ppt/theme/theme10.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1146ED57-523A-4A3D-9989-747FD39448D2}"/>
    </a:ext>
  </a:extLst>
</a:theme>
</file>

<file path=ppt/theme/theme11.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137F8BE8-395A-4781-835E-358AE9D452AC}"/>
    </a:ext>
  </a:extLst>
</a:theme>
</file>

<file path=ppt/theme/theme1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3BFA540C-AF14-4650-813B-0F3DF2FD9181}"/>
    </a:ext>
  </a:extLst>
</a:theme>
</file>

<file path=ppt/theme/theme13.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6DD06C3E-B6DD-47EA-9873-F65B8778CA7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3266B271-5563-447E-909E-4EAA6790ECCF}"/>
    </a:ext>
  </a:extLst>
</a:theme>
</file>

<file path=ppt/theme/theme15.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D3C9D65B-A09C-45D6-B818-4985C8CCFE80}"/>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6631C2B5-4066-44D6-89E7-C23F98C5C74D}">
  <we:reference id="wa200005669" version="2.0.0.0" store="cy-GB" storeType="OMEX"/>
  <we:alternateReferences>
    <we:reference id="wa200005669" version="2.0.0.0" store="wa200005669"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gfen" ma:contentTypeID="0x010100E209B251219B0E4FA192FAB8C3136AE6" ma:contentTypeVersion="39" ma:contentTypeDescription="Creu dogfen newydd." ma:contentTypeScope="" ma:versionID="f95bcb4796cadc3cb9811311446a9c44">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70e2613e0ce83e1944f1456bf38bccab"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Tagiau Delwedd"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Rhannwyd â"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Wedi Rhannu Gyda Manylion"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Math o Gynnwys"/>
        <xsd:element ref="dc:title" minOccurs="0" maxOccurs="1" ma:index="4" ma:displayName="Teit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0EDD0EC-C1BD-41A2-ABCB-96065693B41B}">
  <ds:schemaRefs>
    <ds:schemaRef ds:uri="8ee9550b-f5f4-4dde-bce5-39f4ba45c2f1"/>
    <ds:schemaRef ds:uri="92c24619-d6d5-42cf-b618-23d930ad9f20"/>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3.xml><?xml version="1.0" encoding="utf-8"?>
<ds:datastoreItem xmlns:ds="http://schemas.openxmlformats.org/officeDocument/2006/customXml" ds:itemID="{2CE36C9E-69B7-4239-AB31-A025491662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APLP Template yellow</Template>
  <TotalTime>511</TotalTime>
  <Words>1923</Words>
  <Application>Microsoft Macintosh PowerPoint</Application>
  <PresentationFormat>Widescreen</PresentationFormat>
  <Paragraphs>256</Paragraphs>
  <Slides>90</Slides>
  <Notes>5</Notes>
  <HiddenSlides>0</HiddenSlides>
  <MMClips>2</MMClips>
  <ScaleCrop>false</ScaleCrop>
  <HeadingPairs>
    <vt:vector size="6" baseType="variant">
      <vt:variant>
        <vt:lpstr>Fonts Used</vt:lpstr>
      </vt:variant>
      <vt:variant>
        <vt:i4>4</vt:i4>
      </vt:variant>
      <vt:variant>
        <vt:lpstr>Theme</vt:lpstr>
      </vt:variant>
      <vt:variant>
        <vt:i4>15</vt:i4>
      </vt:variant>
      <vt:variant>
        <vt:lpstr>Slide Titles</vt:lpstr>
      </vt:variant>
      <vt:variant>
        <vt:i4>90</vt:i4>
      </vt:variant>
    </vt:vector>
  </HeadingPairs>
  <TitlesOfParts>
    <vt:vector size="109" baseType="lpstr">
      <vt:lpstr>American Typewriter</vt:lpstr>
      <vt:lpstr>Arial</vt:lpstr>
      <vt:lpstr>Calibri</vt:lpstr>
      <vt:lpstr>Century Gothic</vt:lpstr>
      <vt:lpstr>UWTSD 200_Title Page</vt:lpstr>
      <vt:lpstr>UWTSD 200_Title Page 1</vt:lpstr>
      <vt:lpstr>UWTSD 200_Title Page 2</vt:lpstr>
      <vt:lpstr>UWTSD 200_Title Page 3</vt:lpstr>
      <vt:lpstr>UWTSD 200_Subtitle 1</vt:lpstr>
      <vt:lpstr>UWTSD 200_Subtitle 3</vt:lpstr>
      <vt:lpstr>2_UWTSD 200_Subtitle 3</vt:lpstr>
      <vt:lpstr>4_UWTSD 200_Subtitle 3</vt:lpstr>
      <vt:lpstr>5_UWTSD 200_Subtitle 3</vt:lpstr>
      <vt:lpstr>6_UWTSD 200_Subtitle 3</vt:lpstr>
      <vt:lpstr>8_UWTSD 200_Subtitle 3</vt:lpstr>
      <vt:lpstr>UWTSD 200_Text 1</vt:lpstr>
      <vt:lpstr>UWTSD 200_Text 3</vt:lpstr>
      <vt:lpstr>UWTSD 200_Text 5</vt:lpstr>
      <vt:lpstr>UWTSD Logo Variations with Image Behind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Cyflwyniad PowerPoint</dc:title>
  <dc:creator>Meryl Bowen</dc:creator>
  <cp:lastModifiedBy>Tom Cox</cp:lastModifiedBy>
  <cp:revision>52</cp:revision>
  <dcterms:created xsi:type="dcterms:W3CDTF">2023-11-30T10:14:11Z</dcterms:created>
  <dcterms:modified xsi:type="dcterms:W3CDTF">2025-10-05T19:57:21Z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