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44"/>
  </p:notesMasterIdLst>
  <p:handoutMasterIdLst>
    <p:handoutMasterId r:id="rId45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410" r:id="rId17"/>
    <p:sldId id="411" r:id="rId18"/>
    <p:sldId id="392" r:id="rId19"/>
    <p:sldId id="393" r:id="rId20"/>
    <p:sldId id="412" r:id="rId21"/>
    <p:sldId id="413" r:id="rId22"/>
    <p:sldId id="395" r:id="rId23"/>
    <p:sldId id="397" r:id="rId24"/>
    <p:sldId id="414" r:id="rId25"/>
    <p:sldId id="415" r:id="rId26"/>
    <p:sldId id="416" r:id="rId27"/>
    <p:sldId id="417" r:id="rId28"/>
    <p:sldId id="418" r:id="rId29"/>
    <p:sldId id="419" r:id="rId30"/>
    <p:sldId id="333" r:id="rId31"/>
    <p:sldId id="408" r:id="rId32"/>
    <p:sldId id="402" r:id="rId33"/>
    <p:sldId id="404" r:id="rId34"/>
    <p:sldId id="381" r:id="rId35"/>
    <p:sldId id="346" r:id="rId36"/>
    <p:sldId id="371" r:id="rId37"/>
    <p:sldId id="396" r:id="rId38"/>
    <p:sldId id="405" r:id="rId39"/>
    <p:sldId id="400" r:id="rId40"/>
    <p:sldId id="409" r:id="rId41"/>
    <p:sldId id="364" r:id="rId42"/>
    <p:sldId id="377" r:id="rId4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5E21960-312D-F04C-A516-A0D7D5C13D00}" v="37" dt="2025-02-28T18:05:54.5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3"/>
    <p:restoredTop sz="94635"/>
  </p:normalViewPr>
  <p:slideViewPr>
    <p:cSldViewPr snapToGrid="0">
      <p:cViewPr varScale="1">
        <p:scale>
          <a:sx n="105" d="100"/>
          <a:sy n="105" d="100"/>
        </p:scale>
        <p:origin x="608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notesMaster" Target="notesMasters/notesMaster1.xml"/><Relationship Id="rId52" Type="http://schemas.microsoft.com/office/2018/10/relationships/authors" Target="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Relationship Id="rId51" Type="http://schemas.microsoft.com/office/2015/10/relationships/revisionInfo" Target="revisionInfo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95E21960-312D-F04C-A516-A0D7D5C13D00}"/>
    <pc:docChg chg="undo custSel addSld delSld modSld">
      <pc:chgData name="Naomi Doerge" userId="c2ba5b26-9392-4f76-82ca-966719aba79f" providerId="ADAL" clId="{95E21960-312D-F04C-A516-A0D7D5C13D00}" dt="2025-02-28T18:07:59.542" v="765" actId="403"/>
      <pc:docMkLst>
        <pc:docMk/>
      </pc:docMkLst>
      <pc:sldChg chg="modSp new mod">
        <pc:chgData name="Naomi Doerge" userId="c2ba5b26-9392-4f76-82ca-966719aba79f" providerId="ADAL" clId="{95E21960-312D-F04C-A516-A0D7D5C13D00}" dt="2025-02-28T17:35:53.909" v="410" actId="404"/>
        <pc:sldMkLst>
          <pc:docMk/>
          <pc:sldMk cId="3097884413" sldId="410"/>
        </pc:sldMkLst>
        <pc:spChg chg="mod">
          <ac:chgData name="Naomi Doerge" userId="c2ba5b26-9392-4f76-82ca-966719aba79f" providerId="ADAL" clId="{95E21960-312D-F04C-A516-A0D7D5C13D00}" dt="2025-02-28T17:31:43.518" v="332" actId="1076"/>
          <ac:spMkLst>
            <pc:docMk/>
            <pc:sldMk cId="3097884413" sldId="410"/>
            <ac:spMk id="2" creationId="{EB6373B0-8226-CEFF-BD38-CB8A85ECCA57}"/>
          </ac:spMkLst>
        </pc:spChg>
        <pc:spChg chg="mod">
          <ac:chgData name="Naomi Doerge" userId="c2ba5b26-9392-4f76-82ca-966719aba79f" providerId="ADAL" clId="{95E21960-312D-F04C-A516-A0D7D5C13D00}" dt="2025-02-28T17:35:53.909" v="410" actId="404"/>
          <ac:spMkLst>
            <pc:docMk/>
            <pc:sldMk cId="3097884413" sldId="410"/>
            <ac:spMk id="3" creationId="{CD38D656-983B-DDF2-0253-CBAC0FADF490}"/>
          </ac:spMkLst>
        </pc:spChg>
      </pc:sldChg>
      <pc:sldChg chg="addSp modSp new mod">
        <pc:chgData name="Naomi Doerge" userId="c2ba5b26-9392-4f76-82ca-966719aba79f" providerId="ADAL" clId="{95E21960-312D-F04C-A516-A0D7D5C13D00}" dt="2025-02-28T17:33:56.457" v="381" actId="255"/>
        <pc:sldMkLst>
          <pc:docMk/>
          <pc:sldMk cId="1288152248" sldId="411"/>
        </pc:sldMkLst>
        <pc:spChg chg="mod">
          <ac:chgData name="Naomi Doerge" userId="c2ba5b26-9392-4f76-82ca-966719aba79f" providerId="ADAL" clId="{95E21960-312D-F04C-A516-A0D7D5C13D00}" dt="2025-02-28T17:31:06.934" v="322" actId="1076"/>
          <ac:spMkLst>
            <pc:docMk/>
            <pc:sldMk cId="1288152248" sldId="411"/>
            <ac:spMk id="2" creationId="{FF589573-3DC8-04F0-DA85-95D68296F20F}"/>
          </ac:spMkLst>
        </pc:spChg>
        <pc:spChg chg="mod">
          <ac:chgData name="Naomi Doerge" userId="c2ba5b26-9392-4f76-82ca-966719aba79f" providerId="ADAL" clId="{95E21960-312D-F04C-A516-A0D7D5C13D00}" dt="2025-02-28T17:32:16.937" v="348" actId="13822"/>
          <ac:spMkLst>
            <pc:docMk/>
            <pc:sldMk cId="1288152248" sldId="411"/>
            <ac:spMk id="3" creationId="{52A9BED2-D1DE-F5A6-B4DB-33B9C7E0DAE9}"/>
          </ac:spMkLst>
        </pc:spChg>
        <pc:spChg chg="add mod">
          <ac:chgData name="Naomi Doerge" userId="c2ba5b26-9392-4f76-82ca-966719aba79f" providerId="ADAL" clId="{95E21960-312D-F04C-A516-A0D7D5C13D00}" dt="2025-02-28T17:33:56.457" v="381" actId="255"/>
          <ac:spMkLst>
            <pc:docMk/>
            <pc:sldMk cId="1288152248" sldId="411"/>
            <ac:spMk id="6" creationId="{9B65C71F-0A6D-EB87-62FB-AAE1F1652A32}"/>
          </ac:spMkLst>
        </pc:spChg>
      </pc:sldChg>
      <pc:sldChg chg="modSp new mod">
        <pc:chgData name="Naomi Doerge" userId="c2ba5b26-9392-4f76-82ca-966719aba79f" providerId="ADAL" clId="{95E21960-312D-F04C-A516-A0D7D5C13D00}" dt="2025-02-28T17:42:44.869" v="486" actId="404"/>
        <pc:sldMkLst>
          <pc:docMk/>
          <pc:sldMk cId="1672251955" sldId="412"/>
        </pc:sldMkLst>
        <pc:spChg chg="mod">
          <ac:chgData name="Naomi Doerge" userId="c2ba5b26-9392-4f76-82ca-966719aba79f" providerId="ADAL" clId="{95E21960-312D-F04C-A516-A0D7D5C13D00}" dt="2025-02-28T17:40:05.026" v="425" actId="1076"/>
          <ac:spMkLst>
            <pc:docMk/>
            <pc:sldMk cId="1672251955" sldId="412"/>
            <ac:spMk id="2" creationId="{6DF9BECD-4CE5-0426-0917-F0E13DD75E39}"/>
          </ac:spMkLst>
        </pc:spChg>
        <pc:spChg chg="mod">
          <ac:chgData name="Naomi Doerge" userId="c2ba5b26-9392-4f76-82ca-966719aba79f" providerId="ADAL" clId="{95E21960-312D-F04C-A516-A0D7D5C13D00}" dt="2025-02-28T17:42:44.869" v="486" actId="404"/>
          <ac:spMkLst>
            <pc:docMk/>
            <pc:sldMk cId="1672251955" sldId="412"/>
            <ac:spMk id="3" creationId="{40125FB4-9E01-97D3-1D16-DBE1F20D4CCB}"/>
          </ac:spMkLst>
        </pc:spChg>
      </pc:sldChg>
      <pc:sldChg chg="modSp new mod">
        <pc:chgData name="Naomi Doerge" userId="c2ba5b26-9392-4f76-82ca-966719aba79f" providerId="ADAL" clId="{95E21960-312D-F04C-A516-A0D7D5C13D00}" dt="2025-02-28T17:45:38.116" v="536"/>
        <pc:sldMkLst>
          <pc:docMk/>
          <pc:sldMk cId="968493403" sldId="413"/>
        </pc:sldMkLst>
        <pc:spChg chg="mod">
          <ac:chgData name="Naomi Doerge" userId="c2ba5b26-9392-4f76-82ca-966719aba79f" providerId="ADAL" clId="{95E21960-312D-F04C-A516-A0D7D5C13D00}" dt="2025-02-28T17:45:38.116" v="536"/>
          <ac:spMkLst>
            <pc:docMk/>
            <pc:sldMk cId="968493403" sldId="413"/>
            <ac:spMk id="2" creationId="{86293168-0BCB-3673-7AD3-C0B275C86415}"/>
          </ac:spMkLst>
        </pc:spChg>
        <pc:spChg chg="mod">
          <ac:chgData name="Naomi Doerge" userId="c2ba5b26-9392-4f76-82ca-966719aba79f" providerId="ADAL" clId="{95E21960-312D-F04C-A516-A0D7D5C13D00}" dt="2025-02-28T17:43:30.861" v="496" actId="255"/>
          <ac:spMkLst>
            <pc:docMk/>
            <pc:sldMk cId="968493403" sldId="413"/>
            <ac:spMk id="3" creationId="{0259DA66-9A69-6DB3-D68E-6752BA75BF86}"/>
          </ac:spMkLst>
        </pc:spChg>
      </pc:sldChg>
      <pc:sldChg chg="modSp new mod">
        <pc:chgData name="Naomi Doerge" userId="c2ba5b26-9392-4f76-82ca-966719aba79f" providerId="ADAL" clId="{95E21960-312D-F04C-A516-A0D7D5C13D00}" dt="2025-02-28T17:45:26.795" v="533" actId="27636"/>
        <pc:sldMkLst>
          <pc:docMk/>
          <pc:sldMk cId="3096424329" sldId="414"/>
        </pc:sldMkLst>
        <pc:spChg chg="mod">
          <ac:chgData name="Naomi Doerge" userId="c2ba5b26-9392-4f76-82ca-966719aba79f" providerId="ADAL" clId="{95E21960-312D-F04C-A516-A0D7D5C13D00}" dt="2025-02-28T17:45:06.365" v="523" actId="1076"/>
          <ac:spMkLst>
            <pc:docMk/>
            <pc:sldMk cId="3096424329" sldId="414"/>
            <ac:spMk id="2" creationId="{6837E259-9F03-7408-29FB-053C853CCEFD}"/>
          </ac:spMkLst>
        </pc:spChg>
        <pc:spChg chg="mod">
          <ac:chgData name="Naomi Doerge" userId="c2ba5b26-9392-4f76-82ca-966719aba79f" providerId="ADAL" clId="{95E21960-312D-F04C-A516-A0D7D5C13D00}" dt="2025-02-28T17:45:26.795" v="533" actId="27636"/>
          <ac:spMkLst>
            <pc:docMk/>
            <pc:sldMk cId="3096424329" sldId="414"/>
            <ac:spMk id="3" creationId="{BC76D4AA-897C-8A47-7EF0-040E1B8C7745}"/>
          </ac:spMkLst>
        </pc:spChg>
      </pc:sldChg>
      <pc:sldChg chg="modSp new mod">
        <pc:chgData name="Naomi Doerge" userId="c2ba5b26-9392-4f76-82ca-966719aba79f" providerId="ADAL" clId="{95E21960-312D-F04C-A516-A0D7D5C13D00}" dt="2025-02-28T17:50:13.265" v="612" actId="20577"/>
        <pc:sldMkLst>
          <pc:docMk/>
          <pc:sldMk cId="492811065" sldId="415"/>
        </pc:sldMkLst>
        <pc:spChg chg="mod">
          <ac:chgData name="Naomi Doerge" userId="c2ba5b26-9392-4f76-82ca-966719aba79f" providerId="ADAL" clId="{95E21960-312D-F04C-A516-A0D7D5C13D00}" dt="2025-02-28T17:48:58.104" v="553" actId="1076"/>
          <ac:spMkLst>
            <pc:docMk/>
            <pc:sldMk cId="492811065" sldId="415"/>
            <ac:spMk id="2" creationId="{4828E836-DF6C-DCED-474A-09C20E4CE7FF}"/>
          </ac:spMkLst>
        </pc:spChg>
        <pc:spChg chg="mod">
          <ac:chgData name="Naomi Doerge" userId="c2ba5b26-9392-4f76-82ca-966719aba79f" providerId="ADAL" clId="{95E21960-312D-F04C-A516-A0D7D5C13D00}" dt="2025-02-28T17:50:13.265" v="612" actId="20577"/>
          <ac:spMkLst>
            <pc:docMk/>
            <pc:sldMk cId="492811065" sldId="415"/>
            <ac:spMk id="3" creationId="{FB0BFE7F-3F78-63C2-D0BF-630CBEC612B3}"/>
          </ac:spMkLst>
        </pc:spChg>
      </pc:sldChg>
      <pc:sldChg chg="modSp new mod">
        <pc:chgData name="Naomi Doerge" userId="c2ba5b26-9392-4f76-82ca-966719aba79f" providerId="ADAL" clId="{95E21960-312D-F04C-A516-A0D7D5C13D00}" dt="2025-02-28T17:58:41.566" v="668"/>
        <pc:sldMkLst>
          <pc:docMk/>
          <pc:sldMk cId="1453736197" sldId="416"/>
        </pc:sldMkLst>
        <pc:spChg chg="mod">
          <ac:chgData name="Naomi Doerge" userId="c2ba5b26-9392-4f76-82ca-966719aba79f" providerId="ADAL" clId="{95E21960-312D-F04C-A516-A0D7D5C13D00}" dt="2025-02-28T17:57:35.131" v="663" actId="113"/>
          <ac:spMkLst>
            <pc:docMk/>
            <pc:sldMk cId="1453736197" sldId="416"/>
            <ac:spMk id="2" creationId="{A668FB2B-9449-13D4-3120-C463C314C5DA}"/>
          </ac:spMkLst>
        </pc:spChg>
        <pc:spChg chg="mod">
          <ac:chgData name="Naomi Doerge" userId="c2ba5b26-9392-4f76-82ca-966719aba79f" providerId="ADAL" clId="{95E21960-312D-F04C-A516-A0D7D5C13D00}" dt="2025-02-28T17:58:41.566" v="668"/>
          <ac:spMkLst>
            <pc:docMk/>
            <pc:sldMk cId="1453736197" sldId="416"/>
            <ac:spMk id="3" creationId="{2B4381A9-6968-7F4E-CFFF-2FE85226DC20}"/>
          </ac:spMkLst>
        </pc:spChg>
      </pc:sldChg>
      <pc:sldChg chg="modSp new mod">
        <pc:chgData name="Naomi Doerge" userId="c2ba5b26-9392-4f76-82ca-966719aba79f" providerId="ADAL" clId="{95E21960-312D-F04C-A516-A0D7D5C13D00}" dt="2025-02-28T18:02:55.602" v="682" actId="20577"/>
        <pc:sldMkLst>
          <pc:docMk/>
          <pc:sldMk cId="728311542" sldId="417"/>
        </pc:sldMkLst>
        <pc:spChg chg="mod">
          <ac:chgData name="Naomi Doerge" userId="c2ba5b26-9392-4f76-82ca-966719aba79f" providerId="ADAL" clId="{95E21960-312D-F04C-A516-A0D7D5C13D00}" dt="2025-02-28T18:00:14.703" v="671" actId="27636"/>
          <ac:spMkLst>
            <pc:docMk/>
            <pc:sldMk cId="728311542" sldId="417"/>
            <ac:spMk id="2" creationId="{AB53018C-78E5-363A-965D-77B8BE2120EE}"/>
          </ac:spMkLst>
        </pc:spChg>
        <pc:spChg chg="mod">
          <ac:chgData name="Naomi Doerge" userId="c2ba5b26-9392-4f76-82ca-966719aba79f" providerId="ADAL" clId="{95E21960-312D-F04C-A516-A0D7D5C13D00}" dt="2025-02-28T18:02:55.602" v="682" actId="20577"/>
          <ac:spMkLst>
            <pc:docMk/>
            <pc:sldMk cId="728311542" sldId="417"/>
            <ac:spMk id="3" creationId="{06FF8A8C-DCF5-FCB0-664D-23D41BB5CAEC}"/>
          </ac:spMkLst>
        </pc:spChg>
      </pc:sldChg>
      <pc:sldChg chg="modSp new mod">
        <pc:chgData name="Naomi Doerge" userId="c2ba5b26-9392-4f76-82ca-966719aba79f" providerId="ADAL" clId="{95E21960-312D-F04C-A516-A0D7D5C13D00}" dt="2025-02-28T18:07:44.634" v="759" actId="27636"/>
        <pc:sldMkLst>
          <pc:docMk/>
          <pc:sldMk cId="1499590431" sldId="418"/>
        </pc:sldMkLst>
        <pc:spChg chg="mod">
          <ac:chgData name="Naomi Doerge" userId="c2ba5b26-9392-4f76-82ca-966719aba79f" providerId="ADAL" clId="{95E21960-312D-F04C-A516-A0D7D5C13D00}" dt="2025-02-28T18:05:24.719" v="728" actId="1076"/>
          <ac:spMkLst>
            <pc:docMk/>
            <pc:sldMk cId="1499590431" sldId="418"/>
            <ac:spMk id="2" creationId="{26D44B72-D6EA-A534-1E34-8FD15BD380F3}"/>
          </ac:spMkLst>
        </pc:spChg>
        <pc:spChg chg="mod">
          <ac:chgData name="Naomi Doerge" userId="c2ba5b26-9392-4f76-82ca-966719aba79f" providerId="ADAL" clId="{95E21960-312D-F04C-A516-A0D7D5C13D00}" dt="2025-02-28T18:07:44.634" v="759" actId="27636"/>
          <ac:spMkLst>
            <pc:docMk/>
            <pc:sldMk cId="1499590431" sldId="418"/>
            <ac:spMk id="3" creationId="{F1D3C4E6-608F-A0F0-0ACD-D47128CDBCF1}"/>
          </ac:spMkLst>
        </pc:spChg>
      </pc:sldChg>
      <pc:sldChg chg="modSp add mod">
        <pc:chgData name="Naomi Doerge" userId="c2ba5b26-9392-4f76-82ca-966719aba79f" providerId="ADAL" clId="{95E21960-312D-F04C-A516-A0D7D5C13D00}" dt="2025-02-28T18:07:59.542" v="765" actId="403"/>
        <pc:sldMkLst>
          <pc:docMk/>
          <pc:sldMk cId="2135886382" sldId="419"/>
        </pc:sldMkLst>
        <pc:spChg chg="mod">
          <ac:chgData name="Naomi Doerge" userId="c2ba5b26-9392-4f76-82ca-966719aba79f" providerId="ADAL" clId="{95E21960-312D-F04C-A516-A0D7D5C13D00}" dt="2025-02-28T18:07:59.542" v="765" actId="403"/>
          <ac:spMkLst>
            <pc:docMk/>
            <pc:sldMk cId="2135886382" sldId="419"/>
            <ac:spMk id="3" creationId="{93E52F1A-5F23-77E6-8DBF-4B659C4E752D}"/>
          </ac:spMkLst>
        </pc:spChg>
      </pc:sldChg>
      <pc:sldChg chg="add del">
        <pc:chgData name="Naomi Doerge" userId="c2ba5b26-9392-4f76-82ca-966719aba79f" providerId="ADAL" clId="{95E21960-312D-F04C-A516-A0D7D5C13D00}" dt="2025-02-28T18:05:54.518" v="734"/>
        <pc:sldMkLst>
          <pc:docMk/>
          <pc:sldMk cId="2114296076" sldId="420"/>
        </pc:sldMkLst>
      </pc:sldChg>
    </pc:docChg>
  </pc:docChgLst>
</pc:chgInfo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>
                <a:latin typeface="Calibri" panose="020F0502020204030204" pitchFamily="34" charset="0"/>
                <a:cs typeface="Calibri" panose="020F0502020204030204" pitchFamily="34" charset="0"/>
              </a:rPr>
              <a:t>Quoting/Direct Citing</a:t>
            </a:r>
          </a:p>
          <a:p>
            <a:pPr marL="514350" indent="-514350">
              <a:buFont typeface="+mj-lt"/>
              <a:buAutoNum type="arabicPeriod"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>
                <a:cs typeface="Calibri" panose="020F0502020204030204" pitchFamily="34" charset="0"/>
              </a:rPr>
              <a:t>your own words</a:t>
            </a:r>
            <a:r>
              <a:rPr lang="en-GB" sz="2400" b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>
              <a:cs typeface="Calibri" panose="020F0502020204030204" pitchFamily="34" charset="0"/>
            </a:endParaRPr>
          </a:p>
          <a:p>
            <a:r>
              <a:rPr lang="en-GB" sz="2400" b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>
                <a:cs typeface="Calibri" panose="020F0502020204030204" pitchFamily="34" charset="0"/>
              </a:rPr>
              <a:t>words</a:t>
            </a:r>
            <a:r>
              <a:rPr lang="en-GB" sz="2400" b="0">
                <a:cs typeface="Calibri" panose="020F0502020204030204" pitchFamily="34" charset="0"/>
              </a:rPr>
              <a:t> </a:t>
            </a:r>
            <a:r>
              <a:rPr lang="en-GB" sz="2400" b="1" i="1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>
                <a:cs typeface="Calibri" panose="020F0502020204030204" pitchFamily="34" charset="0"/>
              </a:rPr>
              <a:t> </a:t>
            </a:r>
            <a:r>
              <a:rPr lang="en-GB" sz="2400" b="1">
                <a:cs typeface="Calibri" panose="020F0502020204030204" pitchFamily="34" charset="0"/>
              </a:rPr>
              <a:t>the structure </a:t>
            </a:r>
            <a:r>
              <a:rPr lang="en-GB" sz="2400" b="0">
                <a:cs typeface="Calibri" panose="020F0502020204030204" pitchFamily="34" charset="0"/>
              </a:rPr>
              <a:t>but </a:t>
            </a:r>
            <a:r>
              <a:rPr lang="en-GB" sz="2400" b="1" u="sng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>
              <a:latin typeface="+mj-lt"/>
            </a:endParaRPr>
          </a:p>
          <a:p>
            <a:endParaRPr lang="en-GB">
              <a:latin typeface="+mj-lt"/>
            </a:endParaRPr>
          </a:p>
          <a:p>
            <a:endParaRPr lang="en-GB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>
                <a:cs typeface="Calibri" panose="020F0502020204030204" pitchFamily="34" charset="0"/>
              </a:rPr>
              <a:t>cannot </a:t>
            </a:r>
            <a:r>
              <a:rPr lang="en-GB" sz="260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Paraphrasing Worksheet and complete </a:t>
            </a:r>
            <a:r>
              <a:rPr lang="en-US" b="1">
                <a:solidFill>
                  <a:srgbClr val="173AFF"/>
                </a:solidFill>
              </a:rPr>
              <a:t>Activity 1 </a:t>
            </a:r>
            <a:r>
              <a:rPr lang="en-US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>
                <a:cs typeface="Calibri" panose="020F0502020204030204" pitchFamily="34" charset="0"/>
              </a:rPr>
              <a:t> </a:t>
            </a:r>
            <a:r>
              <a:rPr lang="en-GB" altLang="en-US" sz="3600" b="1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1) </a:t>
            </a:r>
            <a:r>
              <a:rPr lang="en-GB" altLang="en-US" sz="2400">
                <a:cs typeface="Calibri" panose="020F0502020204030204" pitchFamily="34" charset="0"/>
              </a:rPr>
              <a:t>Using</a:t>
            </a:r>
            <a:r>
              <a:rPr lang="en-GB" altLang="en-US" sz="2400" b="1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2) </a:t>
            </a:r>
            <a:r>
              <a:rPr lang="en-GB" altLang="en-US" sz="2400">
                <a:cs typeface="Calibri" panose="020F0502020204030204" pitchFamily="34" charset="0"/>
              </a:rPr>
              <a:t>Changing</a:t>
            </a:r>
            <a:r>
              <a:rPr lang="en-GB" altLang="en-US" sz="2400" b="1">
                <a:cs typeface="Calibri" panose="020F0502020204030204" pitchFamily="34" charset="0"/>
              </a:rPr>
              <a:t> word class </a:t>
            </a:r>
            <a:r>
              <a:rPr lang="en-GB" altLang="en-US" sz="240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3) </a:t>
            </a:r>
            <a:r>
              <a:rPr lang="en-GB" altLang="en-US" sz="2400">
                <a:cs typeface="Calibri" panose="020F0502020204030204" pitchFamily="34" charset="0"/>
              </a:rPr>
              <a:t>Changing</a:t>
            </a:r>
            <a:r>
              <a:rPr lang="en-GB" altLang="en-US" sz="2400" b="1">
                <a:cs typeface="Calibri" panose="020F0502020204030204" pitchFamily="34" charset="0"/>
              </a:rPr>
              <a:t> word order </a:t>
            </a:r>
            <a:r>
              <a:rPr lang="en-GB" altLang="en-US" sz="240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>
                <a:cs typeface="Calibri" panose="020F0502020204030204" pitchFamily="34" charset="0"/>
              </a:rPr>
              <a:t>4) </a:t>
            </a:r>
            <a:r>
              <a:rPr lang="en-GB" altLang="en-US" sz="2400">
                <a:cs typeface="Calibri" panose="020F0502020204030204" pitchFamily="34" charset="0"/>
              </a:rPr>
              <a:t>Change the </a:t>
            </a:r>
            <a:r>
              <a:rPr lang="en-GB" altLang="en-US" sz="2400" b="1">
                <a:cs typeface="Calibri" panose="020F0502020204030204" pitchFamily="34" charset="0"/>
              </a:rPr>
              <a:t>subject</a:t>
            </a:r>
            <a:r>
              <a:rPr lang="en-GB" altLang="en-US" sz="240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>
                <a:cs typeface="Calibri" panose="020F0502020204030204" pitchFamily="34" charset="0"/>
              </a:rPr>
              <a:t>Active to Passive </a:t>
            </a:r>
            <a:r>
              <a:rPr lang="en-GB" altLang="en-US" sz="240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/>
              <a:t>NOTE: </a:t>
            </a:r>
            <a:r>
              <a:rPr lang="en-GB" altLang="en-US" sz="2800"/>
              <a:t> Doing one of these on its own is usually </a:t>
            </a:r>
            <a:r>
              <a:rPr lang="en-GB" altLang="en-US" sz="2800" b="1"/>
              <a:t>not enough </a:t>
            </a:r>
            <a:r>
              <a:rPr lang="en-GB" altLang="en-US" sz="2800"/>
              <a:t>to paraphrase well-</a:t>
            </a:r>
            <a:r>
              <a:rPr lang="en-GB" altLang="en-US" sz="2800" b="1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>
              <a:solidFill>
                <a:srgbClr val="00B050"/>
              </a:solidFill>
            </a:endParaRPr>
          </a:p>
          <a:p>
            <a:endParaRPr lang="en-GB" altLang="en-US"/>
          </a:p>
          <a:p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>
              <a:cs typeface="Calibri" panose="020F0502020204030204" pitchFamily="34" charset="0"/>
            </a:endParaRPr>
          </a:p>
          <a:p>
            <a:pPr algn="just"/>
            <a:endParaRPr lang="en-GB" sz="1000">
              <a:cs typeface="Calibri" panose="020F0502020204030204" pitchFamily="34" charset="0"/>
            </a:endParaRPr>
          </a:p>
          <a:p>
            <a:pPr algn="just"/>
            <a:r>
              <a:rPr lang="en-GB" sz="260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>
              <a:cs typeface="Calibri" panose="020F0502020204030204" pitchFamily="34" charset="0"/>
            </a:endParaRPr>
          </a:p>
          <a:p>
            <a:pPr algn="just"/>
            <a:endParaRPr lang="en-GB" sz="2600" b="1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>
                <a:cs typeface="Calibri" panose="020F0502020204030204" pitchFamily="34" charset="0"/>
              </a:rPr>
              <a:t>Please remember that you </a:t>
            </a:r>
            <a:r>
              <a:rPr lang="en-GB" sz="2600" b="1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>
              <a:cs typeface="Calibri" panose="020F0502020204030204" pitchFamily="34" charset="0"/>
            </a:endParaRPr>
          </a:p>
          <a:p>
            <a:pPr algn="just"/>
            <a:endParaRPr lang="en-GB" sz="24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>
              <a:latin typeface="+mj-lt"/>
              <a:cs typeface="Calibri" panose="020F0502020204030204" pitchFamily="34" charset="0"/>
            </a:endParaRPr>
          </a:p>
          <a:p>
            <a:r>
              <a:rPr lang="en-GB" sz="2800" b="1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>
                <a:cs typeface="Calibri" panose="020F0502020204030204" pitchFamily="34" charset="0"/>
              </a:rPr>
              <a:t>“One </a:t>
            </a:r>
            <a:r>
              <a:rPr lang="en-GB" sz="2600" u="sng">
                <a:cs typeface="Calibri" panose="020F0502020204030204" pitchFamily="34" charset="0"/>
              </a:rPr>
              <a:t>major</a:t>
            </a:r>
            <a:r>
              <a:rPr lang="en-GB" sz="2600">
                <a:cs typeface="Calibri" panose="020F0502020204030204" pitchFamily="34" charset="0"/>
              </a:rPr>
              <a:t> problem confronting </a:t>
            </a:r>
            <a:r>
              <a:rPr lang="en-GB" sz="2600" u="sng">
                <a:cs typeface="Calibri" panose="020F0502020204030204" pitchFamily="34" charset="0"/>
              </a:rPr>
              <a:t>coursebook</a:t>
            </a:r>
            <a:r>
              <a:rPr lang="en-GB" sz="2600">
                <a:cs typeface="Calibri" panose="020F0502020204030204" pitchFamily="34" charset="0"/>
              </a:rPr>
              <a:t> writers, is the </a:t>
            </a:r>
            <a:r>
              <a:rPr lang="en-GB" sz="2600" u="sng">
                <a:cs typeface="Calibri" panose="020F0502020204030204" pitchFamily="34" charset="0"/>
              </a:rPr>
              <a:t>enormous</a:t>
            </a:r>
            <a:r>
              <a:rPr lang="en-GB" sz="260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>
              <a:cs typeface="Calibri" panose="020F0502020204030204" pitchFamily="34" charset="0"/>
            </a:endParaRPr>
          </a:p>
          <a:p>
            <a:r>
              <a:rPr lang="en-GB" sz="2600" b="1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>
                <a:cs typeface="Calibri" panose="020F0502020204030204" pitchFamily="34" charset="0"/>
              </a:rPr>
              <a:t>According to </a:t>
            </a:r>
            <a:r>
              <a:rPr lang="en-GB" sz="2600" b="1">
                <a:cs typeface="Calibri" panose="020F0502020204030204" pitchFamily="34" charset="0"/>
              </a:rPr>
              <a:t>Koprowski (2005) </a:t>
            </a:r>
            <a:r>
              <a:rPr lang="en-GB" sz="260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373B0-8226-CEFF-BD38-CB8A85ECC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8280" y="227683"/>
            <a:ext cx="6187440" cy="28378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8D656-983B-DDF2-0253-CBAC0FADF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722694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synonyms for these examples:</a:t>
            </a:r>
          </a:p>
          <a:p>
            <a:pPr marL="0" indent="0">
              <a:buNone/>
            </a:pPr>
            <a:endParaRPr lang="en-US" sz="900" b="1" dirty="0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GB" dirty="0"/>
              <a:t>The scientist conducted an experiment to investigate the effects of temperature on water levels.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/>
              <a:t>The teacher gave the students a worksheet to complete in class.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498D2B-D242-EC3D-8FFA-3E09954BA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7BD8AA-6386-EA11-28EB-CC0EB0839B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97884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89573-3DC8-04F0-DA85-95D68296F2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472" y="136525"/>
            <a:ext cx="6675120" cy="339726"/>
          </a:xfrm>
        </p:spPr>
        <p:txBody>
          <a:bodyPr/>
          <a:lstStyle/>
          <a:p>
            <a:r>
              <a:rPr lang="en-US" sz="3600" b="1" dirty="0">
                <a:solidFill>
                  <a:srgbClr val="173AFF"/>
                </a:solidFill>
              </a:rPr>
              <a:t>Practice: </a:t>
            </a:r>
            <a:r>
              <a:rPr lang="en-US" sz="3600" b="1" dirty="0">
                <a:solidFill>
                  <a:srgbClr val="C00000"/>
                </a:solidFill>
              </a:rPr>
              <a:t>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A9BED2-D1DE-F5A6-B4DB-33B9C7E0DA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1168" y="758952"/>
            <a:ext cx="4248912" cy="486155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marL="0" indent="0" algn="just">
              <a:buNone/>
            </a:pPr>
            <a:r>
              <a:rPr lang="en-US" sz="2100" dirty="0"/>
              <a:t>KEY WORD CHANGES:</a:t>
            </a:r>
          </a:p>
          <a:p>
            <a:pPr marL="0" indent="0" algn="just">
              <a:buNone/>
            </a:pPr>
            <a:r>
              <a:rPr lang="en-US" sz="2100" dirty="0"/>
              <a:t>conducted → carried out / performed / led</a:t>
            </a:r>
          </a:p>
          <a:p>
            <a:pPr marL="0" indent="0" algn="just">
              <a:buNone/>
            </a:pPr>
            <a:r>
              <a:rPr lang="en-US" sz="2100" dirty="0"/>
              <a:t>experiment → study / test / research</a:t>
            </a:r>
          </a:p>
          <a:p>
            <a:pPr marL="0" indent="0" algn="just">
              <a:buNone/>
            </a:pPr>
            <a:r>
              <a:rPr lang="en-US" sz="2100" dirty="0"/>
              <a:t>investigate → examine / </a:t>
            </a:r>
            <a:r>
              <a:rPr lang="en-US" sz="2100" dirty="0" err="1"/>
              <a:t>analyse</a:t>
            </a:r>
            <a:r>
              <a:rPr lang="en-US" sz="2100" dirty="0"/>
              <a:t> / assess</a:t>
            </a:r>
          </a:p>
          <a:p>
            <a:pPr marL="0" indent="0" algn="just">
              <a:buNone/>
            </a:pPr>
            <a:r>
              <a:rPr lang="en-US" sz="2100" dirty="0"/>
              <a:t>effects → impact / influence / consequences</a:t>
            </a:r>
          </a:p>
          <a:p>
            <a:pPr marL="0" indent="0" algn="just">
              <a:buNone/>
            </a:pPr>
            <a:r>
              <a:rPr lang="en-US" sz="2100" dirty="0"/>
              <a:t>temperature → heat levels / degree of heat</a:t>
            </a:r>
          </a:p>
          <a:p>
            <a:pPr marL="0" indent="0" algn="just">
              <a:buNone/>
            </a:pPr>
            <a:r>
              <a:rPr lang="en-US" sz="2100" dirty="0"/>
              <a:t>water levels → water volume / water amount / liquid levels</a:t>
            </a:r>
          </a:p>
          <a:p>
            <a:pPr marL="0" indent="0" algn="just">
              <a:buNone/>
            </a:pPr>
            <a:endParaRPr lang="en-US" sz="21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611CC8-B12E-94F4-A65B-5F8F1C954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4A33E-0512-2C2B-542D-5A79674E6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65C71F-0A6D-EB87-62FB-AAE1F1652A32}"/>
              </a:ext>
            </a:extLst>
          </p:cNvPr>
          <p:cNvSpPr txBox="1"/>
          <p:nvPr/>
        </p:nvSpPr>
        <p:spPr>
          <a:xfrm>
            <a:off x="4730496" y="758952"/>
            <a:ext cx="4218432" cy="489364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100" dirty="0"/>
              <a:t>KEY WORD CHANGES:</a:t>
            </a:r>
          </a:p>
          <a:p>
            <a:r>
              <a:rPr lang="en-US" sz="2100" dirty="0"/>
              <a:t>teacher → instructor / educator / gave → handed / provided / distributed</a:t>
            </a:r>
          </a:p>
          <a:p>
            <a:r>
              <a:rPr lang="en-US" sz="2100" dirty="0"/>
              <a:t>students → learners / pupils / classmates</a:t>
            </a:r>
          </a:p>
          <a:p>
            <a:r>
              <a:rPr lang="en-US" sz="2100" dirty="0"/>
              <a:t>worksheet → assignment / exercise / task/activities</a:t>
            </a:r>
          </a:p>
          <a:p>
            <a:r>
              <a:rPr lang="en-US" sz="2100" dirty="0"/>
              <a:t>complete → finish / work on / fill out</a:t>
            </a:r>
          </a:p>
          <a:p>
            <a:r>
              <a:rPr lang="en-US" sz="2100" dirty="0"/>
              <a:t>in class → during the lesson / in the classroom / at school</a:t>
            </a:r>
          </a:p>
          <a:p>
            <a:endParaRPr lang="en-US" sz="2100" dirty="0"/>
          </a:p>
          <a:p>
            <a:endParaRPr lang="en-US" sz="2100" dirty="0"/>
          </a:p>
          <a:p>
            <a:endParaRPr lang="en-US" sz="2100" dirty="0"/>
          </a:p>
        </p:txBody>
      </p:sp>
    </p:spTree>
    <p:extLst>
      <p:ext uri="{BB962C8B-B14F-4D97-AF65-F5344CB8AC3E}">
        <p14:creationId xmlns:p14="http://schemas.microsoft.com/office/powerpoint/2010/main" val="1288152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>
                <a:cs typeface="Calibri" panose="020F0502020204030204" pitchFamily="34" charset="0"/>
              </a:rPr>
              <a:t>You are required to </a:t>
            </a:r>
            <a:r>
              <a:rPr lang="en-GB" sz="2800" b="1" i="1">
                <a:cs typeface="Calibri" panose="020F0502020204030204" pitchFamily="34" charset="0"/>
              </a:rPr>
              <a:t>complete</a:t>
            </a:r>
            <a:r>
              <a:rPr lang="en-GB" sz="280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>
              <a:cs typeface="Calibri" panose="020F0502020204030204" pitchFamily="34" charset="0"/>
            </a:endParaRPr>
          </a:p>
          <a:p>
            <a:r>
              <a:rPr lang="en-GB" sz="2800" b="1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>
                <a:cs typeface="Calibri" panose="020F0502020204030204" pitchFamily="34" charset="0"/>
              </a:rPr>
              <a:t>The completion </a:t>
            </a:r>
            <a:r>
              <a:rPr lang="en-GB" sz="280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F9BECD-4CE5-0426-0917-F0E13DD75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9992" y="138339"/>
            <a:ext cx="6224016" cy="45447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125FB4-9E01-97D3-1D16-DBE1F20D4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1312" y="685801"/>
            <a:ext cx="8229600" cy="3917032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class for these examples: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dirty="0"/>
              <a:t>The teacher gave a quick explanation of the topic</a:t>
            </a:r>
            <a:endParaRPr lang="en-US" dirty="0">
              <a:solidFill>
                <a:srgbClr val="173AFF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rgbClr val="173AFF"/>
              </a:solidFill>
            </a:endParaRPr>
          </a:p>
          <a:p>
            <a:pPr marL="0" indent="0">
              <a:buNone/>
            </a:pPr>
            <a:r>
              <a:rPr lang="en-US" dirty="0"/>
              <a:t>According to Smith and Jones (2020), an experienced coach’s motivational speech can significantly influence player performance during championship games.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EF2E2D-FD83-D2EE-96B5-9545306ED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CDCE43-0137-20D5-1B21-75CA31FA0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225195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93168-0BCB-3673-7AD3-C0B275C86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864" y="136525"/>
            <a:ext cx="6748272" cy="478854"/>
          </a:xfrm>
        </p:spPr>
        <p:txBody>
          <a:bodyPr/>
          <a:lstStyle/>
          <a:p>
            <a:r>
              <a:rPr lang="en-US" sz="3600" b="1" dirty="0">
                <a:solidFill>
                  <a:srgbClr val="173AFF"/>
                </a:solidFill>
              </a:rPr>
              <a:t>Practice: </a:t>
            </a:r>
            <a:r>
              <a:rPr lang="en-US" sz="3600" b="1" dirty="0">
                <a:solidFill>
                  <a:srgbClr val="C00000"/>
                </a:solidFill>
              </a:rPr>
              <a:t>Suggested Answers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59DA66-9A69-6DB3-D68E-6752BA75B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4025"/>
            <a:ext cx="8229600" cy="3917032"/>
          </a:xfrm>
        </p:spPr>
        <p:txBody>
          <a:bodyPr/>
          <a:lstStyle/>
          <a:p>
            <a:r>
              <a:rPr lang="en-GB" sz="2300" dirty="0"/>
              <a:t>The teacher quickly gave an explanation of the topic.</a:t>
            </a:r>
          </a:p>
          <a:p>
            <a:r>
              <a:rPr lang="en-GB" sz="2300" dirty="0"/>
              <a:t>The teacher quickly explained the topic. </a:t>
            </a:r>
          </a:p>
          <a:p>
            <a:r>
              <a:rPr lang="en-GB" sz="2300" dirty="0"/>
              <a:t>According to Smith and Jones (2020), a coach with experience can significantly influence player performance during championship games through a motivational speech.</a:t>
            </a:r>
          </a:p>
          <a:p>
            <a:r>
              <a:rPr lang="en-GB" sz="2300" dirty="0"/>
              <a:t>According to Smith and Jones (2020), an experienced coach’s speech can provide motivation that significantly influences player performance during championship games.</a:t>
            </a:r>
          </a:p>
          <a:p>
            <a:r>
              <a:rPr lang="en-GB" sz="2300" dirty="0"/>
              <a:t>According to Smith and Jones (2020), an experienced coach’s motivational speech can have a significant influence on player performance during championship games</a:t>
            </a:r>
          </a:p>
          <a:p>
            <a:endParaRPr lang="en-US" sz="23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D8ACD-17C8-F755-7A86-06A61F85A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75055B-E18E-B85D-75A4-B83E76B0F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84934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7E259-9F03-7408-29FB-053C853C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6360" y="170688"/>
            <a:ext cx="6431280" cy="454470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Practice!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6D4AA-897C-8A47-7EF0-040E1B8C7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29641"/>
            <a:ext cx="8229600" cy="3917032"/>
          </a:xfrm>
        </p:spPr>
        <p:txBody>
          <a:bodyPr>
            <a:normAutofit fontScale="92500" lnSpcReduction="10000"/>
          </a:bodyPr>
          <a:lstStyle/>
          <a:p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subject for these examples: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researchers conducted a survey on consumer preferences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The new policy was implemented by the government last year.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64243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8E836-DF6C-DCED-474A-09C20E4CE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288" y="219456"/>
            <a:ext cx="6821424" cy="381318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173AFF"/>
                </a:solidFill>
              </a:rPr>
              <a:t>Practice: </a:t>
            </a:r>
            <a:r>
              <a:rPr lang="en-US" sz="3200" b="1" dirty="0">
                <a:solidFill>
                  <a:srgbClr val="C00000"/>
                </a:solidFill>
              </a:rPr>
              <a:t>Suggested Answers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BFE7F-3F78-63C2-D0BF-630CBEC61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4297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Active Version (original) The researchers conducted a survey on consumer preferences.</a:t>
            </a: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Passive Version:</a:t>
            </a:r>
            <a:r>
              <a:rPr lang="en-GB" sz="2400" dirty="0"/>
              <a:t> </a:t>
            </a:r>
            <a:r>
              <a:rPr lang="en-GB" sz="2400" i="1" dirty="0"/>
              <a:t>A survey on consumer preferences was conducted by the researchers.”</a:t>
            </a:r>
          </a:p>
          <a:p>
            <a:pPr marL="0" indent="0">
              <a:buNone/>
            </a:pPr>
            <a:endParaRPr lang="en-GB" sz="2400" i="1" dirty="0"/>
          </a:p>
          <a:p>
            <a:pPr marL="0" indent="0">
              <a:buNone/>
            </a:pPr>
            <a:r>
              <a:rPr lang="en-GB" sz="2400" b="1" dirty="0"/>
              <a:t>Passive Version (original):</a:t>
            </a:r>
            <a:r>
              <a:rPr lang="en-GB" sz="2400" dirty="0"/>
              <a:t> </a:t>
            </a:r>
            <a:r>
              <a:rPr lang="en-GB" sz="2400" b="1" dirty="0"/>
              <a:t>The new policy was implemented by the government last year."</a:t>
            </a:r>
          </a:p>
          <a:p>
            <a:pPr marL="0" indent="0">
              <a:buNone/>
            </a:pPr>
            <a:r>
              <a:rPr lang="en-GB" sz="2400" b="1" dirty="0"/>
              <a:t>Active Version</a:t>
            </a:r>
            <a:r>
              <a:rPr lang="en-GB" sz="2400" dirty="0"/>
              <a:t>: The government implemented the new policy last year.</a:t>
            </a:r>
          </a:p>
          <a:p>
            <a:pPr marL="0" indent="0">
              <a:buNone/>
            </a:pPr>
            <a:endParaRPr lang="en-GB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928110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8FB2B-9449-13D4-3120-C463C314C5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Sentence Construction/Word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381A9-6968-7F4E-CFFF-2FE85226D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dirty="0"/>
              <a:t>Researchers have identified several factors that contribute to climate change</a:t>
            </a:r>
          </a:p>
          <a:p>
            <a:pPr marL="0" indent="0">
              <a:buNone/>
            </a:pPr>
            <a:r>
              <a:rPr lang="en-GB" sz="32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dirty="0"/>
              <a:t>Several factors that contribute to climate change have been identified by researchers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373619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3018C-78E5-363A-965D-77B8BE212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Sentence Construction/Word Order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FF8A8C-DCF5-FCB0-664D-23D41BB5C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dirty="0"/>
              <a:t>The study highlights the importance of regular exercise for maintaining good health</a:t>
            </a:r>
          </a:p>
          <a:p>
            <a:r>
              <a:rPr lang="en-GB" sz="32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dirty="0"/>
              <a:t>The importance of regular exercise for maintaining good health is highlighted in the study.</a:t>
            </a:r>
            <a:endParaRPr lang="en-GB" sz="3200" b="1" dirty="0">
              <a:solidFill>
                <a:schemeClr val="accent6"/>
              </a:solidFill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83115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44B72-D6EA-A534-1E34-8FD15BD38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6466"/>
            <a:ext cx="8229600" cy="1143000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173AFF"/>
                </a:solidFill>
              </a:rPr>
              <a:t>Practice!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3C4E6-608F-A0F0-0ACD-D47128CDB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66534"/>
            <a:ext cx="8229600" cy="3917032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b="1" dirty="0">
                <a:solidFill>
                  <a:srgbClr val="173AFF"/>
                </a:solidFill>
              </a:rPr>
              <a:t>Work with a partner and change </a:t>
            </a:r>
            <a:r>
              <a:rPr lang="en-US" b="1" u="sng" dirty="0">
                <a:solidFill>
                  <a:srgbClr val="173AFF"/>
                </a:solidFill>
              </a:rPr>
              <a:t>only</a:t>
            </a:r>
            <a:r>
              <a:rPr lang="en-US" b="1" dirty="0">
                <a:solidFill>
                  <a:srgbClr val="173AFF"/>
                </a:solidFill>
              </a:rPr>
              <a:t> the word order/sentence construction for these examples:</a:t>
            </a:r>
          </a:p>
          <a:p>
            <a:pPr marL="0" indent="0" algn="just">
              <a:buNone/>
            </a:pPr>
            <a:r>
              <a:rPr lang="en-GB" dirty="0"/>
              <a:t>Governments must develop effective policies to address climate change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Researchers are examining the effects of sleep deprivation on cognitive performance.</a:t>
            </a:r>
          </a:p>
          <a:p>
            <a:pPr marL="0" indent="0" algn="just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95904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71B87E-46EE-1C75-1EF8-28417DFD8E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1234E-6EEF-32FE-9777-A30AF5171F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288" y="219456"/>
            <a:ext cx="6821424" cy="381318"/>
          </a:xfrm>
        </p:spPr>
        <p:txBody>
          <a:bodyPr>
            <a:normAutofit fontScale="90000"/>
          </a:bodyPr>
          <a:lstStyle/>
          <a:p>
            <a:r>
              <a:rPr lang="en-US" sz="3200" b="1" dirty="0">
                <a:solidFill>
                  <a:srgbClr val="173AFF"/>
                </a:solidFill>
              </a:rPr>
              <a:t>Practice: </a:t>
            </a:r>
            <a:r>
              <a:rPr lang="en-US" sz="3200" b="1" dirty="0">
                <a:solidFill>
                  <a:srgbClr val="C00000"/>
                </a:solidFill>
              </a:rPr>
              <a:t>Suggested Answers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52F1A-5F23-77E6-8DBF-4B659C4E75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44297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To address climate change, effective policies must be developed by governments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GB" sz="2800" dirty="0"/>
              <a:t>The effects of sleep deprivation on cognitive performance are being examined by researchers.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21358863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>
              <a:latin typeface="+mj-lt"/>
              <a:cs typeface="Calibri" panose="020F0502020204030204" pitchFamily="34" charset="0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  <a:p>
            <a:endParaRPr lang="en-GB" altLang="en-US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6849" y="899"/>
            <a:ext cx="6361859" cy="551669"/>
          </a:xfrm>
        </p:spPr>
        <p:txBody>
          <a:bodyPr/>
          <a:lstStyle/>
          <a:p>
            <a:r>
              <a:rPr lang="en-GB" sz="3600" b="1">
                <a:solidFill>
                  <a:srgbClr val="173AFF"/>
                </a:solidFill>
              </a:rPr>
              <a:t>Activity 2 </a:t>
            </a:r>
            <a:r>
              <a:rPr lang="en-GB" sz="3600" b="1">
                <a:solidFill>
                  <a:srgbClr val="FF0000"/>
                </a:solidFill>
              </a:rPr>
              <a:t>Answer Text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248" y="554941"/>
            <a:ext cx="8619013" cy="4537208"/>
          </a:xfrm>
        </p:spPr>
        <p:txBody>
          <a:bodyPr/>
          <a:lstStyle/>
          <a:p>
            <a:pPr marL="0" indent="0" algn="just">
              <a:buNone/>
            </a:pPr>
            <a:r>
              <a:rPr lang="en-GB" sz="2300" b="1"/>
              <a:t>TEXT 1:</a:t>
            </a:r>
            <a:r>
              <a:rPr lang="en-GB" sz="2300"/>
              <a:t> </a:t>
            </a:r>
            <a:r>
              <a:rPr lang="en-GB" sz="2300" b="1">
                <a:solidFill>
                  <a:srgbClr val="00B0F0"/>
                </a:solidFill>
              </a:rPr>
              <a:t>Paraphrase A</a:t>
            </a:r>
            <a:r>
              <a:rPr lang="en-GB" sz="2300"/>
              <a:t> is </a:t>
            </a:r>
            <a:r>
              <a:rPr lang="en-GB" sz="2300" b="1">
                <a:solidFill>
                  <a:srgbClr val="00B050"/>
                </a:solidFill>
              </a:rPr>
              <a:t>better</a:t>
            </a:r>
            <a:r>
              <a:rPr lang="en-GB" sz="2300"/>
              <a:t> for the text about regular physical activity because it:</a:t>
            </a:r>
            <a:endParaRPr lang="en-US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accurately conveys</a:t>
            </a:r>
            <a:r>
              <a:rPr lang="en-GB" sz="2300">
                <a:ea typeface="+mn-lt"/>
                <a:cs typeface="+mn-lt"/>
              </a:rPr>
              <a:t> the original text’s </a:t>
            </a:r>
            <a:r>
              <a:rPr lang="en-GB" sz="2300" b="1">
                <a:ea typeface="+mn-lt"/>
                <a:cs typeface="+mn-lt"/>
              </a:rPr>
              <a:t>key points</a:t>
            </a:r>
            <a:r>
              <a:rPr lang="en-GB" sz="2300">
                <a:ea typeface="+mn-lt"/>
                <a:cs typeface="+mn-lt"/>
              </a:rPr>
              <a:t> about exercise improving both mental and physical health, reducing chronic illness risk, and boosting mood.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rephrases the sentence structure</a:t>
            </a:r>
            <a:r>
              <a:rPr lang="en-GB" sz="2300">
                <a:ea typeface="+mn-lt"/>
                <a:cs typeface="+mn-lt"/>
              </a:rPr>
              <a:t> slightly, making it </a:t>
            </a:r>
            <a:r>
              <a:rPr lang="en-GB" sz="2300" b="1">
                <a:ea typeface="+mn-lt"/>
                <a:cs typeface="+mn-lt"/>
              </a:rPr>
              <a:t>original </a:t>
            </a:r>
            <a:r>
              <a:rPr lang="en-GB" sz="2300">
                <a:ea typeface="+mn-lt"/>
                <a:cs typeface="+mn-lt"/>
              </a:rPr>
              <a:t>but still clear and connected to the original meaning.</a:t>
            </a:r>
            <a:endParaRPr lang="en-GB" sz="2300"/>
          </a:p>
          <a:p>
            <a:pPr marL="0" indent="0" algn="just">
              <a:buNone/>
            </a:pPr>
            <a:r>
              <a:rPr lang="en-GB" sz="2300" b="1">
                <a:solidFill>
                  <a:srgbClr val="00B0F0"/>
                </a:solidFill>
              </a:rPr>
              <a:t>Paraphrase B</a:t>
            </a:r>
            <a:r>
              <a:rPr lang="en-GB" sz="2300"/>
              <a:t> is a much </a:t>
            </a:r>
            <a:r>
              <a:rPr lang="en-GB" sz="2300">
                <a:solidFill>
                  <a:srgbClr val="FF0000"/>
                </a:solidFill>
              </a:rPr>
              <a:t>weaker </a:t>
            </a:r>
            <a:r>
              <a:rPr lang="en-GB" sz="2300"/>
              <a:t>version of Text 1 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oversimplifies the content </a:t>
            </a:r>
            <a:r>
              <a:rPr lang="en-GB" sz="2300">
                <a:ea typeface="+mn-lt"/>
                <a:cs typeface="+mn-lt"/>
              </a:rPr>
              <a:t>and removes important details, like “chronic illnesses” and “overall well-being,” making it too vague.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300" b="1">
                <a:ea typeface="+mn-lt"/>
                <a:cs typeface="+mn-lt"/>
              </a:rPr>
              <a:t>leaves out key aspects</a:t>
            </a:r>
            <a:r>
              <a:rPr lang="en-GB" sz="2300">
                <a:ea typeface="+mn-lt"/>
                <a:cs typeface="+mn-lt"/>
              </a:rPr>
              <a:t> of the original message (e.g., the idea of consistent research findings) and fails to capture the specific benefits of exercise on mood and health.</a:t>
            </a: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  <a:p>
            <a:pPr algn="just">
              <a:buFont typeface="Calibri" panose="020B0604020202020204" pitchFamily="34" charset="0"/>
              <a:buChar char="-"/>
            </a:pPr>
            <a:endParaRPr lang="en-GB" sz="23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398" y="584315"/>
            <a:ext cx="8705549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sz="2150" b="1"/>
              <a:t>TEXT 2:</a:t>
            </a:r>
            <a:r>
              <a:rPr lang="en-GB" sz="2150"/>
              <a:t> </a:t>
            </a:r>
            <a:r>
              <a:rPr lang="en-GB" sz="2150" b="1">
                <a:solidFill>
                  <a:srgbClr val="00B0F0"/>
                </a:solidFill>
              </a:rPr>
              <a:t>Paraphrase B </a:t>
            </a:r>
            <a:r>
              <a:rPr lang="en-GB" sz="2150"/>
              <a:t>is </a:t>
            </a:r>
            <a:r>
              <a:rPr lang="en-GB" sz="2150" b="1">
                <a:solidFill>
                  <a:srgbClr val="00B050"/>
                </a:solidFill>
              </a:rPr>
              <a:t>better</a:t>
            </a:r>
            <a:r>
              <a:rPr lang="en-GB" sz="2150"/>
              <a:t> for the text on sleep as it: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maintains accurate meaning </a:t>
            </a:r>
            <a:r>
              <a:rPr lang="en-GB" sz="2150">
                <a:ea typeface="+mn-lt"/>
                <a:cs typeface="+mn-lt"/>
              </a:rPr>
              <a:t>and captures the importance of sleep for cognitive function and the health risks of chronic sleep deprivation.</a:t>
            </a:r>
          </a:p>
          <a:p>
            <a:pPr marL="457200" indent="-457200"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rephrases key terms</a:t>
            </a:r>
            <a:r>
              <a:rPr lang="en-GB" sz="2150">
                <a:ea typeface="+mn-lt"/>
                <a:cs typeface="+mn-lt"/>
              </a:rPr>
              <a:t> (e.g., "cognitive function" as "brain health") </a:t>
            </a:r>
            <a:r>
              <a:rPr lang="en-GB" sz="2150" b="1">
                <a:ea typeface="+mn-lt"/>
                <a:cs typeface="+mn-lt"/>
              </a:rPr>
              <a:t>but </a:t>
            </a:r>
            <a:r>
              <a:rPr lang="en-GB" sz="2150">
                <a:ea typeface="+mn-lt"/>
                <a:cs typeface="+mn-lt"/>
              </a:rPr>
              <a:t>keeps the message and complexity intact.</a:t>
            </a:r>
          </a:p>
          <a:p>
            <a:pPr marL="0" indent="0" algn="just">
              <a:buNone/>
            </a:pPr>
            <a:r>
              <a:rPr lang="en-GB" sz="2150" b="1">
                <a:ea typeface="+mn-lt"/>
                <a:cs typeface="+mn-lt"/>
              </a:rPr>
              <a:t>Paraphrase A</a:t>
            </a:r>
            <a:r>
              <a:rPr lang="en-GB" sz="2150">
                <a:ea typeface="+mn-lt"/>
                <a:cs typeface="+mn-lt"/>
              </a:rPr>
              <a:t> is a </a:t>
            </a:r>
            <a:r>
              <a:rPr lang="en-GB" sz="2150">
                <a:solidFill>
                  <a:srgbClr val="FF0000"/>
                </a:solidFill>
                <a:ea typeface="+mn-lt"/>
                <a:cs typeface="+mn-lt"/>
              </a:rPr>
              <a:t>much weaker version</a:t>
            </a:r>
            <a:r>
              <a:rPr lang="en-GB" sz="2150">
                <a:ea typeface="+mn-lt"/>
                <a:cs typeface="+mn-lt"/>
              </a:rPr>
              <a:t> of </a:t>
            </a:r>
            <a:r>
              <a:rPr lang="en-GB" sz="2150" b="1">
                <a:ea typeface="+mn-lt"/>
                <a:cs typeface="+mn-lt"/>
              </a:rPr>
              <a:t>Text 2 </a:t>
            </a:r>
            <a:r>
              <a:rPr lang="en-GB" sz="2150">
                <a:ea typeface="+mn-lt"/>
                <a:cs typeface="+mn-lt"/>
              </a:rPr>
              <a:t>because it: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changes meaning</a:t>
            </a:r>
            <a:r>
              <a:rPr lang="en-GB" sz="2150">
                <a:ea typeface="+mn-lt"/>
                <a:cs typeface="+mn-lt"/>
              </a:rPr>
              <a:t>: saying “not sleeping enough causes mental health problems” is too certain. The original states it "increases the risk" of mental health disorders, which is a more nuanced and accurate expression.</a:t>
            </a:r>
          </a:p>
          <a:p>
            <a:pPr algn="just">
              <a:buFont typeface="Calibri" panose="020B0604020202020204" pitchFamily="34" charset="0"/>
              <a:buChar char="-"/>
            </a:pPr>
            <a:r>
              <a:rPr lang="en-GB" sz="2150" b="1">
                <a:ea typeface="+mn-lt"/>
                <a:cs typeface="+mn-lt"/>
              </a:rPr>
              <a:t>oversimplifies and adds inaccuracy. </a:t>
            </a:r>
            <a:r>
              <a:rPr lang="en-GB" sz="2150">
                <a:ea typeface="+mn-lt"/>
                <a:cs typeface="+mn-lt"/>
              </a:rPr>
              <a:t>It reduces "reduced immune function" to "makes people sick more easily," which is too simplistic and misses the specific impact on immune response.</a:t>
            </a:r>
          </a:p>
          <a:p>
            <a:pPr marL="0" indent="0" algn="just">
              <a:buNone/>
            </a:pPr>
            <a:r>
              <a:rPr lang="en-GB" sz="2150" b="1">
                <a:solidFill>
                  <a:srgbClr val="00B0F0"/>
                </a:solidFill>
                <a:ea typeface="+mn-lt"/>
                <a:cs typeface="+mn-lt"/>
              </a:rPr>
              <a:t>Paraphrase A</a:t>
            </a:r>
            <a:r>
              <a:rPr lang="en-GB" sz="2150">
                <a:ea typeface="+mn-lt"/>
                <a:cs typeface="+mn-lt"/>
              </a:rPr>
              <a:t> demonstrates how weaker paraphrasing can distort the message of the original text, potentially misleading readers.</a:t>
            </a:r>
          </a:p>
          <a:p>
            <a:pPr marL="0" indent="0" algn="just">
              <a:buNone/>
            </a:pPr>
            <a:endParaRPr lang="en-GB" sz="2150">
              <a:ea typeface="+mn-lt"/>
              <a:cs typeface="+mn-l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1507645" y="116949"/>
            <a:ext cx="6123884" cy="371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>
                <a:solidFill>
                  <a:srgbClr val="173AFF"/>
                </a:solidFill>
              </a:rPr>
              <a:t>Activity</a:t>
            </a:r>
            <a:r>
              <a:rPr lang="en-GB" sz="3600" b="1">
                <a:solidFill>
                  <a:srgbClr val="173AFF"/>
                </a:solidFill>
              </a:rPr>
              <a:t> 2 </a:t>
            </a:r>
            <a:r>
              <a:rPr lang="en-GB" sz="3600" b="1">
                <a:solidFill>
                  <a:srgbClr val="FF0000"/>
                </a:solidFill>
              </a:rPr>
              <a:t>Answer Text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54D5-3864-861D-682E-1EABBA604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77A0-2960-F2C7-D1CE-34F08AD8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1CD708-51B1-0F0F-0B1C-835D750835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836612"/>
            <a:ext cx="6301953" cy="445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91253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</a:p>
          <a:p>
            <a:pPr marL="0" indent="0">
              <a:buNone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28/02/2025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47</TotalTime>
  <Words>2405</Words>
  <Application>Microsoft Macintosh PowerPoint</Application>
  <PresentationFormat>On-screen Show (4:3)</PresentationFormat>
  <Paragraphs>279</Paragraphs>
  <Slides>41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41</vt:i4>
      </vt:variant>
    </vt:vector>
  </HeadingPairs>
  <TitlesOfParts>
    <vt:vector size="47" baseType="lpstr">
      <vt:lpstr>Arial</vt:lpstr>
      <vt:lpstr>Calibri</vt:lpstr>
      <vt:lpstr>Myriad Pro</vt:lpstr>
      <vt:lpstr>Verdana</vt:lpstr>
      <vt:lpstr>20140311PresentationUWTSDTemplate</vt:lpstr>
      <vt:lpstr>1_20140311PresentationUWTSDTemplate</vt:lpstr>
      <vt:lpstr>LCHS4001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Practice!</vt:lpstr>
      <vt:lpstr>Practice: Suggested Answers</vt:lpstr>
      <vt:lpstr>Changing word class </vt:lpstr>
      <vt:lpstr>Another Word Class Example </vt:lpstr>
      <vt:lpstr>Practice!</vt:lpstr>
      <vt:lpstr>Practice: Suggested Answers</vt:lpstr>
      <vt:lpstr>Active and Passive voice </vt:lpstr>
      <vt:lpstr>Active / Passive voice Example</vt:lpstr>
      <vt:lpstr>Practice!</vt:lpstr>
      <vt:lpstr>Practice: Suggested Answers</vt:lpstr>
      <vt:lpstr>Sentence Construction/Word Order</vt:lpstr>
      <vt:lpstr>Sentence Construction/Word Order</vt:lpstr>
      <vt:lpstr>Practice!</vt:lpstr>
      <vt:lpstr>Practice: Suggested Answers</vt:lpstr>
      <vt:lpstr>Paraphrasing</vt:lpstr>
      <vt:lpstr>Activity 2</vt:lpstr>
      <vt:lpstr>Activity 2 Answer Text 1</vt:lpstr>
      <vt:lpstr>PowerPoint Presentation</vt:lpstr>
      <vt:lpstr>Steps to paraphrasing </vt:lpstr>
      <vt:lpstr>Steps to paraphrasing </vt:lpstr>
      <vt:lpstr>Steps to paraphrasing </vt:lpstr>
      <vt:lpstr>What not to do when paraphrasing </vt:lpstr>
      <vt:lpstr>TOP TIPS</vt:lpstr>
      <vt:lpstr>PowerPoint Presentation</vt:lpstr>
      <vt:lpstr>Activity 3: Now You Try!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2</cp:revision>
  <cp:lastPrinted>2018-07-09T15:27:01Z</cp:lastPrinted>
  <dcterms:created xsi:type="dcterms:W3CDTF">2002-10-07T19:43:58Z</dcterms:created>
  <dcterms:modified xsi:type="dcterms:W3CDTF">2025-02-28T18:08:04Z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