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9.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10.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11.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12.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7" r:id="rId2"/>
    <p:sldId id="256" r:id="rId3"/>
    <p:sldId id="266" r:id="rId4"/>
    <p:sldId id="338" r:id="rId5"/>
    <p:sldId id="339" r:id="rId6"/>
    <p:sldId id="340" r:id="rId7"/>
    <p:sldId id="269" r:id="rId8"/>
    <p:sldId id="271" r:id="rId9"/>
    <p:sldId id="331" r:id="rId10"/>
    <p:sldId id="337" r:id="rId11"/>
    <p:sldId id="332" r:id="rId12"/>
    <p:sldId id="333" r:id="rId13"/>
    <p:sldId id="334" r:id="rId14"/>
    <p:sldId id="335" r:id="rId15"/>
    <p:sldId id="301" r:id="rId16"/>
    <p:sldId id="302" r:id="rId17"/>
    <p:sldId id="305" r:id="rId18"/>
    <p:sldId id="307" r:id="rId19"/>
    <p:sldId id="274" r:id="rId20"/>
    <p:sldId id="341" r:id="rId21"/>
    <p:sldId id="273" r:id="rId22"/>
    <p:sldId id="265" r:id="rId23"/>
    <p:sldId id="267" r:id="rId24"/>
    <p:sldId id="270" r:id="rId25"/>
    <p:sldId id="275" r:id="rId26"/>
    <p:sldId id="342" r:id="rId27"/>
    <p:sldId id="272" r:id="rId28"/>
    <p:sldId id="276" r:id="rId29"/>
    <p:sldId id="344"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206C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0D986E-3FC2-4005-957A-886B35B648AD}" v="95" dt="2026-01-05T13:42:43.9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762" autoAdjust="0"/>
    <p:restoredTop sz="82272" autoAdjust="0"/>
  </p:normalViewPr>
  <p:slideViewPr>
    <p:cSldViewPr>
      <p:cViewPr>
        <p:scale>
          <a:sx n="50" d="100"/>
          <a:sy n="50" d="100"/>
        </p:scale>
        <p:origin x="1109" y="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AD6E5B43-6D93-437D-BF98-C7CE12EA2D06}"/>
    <pc:docChg chg="undo redo custSel addSld delSld modSld">
      <pc:chgData name="Dr Charlotte Greenway" userId="21ca5f9ab6ecb0bd" providerId="LiveId" clId="{AD6E5B43-6D93-437D-BF98-C7CE12EA2D06}" dt="2026-01-05T13:44:17.714" v="349" actId="207"/>
      <pc:docMkLst>
        <pc:docMk/>
      </pc:docMkLst>
      <pc:sldChg chg="modSp">
        <pc:chgData name="Dr Charlotte Greenway" userId="21ca5f9ab6ecb0bd" providerId="LiveId" clId="{AD6E5B43-6D93-437D-BF98-C7CE12EA2D06}" dt="2026-01-05T12:12:41.811" v="0"/>
        <pc:sldMkLst>
          <pc:docMk/>
          <pc:sldMk cId="3021499463" sldId="257"/>
        </pc:sldMkLst>
        <pc:spChg chg="mod">
          <ac:chgData name="Dr Charlotte Greenway" userId="21ca5f9ab6ecb0bd" providerId="LiveId" clId="{AD6E5B43-6D93-437D-BF98-C7CE12EA2D06}" dt="2026-01-05T12:12:41.811" v="0"/>
          <ac:spMkLst>
            <pc:docMk/>
            <pc:sldMk cId="3021499463" sldId="257"/>
            <ac:spMk id="2" creationId="{00000000-0000-0000-0000-000000000000}"/>
          </ac:spMkLst>
        </pc:spChg>
      </pc:sldChg>
      <pc:sldChg chg="modSp add del mod">
        <pc:chgData name="Dr Charlotte Greenway" userId="21ca5f9ab6ecb0bd" providerId="LiveId" clId="{AD6E5B43-6D93-437D-BF98-C7CE12EA2D06}" dt="2026-01-05T13:39:21.545" v="308" actId="403"/>
        <pc:sldMkLst>
          <pc:docMk/>
          <pc:sldMk cId="3698851057" sldId="265"/>
        </pc:sldMkLst>
        <pc:spChg chg="mod">
          <ac:chgData name="Dr Charlotte Greenway" userId="21ca5f9ab6ecb0bd" providerId="LiveId" clId="{AD6E5B43-6D93-437D-BF98-C7CE12EA2D06}" dt="2026-01-05T13:38:54.924" v="306" actId="1076"/>
          <ac:spMkLst>
            <pc:docMk/>
            <pc:sldMk cId="3698851057" sldId="265"/>
            <ac:spMk id="12290" creationId="{00000000-0000-0000-0000-000000000000}"/>
          </ac:spMkLst>
        </pc:spChg>
        <pc:spChg chg="mod">
          <ac:chgData name="Dr Charlotte Greenway" userId="21ca5f9ab6ecb0bd" providerId="LiveId" clId="{AD6E5B43-6D93-437D-BF98-C7CE12EA2D06}" dt="2026-01-05T13:39:16.493" v="307" actId="403"/>
          <ac:spMkLst>
            <pc:docMk/>
            <pc:sldMk cId="3698851057" sldId="265"/>
            <ac:spMk id="12291" creationId="{00000000-0000-0000-0000-000000000000}"/>
          </ac:spMkLst>
        </pc:spChg>
        <pc:spChg chg="mod">
          <ac:chgData name="Dr Charlotte Greenway" userId="21ca5f9ab6ecb0bd" providerId="LiveId" clId="{AD6E5B43-6D93-437D-BF98-C7CE12EA2D06}" dt="2026-01-05T13:39:21.545" v="308" actId="403"/>
          <ac:spMkLst>
            <pc:docMk/>
            <pc:sldMk cId="3698851057" sldId="265"/>
            <ac:spMk id="12292" creationId="{00000000-0000-0000-0000-000000000000}"/>
          </ac:spMkLst>
        </pc:spChg>
        <pc:graphicFrameChg chg="mod modGraphic">
          <ac:chgData name="Dr Charlotte Greenway" userId="21ca5f9ab6ecb0bd" providerId="LiveId" clId="{AD6E5B43-6D93-437D-BF98-C7CE12EA2D06}" dt="2026-01-05T13:38:14.500" v="295" actId="14100"/>
          <ac:graphicFrameMkLst>
            <pc:docMk/>
            <pc:sldMk cId="3698851057" sldId="265"/>
            <ac:graphicFrameMk id="2" creationId="{00000000-0000-0000-0000-000000000000}"/>
          </ac:graphicFrameMkLst>
        </pc:graphicFrameChg>
      </pc:sldChg>
      <pc:sldChg chg="modSp add del mod">
        <pc:chgData name="Dr Charlotte Greenway" userId="21ca5f9ab6ecb0bd" providerId="LiveId" clId="{AD6E5B43-6D93-437D-BF98-C7CE12EA2D06}" dt="2026-01-05T13:40:13.610" v="317" actId="14100"/>
        <pc:sldMkLst>
          <pc:docMk/>
          <pc:sldMk cId="1110178494" sldId="267"/>
        </pc:sldMkLst>
        <pc:spChg chg="mod">
          <ac:chgData name="Dr Charlotte Greenway" userId="21ca5f9ab6ecb0bd" providerId="LiveId" clId="{AD6E5B43-6D93-437D-BF98-C7CE12EA2D06}" dt="2026-01-05T13:39:35.391" v="309" actId="1076"/>
          <ac:spMkLst>
            <pc:docMk/>
            <pc:sldMk cId="1110178494" sldId="267"/>
            <ac:spMk id="7" creationId="{00000000-0000-0000-0000-000000000000}"/>
          </ac:spMkLst>
        </pc:spChg>
        <pc:spChg chg="mod">
          <ac:chgData name="Dr Charlotte Greenway" userId="21ca5f9ab6ecb0bd" providerId="LiveId" clId="{AD6E5B43-6D93-437D-BF98-C7CE12EA2D06}" dt="2026-01-05T13:40:03.823" v="314" actId="1076"/>
          <ac:spMkLst>
            <pc:docMk/>
            <pc:sldMk cId="1110178494" sldId="267"/>
            <ac:spMk id="14338" creationId="{00000000-0000-0000-0000-000000000000}"/>
          </ac:spMkLst>
        </pc:spChg>
        <pc:graphicFrameChg chg="mod">
          <ac:chgData name="Dr Charlotte Greenway" userId="21ca5f9ab6ecb0bd" providerId="LiveId" clId="{AD6E5B43-6D93-437D-BF98-C7CE12EA2D06}" dt="2026-01-05T13:39:58.243" v="313" actId="14100"/>
          <ac:graphicFrameMkLst>
            <pc:docMk/>
            <pc:sldMk cId="1110178494" sldId="267"/>
            <ac:graphicFrameMk id="2" creationId="{00000000-0000-0000-0000-000000000000}"/>
          </ac:graphicFrameMkLst>
        </pc:graphicFrameChg>
        <pc:graphicFrameChg chg="mod">
          <ac:chgData name="Dr Charlotte Greenway" userId="21ca5f9ab6ecb0bd" providerId="LiveId" clId="{AD6E5B43-6D93-437D-BF98-C7CE12EA2D06}" dt="2026-01-05T13:40:13.610" v="317" actId="14100"/>
          <ac:graphicFrameMkLst>
            <pc:docMk/>
            <pc:sldMk cId="1110178494" sldId="267"/>
            <ac:graphicFrameMk id="3" creationId="{00000000-0000-0000-0000-000000000000}"/>
          </ac:graphicFrameMkLst>
        </pc:graphicFrameChg>
      </pc:sldChg>
      <pc:sldChg chg="modSp add del mod">
        <pc:chgData name="Dr Charlotte Greenway" userId="21ca5f9ab6ecb0bd" providerId="LiveId" clId="{AD6E5B43-6D93-437D-BF98-C7CE12EA2D06}" dt="2026-01-05T13:41:04.225" v="320" actId="14100"/>
        <pc:sldMkLst>
          <pc:docMk/>
          <pc:sldMk cId="642204193" sldId="270"/>
        </pc:sldMkLst>
        <pc:spChg chg="mod">
          <ac:chgData name="Dr Charlotte Greenway" userId="21ca5f9ab6ecb0bd" providerId="LiveId" clId="{AD6E5B43-6D93-437D-BF98-C7CE12EA2D06}" dt="2026-01-05T13:40:58.039" v="318" actId="1076"/>
          <ac:spMkLst>
            <pc:docMk/>
            <pc:sldMk cId="642204193" sldId="270"/>
            <ac:spMk id="2" creationId="{00000000-0000-0000-0000-000000000000}"/>
          </ac:spMkLst>
        </pc:spChg>
        <pc:graphicFrameChg chg="mod">
          <ac:chgData name="Dr Charlotte Greenway" userId="21ca5f9ab6ecb0bd" providerId="LiveId" clId="{AD6E5B43-6D93-437D-BF98-C7CE12EA2D06}" dt="2026-01-05T13:41:04.225" v="320" actId="14100"/>
          <ac:graphicFrameMkLst>
            <pc:docMk/>
            <pc:sldMk cId="642204193" sldId="270"/>
            <ac:graphicFrameMk id="4" creationId="{00000000-0000-0000-0000-000000000000}"/>
          </ac:graphicFrameMkLst>
        </pc:graphicFrameChg>
      </pc:sldChg>
      <pc:sldChg chg="modSp add del mod">
        <pc:chgData name="Dr Charlotte Greenway" userId="21ca5f9ab6ecb0bd" providerId="LiveId" clId="{AD6E5B43-6D93-437D-BF98-C7CE12EA2D06}" dt="2026-01-05T13:43:56.018" v="348" actId="403"/>
        <pc:sldMkLst>
          <pc:docMk/>
          <pc:sldMk cId="1201552161" sldId="272"/>
        </pc:sldMkLst>
        <pc:spChg chg="mod">
          <ac:chgData name="Dr Charlotte Greenway" userId="21ca5f9ab6ecb0bd" providerId="LiveId" clId="{AD6E5B43-6D93-437D-BF98-C7CE12EA2D06}" dt="2026-01-05T13:43:33.995" v="346" actId="14100"/>
          <ac:spMkLst>
            <pc:docMk/>
            <pc:sldMk cId="1201552161" sldId="272"/>
            <ac:spMk id="2" creationId="{00000000-0000-0000-0000-000000000000}"/>
          </ac:spMkLst>
        </pc:spChg>
        <pc:spChg chg="mod">
          <ac:chgData name="Dr Charlotte Greenway" userId="21ca5f9ab6ecb0bd" providerId="LiveId" clId="{AD6E5B43-6D93-437D-BF98-C7CE12EA2D06}" dt="2026-01-05T13:43:56.018" v="348" actId="403"/>
          <ac:spMkLst>
            <pc:docMk/>
            <pc:sldMk cId="1201552161" sldId="272"/>
            <ac:spMk id="7" creationId="{16AA9D40-AD96-45B5-5DCF-D0754F48D23C}"/>
          </ac:spMkLst>
        </pc:spChg>
      </pc:sldChg>
      <pc:sldChg chg="addSp modSp add del mod">
        <pc:chgData name="Dr Charlotte Greenway" userId="21ca5f9ab6ecb0bd" providerId="LiveId" clId="{AD6E5B43-6D93-437D-BF98-C7CE12EA2D06}" dt="2026-01-05T13:37:40.434" v="286" actId="404"/>
        <pc:sldMkLst>
          <pc:docMk/>
          <pc:sldMk cId="1371106916" sldId="273"/>
        </pc:sldMkLst>
        <pc:spChg chg="add mod">
          <ac:chgData name="Dr Charlotte Greenway" userId="21ca5f9ab6ecb0bd" providerId="LiveId" clId="{AD6E5B43-6D93-437D-BF98-C7CE12EA2D06}" dt="2026-01-05T13:37:29.987" v="282" actId="403"/>
          <ac:spMkLst>
            <pc:docMk/>
            <pc:sldMk cId="1371106916" sldId="273"/>
            <ac:spMk id="4" creationId="{A041BD0B-6B5C-15D7-7B0F-7E7114C9BDB1}"/>
          </ac:spMkLst>
        </pc:spChg>
        <pc:spChg chg="mod">
          <ac:chgData name="Dr Charlotte Greenway" userId="21ca5f9ab6ecb0bd" providerId="LiveId" clId="{AD6E5B43-6D93-437D-BF98-C7CE12EA2D06}" dt="2026-01-05T13:37:40.434" v="286" actId="404"/>
          <ac:spMkLst>
            <pc:docMk/>
            <pc:sldMk cId="1371106916" sldId="273"/>
            <ac:spMk id="17410" creationId="{00000000-0000-0000-0000-000000000000}"/>
          </ac:spMkLst>
        </pc:spChg>
      </pc:sldChg>
      <pc:sldChg chg="add del">
        <pc:chgData name="Dr Charlotte Greenway" userId="21ca5f9ab6ecb0bd" providerId="LiveId" clId="{AD6E5B43-6D93-437D-BF98-C7CE12EA2D06}" dt="2026-01-05T12:15:37.955" v="34"/>
        <pc:sldMkLst>
          <pc:docMk/>
          <pc:sldMk cId="4243749699" sldId="274"/>
        </pc:sldMkLst>
      </pc:sldChg>
      <pc:sldChg chg="modSp add del mod">
        <pc:chgData name="Dr Charlotte Greenway" userId="21ca5f9ab6ecb0bd" providerId="LiveId" clId="{AD6E5B43-6D93-437D-BF98-C7CE12EA2D06}" dt="2026-01-05T13:42:20.774" v="337" actId="14100"/>
        <pc:sldMkLst>
          <pc:docMk/>
          <pc:sldMk cId="2762050109" sldId="275"/>
        </pc:sldMkLst>
        <pc:spChg chg="mod">
          <ac:chgData name="Dr Charlotte Greenway" userId="21ca5f9ab6ecb0bd" providerId="LiveId" clId="{AD6E5B43-6D93-437D-BF98-C7CE12EA2D06}" dt="2026-01-05T13:41:16.450" v="325" actId="403"/>
          <ac:spMkLst>
            <pc:docMk/>
            <pc:sldMk cId="2762050109" sldId="275"/>
            <ac:spMk id="2" creationId="{00000000-0000-0000-0000-000000000000}"/>
          </ac:spMkLst>
        </pc:spChg>
        <pc:spChg chg="mod">
          <ac:chgData name="Dr Charlotte Greenway" userId="21ca5f9ab6ecb0bd" providerId="LiveId" clId="{AD6E5B43-6D93-437D-BF98-C7CE12EA2D06}" dt="2026-01-05T13:42:10.235" v="335" actId="1076"/>
          <ac:spMkLst>
            <pc:docMk/>
            <pc:sldMk cId="2762050109" sldId="275"/>
            <ac:spMk id="4" creationId="{00000000-0000-0000-0000-000000000000}"/>
          </ac:spMkLst>
        </pc:spChg>
        <pc:graphicFrameChg chg="mod">
          <ac:chgData name="Dr Charlotte Greenway" userId="21ca5f9ab6ecb0bd" providerId="LiveId" clId="{AD6E5B43-6D93-437D-BF98-C7CE12EA2D06}" dt="2026-01-05T13:42:20.774" v="337" actId="14100"/>
          <ac:graphicFrameMkLst>
            <pc:docMk/>
            <pc:sldMk cId="2762050109" sldId="275"/>
            <ac:graphicFrameMk id="6" creationId="{00000000-0000-0000-0000-000000000000}"/>
          </ac:graphicFrameMkLst>
        </pc:graphicFrameChg>
        <pc:graphicFrameChg chg="mod">
          <ac:chgData name="Dr Charlotte Greenway" userId="21ca5f9ab6ecb0bd" providerId="LiveId" clId="{AD6E5B43-6D93-437D-BF98-C7CE12EA2D06}" dt="2026-01-05T13:41:29.385" v="327" actId="14100"/>
          <ac:graphicFrameMkLst>
            <pc:docMk/>
            <pc:sldMk cId="2762050109" sldId="275"/>
            <ac:graphicFrameMk id="8" creationId="{00000000-0000-0000-0000-000000000000}"/>
          </ac:graphicFrameMkLst>
        </pc:graphicFrameChg>
        <pc:graphicFrameChg chg="mod modGraphic">
          <ac:chgData name="Dr Charlotte Greenway" userId="21ca5f9ab6ecb0bd" providerId="LiveId" clId="{AD6E5B43-6D93-437D-BF98-C7CE12EA2D06}" dt="2026-01-05T13:42:02.815" v="334" actId="14100"/>
          <ac:graphicFrameMkLst>
            <pc:docMk/>
            <pc:sldMk cId="2762050109" sldId="275"/>
            <ac:graphicFrameMk id="10" creationId="{00000000-0000-0000-0000-000000000000}"/>
          </ac:graphicFrameMkLst>
        </pc:graphicFrameChg>
      </pc:sldChg>
      <pc:sldChg chg="del">
        <pc:chgData name="Dr Charlotte Greenway" userId="21ca5f9ab6ecb0bd" providerId="LiveId" clId="{AD6E5B43-6D93-437D-BF98-C7CE12EA2D06}" dt="2026-01-05T12:13:24.810" v="1" actId="47"/>
        <pc:sldMkLst>
          <pc:docMk/>
          <pc:sldMk cId="335186563" sldId="276"/>
        </pc:sldMkLst>
      </pc:sldChg>
      <pc:sldChg chg="add del">
        <pc:chgData name="Dr Charlotte Greenway" userId="21ca5f9ab6ecb0bd" providerId="LiveId" clId="{AD6E5B43-6D93-437D-BF98-C7CE12EA2D06}" dt="2026-01-05T12:15:37.955" v="34"/>
        <pc:sldMkLst>
          <pc:docMk/>
          <pc:sldMk cId="3214006603" sldId="276"/>
        </pc:sldMkLst>
      </pc:sldChg>
      <pc:sldChg chg="modSp add del mod">
        <pc:chgData name="Dr Charlotte Greenway" userId="21ca5f9ab6ecb0bd" providerId="LiveId" clId="{AD6E5B43-6D93-437D-BF98-C7CE12EA2D06}" dt="2026-01-05T12:21:01.283" v="100" actId="12100"/>
        <pc:sldMkLst>
          <pc:docMk/>
          <pc:sldMk cId="2882630420" sldId="301"/>
        </pc:sldMkLst>
        <pc:spChg chg="mod">
          <ac:chgData name="Dr Charlotte Greenway" userId="21ca5f9ab6ecb0bd" providerId="LiveId" clId="{AD6E5B43-6D93-437D-BF98-C7CE12EA2D06}" dt="2026-01-05T12:18:00.958" v="59" actId="403"/>
          <ac:spMkLst>
            <pc:docMk/>
            <pc:sldMk cId="2882630420" sldId="301"/>
            <ac:spMk id="10" creationId="{106290B5-AAD5-7AC6-FAC0-B1A25829D136}"/>
          </ac:spMkLst>
        </pc:spChg>
        <pc:spChg chg="mod">
          <ac:chgData name="Dr Charlotte Greenway" userId="21ca5f9ab6ecb0bd" providerId="LiveId" clId="{AD6E5B43-6D93-437D-BF98-C7CE12EA2D06}" dt="2026-01-05T12:20:42.450" v="95" actId="1076"/>
          <ac:spMkLst>
            <pc:docMk/>
            <pc:sldMk cId="2882630420" sldId="301"/>
            <ac:spMk id="57346" creationId="{00000000-0000-0000-0000-000000000000}"/>
          </ac:spMkLst>
        </pc:spChg>
        <pc:graphicFrameChg chg="mod">
          <ac:chgData name="Dr Charlotte Greenway" userId="21ca5f9ab6ecb0bd" providerId="LiveId" clId="{AD6E5B43-6D93-437D-BF98-C7CE12EA2D06}" dt="2026-01-05T12:20:47.060" v="96" actId="1076"/>
          <ac:graphicFrameMkLst>
            <pc:docMk/>
            <pc:sldMk cId="2882630420" sldId="301"/>
            <ac:graphicFrameMk id="2" creationId="{00000000-0000-0000-0000-000000000000}"/>
          </ac:graphicFrameMkLst>
        </pc:graphicFrameChg>
        <pc:graphicFrameChg chg="mod">
          <ac:chgData name="Dr Charlotte Greenway" userId="21ca5f9ab6ecb0bd" providerId="LiveId" clId="{AD6E5B43-6D93-437D-BF98-C7CE12EA2D06}" dt="2026-01-05T12:21:01.283" v="100" actId="12100"/>
          <ac:graphicFrameMkLst>
            <pc:docMk/>
            <pc:sldMk cId="2882630420" sldId="301"/>
            <ac:graphicFrameMk id="3" creationId="{23216122-F8B0-724B-3FD2-0F181F323494}"/>
          </ac:graphicFrameMkLst>
        </pc:graphicFrameChg>
      </pc:sldChg>
      <pc:sldChg chg="addSp delSp modSp add del mod modAnim">
        <pc:chgData name="Dr Charlotte Greenway" userId="21ca5f9ab6ecb0bd" providerId="LiveId" clId="{AD6E5B43-6D93-437D-BF98-C7CE12EA2D06}" dt="2026-01-05T12:31:15.277" v="214" actId="1076"/>
        <pc:sldMkLst>
          <pc:docMk/>
          <pc:sldMk cId="3235325018" sldId="302"/>
        </pc:sldMkLst>
        <pc:spChg chg="add mod">
          <ac:chgData name="Dr Charlotte Greenway" userId="21ca5f9ab6ecb0bd" providerId="LiveId" clId="{AD6E5B43-6D93-437D-BF98-C7CE12EA2D06}" dt="2026-01-05T12:31:11.203" v="213" actId="1076"/>
          <ac:spMkLst>
            <pc:docMk/>
            <pc:sldMk cId="3235325018" sldId="302"/>
            <ac:spMk id="17" creationId="{E5E85107-7B74-F931-0794-F69474BD8A18}"/>
          </ac:spMkLst>
        </pc:spChg>
        <pc:spChg chg="add del">
          <ac:chgData name="Dr Charlotte Greenway" userId="21ca5f9ab6ecb0bd" providerId="LiveId" clId="{AD6E5B43-6D93-437D-BF98-C7CE12EA2D06}" dt="2026-01-05T12:28:26.774" v="188" actId="22"/>
          <ac:spMkLst>
            <pc:docMk/>
            <pc:sldMk cId="3235325018" sldId="302"/>
            <ac:spMk id="19" creationId="{0076DD76-1D01-F5DD-34FA-F1F5EC618437}"/>
          </ac:spMkLst>
        </pc:spChg>
        <pc:spChg chg="add mod">
          <ac:chgData name="Dr Charlotte Greenway" userId="21ca5f9ab6ecb0bd" providerId="LiveId" clId="{AD6E5B43-6D93-437D-BF98-C7CE12EA2D06}" dt="2026-01-05T12:31:15.277" v="214" actId="1076"/>
          <ac:spMkLst>
            <pc:docMk/>
            <pc:sldMk cId="3235325018" sldId="302"/>
            <ac:spMk id="21" creationId="{50D3D8BA-2C89-FF05-CE22-65B764FB143C}"/>
          </ac:spMkLst>
        </pc:spChg>
        <pc:spChg chg="mod">
          <ac:chgData name="Dr Charlotte Greenway" userId="21ca5f9ab6ecb0bd" providerId="LiveId" clId="{AD6E5B43-6D93-437D-BF98-C7CE12EA2D06}" dt="2026-01-05T12:31:00.464" v="209" actId="1076"/>
          <ac:spMkLst>
            <pc:docMk/>
            <pc:sldMk cId="3235325018" sldId="302"/>
            <ac:spMk id="58370" creationId="{00000000-0000-0000-0000-000000000000}"/>
          </ac:spMkLst>
        </pc:spChg>
        <pc:graphicFrameChg chg="mod modGraphic">
          <ac:chgData name="Dr Charlotte Greenway" userId="21ca5f9ab6ecb0bd" providerId="LiveId" clId="{AD6E5B43-6D93-437D-BF98-C7CE12EA2D06}" dt="2026-01-05T12:31:03.623" v="210" actId="1076"/>
          <ac:graphicFrameMkLst>
            <pc:docMk/>
            <pc:sldMk cId="3235325018" sldId="302"/>
            <ac:graphicFrameMk id="2" creationId="{00000000-0000-0000-0000-000000000000}"/>
          </ac:graphicFrameMkLst>
        </pc:graphicFrameChg>
        <pc:graphicFrameChg chg="mod modGraphic">
          <ac:chgData name="Dr Charlotte Greenway" userId="21ca5f9ab6ecb0bd" providerId="LiveId" clId="{AD6E5B43-6D93-437D-BF98-C7CE12EA2D06}" dt="2026-01-05T12:31:08.015" v="212" actId="14100"/>
          <ac:graphicFrameMkLst>
            <pc:docMk/>
            <pc:sldMk cId="3235325018" sldId="302"/>
            <ac:graphicFrameMk id="10" creationId="{00000000-0000-0000-0000-000000000000}"/>
          </ac:graphicFrameMkLst>
        </pc:graphicFrameChg>
        <pc:picChg chg="del mod">
          <ac:chgData name="Dr Charlotte Greenway" userId="21ca5f9ab6ecb0bd" providerId="LiveId" clId="{AD6E5B43-6D93-437D-BF98-C7CE12EA2D06}" dt="2026-01-05T12:28:21.840" v="186" actId="478"/>
          <ac:picMkLst>
            <pc:docMk/>
            <pc:sldMk cId="3235325018" sldId="302"/>
            <ac:picMk id="3" creationId="{00000000-0000-0000-0000-000000000000}"/>
          </ac:picMkLst>
        </pc:picChg>
        <pc:picChg chg="del">
          <ac:chgData name="Dr Charlotte Greenway" userId="21ca5f9ab6ecb0bd" providerId="LiveId" clId="{AD6E5B43-6D93-437D-BF98-C7CE12EA2D06}" dt="2026-01-05T12:22:28.499" v="116" actId="478"/>
          <ac:picMkLst>
            <pc:docMk/>
            <pc:sldMk cId="3235325018" sldId="302"/>
            <ac:picMk id="4" creationId="{00000000-0000-0000-0000-000000000000}"/>
          </ac:picMkLst>
        </pc:picChg>
        <pc:picChg chg="del">
          <ac:chgData name="Dr Charlotte Greenway" userId="21ca5f9ab6ecb0bd" providerId="LiveId" clId="{AD6E5B43-6D93-437D-BF98-C7CE12EA2D06}" dt="2026-01-05T12:22:28.499" v="116" actId="478"/>
          <ac:picMkLst>
            <pc:docMk/>
            <pc:sldMk cId="3235325018" sldId="302"/>
            <ac:picMk id="5" creationId="{00000000-0000-0000-0000-000000000000}"/>
          </ac:picMkLst>
        </pc:picChg>
        <pc:picChg chg="del">
          <ac:chgData name="Dr Charlotte Greenway" userId="21ca5f9ab6ecb0bd" providerId="LiveId" clId="{AD6E5B43-6D93-437D-BF98-C7CE12EA2D06}" dt="2026-01-05T12:22:28.499" v="116" actId="478"/>
          <ac:picMkLst>
            <pc:docMk/>
            <pc:sldMk cId="3235325018" sldId="302"/>
            <ac:picMk id="6" creationId="{00000000-0000-0000-0000-000000000000}"/>
          </ac:picMkLst>
        </pc:picChg>
        <pc:picChg chg="del">
          <ac:chgData name="Dr Charlotte Greenway" userId="21ca5f9ab6ecb0bd" providerId="LiveId" clId="{AD6E5B43-6D93-437D-BF98-C7CE12EA2D06}" dt="2026-01-05T12:22:28.499" v="116" actId="478"/>
          <ac:picMkLst>
            <pc:docMk/>
            <pc:sldMk cId="3235325018" sldId="302"/>
            <ac:picMk id="7" creationId="{00000000-0000-0000-0000-000000000000}"/>
          </ac:picMkLst>
        </pc:picChg>
        <pc:picChg chg="del">
          <ac:chgData name="Dr Charlotte Greenway" userId="21ca5f9ab6ecb0bd" providerId="LiveId" clId="{AD6E5B43-6D93-437D-BF98-C7CE12EA2D06}" dt="2026-01-05T12:22:28.499" v="116" actId="478"/>
          <ac:picMkLst>
            <pc:docMk/>
            <pc:sldMk cId="3235325018" sldId="302"/>
            <ac:picMk id="8" creationId="{00000000-0000-0000-0000-000000000000}"/>
          </ac:picMkLst>
        </pc:picChg>
        <pc:picChg chg="del mod">
          <ac:chgData name="Dr Charlotte Greenway" userId="21ca5f9ab6ecb0bd" providerId="LiveId" clId="{AD6E5B43-6D93-437D-BF98-C7CE12EA2D06}" dt="2026-01-05T12:27:37.313" v="177" actId="478"/>
          <ac:picMkLst>
            <pc:docMk/>
            <pc:sldMk cId="3235325018" sldId="302"/>
            <ac:picMk id="9" creationId="{00000000-0000-0000-0000-000000000000}"/>
          </ac:picMkLst>
        </pc:picChg>
        <pc:picChg chg="add del mod">
          <ac:chgData name="Dr Charlotte Greenway" userId="21ca5f9ab6ecb0bd" providerId="LiveId" clId="{AD6E5B43-6D93-437D-BF98-C7CE12EA2D06}" dt="2026-01-05T12:25:26.804" v="140" actId="478"/>
          <ac:picMkLst>
            <pc:docMk/>
            <pc:sldMk cId="3235325018" sldId="302"/>
            <ac:picMk id="11" creationId="{8E6405C5-6B57-DDB2-4F10-CA7C6E409B30}"/>
          </ac:picMkLst>
        </pc:picChg>
        <pc:picChg chg="add del mod">
          <ac:chgData name="Dr Charlotte Greenway" userId="21ca5f9ab6ecb0bd" providerId="LiveId" clId="{AD6E5B43-6D93-437D-BF98-C7CE12EA2D06}" dt="2026-01-05T12:25:26.804" v="140" actId="478"/>
          <ac:picMkLst>
            <pc:docMk/>
            <pc:sldMk cId="3235325018" sldId="302"/>
            <ac:picMk id="12" creationId="{539B80D4-7F03-6B45-F79F-19DAD3EDEEE0}"/>
          </ac:picMkLst>
        </pc:picChg>
        <pc:picChg chg="add del mod">
          <ac:chgData name="Dr Charlotte Greenway" userId="21ca5f9ab6ecb0bd" providerId="LiveId" clId="{AD6E5B43-6D93-437D-BF98-C7CE12EA2D06}" dt="2026-01-05T12:25:26.804" v="140" actId="478"/>
          <ac:picMkLst>
            <pc:docMk/>
            <pc:sldMk cId="3235325018" sldId="302"/>
            <ac:picMk id="13" creationId="{AF5BD42A-94A0-8577-45BC-5242B2A4785D}"/>
          </ac:picMkLst>
        </pc:picChg>
        <pc:picChg chg="add del mod">
          <ac:chgData name="Dr Charlotte Greenway" userId="21ca5f9ab6ecb0bd" providerId="LiveId" clId="{AD6E5B43-6D93-437D-BF98-C7CE12EA2D06}" dt="2026-01-05T12:25:26.804" v="140" actId="478"/>
          <ac:picMkLst>
            <pc:docMk/>
            <pc:sldMk cId="3235325018" sldId="302"/>
            <ac:picMk id="14" creationId="{A9D3099E-C05D-B697-1E19-C706AF53B888}"/>
          </ac:picMkLst>
        </pc:picChg>
        <pc:picChg chg="add del mod">
          <ac:chgData name="Dr Charlotte Greenway" userId="21ca5f9ab6ecb0bd" providerId="LiveId" clId="{AD6E5B43-6D93-437D-BF98-C7CE12EA2D06}" dt="2026-01-05T12:25:26.804" v="140" actId="478"/>
          <ac:picMkLst>
            <pc:docMk/>
            <pc:sldMk cId="3235325018" sldId="302"/>
            <ac:picMk id="15" creationId="{93646EEC-4CBF-7C9F-63FB-60A0739923B4}"/>
          </ac:picMkLst>
        </pc:picChg>
      </pc:sldChg>
      <pc:sldChg chg="addSp delSp modSp add del mod">
        <pc:chgData name="Dr Charlotte Greenway" userId="21ca5f9ab6ecb0bd" providerId="LiveId" clId="{AD6E5B43-6D93-437D-BF98-C7CE12EA2D06}" dt="2026-01-05T12:24:46.073" v="137" actId="1076"/>
        <pc:sldMkLst>
          <pc:docMk/>
          <pc:sldMk cId="650350021" sldId="305"/>
        </pc:sldMkLst>
        <pc:spChg chg="add mod">
          <ac:chgData name="Dr Charlotte Greenway" userId="21ca5f9ab6ecb0bd" providerId="LiveId" clId="{AD6E5B43-6D93-437D-BF98-C7CE12EA2D06}" dt="2026-01-05T12:23:49.083" v="133" actId="1076"/>
          <ac:spMkLst>
            <pc:docMk/>
            <pc:sldMk cId="650350021" sldId="305"/>
            <ac:spMk id="9" creationId="{2E91F734-1579-23DE-B315-70FA05C8A028}"/>
          </ac:spMkLst>
        </pc:spChg>
        <pc:spChg chg="add mod">
          <ac:chgData name="Dr Charlotte Greenway" userId="21ca5f9ab6ecb0bd" providerId="LiveId" clId="{AD6E5B43-6D93-437D-BF98-C7CE12EA2D06}" dt="2026-01-05T12:24:46.073" v="137" actId="1076"/>
          <ac:spMkLst>
            <pc:docMk/>
            <pc:sldMk cId="650350021" sldId="305"/>
            <ac:spMk id="11" creationId="{65A130E1-3872-F29E-9090-7711C85D96A8}"/>
          </ac:spMkLst>
        </pc:spChg>
        <pc:spChg chg="mod">
          <ac:chgData name="Dr Charlotte Greenway" userId="21ca5f9ab6ecb0bd" providerId="LiveId" clId="{AD6E5B43-6D93-437D-BF98-C7CE12EA2D06}" dt="2026-01-05T12:22:52.965" v="121" actId="1076"/>
          <ac:spMkLst>
            <pc:docMk/>
            <pc:sldMk cId="650350021" sldId="305"/>
            <ac:spMk id="61442" creationId="{00000000-0000-0000-0000-000000000000}"/>
          </ac:spMkLst>
        </pc:spChg>
        <pc:graphicFrameChg chg="mod">
          <ac:chgData name="Dr Charlotte Greenway" userId="21ca5f9ab6ecb0bd" providerId="LiveId" clId="{AD6E5B43-6D93-437D-BF98-C7CE12EA2D06}" dt="2026-01-05T12:23:33.130" v="130" actId="1076"/>
          <ac:graphicFrameMkLst>
            <pc:docMk/>
            <pc:sldMk cId="650350021" sldId="305"/>
            <ac:graphicFrameMk id="2" creationId="{00000000-0000-0000-0000-000000000000}"/>
          </ac:graphicFrameMkLst>
        </pc:graphicFrameChg>
        <pc:graphicFrameChg chg="add mod">
          <ac:chgData name="Dr Charlotte Greenway" userId="21ca5f9ab6ecb0bd" providerId="LiveId" clId="{AD6E5B43-6D93-437D-BF98-C7CE12EA2D06}" dt="2026-01-05T12:23:37.430" v="131" actId="1076"/>
          <ac:graphicFrameMkLst>
            <pc:docMk/>
            <pc:sldMk cId="650350021" sldId="305"/>
            <ac:graphicFrameMk id="3" creationId="{6A2535FB-23BF-E5BA-D992-E6FF4BFA6ED4}"/>
          </ac:graphicFrameMkLst>
        </pc:graphicFrameChg>
        <pc:graphicFrameChg chg="add mod">
          <ac:chgData name="Dr Charlotte Greenway" userId="21ca5f9ab6ecb0bd" providerId="LiveId" clId="{AD6E5B43-6D93-437D-BF98-C7CE12EA2D06}" dt="2026-01-05T12:23:59.808" v="135" actId="1076"/>
          <ac:graphicFrameMkLst>
            <pc:docMk/>
            <pc:sldMk cId="650350021" sldId="305"/>
            <ac:graphicFrameMk id="10" creationId="{4CB3DB65-0CFF-C25C-0E3D-B11B06EFE6BC}"/>
          </ac:graphicFrameMkLst>
        </pc:graphicFrameChg>
        <pc:picChg chg="del mod">
          <ac:chgData name="Dr Charlotte Greenway" userId="21ca5f9ab6ecb0bd" providerId="LiveId" clId="{AD6E5B43-6D93-437D-BF98-C7CE12EA2D06}" dt="2026-01-05T12:22:47.333" v="119" actId="478"/>
          <ac:picMkLst>
            <pc:docMk/>
            <pc:sldMk cId="650350021" sldId="305"/>
            <ac:picMk id="4" creationId="{00000000-0000-0000-0000-000000000000}"/>
          </ac:picMkLst>
        </pc:picChg>
        <pc:picChg chg="del mod">
          <ac:chgData name="Dr Charlotte Greenway" userId="21ca5f9ab6ecb0bd" providerId="LiveId" clId="{AD6E5B43-6D93-437D-BF98-C7CE12EA2D06}" dt="2026-01-05T12:22:47.333" v="119" actId="478"/>
          <ac:picMkLst>
            <pc:docMk/>
            <pc:sldMk cId="650350021" sldId="305"/>
            <ac:picMk id="5" creationId="{00000000-0000-0000-0000-000000000000}"/>
          </ac:picMkLst>
        </pc:picChg>
        <pc:picChg chg="del mod">
          <ac:chgData name="Dr Charlotte Greenway" userId="21ca5f9ab6ecb0bd" providerId="LiveId" clId="{AD6E5B43-6D93-437D-BF98-C7CE12EA2D06}" dt="2026-01-05T12:22:49.251" v="120" actId="478"/>
          <ac:picMkLst>
            <pc:docMk/>
            <pc:sldMk cId="650350021" sldId="305"/>
            <ac:picMk id="6" creationId="{00000000-0000-0000-0000-000000000000}"/>
          </ac:picMkLst>
        </pc:picChg>
        <pc:picChg chg="del mod">
          <ac:chgData name="Dr Charlotte Greenway" userId="21ca5f9ab6ecb0bd" providerId="LiveId" clId="{AD6E5B43-6D93-437D-BF98-C7CE12EA2D06}" dt="2026-01-05T12:22:47.333" v="119" actId="478"/>
          <ac:picMkLst>
            <pc:docMk/>
            <pc:sldMk cId="650350021" sldId="305"/>
            <ac:picMk id="7" creationId="{00000000-0000-0000-0000-000000000000}"/>
          </ac:picMkLst>
        </pc:picChg>
        <pc:picChg chg="del mod">
          <ac:chgData name="Dr Charlotte Greenway" userId="21ca5f9ab6ecb0bd" providerId="LiveId" clId="{AD6E5B43-6D93-437D-BF98-C7CE12EA2D06}" dt="2026-01-05T12:22:47.333" v="119" actId="478"/>
          <ac:picMkLst>
            <pc:docMk/>
            <pc:sldMk cId="650350021" sldId="305"/>
            <ac:picMk id="8" creationId="{00000000-0000-0000-0000-000000000000}"/>
          </ac:picMkLst>
        </pc:picChg>
      </pc:sldChg>
      <pc:sldChg chg="delSp modSp add del mod">
        <pc:chgData name="Dr Charlotte Greenway" userId="21ca5f9ab6ecb0bd" providerId="LiveId" clId="{AD6E5B43-6D93-437D-BF98-C7CE12EA2D06}" dt="2026-01-05T12:24:48.392" v="138" actId="47"/>
        <pc:sldMkLst>
          <pc:docMk/>
          <pc:sldMk cId="1727322288" sldId="306"/>
        </pc:sldMkLst>
        <pc:spChg chg="mod">
          <ac:chgData name="Dr Charlotte Greenway" userId="21ca5f9ab6ecb0bd" providerId="LiveId" clId="{AD6E5B43-6D93-437D-BF98-C7CE12EA2D06}" dt="2026-01-05T12:15:38.862" v="36" actId="27636"/>
          <ac:spMkLst>
            <pc:docMk/>
            <pc:sldMk cId="1727322288" sldId="306"/>
            <ac:spMk id="62466" creationId="{00000000-0000-0000-0000-000000000000}"/>
          </ac:spMkLst>
        </pc:spChg>
        <pc:graphicFrameChg chg="mod">
          <ac:chgData name="Dr Charlotte Greenway" userId="21ca5f9ab6ecb0bd" providerId="LiveId" clId="{AD6E5B43-6D93-437D-BF98-C7CE12EA2D06}" dt="2026-01-05T12:23:14.327" v="126"/>
          <ac:graphicFrameMkLst>
            <pc:docMk/>
            <pc:sldMk cId="1727322288" sldId="306"/>
            <ac:graphicFrameMk id="9" creationId="{00000000-0000-0000-0000-000000000000}"/>
          </ac:graphicFrameMkLst>
        </pc:graphicFrameChg>
        <pc:picChg chg="del">
          <ac:chgData name="Dr Charlotte Greenway" userId="21ca5f9ab6ecb0bd" providerId="LiveId" clId="{AD6E5B43-6D93-437D-BF98-C7CE12EA2D06}" dt="2026-01-05T12:22:38.741" v="118" actId="478"/>
          <ac:picMkLst>
            <pc:docMk/>
            <pc:sldMk cId="1727322288" sldId="306"/>
            <ac:picMk id="4" creationId="{00000000-0000-0000-0000-000000000000}"/>
          </ac:picMkLst>
        </pc:picChg>
        <pc:picChg chg="del">
          <ac:chgData name="Dr Charlotte Greenway" userId="21ca5f9ab6ecb0bd" providerId="LiveId" clId="{AD6E5B43-6D93-437D-BF98-C7CE12EA2D06}" dt="2026-01-05T12:22:38.741" v="118" actId="478"/>
          <ac:picMkLst>
            <pc:docMk/>
            <pc:sldMk cId="1727322288" sldId="306"/>
            <ac:picMk id="5" creationId="{00000000-0000-0000-0000-000000000000}"/>
          </ac:picMkLst>
        </pc:picChg>
        <pc:picChg chg="del">
          <ac:chgData name="Dr Charlotte Greenway" userId="21ca5f9ab6ecb0bd" providerId="LiveId" clId="{AD6E5B43-6D93-437D-BF98-C7CE12EA2D06}" dt="2026-01-05T12:22:38.741" v="118" actId="478"/>
          <ac:picMkLst>
            <pc:docMk/>
            <pc:sldMk cId="1727322288" sldId="306"/>
            <ac:picMk id="6" creationId="{00000000-0000-0000-0000-000000000000}"/>
          </ac:picMkLst>
        </pc:picChg>
        <pc:picChg chg="del">
          <ac:chgData name="Dr Charlotte Greenway" userId="21ca5f9ab6ecb0bd" providerId="LiveId" clId="{AD6E5B43-6D93-437D-BF98-C7CE12EA2D06}" dt="2026-01-05T12:22:38.741" v="118" actId="478"/>
          <ac:picMkLst>
            <pc:docMk/>
            <pc:sldMk cId="1727322288" sldId="306"/>
            <ac:picMk id="7" creationId="{00000000-0000-0000-0000-000000000000}"/>
          </ac:picMkLst>
        </pc:picChg>
        <pc:picChg chg="del">
          <ac:chgData name="Dr Charlotte Greenway" userId="21ca5f9ab6ecb0bd" providerId="LiveId" clId="{AD6E5B43-6D93-437D-BF98-C7CE12EA2D06}" dt="2026-01-05T12:22:38.741" v="118" actId="478"/>
          <ac:picMkLst>
            <pc:docMk/>
            <pc:sldMk cId="1727322288" sldId="306"/>
            <ac:picMk id="8" creationId="{00000000-0000-0000-0000-000000000000}"/>
          </ac:picMkLst>
        </pc:picChg>
      </pc:sldChg>
      <pc:sldChg chg="delSp modSp add del mod modAnim">
        <pc:chgData name="Dr Charlotte Greenway" userId="21ca5f9ab6ecb0bd" providerId="LiveId" clId="{AD6E5B43-6D93-437D-BF98-C7CE12EA2D06}" dt="2026-01-05T12:34:20.234" v="267" actId="1076"/>
        <pc:sldMkLst>
          <pc:docMk/>
          <pc:sldMk cId="2368983188" sldId="307"/>
        </pc:sldMkLst>
        <pc:spChg chg="mod">
          <ac:chgData name="Dr Charlotte Greenway" userId="21ca5f9ab6ecb0bd" providerId="LiveId" clId="{AD6E5B43-6D93-437D-BF98-C7CE12EA2D06}" dt="2026-01-05T12:34:20.234" v="267" actId="1076"/>
          <ac:spMkLst>
            <pc:docMk/>
            <pc:sldMk cId="2368983188" sldId="307"/>
            <ac:spMk id="63490" creationId="{00000000-0000-0000-0000-000000000000}"/>
          </ac:spMkLst>
        </pc:spChg>
        <pc:graphicFrameChg chg="mod">
          <ac:chgData name="Dr Charlotte Greenway" userId="21ca5f9ab6ecb0bd" providerId="LiveId" clId="{AD6E5B43-6D93-437D-BF98-C7CE12EA2D06}" dt="2026-01-05T12:34:13.081" v="266" actId="1076"/>
          <ac:graphicFrameMkLst>
            <pc:docMk/>
            <pc:sldMk cId="2368983188" sldId="307"/>
            <ac:graphicFrameMk id="3" creationId="{00000000-0000-0000-0000-000000000000}"/>
          </ac:graphicFrameMkLst>
        </pc:graphicFrameChg>
        <pc:graphicFrameChg chg="mod">
          <ac:chgData name="Dr Charlotte Greenway" userId="21ca5f9ab6ecb0bd" providerId="LiveId" clId="{AD6E5B43-6D93-437D-BF98-C7CE12EA2D06}" dt="2026-01-05T12:33:48.031" v="261" actId="1076"/>
          <ac:graphicFrameMkLst>
            <pc:docMk/>
            <pc:sldMk cId="2368983188" sldId="307"/>
            <ac:graphicFrameMk id="9" creationId="{00000000-0000-0000-0000-000000000000}"/>
          </ac:graphicFrameMkLst>
        </pc:graphicFrameChg>
        <pc:graphicFrameChg chg="mod">
          <ac:chgData name="Dr Charlotte Greenway" userId="21ca5f9ab6ecb0bd" providerId="LiveId" clId="{AD6E5B43-6D93-437D-BF98-C7CE12EA2D06}" dt="2026-01-05T12:34:08.486" v="264" actId="1076"/>
          <ac:graphicFrameMkLst>
            <pc:docMk/>
            <pc:sldMk cId="2368983188" sldId="307"/>
            <ac:graphicFrameMk id="11" creationId="{00000000-0000-0000-0000-000000000000}"/>
          </ac:graphicFrameMkLst>
        </pc:graphicFrameChg>
        <pc:picChg chg="mod">
          <ac:chgData name="Dr Charlotte Greenway" userId="21ca5f9ab6ecb0bd" providerId="LiveId" clId="{AD6E5B43-6D93-437D-BF98-C7CE12EA2D06}" dt="2026-01-05T12:32:22.336" v="232" actId="14100"/>
          <ac:picMkLst>
            <pc:docMk/>
            <pc:sldMk cId="2368983188" sldId="307"/>
            <ac:picMk id="4" creationId="{00000000-0000-0000-0000-000000000000}"/>
          </ac:picMkLst>
        </pc:picChg>
        <pc:picChg chg="del mod">
          <ac:chgData name="Dr Charlotte Greenway" userId="21ca5f9ab6ecb0bd" providerId="LiveId" clId="{AD6E5B43-6D93-437D-BF98-C7CE12EA2D06}" dt="2026-01-05T12:31:44.490" v="220" actId="478"/>
          <ac:picMkLst>
            <pc:docMk/>
            <pc:sldMk cId="2368983188" sldId="307"/>
            <ac:picMk id="5" creationId="{00000000-0000-0000-0000-000000000000}"/>
          </ac:picMkLst>
        </pc:picChg>
        <pc:picChg chg="mod">
          <ac:chgData name="Dr Charlotte Greenway" userId="21ca5f9ab6ecb0bd" providerId="LiveId" clId="{AD6E5B43-6D93-437D-BF98-C7CE12EA2D06}" dt="2026-01-05T12:31:41.880" v="218" actId="1076"/>
          <ac:picMkLst>
            <pc:docMk/>
            <pc:sldMk cId="2368983188" sldId="307"/>
            <ac:picMk id="6" creationId="{00000000-0000-0000-0000-000000000000}"/>
          </ac:picMkLst>
        </pc:picChg>
        <pc:picChg chg="mod">
          <ac:chgData name="Dr Charlotte Greenway" userId="21ca5f9ab6ecb0bd" providerId="LiveId" clId="{AD6E5B43-6D93-437D-BF98-C7CE12EA2D06}" dt="2026-01-05T12:32:16.049" v="230" actId="1076"/>
          <ac:picMkLst>
            <pc:docMk/>
            <pc:sldMk cId="2368983188" sldId="307"/>
            <ac:picMk id="7" creationId="{00000000-0000-0000-0000-000000000000}"/>
          </ac:picMkLst>
        </pc:picChg>
        <pc:picChg chg="mod">
          <ac:chgData name="Dr Charlotte Greenway" userId="21ca5f9ab6ecb0bd" providerId="LiveId" clId="{AD6E5B43-6D93-437D-BF98-C7CE12EA2D06}" dt="2026-01-05T12:32:13.599" v="229" actId="1076"/>
          <ac:picMkLst>
            <pc:docMk/>
            <pc:sldMk cId="2368983188" sldId="307"/>
            <ac:picMk id="8" creationId="{00000000-0000-0000-0000-000000000000}"/>
          </ac:picMkLst>
        </pc:picChg>
      </pc:sldChg>
      <pc:sldChg chg="add del">
        <pc:chgData name="Dr Charlotte Greenway" userId="21ca5f9ab6ecb0bd" providerId="LiveId" clId="{AD6E5B43-6D93-437D-BF98-C7CE12EA2D06}" dt="2026-01-05T12:25:08.107" v="139" actId="47"/>
        <pc:sldMkLst>
          <pc:docMk/>
          <pc:sldMk cId="1613237605" sldId="309"/>
        </pc:sldMkLst>
      </pc:sldChg>
      <pc:sldChg chg="add del">
        <pc:chgData name="Dr Charlotte Greenway" userId="21ca5f9ab6ecb0bd" providerId="LiveId" clId="{AD6E5B43-6D93-437D-BF98-C7CE12EA2D06}" dt="2026-01-05T12:15:29.208" v="30" actId="47"/>
        <pc:sldMkLst>
          <pc:docMk/>
          <pc:sldMk cId="3872395227" sldId="319"/>
        </pc:sldMkLst>
      </pc:sldChg>
      <pc:sldChg chg="del">
        <pc:chgData name="Dr Charlotte Greenway" userId="21ca5f9ab6ecb0bd" providerId="LiveId" clId="{AD6E5B43-6D93-437D-BF98-C7CE12EA2D06}" dt="2026-01-05T12:13:28.915" v="6" actId="47"/>
        <pc:sldMkLst>
          <pc:docMk/>
          <pc:sldMk cId="1561142021" sldId="326"/>
        </pc:sldMkLst>
      </pc:sldChg>
      <pc:sldChg chg="del">
        <pc:chgData name="Dr Charlotte Greenway" userId="21ca5f9ab6ecb0bd" providerId="LiveId" clId="{AD6E5B43-6D93-437D-BF98-C7CE12EA2D06}" dt="2026-01-05T12:13:29.487" v="7" actId="47"/>
        <pc:sldMkLst>
          <pc:docMk/>
          <pc:sldMk cId="413900873" sldId="330"/>
        </pc:sldMkLst>
      </pc:sldChg>
      <pc:sldChg chg="del">
        <pc:chgData name="Dr Charlotte Greenway" userId="21ca5f9ab6ecb0bd" providerId="LiveId" clId="{AD6E5B43-6D93-437D-BF98-C7CE12EA2D06}" dt="2026-01-05T12:13:25.552" v="2" actId="47"/>
        <pc:sldMkLst>
          <pc:docMk/>
          <pc:sldMk cId="3043615047" sldId="341"/>
        </pc:sldMkLst>
      </pc:sldChg>
      <pc:sldChg chg="add del">
        <pc:chgData name="Dr Charlotte Greenway" userId="21ca5f9ab6ecb0bd" providerId="LiveId" clId="{AD6E5B43-6D93-437D-BF98-C7CE12EA2D06}" dt="2026-01-05T12:15:37.955" v="34"/>
        <pc:sldMkLst>
          <pc:docMk/>
          <pc:sldMk cId="3409343967" sldId="341"/>
        </pc:sldMkLst>
      </pc:sldChg>
      <pc:sldChg chg="del">
        <pc:chgData name="Dr Charlotte Greenway" userId="21ca5f9ab6ecb0bd" providerId="LiveId" clId="{AD6E5B43-6D93-437D-BF98-C7CE12EA2D06}" dt="2026-01-05T12:13:26.719" v="3" actId="47"/>
        <pc:sldMkLst>
          <pc:docMk/>
          <pc:sldMk cId="1812624399" sldId="342"/>
        </pc:sldMkLst>
      </pc:sldChg>
      <pc:sldChg chg="modSp add del mod">
        <pc:chgData name="Dr Charlotte Greenway" userId="21ca5f9ab6ecb0bd" providerId="LiveId" clId="{AD6E5B43-6D93-437D-BF98-C7CE12EA2D06}" dt="2026-01-05T13:42:53.341" v="343" actId="1076"/>
        <pc:sldMkLst>
          <pc:docMk/>
          <pc:sldMk cId="3586694557" sldId="342"/>
        </pc:sldMkLst>
        <pc:spChg chg="mod">
          <ac:chgData name="Dr Charlotte Greenway" userId="21ca5f9ab6ecb0bd" providerId="LiveId" clId="{AD6E5B43-6D93-437D-BF98-C7CE12EA2D06}" dt="2026-01-05T13:42:33.557" v="338" actId="1076"/>
          <ac:spMkLst>
            <pc:docMk/>
            <pc:sldMk cId="3586694557" sldId="342"/>
            <ac:spMk id="6" creationId="{00000000-0000-0000-0000-000000000000}"/>
          </ac:spMkLst>
        </pc:spChg>
        <pc:graphicFrameChg chg="mod">
          <ac:chgData name="Dr Charlotte Greenway" userId="21ca5f9ab6ecb0bd" providerId="LiveId" clId="{AD6E5B43-6D93-437D-BF98-C7CE12EA2D06}" dt="2026-01-05T13:42:53.341" v="343" actId="1076"/>
          <ac:graphicFrameMkLst>
            <pc:docMk/>
            <pc:sldMk cId="3586694557" sldId="342"/>
            <ac:graphicFrameMk id="5" creationId="{00000000-0000-0000-0000-000000000000}"/>
          </ac:graphicFrameMkLst>
        </pc:graphicFrameChg>
      </pc:sldChg>
      <pc:sldChg chg="add del">
        <pc:chgData name="Dr Charlotte Greenway" userId="21ca5f9ab6ecb0bd" providerId="LiveId" clId="{AD6E5B43-6D93-437D-BF98-C7CE12EA2D06}" dt="2026-01-05T13:43:19.548" v="344" actId="47"/>
        <pc:sldMkLst>
          <pc:docMk/>
          <pc:sldMk cId="1801851329" sldId="343"/>
        </pc:sldMkLst>
      </pc:sldChg>
      <pc:sldChg chg="del">
        <pc:chgData name="Dr Charlotte Greenway" userId="21ca5f9ab6ecb0bd" providerId="LiveId" clId="{AD6E5B43-6D93-437D-BF98-C7CE12EA2D06}" dt="2026-01-05T12:13:27.593" v="4" actId="47"/>
        <pc:sldMkLst>
          <pc:docMk/>
          <pc:sldMk cId="2626891710" sldId="343"/>
        </pc:sldMkLst>
      </pc:sldChg>
      <pc:sldChg chg="addSp delSp modSp add del mod setBg delDesignElem">
        <pc:chgData name="Dr Charlotte Greenway" userId="21ca5f9ab6ecb0bd" providerId="LiveId" clId="{AD6E5B43-6D93-437D-BF98-C7CE12EA2D06}" dt="2026-01-05T13:44:17.714" v="349" actId="207"/>
        <pc:sldMkLst>
          <pc:docMk/>
          <pc:sldMk cId="1097051383" sldId="344"/>
        </pc:sldMkLst>
        <pc:spChg chg="mod">
          <ac:chgData name="Dr Charlotte Greenway" userId="21ca5f9ab6ecb0bd" providerId="LiveId" clId="{AD6E5B43-6D93-437D-BF98-C7CE12EA2D06}" dt="2026-01-05T13:44:17.714" v="349" actId="207"/>
          <ac:spMkLst>
            <pc:docMk/>
            <pc:sldMk cId="1097051383" sldId="344"/>
            <ac:spMk id="2" creationId="{E3D0A45A-AB5E-D515-BD51-0DF54BCF91CA}"/>
          </ac:spMkLst>
        </pc:spChg>
        <pc:spChg chg="add del">
          <ac:chgData name="Dr Charlotte Greenway" userId="21ca5f9ab6ecb0bd" providerId="LiveId" clId="{AD6E5B43-6D93-437D-BF98-C7CE12EA2D06}" dt="2026-01-05T12:15:37.955" v="34"/>
          <ac:spMkLst>
            <pc:docMk/>
            <pc:sldMk cId="1097051383" sldId="344"/>
            <ac:spMk id="9" creationId="{93F0ADB5-A0B4-4B01-A8C4-FDC34CE22BD4}"/>
          </ac:spMkLst>
        </pc:spChg>
        <pc:spChg chg="add del">
          <ac:chgData name="Dr Charlotte Greenway" userId="21ca5f9ab6ecb0bd" providerId="LiveId" clId="{AD6E5B43-6D93-437D-BF98-C7CE12EA2D06}" dt="2026-01-05T12:15:37.955" v="34"/>
          <ac:spMkLst>
            <pc:docMk/>
            <pc:sldMk cId="1097051383" sldId="344"/>
            <ac:spMk id="11" creationId="{AA6D0FDE-0241-4C21-A720-A69475358235}"/>
          </ac:spMkLst>
        </pc:spChg>
      </pc:sldChg>
      <pc:sldChg chg="del">
        <pc:chgData name="Dr Charlotte Greenway" userId="21ca5f9ab6ecb0bd" providerId="LiveId" clId="{AD6E5B43-6D93-437D-BF98-C7CE12EA2D06}" dt="2026-01-05T12:13:28.266" v="5" actId="47"/>
        <pc:sldMkLst>
          <pc:docMk/>
          <pc:sldMk cId="2189126461" sldId="344"/>
        </pc:sldMkLst>
      </pc:sldChg>
      <pc:sldChg chg="add del">
        <pc:chgData name="Dr Charlotte Greenway" userId="21ca5f9ab6ecb0bd" providerId="LiveId" clId="{AD6E5B43-6D93-437D-BF98-C7CE12EA2D06}" dt="2026-01-05T12:15:28.967" v="29" actId="47"/>
        <pc:sldMkLst>
          <pc:docMk/>
          <pc:sldMk cId="3306163216" sldId="345"/>
        </pc:sldMkLst>
      </pc:sldChg>
      <pc:sldChg chg="add del">
        <pc:chgData name="Dr Charlotte Greenway" userId="21ca5f9ab6ecb0bd" providerId="LiveId" clId="{AD6E5B43-6D93-437D-BF98-C7CE12EA2D06}" dt="2026-01-05T12:15:29.476" v="31" actId="47"/>
        <pc:sldMkLst>
          <pc:docMk/>
          <pc:sldMk cId="88033629" sldId="346"/>
        </pc:sldMkLst>
      </pc:sldChg>
      <pc:sldChg chg="add del">
        <pc:chgData name="Dr Charlotte Greenway" userId="21ca5f9ab6ecb0bd" providerId="LiveId" clId="{AD6E5B43-6D93-437D-BF98-C7CE12EA2D06}" dt="2026-01-05T12:15:29.673" v="32" actId="47"/>
        <pc:sldMkLst>
          <pc:docMk/>
          <pc:sldMk cId="3652563015" sldId="347"/>
        </pc:sldMkLst>
      </pc:sldChg>
    </pc:docChg>
  </pc:docChgLst>
</pc:chgInfo>
</file>

<file path=ppt/diagrams/_rels/data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image" Target="../media/image18.png"/></Relationships>
</file>

<file path=ppt/diagrams/_rels/drawing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5B0DD8-533B-4D4A-BFCC-38321EFA4ED0}" type="doc">
      <dgm:prSet loTypeId="urn:microsoft.com/office/officeart/2008/layout/HalfCircleOrganizationChart" loCatId="hierarchy" qsTypeId="urn:microsoft.com/office/officeart/2005/8/quickstyle/simple1" qsCatId="simple" csTypeId="urn:microsoft.com/office/officeart/2005/8/colors/colorful2" csCatId="colorful" phldr="1"/>
      <dgm:spPr/>
      <dgm:t>
        <a:bodyPr/>
        <a:lstStyle/>
        <a:p>
          <a:endParaRPr lang="en-US"/>
        </a:p>
      </dgm:t>
    </dgm:pt>
    <dgm:pt modelId="{DB16CF1F-D1F2-4370-8781-4716BE6871D7}">
      <dgm:prSet custT="1"/>
      <dgm:spPr/>
      <dgm:t>
        <a:bodyPr/>
        <a:lstStyle/>
        <a:p>
          <a:pPr rtl="0"/>
          <a:r>
            <a:rPr lang="en-US" sz="2400" dirty="0"/>
            <a:t>Geriatrics – the branch of medicine specializing in the medical care and treatment of the diseases and health problems of older adults </a:t>
          </a:r>
          <a:r>
            <a:rPr lang="en-US" sz="2000" dirty="0"/>
            <a:t>(disease related aspects)</a:t>
          </a:r>
          <a:br>
            <a:rPr lang="en-US" sz="2400" dirty="0"/>
          </a:br>
          <a:br>
            <a:rPr lang="en-US" sz="2400" dirty="0"/>
          </a:br>
          <a:r>
            <a:rPr lang="en-US" sz="2400" dirty="0"/>
            <a:t>Gerontology – the study of biological, </a:t>
          </a:r>
          <a:r>
            <a:rPr lang="en-US" sz="2400" dirty="0" err="1"/>
            <a:t>behavioural</a:t>
          </a:r>
          <a:r>
            <a:rPr lang="en-US" sz="2400" dirty="0"/>
            <a:t> and social phenomena from maturity to old age </a:t>
          </a:r>
          <a:r>
            <a:rPr lang="en-US" sz="2000" dirty="0"/>
            <a:t>(healthy related aspects)</a:t>
          </a:r>
        </a:p>
      </dgm:t>
    </dgm:pt>
    <dgm:pt modelId="{1B7DF5C5-D52D-4811-9ED6-C4CD7A8788C5}" type="parTrans" cxnId="{93767BA1-F37B-432E-91CC-7D030E83DB2F}">
      <dgm:prSet/>
      <dgm:spPr/>
      <dgm:t>
        <a:bodyPr/>
        <a:lstStyle/>
        <a:p>
          <a:endParaRPr lang="en-US"/>
        </a:p>
      </dgm:t>
    </dgm:pt>
    <dgm:pt modelId="{69F593AF-912D-4D1C-B87B-CACF302C3E51}" type="sibTrans" cxnId="{93767BA1-F37B-432E-91CC-7D030E83DB2F}">
      <dgm:prSet/>
      <dgm:spPr/>
      <dgm:t>
        <a:bodyPr/>
        <a:lstStyle/>
        <a:p>
          <a:endParaRPr lang="en-US"/>
        </a:p>
      </dgm:t>
    </dgm:pt>
    <dgm:pt modelId="{7BFF1E50-5E8F-40C9-B4BD-152A2978C865}" type="pres">
      <dgm:prSet presAssocID="{565B0DD8-533B-4D4A-BFCC-38321EFA4ED0}" presName="Name0" presStyleCnt="0">
        <dgm:presLayoutVars>
          <dgm:orgChart val="1"/>
          <dgm:chPref val="1"/>
          <dgm:dir/>
          <dgm:animOne val="branch"/>
          <dgm:animLvl val="lvl"/>
          <dgm:resizeHandles/>
        </dgm:presLayoutVars>
      </dgm:prSet>
      <dgm:spPr/>
    </dgm:pt>
    <dgm:pt modelId="{CC87A670-665D-4235-9122-09C41F87F680}" type="pres">
      <dgm:prSet presAssocID="{DB16CF1F-D1F2-4370-8781-4716BE6871D7}" presName="hierRoot1" presStyleCnt="0">
        <dgm:presLayoutVars>
          <dgm:hierBranch val="init"/>
        </dgm:presLayoutVars>
      </dgm:prSet>
      <dgm:spPr/>
    </dgm:pt>
    <dgm:pt modelId="{FEF12E00-5289-4A35-9632-7F7514460D45}" type="pres">
      <dgm:prSet presAssocID="{DB16CF1F-D1F2-4370-8781-4716BE6871D7}" presName="rootComposite1" presStyleCnt="0"/>
      <dgm:spPr/>
    </dgm:pt>
    <dgm:pt modelId="{AC1AC4E3-B03F-43C4-93B8-91650042B52B}" type="pres">
      <dgm:prSet presAssocID="{DB16CF1F-D1F2-4370-8781-4716BE6871D7}" presName="rootText1" presStyleLbl="alignAcc1" presStyleIdx="0" presStyleCnt="0" custScaleY="119464" custLinFactNeighborX="1167" custLinFactNeighborY="-735">
        <dgm:presLayoutVars>
          <dgm:chPref val="3"/>
        </dgm:presLayoutVars>
      </dgm:prSet>
      <dgm:spPr/>
    </dgm:pt>
    <dgm:pt modelId="{20BEE446-DFD8-4E7E-8062-038FD871106E}" type="pres">
      <dgm:prSet presAssocID="{DB16CF1F-D1F2-4370-8781-4716BE6871D7}" presName="topArc1" presStyleLbl="parChTrans1D1" presStyleIdx="0" presStyleCnt="2"/>
      <dgm:spPr/>
    </dgm:pt>
    <dgm:pt modelId="{4BA58CB7-B784-462F-9318-41EC901A3F74}" type="pres">
      <dgm:prSet presAssocID="{DB16CF1F-D1F2-4370-8781-4716BE6871D7}" presName="bottomArc1" presStyleLbl="parChTrans1D1" presStyleIdx="1" presStyleCnt="2"/>
      <dgm:spPr/>
    </dgm:pt>
    <dgm:pt modelId="{FF13C6BC-782B-4A01-96A6-E8382677A9ED}" type="pres">
      <dgm:prSet presAssocID="{DB16CF1F-D1F2-4370-8781-4716BE6871D7}" presName="topConnNode1" presStyleLbl="node1" presStyleIdx="0" presStyleCnt="0"/>
      <dgm:spPr/>
    </dgm:pt>
    <dgm:pt modelId="{CD558B3A-676F-419C-A42D-0B73E0093B3F}" type="pres">
      <dgm:prSet presAssocID="{DB16CF1F-D1F2-4370-8781-4716BE6871D7}" presName="hierChild2" presStyleCnt="0"/>
      <dgm:spPr/>
    </dgm:pt>
    <dgm:pt modelId="{CC1352C9-A9E2-47C6-AD40-8F04959E651A}" type="pres">
      <dgm:prSet presAssocID="{DB16CF1F-D1F2-4370-8781-4716BE6871D7}" presName="hierChild3" presStyleCnt="0"/>
      <dgm:spPr/>
    </dgm:pt>
  </dgm:ptLst>
  <dgm:cxnLst>
    <dgm:cxn modelId="{4186AA32-4834-41D6-BF6D-F2D3A6247C90}" type="presOf" srcId="{565B0DD8-533B-4D4A-BFCC-38321EFA4ED0}" destId="{7BFF1E50-5E8F-40C9-B4BD-152A2978C865}" srcOrd="0" destOrd="0" presId="urn:microsoft.com/office/officeart/2008/layout/HalfCircleOrganizationChart"/>
    <dgm:cxn modelId="{7646D89C-CDE5-47EF-BABC-4F42ACF733BD}" type="presOf" srcId="{DB16CF1F-D1F2-4370-8781-4716BE6871D7}" destId="{AC1AC4E3-B03F-43C4-93B8-91650042B52B}" srcOrd="0" destOrd="0" presId="urn:microsoft.com/office/officeart/2008/layout/HalfCircleOrganizationChart"/>
    <dgm:cxn modelId="{93767BA1-F37B-432E-91CC-7D030E83DB2F}" srcId="{565B0DD8-533B-4D4A-BFCC-38321EFA4ED0}" destId="{DB16CF1F-D1F2-4370-8781-4716BE6871D7}" srcOrd="0" destOrd="0" parTransId="{1B7DF5C5-D52D-4811-9ED6-C4CD7A8788C5}" sibTransId="{69F593AF-912D-4D1C-B87B-CACF302C3E51}"/>
    <dgm:cxn modelId="{E30311B2-86E7-4ABE-9A04-0D5A03ABEF50}" type="presOf" srcId="{DB16CF1F-D1F2-4370-8781-4716BE6871D7}" destId="{FF13C6BC-782B-4A01-96A6-E8382677A9ED}" srcOrd="1" destOrd="0" presId="urn:microsoft.com/office/officeart/2008/layout/HalfCircleOrganizationChart"/>
    <dgm:cxn modelId="{97D53194-FEDC-4807-AB35-FEA699990AD9}" type="presParOf" srcId="{7BFF1E50-5E8F-40C9-B4BD-152A2978C865}" destId="{CC87A670-665D-4235-9122-09C41F87F680}" srcOrd="0" destOrd="0" presId="urn:microsoft.com/office/officeart/2008/layout/HalfCircleOrganizationChart"/>
    <dgm:cxn modelId="{AECEB9C5-9A75-43D7-9148-4C8060676F67}" type="presParOf" srcId="{CC87A670-665D-4235-9122-09C41F87F680}" destId="{FEF12E00-5289-4A35-9632-7F7514460D45}" srcOrd="0" destOrd="0" presId="urn:microsoft.com/office/officeart/2008/layout/HalfCircleOrganizationChart"/>
    <dgm:cxn modelId="{E70ADC73-33BD-42E1-A4B7-C94961AFF39F}" type="presParOf" srcId="{FEF12E00-5289-4A35-9632-7F7514460D45}" destId="{AC1AC4E3-B03F-43C4-93B8-91650042B52B}" srcOrd="0" destOrd="0" presId="urn:microsoft.com/office/officeart/2008/layout/HalfCircleOrganizationChart"/>
    <dgm:cxn modelId="{0251C191-61C4-4B7D-BF91-0695168ACC33}" type="presParOf" srcId="{FEF12E00-5289-4A35-9632-7F7514460D45}" destId="{20BEE446-DFD8-4E7E-8062-038FD871106E}" srcOrd="1" destOrd="0" presId="urn:microsoft.com/office/officeart/2008/layout/HalfCircleOrganizationChart"/>
    <dgm:cxn modelId="{E989282F-EA11-4B4A-843D-B7605E0C03CC}" type="presParOf" srcId="{FEF12E00-5289-4A35-9632-7F7514460D45}" destId="{4BA58CB7-B784-462F-9318-41EC901A3F74}" srcOrd="2" destOrd="0" presId="urn:microsoft.com/office/officeart/2008/layout/HalfCircleOrganizationChart"/>
    <dgm:cxn modelId="{3ADF207B-727B-45CC-8A63-FE5596E07A4A}" type="presParOf" srcId="{FEF12E00-5289-4A35-9632-7F7514460D45}" destId="{FF13C6BC-782B-4A01-96A6-E8382677A9ED}" srcOrd="3" destOrd="0" presId="urn:microsoft.com/office/officeart/2008/layout/HalfCircleOrganizationChart"/>
    <dgm:cxn modelId="{B163E575-EA63-4421-8C5C-03E9775B86E1}" type="presParOf" srcId="{CC87A670-665D-4235-9122-09C41F87F680}" destId="{CD558B3A-676F-419C-A42D-0B73E0093B3F}" srcOrd="1" destOrd="0" presId="urn:microsoft.com/office/officeart/2008/layout/HalfCircleOrganizationChart"/>
    <dgm:cxn modelId="{29184F05-2476-4FDC-AA9E-32A84B2BE5AC}" type="presParOf" srcId="{CC87A670-665D-4235-9122-09C41F87F680}" destId="{CC1352C9-A9E2-47C6-AD40-8F04959E651A}" srcOrd="2" destOrd="0" presId="urn:microsoft.com/office/officeart/2008/layout/HalfCircle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9B21BA-4B1C-414F-A704-D1F89BF9D585}"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US"/>
        </a:p>
      </dgm:t>
    </dgm:pt>
    <dgm:pt modelId="{27DBA25F-BFC1-4C5B-B3AC-11877CD1602C}">
      <dgm:prSet/>
      <dgm:spPr/>
      <dgm:t>
        <a:bodyPr/>
        <a:lstStyle/>
        <a:p>
          <a:pPr algn="ctr" rtl="0"/>
          <a:r>
            <a:rPr lang="en-US" dirty="0"/>
            <a:t>Gerontology and Geriatrics </a:t>
          </a:r>
        </a:p>
      </dgm:t>
    </dgm:pt>
    <dgm:pt modelId="{D1B9AF6B-6B2E-4944-87F2-AFEB72B5FF5B}" type="parTrans" cxnId="{DB08F58F-6574-4ABC-B31E-FD912ACFABD8}">
      <dgm:prSet/>
      <dgm:spPr/>
      <dgm:t>
        <a:bodyPr/>
        <a:lstStyle/>
        <a:p>
          <a:endParaRPr lang="en-US"/>
        </a:p>
      </dgm:t>
    </dgm:pt>
    <dgm:pt modelId="{300B4EB4-0E8F-4322-857D-B21012F93542}" type="sibTrans" cxnId="{DB08F58F-6574-4ABC-B31E-FD912ACFABD8}">
      <dgm:prSet/>
      <dgm:spPr/>
      <dgm:t>
        <a:bodyPr/>
        <a:lstStyle/>
        <a:p>
          <a:endParaRPr lang="en-US"/>
        </a:p>
      </dgm:t>
    </dgm:pt>
    <dgm:pt modelId="{C3AAB0A6-2D1A-4CD8-9CB2-05710552AE74}" type="pres">
      <dgm:prSet presAssocID="{099B21BA-4B1C-414F-A704-D1F89BF9D585}" presName="linear" presStyleCnt="0">
        <dgm:presLayoutVars>
          <dgm:animLvl val="lvl"/>
          <dgm:resizeHandles val="exact"/>
        </dgm:presLayoutVars>
      </dgm:prSet>
      <dgm:spPr/>
    </dgm:pt>
    <dgm:pt modelId="{07E20242-3300-4B2D-A3A5-947F458EEFAC}" type="pres">
      <dgm:prSet presAssocID="{27DBA25F-BFC1-4C5B-B3AC-11877CD1602C}" presName="parentText" presStyleLbl="node1" presStyleIdx="0" presStyleCnt="1">
        <dgm:presLayoutVars>
          <dgm:chMax val="0"/>
          <dgm:bulletEnabled val="1"/>
        </dgm:presLayoutVars>
      </dgm:prSet>
      <dgm:spPr/>
    </dgm:pt>
  </dgm:ptLst>
  <dgm:cxnLst>
    <dgm:cxn modelId="{DB08F58F-6574-4ABC-B31E-FD912ACFABD8}" srcId="{099B21BA-4B1C-414F-A704-D1F89BF9D585}" destId="{27DBA25F-BFC1-4C5B-B3AC-11877CD1602C}" srcOrd="0" destOrd="0" parTransId="{D1B9AF6B-6B2E-4944-87F2-AFEB72B5FF5B}" sibTransId="{300B4EB4-0E8F-4322-857D-B21012F93542}"/>
    <dgm:cxn modelId="{D9C3DABB-1ED7-476F-953B-DDF765D0FF2A}" type="presOf" srcId="{099B21BA-4B1C-414F-A704-D1F89BF9D585}" destId="{C3AAB0A6-2D1A-4CD8-9CB2-05710552AE74}" srcOrd="0" destOrd="0" presId="urn:microsoft.com/office/officeart/2005/8/layout/vList2"/>
    <dgm:cxn modelId="{7197B5D6-F980-4614-8C96-4E82ACE73D5E}" type="presOf" srcId="{27DBA25F-BFC1-4C5B-B3AC-11877CD1602C}" destId="{07E20242-3300-4B2D-A3A5-947F458EEFAC}" srcOrd="0" destOrd="0" presId="urn:microsoft.com/office/officeart/2005/8/layout/vList2"/>
    <dgm:cxn modelId="{E16F7EA7-F05C-45EA-9E21-F2D1F610CF8F}" type="presParOf" srcId="{C3AAB0A6-2D1A-4CD8-9CB2-05710552AE74}" destId="{07E20242-3300-4B2D-A3A5-947F458EEFAC}"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9B21BA-4B1C-414F-A704-D1F89BF9D585}"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US"/>
        </a:p>
      </dgm:t>
    </dgm:pt>
    <dgm:pt modelId="{27DBA25F-BFC1-4C5B-B3AC-11877CD1602C}">
      <dgm:prSet/>
      <dgm:spPr/>
      <dgm:t>
        <a:bodyPr/>
        <a:lstStyle/>
        <a:p>
          <a:pPr algn="ctr" rtl="0"/>
          <a:r>
            <a:rPr lang="en-US" dirty="0"/>
            <a:t>Reasons for studying ageing </a:t>
          </a:r>
        </a:p>
      </dgm:t>
    </dgm:pt>
    <dgm:pt modelId="{D1B9AF6B-6B2E-4944-87F2-AFEB72B5FF5B}" type="parTrans" cxnId="{DB08F58F-6574-4ABC-B31E-FD912ACFABD8}">
      <dgm:prSet/>
      <dgm:spPr/>
      <dgm:t>
        <a:bodyPr/>
        <a:lstStyle/>
        <a:p>
          <a:endParaRPr lang="en-US"/>
        </a:p>
      </dgm:t>
    </dgm:pt>
    <dgm:pt modelId="{300B4EB4-0E8F-4322-857D-B21012F93542}" type="sibTrans" cxnId="{DB08F58F-6574-4ABC-B31E-FD912ACFABD8}">
      <dgm:prSet/>
      <dgm:spPr/>
      <dgm:t>
        <a:bodyPr/>
        <a:lstStyle/>
        <a:p>
          <a:endParaRPr lang="en-US"/>
        </a:p>
      </dgm:t>
    </dgm:pt>
    <dgm:pt modelId="{C3AAB0A6-2D1A-4CD8-9CB2-05710552AE74}" type="pres">
      <dgm:prSet presAssocID="{099B21BA-4B1C-414F-A704-D1F89BF9D585}" presName="linear" presStyleCnt="0">
        <dgm:presLayoutVars>
          <dgm:animLvl val="lvl"/>
          <dgm:resizeHandles val="exact"/>
        </dgm:presLayoutVars>
      </dgm:prSet>
      <dgm:spPr/>
    </dgm:pt>
    <dgm:pt modelId="{07E20242-3300-4B2D-A3A5-947F458EEFAC}" type="pres">
      <dgm:prSet presAssocID="{27DBA25F-BFC1-4C5B-B3AC-11877CD1602C}" presName="parentText" presStyleLbl="node1" presStyleIdx="0" presStyleCnt="1">
        <dgm:presLayoutVars>
          <dgm:chMax val="0"/>
          <dgm:bulletEnabled val="1"/>
        </dgm:presLayoutVars>
      </dgm:prSet>
      <dgm:spPr/>
    </dgm:pt>
  </dgm:ptLst>
  <dgm:cxnLst>
    <dgm:cxn modelId="{3508EE89-7FA4-41E6-B6B9-7151EB25A513}" type="presOf" srcId="{27DBA25F-BFC1-4C5B-B3AC-11877CD1602C}" destId="{07E20242-3300-4B2D-A3A5-947F458EEFAC}" srcOrd="0" destOrd="0" presId="urn:microsoft.com/office/officeart/2005/8/layout/vList2"/>
    <dgm:cxn modelId="{DB08F58F-6574-4ABC-B31E-FD912ACFABD8}" srcId="{099B21BA-4B1C-414F-A704-D1F89BF9D585}" destId="{27DBA25F-BFC1-4C5B-B3AC-11877CD1602C}" srcOrd="0" destOrd="0" parTransId="{D1B9AF6B-6B2E-4944-87F2-AFEB72B5FF5B}" sibTransId="{300B4EB4-0E8F-4322-857D-B21012F93542}"/>
    <dgm:cxn modelId="{2680E6C4-4FC8-401E-A0ED-3F8692AA6565}" type="presOf" srcId="{099B21BA-4B1C-414F-A704-D1F89BF9D585}" destId="{C3AAB0A6-2D1A-4CD8-9CB2-05710552AE74}" srcOrd="0" destOrd="0" presId="urn:microsoft.com/office/officeart/2005/8/layout/vList2"/>
    <dgm:cxn modelId="{695211FF-95AD-4AC1-ACA4-B74D1D62D06F}" type="presParOf" srcId="{C3AAB0A6-2D1A-4CD8-9CB2-05710552AE74}" destId="{07E20242-3300-4B2D-A3A5-947F458EEFAC}"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99B21BA-4B1C-414F-A704-D1F89BF9D585}"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US"/>
        </a:p>
      </dgm:t>
    </dgm:pt>
    <dgm:pt modelId="{27DBA25F-BFC1-4C5B-B3AC-11877CD1602C}">
      <dgm:prSet custT="1"/>
      <dgm:spPr/>
      <dgm: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dirty="0">
              <a:solidFill>
                <a:prstClr val="black"/>
              </a:solidFill>
            </a:rPr>
            <a:t>The magic age of 65</a:t>
          </a:r>
        </a:p>
        <a:p>
          <a:pPr marL="0" algn="ctr" defTabSz="1733550" rtl="0">
            <a:lnSpc>
              <a:spcPct val="90000"/>
            </a:lnSpc>
            <a:spcBef>
              <a:spcPct val="0"/>
            </a:spcBef>
            <a:spcAft>
              <a:spcPct val="35000"/>
            </a:spcAft>
            <a:buNone/>
          </a:pPr>
          <a:endParaRPr lang="en-US" dirty="0"/>
        </a:p>
      </dgm:t>
    </dgm:pt>
    <dgm:pt modelId="{D1B9AF6B-6B2E-4944-87F2-AFEB72B5FF5B}" type="parTrans" cxnId="{DB08F58F-6574-4ABC-B31E-FD912ACFABD8}">
      <dgm:prSet/>
      <dgm:spPr/>
      <dgm:t>
        <a:bodyPr/>
        <a:lstStyle/>
        <a:p>
          <a:endParaRPr lang="en-US"/>
        </a:p>
      </dgm:t>
    </dgm:pt>
    <dgm:pt modelId="{300B4EB4-0E8F-4322-857D-B21012F93542}" type="sibTrans" cxnId="{DB08F58F-6574-4ABC-B31E-FD912ACFABD8}">
      <dgm:prSet/>
      <dgm:spPr/>
      <dgm:t>
        <a:bodyPr/>
        <a:lstStyle/>
        <a:p>
          <a:endParaRPr lang="en-US"/>
        </a:p>
      </dgm:t>
    </dgm:pt>
    <dgm:pt modelId="{C3AAB0A6-2D1A-4CD8-9CB2-05710552AE74}" type="pres">
      <dgm:prSet presAssocID="{099B21BA-4B1C-414F-A704-D1F89BF9D585}" presName="linear" presStyleCnt="0">
        <dgm:presLayoutVars>
          <dgm:animLvl val="lvl"/>
          <dgm:resizeHandles val="exact"/>
        </dgm:presLayoutVars>
      </dgm:prSet>
      <dgm:spPr/>
    </dgm:pt>
    <dgm:pt modelId="{07E20242-3300-4B2D-A3A5-947F458EEFAC}" type="pres">
      <dgm:prSet presAssocID="{27DBA25F-BFC1-4C5B-B3AC-11877CD1602C}" presName="parentText" presStyleLbl="node1" presStyleIdx="0" presStyleCnt="1" custScaleY="157207">
        <dgm:presLayoutVars>
          <dgm:chMax val="0"/>
          <dgm:bulletEnabled val="1"/>
        </dgm:presLayoutVars>
      </dgm:prSet>
      <dgm:spPr/>
    </dgm:pt>
  </dgm:ptLst>
  <dgm:cxnLst>
    <dgm:cxn modelId="{DB08F58F-6574-4ABC-B31E-FD912ACFABD8}" srcId="{099B21BA-4B1C-414F-A704-D1F89BF9D585}" destId="{27DBA25F-BFC1-4C5B-B3AC-11877CD1602C}" srcOrd="0" destOrd="0" parTransId="{D1B9AF6B-6B2E-4944-87F2-AFEB72B5FF5B}" sibTransId="{300B4EB4-0E8F-4322-857D-B21012F93542}"/>
    <dgm:cxn modelId="{3B7082D5-30BD-4215-86A8-6812C971A3F2}" type="presOf" srcId="{099B21BA-4B1C-414F-A704-D1F89BF9D585}" destId="{C3AAB0A6-2D1A-4CD8-9CB2-05710552AE74}" srcOrd="0" destOrd="0" presId="urn:microsoft.com/office/officeart/2005/8/layout/vList2"/>
    <dgm:cxn modelId="{1D4350F1-F918-4265-B05F-A0EAED37D39E}" type="presOf" srcId="{27DBA25F-BFC1-4C5B-B3AC-11877CD1602C}" destId="{07E20242-3300-4B2D-A3A5-947F458EEFAC}" srcOrd="0" destOrd="0" presId="urn:microsoft.com/office/officeart/2005/8/layout/vList2"/>
    <dgm:cxn modelId="{49459E97-466C-41E0-9AFF-C6167CE09EB5}" type="presParOf" srcId="{C3AAB0A6-2D1A-4CD8-9CB2-05710552AE74}" destId="{07E20242-3300-4B2D-A3A5-947F458EEFAC}"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AE9721-3111-481B-9CBD-921D4F2CDF25}" type="doc">
      <dgm:prSet loTypeId="urn:microsoft.com/office/officeart/2005/8/layout/hProcess11" loCatId="process" qsTypeId="urn:microsoft.com/office/officeart/2005/8/quickstyle/simple1" qsCatId="simple" csTypeId="urn:microsoft.com/office/officeart/2005/8/colors/accent3_4" csCatId="accent3" phldr="1"/>
      <dgm:spPr/>
      <dgm:t>
        <a:bodyPr/>
        <a:lstStyle/>
        <a:p>
          <a:endParaRPr lang="en-US"/>
        </a:p>
      </dgm:t>
    </dgm:pt>
    <dgm:pt modelId="{B88072AF-DA74-4AA0-8E11-23E758786E6E}">
      <dgm:prSet custT="1"/>
      <dgm:spPr/>
      <dgm:t>
        <a:bodyPr/>
        <a:lstStyle/>
        <a:p>
          <a:pPr rtl="0"/>
          <a:r>
            <a:rPr lang="en-GB" sz="1400" dirty="0"/>
            <a:t>The age 65 has come to signify the official age of entry into older adulthood</a:t>
          </a:r>
          <a:endParaRPr lang="en-US" sz="1400" dirty="0"/>
        </a:p>
      </dgm:t>
    </dgm:pt>
    <dgm:pt modelId="{F4D3BF36-BB0A-4EA7-9646-80A3BEEB89E6}" type="parTrans" cxnId="{3EA9785D-614B-4D5E-B866-5F2119ECE25D}">
      <dgm:prSet/>
      <dgm:spPr/>
      <dgm:t>
        <a:bodyPr/>
        <a:lstStyle/>
        <a:p>
          <a:endParaRPr lang="en-US" sz="1600"/>
        </a:p>
      </dgm:t>
    </dgm:pt>
    <dgm:pt modelId="{AD8699AB-4F80-4E39-A258-61204F9E065C}" type="sibTrans" cxnId="{3EA9785D-614B-4D5E-B866-5F2119ECE25D}">
      <dgm:prSet/>
      <dgm:spPr/>
      <dgm:t>
        <a:bodyPr/>
        <a:lstStyle/>
        <a:p>
          <a:endParaRPr lang="en-US" sz="1600"/>
        </a:p>
      </dgm:t>
    </dgm:pt>
    <dgm:pt modelId="{408133F4-8781-4A4D-9CC5-9E5EC226314C}">
      <dgm:prSet custT="1"/>
      <dgm:spPr/>
      <dgm:t>
        <a:bodyPr/>
        <a:lstStyle/>
        <a:p>
          <a:pPr rtl="0"/>
          <a:r>
            <a:rPr lang="en-GB" sz="1400" dirty="0"/>
            <a:t>This can be traced back as far as the 1940s – the social security  - provided economic security for those 65 and over in the form of a pension</a:t>
          </a:r>
          <a:endParaRPr lang="en-US" sz="1400" dirty="0"/>
        </a:p>
      </dgm:t>
    </dgm:pt>
    <dgm:pt modelId="{B5812A26-AB09-453A-A324-EFEA7BB3DA85}" type="parTrans" cxnId="{D279A4DC-099D-4C94-8F30-2C34172B451C}">
      <dgm:prSet/>
      <dgm:spPr/>
      <dgm:t>
        <a:bodyPr/>
        <a:lstStyle/>
        <a:p>
          <a:endParaRPr lang="en-US" sz="1600"/>
        </a:p>
      </dgm:t>
    </dgm:pt>
    <dgm:pt modelId="{B3EE3AAF-E415-4084-80C4-7108BBD490C5}" type="sibTrans" cxnId="{D279A4DC-099D-4C94-8F30-2C34172B451C}">
      <dgm:prSet/>
      <dgm:spPr/>
      <dgm:t>
        <a:bodyPr/>
        <a:lstStyle/>
        <a:p>
          <a:endParaRPr lang="en-US" sz="1600"/>
        </a:p>
      </dgm:t>
    </dgm:pt>
    <dgm:pt modelId="{921B6E57-9F6E-4F9E-B5E6-ABBC57B7E094}">
      <dgm:prSet custT="1"/>
      <dgm:spPr/>
      <dgm:t>
        <a:bodyPr/>
        <a:lstStyle/>
        <a:p>
          <a:pPr rtl="0"/>
          <a:r>
            <a:rPr lang="en-GB" sz="1400" dirty="0"/>
            <a:t>Increased to 67 – this may cause an increase in chronological age associated with older adulthood .</a:t>
          </a:r>
          <a:endParaRPr lang="en-US" sz="1400" dirty="0"/>
        </a:p>
      </dgm:t>
    </dgm:pt>
    <dgm:pt modelId="{DF3E24C5-8BC1-4F0D-A970-6E2581D63ED7}" type="parTrans" cxnId="{0C32B907-E620-4E9B-AF13-7883A1B4D30D}">
      <dgm:prSet/>
      <dgm:spPr/>
      <dgm:t>
        <a:bodyPr/>
        <a:lstStyle/>
        <a:p>
          <a:endParaRPr lang="en-US" sz="1600"/>
        </a:p>
      </dgm:t>
    </dgm:pt>
    <dgm:pt modelId="{1CEC4B42-87BA-494B-AEA7-AB0C8384CFBE}" type="sibTrans" cxnId="{0C32B907-E620-4E9B-AF13-7883A1B4D30D}">
      <dgm:prSet/>
      <dgm:spPr/>
      <dgm:t>
        <a:bodyPr/>
        <a:lstStyle/>
        <a:p>
          <a:endParaRPr lang="en-US" sz="1600"/>
        </a:p>
      </dgm:t>
    </dgm:pt>
    <dgm:pt modelId="{C1EB4682-BA82-49E2-A2FF-3E7366D6AA2E}" type="pres">
      <dgm:prSet presAssocID="{94AE9721-3111-481B-9CBD-921D4F2CDF25}" presName="Name0" presStyleCnt="0">
        <dgm:presLayoutVars>
          <dgm:dir/>
          <dgm:resizeHandles val="exact"/>
        </dgm:presLayoutVars>
      </dgm:prSet>
      <dgm:spPr/>
    </dgm:pt>
    <dgm:pt modelId="{D52EDA3D-4178-4C17-9173-51CEB27EA8CC}" type="pres">
      <dgm:prSet presAssocID="{94AE9721-3111-481B-9CBD-921D4F2CDF25}" presName="arrow" presStyleLbl="bgShp" presStyleIdx="0" presStyleCnt="1" custLinFactNeighborY="10390"/>
      <dgm:spPr/>
    </dgm:pt>
    <dgm:pt modelId="{D82D5A8A-B143-4E63-90FE-BE3E57FB4A44}" type="pres">
      <dgm:prSet presAssocID="{94AE9721-3111-481B-9CBD-921D4F2CDF25}" presName="points" presStyleCnt="0"/>
      <dgm:spPr/>
    </dgm:pt>
    <dgm:pt modelId="{FF688FA1-4D79-4965-83FA-CA561793D187}" type="pres">
      <dgm:prSet presAssocID="{B88072AF-DA74-4AA0-8E11-23E758786E6E}" presName="compositeA" presStyleCnt="0"/>
      <dgm:spPr/>
    </dgm:pt>
    <dgm:pt modelId="{AC1E66FE-FDE0-4FDA-9CAD-232ECACFF80B}" type="pres">
      <dgm:prSet presAssocID="{B88072AF-DA74-4AA0-8E11-23E758786E6E}" presName="textA" presStyleLbl="revTx" presStyleIdx="0" presStyleCnt="3" custScaleX="240458" custScaleY="101149">
        <dgm:presLayoutVars>
          <dgm:bulletEnabled val="1"/>
        </dgm:presLayoutVars>
      </dgm:prSet>
      <dgm:spPr/>
    </dgm:pt>
    <dgm:pt modelId="{F41E8149-2B8E-4E53-A93D-053572921EB7}" type="pres">
      <dgm:prSet presAssocID="{B88072AF-DA74-4AA0-8E11-23E758786E6E}" presName="circleA" presStyleLbl="node1" presStyleIdx="0" presStyleCnt="3"/>
      <dgm:spPr/>
    </dgm:pt>
    <dgm:pt modelId="{7F0792AE-8D35-4759-BFDB-3DAFA1EE4AEA}" type="pres">
      <dgm:prSet presAssocID="{B88072AF-DA74-4AA0-8E11-23E758786E6E}" presName="spaceA" presStyleCnt="0"/>
      <dgm:spPr/>
    </dgm:pt>
    <dgm:pt modelId="{3A6273F6-33C5-4728-A171-08D2328B2E9F}" type="pres">
      <dgm:prSet presAssocID="{AD8699AB-4F80-4E39-A258-61204F9E065C}" presName="space" presStyleCnt="0"/>
      <dgm:spPr/>
    </dgm:pt>
    <dgm:pt modelId="{507BC0CA-9E0D-44E2-BFCB-36A11F8C255A}" type="pres">
      <dgm:prSet presAssocID="{408133F4-8781-4A4D-9CC5-9E5EC226314C}" presName="compositeB" presStyleCnt="0"/>
      <dgm:spPr/>
    </dgm:pt>
    <dgm:pt modelId="{7D02CC74-C371-470B-BD55-1C2BD91D68AC}" type="pres">
      <dgm:prSet presAssocID="{408133F4-8781-4A4D-9CC5-9E5EC226314C}" presName="textB" presStyleLbl="revTx" presStyleIdx="1" presStyleCnt="3" custScaleX="453817" custScaleY="77640" custLinFactNeighborX="887" custLinFactNeighborY="11851">
        <dgm:presLayoutVars>
          <dgm:bulletEnabled val="1"/>
        </dgm:presLayoutVars>
      </dgm:prSet>
      <dgm:spPr/>
    </dgm:pt>
    <dgm:pt modelId="{9B3B750F-2A4D-4520-BAAD-6FEC7416D923}" type="pres">
      <dgm:prSet presAssocID="{408133F4-8781-4A4D-9CC5-9E5EC226314C}" presName="circleB" presStyleLbl="node1" presStyleIdx="1" presStyleCnt="3"/>
      <dgm:spPr/>
    </dgm:pt>
    <dgm:pt modelId="{C6C08548-E0A9-485B-A64B-A7455A46B33F}" type="pres">
      <dgm:prSet presAssocID="{408133F4-8781-4A4D-9CC5-9E5EC226314C}" presName="spaceB" presStyleCnt="0"/>
      <dgm:spPr/>
    </dgm:pt>
    <dgm:pt modelId="{6276FB18-48EE-4248-A4C4-892492319416}" type="pres">
      <dgm:prSet presAssocID="{B3EE3AAF-E415-4084-80C4-7108BBD490C5}" presName="space" presStyleCnt="0"/>
      <dgm:spPr/>
    </dgm:pt>
    <dgm:pt modelId="{DE5AAAED-2671-4F8D-A6E9-C6FEAA5401B7}" type="pres">
      <dgm:prSet presAssocID="{921B6E57-9F6E-4F9E-B5E6-ABBC57B7E094}" presName="compositeA" presStyleCnt="0"/>
      <dgm:spPr/>
    </dgm:pt>
    <dgm:pt modelId="{1052C51A-4F16-4B08-8791-3F66A9DF91BF}" type="pres">
      <dgm:prSet presAssocID="{921B6E57-9F6E-4F9E-B5E6-ABBC57B7E094}" presName="textA" presStyleLbl="revTx" presStyleIdx="2" presStyleCnt="3" custScaleX="308485" custScaleY="112057">
        <dgm:presLayoutVars>
          <dgm:bulletEnabled val="1"/>
        </dgm:presLayoutVars>
      </dgm:prSet>
      <dgm:spPr/>
    </dgm:pt>
    <dgm:pt modelId="{0A679433-F023-4A23-9639-2CA6764851C2}" type="pres">
      <dgm:prSet presAssocID="{921B6E57-9F6E-4F9E-B5E6-ABBC57B7E094}" presName="circleA" presStyleLbl="node1" presStyleIdx="2" presStyleCnt="3"/>
      <dgm:spPr/>
    </dgm:pt>
    <dgm:pt modelId="{0B9BF1D9-D167-40B5-9008-C2A50341F721}" type="pres">
      <dgm:prSet presAssocID="{921B6E57-9F6E-4F9E-B5E6-ABBC57B7E094}" presName="spaceA" presStyleCnt="0"/>
      <dgm:spPr/>
    </dgm:pt>
  </dgm:ptLst>
  <dgm:cxnLst>
    <dgm:cxn modelId="{0C32B907-E620-4E9B-AF13-7883A1B4D30D}" srcId="{94AE9721-3111-481B-9CBD-921D4F2CDF25}" destId="{921B6E57-9F6E-4F9E-B5E6-ABBC57B7E094}" srcOrd="2" destOrd="0" parTransId="{DF3E24C5-8BC1-4F0D-A970-6E2581D63ED7}" sibTransId="{1CEC4B42-87BA-494B-AEA7-AB0C8384CFBE}"/>
    <dgm:cxn modelId="{60BDCB12-BD78-4178-89BB-5DE501382011}" type="presOf" srcId="{408133F4-8781-4A4D-9CC5-9E5EC226314C}" destId="{7D02CC74-C371-470B-BD55-1C2BD91D68AC}" srcOrd="0" destOrd="0" presId="urn:microsoft.com/office/officeart/2005/8/layout/hProcess11"/>
    <dgm:cxn modelId="{1086C75B-7281-4F6C-9391-85643E212604}" type="presOf" srcId="{94AE9721-3111-481B-9CBD-921D4F2CDF25}" destId="{C1EB4682-BA82-49E2-A2FF-3E7366D6AA2E}" srcOrd="0" destOrd="0" presId="urn:microsoft.com/office/officeart/2005/8/layout/hProcess11"/>
    <dgm:cxn modelId="{3EA9785D-614B-4D5E-B866-5F2119ECE25D}" srcId="{94AE9721-3111-481B-9CBD-921D4F2CDF25}" destId="{B88072AF-DA74-4AA0-8E11-23E758786E6E}" srcOrd="0" destOrd="0" parTransId="{F4D3BF36-BB0A-4EA7-9646-80A3BEEB89E6}" sibTransId="{AD8699AB-4F80-4E39-A258-61204F9E065C}"/>
    <dgm:cxn modelId="{522E0DA1-5770-4207-A09F-1AEC66648C17}" type="presOf" srcId="{921B6E57-9F6E-4F9E-B5E6-ABBC57B7E094}" destId="{1052C51A-4F16-4B08-8791-3F66A9DF91BF}" srcOrd="0" destOrd="0" presId="urn:microsoft.com/office/officeart/2005/8/layout/hProcess11"/>
    <dgm:cxn modelId="{698F0EA6-F2AE-4E6D-872A-5FE81518652E}" type="presOf" srcId="{B88072AF-DA74-4AA0-8E11-23E758786E6E}" destId="{AC1E66FE-FDE0-4FDA-9CAD-232ECACFF80B}" srcOrd="0" destOrd="0" presId="urn:microsoft.com/office/officeart/2005/8/layout/hProcess11"/>
    <dgm:cxn modelId="{D279A4DC-099D-4C94-8F30-2C34172B451C}" srcId="{94AE9721-3111-481B-9CBD-921D4F2CDF25}" destId="{408133F4-8781-4A4D-9CC5-9E5EC226314C}" srcOrd="1" destOrd="0" parTransId="{B5812A26-AB09-453A-A324-EFEA7BB3DA85}" sibTransId="{B3EE3AAF-E415-4084-80C4-7108BBD490C5}"/>
    <dgm:cxn modelId="{675DD605-8C58-4690-8B20-4617AD3228A1}" type="presParOf" srcId="{C1EB4682-BA82-49E2-A2FF-3E7366D6AA2E}" destId="{D52EDA3D-4178-4C17-9173-51CEB27EA8CC}" srcOrd="0" destOrd="0" presId="urn:microsoft.com/office/officeart/2005/8/layout/hProcess11"/>
    <dgm:cxn modelId="{530D8ADD-A7AC-4C43-A6D6-7E1376C11EB9}" type="presParOf" srcId="{C1EB4682-BA82-49E2-A2FF-3E7366D6AA2E}" destId="{D82D5A8A-B143-4E63-90FE-BE3E57FB4A44}" srcOrd="1" destOrd="0" presId="urn:microsoft.com/office/officeart/2005/8/layout/hProcess11"/>
    <dgm:cxn modelId="{768A6847-F921-4CFE-8E97-35D7CA5A2042}" type="presParOf" srcId="{D82D5A8A-B143-4E63-90FE-BE3E57FB4A44}" destId="{FF688FA1-4D79-4965-83FA-CA561793D187}" srcOrd="0" destOrd="0" presId="urn:microsoft.com/office/officeart/2005/8/layout/hProcess11"/>
    <dgm:cxn modelId="{0C07A0F7-2ADE-4822-9322-F2708CF26E14}" type="presParOf" srcId="{FF688FA1-4D79-4965-83FA-CA561793D187}" destId="{AC1E66FE-FDE0-4FDA-9CAD-232ECACFF80B}" srcOrd="0" destOrd="0" presId="urn:microsoft.com/office/officeart/2005/8/layout/hProcess11"/>
    <dgm:cxn modelId="{5A92D6AE-2C9C-4FFB-B17B-C5A71248D396}" type="presParOf" srcId="{FF688FA1-4D79-4965-83FA-CA561793D187}" destId="{F41E8149-2B8E-4E53-A93D-053572921EB7}" srcOrd="1" destOrd="0" presId="urn:microsoft.com/office/officeart/2005/8/layout/hProcess11"/>
    <dgm:cxn modelId="{ACAD84E8-FF75-4C37-837E-AC91882CD79D}" type="presParOf" srcId="{FF688FA1-4D79-4965-83FA-CA561793D187}" destId="{7F0792AE-8D35-4759-BFDB-3DAFA1EE4AEA}" srcOrd="2" destOrd="0" presId="urn:microsoft.com/office/officeart/2005/8/layout/hProcess11"/>
    <dgm:cxn modelId="{744912DB-0685-4EAF-8E21-E7F47DAD3838}" type="presParOf" srcId="{D82D5A8A-B143-4E63-90FE-BE3E57FB4A44}" destId="{3A6273F6-33C5-4728-A171-08D2328B2E9F}" srcOrd="1" destOrd="0" presId="urn:microsoft.com/office/officeart/2005/8/layout/hProcess11"/>
    <dgm:cxn modelId="{272DE667-E3D8-43D6-94A3-6FA5602454D6}" type="presParOf" srcId="{D82D5A8A-B143-4E63-90FE-BE3E57FB4A44}" destId="{507BC0CA-9E0D-44E2-BFCB-36A11F8C255A}" srcOrd="2" destOrd="0" presId="urn:microsoft.com/office/officeart/2005/8/layout/hProcess11"/>
    <dgm:cxn modelId="{FED482FD-8ABE-4E81-864D-F1A532211D66}" type="presParOf" srcId="{507BC0CA-9E0D-44E2-BFCB-36A11F8C255A}" destId="{7D02CC74-C371-470B-BD55-1C2BD91D68AC}" srcOrd="0" destOrd="0" presId="urn:microsoft.com/office/officeart/2005/8/layout/hProcess11"/>
    <dgm:cxn modelId="{39BAB16F-8EAE-4623-A8CD-92E515DBF3B0}" type="presParOf" srcId="{507BC0CA-9E0D-44E2-BFCB-36A11F8C255A}" destId="{9B3B750F-2A4D-4520-BAAD-6FEC7416D923}" srcOrd="1" destOrd="0" presId="urn:microsoft.com/office/officeart/2005/8/layout/hProcess11"/>
    <dgm:cxn modelId="{332AE685-D7AE-4346-8EE5-668283DBB718}" type="presParOf" srcId="{507BC0CA-9E0D-44E2-BFCB-36A11F8C255A}" destId="{C6C08548-E0A9-485B-A64B-A7455A46B33F}" srcOrd="2" destOrd="0" presId="urn:microsoft.com/office/officeart/2005/8/layout/hProcess11"/>
    <dgm:cxn modelId="{4F3343E6-F472-4419-848E-B47827E659F8}" type="presParOf" srcId="{D82D5A8A-B143-4E63-90FE-BE3E57FB4A44}" destId="{6276FB18-48EE-4248-A4C4-892492319416}" srcOrd="3" destOrd="0" presId="urn:microsoft.com/office/officeart/2005/8/layout/hProcess11"/>
    <dgm:cxn modelId="{84356923-C2B3-4D2A-A335-EA4EFA08F346}" type="presParOf" srcId="{D82D5A8A-B143-4E63-90FE-BE3E57FB4A44}" destId="{DE5AAAED-2671-4F8D-A6E9-C6FEAA5401B7}" srcOrd="4" destOrd="0" presId="urn:microsoft.com/office/officeart/2005/8/layout/hProcess11"/>
    <dgm:cxn modelId="{F7CABFDA-B664-40BB-9C0C-36694EE768D9}" type="presParOf" srcId="{DE5AAAED-2671-4F8D-A6E9-C6FEAA5401B7}" destId="{1052C51A-4F16-4B08-8791-3F66A9DF91BF}" srcOrd="0" destOrd="0" presId="urn:microsoft.com/office/officeart/2005/8/layout/hProcess11"/>
    <dgm:cxn modelId="{E72079BA-3BA5-4318-B1A2-DEE49A9D34A5}" type="presParOf" srcId="{DE5AAAED-2671-4F8D-A6E9-C6FEAA5401B7}" destId="{0A679433-F023-4A23-9639-2CA6764851C2}" srcOrd="1" destOrd="0" presId="urn:microsoft.com/office/officeart/2005/8/layout/hProcess11"/>
    <dgm:cxn modelId="{719DC5AC-5489-4F80-B783-9C31674377EE}" type="presParOf" srcId="{DE5AAAED-2671-4F8D-A6E9-C6FEAA5401B7}" destId="{0B9BF1D9-D167-40B5-9008-C2A50341F721}" srcOrd="2" destOrd="0" presId="urn:microsoft.com/office/officeart/2005/8/layout/hProcess1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99B21BA-4B1C-414F-A704-D1F89BF9D585}"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US"/>
        </a:p>
      </dgm:t>
    </dgm:pt>
    <dgm:pt modelId="{FA9A9C6F-F0D9-47D1-941C-549E6198B699}">
      <dgm:prSet/>
      <dgm:spPr/>
      <dgm:t>
        <a:bodyPr/>
        <a:lstStyle/>
        <a:p>
          <a:r>
            <a:rPr lang="en-US"/>
            <a:t>Demographics in the UK </a:t>
          </a:r>
          <a:endParaRPr lang="en-US" dirty="0"/>
        </a:p>
      </dgm:t>
    </dgm:pt>
    <dgm:pt modelId="{E33739C9-5562-4AE6-8668-7A7638A32A95}" type="parTrans" cxnId="{3490DAA8-8EB4-44A4-9320-8156C62E189F}">
      <dgm:prSet/>
      <dgm:spPr/>
      <dgm:t>
        <a:bodyPr/>
        <a:lstStyle/>
        <a:p>
          <a:endParaRPr lang="en-GB"/>
        </a:p>
      </dgm:t>
    </dgm:pt>
    <dgm:pt modelId="{2B672128-71B7-421C-9E0D-496C006927CB}" type="sibTrans" cxnId="{3490DAA8-8EB4-44A4-9320-8156C62E189F}">
      <dgm:prSet/>
      <dgm:spPr/>
      <dgm:t>
        <a:bodyPr/>
        <a:lstStyle/>
        <a:p>
          <a:endParaRPr lang="en-GB"/>
        </a:p>
      </dgm:t>
    </dgm:pt>
    <dgm:pt modelId="{C3AAB0A6-2D1A-4CD8-9CB2-05710552AE74}" type="pres">
      <dgm:prSet presAssocID="{099B21BA-4B1C-414F-A704-D1F89BF9D585}" presName="linear" presStyleCnt="0">
        <dgm:presLayoutVars>
          <dgm:animLvl val="lvl"/>
          <dgm:resizeHandles val="exact"/>
        </dgm:presLayoutVars>
      </dgm:prSet>
      <dgm:spPr/>
    </dgm:pt>
    <dgm:pt modelId="{2F4E39BB-854C-4A66-91C6-AF42B440FEB6}" type="pres">
      <dgm:prSet presAssocID="{FA9A9C6F-F0D9-47D1-941C-549E6198B699}" presName="parentText" presStyleLbl="node1" presStyleIdx="0" presStyleCnt="1">
        <dgm:presLayoutVars>
          <dgm:chMax val="0"/>
          <dgm:bulletEnabled val="1"/>
        </dgm:presLayoutVars>
      </dgm:prSet>
      <dgm:spPr/>
    </dgm:pt>
  </dgm:ptLst>
  <dgm:cxnLst>
    <dgm:cxn modelId="{6C80124E-00EF-4180-A25C-865C209AB0F2}" type="presOf" srcId="{FA9A9C6F-F0D9-47D1-941C-549E6198B699}" destId="{2F4E39BB-854C-4A66-91C6-AF42B440FEB6}" srcOrd="0" destOrd="0" presId="urn:microsoft.com/office/officeart/2005/8/layout/vList2"/>
    <dgm:cxn modelId="{58581A4E-FCA8-4880-8D65-DFF3D61C3B42}" type="presOf" srcId="{099B21BA-4B1C-414F-A704-D1F89BF9D585}" destId="{C3AAB0A6-2D1A-4CD8-9CB2-05710552AE74}" srcOrd="0" destOrd="0" presId="urn:microsoft.com/office/officeart/2005/8/layout/vList2"/>
    <dgm:cxn modelId="{3490DAA8-8EB4-44A4-9320-8156C62E189F}" srcId="{099B21BA-4B1C-414F-A704-D1F89BF9D585}" destId="{FA9A9C6F-F0D9-47D1-941C-549E6198B699}" srcOrd="0" destOrd="0" parTransId="{E33739C9-5562-4AE6-8668-7A7638A32A95}" sibTransId="{2B672128-71B7-421C-9E0D-496C006927CB}"/>
    <dgm:cxn modelId="{1CB0C8B8-81B4-4E8A-BAFB-FE1F575B05FE}" type="presParOf" srcId="{C3AAB0A6-2D1A-4CD8-9CB2-05710552AE74}" destId="{2F4E39BB-854C-4A66-91C6-AF42B440FEB6}"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2605877-36E9-4E45-B245-6CD4AF5E32D7}" type="doc">
      <dgm:prSet loTypeId="urn:microsoft.com/office/officeart/2005/8/layout/cycle1" loCatId="cycle" qsTypeId="urn:microsoft.com/office/officeart/2005/8/quickstyle/simple4" qsCatId="simple" csTypeId="urn:microsoft.com/office/officeart/2005/8/colors/colorful2" csCatId="colorful"/>
      <dgm:spPr/>
      <dgm:t>
        <a:bodyPr/>
        <a:lstStyle/>
        <a:p>
          <a:endParaRPr lang="en-US"/>
        </a:p>
      </dgm:t>
    </dgm:pt>
    <dgm:pt modelId="{BEFA4590-7E33-41A2-B298-90A0C4FA9384}">
      <dgm:prSet/>
      <dgm:spPr/>
      <dgm:t>
        <a:bodyPr/>
        <a:lstStyle/>
        <a:p>
          <a:r>
            <a:rPr lang="en-GB" b="1" dirty="0"/>
            <a:t>Environmental and Societal Support</a:t>
          </a:r>
          <a:endParaRPr lang="en-US" dirty="0"/>
        </a:p>
      </dgm:t>
    </dgm:pt>
    <dgm:pt modelId="{FD0F5AAD-3537-4CDE-BDF9-AD5299D66AE5}" type="parTrans" cxnId="{ADB46307-ADC4-49ED-B7D1-C748E84EFFBD}">
      <dgm:prSet/>
      <dgm:spPr/>
      <dgm:t>
        <a:bodyPr/>
        <a:lstStyle/>
        <a:p>
          <a:endParaRPr lang="en-US"/>
        </a:p>
      </dgm:t>
    </dgm:pt>
    <dgm:pt modelId="{EB27E7EA-599C-4524-9745-C94DC77E70DB}" type="sibTrans" cxnId="{ADB46307-ADC4-49ED-B7D1-C748E84EFFBD}">
      <dgm:prSet/>
      <dgm:spPr/>
      <dgm:t>
        <a:bodyPr/>
        <a:lstStyle/>
        <a:p>
          <a:endParaRPr lang="en-US"/>
        </a:p>
      </dgm:t>
    </dgm:pt>
    <dgm:pt modelId="{E6542206-188E-401A-8978-8E7ECA5748BC}">
      <dgm:prSet/>
      <dgm:spPr/>
      <dgm:t>
        <a:bodyPr/>
        <a:lstStyle/>
        <a:p>
          <a:r>
            <a:rPr lang="en-GB" b="1" dirty="0"/>
            <a:t>Age-Friendly Environments:</a:t>
          </a:r>
          <a:r>
            <a:rPr lang="en-GB" dirty="0"/>
            <a:t> Accessible public spaces, safe housing, and transportation options help maintain independence.</a:t>
          </a:r>
          <a:endParaRPr lang="en-US" dirty="0"/>
        </a:p>
      </dgm:t>
    </dgm:pt>
    <dgm:pt modelId="{354475EB-F9B8-4C78-A009-CBC921059919}" type="parTrans" cxnId="{FE657EC8-1A88-4439-97F8-80A285A6EC08}">
      <dgm:prSet/>
      <dgm:spPr/>
      <dgm:t>
        <a:bodyPr/>
        <a:lstStyle/>
        <a:p>
          <a:endParaRPr lang="en-US"/>
        </a:p>
      </dgm:t>
    </dgm:pt>
    <dgm:pt modelId="{0B8FD065-AF5D-4084-B99B-B98389418A79}" type="sibTrans" cxnId="{FE657EC8-1A88-4439-97F8-80A285A6EC08}">
      <dgm:prSet/>
      <dgm:spPr/>
      <dgm:t>
        <a:bodyPr/>
        <a:lstStyle/>
        <a:p>
          <a:endParaRPr lang="en-US"/>
        </a:p>
      </dgm:t>
    </dgm:pt>
    <dgm:pt modelId="{0E2FA598-D3C6-496F-91A7-FE673BA5434E}">
      <dgm:prSet/>
      <dgm:spPr/>
      <dgm:t>
        <a:bodyPr/>
        <a:lstStyle/>
        <a:p>
          <a:r>
            <a:rPr lang="en-GB" b="1"/>
            <a:t>Healthcare Access:</a:t>
          </a:r>
          <a:r>
            <a:rPr lang="en-GB"/>
            <a:t> Affordable and comprehensive healthcare services are crucial for addressing age-related issues.</a:t>
          </a:r>
          <a:endParaRPr lang="en-US"/>
        </a:p>
      </dgm:t>
    </dgm:pt>
    <dgm:pt modelId="{16312A19-4E74-460E-8AAC-6E36FA0702E4}" type="parTrans" cxnId="{D680740A-F680-4345-B739-CE718EE2CFC2}">
      <dgm:prSet/>
      <dgm:spPr/>
      <dgm:t>
        <a:bodyPr/>
        <a:lstStyle/>
        <a:p>
          <a:endParaRPr lang="en-US"/>
        </a:p>
      </dgm:t>
    </dgm:pt>
    <dgm:pt modelId="{626BD5E0-A883-46FD-B9D8-B96586FD2963}" type="sibTrans" cxnId="{D680740A-F680-4345-B739-CE718EE2CFC2}">
      <dgm:prSet/>
      <dgm:spPr/>
      <dgm:t>
        <a:bodyPr/>
        <a:lstStyle/>
        <a:p>
          <a:endParaRPr lang="en-US"/>
        </a:p>
      </dgm:t>
    </dgm:pt>
    <dgm:pt modelId="{44028A6A-B8F8-414A-B0E9-B995AE5D7316}">
      <dgm:prSet/>
      <dgm:spPr/>
      <dgm:t>
        <a:bodyPr/>
        <a:lstStyle/>
        <a:p>
          <a:r>
            <a:rPr lang="en-GB" b="1"/>
            <a:t>Cultural and Policy Support:</a:t>
          </a:r>
          <a:r>
            <a:rPr lang="en-GB"/>
            <a:t> Societies that value and include older adults in decision-making promote dignity and engagement.</a:t>
          </a:r>
          <a:endParaRPr lang="en-US"/>
        </a:p>
      </dgm:t>
    </dgm:pt>
    <dgm:pt modelId="{AF81516E-C127-4FF2-8734-21F8118E1F30}" type="parTrans" cxnId="{24A4271D-4BA9-4E64-93A0-958D50894987}">
      <dgm:prSet/>
      <dgm:spPr/>
      <dgm:t>
        <a:bodyPr/>
        <a:lstStyle/>
        <a:p>
          <a:endParaRPr lang="en-US"/>
        </a:p>
      </dgm:t>
    </dgm:pt>
    <dgm:pt modelId="{4C5D81BD-4F6A-46FC-81F1-D25E07FAC444}" type="sibTrans" cxnId="{24A4271D-4BA9-4E64-93A0-958D50894987}">
      <dgm:prSet/>
      <dgm:spPr/>
      <dgm:t>
        <a:bodyPr/>
        <a:lstStyle/>
        <a:p>
          <a:endParaRPr lang="en-US"/>
        </a:p>
      </dgm:t>
    </dgm:pt>
    <dgm:pt modelId="{8CA5E7C9-C658-41C3-82DF-85C35D7D36BC}" type="pres">
      <dgm:prSet presAssocID="{12605877-36E9-4E45-B245-6CD4AF5E32D7}" presName="cycle" presStyleCnt="0">
        <dgm:presLayoutVars>
          <dgm:dir/>
          <dgm:resizeHandles val="exact"/>
        </dgm:presLayoutVars>
      </dgm:prSet>
      <dgm:spPr/>
    </dgm:pt>
    <dgm:pt modelId="{3E0C2DED-1E84-401A-8003-80E65AE799D7}" type="pres">
      <dgm:prSet presAssocID="{BEFA4590-7E33-41A2-B298-90A0C4FA9384}" presName="node" presStyleLbl="revTx" presStyleIdx="0" presStyleCnt="1">
        <dgm:presLayoutVars>
          <dgm:bulletEnabled val="1"/>
        </dgm:presLayoutVars>
      </dgm:prSet>
      <dgm:spPr/>
    </dgm:pt>
  </dgm:ptLst>
  <dgm:cxnLst>
    <dgm:cxn modelId="{ADB46307-ADC4-49ED-B7D1-C748E84EFFBD}" srcId="{12605877-36E9-4E45-B245-6CD4AF5E32D7}" destId="{BEFA4590-7E33-41A2-B298-90A0C4FA9384}" srcOrd="0" destOrd="0" parTransId="{FD0F5AAD-3537-4CDE-BDF9-AD5299D66AE5}" sibTransId="{EB27E7EA-599C-4524-9745-C94DC77E70DB}"/>
    <dgm:cxn modelId="{D680740A-F680-4345-B739-CE718EE2CFC2}" srcId="{BEFA4590-7E33-41A2-B298-90A0C4FA9384}" destId="{0E2FA598-D3C6-496F-91A7-FE673BA5434E}" srcOrd="1" destOrd="0" parTransId="{16312A19-4E74-460E-8AAC-6E36FA0702E4}" sibTransId="{626BD5E0-A883-46FD-B9D8-B96586FD2963}"/>
    <dgm:cxn modelId="{024FE60F-8B34-40FD-A5C4-AF83AF4D2418}" type="presOf" srcId="{BEFA4590-7E33-41A2-B298-90A0C4FA9384}" destId="{3E0C2DED-1E84-401A-8003-80E65AE799D7}" srcOrd="0" destOrd="0" presId="urn:microsoft.com/office/officeart/2005/8/layout/cycle1"/>
    <dgm:cxn modelId="{24A4271D-4BA9-4E64-93A0-958D50894987}" srcId="{BEFA4590-7E33-41A2-B298-90A0C4FA9384}" destId="{44028A6A-B8F8-414A-B0E9-B995AE5D7316}" srcOrd="2" destOrd="0" parTransId="{AF81516E-C127-4FF2-8734-21F8118E1F30}" sibTransId="{4C5D81BD-4F6A-46FC-81F1-D25E07FAC444}"/>
    <dgm:cxn modelId="{F5FFCC2B-068C-4278-9F6E-893E36CC10E4}" type="presOf" srcId="{12605877-36E9-4E45-B245-6CD4AF5E32D7}" destId="{8CA5E7C9-C658-41C3-82DF-85C35D7D36BC}" srcOrd="0" destOrd="0" presId="urn:microsoft.com/office/officeart/2005/8/layout/cycle1"/>
    <dgm:cxn modelId="{36F6205D-5A25-4308-A430-9B98B51A0DC9}" type="presOf" srcId="{0E2FA598-D3C6-496F-91A7-FE673BA5434E}" destId="{3E0C2DED-1E84-401A-8003-80E65AE799D7}" srcOrd="0" destOrd="2" presId="urn:microsoft.com/office/officeart/2005/8/layout/cycle1"/>
    <dgm:cxn modelId="{144E766B-93F7-466C-A388-0803A79EB3A4}" type="presOf" srcId="{44028A6A-B8F8-414A-B0E9-B995AE5D7316}" destId="{3E0C2DED-1E84-401A-8003-80E65AE799D7}" srcOrd="0" destOrd="3" presId="urn:microsoft.com/office/officeart/2005/8/layout/cycle1"/>
    <dgm:cxn modelId="{FE657EC8-1A88-4439-97F8-80A285A6EC08}" srcId="{BEFA4590-7E33-41A2-B298-90A0C4FA9384}" destId="{E6542206-188E-401A-8978-8E7ECA5748BC}" srcOrd="0" destOrd="0" parTransId="{354475EB-F9B8-4C78-A009-CBC921059919}" sibTransId="{0B8FD065-AF5D-4084-B99B-B98389418A79}"/>
    <dgm:cxn modelId="{152829F9-0A03-4A2A-814B-8765B6C55108}" type="presOf" srcId="{E6542206-188E-401A-8978-8E7ECA5748BC}" destId="{3E0C2DED-1E84-401A-8003-80E65AE799D7}" srcOrd="0" destOrd="1" presId="urn:microsoft.com/office/officeart/2005/8/layout/cycle1"/>
    <dgm:cxn modelId="{16601F76-FB41-47DD-A554-7AEC9C31AF62}" type="presParOf" srcId="{8CA5E7C9-C658-41C3-82DF-85C35D7D36BC}" destId="{3E0C2DED-1E84-401A-8003-80E65AE799D7}" srcOrd="0"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86B5576-0230-402E-AFE1-9F9730175AC8}" type="doc">
      <dgm:prSet loTypeId="urn:microsoft.com/office/officeart/2005/8/layout/process1" loCatId="process" qsTypeId="urn:microsoft.com/office/officeart/2005/8/quickstyle/simple1" qsCatId="simple" csTypeId="urn:microsoft.com/office/officeart/2005/8/colors/accent2_4" csCatId="accent2"/>
      <dgm:spPr/>
      <dgm:t>
        <a:bodyPr/>
        <a:lstStyle/>
        <a:p>
          <a:endParaRPr lang="en-GB"/>
        </a:p>
      </dgm:t>
    </dgm:pt>
    <dgm:pt modelId="{EA127687-32E0-43E9-B496-C940CE05C1DC}">
      <dgm:prSet/>
      <dgm:spPr/>
      <dgm:t>
        <a:bodyPr/>
        <a:lstStyle/>
        <a:p>
          <a:pPr rtl="0"/>
          <a:r>
            <a:rPr lang="en-US"/>
            <a:t>60’s focus on losses and adaptation to them</a:t>
          </a:r>
          <a:endParaRPr lang="en-GB"/>
        </a:p>
      </dgm:t>
    </dgm:pt>
    <dgm:pt modelId="{39C2010B-4B85-411B-9AB8-E997D79FF89F}" type="parTrans" cxnId="{7D2D33BF-223A-4672-ACE3-F4F7B92AD8D3}">
      <dgm:prSet/>
      <dgm:spPr/>
      <dgm:t>
        <a:bodyPr/>
        <a:lstStyle/>
        <a:p>
          <a:endParaRPr lang="en-GB"/>
        </a:p>
      </dgm:t>
    </dgm:pt>
    <dgm:pt modelId="{02802D7C-9B49-44D3-B94B-4899CA20A21E}" type="sibTrans" cxnId="{7D2D33BF-223A-4672-ACE3-F4F7B92AD8D3}">
      <dgm:prSet/>
      <dgm:spPr/>
      <dgm:t>
        <a:bodyPr/>
        <a:lstStyle/>
        <a:p>
          <a:endParaRPr lang="en-GB"/>
        </a:p>
      </dgm:t>
    </dgm:pt>
    <dgm:pt modelId="{205A2C91-C24D-4442-BAD4-C9B08223D078}">
      <dgm:prSet/>
      <dgm:spPr/>
      <dgm:t>
        <a:bodyPr/>
        <a:lstStyle/>
        <a:p>
          <a:pPr rtl="0"/>
          <a:r>
            <a:rPr lang="en-US" dirty="0"/>
            <a:t>70’s broader global, societal, and structural factors influencing lives of OA’s</a:t>
          </a:r>
          <a:endParaRPr lang="en-GB" dirty="0"/>
        </a:p>
      </dgm:t>
    </dgm:pt>
    <dgm:pt modelId="{E96B17E2-E630-47E4-8A71-F8C71448680C}" type="parTrans" cxnId="{681D5F2F-9F50-4964-BEB1-420FFEBDD57D}">
      <dgm:prSet/>
      <dgm:spPr/>
      <dgm:t>
        <a:bodyPr/>
        <a:lstStyle/>
        <a:p>
          <a:endParaRPr lang="en-GB"/>
        </a:p>
      </dgm:t>
    </dgm:pt>
    <dgm:pt modelId="{2F08355F-89A1-4E73-AEE4-80BA27780787}" type="sibTrans" cxnId="{681D5F2F-9F50-4964-BEB1-420FFEBDD57D}">
      <dgm:prSet/>
      <dgm:spPr/>
      <dgm:t>
        <a:bodyPr/>
        <a:lstStyle/>
        <a:p>
          <a:endParaRPr lang="en-GB"/>
        </a:p>
      </dgm:t>
    </dgm:pt>
    <dgm:pt modelId="{626A0F29-99C6-4F5D-AD0B-6C3C7383F0DC}">
      <dgm:prSet/>
      <dgm:spPr/>
      <dgm:t>
        <a:bodyPr/>
        <a:lstStyle/>
        <a:p>
          <a:pPr rtl="0"/>
          <a:r>
            <a:rPr lang="en-US"/>
            <a:t>80’s-90’s exploration of interrelationships between OA’s and their physical, political, environmental &amp; socioeconomic mileau</a:t>
          </a:r>
          <a:endParaRPr lang="en-GB"/>
        </a:p>
      </dgm:t>
    </dgm:pt>
    <dgm:pt modelId="{B9F68EEA-C9DC-432E-A76C-AD4AB152A31C}" type="parTrans" cxnId="{6D8AA712-F60C-4FB7-B7E5-E0F5FDA103E4}">
      <dgm:prSet/>
      <dgm:spPr/>
      <dgm:t>
        <a:bodyPr/>
        <a:lstStyle/>
        <a:p>
          <a:endParaRPr lang="en-GB"/>
        </a:p>
      </dgm:t>
    </dgm:pt>
    <dgm:pt modelId="{A7A44B57-B918-4E4F-9138-C01CE3D9CAE6}" type="sibTrans" cxnId="{6D8AA712-F60C-4FB7-B7E5-E0F5FDA103E4}">
      <dgm:prSet/>
      <dgm:spPr/>
      <dgm:t>
        <a:bodyPr/>
        <a:lstStyle/>
        <a:p>
          <a:endParaRPr lang="en-GB"/>
        </a:p>
      </dgm:t>
    </dgm:pt>
    <dgm:pt modelId="{EB1526CD-71D1-4000-8620-293DCFB92183}" type="pres">
      <dgm:prSet presAssocID="{F86B5576-0230-402E-AFE1-9F9730175AC8}" presName="Name0" presStyleCnt="0">
        <dgm:presLayoutVars>
          <dgm:dir/>
          <dgm:resizeHandles val="exact"/>
        </dgm:presLayoutVars>
      </dgm:prSet>
      <dgm:spPr/>
    </dgm:pt>
    <dgm:pt modelId="{E0D1F6DF-2E17-4BF7-9FA3-0A767F8F0871}" type="pres">
      <dgm:prSet presAssocID="{EA127687-32E0-43E9-B496-C940CE05C1DC}" presName="node" presStyleLbl="node1" presStyleIdx="0" presStyleCnt="3">
        <dgm:presLayoutVars>
          <dgm:bulletEnabled val="1"/>
        </dgm:presLayoutVars>
      </dgm:prSet>
      <dgm:spPr/>
    </dgm:pt>
    <dgm:pt modelId="{414EB756-6231-4C69-940C-3A4B9AF87295}" type="pres">
      <dgm:prSet presAssocID="{02802D7C-9B49-44D3-B94B-4899CA20A21E}" presName="sibTrans" presStyleLbl="sibTrans2D1" presStyleIdx="0" presStyleCnt="2"/>
      <dgm:spPr/>
    </dgm:pt>
    <dgm:pt modelId="{D4902A84-FF9E-47FC-B50B-D22F94D830D9}" type="pres">
      <dgm:prSet presAssocID="{02802D7C-9B49-44D3-B94B-4899CA20A21E}" presName="connectorText" presStyleLbl="sibTrans2D1" presStyleIdx="0" presStyleCnt="2"/>
      <dgm:spPr/>
    </dgm:pt>
    <dgm:pt modelId="{BA17DCDF-7962-4F8F-8B56-DAFAB059407E}" type="pres">
      <dgm:prSet presAssocID="{205A2C91-C24D-4442-BAD4-C9B08223D078}" presName="node" presStyleLbl="node1" presStyleIdx="1" presStyleCnt="3">
        <dgm:presLayoutVars>
          <dgm:bulletEnabled val="1"/>
        </dgm:presLayoutVars>
      </dgm:prSet>
      <dgm:spPr/>
    </dgm:pt>
    <dgm:pt modelId="{9D37567B-7C8C-484E-B2CD-CADA1150437C}" type="pres">
      <dgm:prSet presAssocID="{2F08355F-89A1-4E73-AEE4-80BA27780787}" presName="sibTrans" presStyleLbl="sibTrans2D1" presStyleIdx="1" presStyleCnt="2"/>
      <dgm:spPr/>
    </dgm:pt>
    <dgm:pt modelId="{9DF5A527-FF5D-4D6C-98D7-B07E64702EBB}" type="pres">
      <dgm:prSet presAssocID="{2F08355F-89A1-4E73-AEE4-80BA27780787}" presName="connectorText" presStyleLbl="sibTrans2D1" presStyleIdx="1" presStyleCnt="2"/>
      <dgm:spPr/>
    </dgm:pt>
    <dgm:pt modelId="{CB5C52C1-DF07-457F-8243-0C2D13FAFFD8}" type="pres">
      <dgm:prSet presAssocID="{626A0F29-99C6-4F5D-AD0B-6C3C7383F0DC}" presName="node" presStyleLbl="node1" presStyleIdx="2" presStyleCnt="3">
        <dgm:presLayoutVars>
          <dgm:bulletEnabled val="1"/>
        </dgm:presLayoutVars>
      </dgm:prSet>
      <dgm:spPr/>
    </dgm:pt>
  </dgm:ptLst>
  <dgm:cxnLst>
    <dgm:cxn modelId="{AF6EEE0C-09C5-4310-8B1F-A4E8EFCC67B5}" type="presOf" srcId="{2F08355F-89A1-4E73-AEE4-80BA27780787}" destId="{9D37567B-7C8C-484E-B2CD-CADA1150437C}" srcOrd="0" destOrd="0" presId="urn:microsoft.com/office/officeart/2005/8/layout/process1"/>
    <dgm:cxn modelId="{6D8AA712-F60C-4FB7-B7E5-E0F5FDA103E4}" srcId="{F86B5576-0230-402E-AFE1-9F9730175AC8}" destId="{626A0F29-99C6-4F5D-AD0B-6C3C7383F0DC}" srcOrd="2" destOrd="0" parTransId="{B9F68EEA-C9DC-432E-A76C-AD4AB152A31C}" sibTransId="{A7A44B57-B918-4E4F-9138-C01CE3D9CAE6}"/>
    <dgm:cxn modelId="{681D5F2F-9F50-4964-BEB1-420FFEBDD57D}" srcId="{F86B5576-0230-402E-AFE1-9F9730175AC8}" destId="{205A2C91-C24D-4442-BAD4-C9B08223D078}" srcOrd="1" destOrd="0" parTransId="{E96B17E2-E630-47E4-8A71-F8C71448680C}" sibTransId="{2F08355F-89A1-4E73-AEE4-80BA27780787}"/>
    <dgm:cxn modelId="{2A742C62-87E3-451F-A64F-13872E1E5309}" type="presOf" srcId="{626A0F29-99C6-4F5D-AD0B-6C3C7383F0DC}" destId="{CB5C52C1-DF07-457F-8243-0C2D13FAFFD8}" srcOrd="0" destOrd="0" presId="urn:microsoft.com/office/officeart/2005/8/layout/process1"/>
    <dgm:cxn modelId="{AE88A056-DD82-447D-92B7-876588DC737A}" type="presOf" srcId="{2F08355F-89A1-4E73-AEE4-80BA27780787}" destId="{9DF5A527-FF5D-4D6C-98D7-B07E64702EBB}" srcOrd="1" destOrd="0" presId="urn:microsoft.com/office/officeart/2005/8/layout/process1"/>
    <dgm:cxn modelId="{4EC0B08E-2FAB-4EBF-BA6A-9020C51DA9A9}" type="presOf" srcId="{F86B5576-0230-402E-AFE1-9F9730175AC8}" destId="{EB1526CD-71D1-4000-8620-293DCFB92183}" srcOrd="0" destOrd="0" presId="urn:microsoft.com/office/officeart/2005/8/layout/process1"/>
    <dgm:cxn modelId="{FD004ABD-775A-4021-A903-135655D88332}" type="presOf" srcId="{205A2C91-C24D-4442-BAD4-C9B08223D078}" destId="{BA17DCDF-7962-4F8F-8B56-DAFAB059407E}" srcOrd="0" destOrd="0" presId="urn:microsoft.com/office/officeart/2005/8/layout/process1"/>
    <dgm:cxn modelId="{7D2D33BF-223A-4672-ACE3-F4F7B92AD8D3}" srcId="{F86B5576-0230-402E-AFE1-9F9730175AC8}" destId="{EA127687-32E0-43E9-B496-C940CE05C1DC}" srcOrd="0" destOrd="0" parTransId="{39C2010B-4B85-411B-9AB8-E997D79FF89F}" sibTransId="{02802D7C-9B49-44D3-B94B-4899CA20A21E}"/>
    <dgm:cxn modelId="{BBBDAECD-363B-4574-9B10-7269771D585F}" type="presOf" srcId="{02802D7C-9B49-44D3-B94B-4899CA20A21E}" destId="{414EB756-6231-4C69-940C-3A4B9AF87295}" srcOrd="0" destOrd="0" presId="urn:microsoft.com/office/officeart/2005/8/layout/process1"/>
    <dgm:cxn modelId="{C3FADAE3-8FC6-40F3-8068-51A3226E753A}" type="presOf" srcId="{02802D7C-9B49-44D3-B94B-4899CA20A21E}" destId="{D4902A84-FF9E-47FC-B50B-D22F94D830D9}" srcOrd="1" destOrd="0" presId="urn:microsoft.com/office/officeart/2005/8/layout/process1"/>
    <dgm:cxn modelId="{486476EA-E139-4F6D-8BC9-2785DB73B7EE}" type="presOf" srcId="{EA127687-32E0-43E9-B496-C940CE05C1DC}" destId="{E0D1F6DF-2E17-4BF7-9FA3-0A767F8F0871}" srcOrd="0" destOrd="0" presId="urn:microsoft.com/office/officeart/2005/8/layout/process1"/>
    <dgm:cxn modelId="{D4431315-8531-46D2-9AA6-1FC94EF98068}" type="presParOf" srcId="{EB1526CD-71D1-4000-8620-293DCFB92183}" destId="{E0D1F6DF-2E17-4BF7-9FA3-0A767F8F0871}" srcOrd="0" destOrd="0" presId="urn:microsoft.com/office/officeart/2005/8/layout/process1"/>
    <dgm:cxn modelId="{FF1CAFF7-1F9F-4667-99CD-C432E2060F0E}" type="presParOf" srcId="{EB1526CD-71D1-4000-8620-293DCFB92183}" destId="{414EB756-6231-4C69-940C-3A4B9AF87295}" srcOrd="1" destOrd="0" presId="urn:microsoft.com/office/officeart/2005/8/layout/process1"/>
    <dgm:cxn modelId="{44213015-E421-4747-9927-5348BFF3FB40}" type="presParOf" srcId="{414EB756-6231-4C69-940C-3A4B9AF87295}" destId="{D4902A84-FF9E-47FC-B50B-D22F94D830D9}" srcOrd="0" destOrd="0" presId="urn:microsoft.com/office/officeart/2005/8/layout/process1"/>
    <dgm:cxn modelId="{4E3B4B32-E86C-4680-AF25-DD187F4A084A}" type="presParOf" srcId="{EB1526CD-71D1-4000-8620-293DCFB92183}" destId="{BA17DCDF-7962-4F8F-8B56-DAFAB059407E}" srcOrd="2" destOrd="0" presId="urn:microsoft.com/office/officeart/2005/8/layout/process1"/>
    <dgm:cxn modelId="{FC045C0B-4F65-4E10-9697-4DCE3E3E4455}" type="presParOf" srcId="{EB1526CD-71D1-4000-8620-293DCFB92183}" destId="{9D37567B-7C8C-484E-B2CD-CADA1150437C}" srcOrd="3" destOrd="0" presId="urn:microsoft.com/office/officeart/2005/8/layout/process1"/>
    <dgm:cxn modelId="{C57D6BE9-AD59-44BA-8257-553E0ADFE22A}" type="presParOf" srcId="{9D37567B-7C8C-484E-B2CD-CADA1150437C}" destId="{9DF5A527-FF5D-4D6C-98D7-B07E64702EBB}" srcOrd="0" destOrd="0" presId="urn:microsoft.com/office/officeart/2005/8/layout/process1"/>
    <dgm:cxn modelId="{B1C219C6-3773-4552-BE0D-C2625518B690}" type="presParOf" srcId="{EB1526CD-71D1-4000-8620-293DCFB92183}" destId="{CB5C52C1-DF07-457F-8243-0C2D13FAFFD8}"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0ACDFD3-6BDF-431B-9213-CEDAC48FB5B6}" type="doc">
      <dgm:prSet loTypeId="urn:microsoft.com/office/officeart/2008/layout/VerticalCurvedList" loCatId="list" qsTypeId="urn:microsoft.com/office/officeart/2005/8/quickstyle/simple1" qsCatId="simple" csTypeId="urn:microsoft.com/office/officeart/2005/8/colors/accent0_2" csCatId="mainScheme"/>
      <dgm:spPr/>
      <dgm:t>
        <a:bodyPr/>
        <a:lstStyle/>
        <a:p>
          <a:endParaRPr lang="en-GB"/>
        </a:p>
      </dgm:t>
    </dgm:pt>
    <dgm:pt modelId="{58F4AAB8-98E6-49C9-9EDA-16D63AB6D29B}">
      <dgm:prSet/>
      <dgm:spPr/>
      <dgm:t>
        <a:bodyPr/>
        <a:lstStyle/>
        <a:p>
          <a:pPr rtl="0"/>
          <a:r>
            <a:rPr lang="en-US" dirty="0"/>
            <a:t>Disengagement Theory</a:t>
          </a:r>
          <a:endParaRPr lang="en-GB" dirty="0"/>
        </a:p>
      </dgm:t>
    </dgm:pt>
    <dgm:pt modelId="{6E6F67BE-C42F-4B9C-B263-CC9959FC490A}" type="parTrans" cxnId="{8965FD87-BD7E-4323-8910-DDC6540CA4E4}">
      <dgm:prSet/>
      <dgm:spPr/>
      <dgm:t>
        <a:bodyPr/>
        <a:lstStyle/>
        <a:p>
          <a:endParaRPr lang="en-GB"/>
        </a:p>
      </dgm:t>
    </dgm:pt>
    <dgm:pt modelId="{2CE30C54-4EAE-4DB3-BAFA-B1F4C898DDD5}" type="sibTrans" cxnId="{8965FD87-BD7E-4323-8910-DDC6540CA4E4}">
      <dgm:prSet/>
      <dgm:spPr/>
      <dgm:t>
        <a:bodyPr/>
        <a:lstStyle/>
        <a:p>
          <a:endParaRPr lang="en-GB"/>
        </a:p>
      </dgm:t>
    </dgm:pt>
    <dgm:pt modelId="{B1905E3B-4792-47D3-9C34-41762524953A}">
      <dgm:prSet/>
      <dgm:spPr/>
      <dgm:t>
        <a:bodyPr/>
        <a:lstStyle/>
        <a:p>
          <a:pPr rtl="0"/>
          <a:r>
            <a:rPr lang="en-US"/>
            <a:t>Activity/Developmental Task Theory</a:t>
          </a:r>
          <a:endParaRPr lang="en-GB"/>
        </a:p>
      </dgm:t>
    </dgm:pt>
    <dgm:pt modelId="{90A6E2C4-5B19-484C-AC17-D4DA99D03AB6}" type="parTrans" cxnId="{6CA2C903-851F-4F8C-83CF-0249A679BF24}">
      <dgm:prSet/>
      <dgm:spPr/>
      <dgm:t>
        <a:bodyPr/>
        <a:lstStyle/>
        <a:p>
          <a:endParaRPr lang="en-GB"/>
        </a:p>
      </dgm:t>
    </dgm:pt>
    <dgm:pt modelId="{36618770-570A-4454-B3E7-2BE4443CF494}" type="sibTrans" cxnId="{6CA2C903-851F-4F8C-83CF-0249A679BF24}">
      <dgm:prSet/>
      <dgm:spPr/>
      <dgm:t>
        <a:bodyPr/>
        <a:lstStyle/>
        <a:p>
          <a:endParaRPr lang="en-GB"/>
        </a:p>
      </dgm:t>
    </dgm:pt>
    <dgm:pt modelId="{50A544EC-BB28-4508-8A40-F057495C2E0F}">
      <dgm:prSet/>
      <dgm:spPr/>
      <dgm:t>
        <a:bodyPr/>
        <a:lstStyle/>
        <a:p>
          <a:pPr rtl="0"/>
          <a:r>
            <a:rPr lang="en-US"/>
            <a:t>Continuity Theory</a:t>
          </a:r>
          <a:endParaRPr lang="en-GB"/>
        </a:p>
      </dgm:t>
    </dgm:pt>
    <dgm:pt modelId="{4917BFAD-A084-45DB-A034-D493569B7C52}" type="parTrans" cxnId="{D2483292-8784-423D-821B-227E63C67BAA}">
      <dgm:prSet/>
      <dgm:spPr/>
      <dgm:t>
        <a:bodyPr/>
        <a:lstStyle/>
        <a:p>
          <a:endParaRPr lang="en-GB"/>
        </a:p>
      </dgm:t>
    </dgm:pt>
    <dgm:pt modelId="{BB3E3757-DCFC-4E4F-96A1-DCB4D32EE8B0}" type="sibTrans" cxnId="{D2483292-8784-423D-821B-227E63C67BAA}">
      <dgm:prSet/>
      <dgm:spPr/>
      <dgm:t>
        <a:bodyPr/>
        <a:lstStyle/>
        <a:p>
          <a:endParaRPr lang="en-GB"/>
        </a:p>
      </dgm:t>
    </dgm:pt>
    <dgm:pt modelId="{8A65B28A-D1FB-4C6B-B2BA-E78F89D036E7}">
      <dgm:prSet/>
      <dgm:spPr/>
      <dgm:t>
        <a:bodyPr/>
        <a:lstStyle/>
        <a:p>
          <a:pPr rtl="0"/>
          <a:r>
            <a:rPr lang="en-US"/>
            <a:t>Age Stratification Theory</a:t>
          </a:r>
          <a:endParaRPr lang="en-GB"/>
        </a:p>
      </dgm:t>
    </dgm:pt>
    <dgm:pt modelId="{0380E976-0BFC-4488-99EA-A838DF2B16AE}" type="parTrans" cxnId="{3A37B34D-3DA3-4818-95FE-06C34A4B8EC2}">
      <dgm:prSet/>
      <dgm:spPr/>
      <dgm:t>
        <a:bodyPr/>
        <a:lstStyle/>
        <a:p>
          <a:endParaRPr lang="en-GB"/>
        </a:p>
      </dgm:t>
    </dgm:pt>
    <dgm:pt modelId="{2FDD5077-480F-4959-9CE3-0E2BC78BEC75}" type="sibTrans" cxnId="{3A37B34D-3DA3-4818-95FE-06C34A4B8EC2}">
      <dgm:prSet/>
      <dgm:spPr/>
      <dgm:t>
        <a:bodyPr/>
        <a:lstStyle/>
        <a:p>
          <a:endParaRPr lang="en-GB"/>
        </a:p>
      </dgm:t>
    </dgm:pt>
    <dgm:pt modelId="{5640BB1B-EED3-402D-B071-9ADDC7247A58}">
      <dgm:prSet/>
      <dgm:spPr/>
      <dgm:t>
        <a:bodyPr/>
        <a:lstStyle/>
        <a:p>
          <a:pPr rtl="0"/>
          <a:r>
            <a:rPr lang="en-US"/>
            <a:t>Person-Environment Fit Theory</a:t>
          </a:r>
          <a:endParaRPr lang="en-GB"/>
        </a:p>
      </dgm:t>
    </dgm:pt>
    <dgm:pt modelId="{B2CC9148-6AC3-4BC0-8441-AAB01D29C30B}" type="parTrans" cxnId="{3E9919DB-BF2C-4FFC-9998-964D6528B5BF}">
      <dgm:prSet/>
      <dgm:spPr/>
      <dgm:t>
        <a:bodyPr/>
        <a:lstStyle/>
        <a:p>
          <a:endParaRPr lang="en-GB"/>
        </a:p>
      </dgm:t>
    </dgm:pt>
    <dgm:pt modelId="{FB193B05-3FBD-4CAD-89FB-2CFE98030DBC}" type="sibTrans" cxnId="{3E9919DB-BF2C-4FFC-9998-964D6528B5BF}">
      <dgm:prSet/>
      <dgm:spPr/>
      <dgm:t>
        <a:bodyPr/>
        <a:lstStyle/>
        <a:p>
          <a:endParaRPr lang="en-GB"/>
        </a:p>
      </dgm:t>
    </dgm:pt>
    <dgm:pt modelId="{028D90CA-524A-46C2-A7DE-AA7619E70C3C}" type="pres">
      <dgm:prSet presAssocID="{C0ACDFD3-6BDF-431B-9213-CEDAC48FB5B6}" presName="Name0" presStyleCnt="0">
        <dgm:presLayoutVars>
          <dgm:chMax val="7"/>
          <dgm:chPref val="7"/>
          <dgm:dir/>
        </dgm:presLayoutVars>
      </dgm:prSet>
      <dgm:spPr/>
    </dgm:pt>
    <dgm:pt modelId="{FF59CF37-8405-498A-9EFF-7F38F0E2A37F}" type="pres">
      <dgm:prSet presAssocID="{C0ACDFD3-6BDF-431B-9213-CEDAC48FB5B6}" presName="Name1" presStyleCnt="0"/>
      <dgm:spPr/>
    </dgm:pt>
    <dgm:pt modelId="{83E0CF32-4945-41E9-B257-89AFACC7F660}" type="pres">
      <dgm:prSet presAssocID="{C0ACDFD3-6BDF-431B-9213-CEDAC48FB5B6}" presName="cycle" presStyleCnt="0"/>
      <dgm:spPr/>
    </dgm:pt>
    <dgm:pt modelId="{BFF5C55B-E6E3-4903-8EF3-76243CA4FDB5}" type="pres">
      <dgm:prSet presAssocID="{C0ACDFD3-6BDF-431B-9213-CEDAC48FB5B6}" presName="srcNode" presStyleLbl="node1" presStyleIdx="0" presStyleCnt="5"/>
      <dgm:spPr/>
    </dgm:pt>
    <dgm:pt modelId="{D5401118-7FED-4D7A-AADD-65F0E4D7B097}" type="pres">
      <dgm:prSet presAssocID="{C0ACDFD3-6BDF-431B-9213-CEDAC48FB5B6}" presName="conn" presStyleLbl="parChTrans1D2" presStyleIdx="0" presStyleCnt="1"/>
      <dgm:spPr/>
    </dgm:pt>
    <dgm:pt modelId="{36EBE009-D357-4B16-B57A-8FF94E8E1F32}" type="pres">
      <dgm:prSet presAssocID="{C0ACDFD3-6BDF-431B-9213-CEDAC48FB5B6}" presName="extraNode" presStyleLbl="node1" presStyleIdx="0" presStyleCnt="5"/>
      <dgm:spPr/>
    </dgm:pt>
    <dgm:pt modelId="{27218B79-E135-4807-BCBD-DAED11C2AC68}" type="pres">
      <dgm:prSet presAssocID="{C0ACDFD3-6BDF-431B-9213-CEDAC48FB5B6}" presName="dstNode" presStyleLbl="node1" presStyleIdx="0" presStyleCnt="5"/>
      <dgm:spPr/>
    </dgm:pt>
    <dgm:pt modelId="{21D4FC55-B0A0-4CFE-A49A-98DA48F20743}" type="pres">
      <dgm:prSet presAssocID="{58F4AAB8-98E6-49C9-9EDA-16D63AB6D29B}" presName="text_1" presStyleLbl="node1" presStyleIdx="0" presStyleCnt="5">
        <dgm:presLayoutVars>
          <dgm:bulletEnabled val="1"/>
        </dgm:presLayoutVars>
      </dgm:prSet>
      <dgm:spPr/>
    </dgm:pt>
    <dgm:pt modelId="{A38ECE50-E27F-47DD-94BB-10713C0CAFB3}" type="pres">
      <dgm:prSet presAssocID="{58F4AAB8-98E6-49C9-9EDA-16D63AB6D29B}" presName="accent_1" presStyleCnt="0"/>
      <dgm:spPr/>
    </dgm:pt>
    <dgm:pt modelId="{A9B103CB-5F3D-4B38-B5EC-43093C7DE914}" type="pres">
      <dgm:prSet presAssocID="{58F4AAB8-98E6-49C9-9EDA-16D63AB6D29B}" presName="accentRepeatNode" presStyleLbl="solidFgAcc1" presStyleIdx="0" presStyleCnt="5"/>
      <dgm:spPr/>
    </dgm:pt>
    <dgm:pt modelId="{A3B19EE5-E23E-43F6-977D-E31FF7153AC3}" type="pres">
      <dgm:prSet presAssocID="{B1905E3B-4792-47D3-9C34-41762524953A}" presName="text_2" presStyleLbl="node1" presStyleIdx="1" presStyleCnt="5">
        <dgm:presLayoutVars>
          <dgm:bulletEnabled val="1"/>
        </dgm:presLayoutVars>
      </dgm:prSet>
      <dgm:spPr/>
    </dgm:pt>
    <dgm:pt modelId="{EC06E48E-E5EA-4E46-965E-E96AA196B990}" type="pres">
      <dgm:prSet presAssocID="{B1905E3B-4792-47D3-9C34-41762524953A}" presName="accent_2" presStyleCnt="0"/>
      <dgm:spPr/>
    </dgm:pt>
    <dgm:pt modelId="{D449B2C0-1B6A-4E5C-80A3-4EDC35D58685}" type="pres">
      <dgm:prSet presAssocID="{B1905E3B-4792-47D3-9C34-41762524953A}" presName="accentRepeatNode" presStyleLbl="solidFgAcc1" presStyleIdx="1" presStyleCnt="5"/>
      <dgm:spPr/>
    </dgm:pt>
    <dgm:pt modelId="{33089297-3BE9-46BD-B847-C83DDA72CD3F}" type="pres">
      <dgm:prSet presAssocID="{50A544EC-BB28-4508-8A40-F057495C2E0F}" presName="text_3" presStyleLbl="node1" presStyleIdx="2" presStyleCnt="5">
        <dgm:presLayoutVars>
          <dgm:bulletEnabled val="1"/>
        </dgm:presLayoutVars>
      </dgm:prSet>
      <dgm:spPr/>
    </dgm:pt>
    <dgm:pt modelId="{FB96FD26-901F-463F-BD2A-F6FB7326BE66}" type="pres">
      <dgm:prSet presAssocID="{50A544EC-BB28-4508-8A40-F057495C2E0F}" presName="accent_3" presStyleCnt="0"/>
      <dgm:spPr/>
    </dgm:pt>
    <dgm:pt modelId="{2F777B55-70B7-4A7E-BAC8-AD7A5CB9DB57}" type="pres">
      <dgm:prSet presAssocID="{50A544EC-BB28-4508-8A40-F057495C2E0F}" presName="accentRepeatNode" presStyleLbl="solidFgAcc1" presStyleIdx="2" presStyleCnt="5"/>
      <dgm:spPr/>
    </dgm:pt>
    <dgm:pt modelId="{1E0D7249-B4AB-40B9-8690-C0B422661229}" type="pres">
      <dgm:prSet presAssocID="{8A65B28A-D1FB-4C6B-B2BA-E78F89D036E7}" presName="text_4" presStyleLbl="node1" presStyleIdx="3" presStyleCnt="5">
        <dgm:presLayoutVars>
          <dgm:bulletEnabled val="1"/>
        </dgm:presLayoutVars>
      </dgm:prSet>
      <dgm:spPr/>
    </dgm:pt>
    <dgm:pt modelId="{42BE5BD6-9A7F-498D-BC58-8E50A01F1C02}" type="pres">
      <dgm:prSet presAssocID="{8A65B28A-D1FB-4C6B-B2BA-E78F89D036E7}" presName="accent_4" presStyleCnt="0"/>
      <dgm:spPr/>
    </dgm:pt>
    <dgm:pt modelId="{16988BBE-8124-4732-9F4C-FBBDAB683C2E}" type="pres">
      <dgm:prSet presAssocID="{8A65B28A-D1FB-4C6B-B2BA-E78F89D036E7}" presName="accentRepeatNode" presStyleLbl="solidFgAcc1" presStyleIdx="3" presStyleCnt="5"/>
      <dgm:spPr/>
    </dgm:pt>
    <dgm:pt modelId="{670D3746-DF41-4EC0-BFDD-DDA73FB5FFD7}" type="pres">
      <dgm:prSet presAssocID="{5640BB1B-EED3-402D-B071-9ADDC7247A58}" presName="text_5" presStyleLbl="node1" presStyleIdx="4" presStyleCnt="5">
        <dgm:presLayoutVars>
          <dgm:bulletEnabled val="1"/>
        </dgm:presLayoutVars>
      </dgm:prSet>
      <dgm:spPr/>
    </dgm:pt>
    <dgm:pt modelId="{51952F61-993A-4BEE-B572-86B772A786F0}" type="pres">
      <dgm:prSet presAssocID="{5640BB1B-EED3-402D-B071-9ADDC7247A58}" presName="accent_5" presStyleCnt="0"/>
      <dgm:spPr/>
    </dgm:pt>
    <dgm:pt modelId="{738625E7-C038-4F78-8F7B-4DB90D6F24F0}" type="pres">
      <dgm:prSet presAssocID="{5640BB1B-EED3-402D-B071-9ADDC7247A58}" presName="accentRepeatNode" presStyleLbl="solidFgAcc1" presStyleIdx="4" presStyleCnt="5"/>
      <dgm:spPr/>
    </dgm:pt>
  </dgm:ptLst>
  <dgm:cxnLst>
    <dgm:cxn modelId="{6CA2C903-851F-4F8C-83CF-0249A679BF24}" srcId="{C0ACDFD3-6BDF-431B-9213-CEDAC48FB5B6}" destId="{B1905E3B-4792-47D3-9C34-41762524953A}" srcOrd="1" destOrd="0" parTransId="{90A6E2C4-5B19-484C-AC17-D4DA99D03AB6}" sibTransId="{36618770-570A-4454-B3E7-2BE4443CF494}"/>
    <dgm:cxn modelId="{BBE4041A-B425-4328-98EE-8F02F5A215F7}" type="presOf" srcId="{8A65B28A-D1FB-4C6B-B2BA-E78F89D036E7}" destId="{1E0D7249-B4AB-40B9-8690-C0B422661229}" srcOrd="0" destOrd="0" presId="urn:microsoft.com/office/officeart/2008/layout/VerticalCurvedList"/>
    <dgm:cxn modelId="{F602DB28-8BF5-4EE9-9630-699ABBD0DFB3}" type="presOf" srcId="{50A544EC-BB28-4508-8A40-F057495C2E0F}" destId="{33089297-3BE9-46BD-B847-C83DDA72CD3F}" srcOrd="0" destOrd="0" presId="urn:microsoft.com/office/officeart/2008/layout/VerticalCurvedList"/>
    <dgm:cxn modelId="{3A37B34D-3DA3-4818-95FE-06C34A4B8EC2}" srcId="{C0ACDFD3-6BDF-431B-9213-CEDAC48FB5B6}" destId="{8A65B28A-D1FB-4C6B-B2BA-E78F89D036E7}" srcOrd="3" destOrd="0" parTransId="{0380E976-0BFC-4488-99EA-A838DF2B16AE}" sibTransId="{2FDD5077-480F-4959-9CE3-0E2BC78BEC75}"/>
    <dgm:cxn modelId="{4137B272-CC60-4145-AAC2-960524C714F7}" type="presOf" srcId="{C0ACDFD3-6BDF-431B-9213-CEDAC48FB5B6}" destId="{028D90CA-524A-46C2-A7DE-AA7619E70C3C}" srcOrd="0" destOrd="0" presId="urn:microsoft.com/office/officeart/2008/layout/VerticalCurvedList"/>
    <dgm:cxn modelId="{6525ED56-C69F-4349-BBF6-AE1A27B864D7}" type="presOf" srcId="{B1905E3B-4792-47D3-9C34-41762524953A}" destId="{A3B19EE5-E23E-43F6-977D-E31FF7153AC3}" srcOrd="0" destOrd="0" presId="urn:microsoft.com/office/officeart/2008/layout/VerticalCurvedList"/>
    <dgm:cxn modelId="{8965FD87-BD7E-4323-8910-DDC6540CA4E4}" srcId="{C0ACDFD3-6BDF-431B-9213-CEDAC48FB5B6}" destId="{58F4AAB8-98E6-49C9-9EDA-16D63AB6D29B}" srcOrd="0" destOrd="0" parTransId="{6E6F67BE-C42F-4B9C-B263-CC9959FC490A}" sibTransId="{2CE30C54-4EAE-4DB3-BAFA-B1F4C898DDD5}"/>
    <dgm:cxn modelId="{D2483292-8784-423D-821B-227E63C67BAA}" srcId="{C0ACDFD3-6BDF-431B-9213-CEDAC48FB5B6}" destId="{50A544EC-BB28-4508-8A40-F057495C2E0F}" srcOrd="2" destOrd="0" parTransId="{4917BFAD-A084-45DB-A034-D493569B7C52}" sibTransId="{BB3E3757-DCFC-4E4F-96A1-DCB4D32EE8B0}"/>
    <dgm:cxn modelId="{4E0818C0-3A79-4C3B-8399-E446979016C3}" type="presOf" srcId="{2CE30C54-4EAE-4DB3-BAFA-B1F4C898DDD5}" destId="{D5401118-7FED-4D7A-AADD-65F0E4D7B097}" srcOrd="0" destOrd="0" presId="urn:microsoft.com/office/officeart/2008/layout/VerticalCurvedList"/>
    <dgm:cxn modelId="{16F5A2C5-8FBE-4307-BC5E-4C4567DB2B6F}" type="presOf" srcId="{58F4AAB8-98E6-49C9-9EDA-16D63AB6D29B}" destId="{21D4FC55-B0A0-4CFE-A49A-98DA48F20743}" srcOrd="0" destOrd="0" presId="urn:microsoft.com/office/officeart/2008/layout/VerticalCurvedList"/>
    <dgm:cxn modelId="{3E9919DB-BF2C-4FFC-9998-964D6528B5BF}" srcId="{C0ACDFD3-6BDF-431B-9213-CEDAC48FB5B6}" destId="{5640BB1B-EED3-402D-B071-9ADDC7247A58}" srcOrd="4" destOrd="0" parTransId="{B2CC9148-6AC3-4BC0-8441-AAB01D29C30B}" sibTransId="{FB193B05-3FBD-4CAD-89FB-2CFE98030DBC}"/>
    <dgm:cxn modelId="{AA407FEB-B953-4235-B128-602B44BCAAE6}" type="presOf" srcId="{5640BB1B-EED3-402D-B071-9ADDC7247A58}" destId="{670D3746-DF41-4EC0-BFDD-DDA73FB5FFD7}" srcOrd="0" destOrd="0" presId="urn:microsoft.com/office/officeart/2008/layout/VerticalCurvedList"/>
    <dgm:cxn modelId="{8B41FB5B-8DF4-4655-8AB8-4227BD852199}" type="presParOf" srcId="{028D90CA-524A-46C2-A7DE-AA7619E70C3C}" destId="{FF59CF37-8405-498A-9EFF-7F38F0E2A37F}" srcOrd="0" destOrd="0" presId="urn:microsoft.com/office/officeart/2008/layout/VerticalCurvedList"/>
    <dgm:cxn modelId="{14E4CF61-21DB-4631-AF32-36481B31377E}" type="presParOf" srcId="{FF59CF37-8405-498A-9EFF-7F38F0E2A37F}" destId="{83E0CF32-4945-41E9-B257-89AFACC7F660}" srcOrd="0" destOrd="0" presId="urn:microsoft.com/office/officeart/2008/layout/VerticalCurvedList"/>
    <dgm:cxn modelId="{A136A38F-4C54-472F-BDB4-743FB977286B}" type="presParOf" srcId="{83E0CF32-4945-41E9-B257-89AFACC7F660}" destId="{BFF5C55B-E6E3-4903-8EF3-76243CA4FDB5}" srcOrd="0" destOrd="0" presId="urn:microsoft.com/office/officeart/2008/layout/VerticalCurvedList"/>
    <dgm:cxn modelId="{72D7380A-E337-4E4D-B60E-DAE64342C60A}" type="presParOf" srcId="{83E0CF32-4945-41E9-B257-89AFACC7F660}" destId="{D5401118-7FED-4D7A-AADD-65F0E4D7B097}" srcOrd="1" destOrd="0" presId="urn:microsoft.com/office/officeart/2008/layout/VerticalCurvedList"/>
    <dgm:cxn modelId="{0EA258AC-4819-416A-995F-5C00DBC9133F}" type="presParOf" srcId="{83E0CF32-4945-41E9-B257-89AFACC7F660}" destId="{36EBE009-D357-4B16-B57A-8FF94E8E1F32}" srcOrd="2" destOrd="0" presId="urn:microsoft.com/office/officeart/2008/layout/VerticalCurvedList"/>
    <dgm:cxn modelId="{5863C764-078B-45B6-856D-0343E669AB81}" type="presParOf" srcId="{83E0CF32-4945-41E9-B257-89AFACC7F660}" destId="{27218B79-E135-4807-BCBD-DAED11C2AC68}" srcOrd="3" destOrd="0" presId="urn:microsoft.com/office/officeart/2008/layout/VerticalCurvedList"/>
    <dgm:cxn modelId="{A103EAC4-6A32-4040-9C0C-46D86C81E4C1}" type="presParOf" srcId="{FF59CF37-8405-498A-9EFF-7F38F0E2A37F}" destId="{21D4FC55-B0A0-4CFE-A49A-98DA48F20743}" srcOrd="1" destOrd="0" presId="urn:microsoft.com/office/officeart/2008/layout/VerticalCurvedList"/>
    <dgm:cxn modelId="{52A3B8AF-9073-4D5B-B4B6-FAFA499B2017}" type="presParOf" srcId="{FF59CF37-8405-498A-9EFF-7F38F0E2A37F}" destId="{A38ECE50-E27F-47DD-94BB-10713C0CAFB3}" srcOrd="2" destOrd="0" presId="urn:microsoft.com/office/officeart/2008/layout/VerticalCurvedList"/>
    <dgm:cxn modelId="{7C080463-BC83-4F65-A57F-4C840DBFFAD5}" type="presParOf" srcId="{A38ECE50-E27F-47DD-94BB-10713C0CAFB3}" destId="{A9B103CB-5F3D-4B38-B5EC-43093C7DE914}" srcOrd="0" destOrd="0" presId="urn:microsoft.com/office/officeart/2008/layout/VerticalCurvedList"/>
    <dgm:cxn modelId="{43F5BBEA-7D6D-406F-B7FA-CDB8FED97CF6}" type="presParOf" srcId="{FF59CF37-8405-498A-9EFF-7F38F0E2A37F}" destId="{A3B19EE5-E23E-43F6-977D-E31FF7153AC3}" srcOrd="3" destOrd="0" presId="urn:microsoft.com/office/officeart/2008/layout/VerticalCurvedList"/>
    <dgm:cxn modelId="{ECEC7698-2B5B-4FA3-90D2-F250AA288610}" type="presParOf" srcId="{FF59CF37-8405-498A-9EFF-7F38F0E2A37F}" destId="{EC06E48E-E5EA-4E46-965E-E96AA196B990}" srcOrd="4" destOrd="0" presId="urn:microsoft.com/office/officeart/2008/layout/VerticalCurvedList"/>
    <dgm:cxn modelId="{E7DE452A-D040-44BC-8299-22D4BA8B5DB0}" type="presParOf" srcId="{EC06E48E-E5EA-4E46-965E-E96AA196B990}" destId="{D449B2C0-1B6A-4E5C-80A3-4EDC35D58685}" srcOrd="0" destOrd="0" presId="urn:microsoft.com/office/officeart/2008/layout/VerticalCurvedList"/>
    <dgm:cxn modelId="{940FE6B2-F1D3-41E0-8B60-C0795E3E021B}" type="presParOf" srcId="{FF59CF37-8405-498A-9EFF-7F38F0E2A37F}" destId="{33089297-3BE9-46BD-B847-C83DDA72CD3F}" srcOrd="5" destOrd="0" presId="urn:microsoft.com/office/officeart/2008/layout/VerticalCurvedList"/>
    <dgm:cxn modelId="{5D671A4D-E961-4FFB-A847-D66AF503C54D}" type="presParOf" srcId="{FF59CF37-8405-498A-9EFF-7F38F0E2A37F}" destId="{FB96FD26-901F-463F-BD2A-F6FB7326BE66}" srcOrd="6" destOrd="0" presId="urn:microsoft.com/office/officeart/2008/layout/VerticalCurvedList"/>
    <dgm:cxn modelId="{213AB040-E8AB-46A5-A6FD-C3BF602A23C0}" type="presParOf" srcId="{FB96FD26-901F-463F-BD2A-F6FB7326BE66}" destId="{2F777B55-70B7-4A7E-BAC8-AD7A5CB9DB57}" srcOrd="0" destOrd="0" presId="urn:microsoft.com/office/officeart/2008/layout/VerticalCurvedList"/>
    <dgm:cxn modelId="{FB3B887E-1557-48E7-A206-7EE2CFA42F85}" type="presParOf" srcId="{FF59CF37-8405-498A-9EFF-7F38F0E2A37F}" destId="{1E0D7249-B4AB-40B9-8690-C0B422661229}" srcOrd="7" destOrd="0" presId="urn:microsoft.com/office/officeart/2008/layout/VerticalCurvedList"/>
    <dgm:cxn modelId="{9DE9CE7A-0DEA-425D-9625-F3F2E560D576}" type="presParOf" srcId="{FF59CF37-8405-498A-9EFF-7F38F0E2A37F}" destId="{42BE5BD6-9A7F-498D-BC58-8E50A01F1C02}" srcOrd="8" destOrd="0" presId="urn:microsoft.com/office/officeart/2008/layout/VerticalCurvedList"/>
    <dgm:cxn modelId="{2B207B7C-55C1-4885-90DF-1A769778D2E2}" type="presParOf" srcId="{42BE5BD6-9A7F-498D-BC58-8E50A01F1C02}" destId="{16988BBE-8124-4732-9F4C-FBBDAB683C2E}" srcOrd="0" destOrd="0" presId="urn:microsoft.com/office/officeart/2008/layout/VerticalCurvedList"/>
    <dgm:cxn modelId="{1E0F51BB-23E8-430E-B9F7-3C4D44DB1A6D}" type="presParOf" srcId="{FF59CF37-8405-498A-9EFF-7F38F0E2A37F}" destId="{670D3746-DF41-4EC0-BFDD-DDA73FB5FFD7}" srcOrd="9" destOrd="0" presId="urn:microsoft.com/office/officeart/2008/layout/VerticalCurvedList"/>
    <dgm:cxn modelId="{FECE9C0A-A770-4CA3-A688-405C23DCDAAF}" type="presParOf" srcId="{FF59CF37-8405-498A-9EFF-7F38F0E2A37F}" destId="{51952F61-993A-4BEE-B572-86B772A786F0}" srcOrd="10" destOrd="0" presId="urn:microsoft.com/office/officeart/2008/layout/VerticalCurvedList"/>
    <dgm:cxn modelId="{C0E53198-F9A8-47D9-B248-229BDF30FCE8}" type="presParOf" srcId="{51952F61-993A-4BEE-B572-86B772A786F0}" destId="{738625E7-C038-4F78-8F7B-4DB90D6F24F0}" srcOrd="0" destOrd="0" presId="urn:microsoft.com/office/officeart/2008/layout/VerticalCurv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3300B9E-856E-445A-B765-C92E05788414}"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GB"/>
        </a:p>
      </dgm:t>
    </dgm:pt>
    <dgm:pt modelId="{5B61FFB9-00C9-426C-8B9C-568A26C1F327}">
      <dgm:prSet/>
      <dgm:spPr/>
      <dgm:t>
        <a:bodyPr/>
        <a:lstStyle/>
        <a:p>
          <a:pPr rtl="0"/>
          <a:r>
            <a:rPr lang="en-US" dirty="0"/>
            <a:t>Aging seen as a developmental task in and of itself, with its own norms &amp; appropriate patterns of </a:t>
          </a:r>
          <a:r>
            <a:rPr lang="en-US" dirty="0" err="1"/>
            <a:t>behaviour</a:t>
          </a:r>
          <a:endParaRPr lang="en-GB" dirty="0"/>
        </a:p>
      </dgm:t>
    </dgm:pt>
    <dgm:pt modelId="{30CE6134-8BE8-4FC5-93A2-8A1EEA1CFEE3}" type="parTrans" cxnId="{4F356111-05B5-4B06-BEAE-D476880A8B76}">
      <dgm:prSet/>
      <dgm:spPr/>
      <dgm:t>
        <a:bodyPr/>
        <a:lstStyle/>
        <a:p>
          <a:endParaRPr lang="en-GB"/>
        </a:p>
      </dgm:t>
    </dgm:pt>
    <dgm:pt modelId="{A9E71A15-FE1A-428D-9EE9-06336CBFCABD}" type="sibTrans" cxnId="{4F356111-05B5-4B06-BEAE-D476880A8B76}">
      <dgm:prSet/>
      <dgm:spPr/>
      <dgm:t>
        <a:bodyPr/>
        <a:lstStyle/>
        <a:p>
          <a:endParaRPr lang="en-GB"/>
        </a:p>
      </dgm:t>
    </dgm:pt>
    <dgm:pt modelId="{DB39BB69-374E-4A98-9AAD-F6FA2289D66C}">
      <dgm:prSet/>
      <dgm:spPr/>
      <dgm:t>
        <a:bodyPr/>
        <a:lstStyle/>
        <a:p>
          <a:pPr rtl="0"/>
          <a:r>
            <a:rPr lang="en-US" dirty="0"/>
            <a:t>“appropriate” </a:t>
          </a:r>
          <a:r>
            <a:rPr lang="en-US" dirty="0" err="1"/>
            <a:t>behaviour</a:t>
          </a:r>
          <a:r>
            <a:rPr lang="en-US" dirty="0"/>
            <a:t> patterns involved a mutual agreement between OA’s and society on a reciprocal withdrawal.</a:t>
          </a:r>
          <a:endParaRPr lang="en-GB" dirty="0"/>
        </a:p>
      </dgm:t>
    </dgm:pt>
    <dgm:pt modelId="{2E8D30C6-6EA7-4954-A24B-348DC1D3EE00}" type="parTrans" cxnId="{EEA73E59-088D-46FD-A6C1-8BFFD7BA4D0F}">
      <dgm:prSet/>
      <dgm:spPr/>
      <dgm:t>
        <a:bodyPr/>
        <a:lstStyle/>
        <a:p>
          <a:endParaRPr lang="en-GB"/>
        </a:p>
      </dgm:t>
    </dgm:pt>
    <dgm:pt modelId="{DD3D9344-12FD-4853-87FA-F7992F02319F}" type="sibTrans" cxnId="{EEA73E59-088D-46FD-A6C1-8BFFD7BA4D0F}">
      <dgm:prSet/>
      <dgm:spPr/>
      <dgm:t>
        <a:bodyPr/>
        <a:lstStyle/>
        <a:p>
          <a:endParaRPr lang="en-GB"/>
        </a:p>
      </dgm:t>
    </dgm:pt>
    <dgm:pt modelId="{BB8AB3DF-0E20-465F-82B9-3C6CA055B733}">
      <dgm:prSet/>
      <dgm:spPr/>
      <dgm:t>
        <a:bodyPr/>
        <a:lstStyle/>
        <a:p>
          <a:pPr rtl="0"/>
          <a:r>
            <a:rPr lang="en-US"/>
            <a:t>No longer supported</a:t>
          </a:r>
          <a:endParaRPr lang="en-GB"/>
        </a:p>
      </dgm:t>
    </dgm:pt>
    <dgm:pt modelId="{D187F4E1-BED6-4B69-A545-4833F25896D8}" type="parTrans" cxnId="{B5841F29-84F1-49D5-86E9-E052FC4CB7F4}">
      <dgm:prSet/>
      <dgm:spPr/>
      <dgm:t>
        <a:bodyPr/>
        <a:lstStyle/>
        <a:p>
          <a:endParaRPr lang="en-GB"/>
        </a:p>
      </dgm:t>
    </dgm:pt>
    <dgm:pt modelId="{E5A466BA-DE7F-4FBD-BD2D-02C4E5D30D2C}" type="sibTrans" cxnId="{B5841F29-84F1-49D5-86E9-E052FC4CB7F4}">
      <dgm:prSet/>
      <dgm:spPr/>
      <dgm:t>
        <a:bodyPr/>
        <a:lstStyle/>
        <a:p>
          <a:endParaRPr lang="en-GB"/>
        </a:p>
      </dgm:t>
    </dgm:pt>
    <dgm:pt modelId="{8F4C7E37-88D6-4505-9657-DBF1F9C2A8F1}" type="pres">
      <dgm:prSet presAssocID="{A3300B9E-856E-445A-B765-C92E05788414}" presName="Name0" presStyleCnt="0">
        <dgm:presLayoutVars>
          <dgm:dir/>
          <dgm:animLvl val="lvl"/>
          <dgm:resizeHandles val="exact"/>
        </dgm:presLayoutVars>
      </dgm:prSet>
      <dgm:spPr/>
    </dgm:pt>
    <dgm:pt modelId="{1C79017B-2D35-4E35-AF0E-62BAAF1FBF2F}" type="pres">
      <dgm:prSet presAssocID="{BB8AB3DF-0E20-465F-82B9-3C6CA055B733}" presName="boxAndChildren" presStyleCnt="0"/>
      <dgm:spPr/>
    </dgm:pt>
    <dgm:pt modelId="{0B2C7E4C-865A-4401-8A44-B4594A0B102A}" type="pres">
      <dgm:prSet presAssocID="{BB8AB3DF-0E20-465F-82B9-3C6CA055B733}" presName="parentTextBox" presStyleLbl="node1" presStyleIdx="0" presStyleCnt="3"/>
      <dgm:spPr/>
    </dgm:pt>
    <dgm:pt modelId="{84C9DBC8-6D79-4B41-96F1-63B6ED4B9E10}" type="pres">
      <dgm:prSet presAssocID="{DD3D9344-12FD-4853-87FA-F7992F02319F}" presName="sp" presStyleCnt="0"/>
      <dgm:spPr/>
    </dgm:pt>
    <dgm:pt modelId="{15DC5866-E65D-4CED-8616-F0EDE21B0270}" type="pres">
      <dgm:prSet presAssocID="{DB39BB69-374E-4A98-9AAD-F6FA2289D66C}" presName="arrowAndChildren" presStyleCnt="0"/>
      <dgm:spPr/>
    </dgm:pt>
    <dgm:pt modelId="{7EC5E1F6-0C4A-4ABD-8515-5B0E6B4AEE99}" type="pres">
      <dgm:prSet presAssocID="{DB39BB69-374E-4A98-9AAD-F6FA2289D66C}" presName="parentTextArrow" presStyleLbl="node1" presStyleIdx="1" presStyleCnt="3"/>
      <dgm:spPr/>
    </dgm:pt>
    <dgm:pt modelId="{F2BFC4F6-79FE-4E86-9629-E71DA28B05A5}" type="pres">
      <dgm:prSet presAssocID="{A9E71A15-FE1A-428D-9EE9-06336CBFCABD}" presName="sp" presStyleCnt="0"/>
      <dgm:spPr/>
    </dgm:pt>
    <dgm:pt modelId="{1058B581-421C-45B0-8044-4A1919250B10}" type="pres">
      <dgm:prSet presAssocID="{5B61FFB9-00C9-426C-8B9C-568A26C1F327}" presName="arrowAndChildren" presStyleCnt="0"/>
      <dgm:spPr/>
    </dgm:pt>
    <dgm:pt modelId="{1618ACA8-5987-45B7-B797-65D327836232}" type="pres">
      <dgm:prSet presAssocID="{5B61FFB9-00C9-426C-8B9C-568A26C1F327}" presName="parentTextArrow" presStyleLbl="node1" presStyleIdx="2" presStyleCnt="3"/>
      <dgm:spPr/>
    </dgm:pt>
  </dgm:ptLst>
  <dgm:cxnLst>
    <dgm:cxn modelId="{4F356111-05B5-4B06-BEAE-D476880A8B76}" srcId="{A3300B9E-856E-445A-B765-C92E05788414}" destId="{5B61FFB9-00C9-426C-8B9C-568A26C1F327}" srcOrd="0" destOrd="0" parTransId="{30CE6134-8BE8-4FC5-93A2-8A1EEA1CFEE3}" sibTransId="{A9E71A15-FE1A-428D-9EE9-06336CBFCABD}"/>
    <dgm:cxn modelId="{B5841F29-84F1-49D5-86E9-E052FC4CB7F4}" srcId="{A3300B9E-856E-445A-B765-C92E05788414}" destId="{BB8AB3DF-0E20-465F-82B9-3C6CA055B733}" srcOrd="2" destOrd="0" parTransId="{D187F4E1-BED6-4B69-A545-4833F25896D8}" sibTransId="{E5A466BA-DE7F-4FBD-BD2D-02C4E5D30D2C}"/>
    <dgm:cxn modelId="{6730952F-1CDE-4761-ABB3-50BF90DFA32C}" type="presOf" srcId="{A3300B9E-856E-445A-B765-C92E05788414}" destId="{8F4C7E37-88D6-4505-9657-DBF1F9C2A8F1}" srcOrd="0" destOrd="0" presId="urn:microsoft.com/office/officeart/2005/8/layout/process4"/>
    <dgm:cxn modelId="{8332F333-D662-4598-8811-9416C5575AAC}" type="presOf" srcId="{DB39BB69-374E-4A98-9AAD-F6FA2289D66C}" destId="{7EC5E1F6-0C4A-4ABD-8515-5B0E6B4AEE99}" srcOrd="0" destOrd="0" presId="urn:microsoft.com/office/officeart/2005/8/layout/process4"/>
    <dgm:cxn modelId="{186DD65E-D7E2-403D-A254-D38F069BEB16}" type="presOf" srcId="{5B61FFB9-00C9-426C-8B9C-568A26C1F327}" destId="{1618ACA8-5987-45B7-B797-65D327836232}" srcOrd="0" destOrd="0" presId="urn:microsoft.com/office/officeart/2005/8/layout/process4"/>
    <dgm:cxn modelId="{8777CD78-4A1B-4D91-9EE0-F6AC93AB54F0}" type="presOf" srcId="{BB8AB3DF-0E20-465F-82B9-3C6CA055B733}" destId="{0B2C7E4C-865A-4401-8A44-B4594A0B102A}" srcOrd="0" destOrd="0" presId="urn:microsoft.com/office/officeart/2005/8/layout/process4"/>
    <dgm:cxn modelId="{EEA73E59-088D-46FD-A6C1-8BFFD7BA4D0F}" srcId="{A3300B9E-856E-445A-B765-C92E05788414}" destId="{DB39BB69-374E-4A98-9AAD-F6FA2289D66C}" srcOrd="1" destOrd="0" parTransId="{2E8D30C6-6EA7-4954-A24B-348DC1D3EE00}" sibTransId="{DD3D9344-12FD-4853-87FA-F7992F02319F}"/>
    <dgm:cxn modelId="{B665932D-EA34-4718-AB25-56F73FA26755}" type="presParOf" srcId="{8F4C7E37-88D6-4505-9657-DBF1F9C2A8F1}" destId="{1C79017B-2D35-4E35-AF0E-62BAAF1FBF2F}" srcOrd="0" destOrd="0" presId="urn:microsoft.com/office/officeart/2005/8/layout/process4"/>
    <dgm:cxn modelId="{57D637B9-4C26-4792-9F5D-CB5692749EE5}" type="presParOf" srcId="{1C79017B-2D35-4E35-AF0E-62BAAF1FBF2F}" destId="{0B2C7E4C-865A-4401-8A44-B4594A0B102A}" srcOrd="0" destOrd="0" presId="urn:microsoft.com/office/officeart/2005/8/layout/process4"/>
    <dgm:cxn modelId="{8145299E-FF54-4CC1-B9D7-741F9CE71D24}" type="presParOf" srcId="{8F4C7E37-88D6-4505-9657-DBF1F9C2A8F1}" destId="{84C9DBC8-6D79-4B41-96F1-63B6ED4B9E10}" srcOrd="1" destOrd="0" presId="urn:microsoft.com/office/officeart/2005/8/layout/process4"/>
    <dgm:cxn modelId="{1C2158D9-6FAA-43A7-BC50-31633CA0B30F}" type="presParOf" srcId="{8F4C7E37-88D6-4505-9657-DBF1F9C2A8F1}" destId="{15DC5866-E65D-4CED-8616-F0EDE21B0270}" srcOrd="2" destOrd="0" presId="urn:microsoft.com/office/officeart/2005/8/layout/process4"/>
    <dgm:cxn modelId="{33F16440-AFB3-4D02-A81D-2296DDF85464}" type="presParOf" srcId="{15DC5866-E65D-4CED-8616-F0EDE21B0270}" destId="{7EC5E1F6-0C4A-4ABD-8515-5B0E6B4AEE99}" srcOrd="0" destOrd="0" presId="urn:microsoft.com/office/officeart/2005/8/layout/process4"/>
    <dgm:cxn modelId="{A473D36F-00E9-4CCD-9108-8C51CBFACA30}" type="presParOf" srcId="{8F4C7E37-88D6-4505-9657-DBF1F9C2A8F1}" destId="{F2BFC4F6-79FE-4E86-9629-E71DA28B05A5}" srcOrd="3" destOrd="0" presId="urn:microsoft.com/office/officeart/2005/8/layout/process4"/>
    <dgm:cxn modelId="{2693A881-404A-44BD-A3AD-45D0428E56E4}" type="presParOf" srcId="{8F4C7E37-88D6-4505-9657-DBF1F9C2A8F1}" destId="{1058B581-421C-45B0-8044-4A1919250B10}" srcOrd="4" destOrd="0" presId="urn:microsoft.com/office/officeart/2005/8/layout/process4"/>
    <dgm:cxn modelId="{1003A0B0-D2B0-4D8D-AF92-4CD22E7E68AF}" type="presParOf" srcId="{1058B581-421C-45B0-8044-4A1919250B10}" destId="{1618ACA8-5987-45B7-B797-65D32783623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2DF6488-BA20-47B4-B8DC-D26C67410E16}" type="doc">
      <dgm:prSet loTypeId="urn:microsoft.com/office/officeart/2005/8/layout/process1" loCatId="process" qsTypeId="urn:microsoft.com/office/officeart/2005/8/quickstyle/simple1" qsCatId="simple" csTypeId="urn:microsoft.com/office/officeart/2005/8/colors/colorful3" csCatId="colorful" phldr="1"/>
      <dgm:spPr/>
      <dgm:t>
        <a:bodyPr/>
        <a:lstStyle/>
        <a:p>
          <a:endParaRPr lang="en-GB"/>
        </a:p>
      </dgm:t>
    </dgm:pt>
    <dgm:pt modelId="{A9DEE866-5F81-4EF1-85BF-EC812264E2B7}">
      <dgm:prSet/>
      <dgm:spPr/>
      <dgm:t>
        <a:bodyPr/>
        <a:lstStyle/>
        <a:p>
          <a:pPr rtl="0"/>
          <a:r>
            <a:rPr lang="en-US" dirty="0"/>
            <a:t>“Activity is viewed by this theory as necessary to maintain a person’s life satisfaction and a positive self-concept”. (p.27)</a:t>
          </a:r>
          <a:endParaRPr lang="en-GB" dirty="0"/>
        </a:p>
      </dgm:t>
    </dgm:pt>
    <dgm:pt modelId="{B2D8BABB-11B6-4EAE-BD3D-66464C745D25}" type="parTrans" cxnId="{4B0136A6-2C8F-4806-9E37-3488F3B6BF14}">
      <dgm:prSet/>
      <dgm:spPr/>
      <dgm:t>
        <a:bodyPr/>
        <a:lstStyle/>
        <a:p>
          <a:endParaRPr lang="en-GB"/>
        </a:p>
      </dgm:t>
    </dgm:pt>
    <dgm:pt modelId="{44104941-3EF8-4FF8-B525-B4C4670A69A3}" type="sibTrans" cxnId="{4B0136A6-2C8F-4806-9E37-3488F3B6BF14}">
      <dgm:prSet/>
      <dgm:spPr/>
      <dgm:t>
        <a:bodyPr/>
        <a:lstStyle/>
        <a:p>
          <a:endParaRPr lang="en-GB"/>
        </a:p>
      </dgm:t>
    </dgm:pt>
    <dgm:pt modelId="{90E4F47D-16D9-4E56-A0F1-31BC20A230B1}" type="pres">
      <dgm:prSet presAssocID="{92DF6488-BA20-47B4-B8DC-D26C67410E16}" presName="Name0" presStyleCnt="0">
        <dgm:presLayoutVars>
          <dgm:dir/>
          <dgm:resizeHandles val="exact"/>
        </dgm:presLayoutVars>
      </dgm:prSet>
      <dgm:spPr/>
    </dgm:pt>
    <dgm:pt modelId="{D3244BC9-5270-4A32-8A96-EC1966FF4181}" type="pres">
      <dgm:prSet presAssocID="{A9DEE866-5F81-4EF1-85BF-EC812264E2B7}" presName="node" presStyleLbl="node1" presStyleIdx="0" presStyleCnt="1" custLinFactNeighborX="-49" custLinFactNeighborY="8653">
        <dgm:presLayoutVars>
          <dgm:bulletEnabled val="1"/>
        </dgm:presLayoutVars>
      </dgm:prSet>
      <dgm:spPr/>
    </dgm:pt>
  </dgm:ptLst>
  <dgm:cxnLst>
    <dgm:cxn modelId="{F70A4D62-7AD7-4396-987D-98F2CC815B59}" type="presOf" srcId="{A9DEE866-5F81-4EF1-85BF-EC812264E2B7}" destId="{D3244BC9-5270-4A32-8A96-EC1966FF4181}" srcOrd="0" destOrd="0" presId="urn:microsoft.com/office/officeart/2005/8/layout/process1"/>
    <dgm:cxn modelId="{ECEEC793-6EAE-4249-BD91-B0F81523E357}" type="presOf" srcId="{92DF6488-BA20-47B4-B8DC-D26C67410E16}" destId="{90E4F47D-16D9-4E56-A0F1-31BC20A230B1}" srcOrd="0" destOrd="0" presId="urn:microsoft.com/office/officeart/2005/8/layout/process1"/>
    <dgm:cxn modelId="{4B0136A6-2C8F-4806-9E37-3488F3B6BF14}" srcId="{92DF6488-BA20-47B4-B8DC-D26C67410E16}" destId="{A9DEE866-5F81-4EF1-85BF-EC812264E2B7}" srcOrd="0" destOrd="0" parTransId="{B2D8BABB-11B6-4EAE-BD3D-66464C745D25}" sibTransId="{44104941-3EF8-4FF8-B525-B4C4670A69A3}"/>
    <dgm:cxn modelId="{BE112EF0-9F4C-4EB9-85D9-30D3510DF3C0}" type="presParOf" srcId="{90E4F47D-16D9-4E56-A0F1-31BC20A230B1}" destId="{D3244BC9-5270-4A32-8A96-EC1966FF4181}" srcOrd="0"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93F5946-EA42-4EBD-809C-CF36D3FD5A4C}" type="doc">
      <dgm:prSet loTypeId="urn:microsoft.com/office/officeart/2008/layout/AlternatingPictureBlocks" loCatId="list" qsTypeId="urn:microsoft.com/office/officeart/2005/8/quickstyle/simple1" qsCatId="simple" csTypeId="urn:microsoft.com/office/officeart/2005/8/colors/colorful3" csCatId="colorful" phldr="1"/>
      <dgm:spPr/>
      <dgm:t>
        <a:bodyPr/>
        <a:lstStyle/>
        <a:p>
          <a:endParaRPr lang="en-GB"/>
        </a:p>
      </dgm:t>
    </dgm:pt>
    <dgm:pt modelId="{5C3C3860-7312-409C-9988-5ABD0D81CC3F}">
      <dgm:prSet/>
      <dgm:spPr/>
      <dgm:t>
        <a:bodyPr/>
        <a:lstStyle/>
        <a:p>
          <a:pPr rtl="0"/>
          <a:r>
            <a:rPr lang="en-US"/>
            <a:t>How a person has been throughout life is how that person will </a:t>
          </a:r>
          <a:r>
            <a:rPr lang="en-US" i="1"/>
            <a:t>continue</a:t>
          </a:r>
          <a:r>
            <a:rPr lang="en-US"/>
            <a:t> through the remainder of life</a:t>
          </a:r>
          <a:endParaRPr lang="en-GB"/>
        </a:p>
      </dgm:t>
    </dgm:pt>
    <dgm:pt modelId="{1ED94DEF-E57E-44E9-8E5A-999FC5318DAB}" type="parTrans" cxnId="{D598A6E1-C237-4E47-9818-F11B4438CFF6}">
      <dgm:prSet/>
      <dgm:spPr/>
      <dgm:t>
        <a:bodyPr/>
        <a:lstStyle/>
        <a:p>
          <a:endParaRPr lang="en-GB"/>
        </a:p>
      </dgm:t>
    </dgm:pt>
    <dgm:pt modelId="{0224080C-3076-4B4F-8A46-6D81737BE3DC}" type="sibTrans" cxnId="{D598A6E1-C237-4E47-9818-F11B4438CFF6}">
      <dgm:prSet/>
      <dgm:spPr/>
      <dgm:t>
        <a:bodyPr/>
        <a:lstStyle/>
        <a:p>
          <a:endParaRPr lang="en-GB"/>
        </a:p>
      </dgm:t>
    </dgm:pt>
    <dgm:pt modelId="{2528E5B6-E704-4A6F-ABBC-55E04A751980}">
      <dgm:prSet/>
      <dgm:spPr/>
      <dgm:t>
        <a:bodyPr/>
        <a:lstStyle/>
        <a:p>
          <a:pPr rtl="0"/>
          <a:r>
            <a:rPr lang="en-US"/>
            <a:t>Old age is </a:t>
          </a:r>
          <a:r>
            <a:rPr lang="en-US" i="1"/>
            <a:t>not</a:t>
          </a:r>
          <a:r>
            <a:rPr lang="en-US"/>
            <a:t> a separate phase of life, but rather a continuation and thus an integral component</a:t>
          </a:r>
          <a:endParaRPr lang="en-GB"/>
        </a:p>
      </dgm:t>
    </dgm:pt>
    <dgm:pt modelId="{8977F366-0D6A-4B25-B331-3F9C9D189735}" type="parTrans" cxnId="{60DEE2F1-A689-4CEE-8413-F9121A5F136C}">
      <dgm:prSet/>
      <dgm:spPr/>
      <dgm:t>
        <a:bodyPr/>
        <a:lstStyle/>
        <a:p>
          <a:endParaRPr lang="en-GB"/>
        </a:p>
      </dgm:t>
    </dgm:pt>
    <dgm:pt modelId="{D05AF6B9-C7AC-4480-8F1C-3FECD83A22E8}" type="sibTrans" cxnId="{60DEE2F1-A689-4CEE-8413-F9121A5F136C}">
      <dgm:prSet/>
      <dgm:spPr/>
      <dgm:t>
        <a:bodyPr/>
        <a:lstStyle/>
        <a:p>
          <a:endParaRPr lang="en-GB"/>
        </a:p>
      </dgm:t>
    </dgm:pt>
    <dgm:pt modelId="{E5E84E12-296A-4DF5-879A-FB9150FD9D71}" type="pres">
      <dgm:prSet presAssocID="{493F5946-EA42-4EBD-809C-CF36D3FD5A4C}" presName="linearFlow" presStyleCnt="0">
        <dgm:presLayoutVars>
          <dgm:dir/>
          <dgm:resizeHandles val="exact"/>
        </dgm:presLayoutVars>
      </dgm:prSet>
      <dgm:spPr/>
    </dgm:pt>
    <dgm:pt modelId="{8A062C51-C4B1-4F18-9F22-E64B96315902}" type="pres">
      <dgm:prSet presAssocID="{5C3C3860-7312-409C-9988-5ABD0D81CC3F}" presName="comp" presStyleCnt="0"/>
      <dgm:spPr/>
    </dgm:pt>
    <dgm:pt modelId="{56198F34-E8E1-4FF4-8EE2-9A70D13B096F}" type="pres">
      <dgm:prSet presAssocID="{5C3C3860-7312-409C-9988-5ABD0D81CC3F}" presName="rect2" presStyleLbl="node1" presStyleIdx="0" presStyleCnt="2">
        <dgm:presLayoutVars>
          <dgm:bulletEnabled val="1"/>
        </dgm:presLayoutVars>
      </dgm:prSet>
      <dgm:spPr/>
    </dgm:pt>
    <dgm:pt modelId="{5733AC4E-F93C-4368-9F29-ADD9F9166095}" type="pres">
      <dgm:prSet presAssocID="{5C3C3860-7312-409C-9988-5ABD0D81CC3F}" presName="rect1" presStyleLbl="lnNode1" presStyleIdx="0" presStyleCnt="2"/>
      <dgm:spPr>
        <a:blipFill rotWithShape="1">
          <a:blip xmlns:r="http://schemas.openxmlformats.org/officeDocument/2006/relationships" r:embed="rId1"/>
          <a:stretch>
            <a:fillRect/>
          </a:stretch>
        </a:blipFill>
      </dgm:spPr>
    </dgm:pt>
    <dgm:pt modelId="{D05CE3DC-154A-4179-9929-99FF780008C1}" type="pres">
      <dgm:prSet presAssocID="{0224080C-3076-4B4F-8A46-6D81737BE3DC}" presName="sibTrans" presStyleCnt="0"/>
      <dgm:spPr/>
    </dgm:pt>
    <dgm:pt modelId="{43A4B4F8-07D1-4E60-B468-79553DEDAEE5}" type="pres">
      <dgm:prSet presAssocID="{2528E5B6-E704-4A6F-ABBC-55E04A751980}" presName="comp" presStyleCnt="0"/>
      <dgm:spPr/>
    </dgm:pt>
    <dgm:pt modelId="{0C21C7AB-362B-4CEB-AB40-FA667E69B772}" type="pres">
      <dgm:prSet presAssocID="{2528E5B6-E704-4A6F-ABBC-55E04A751980}" presName="rect2" presStyleLbl="node1" presStyleIdx="1" presStyleCnt="2">
        <dgm:presLayoutVars>
          <dgm:bulletEnabled val="1"/>
        </dgm:presLayoutVars>
      </dgm:prSet>
      <dgm:spPr/>
    </dgm:pt>
    <dgm:pt modelId="{D505AAD7-E3AF-456A-8559-CC415DF6BF54}" type="pres">
      <dgm:prSet presAssocID="{2528E5B6-E704-4A6F-ABBC-55E04A751980}" presName="rect1" presStyleLbl="lnNode1" presStyleIdx="1" presStyleCnt="2"/>
      <dgm:spPr>
        <a:blipFill rotWithShape="1">
          <a:blip xmlns:r="http://schemas.openxmlformats.org/officeDocument/2006/relationships" r:embed="rId2"/>
          <a:stretch>
            <a:fillRect/>
          </a:stretch>
        </a:blipFill>
      </dgm:spPr>
    </dgm:pt>
  </dgm:ptLst>
  <dgm:cxnLst>
    <dgm:cxn modelId="{5CC16101-ADC6-4F3F-B514-D28C6BFCE5E0}" type="presOf" srcId="{5C3C3860-7312-409C-9988-5ABD0D81CC3F}" destId="{56198F34-E8E1-4FF4-8EE2-9A70D13B096F}" srcOrd="0" destOrd="0" presId="urn:microsoft.com/office/officeart/2008/layout/AlternatingPictureBlocks"/>
    <dgm:cxn modelId="{422451A0-F557-4856-B850-27A6BBA43363}" type="presOf" srcId="{2528E5B6-E704-4A6F-ABBC-55E04A751980}" destId="{0C21C7AB-362B-4CEB-AB40-FA667E69B772}" srcOrd="0" destOrd="0" presId="urn:microsoft.com/office/officeart/2008/layout/AlternatingPictureBlocks"/>
    <dgm:cxn modelId="{D598A6E1-C237-4E47-9818-F11B4438CFF6}" srcId="{493F5946-EA42-4EBD-809C-CF36D3FD5A4C}" destId="{5C3C3860-7312-409C-9988-5ABD0D81CC3F}" srcOrd="0" destOrd="0" parTransId="{1ED94DEF-E57E-44E9-8E5A-999FC5318DAB}" sibTransId="{0224080C-3076-4B4F-8A46-6D81737BE3DC}"/>
    <dgm:cxn modelId="{6D1534EA-93EB-47CC-8EDC-43AF459E6411}" type="presOf" srcId="{493F5946-EA42-4EBD-809C-CF36D3FD5A4C}" destId="{E5E84E12-296A-4DF5-879A-FB9150FD9D71}" srcOrd="0" destOrd="0" presId="urn:microsoft.com/office/officeart/2008/layout/AlternatingPictureBlocks"/>
    <dgm:cxn modelId="{60DEE2F1-A689-4CEE-8413-F9121A5F136C}" srcId="{493F5946-EA42-4EBD-809C-CF36D3FD5A4C}" destId="{2528E5B6-E704-4A6F-ABBC-55E04A751980}" srcOrd="1" destOrd="0" parTransId="{8977F366-0D6A-4B25-B331-3F9C9D189735}" sibTransId="{D05AF6B9-C7AC-4480-8F1C-3FECD83A22E8}"/>
    <dgm:cxn modelId="{323ED033-55C2-4873-A9C8-945A619F42B2}" type="presParOf" srcId="{E5E84E12-296A-4DF5-879A-FB9150FD9D71}" destId="{8A062C51-C4B1-4F18-9F22-E64B96315902}" srcOrd="0" destOrd="0" presId="urn:microsoft.com/office/officeart/2008/layout/AlternatingPictureBlocks"/>
    <dgm:cxn modelId="{89137753-154F-40FA-8EA6-A069B7766126}" type="presParOf" srcId="{8A062C51-C4B1-4F18-9F22-E64B96315902}" destId="{56198F34-E8E1-4FF4-8EE2-9A70D13B096F}" srcOrd="0" destOrd="0" presId="urn:microsoft.com/office/officeart/2008/layout/AlternatingPictureBlocks"/>
    <dgm:cxn modelId="{51A224FF-D17A-468C-9AAF-67C9B184A318}" type="presParOf" srcId="{8A062C51-C4B1-4F18-9F22-E64B96315902}" destId="{5733AC4E-F93C-4368-9F29-ADD9F9166095}" srcOrd="1" destOrd="0" presId="urn:microsoft.com/office/officeart/2008/layout/AlternatingPictureBlocks"/>
    <dgm:cxn modelId="{6E6776FB-9A8C-4016-BE6C-1BAE61CB4F5D}" type="presParOf" srcId="{E5E84E12-296A-4DF5-879A-FB9150FD9D71}" destId="{D05CE3DC-154A-4179-9929-99FF780008C1}" srcOrd="1" destOrd="0" presId="urn:microsoft.com/office/officeart/2008/layout/AlternatingPictureBlocks"/>
    <dgm:cxn modelId="{414D8C4B-B63E-4C5C-851A-F3171E13C1B2}" type="presParOf" srcId="{E5E84E12-296A-4DF5-879A-FB9150FD9D71}" destId="{43A4B4F8-07D1-4E60-B468-79553DEDAEE5}" srcOrd="2" destOrd="0" presId="urn:microsoft.com/office/officeart/2008/layout/AlternatingPictureBlocks"/>
    <dgm:cxn modelId="{7DEE90DD-F49B-486C-8080-CA0EFF06FCB7}" type="presParOf" srcId="{43A4B4F8-07D1-4E60-B468-79553DEDAEE5}" destId="{0C21C7AB-362B-4CEB-AB40-FA667E69B772}" srcOrd="0" destOrd="0" presId="urn:microsoft.com/office/officeart/2008/layout/AlternatingPictureBlocks"/>
    <dgm:cxn modelId="{7E4F29EB-6D7C-4693-9E68-4142825DBAB7}" type="presParOf" srcId="{43A4B4F8-07D1-4E60-B468-79553DEDAEE5}" destId="{D505AAD7-E3AF-456A-8559-CC415DF6BF54}" srcOrd="1" destOrd="0" presId="urn:microsoft.com/office/officeart/2008/layout/AlternatingPictureBlock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48E5BC9-ECB4-4FCC-AF95-2D3208739B0E}" type="doc">
      <dgm:prSet loTypeId="urn:microsoft.com/office/officeart/2005/8/layout/StepDownProcess" loCatId="process" qsTypeId="urn:microsoft.com/office/officeart/2005/8/quickstyle/simple1" qsCatId="simple" csTypeId="urn:microsoft.com/office/officeart/2005/8/colors/colorful5" csCatId="colorful"/>
      <dgm:spPr/>
      <dgm:t>
        <a:bodyPr/>
        <a:lstStyle/>
        <a:p>
          <a:endParaRPr lang="en-GB"/>
        </a:p>
      </dgm:t>
    </dgm:pt>
    <dgm:pt modelId="{53763D11-42E2-43E8-A806-765CE3E8DDFE}">
      <dgm:prSet/>
      <dgm:spPr/>
      <dgm:t>
        <a:bodyPr/>
        <a:lstStyle/>
        <a:p>
          <a:pPr rtl="0"/>
          <a:r>
            <a:rPr lang="en-US" dirty="0"/>
            <a:t>Society consists of groups of </a:t>
          </a:r>
          <a:r>
            <a:rPr lang="en-US" i="1" dirty="0"/>
            <a:t>cohorts</a:t>
          </a:r>
          <a:r>
            <a:rPr lang="en-US" dirty="0"/>
            <a:t> that age collectively</a:t>
          </a:r>
          <a:endParaRPr lang="en-GB" dirty="0"/>
        </a:p>
      </dgm:t>
    </dgm:pt>
    <dgm:pt modelId="{C775A9D3-35BB-418F-B63D-6A9DD2D6F726}" type="parTrans" cxnId="{39151595-56AF-4AFB-A62E-86847D74CBAD}">
      <dgm:prSet/>
      <dgm:spPr/>
      <dgm:t>
        <a:bodyPr/>
        <a:lstStyle/>
        <a:p>
          <a:endParaRPr lang="en-GB"/>
        </a:p>
      </dgm:t>
    </dgm:pt>
    <dgm:pt modelId="{3BAB87A8-5ED4-4A17-BE05-01FAAD1B8DD3}" type="sibTrans" cxnId="{39151595-56AF-4AFB-A62E-86847D74CBAD}">
      <dgm:prSet/>
      <dgm:spPr/>
      <dgm:t>
        <a:bodyPr/>
        <a:lstStyle/>
        <a:p>
          <a:endParaRPr lang="en-GB"/>
        </a:p>
      </dgm:t>
    </dgm:pt>
    <dgm:pt modelId="{17E72F61-DB6C-4DB2-92AE-EAAD0D5A9813}">
      <dgm:prSet/>
      <dgm:spPr/>
      <dgm:t>
        <a:bodyPr/>
        <a:lstStyle/>
        <a:p>
          <a:pPr rtl="0"/>
          <a:r>
            <a:rPr lang="en-US"/>
            <a:t>The people &amp; Roles in these cohorts change &amp; influence each other, as does society at large</a:t>
          </a:r>
          <a:endParaRPr lang="en-GB"/>
        </a:p>
      </dgm:t>
    </dgm:pt>
    <dgm:pt modelId="{A042AB78-D59B-49FF-878E-4BF81CF9F389}" type="parTrans" cxnId="{2B51A48E-FBDA-4A28-A6C2-51DD8A352BC5}">
      <dgm:prSet/>
      <dgm:spPr/>
      <dgm:t>
        <a:bodyPr/>
        <a:lstStyle/>
        <a:p>
          <a:endParaRPr lang="en-GB"/>
        </a:p>
      </dgm:t>
    </dgm:pt>
    <dgm:pt modelId="{855133E8-E266-406E-BF61-C1D4AC9565F3}" type="sibTrans" cxnId="{2B51A48E-FBDA-4A28-A6C2-51DD8A352BC5}">
      <dgm:prSet/>
      <dgm:spPr/>
      <dgm:t>
        <a:bodyPr/>
        <a:lstStyle/>
        <a:p>
          <a:endParaRPr lang="en-GB"/>
        </a:p>
      </dgm:t>
    </dgm:pt>
    <dgm:pt modelId="{416D4857-5635-469A-AFAA-EFB0BBAAD7E4}">
      <dgm:prSet/>
      <dgm:spPr/>
      <dgm:t>
        <a:bodyPr/>
        <a:lstStyle/>
        <a:p>
          <a:pPr rtl="0"/>
          <a:r>
            <a:rPr lang="en-US"/>
            <a:t>Thus, there is a high degree of interdependence between older adults &amp; society</a:t>
          </a:r>
          <a:endParaRPr lang="en-GB"/>
        </a:p>
      </dgm:t>
    </dgm:pt>
    <dgm:pt modelId="{B92F1CDD-2A26-4F5B-8235-3F2AD74D22DB}" type="parTrans" cxnId="{92A9935F-0287-45AC-9654-038E115E5D02}">
      <dgm:prSet/>
      <dgm:spPr/>
      <dgm:t>
        <a:bodyPr/>
        <a:lstStyle/>
        <a:p>
          <a:endParaRPr lang="en-GB"/>
        </a:p>
      </dgm:t>
    </dgm:pt>
    <dgm:pt modelId="{5C569220-8FDE-4A56-AFFB-D016115BAE0D}" type="sibTrans" cxnId="{92A9935F-0287-45AC-9654-038E115E5D02}">
      <dgm:prSet/>
      <dgm:spPr/>
      <dgm:t>
        <a:bodyPr/>
        <a:lstStyle/>
        <a:p>
          <a:endParaRPr lang="en-GB"/>
        </a:p>
      </dgm:t>
    </dgm:pt>
    <dgm:pt modelId="{D249EA6D-2D32-4184-B4E4-A3D5582622BD}" type="pres">
      <dgm:prSet presAssocID="{748E5BC9-ECB4-4FCC-AF95-2D3208739B0E}" presName="rootnode" presStyleCnt="0">
        <dgm:presLayoutVars>
          <dgm:chMax/>
          <dgm:chPref/>
          <dgm:dir/>
          <dgm:animLvl val="lvl"/>
        </dgm:presLayoutVars>
      </dgm:prSet>
      <dgm:spPr/>
    </dgm:pt>
    <dgm:pt modelId="{DEB6000D-E559-49C5-9A15-244DAC18B09C}" type="pres">
      <dgm:prSet presAssocID="{53763D11-42E2-43E8-A806-765CE3E8DDFE}" presName="composite" presStyleCnt="0"/>
      <dgm:spPr/>
    </dgm:pt>
    <dgm:pt modelId="{945C3445-D919-4EDB-BE04-6839131AF681}" type="pres">
      <dgm:prSet presAssocID="{53763D11-42E2-43E8-A806-765CE3E8DDFE}" presName="bentUpArrow1" presStyleLbl="alignImgPlace1" presStyleIdx="0" presStyleCnt="2"/>
      <dgm:spPr/>
    </dgm:pt>
    <dgm:pt modelId="{03C979A6-B3DE-4E6D-A63D-72D10CE729A1}" type="pres">
      <dgm:prSet presAssocID="{53763D11-42E2-43E8-A806-765CE3E8DDFE}" presName="ParentText" presStyleLbl="node1" presStyleIdx="0" presStyleCnt="3">
        <dgm:presLayoutVars>
          <dgm:chMax val="1"/>
          <dgm:chPref val="1"/>
          <dgm:bulletEnabled val="1"/>
        </dgm:presLayoutVars>
      </dgm:prSet>
      <dgm:spPr/>
    </dgm:pt>
    <dgm:pt modelId="{007E54B0-9C3C-48BB-8B5F-257FD6817CC5}" type="pres">
      <dgm:prSet presAssocID="{53763D11-42E2-43E8-A806-765CE3E8DDFE}" presName="ChildText" presStyleLbl="revTx" presStyleIdx="0" presStyleCnt="2">
        <dgm:presLayoutVars>
          <dgm:chMax val="0"/>
          <dgm:chPref val="0"/>
          <dgm:bulletEnabled val="1"/>
        </dgm:presLayoutVars>
      </dgm:prSet>
      <dgm:spPr/>
    </dgm:pt>
    <dgm:pt modelId="{B3F21C98-DD8B-4965-A590-34778D63128B}" type="pres">
      <dgm:prSet presAssocID="{3BAB87A8-5ED4-4A17-BE05-01FAAD1B8DD3}" presName="sibTrans" presStyleCnt="0"/>
      <dgm:spPr/>
    </dgm:pt>
    <dgm:pt modelId="{BD032C43-8DA8-4777-8671-BD31BF85E69C}" type="pres">
      <dgm:prSet presAssocID="{17E72F61-DB6C-4DB2-92AE-EAAD0D5A9813}" presName="composite" presStyleCnt="0"/>
      <dgm:spPr/>
    </dgm:pt>
    <dgm:pt modelId="{46DA6EFD-A872-4D2F-A403-0E07AFD81B1D}" type="pres">
      <dgm:prSet presAssocID="{17E72F61-DB6C-4DB2-92AE-EAAD0D5A9813}" presName="bentUpArrow1" presStyleLbl="alignImgPlace1" presStyleIdx="1" presStyleCnt="2"/>
      <dgm:spPr/>
    </dgm:pt>
    <dgm:pt modelId="{CB54B057-9942-4779-9EFD-504FD0849AAA}" type="pres">
      <dgm:prSet presAssocID="{17E72F61-DB6C-4DB2-92AE-EAAD0D5A9813}" presName="ParentText" presStyleLbl="node1" presStyleIdx="1" presStyleCnt="3">
        <dgm:presLayoutVars>
          <dgm:chMax val="1"/>
          <dgm:chPref val="1"/>
          <dgm:bulletEnabled val="1"/>
        </dgm:presLayoutVars>
      </dgm:prSet>
      <dgm:spPr/>
    </dgm:pt>
    <dgm:pt modelId="{58C9C65C-94EB-4FDD-9045-73F51945F1AA}" type="pres">
      <dgm:prSet presAssocID="{17E72F61-DB6C-4DB2-92AE-EAAD0D5A9813}" presName="ChildText" presStyleLbl="revTx" presStyleIdx="1" presStyleCnt="2">
        <dgm:presLayoutVars>
          <dgm:chMax val="0"/>
          <dgm:chPref val="0"/>
          <dgm:bulletEnabled val="1"/>
        </dgm:presLayoutVars>
      </dgm:prSet>
      <dgm:spPr/>
    </dgm:pt>
    <dgm:pt modelId="{BA6D929A-5C0B-425D-8BAA-2A26E24A26B7}" type="pres">
      <dgm:prSet presAssocID="{855133E8-E266-406E-BF61-C1D4AC9565F3}" presName="sibTrans" presStyleCnt="0"/>
      <dgm:spPr/>
    </dgm:pt>
    <dgm:pt modelId="{C25E4618-9B84-410C-8DF1-D0E47FCCF0B4}" type="pres">
      <dgm:prSet presAssocID="{416D4857-5635-469A-AFAA-EFB0BBAAD7E4}" presName="composite" presStyleCnt="0"/>
      <dgm:spPr/>
    </dgm:pt>
    <dgm:pt modelId="{2AFB2DE1-9A81-41D1-963E-31B858E9F4DD}" type="pres">
      <dgm:prSet presAssocID="{416D4857-5635-469A-AFAA-EFB0BBAAD7E4}" presName="ParentText" presStyleLbl="node1" presStyleIdx="2" presStyleCnt="3">
        <dgm:presLayoutVars>
          <dgm:chMax val="1"/>
          <dgm:chPref val="1"/>
          <dgm:bulletEnabled val="1"/>
        </dgm:presLayoutVars>
      </dgm:prSet>
      <dgm:spPr/>
    </dgm:pt>
  </dgm:ptLst>
  <dgm:cxnLst>
    <dgm:cxn modelId="{92A9935F-0287-45AC-9654-038E115E5D02}" srcId="{748E5BC9-ECB4-4FCC-AF95-2D3208739B0E}" destId="{416D4857-5635-469A-AFAA-EFB0BBAAD7E4}" srcOrd="2" destOrd="0" parTransId="{B92F1CDD-2A26-4F5B-8235-3F2AD74D22DB}" sibTransId="{5C569220-8FDE-4A56-AFFB-D016115BAE0D}"/>
    <dgm:cxn modelId="{2B51A48E-FBDA-4A28-A6C2-51DD8A352BC5}" srcId="{748E5BC9-ECB4-4FCC-AF95-2D3208739B0E}" destId="{17E72F61-DB6C-4DB2-92AE-EAAD0D5A9813}" srcOrd="1" destOrd="0" parTransId="{A042AB78-D59B-49FF-878E-4BF81CF9F389}" sibTransId="{855133E8-E266-406E-BF61-C1D4AC9565F3}"/>
    <dgm:cxn modelId="{39151595-56AF-4AFB-A62E-86847D74CBAD}" srcId="{748E5BC9-ECB4-4FCC-AF95-2D3208739B0E}" destId="{53763D11-42E2-43E8-A806-765CE3E8DDFE}" srcOrd="0" destOrd="0" parTransId="{C775A9D3-35BB-418F-B63D-6A9DD2D6F726}" sibTransId="{3BAB87A8-5ED4-4A17-BE05-01FAAD1B8DD3}"/>
    <dgm:cxn modelId="{0FA337B9-5C0D-4B5B-BD35-4E40B9782CFE}" type="presOf" srcId="{17E72F61-DB6C-4DB2-92AE-EAAD0D5A9813}" destId="{CB54B057-9942-4779-9EFD-504FD0849AAA}" srcOrd="0" destOrd="0" presId="urn:microsoft.com/office/officeart/2005/8/layout/StepDownProcess"/>
    <dgm:cxn modelId="{FFD272C3-D954-45AA-ADE7-F1439ED3E7B9}" type="presOf" srcId="{53763D11-42E2-43E8-A806-765CE3E8DDFE}" destId="{03C979A6-B3DE-4E6D-A63D-72D10CE729A1}" srcOrd="0" destOrd="0" presId="urn:microsoft.com/office/officeart/2005/8/layout/StepDownProcess"/>
    <dgm:cxn modelId="{B9D233CC-FD0E-4AF4-A777-EB6C3666DCD0}" type="presOf" srcId="{748E5BC9-ECB4-4FCC-AF95-2D3208739B0E}" destId="{D249EA6D-2D32-4184-B4E4-A3D5582622BD}" srcOrd="0" destOrd="0" presId="urn:microsoft.com/office/officeart/2005/8/layout/StepDownProcess"/>
    <dgm:cxn modelId="{121F85EE-0870-4B7C-B654-9368631FF63B}" type="presOf" srcId="{416D4857-5635-469A-AFAA-EFB0BBAAD7E4}" destId="{2AFB2DE1-9A81-41D1-963E-31B858E9F4DD}" srcOrd="0" destOrd="0" presId="urn:microsoft.com/office/officeart/2005/8/layout/StepDownProcess"/>
    <dgm:cxn modelId="{9E2BCCF5-57C2-4380-895B-57CA7725D7AC}" type="presParOf" srcId="{D249EA6D-2D32-4184-B4E4-A3D5582622BD}" destId="{DEB6000D-E559-49C5-9A15-244DAC18B09C}" srcOrd="0" destOrd="0" presId="urn:microsoft.com/office/officeart/2005/8/layout/StepDownProcess"/>
    <dgm:cxn modelId="{CD0D0ADC-3826-45FB-A805-9A5813A80FFC}" type="presParOf" srcId="{DEB6000D-E559-49C5-9A15-244DAC18B09C}" destId="{945C3445-D919-4EDB-BE04-6839131AF681}" srcOrd="0" destOrd="0" presId="urn:microsoft.com/office/officeart/2005/8/layout/StepDownProcess"/>
    <dgm:cxn modelId="{03FCE35F-EE81-4009-BB80-14F37C2C7267}" type="presParOf" srcId="{DEB6000D-E559-49C5-9A15-244DAC18B09C}" destId="{03C979A6-B3DE-4E6D-A63D-72D10CE729A1}" srcOrd="1" destOrd="0" presId="urn:microsoft.com/office/officeart/2005/8/layout/StepDownProcess"/>
    <dgm:cxn modelId="{7A404D1B-BBB0-4CA3-B23B-5AFA86194F8E}" type="presParOf" srcId="{DEB6000D-E559-49C5-9A15-244DAC18B09C}" destId="{007E54B0-9C3C-48BB-8B5F-257FD6817CC5}" srcOrd="2" destOrd="0" presId="urn:microsoft.com/office/officeart/2005/8/layout/StepDownProcess"/>
    <dgm:cxn modelId="{BF83EB23-A51D-4AD8-B3FA-A4A384CD09F5}" type="presParOf" srcId="{D249EA6D-2D32-4184-B4E4-A3D5582622BD}" destId="{B3F21C98-DD8B-4965-A590-34778D63128B}" srcOrd="1" destOrd="0" presId="urn:microsoft.com/office/officeart/2005/8/layout/StepDownProcess"/>
    <dgm:cxn modelId="{F100A71D-9D67-44E4-86D2-6374AF9005A8}" type="presParOf" srcId="{D249EA6D-2D32-4184-B4E4-A3D5582622BD}" destId="{BD032C43-8DA8-4777-8671-BD31BF85E69C}" srcOrd="2" destOrd="0" presId="urn:microsoft.com/office/officeart/2005/8/layout/StepDownProcess"/>
    <dgm:cxn modelId="{56324B27-3310-46A3-9055-6D06DA491C19}" type="presParOf" srcId="{BD032C43-8DA8-4777-8671-BD31BF85E69C}" destId="{46DA6EFD-A872-4D2F-A403-0E07AFD81B1D}" srcOrd="0" destOrd="0" presId="urn:microsoft.com/office/officeart/2005/8/layout/StepDownProcess"/>
    <dgm:cxn modelId="{EE7506E1-994A-47E1-AC97-E2E2C72ED6FF}" type="presParOf" srcId="{BD032C43-8DA8-4777-8671-BD31BF85E69C}" destId="{CB54B057-9942-4779-9EFD-504FD0849AAA}" srcOrd="1" destOrd="0" presId="urn:microsoft.com/office/officeart/2005/8/layout/StepDownProcess"/>
    <dgm:cxn modelId="{04DE7E44-0574-475E-BAB9-02F4B8904F1E}" type="presParOf" srcId="{BD032C43-8DA8-4777-8671-BD31BF85E69C}" destId="{58C9C65C-94EB-4FDD-9045-73F51945F1AA}" srcOrd="2" destOrd="0" presId="urn:microsoft.com/office/officeart/2005/8/layout/StepDownProcess"/>
    <dgm:cxn modelId="{A1B6D799-8D91-4DE3-8743-1429ACF6B791}" type="presParOf" srcId="{D249EA6D-2D32-4184-B4E4-A3D5582622BD}" destId="{BA6D929A-5C0B-425D-8BAA-2A26E24A26B7}" srcOrd="3" destOrd="0" presId="urn:microsoft.com/office/officeart/2005/8/layout/StepDownProcess"/>
    <dgm:cxn modelId="{5E70D076-24D5-41C6-859C-1D2E87B4C22D}" type="presParOf" srcId="{D249EA6D-2D32-4184-B4E4-A3D5582622BD}" destId="{C25E4618-9B84-410C-8DF1-D0E47FCCF0B4}" srcOrd="4" destOrd="0" presId="urn:microsoft.com/office/officeart/2005/8/layout/StepDownProcess"/>
    <dgm:cxn modelId="{D1289743-6965-4736-ACDC-DE4F75C8C4B4}" type="presParOf" srcId="{C25E4618-9B84-410C-8DF1-D0E47FCCF0B4}" destId="{2AFB2DE1-9A81-41D1-963E-31B858E9F4DD}" srcOrd="0" destOrd="0" presId="urn:microsoft.com/office/officeart/2005/8/layout/StepDownProces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308D9AA-71F0-407D-A457-D5721AB827C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0165CEF2-0B99-4C92-BCB3-C3A86C80CD58}">
      <dgm:prSet/>
      <dgm:spPr/>
      <dgm:t>
        <a:bodyPr/>
        <a:lstStyle/>
        <a:p>
          <a:pPr rtl="0"/>
          <a:r>
            <a:rPr lang="en-US"/>
            <a:t>Riley--1985</a:t>
          </a:r>
          <a:endParaRPr lang="en-GB"/>
        </a:p>
      </dgm:t>
    </dgm:pt>
    <dgm:pt modelId="{E6B8201C-DE3F-49F8-BA7F-29C56C0E0F12}" type="parTrans" cxnId="{7957B7FD-0F46-4BD2-B67D-1E5658370345}">
      <dgm:prSet/>
      <dgm:spPr/>
      <dgm:t>
        <a:bodyPr/>
        <a:lstStyle/>
        <a:p>
          <a:endParaRPr lang="en-GB"/>
        </a:p>
      </dgm:t>
    </dgm:pt>
    <dgm:pt modelId="{12B4B05A-4CFF-4964-B0A4-8894B443F45A}" type="sibTrans" cxnId="{7957B7FD-0F46-4BD2-B67D-1E5658370345}">
      <dgm:prSet/>
      <dgm:spPr/>
      <dgm:t>
        <a:bodyPr/>
        <a:lstStyle/>
        <a:p>
          <a:endParaRPr lang="en-GB"/>
        </a:p>
      </dgm:t>
    </dgm:pt>
    <dgm:pt modelId="{7D393CE0-8246-4D4A-AF75-941EC50D7876}" type="pres">
      <dgm:prSet presAssocID="{0308D9AA-71F0-407D-A457-D5721AB827CC}" presName="linear" presStyleCnt="0">
        <dgm:presLayoutVars>
          <dgm:animLvl val="lvl"/>
          <dgm:resizeHandles val="exact"/>
        </dgm:presLayoutVars>
      </dgm:prSet>
      <dgm:spPr/>
    </dgm:pt>
    <dgm:pt modelId="{6452164A-181D-4077-9981-8B0920E2C71B}" type="pres">
      <dgm:prSet presAssocID="{0165CEF2-0B99-4C92-BCB3-C3A86C80CD58}" presName="parentText" presStyleLbl="node1" presStyleIdx="0" presStyleCnt="1" custLinFactX="80417" custLinFactNeighborX="100000" custLinFactNeighborY="-3800">
        <dgm:presLayoutVars>
          <dgm:chMax val="0"/>
          <dgm:bulletEnabled val="1"/>
        </dgm:presLayoutVars>
      </dgm:prSet>
      <dgm:spPr/>
    </dgm:pt>
  </dgm:ptLst>
  <dgm:cxnLst>
    <dgm:cxn modelId="{E3C6046D-363B-4964-96C9-1C2638D0FFB8}" type="presOf" srcId="{0165CEF2-0B99-4C92-BCB3-C3A86C80CD58}" destId="{6452164A-181D-4077-9981-8B0920E2C71B}" srcOrd="0" destOrd="0" presId="urn:microsoft.com/office/officeart/2005/8/layout/vList2"/>
    <dgm:cxn modelId="{946FB288-6C8E-48FA-A1A9-7D427FB32CD4}" type="presOf" srcId="{0308D9AA-71F0-407D-A457-D5721AB827CC}" destId="{7D393CE0-8246-4D4A-AF75-941EC50D7876}" srcOrd="0" destOrd="0" presId="urn:microsoft.com/office/officeart/2005/8/layout/vList2"/>
    <dgm:cxn modelId="{7957B7FD-0F46-4BD2-B67D-1E5658370345}" srcId="{0308D9AA-71F0-407D-A457-D5721AB827CC}" destId="{0165CEF2-0B99-4C92-BCB3-C3A86C80CD58}" srcOrd="0" destOrd="0" parTransId="{E6B8201C-DE3F-49F8-BA7F-29C56C0E0F12}" sibTransId="{12B4B05A-4CFF-4964-B0A4-8894B443F45A}"/>
    <dgm:cxn modelId="{61C86301-7578-437B-AC67-AF8CDD513B03}" type="presParOf" srcId="{7D393CE0-8246-4D4A-AF75-941EC50D7876}" destId="{6452164A-181D-4077-9981-8B0920E2C71B}"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B320597-7A1B-4542-B82C-760946D8D72C}" type="doc">
      <dgm:prSet loTypeId="urn:microsoft.com/office/officeart/2005/8/layout/hierarchy3" loCatId="hierarchy" qsTypeId="urn:microsoft.com/office/officeart/2005/8/quickstyle/simple1" qsCatId="simple" csTypeId="urn:microsoft.com/office/officeart/2005/8/colors/colorful4" csCatId="colorful" phldr="1"/>
      <dgm:spPr/>
      <dgm:t>
        <a:bodyPr/>
        <a:lstStyle/>
        <a:p>
          <a:endParaRPr lang="en-GB"/>
        </a:p>
      </dgm:t>
    </dgm:pt>
    <dgm:pt modelId="{474EFC14-D606-45A3-9224-0A5CDBECBA84}">
      <dgm:prSet/>
      <dgm:spPr/>
      <dgm:t>
        <a:bodyPr/>
        <a:lstStyle/>
        <a:p>
          <a:pPr rtl="0"/>
          <a:r>
            <a:rPr lang="en-US" dirty="0"/>
            <a:t>Individuals have personal competencies that assist in dealing with the environment:</a:t>
          </a:r>
          <a:endParaRPr lang="en-GB" dirty="0"/>
        </a:p>
      </dgm:t>
    </dgm:pt>
    <dgm:pt modelId="{ABFDA549-0153-457C-931A-BA148ACEE02B}" type="parTrans" cxnId="{B10FF668-A71C-466B-868C-B1016756F1A8}">
      <dgm:prSet/>
      <dgm:spPr/>
      <dgm:t>
        <a:bodyPr/>
        <a:lstStyle/>
        <a:p>
          <a:endParaRPr lang="en-GB"/>
        </a:p>
      </dgm:t>
    </dgm:pt>
    <dgm:pt modelId="{F2E8AC7E-FC00-419A-AF35-2DB547E82E80}" type="sibTrans" cxnId="{B10FF668-A71C-466B-868C-B1016756F1A8}">
      <dgm:prSet/>
      <dgm:spPr/>
      <dgm:t>
        <a:bodyPr/>
        <a:lstStyle/>
        <a:p>
          <a:endParaRPr lang="en-GB"/>
        </a:p>
      </dgm:t>
    </dgm:pt>
    <dgm:pt modelId="{EC08C7E5-08F7-4F96-A233-F65DBC3F51FF}">
      <dgm:prSet/>
      <dgm:spPr/>
      <dgm:t>
        <a:bodyPr/>
        <a:lstStyle/>
        <a:p>
          <a:pPr rtl="0"/>
          <a:r>
            <a:rPr lang="en-US"/>
            <a:t>ego strength</a:t>
          </a:r>
          <a:endParaRPr lang="en-GB"/>
        </a:p>
      </dgm:t>
    </dgm:pt>
    <dgm:pt modelId="{B5D7E6ED-2A52-43C9-B736-C3CA96130120}" type="parTrans" cxnId="{D3822B0B-F32F-4429-AD9F-F224255F4149}">
      <dgm:prSet/>
      <dgm:spPr/>
      <dgm:t>
        <a:bodyPr/>
        <a:lstStyle/>
        <a:p>
          <a:endParaRPr lang="en-GB"/>
        </a:p>
      </dgm:t>
    </dgm:pt>
    <dgm:pt modelId="{D837A66A-ECDE-4F9A-B3A5-BFC9F2DF08A0}" type="sibTrans" cxnId="{D3822B0B-F32F-4429-AD9F-F224255F4149}">
      <dgm:prSet/>
      <dgm:spPr/>
      <dgm:t>
        <a:bodyPr/>
        <a:lstStyle/>
        <a:p>
          <a:endParaRPr lang="en-GB"/>
        </a:p>
      </dgm:t>
    </dgm:pt>
    <dgm:pt modelId="{7E5B0BC5-F43B-406C-9045-073072793D48}">
      <dgm:prSet/>
      <dgm:spPr/>
      <dgm:t>
        <a:bodyPr/>
        <a:lstStyle/>
        <a:p>
          <a:pPr rtl="0"/>
          <a:r>
            <a:rPr lang="en-US"/>
            <a:t>level of motor skills</a:t>
          </a:r>
          <a:endParaRPr lang="en-GB"/>
        </a:p>
      </dgm:t>
    </dgm:pt>
    <dgm:pt modelId="{C7A78A87-B3C7-4E74-86F5-25F7660B2432}" type="parTrans" cxnId="{5B267AE5-9435-411B-9F78-3E3D107BDFF5}">
      <dgm:prSet/>
      <dgm:spPr/>
      <dgm:t>
        <a:bodyPr/>
        <a:lstStyle/>
        <a:p>
          <a:endParaRPr lang="en-GB"/>
        </a:p>
      </dgm:t>
    </dgm:pt>
    <dgm:pt modelId="{0C6D9680-9B3D-4BFA-8B9C-3B562F921027}" type="sibTrans" cxnId="{5B267AE5-9435-411B-9F78-3E3D107BDFF5}">
      <dgm:prSet/>
      <dgm:spPr/>
      <dgm:t>
        <a:bodyPr/>
        <a:lstStyle/>
        <a:p>
          <a:endParaRPr lang="en-GB"/>
        </a:p>
      </dgm:t>
    </dgm:pt>
    <dgm:pt modelId="{4E27BACD-FFB2-4C6E-A0D0-6E7A2CFE338E}">
      <dgm:prSet/>
      <dgm:spPr/>
      <dgm:t>
        <a:bodyPr/>
        <a:lstStyle/>
        <a:p>
          <a:pPr rtl="0"/>
          <a:r>
            <a:rPr lang="en-US"/>
            <a:t>individual biological health</a:t>
          </a:r>
          <a:endParaRPr lang="en-GB"/>
        </a:p>
      </dgm:t>
    </dgm:pt>
    <dgm:pt modelId="{C9BAA1B7-A6E3-4A13-B273-47B37D13BCD9}" type="parTrans" cxnId="{5E8A8973-F36D-41E2-BE5D-DE1F8FBCA328}">
      <dgm:prSet/>
      <dgm:spPr/>
      <dgm:t>
        <a:bodyPr/>
        <a:lstStyle/>
        <a:p>
          <a:endParaRPr lang="en-GB"/>
        </a:p>
      </dgm:t>
    </dgm:pt>
    <dgm:pt modelId="{C0F59851-0F1D-4457-9E43-5E21B7F3F67B}" type="sibTrans" cxnId="{5E8A8973-F36D-41E2-BE5D-DE1F8FBCA328}">
      <dgm:prSet/>
      <dgm:spPr/>
      <dgm:t>
        <a:bodyPr/>
        <a:lstStyle/>
        <a:p>
          <a:endParaRPr lang="en-GB"/>
        </a:p>
      </dgm:t>
    </dgm:pt>
    <dgm:pt modelId="{D045530A-7611-49A3-AE7D-62A493C86C67}">
      <dgm:prSet/>
      <dgm:spPr/>
      <dgm:t>
        <a:bodyPr/>
        <a:lstStyle/>
        <a:p>
          <a:pPr rtl="0"/>
          <a:r>
            <a:rPr lang="en-US"/>
            <a:t>cognitive &amp; sensory-perceptual capacities</a:t>
          </a:r>
          <a:endParaRPr lang="en-GB"/>
        </a:p>
      </dgm:t>
    </dgm:pt>
    <dgm:pt modelId="{B5000381-3788-4D6F-9B42-85CBE824B7F1}" type="parTrans" cxnId="{98FF91CC-7980-4BDA-A770-B7C616CE804A}">
      <dgm:prSet/>
      <dgm:spPr/>
      <dgm:t>
        <a:bodyPr/>
        <a:lstStyle/>
        <a:p>
          <a:endParaRPr lang="en-GB"/>
        </a:p>
      </dgm:t>
    </dgm:pt>
    <dgm:pt modelId="{7EBCB2BF-E3B8-4FED-8C51-08EEEC8CFC58}" type="sibTrans" cxnId="{98FF91CC-7980-4BDA-A770-B7C616CE804A}">
      <dgm:prSet/>
      <dgm:spPr/>
      <dgm:t>
        <a:bodyPr/>
        <a:lstStyle/>
        <a:p>
          <a:endParaRPr lang="en-GB"/>
        </a:p>
      </dgm:t>
    </dgm:pt>
    <dgm:pt modelId="{EE030EA1-B1FE-41B2-9DC2-6B309CC7C22F}" type="pres">
      <dgm:prSet presAssocID="{AB320597-7A1B-4542-B82C-760946D8D72C}" presName="diagram" presStyleCnt="0">
        <dgm:presLayoutVars>
          <dgm:chPref val="1"/>
          <dgm:dir/>
          <dgm:animOne val="branch"/>
          <dgm:animLvl val="lvl"/>
          <dgm:resizeHandles/>
        </dgm:presLayoutVars>
      </dgm:prSet>
      <dgm:spPr/>
    </dgm:pt>
    <dgm:pt modelId="{0E1FE99F-20DA-41DF-B8A5-BCB8A05DECC4}" type="pres">
      <dgm:prSet presAssocID="{474EFC14-D606-45A3-9224-0A5CDBECBA84}" presName="root" presStyleCnt="0"/>
      <dgm:spPr/>
    </dgm:pt>
    <dgm:pt modelId="{62878BC5-C605-4019-A2E1-720AB93F022D}" type="pres">
      <dgm:prSet presAssocID="{474EFC14-D606-45A3-9224-0A5CDBECBA84}" presName="rootComposite" presStyleCnt="0"/>
      <dgm:spPr/>
    </dgm:pt>
    <dgm:pt modelId="{B973E24F-6F9B-4160-AAED-7C38C76F41DC}" type="pres">
      <dgm:prSet presAssocID="{474EFC14-D606-45A3-9224-0A5CDBECBA84}" presName="rootText" presStyleLbl="node1" presStyleIdx="0" presStyleCnt="1" custScaleX="135760" custLinFactNeighborX="-5368" custLinFactNeighborY="-333"/>
      <dgm:spPr/>
    </dgm:pt>
    <dgm:pt modelId="{1075CD0A-5606-462F-ABCD-CA061F6E7D5D}" type="pres">
      <dgm:prSet presAssocID="{474EFC14-D606-45A3-9224-0A5CDBECBA84}" presName="rootConnector" presStyleLbl="node1" presStyleIdx="0" presStyleCnt="1"/>
      <dgm:spPr/>
    </dgm:pt>
    <dgm:pt modelId="{4C18E176-28FC-4ACF-9214-41E4FDC242E9}" type="pres">
      <dgm:prSet presAssocID="{474EFC14-D606-45A3-9224-0A5CDBECBA84}" presName="childShape" presStyleCnt="0"/>
      <dgm:spPr/>
    </dgm:pt>
    <dgm:pt modelId="{56F564DE-508C-48B3-B306-79B243182D83}" type="pres">
      <dgm:prSet presAssocID="{B5D7E6ED-2A52-43C9-B736-C3CA96130120}" presName="Name13" presStyleLbl="parChTrans1D2" presStyleIdx="0" presStyleCnt="4"/>
      <dgm:spPr/>
    </dgm:pt>
    <dgm:pt modelId="{870D0402-9264-4045-B2F8-B2A8A6200F24}" type="pres">
      <dgm:prSet presAssocID="{EC08C7E5-08F7-4F96-A233-F65DBC3F51FF}" presName="childText" presStyleLbl="bgAcc1" presStyleIdx="0" presStyleCnt="4">
        <dgm:presLayoutVars>
          <dgm:bulletEnabled val="1"/>
        </dgm:presLayoutVars>
      </dgm:prSet>
      <dgm:spPr/>
    </dgm:pt>
    <dgm:pt modelId="{8D171CB4-875E-4BD6-BC83-CFDEC15FACF4}" type="pres">
      <dgm:prSet presAssocID="{C7A78A87-B3C7-4E74-86F5-25F7660B2432}" presName="Name13" presStyleLbl="parChTrans1D2" presStyleIdx="1" presStyleCnt="4"/>
      <dgm:spPr/>
    </dgm:pt>
    <dgm:pt modelId="{FD18343D-E15E-44CC-8529-137462D111B9}" type="pres">
      <dgm:prSet presAssocID="{7E5B0BC5-F43B-406C-9045-073072793D48}" presName="childText" presStyleLbl="bgAcc1" presStyleIdx="1" presStyleCnt="4">
        <dgm:presLayoutVars>
          <dgm:bulletEnabled val="1"/>
        </dgm:presLayoutVars>
      </dgm:prSet>
      <dgm:spPr/>
    </dgm:pt>
    <dgm:pt modelId="{00C3E22F-3469-4442-9606-D52DA5EC8D72}" type="pres">
      <dgm:prSet presAssocID="{C9BAA1B7-A6E3-4A13-B273-47B37D13BCD9}" presName="Name13" presStyleLbl="parChTrans1D2" presStyleIdx="2" presStyleCnt="4"/>
      <dgm:spPr/>
    </dgm:pt>
    <dgm:pt modelId="{0D4F4243-BE3D-4306-8FDD-C117FF7D18E7}" type="pres">
      <dgm:prSet presAssocID="{4E27BACD-FFB2-4C6E-A0D0-6E7A2CFE338E}" presName="childText" presStyleLbl="bgAcc1" presStyleIdx="2" presStyleCnt="4">
        <dgm:presLayoutVars>
          <dgm:bulletEnabled val="1"/>
        </dgm:presLayoutVars>
      </dgm:prSet>
      <dgm:spPr/>
    </dgm:pt>
    <dgm:pt modelId="{21202C58-F02E-46B2-8444-05ACA872B68C}" type="pres">
      <dgm:prSet presAssocID="{B5000381-3788-4D6F-9B42-85CBE824B7F1}" presName="Name13" presStyleLbl="parChTrans1D2" presStyleIdx="3" presStyleCnt="4"/>
      <dgm:spPr/>
    </dgm:pt>
    <dgm:pt modelId="{018FF35F-AF2E-4927-8043-06DBF7247CB5}" type="pres">
      <dgm:prSet presAssocID="{D045530A-7611-49A3-AE7D-62A493C86C67}" presName="childText" presStyleLbl="bgAcc1" presStyleIdx="3" presStyleCnt="4">
        <dgm:presLayoutVars>
          <dgm:bulletEnabled val="1"/>
        </dgm:presLayoutVars>
      </dgm:prSet>
      <dgm:spPr/>
    </dgm:pt>
  </dgm:ptLst>
  <dgm:cxnLst>
    <dgm:cxn modelId="{D3822B0B-F32F-4429-AD9F-F224255F4149}" srcId="{474EFC14-D606-45A3-9224-0A5CDBECBA84}" destId="{EC08C7E5-08F7-4F96-A233-F65DBC3F51FF}" srcOrd="0" destOrd="0" parTransId="{B5D7E6ED-2A52-43C9-B736-C3CA96130120}" sibTransId="{D837A66A-ECDE-4F9A-B3A5-BFC9F2DF08A0}"/>
    <dgm:cxn modelId="{2B4F7715-F007-4BA1-9C12-ADFF06C33BC6}" type="presOf" srcId="{AB320597-7A1B-4542-B82C-760946D8D72C}" destId="{EE030EA1-B1FE-41B2-9DC2-6B309CC7C22F}" srcOrd="0" destOrd="0" presId="urn:microsoft.com/office/officeart/2005/8/layout/hierarchy3"/>
    <dgm:cxn modelId="{A660EA3E-3E8B-4323-8226-440DDCA2D66D}" type="presOf" srcId="{7E5B0BC5-F43B-406C-9045-073072793D48}" destId="{FD18343D-E15E-44CC-8529-137462D111B9}" srcOrd="0" destOrd="0" presId="urn:microsoft.com/office/officeart/2005/8/layout/hierarchy3"/>
    <dgm:cxn modelId="{DD5CBE5C-3EA9-4D6B-8448-7E7F3EB5584E}" type="presOf" srcId="{474EFC14-D606-45A3-9224-0A5CDBECBA84}" destId="{B973E24F-6F9B-4160-AAED-7C38C76F41DC}" srcOrd="0" destOrd="0" presId="urn:microsoft.com/office/officeart/2005/8/layout/hierarchy3"/>
    <dgm:cxn modelId="{B10FF668-A71C-466B-868C-B1016756F1A8}" srcId="{AB320597-7A1B-4542-B82C-760946D8D72C}" destId="{474EFC14-D606-45A3-9224-0A5CDBECBA84}" srcOrd="0" destOrd="0" parTransId="{ABFDA549-0153-457C-931A-BA148ACEE02B}" sibTransId="{F2E8AC7E-FC00-419A-AF35-2DB547E82E80}"/>
    <dgm:cxn modelId="{5E8A8973-F36D-41E2-BE5D-DE1F8FBCA328}" srcId="{474EFC14-D606-45A3-9224-0A5CDBECBA84}" destId="{4E27BACD-FFB2-4C6E-A0D0-6E7A2CFE338E}" srcOrd="2" destOrd="0" parTransId="{C9BAA1B7-A6E3-4A13-B273-47B37D13BCD9}" sibTransId="{C0F59851-0F1D-4457-9E43-5E21B7F3F67B}"/>
    <dgm:cxn modelId="{7CC7C37E-2F55-4DAE-A055-37839699A369}" type="presOf" srcId="{474EFC14-D606-45A3-9224-0A5CDBECBA84}" destId="{1075CD0A-5606-462F-ABCD-CA061F6E7D5D}" srcOrd="1" destOrd="0" presId="urn:microsoft.com/office/officeart/2005/8/layout/hierarchy3"/>
    <dgm:cxn modelId="{3BF33F9F-0A73-42AB-8CDC-ABFEE2420088}" type="presOf" srcId="{4E27BACD-FFB2-4C6E-A0D0-6E7A2CFE338E}" destId="{0D4F4243-BE3D-4306-8FDD-C117FF7D18E7}" srcOrd="0" destOrd="0" presId="urn:microsoft.com/office/officeart/2005/8/layout/hierarchy3"/>
    <dgm:cxn modelId="{2B26DAB6-797E-44AE-BD87-58BEDCAD4650}" type="presOf" srcId="{C7A78A87-B3C7-4E74-86F5-25F7660B2432}" destId="{8D171CB4-875E-4BD6-BC83-CFDEC15FACF4}" srcOrd="0" destOrd="0" presId="urn:microsoft.com/office/officeart/2005/8/layout/hierarchy3"/>
    <dgm:cxn modelId="{6A5141B9-071D-47C8-987E-591D5D65C5B9}" type="presOf" srcId="{D045530A-7611-49A3-AE7D-62A493C86C67}" destId="{018FF35F-AF2E-4927-8043-06DBF7247CB5}" srcOrd="0" destOrd="0" presId="urn:microsoft.com/office/officeart/2005/8/layout/hierarchy3"/>
    <dgm:cxn modelId="{51806AC5-0C65-45A2-9B06-70287BA1323C}" type="presOf" srcId="{EC08C7E5-08F7-4F96-A233-F65DBC3F51FF}" destId="{870D0402-9264-4045-B2F8-B2A8A6200F24}" srcOrd="0" destOrd="0" presId="urn:microsoft.com/office/officeart/2005/8/layout/hierarchy3"/>
    <dgm:cxn modelId="{98FF91CC-7980-4BDA-A770-B7C616CE804A}" srcId="{474EFC14-D606-45A3-9224-0A5CDBECBA84}" destId="{D045530A-7611-49A3-AE7D-62A493C86C67}" srcOrd="3" destOrd="0" parTransId="{B5000381-3788-4D6F-9B42-85CBE824B7F1}" sibTransId="{7EBCB2BF-E3B8-4FED-8C51-08EEEC8CFC58}"/>
    <dgm:cxn modelId="{2AC70ECE-3016-4FEC-8C50-30BE3B590DFC}" type="presOf" srcId="{C9BAA1B7-A6E3-4A13-B273-47B37D13BCD9}" destId="{00C3E22F-3469-4442-9606-D52DA5EC8D72}" srcOrd="0" destOrd="0" presId="urn:microsoft.com/office/officeart/2005/8/layout/hierarchy3"/>
    <dgm:cxn modelId="{35C19DD1-BC81-4551-909D-F17273A061AD}" type="presOf" srcId="{B5D7E6ED-2A52-43C9-B736-C3CA96130120}" destId="{56F564DE-508C-48B3-B306-79B243182D83}" srcOrd="0" destOrd="0" presId="urn:microsoft.com/office/officeart/2005/8/layout/hierarchy3"/>
    <dgm:cxn modelId="{FE9EDDDB-0644-4835-BF11-1227DECCE1E9}" type="presOf" srcId="{B5000381-3788-4D6F-9B42-85CBE824B7F1}" destId="{21202C58-F02E-46B2-8444-05ACA872B68C}" srcOrd="0" destOrd="0" presId="urn:microsoft.com/office/officeart/2005/8/layout/hierarchy3"/>
    <dgm:cxn modelId="{5B267AE5-9435-411B-9F78-3E3D107BDFF5}" srcId="{474EFC14-D606-45A3-9224-0A5CDBECBA84}" destId="{7E5B0BC5-F43B-406C-9045-073072793D48}" srcOrd="1" destOrd="0" parTransId="{C7A78A87-B3C7-4E74-86F5-25F7660B2432}" sibTransId="{0C6D9680-9B3D-4BFA-8B9C-3B562F921027}"/>
    <dgm:cxn modelId="{EFC9373D-33F5-4482-94B4-5C71CC2BC587}" type="presParOf" srcId="{EE030EA1-B1FE-41B2-9DC2-6B309CC7C22F}" destId="{0E1FE99F-20DA-41DF-B8A5-BCB8A05DECC4}" srcOrd="0" destOrd="0" presId="urn:microsoft.com/office/officeart/2005/8/layout/hierarchy3"/>
    <dgm:cxn modelId="{25980FF0-5AB9-43A2-B16A-46506512612C}" type="presParOf" srcId="{0E1FE99F-20DA-41DF-B8A5-BCB8A05DECC4}" destId="{62878BC5-C605-4019-A2E1-720AB93F022D}" srcOrd="0" destOrd="0" presId="urn:microsoft.com/office/officeart/2005/8/layout/hierarchy3"/>
    <dgm:cxn modelId="{8788CBC4-A998-40AC-9C9A-8470E2C9ED03}" type="presParOf" srcId="{62878BC5-C605-4019-A2E1-720AB93F022D}" destId="{B973E24F-6F9B-4160-AAED-7C38C76F41DC}" srcOrd="0" destOrd="0" presId="urn:microsoft.com/office/officeart/2005/8/layout/hierarchy3"/>
    <dgm:cxn modelId="{6E1EB71F-0F08-482F-89E4-6660A0F816FA}" type="presParOf" srcId="{62878BC5-C605-4019-A2E1-720AB93F022D}" destId="{1075CD0A-5606-462F-ABCD-CA061F6E7D5D}" srcOrd="1" destOrd="0" presId="urn:microsoft.com/office/officeart/2005/8/layout/hierarchy3"/>
    <dgm:cxn modelId="{9FB6DAB6-2429-4765-89EC-CF737AA15236}" type="presParOf" srcId="{0E1FE99F-20DA-41DF-B8A5-BCB8A05DECC4}" destId="{4C18E176-28FC-4ACF-9214-41E4FDC242E9}" srcOrd="1" destOrd="0" presId="urn:microsoft.com/office/officeart/2005/8/layout/hierarchy3"/>
    <dgm:cxn modelId="{EF4F6423-D639-445A-88C2-DE7B083857F5}" type="presParOf" srcId="{4C18E176-28FC-4ACF-9214-41E4FDC242E9}" destId="{56F564DE-508C-48B3-B306-79B243182D83}" srcOrd="0" destOrd="0" presId="urn:microsoft.com/office/officeart/2005/8/layout/hierarchy3"/>
    <dgm:cxn modelId="{B32DF97F-A0A4-4A67-ABCD-62D144F8E1DB}" type="presParOf" srcId="{4C18E176-28FC-4ACF-9214-41E4FDC242E9}" destId="{870D0402-9264-4045-B2F8-B2A8A6200F24}" srcOrd="1" destOrd="0" presId="urn:microsoft.com/office/officeart/2005/8/layout/hierarchy3"/>
    <dgm:cxn modelId="{F1F679CA-55DC-46D2-9141-DE1271DA5940}" type="presParOf" srcId="{4C18E176-28FC-4ACF-9214-41E4FDC242E9}" destId="{8D171CB4-875E-4BD6-BC83-CFDEC15FACF4}" srcOrd="2" destOrd="0" presId="urn:microsoft.com/office/officeart/2005/8/layout/hierarchy3"/>
    <dgm:cxn modelId="{003A4A40-C617-49B0-A745-E19ECCD5976D}" type="presParOf" srcId="{4C18E176-28FC-4ACF-9214-41E4FDC242E9}" destId="{FD18343D-E15E-44CC-8529-137462D111B9}" srcOrd="3" destOrd="0" presId="urn:microsoft.com/office/officeart/2005/8/layout/hierarchy3"/>
    <dgm:cxn modelId="{87124F76-0899-4C55-B0DD-3720520225B4}" type="presParOf" srcId="{4C18E176-28FC-4ACF-9214-41E4FDC242E9}" destId="{00C3E22F-3469-4442-9606-D52DA5EC8D72}" srcOrd="4" destOrd="0" presId="urn:microsoft.com/office/officeart/2005/8/layout/hierarchy3"/>
    <dgm:cxn modelId="{8EBC98B8-15E1-42A5-92E4-032EB38C4540}" type="presParOf" srcId="{4C18E176-28FC-4ACF-9214-41E4FDC242E9}" destId="{0D4F4243-BE3D-4306-8FDD-C117FF7D18E7}" srcOrd="5" destOrd="0" presId="urn:microsoft.com/office/officeart/2005/8/layout/hierarchy3"/>
    <dgm:cxn modelId="{C7D7BCCA-40B2-4432-9287-E36EE90BDA9C}" type="presParOf" srcId="{4C18E176-28FC-4ACF-9214-41E4FDC242E9}" destId="{21202C58-F02E-46B2-8444-05ACA872B68C}" srcOrd="6" destOrd="0" presId="urn:microsoft.com/office/officeart/2005/8/layout/hierarchy3"/>
    <dgm:cxn modelId="{3D74CEED-3A90-4C87-9080-100BA0190DDB}" type="presParOf" srcId="{4C18E176-28FC-4ACF-9214-41E4FDC242E9}" destId="{018FF35F-AF2E-4927-8043-06DBF7247CB5}" srcOrd="7"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CEF20EA-DEDD-489B-AD5A-E3B8851659AD}" type="doc">
      <dgm:prSet loTypeId="urn:microsoft.com/office/officeart/2005/8/layout/vList2" loCatId="list" qsTypeId="urn:microsoft.com/office/officeart/2005/8/quickstyle/simple2" qsCatId="simple" csTypeId="urn:microsoft.com/office/officeart/2005/8/colors/accent3_5" csCatId="accent3"/>
      <dgm:spPr/>
      <dgm:t>
        <a:bodyPr/>
        <a:lstStyle/>
        <a:p>
          <a:endParaRPr lang="en-GB"/>
        </a:p>
      </dgm:t>
    </dgm:pt>
    <dgm:pt modelId="{AC68839C-20B9-423E-B171-A935A0D557C7}">
      <dgm:prSet/>
      <dgm:spPr/>
      <dgm:t>
        <a:bodyPr/>
        <a:lstStyle/>
        <a:p>
          <a:pPr rtl="0"/>
          <a:r>
            <a:rPr lang="en-US"/>
            <a:t>Lawton, 1982</a:t>
          </a:r>
          <a:endParaRPr lang="en-GB"/>
        </a:p>
      </dgm:t>
    </dgm:pt>
    <dgm:pt modelId="{2FBD8B0A-4C94-4D52-87FC-60355F582B36}" type="parTrans" cxnId="{61FA5429-2C0E-4834-B375-CC02A576C912}">
      <dgm:prSet/>
      <dgm:spPr/>
      <dgm:t>
        <a:bodyPr/>
        <a:lstStyle/>
        <a:p>
          <a:endParaRPr lang="en-GB"/>
        </a:p>
      </dgm:t>
    </dgm:pt>
    <dgm:pt modelId="{3437EDCD-0EEA-47B3-844F-433F74EF3122}" type="sibTrans" cxnId="{61FA5429-2C0E-4834-B375-CC02A576C912}">
      <dgm:prSet/>
      <dgm:spPr/>
      <dgm:t>
        <a:bodyPr/>
        <a:lstStyle/>
        <a:p>
          <a:endParaRPr lang="en-GB"/>
        </a:p>
      </dgm:t>
    </dgm:pt>
    <dgm:pt modelId="{F4BAC9F8-3DE7-431C-A303-A5F81038B54E}" type="pres">
      <dgm:prSet presAssocID="{DCEF20EA-DEDD-489B-AD5A-E3B8851659AD}" presName="linear" presStyleCnt="0">
        <dgm:presLayoutVars>
          <dgm:animLvl val="lvl"/>
          <dgm:resizeHandles val="exact"/>
        </dgm:presLayoutVars>
      </dgm:prSet>
      <dgm:spPr/>
    </dgm:pt>
    <dgm:pt modelId="{8E4409E6-6E89-46CA-A440-1722179635BA}" type="pres">
      <dgm:prSet presAssocID="{AC68839C-20B9-423E-B171-A935A0D557C7}" presName="parentText" presStyleLbl="node1" presStyleIdx="0" presStyleCnt="1" custLinFactNeighborX="-11230" custLinFactNeighborY="-6979">
        <dgm:presLayoutVars>
          <dgm:chMax val="0"/>
          <dgm:bulletEnabled val="1"/>
        </dgm:presLayoutVars>
      </dgm:prSet>
      <dgm:spPr/>
    </dgm:pt>
  </dgm:ptLst>
  <dgm:cxnLst>
    <dgm:cxn modelId="{61FA5429-2C0E-4834-B375-CC02A576C912}" srcId="{DCEF20EA-DEDD-489B-AD5A-E3B8851659AD}" destId="{AC68839C-20B9-423E-B171-A935A0D557C7}" srcOrd="0" destOrd="0" parTransId="{2FBD8B0A-4C94-4D52-87FC-60355F582B36}" sibTransId="{3437EDCD-0EEA-47B3-844F-433F74EF3122}"/>
    <dgm:cxn modelId="{CD3B9F72-614E-4A53-803E-8EDD829DB947}" type="presOf" srcId="{AC68839C-20B9-423E-B171-A935A0D557C7}" destId="{8E4409E6-6E89-46CA-A440-1722179635BA}" srcOrd="0" destOrd="0" presId="urn:microsoft.com/office/officeart/2005/8/layout/vList2"/>
    <dgm:cxn modelId="{857093E2-1E9A-44B2-A2CD-590485D613C0}" type="presOf" srcId="{DCEF20EA-DEDD-489B-AD5A-E3B8851659AD}" destId="{F4BAC9F8-3DE7-431C-A303-A5F81038B54E}" srcOrd="0" destOrd="0" presId="urn:microsoft.com/office/officeart/2005/8/layout/vList2"/>
    <dgm:cxn modelId="{D55FA92F-3F16-4EC2-8206-89021E166502}" type="presParOf" srcId="{F4BAC9F8-3DE7-431C-A303-A5F81038B54E}" destId="{8E4409E6-6E89-46CA-A440-1722179635BA}"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2C3FC5D-C04A-4E64-8917-2298B037303F}" type="doc">
      <dgm:prSet loTypeId="urn:microsoft.com/office/officeart/2005/8/layout/hierarchy4" loCatId="list" qsTypeId="urn:microsoft.com/office/officeart/2005/8/quickstyle/simple1" qsCatId="simple" csTypeId="urn:microsoft.com/office/officeart/2005/8/colors/accent6_5" csCatId="accent6"/>
      <dgm:spPr/>
      <dgm:t>
        <a:bodyPr/>
        <a:lstStyle/>
        <a:p>
          <a:endParaRPr lang="en-GB"/>
        </a:p>
      </dgm:t>
    </dgm:pt>
    <dgm:pt modelId="{EDA09855-A4E8-4ACF-BD7F-74054A29F56E}">
      <dgm:prSet/>
      <dgm:spPr/>
      <dgm:t>
        <a:bodyPr/>
        <a:lstStyle/>
        <a:p>
          <a:pPr rtl="0"/>
          <a:r>
            <a:rPr lang="en-GB" dirty="0"/>
            <a:t>As a person ages, there may be changes in competencies &amp; these changes alter the ability to interrelate with the environment</a:t>
          </a:r>
        </a:p>
      </dgm:t>
    </dgm:pt>
    <dgm:pt modelId="{37D090C0-F54A-415D-AA4C-402EE50F0F2A}" type="parTrans" cxnId="{86FD0617-0FBE-44B3-A8D6-375E77265824}">
      <dgm:prSet/>
      <dgm:spPr/>
      <dgm:t>
        <a:bodyPr/>
        <a:lstStyle/>
        <a:p>
          <a:endParaRPr lang="en-GB"/>
        </a:p>
      </dgm:t>
    </dgm:pt>
    <dgm:pt modelId="{17969B68-FF5C-4503-9954-53F6AC1A3C7F}" type="sibTrans" cxnId="{86FD0617-0FBE-44B3-A8D6-375E77265824}">
      <dgm:prSet/>
      <dgm:spPr/>
      <dgm:t>
        <a:bodyPr/>
        <a:lstStyle/>
        <a:p>
          <a:endParaRPr lang="en-GB"/>
        </a:p>
      </dgm:t>
    </dgm:pt>
    <dgm:pt modelId="{6607DD61-0F96-456A-964D-64D2BB3180F2}">
      <dgm:prSet/>
      <dgm:spPr/>
      <dgm:t>
        <a:bodyPr/>
        <a:lstStyle/>
        <a:p>
          <a:pPr rtl="0"/>
          <a:r>
            <a:rPr lang="en-GB"/>
            <a:t>Significant implications in a society that is characterized by constantly changing technology</a:t>
          </a:r>
        </a:p>
      </dgm:t>
    </dgm:pt>
    <dgm:pt modelId="{24CBC2D8-891D-4257-89EB-F2D425F242B9}" type="parTrans" cxnId="{6844821D-9392-4BE2-8616-6E62A13C493B}">
      <dgm:prSet/>
      <dgm:spPr/>
      <dgm:t>
        <a:bodyPr/>
        <a:lstStyle/>
        <a:p>
          <a:endParaRPr lang="en-GB"/>
        </a:p>
      </dgm:t>
    </dgm:pt>
    <dgm:pt modelId="{113F9C29-AF88-4B62-9273-1B65952D4D89}" type="sibTrans" cxnId="{6844821D-9392-4BE2-8616-6E62A13C493B}">
      <dgm:prSet/>
      <dgm:spPr/>
      <dgm:t>
        <a:bodyPr/>
        <a:lstStyle/>
        <a:p>
          <a:endParaRPr lang="en-GB"/>
        </a:p>
      </dgm:t>
    </dgm:pt>
    <dgm:pt modelId="{6D8F789E-58FA-4F14-A551-1B467E709DF6}" type="pres">
      <dgm:prSet presAssocID="{62C3FC5D-C04A-4E64-8917-2298B037303F}" presName="Name0" presStyleCnt="0">
        <dgm:presLayoutVars>
          <dgm:chPref val="1"/>
          <dgm:dir/>
          <dgm:animOne val="branch"/>
          <dgm:animLvl val="lvl"/>
          <dgm:resizeHandles/>
        </dgm:presLayoutVars>
      </dgm:prSet>
      <dgm:spPr/>
    </dgm:pt>
    <dgm:pt modelId="{C2C9D5EA-311C-4256-8858-AAF5602C9F0B}" type="pres">
      <dgm:prSet presAssocID="{EDA09855-A4E8-4ACF-BD7F-74054A29F56E}" presName="vertOne" presStyleCnt="0"/>
      <dgm:spPr/>
    </dgm:pt>
    <dgm:pt modelId="{1639F091-CBE6-48F9-B4CF-146B7FA0750C}" type="pres">
      <dgm:prSet presAssocID="{EDA09855-A4E8-4ACF-BD7F-74054A29F56E}" presName="txOne" presStyleLbl="node0" presStyleIdx="0" presStyleCnt="2">
        <dgm:presLayoutVars>
          <dgm:chPref val="3"/>
        </dgm:presLayoutVars>
      </dgm:prSet>
      <dgm:spPr/>
    </dgm:pt>
    <dgm:pt modelId="{63304A78-3FBE-420F-A316-B13CA897C66E}" type="pres">
      <dgm:prSet presAssocID="{EDA09855-A4E8-4ACF-BD7F-74054A29F56E}" presName="horzOne" presStyleCnt="0"/>
      <dgm:spPr/>
    </dgm:pt>
    <dgm:pt modelId="{6DA16541-7A57-466A-A6DB-D65A73462BDA}" type="pres">
      <dgm:prSet presAssocID="{17969B68-FF5C-4503-9954-53F6AC1A3C7F}" presName="sibSpaceOne" presStyleCnt="0"/>
      <dgm:spPr/>
    </dgm:pt>
    <dgm:pt modelId="{574B1322-2CB3-4D72-8C75-5B68044ED3F3}" type="pres">
      <dgm:prSet presAssocID="{6607DD61-0F96-456A-964D-64D2BB3180F2}" presName="vertOne" presStyleCnt="0"/>
      <dgm:spPr/>
    </dgm:pt>
    <dgm:pt modelId="{0988C733-F223-4C49-A68F-6FA50D7A613E}" type="pres">
      <dgm:prSet presAssocID="{6607DD61-0F96-456A-964D-64D2BB3180F2}" presName="txOne" presStyleLbl="node0" presStyleIdx="1" presStyleCnt="2">
        <dgm:presLayoutVars>
          <dgm:chPref val="3"/>
        </dgm:presLayoutVars>
      </dgm:prSet>
      <dgm:spPr/>
    </dgm:pt>
    <dgm:pt modelId="{837B107E-CC18-4BEC-8DEA-8936BC8A8451}" type="pres">
      <dgm:prSet presAssocID="{6607DD61-0F96-456A-964D-64D2BB3180F2}" presName="horzOne" presStyleCnt="0"/>
      <dgm:spPr/>
    </dgm:pt>
  </dgm:ptLst>
  <dgm:cxnLst>
    <dgm:cxn modelId="{3CAD210D-1F42-4B10-A861-C1B206DF26A9}" type="presOf" srcId="{6607DD61-0F96-456A-964D-64D2BB3180F2}" destId="{0988C733-F223-4C49-A68F-6FA50D7A613E}" srcOrd="0" destOrd="0" presId="urn:microsoft.com/office/officeart/2005/8/layout/hierarchy4"/>
    <dgm:cxn modelId="{86FD0617-0FBE-44B3-A8D6-375E77265824}" srcId="{62C3FC5D-C04A-4E64-8917-2298B037303F}" destId="{EDA09855-A4E8-4ACF-BD7F-74054A29F56E}" srcOrd="0" destOrd="0" parTransId="{37D090C0-F54A-415D-AA4C-402EE50F0F2A}" sibTransId="{17969B68-FF5C-4503-9954-53F6AC1A3C7F}"/>
    <dgm:cxn modelId="{6844821D-9392-4BE2-8616-6E62A13C493B}" srcId="{62C3FC5D-C04A-4E64-8917-2298B037303F}" destId="{6607DD61-0F96-456A-964D-64D2BB3180F2}" srcOrd="1" destOrd="0" parTransId="{24CBC2D8-891D-4257-89EB-F2D425F242B9}" sibTransId="{113F9C29-AF88-4B62-9273-1B65952D4D89}"/>
    <dgm:cxn modelId="{C5838229-1B3A-4E1C-8D95-EC532F13D257}" type="presOf" srcId="{62C3FC5D-C04A-4E64-8917-2298B037303F}" destId="{6D8F789E-58FA-4F14-A551-1B467E709DF6}" srcOrd="0" destOrd="0" presId="urn:microsoft.com/office/officeart/2005/8/layout/hierarchy4"/>
    <dgm:cxn modelId="{1A74AC82-680E-4E1C-BC14-8722FB7D8D38}" type="presOf" srcId="{EDA09855-A4E8-4ACF-BD7F-74054A29F56E}" destId="{1639F091-CBE6-48F9-B4CF-146B7FA0750C}" srcOrd="0" destOrd="0" presId="urn:microsoft.com/office/officeart/2005/8/layout/hierarchy4"/>
    <dgm:cxn modelId="{439D02AE-A157-449B-A4F7-5B4A135C7F61}" type="presParOf" srcId="{6D8F789E-58FA-4F14-A551-1B467E709DF6}" destId="{C2C9D5EA-311C-4256-8858-AAF5602C9F0B}" srcOrd="0" destOrd="0" presId="urn:microsoft.com/office/officeart/2005/8/layout/hierarchy4"/>
    <dgm:cxn modelId="{3E37D4C8-B722-46CE-8A99-3CDE42E9206A}" type="presParOf" srcId="{C2C9D5EA-311C-4256-8858-AAF5602C9F0B}" destId="{1639F091-CBE6-48F9-B4CF-146B7FA0750C}" srcOrd="0" destOrd="0" presId="urn:microsoft.com/office/officeart/2005/8/layout/hierarchy4"/>
    <dgm:cxn modelId="{51D35570-75A5-4571-BADB-73A1A130D7C3}" type="presParOf" srcId="{C2C9D5EA-311C-4256-8858-AAF5602C9F0B}" destId="{63304A78-3FBE-420F-A316-B13CA897C66E}" srcOrd="1" destOrd="0" presId="urn:microsoft.com/office/officeart/2005/8/layout/hierarchy4"/>
    <dgm:cxn modelId="{8BC8F203-F646-4576-8E10-24C75D2A4C61}" type="presParOf" srcId="{6D8F789E-58FA-4F14-A551-1B467E709DF6}" destId="{6DA16541-7A57-466A-A6DB-D65A73462BDA}" srcOrd="1" destOrd="0" presId="urn:microsoft.com/office/officeart/2005/8/layout/hierarchy4"/>
    <dgm:cxn modelId="{F37DA7BE-BC88-4867-9500-775C63D26454}" type="presParOf" srcId="{6D8F789E-58FA-4F14-A551-1B467E709DF6}" destId="{574B1322-2CB3-4D72-8C75-5B68044ED3F3}" srcOrd="2" destOrd="0" presId="urn:microsoft.com/office/officeart/2005/8/layout/hierarchy4"/>
    <dgm:cxn modelId="{F0796D82-27B4-4F3F-9CE2-554B2C69BAD8}" type="presParOf" srcId="{574B1322-2CB3-4D72-8C75-5B68044ED3F3}" destId="{0988C733-F223-4C49-A68F-6FA50D7A613E}" srcOrd="0" destOrd="0" presId="urn:microsoft.com/office/officeart/2005/8/layout/hierarchy4"/>
    <dgm:cxn modelId="{A861BC94-B41D-451F-8020-CE60B32EA66F}" type="presParOf" srcId="{574B1322-2CB3-4D72-8C75-5B68044ED3F3}" destId="{837B107E-CC18-4BEC-8DEA-8936BC8A8451}" srcOrd="1" destOrd="0" presId="urn:microsoft.com/office/officeart/2005/8/layout/hierarchy4"/>
  </dgm:cxnLst>
  <dgm:bg/>
  <dgm:whole/>
  <dgm:extLst>
    <a:ext uri="http://schemas.microsoft.com/office/drawing/2008/diagram">
      <dsp:dataModelExt xmlns:dsp="http://schemas.microsoft.com/office/drawing/2008/diagram" relId="rId21" minVer="http://schemas.openxmlformats.org/drawingml/2006/diagram"/>
    </a:ext>
    <a:ext uri="{C62137D5-CB1D-491B-B009-E17868A290BF}">
      <dgm14:recolorImg xmlns:dgm14="http://schemas.microsoft.com/office/drawing/2010/diagram" val="1"/>
    </a:ext>
  </dgm:extLst>
</dgm:dataModel>
</file>

<file path=ppt/diagrams/data18.xml><?xml version="1.0" encoding="utf-8"?>
<dgm:dataModel xmlns:dgm="http://schemas.openxmlformats.org/drawingml/2006/diagram" xmlns:a="http://schemas.openxmlformats.org/drawingml/2006/main">
  <dgm:ptLst>
    <dgm:pt modelId="{789AC047-9E10-44F3-B0E7-5DA6D8413AC4}" type="doc">
      <dgm:prSet loTypeId="urn:microsoft.com/office/officeart/2005/8/layout/process1" loCatId="process" qsTypeId="urn:microsoft.com/office/officeart/2005/8/quickstyle/simple1" qsCatId="simple" csTypeId="urn:microsoft.com/office/officeart/2005/8/colors/colorful4" csCatId="colorful"/>
      <dgm:spPr/>
      <dgm:t>
        <a:bodyPr/>
        <a:lstStyle/>
        <a:p>
          <a:endParaRPr lang="en-GB"/>
        </a:p>
      </dgm:t>
    </dgm:pt>
    <dgm:pt modelId="{B3ECBAA1-C41A-4ABD-953C-153C0877C082}">
      <dgm:prSet/>
      <dgm:spPr/>
      <dgm:t>
        <a:bodyPr/>
        <a:lstStyle/>
        <a:p>
          <a:pPr rtl="0"/>
          <a:r>
            <a:rPr lang="en-US"/>
            <a:t>Affective Component – Reflective of a person’s general feelings or emotions towards an object or subject (like, dislike, love, hate)</a:t>
          </a:r>
          <a:endParaRPr lang="en-GB"/>
        </a:p>
      </dgm:t>
    </dgm:pt>
    <dgm:pt modelId="{45C0C0AA-4F08-4110-8C29-FEB55D390756}" type="parTrans" cxnId="{DD9010E9-FCCF-4199-947D-85CDE4CC41DE}">
      <dgm:prSet/>
      <dgm:spPr/>
      <dgm:t>
        <a:bodyPr/>
        <a:lstStyle/>
        <a:p>
          <a:endParaRPr lang="en-GB"/>
        </a:p>
      </dgm:t>
    </dgm:pt>
    <dgm:pt modelId="{D511E6B5-0C3B-4EF9-82A4-9725E343BFD3}" type="sibTrans" cxnId="{DD9010E9-FCCF-4199-947D-85CDE4CC41DE}">
      <dgm:prSet/>
      <dgm:spPr/>
      <dgm:t>
        <a:bodyPr/>
        <a:lstStyle/>
        <a:p>
          <a:endParaRPr lang="en-GB"/>
        </a:p>
      </dgm:t>
    </dgm:pt>
    <dgm:pt modelId="{A1D423BF-D1DF-4122-823C-DE24181E6CB1}">
      <dgm:prSet/>
      <dgm:spPr/>
      <dgm:t>
        <a:bodyPr/>
        <a:lstStyle/>
        <a:p>
          <a:pPr rtl="0"/>
          <a:r>
            <a:rPr lang="en-US"/>
            <a:t>Cognitive Component – Reflective of a person’s awareness of and knowledge about an object or subject (know, believe)</a:t>
          </a:r>
          <a:endParaRPr lang="en-GB"/>
        </a:p>
      </dgm:t>
    </dgm:pt>
    <dgm:pt modelId="{5DB65CA9-37D6-43F3-859D-E72B73E0B6EA}" type="parTrans" cxnId="{E971E250-5B60-482B-A849-1BA72C52DCBC}">
      <dgm:prSet/>
      <dgm:spPr/>
      <dgm:t>
        <a:bodyPr/>
        <a:lstStyle/>
        <a:p>
          <a:endParaRPr lang="en-GB"/>
        </a:p>
      </dgm:t>
    </dgm:pt>
    <dgm:pt modelId="{082AB0FA-6871-4E9A-A2C0-00B2E6092A2F}" type="sibTrans" cxnId="{E971E250-5B60-482B-A849-1BA72C52DCBC}">
      <dgm:prSet/>
      <dgm:spPr/>
      <dgm:t>
        <a:bodyPr/>
        <a:lstStyle/>
        <a:p>
          <a:endParaRPr lang="en-GB"/>
        </a:p>
      </dgm:t>
    </dgm:pt>
    <dgm:pt modelId="{B8D75913-DAEB-401B-BB4C-D38525B73613}">
      <dgm:prSet/>
      <dgm:spPr/>
      <dgm:t>
        <a:bodyPr/>
        <a:lstStyle/>
        <a:p>
          <a:pPr rtl="0"/>
          <a:r>
            <a:rPr lang="en-US"/>
            <a:t>Behavioural Component – Reflective of a person’s intentions and behavioural expectations, and predisposition to action</a:t>
          </a:r>
          <a:endParaRPr lang="en-GB"/>
        </a:p>
      </dgm:t>
    </dgm:pt>
    <dgm:pt modelId="{82F669CE-E3B7-4ECE-86F6-41F0148B549D}" type="parTrans" cxnId="{B0ABC953-795B-4750-805B-1CF88593CCC6}">
      <dgm:prSet/>
      <dgm:spPr/>
      <dgm:t>
        <a:bodyPr/>
        <a:lstStyle/>
        <a:p>
          <a:endParaRPr lang="en-GB"/>
        </a:p>
      </dgm:t>
    </dgm:pt>
    <dgm:pt modelId="{516F8922-7D08-47CB-80B6-D94DA6C5718F}" type="sibTrans" cxnId="{B0ABC953-795B-4750-805B-1CF88593CCC6}">
      <dgm:prSet/>
      <dgm:spPr/>
      <dgm:t>
        <a:bodyPr/>
        <a:lstStyle/>
        <a:p>
          <a:endParaRPr lang="en-GB"/>
        </a:p>
      </dgm:t>
    </dgm:pt>
    <dgm:pt modelId="{A3AF4248-A24D-4587-AABA-FE9EE48F63FA}" type="pres">
      <dgm:prSet presAssocID="{789AC047-9E10-44F3-B0E7-5DA6D8413AC4}" presName="Name0" presStyleCnt="0">
        <dgm:presLayoutVars>
          <dgm:dir/>
          <dgm:resizeHandles val="exact"/>
        </dgm:presLayoutVars>
      </dgm:prSet>
      <dgm:spPr/>
    </dgm:pt>
    <dgm:pt modelId="{0B7C23E2-F066-4AE6-A01E-1BEA8F28D910}" type="pres">
      <dgm:prSet presAssocID="{B3ECBAA1-C41A-4ABD-953C-153C0877C082}" presName="node" presStyleLbl="node1" presStyleIdx="0" presStyleCnt="3">
        <dgm:presLayoutVars>
          <dgm:bulletEnabled val="1"/>
        </dgm:presLayoutVars>
      </dgm:prSet>
      <dgm:spPr/>
    </dgm:pt>
    <dgm:pt modelId="{D4DD1986-92F7-475E-B1F8-DA203CDC3691}" type="pres">
      <dgm:prSet presAssocID="{D511E6B5-0C3B-4EF9-82A4-9725E343BFD3}" presName="sibTrans" presStyleLbl="sibTrans2D1" presStyleIdx="0" presStyleCnt="2"/>
      <dgm:spPr/>
    </dgm:pt>
    <dgm:pt modelId="{0CC3B13A-0111-4E08-B9DA-276F4ADE6BD4}" type="pres">
      <dgm:prSet presAssocID="{D511E6B5-0C3B-4EF9-82A4-9725E343BFD3}" presName="connectorText" presStyleLbl="sibTrans2D1" presStyleIdx="0" presStyleCnt="2"/>
      <dgm:spPr/>
    </dgm:pt>
    <dgm:pt modelId="{01861DE5-95EC-4293-A322-515186E54106}" type="pres">
      <dgm:prSet presAssocID="{A1D423BF-D1DF-4122-823C-DE24181E6CB1}" presName="node" presStyleLbl="node1" presStyleIdx="1" presStyleCnt="3">
        <dgm:presLayoutVars>
          <dgm:bulletEnabled val="1"/>
        </dgm:presLayoutVars>
      </dgm:prSet>
      <dgm:spPr/>
    </dgm:pt>
    <dgm:pt modelId="{79F0DD3F-814A-4B9C-8B32-1BE42424E529}" type="pres">
      <dgm:prSet presAssocID="{082AB0FA-6871-4E9A-A2C0-00B2E6092A2F}" presName="sibTrans" presStyleLbl="sibTrans2D1" presStyleIdx="1" presStyleCnt="2"/>
      <dgm:spPr/>
    </dgm:pt>
    <dgm:pt modelId="{F70CCA05-8B7F-41B3-A4E5-DBD7403A4503}" type="pres">
      <dgm:prSet presAssocID="{082AB0FA-6871-4E9A-A2C0-00B2E6092A2F}" presName="connectorText" presStyleLbl="sibTrans2D1" presStyleIdx="1" presStyleCnt="2"/>
      <dgm:spPr/>
    </dgm:pt>
    <dgm:pt modelId="{D84AFBF6-D583-44FD-86A0-C5988A98E1A2}" type="pres">
      <dgm:prSet presAssocID="{B8D75913-DAEB-401B-BB4C-D38525B73613}" presName="node" presStyleLbl="node1" presStyleIdx="2" presStyleCnt="3">
        <dgm:presLayoutVars>
          <dgm:bulletEnabled val="1"/>
        </dgm:presLayoutVars>
      </dgm:prSet>
      <dgm:spPr/>
    </dgm:pt>
  </dgm:ptLst>
  <dgm:cxnLst>
    <dgm:cxn modelId="{FC03D53D-E243-417E-A3E2-88E6FC268933}" type="presOf" srcId="{082AB0FA-6871-4E9A-A2C0-00B2E6092A2F}" destId="{F70CCA05-8B7F-41B3-A4E5-DBD7403A4503}" srcOrd="1" destOrd="0" presId="urn:microsoft.com/office/officeart/2005/8/layout/process1"/>
    <dgm:cxn modelId="{709CE764-2E78-416C-81F3-046859608952}" type="presOf" srcId="{A1D423BF-D1DF-4122-823C-DE24181E6CB1}" destId="{01861DE5-95EC-4293-A322-515186E54106}" srcOrd="0" destOrd="0" presId="urn:microsoft.com/office/officeart/2005/8/layout/process1"/>
    <dgm:cxn modelId="{1C78954C-6AAC-4DF0-96AF-28D420176F91}" type="presOf" srcId="{789AC047-9E10-44F3-B0E7-5DA6D8413AC4}" destId="{A3AF4248-A24D-4587-AABA-FE9EE48F63FA}" srcOrd="0" destOrd="0" presId="urn:microsoft.com/office/officeart/2005/8/layout/process1"/>
    <dgm:cxn modelId="{E971E250-5B60-482B-A849-1BA72C52DCBC}" srcId="{789AC047-9E10-44F3-B0E7-5DA6D8413AC4}" destId="{A1D423BF-D1DF-4122-823C-DE24181E6CB1}" srcOrd="1" destOrd="0" parTransId="{5DB65CA9-37D6-43F3-859D-E72B73E0B6EA}" sibTransId="{082AB0FA-6871-4E9A-A2C0-00B2E6092A2F}"/>
    <dgm:cxn modelId="{15EC0072-49D8-474D-B924-4743E15A6307}" type="presOf" srcId="{D511E6B5-0C3B-4EF9-82A4-9725E343BFD3}" destId="{D4DD1986-92F7-475E-B1F8-DA203CDC3691}" srcOrd="0" destOrd="0" presId="urn:microsoft.com/office/officeart/2005/8/layout/process1"/>
    <dgm:cxn modelId="{B0ABC953-795B-4750-805B-1CF88593CCC6}" srcId="{789AC047-9E10-44F3-B0E7-5DA6D8413AC4}" destId="{B8D75913-DAEB-401B-BB4C-D38525B73613}" srcOrd="2" destOrd="0" parTransId="{82F669CE-E3B7-4ECE-86F6-41F0148B549D}" sibTransId="{516F8922-7D08-47CB-80B6-D94DA6C5718F}"/>
    <dgm:cxn modelId="{A3907F85-7A77-4BB2-99F4-285AE6AF1508}" type="presOf" srcId="{082AB0FA-6871-4E9A-A2C0-00B2E6092A2F}" destId="{79F0DD3F-814A-4B9C-8B32-1BE42424E529}" srcOrd="0" destOrd="0" presId="urn:microsoft.com/office/officeart/2005/8/layout/process1"/>
    <dgm:cxn modelId="{7447E88A-325B-452A-B5F6-F071186A4D99}" type="presOf" srcId="{D511E6B5-0C3B-4EF9-82A4-9725E343BFD3}" destId="{0CC3B13A-0111-4E08-B9DA-276F4ADE6BD4}" srcOrd="1" destOrd="0" presId="urn:microsoft.com/office/officeart/2005/8/layout/process1"/>
    <dgm:cxn modelId="{D7666CA4-11AF-4613-A0DB-E89FEC618458}" type="presOf" srcId="{B3ECBAA1-C41A-4ABD-953C-153C0877C082}" destId="{0B7C23E2-F066-4AE6-A01E-1BEA8F28D910}" srcOrd="0" destOrd="0" presId="urn:microsoft.com/office/officeart/2005/8/layout/process1"/>
    <dgm:cxn modelId="{DD9010E9-FCCF-4199-947D-85CDE4CC41DE}" srcId="{789AC047-9E10-44F3-B0E7-5DA6D8413AC4}" destId="{B3ECBAA1-C41A-4ABD-953C-153C0877C082}" srcOrd="0" destOrd="0" parTransId="{45C0C0AA-4F08-4110-8C29-FEB55D390756}" sibTransId="{D511E6B5-0C3B-4EF9-82A4-9725E343BFD3}"/>
    <dgm:cxn modelId="{303BEDEB-91FA-4AEE-AF2D-D353C750B8D3}" type="presOf" srcId="{B8D75913-DAEB-401B-BB4C-D38525B73613}" destId="{D84AFBF6-D583-44FD-86A0-C5988A98E1A2}" srcOrd="0" destOrd="0" presId="urn:microsoft.com/office/officeart/2005/8/layout/process1"/>
    <dgm:cxn modelId="{E3E27EE9-5558-42FB-9F9C-FED91E167F24}" type="presParOf" srcId="{A3AF4248-A24D-4587-AABA-FE9EE48F63FA}" destId="{0B7C23E2-F066-4AE6-A01E-1BEA8F28D910}" srcOrd="0" destOrd="0" presId="urn:microsoft.com/office/officeart/2005/8/layout/process1"/>
    <dgm:cxn modelId="{9AA829B4-BD27-42C2-B247-0F09D2ACABA3}" type="presParOf" srcId="{A3AF4248-A24D-4587-AABA-FE9EE48F63FA}" destId="{D4DD1986-92F7-475E-B1F8-DA203CDC3691}" srcOrd="1" destOrd="0" presId="urn:microsoft.com/office/officeart/2005/8/layout/process1"/>
    <dgm:cxn modelId="{5ACF65FF-A485-4756-8229-D1101F34046C}" type="presParOf" srcId="{D4DD1986-92F7-475E-B1F8-DA203CDC3691}" destId="{0CC3B13A-0111-4E08-B9DA-276F4ADE6BD4}" srcOrd="0" destOrd="0" presId="urn:microsoft.com/office/officeart/2005/8/layout/process1"/>
    <dgm:cxn modelId="{FEF537D2-E381-4914-9411-F66C5CDCD2C1}" type="presParOf" srcId="{A3AF4248-A24D-4587-AABA-FE9EE48F63FA}" destId="{01861DE5-95EC-4293-A322-515186E54106}" srcOrd="2" destOrd="0" presId="urn:microsoft.com/office/officeart/2005/8/layout/process1"/>
    <dgm:cxn modelId="{0CBE6328-DA6C-434D-B0A9-AD30A6FCFC3D}" type="presParOf" srcId="{A3AF4248-A24D-4587-AABA-FE9EE48F63FA}" destId="{79F0DD3F-814A-4B9C-8B32-1BE42424E529}" srcOrd="3" destOrd="0" presId="urn:microsoft.com/office/officeart/2005/8/layout/process1"/>
    <dgm:cxn modelId="{C21B3299-001E-4FEE-B17E-BA5582231D67}" type="presParOf" srcId="{79F0DD3F-814A-4B9C-8B32-1BE42424E529}" destId="{F70CCA05-8B7F-41B3-A4E5-DBD7403A4503}" srcOrd="0" destOrd="0" presId="urn:microsoft.com/office/officeart/2005/8/layout/process1"/>
    <dgm:cxn modelId="{68F263E1-18AF-412F-A1B5-B4FF4963AAA0}" type="presParOf" srcId="{A3AF4248-A24D-4587-AABA-FE9EE48F63FA}" destId="{D84AFBF6-D583-44FD-86A0-C5988A98E1A2}"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4265A2AE-B0DD-4B6F-8E69-C9965B93357C}" type="doc">
      <dgm:prSet loTypeId="urn:microsoft.com/office/officeart/2005/8/layout/lProcess3" loCatId="process" qsTypeId="urn:microsoft.com/office/officeart/2005/8/quickstyle/simple1" qsCatId="simple" csTypeId="urn:microsoft.com/office/officeart/2005/8/colors/colorful4" csCatId="colorful"/>
      <dgm:spPr/>
      <dgm:t>
        <a:bodyPr/>
        <a:lstStyle/>
        <a:p>
          <a:endParaRPr lang="en-US"/>
        </a:p>
      </dgm:t>
    </dgm:pt>
    <dgm:pt modelId="{B6D3DD3A-C04F-4E91-83AA-7CEAC514ECB4}">
      <dgm:prSet/>
      <dgm:spPr/>
      <dgm:t>
        <a:bodyPr/>
        <a:lstStyle/>
        <a:p>
          <a:pPr rtl="0"/>
          <a:r>
            <a:rPr lang="en-GB"/>
            <a:t>“a psychological tendency that is expressed by evaluating a particular entity with some degree of favour or disfavour” (</a:t>
          </a:r>
          <a:r>
            <a:rPr lang="en-GB" err="1"/>
            <a:t>Eagly</a:t>
          </a:r>
          <a:r>
            <a:rPr lang="en-GB"/>
            <a:t> &amp; </a:t>
          </a:r>
          <a:r>
            <a:rPr lang="en-GB" err="1"/>
            <a:t>Chaiken</a:t>
          </a:r>
          <a:r>
            <a:rPr lang="en-GB"/>
            <a:t>, 1993)</a:t>
          </a:r>
        </a:p>
      </dgm:t>
    </dgm:pt>
    <dgm:pt modelId="{6818DA24-77FD-49EE-9146-B6F5C7ED0614}" type="parTrans" cxnId="{3395820C-91CA-4474-AA51-6A354C9129E4}">
      <dgm:prSet/>
      <dgm:spPr/>
      <dgm:t>
        <a:bodyPr/>
        <a:lstStyle/>
        <a:p>
          <a:endParaRPr lang="en-US"/>
        </a:p>
      </dgm:t>
    </dgm:pt>
    <dgm:pt modelId="{6020613E-E549-4CEB-A196-D79EF680B2CA}" type="sibTrans" cxnId="{3395820C-91CA-4474-AA51-6A354C9129E4}">
      <dgm:prSet/>
      <dgm:spPr/>
      <dgm:t>
        <a:bodyPr/>
        <a:lstStyle/>
        <a:p>
          <a:endParaRPr lang="en-US"/>
        </a:p>
      </dgm:t>
    </dgm:pt>
    <dgm:pt modelId="{35621934-E253-463C-8270-4DBA14DB32CD}" type="pres">
      <dgm:prSet presAssocID="{4265A2AE-B0DD-4B6F-8E69-C9965B93357C}" presName="Name0" presStyleCnt="0">
        <dgm:presLayoutVars>
          <dgm:chPref val="3"/>
          <dgm:dir/>
          <dgm:animLvl val="lvl"/>
          <dgm:resizeHandles/>
        </dgm:presLayoutVars>
      </dgm:prSet>
      <dgm:spPr/>
    </dgm:pt>
    <dgm:pt modelId="{37937E4B-15C5-4DB9-872E-E9B3B6E940D2}" type="pres">
      <dgm:prSet presAssocID="{B6D3DD3A-C04F-4E91-83AA-7CEAC514ECB4}" presName="horFlow" presStyleCnt="0"/>
      <dgm:spPr/>
    </dgm:pt>
    <dgm:pt modelId="{3F0A5A1B-09E8-4325-B0B6-F886CC06A8CC}" type="pres">
      <dgm:prSet presAssocID="{B6D3DD3A-C04F-4E91-83AA-7CEAC514ECB4}" presName="bigChev" presStyleLbl="node1" presStyleIdx="0" presStyleCnt="1"/>
      <dgm:spPr/>
    </dgm:pt>
  </dgm:ptLst>
  <dgm:cxnLst>
    <dgm:cxn modelId="{3395820C-91CA-4474-AA51-6A354C9129E4}" srcId="{4265A2AE-B0DD-4B6F-8E69-C9965B93357C}" destId="{B6D3DD3A-C04F-4E91-83AA-7CEAC514ECB4}" srcOrd="0" destOrd="0" parTransId="{6818DA24-77FD-49EE-9146-B6F5C7ED0614}" sibTransId="{6020613E-E549-4CEB-A196-D79EF680B2CA}"/>
    <dgm:cxn modelId="{33E1B512-805C-45C5-9147-94C80FD03D6D}" type="presOf" srcId="{B6D3DD3A-C04F-4E91-83AA-7CEAC514ECB4}" destId="{3F0A5A1B-09E8-4325-B0B6-F886CC06A8CC}" srcOrd="0" destOrd="0" presId="urn:microsoft.com/office/officeart/2005/8/layout/lProcess3"/>
    <dgm:cxn modelId="{8E383A95-A97E-48A1-826F-7629D0B9448A}" type="presOf" srcId="{4265A2AE-B0DD-4B6F-8E69-C9965B93357C}" destId="{35621934-E253-463C-8270-4DBA14DB32CD}" srcOrd="0" destOrd="0" presId="urn:microsoft.com/office/officeart/2005/8/layout/lProcess3"/>
    <dgm:cxn modelId="{732A0328-D609-41E9-BC07-E47E7A4996F5}" type="presParOf" srcId="{35621934-E253-463C-8270-4DBA14DB32CD}" destId="{37937E4B-15C5-4DB9-872E-E9B3B6E940D2}" srcOrd="0" destOrd="0" presId="urn:microsoft.com/office/officeart/2005/8/layout/lProcess3"/>
    <dgm:cxn modelId="{BA508A33-E6F3-4888-A2D0-333C0FAF519A}" type="presParOf" srcId="{37937E4B-15C5-4DB9-872E-E9B3B6E940D2}" destId="{3F0A5A1B-09E8-4325-B0B6-F886CC06A8CC}" srcOrd="0" destOrd="0" presId="urn:microsoft.com/office/officeart/2005/8/layout/l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C37EDAA-3B45-4172-AD67-E7D692006691}" type="doc">
      <dgm:prSet loTypeId="urn:microsoft.com/office/officeart/2005/8/layout/target3" loCatId="relationship" qsTypeId="urn:microsoft.com/office/officeart/2005/8/quickstyle/simple1" qsCatId="simple" csTypeId="urn:microsoft.com/office/officeart/2005/8/colors/colorful1" csCatId="colorful"/>
      <dgm:spPr/>
      <dgm:t>
        <a:bodyPr/>
        <a:lstStyle/>
        <a:p>
          <a:endParaRPr lang="en-US"/>
        </a:p>
      </dgm:t>
    </dgm:pt>
    <dgm:pt modelId="{DA12AD7F-A38B-4702-8D67-72B8B42DEBA7}">
      <dgm:prSet/>
      <dgm:spPr/>
      <dgm:t>
        <a:bodyPr/>
        <a:lstStyle/>
        <a:p>
          <a:pPr rtl="0"/>
          <a:r>
            <a:rPr lang="en-GB"/>
            <a:t>What is an attitude?</a:t>
          </a:r>
        </a:p>
      </dgm:t>
    </dgm:pt>
    <dgm:pt modelId="{6A6E26D8-4468-40AF-A969-143B3795562E}" type="parTrans" cxnId="{68280B32-E3DA-4E7E-A954-F617C52C277D}">
      <dgm:prSet/>
      <dgm:spPr/>
      <dgm:t>
        <a:bodyPr/>
        <a:lstStyle/>
        <a:p>
          <a:endParaRPr lang="en-US"/>
        </a:p>
      </dgm:t>
    </dgm:pt>
    <dgm:pt modelId="{FF38578A-1B32-43BA-BE61-60DE4B0EE76F}" type="sibTrans" cxnId="{68280B32-E3DA-4E7E-A954-F617C52C277D}">
      <dgm:prSet/>
      <dgm:spPr/>
      <dgm:t>
        <a:bodyPr/>
        <a:lstStyle/>
        <a:p>
          <a:endParaRPr lang="en-US"/>
        </a:p>
      </dgm:t>
    </dgm:pt>
    <dgm:pt modelId="{FD4E17CB-40E5-4166-A06A-68788BA19124}" type="pres">
      <dgm:prSet presAssocID="{0C37EDAA-3B45-4172-AD67-E7D692006691}" presName="Name0" presStyleCnt="0">
        <dgm:presLayoutVars>
          <dgm:chMax val="7"/>
          <dgm:dir/>
          <dgm:animLvl val="lvl"/>
          <dgm:resizeHandles val="exact"/>
        </dgm:presLayoutVars>
      </dgm:prSet>
      <dgm:spPr/>
    </dgm:pt>
    <dgm:pt modelId="{5CC2FAE8-99CA-47F3-BC79-A48108A1AEEA}" type="pres">
      <dgm:prSet presAssocID="{DA12AD7F-A38B-4702-8D67-72B8B42DEBA7}" presName="circle1" presStyleLbl="node1" presStyleIdx="0" presStyleCnt="1"/>
      <dgm:spPr/>
    </dgm:pt>
    <dgm:pt modelId="{64F3FCD9-5479-4C7D-A7D5-A87C4F47C5F1}" type="pres">
      <dgm:prSet presAssocID="{DA12AD7F-A38B-4702-8D67-72B8B42DEBA7}" presName="space" presStyleCnt="0"/>
      <dgm:spPr/>
    </dgm:pt>
    <dgm:pt modelId="{BA8AB425-7604-454E-80A4-396F4159F82B}" type="pres">
      <dgm:prSet presAssocID="{DA12AD7F-A38B-4702-8D67-72B8B42DEBA7}" presName="rect1" presStyleLbl="alignAcc1" presStyleIdx="0" presStyleCnt="1" custLinFactY="4530" custLinFactNeighborX="-21609" custLinFactNeighborY="100000"/>
      <dgm:spPr/>
    </dgm:pt>
    <dgm:pt modelId="{8EE98E46-B3D5-4718-9202-66D086CF10E6}" type="pres">
      <dgm:prSet presAssocID="{DA12AD7F-A38B-4702-8D67-72B8B42DEBA7}" presName="rect1ParTxNoCh" presStyleLbl="alignAcc1" presStyleIdx="0" presStyleCnt="1">
        <dgm:presLayoutVars>
          <dgm:chMax val="1"/>
          <dgm:bulletEnabled val="1"/>
        </dgm:presLayoutVars>
      </dgm:prSet>
      <dgm:spPr/>
    </dgm:pt>
  </dgm:ptLst>
  <dgm:cxnLst>
    <dgm:cxn modelId="{68280B32-E3DA-4E7E-A954-F617C52C277D}" srcId="{0C37EDAA-3B45-4172-AD67-E7D692006691}" destId="{DA12AD7F-A38B-4702-8D67-72B8B42DEBA7}" srcOrd="0" destOrd="0" parTransId="{6A6E26D8-4468-40AF-A969-143B3795562E}" sibTransId="{FF38578A-1B32-43BA-BE61-60DE4B0EE76F}"/>
    <dgm:cxn modelId="{80C05971-F122-4DDA-B838-9A090DAC0D77}" type="presOf" srcId="{DA12AD7F-A38B-4702-8D67-72B8B42DEBA7}" destId="{8EE98E46-B3D5-4718-9202-66D086CF10E6}" srcOrd="1" destOrd="0" presId="urn:microsoft.com/office/officeart/2005/8/layout/target3"/>
    <dgm:cxn modelId="{AC233F99-AB2F-4274-82FC-2B2514BF10F3}" type="presOf" srcId="{DA12AD7F-A38B-4702-8D67-72B8B42DEBA7}" destId="{BA8AB425-7604-454E-80A4-396F4159F82B}" srcOrd="0" destOrd="0" presId="urn:microsoft.com/office/officeart/2005/8/layout/target3"/>
    <dgm:cxn modelId="{5D5C77D6-718F-4CAD-B8B1-23E024A3AFAD}" type="presOf" srcId="{0C37EDAA-3B45-4172-AD67-E7D692006691}" destId="{FD4E17CB-40E5-4166-A06A-68788BA19124}" srcOrd="0" destOrd="0" presId="urn:microsoft.com/office/officeart/2005/8/layout/target3"/>
    <dgm:cxn modelId="{369C1A5D-0CEC-4B41-8436-93BFBE5404DB}" type="presParOf" srcId="{FD4E17CB-40E5-4166-A06A-68788BA19124}" destId="{5CC2FAE8-99CA-47F3-BC79-A48108A1AEEA}" srcOrd="0" destOrd="0" presId="urn:microsoft.com/office/officeart/2005/8/layout/target3"/>
    <dgm:cxn modelId="{B62F5FE3-44AC-4263-91C1-8888C13670E3}" type="presParOf" srcId="{FD4E17CB-40E5-4166-A06A-68788BA19124}" destId="{64F3FCD9-5479-4C7D-A7D5-A87C4F47C5F1}" srcOrd="1" destOrd="0" presId="urn:microsoft.com/office/officeart/2005/8/layout/target3"/>
    <dgm:cxn modelId="{23197E86-5D7E-46B2-96F7-5D2EDCC47053}" type="presParOf" srcId="{FD4E17CB-40E5-4166-A06A-68788BA19124}" destId="{BA8AB425-7604-454E-80A4-396F4159F82B}" srcOrd="2" destOrd="0" presId="urn:microsoft.com/office/officeart/2005/8/layout/target3"/>
    <dgm:cxn modelId="{31DFB613-BB02-45C1-A68B-9CBF1B050D2E}" type="presParOf" srcId="{FD4E17CB-40E5-4166-A06A-68788BA19124}" destId="{8EE98E46-B3D5-4718-9202-66D086CF10E6}" srcOrd="3" destOrd="0" presId="urn:microsoft.com/office/officeart/2005/8/layout/target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A4724161-2595-434D-86BB-621C9947732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EB9D21A-5105-42FE-B429-CCD27C8687BA}">
      <dgm:prSet custT="1"/>
      <dgm:spPr/>
      <dgm:t>
        <a:bodyPr/>
        <a:lstStyle/>
        <a:p>
          <a:pPr algn="ctr" rtl="0"/>
          <a:r>
            <a:rPr lang="en-GB" sz="2000"/>
            <a:t>Attitudes of the aged toward other elders are often more rejecting than those of younger persons. </a:t>
          </a:r>
        </a:p>
      </dgm:t>
    </dgm:pt>
    <dgm:pt modelId="{810FFB4A-6064-4B91-BFF3-C4E500204489}" type="parTrans" cxnId="{110CB537-F2AF-4A86-8558-341C3D189E0E}">
      <dgm:prSet/>
      <dgm:spPr/>
      <dgm:t>
        <a:bodyPr/>
        <a:lstStyle/>
        <a:p>
          <a:pPr algn="ctr"/>
          <a:endParaRPr lang="en-US"/>
        </a:p>
      </dgm:t>
    </dgm:pt>
    <dgm:pt modelId="{EA8538A2-9D74-410B-971A-C1FD18B1B353}" type="sibTrans" cxnId="{110CB537-F2AF-4A86-8558-341C3D189E0E}">
      <dgm:prSet/>
      <dgm:spPr/>
      <dgm:t>
        <a:bodyPr/>
        <a:lstStyle/>
        <a:p>
          <a:pPr algn="ctr"/>
          <a:endParaRPr lang="en-US"/>
        </a:p>
      </dgm:t>
    </dgm:pt>
    <dgm:pt modelId="{006C6B79-CB71-4D8D-A7C0-1E5E365DF237}" type="pres">
      <dgm:prSet presAssocID="{A4724161-2595-434D-86BB-621C99477328}" presName="linear" presStyleCnt="0">
        <dgm:presLayoutVars>
          <dgm:animLvl val="lvl"/>
          <dgm:resizeHandles val="exact"/>
        </dgm:presLayoutVars>
      </dgm:prSet>
      <dgm:spPr/>
    </dgm:pt>
    <dgm:pt modelId="{F99BECA2-AF2B-4F21-A1BC-759F8E5A2BAE}" type="pres">
      <dgm:prSet presAssocID="{7EB9D21A-5105-42FE-B429-CCD27C8687BA}" presName="parentText" presStyleLbl="node1" presStyleIdx="0" presStyleCnt="1" custScaleY="265006" custLinFactY="85507" custLinFactNeighborX="151" custLinFactNeighborY="100000">
        <dgm:presLayoutVars>
          <dgm:chMax val="0"/>
          <dgm:bulletEnabled val="1"/>
        </dgm:presLayoutVars>
      </dgm:prSet>
      <dgm:spPr/>
    </dgm:pt>
  </dgm:ptLst>
  <dgm:cxnLst>
    <dgm:cxn modelId="{110CB537-F2AF-4A86-8558-341C3D189E0E}" srcId="{A4724161-2595-434D-86BB-621C99477328}" destId="{7EB9D21A-5105-42FE-B429-CCD27C8687BA}" srcOrd="0" destOrd="0" parTransId="{810FFB4A-6064-4B91-BFF3-C4E500204489}" sibTransId="{EA8538A2-9D74-410B-971A-C1FD18B1B353}"/>
    <dgm:cxn modelId="{32A973A5-48C5-4727-BEFE-E86F492E691B}" type="presOf" srcId="{A4724161-2595-434D-86BB-621C99477328}" destId="{006C6B79-CB71-4D8D-A7C0-1E5E365DF237}" srcOrd="0" destOrd="0" presId="urn:microsoft.com/office/officeart/2005/8/layout/vList2"/>
    <dgm:cxn modelId="{AA50AADE-AD39-4990-A68B-2E66E0057A7A}" type="presOf" srcId="{7EB9D21A-5105-42FE-B429-CCD27C8687BA}" destId="{F99BECA2-AF2B-4F21-A1BC-759F8E5A2BAE}" srcOrd="0" destOrd="0" presId="urn:microsoft.com/office/officeart/2005/8/layout/vList2"/>
    <dgm:cxn modelId="{CAB4AF53-43D2-4C7D-9E2B-BF4478AD37B7}" type="presParOf" srcId="{006C6B79-CB71-4D8D-A7C0-1E5E365DF237}" destId="{F99BECA2-AF2B-4F21-A1BC-759F8E5A2BAE}"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056F2573-9B79-4F33-B688-198AC00CEDEE}"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D4CA6988-A923-4DDD-B988-3590EDD3C150}">
      <dgm:prSet custT="1"/>
      <dgm:spPr/>
      <dgm:t>
        <a:bodyPr/>
        <a:lstStyle/>
        <a:p>
          <a:pPr rtl="0"/>
          <a:r>
            <a:rPr lang="en-US" sz="1800" dirty="0"/>
            <a:t>Not valuing the opinions, contributions and ideas of the elders.</a:t>
          </a:r>
          <a:endParaRPr lang="en-GB" sz="1800" dirty="0"/>
        </a:p>
      </dgm:t>
    </dgm:pt>
    <dgm:pt modelId="{389374D7-E5E1-4E86-B677-272869C2A1A9}" type="parTrans" cxnId="{5CA8C5A9-E0E1-4C60-AD34-52E352F6A3C6}">
      <dgm:prSet/>
      <dgm:spPr/>
      <dgm:t>
        <a:bodyPr/>
        <a:lstStyle/>
        <a:p>
          <a:endParaRPr lang="en-US" sz="2400"/>
        </a:p>
      </dgm:t>
    </dgm:pt>
    <dgm:pt modelId="{5BEFFDBA-ED19-427A-9608-B05D68FB5E68}" type="sibTrans" cxnId="{5CA8C5A9-E0E1-4C60-AD34-52E352F6A3C6}">
      <dgm:prSet/>
      <dgm:spPr/>
      <dgm:t>
        <a:bodyPr/>
        <a:lstStyle/>
        <a:p>
          <a:endParaRPr lang="en-US" sz="2400"/>
        </a:p>
      </dgm:t>
    </dgm:pt>
    <dgm:pt modelId="{2FA81131-BB19-44A1-926E-CAAD613416FB}">
      <dgm:prSet custT="1"/>
      <dgm:spPr/>
      <dgm:t>
        <a:bodyPr/>
        <a:lstStyle/>
        <a:p>
          <a:pPr rtl="0"/>
          <a:r>
            <a:rPr lang="en-US" sz="1800"/>
            <a:t>Treating the elders with disrespect.</a:t>
          </a:r>
          <a:endParaRPr lang="en-GB" sz="1800"/>
        </a:p>
      </dgm:t>
    </dgm:pt>
    <dgm:pt modelId="{DD8811A4-7B07-4FA0-B556-C2551085E403}" type="parTrans" cxnId="{0FEC489E-F3F0-4044-9EB0-23F26B2769B4}">
      <dgm:prSet/>
      <dgm:spPr/>
      <dgm:t>
        <a:bodyPr/>
        <a:lstStyle/>
        <a:p>
          <a:endParaRPr lang="en-US" sz="2400"/>
        </a:p>
      </dgm:t>
    </dgm:pt>
    <dgm:pt modelId="{F206B02F-AAED-418D-A760-9971135D3C1B}" type="sibTrans" cxnId="{0FEC489E-F3F0-4044-9EB0-23F26B2769B4}">
      <dgm:prSet/>
      <dgm:spPr/>
      <dgm:t>
        <a:bodyPr/>
        <a:lstStyle/>
        <a:p>
          <a:endParaRPr lang="en-US" sz="2400"/>
        </a:p>
      </dgm:t>
    </dgm:pt>
    <dgm:pt modelId="{596ACD6E-EF7C-4300-A708-A21E1019339D}">
      <dgm:prSet custT="1"/>
      <dgm:spPr/>
      <dgm:t>
        <a:bodyPr/>
        <a:lstStyle/>
        <a:p>
          <a:pPr rtl="0"/>
          <a:r>
            <a:rPr lang="en-US" sz="1800"/>
            <a:t>Physical care, verbal and nonverbal </a:t>
          </a:r>
          <a:r>
            <a:rPr lang="en-US" sz="1800" err="1"/>
            <a:t>behaviours</a:t>
          </a:r>
          <a:r>
            <a:rPr lang="en-US" sz="1800"/>
            <a:t> exhibited toward them are </a:t>
          </a:r>
          <a:r>
            <a:rPr lang="en-US" sz="1800" err="1"/>
            <a:t>coloured</a:t>
          </a:r>
          <a:r>
            <a:rPr lang="en-US" sz="1800"/>
            <a:t> by the beliefs held about them.</a:t>
          </a:r>
          <a:endParaRPr lang="en-GB" sz="1800"/>
        </a:p>
      </dgm:t>
    </dgm:pt>
    <dgm:pt modelId="{214A419B-7960-466F-9731-C92E44FDD228}" type="parTrans" cxnId="{5327F09A-9799-4C35-A3DF-E5B85D82FF01}">
      <dgm:prSet/>
      <dgm:spPr/>
      <dgm:t>
        <a:bodyPr/>
        <a:lstStyle/>
        <a:p>
          <a:endParaRPr lang="en-US" sz="2400"/>
        </a:p>
      </dgm:t>
    </dgm:pt>
    <dgm:pt modelId="{D97B6BE0-0BB1-4D71-8884-CDC2B2695737}" type="sibTrans" cxnId="{5327F09A-9799-4C35-A3DF-E5B85D82FF01}">
      <dgm:prSet/>
      <dgm:spPr/>
      <dgm:t>
        <a:bodyPr/>
        <a:lstStyle/>
        <a:p>
          <a:endParaRPr lang="en-US" sz="2400"/>
        </a:p>
      </dgm:t>
    </dgm:pt>
    <dgm:pt modelId="{248488C9-B1E2-46DE-AE67-DB97BAE7D49A}">
      <dgm:prSet custT="1"/>
      <dgm:spPr/>
      <dgm:t>
        <a:bodyPr/>
        <a:lstStyle/>
        <a:p>
          <a:pPr rtl="0"/>
          <a:r>
            <a:rPr lang="en-US" sz="1800"/>
            <a:t>Ageism can lower or destroy the self-esteem of elders.</a:t>
          </a:r>
          <a:endParaRPr lang="en-GB" sz="1800"/>
        </a:p>
      </dgm:t>
    </dgm:pt>
    <dgm:pt modelId="{775A31F2-71C9-4355-B283-E1EF761390EC}" type="parTrans" cxnId="{DA67A72F-0AAC-4C52-947B-A45EDCB6B7D7}">
      <dgm:prSet/>
      <dgm:spPr/>
      <dgm:t>
        <a:bodyPr/>
        <a:lstStyle/>
        <a:p>
          <a:endParaRPr lang="en-US" sz="2400"/>
        </a:p>
      </dgm:t>
    </dgm:pt>
    <dgm:pt modelId="{22A61490-77FD-4277-82FD-0FFEC6CC928F}" type="sibTrans" cxnId="{DA67A72F-0AAC-4C52-947B-A45EDCB6B7D7}">
      <dgm:prSet/>
      <dgm:spPr/>
      <dgm:t>
        <a:bodyPr/>
        <a:lstStyle/>
        <a:p>
          <a:endParaRPr lang="en-US" sz="2400"/>
        </a:p>
      </dgm:t>
    </dgm:pt>
    <dgm:pt modelId="{2B5F2D5C-2CD0-4ED4-AFD0-57FED8CD489D}">
      <dgm:prSet custT="1"/>
      <dgm:spPr/>
      <dgm:t>
        <a:bodyPr/>
        <a:lstStyle/>
        <a:p>
          <a:pPr rtl="0"/>
          <a:r>
            <a:rPr lang="en-US" sz="1800"/>
            <a:t>Limit the degree to which elder’s problems are worked up and managed by health professionals.</a:t>
          </a:r>
          <a:endParaRPr lang="en-GB" sz="1800"/>
        </a:p>
      </dgm:t>
    </dgm:pt>
    <dgm:pt modelId="{8D6EF80F-F72D-41A4-BA77-1A2A13CBBAFC}" type="parTrans" cxnId="{47572DE2-75AC-4BDB-97B8-1AC62829ECB6}">
      <dgm:prSet/>
      <dgm:spPr/>
      <dgm:t>
        <a:bodyPr/>
        <a:lstStyle/>
        <a:p>
          <a:endParaRPr lang="en-US" sz="2400"/>
        </a:p>
      </dgm:t>
    </dgm:pt>
    <dgm:pt modelId="{3FDB858A-69E5-4CA4-A37A-BC8E9DFAF52A}" type="sibTrans" cxnId="{47572DE2-75AC-4BDB-97B8-1AC62829ECB6}">
      <dgm:prSet/>
      <dgm:spPr/>
      <dgm:t>
        <a:bodyPr/>
        <a:lstStyle/>
        <a:p>
          <a:endParaRPr lang="en-US" sz="2400"/>
        </a:p>
      </dgm:t>
    </dgm:pt>
    <dgm:pt modelId="{E43F1613-8299-41C6-B043-00E0911132BE}">
      <dgm:prSet custT="1"/>
      <dgm:spPr/>
      <dgm:t>
        <a:bodyPr/>
        <a:lstStyle/>
        <a:p>
          <a:pPr rtl="0"/>
          <a:r>
            <a:rPr lang="en-US" sz="1800"/>
            <a:t>Lead to a variety of abusive </a:t>
          </a:r>
          <a:r>
            <a:rPr lang="en-US" sz="1800" err="1"/>
            <a:t>behaviours</a:t>
          </a:r>
          <a:r>
            <a:rPr lang="en-US" sz="1800"/>
            <a:t> about elders.</a:t>
          </a:r>
          <a:endParaRPr lang="en-GB" sz="1800"/>
        </a:p>
      </dgm:t>
    </dgm:pt>
    <dgm:pt modelId="{6208CE43-6336-4BA3-8DD3-BDE3545C4631}" type="parTrans" cxnId="{70D95854-06CF-4790-A91A-4FA3E2C7F5E5}">
      <dgm:prSet/>
      <dgm:spPr/>
      <dgm:t>
        <a:bodyPr/>
        <a:lstStyle/>
        <a:p>
          <a:endParaRPr lang="en-US" sz="2400"/>
        </a:p>
      </dgm:t>
    </dgm:pt>
    <dgm:pt modelId="{A2A251B7-FE5E-413B-BC2B-E436A150024C}" type="sibTrans" cxnId="{70D95854-06CF-4790-A91A-4FA3E2C7F5E5}">
      <dgm:prSet/>
      <dgm:spPr/>
      <dgm:t>
        <a:bodyPr/>
        <a:lstStyle/>
        <a:p>
          <a:endParaRPr lang="en-US" sz="2400"/>
        </a:p>
      </dgm:t>
    </dgm:pt>
    <dgm:pt modelId="{26865816-E0CF-470F-82DB-A90FE287A658}" type="pres">
      <dgm:prSet presAssocID="{056F2573-9B79-4F33-B688-198AC00CEDEE}" presName="Name0" presStyleCnt="0">
        <dgm:presLayoutVars>
          <dgm:dir/>
          <dgm:animLvl val="lvl"/>
          <dgm:resizeHandles val="exact"/>
        </dgm:presLayoutVars>
      </dgm:prSet>
      <dgm:spPr/>
    </dgm:pt>
    <dgm:pt modelId="{F0D04C80-D58D-44D0-989F-43AE651B2618}" type="pres">
      <dgm:prSet presAssocID="{D4CA6988-A923-4DDD-B988-3590EDD3C150}" presName="linNode" presStyleCnt="0"/>
      <dgm:spPr/>
    </dgm:pt>
    <dgm:pt modelId="{69CDE397-35AC-45BD-AFF5-D2FFEBA7065A}" type="pres">
      <dgm:prSet presAssocID="{D4CA6988-A923-4DDD-B988-3590EDD3C150}" presName="parentText" presStyleLbl="node1" presStyleIdx="0" presStyleCnt="6" custScaleX="99592">
        <dgm:presLayoutVars>
          <dgm:chMax val="1"/>
          <dgm:bulletEnabled val="1"/>
        </dgm:presLayoutVars>
      </dgm:prSet>
      <dgm:spPr/>
    </dgm:pt>
    <dgm:pt modelId="{E596CA3A-6B34-4187-8DFE-DFFBB68143D0}" type="pres">
      <dgm:prSet presAssocID="{5BEFFDBA-ED19-427A-9608-B05D68FB5E68}" presName="sp" presStyleCnt="0"/>
      <dgm:spPr/>
    </dgm:pt>
    <dgm:pt modelId="{EB319DE0-2DA6-4D99-A8AF-3C44272C86CC}" type="pres">
      <dgm:prSet presAssocID="{2FA81131-BB19-44A1-926E-CAAD613416FB}" presName="linNode" presStyleCnt="0"/>
      <dgm:spPr/>
    </dgm:pt>
    <dgm:pt modelId="{D7998436-381D-4322-A159-0BFE49676275}" type="pres">
      <dgm:prSet presAssocID="{2FA81131-BB19-44A1-926E-CAAD613416FB}" presName="parentText" presStyleLbl="node1" presStyleIdx="1" presStyleCnt="6" custScaleX="106436">
        <dgm:presLayoutVars>
          <dgm:chMax val="1"/>
          <dgm:bulletEnabled val="1"/>
        </dgm:presLayoutVars>
      </dgm:prSet>
      <dgm:spPr/>
    </dgm:pt>
    <dgm:pt modelId="{10348A92-8196-40D1-82FD-A1121EAF0719}" type="pres">
      <dgm:prSet presAssocID="{F206B02F-AAED-418D-A760-9971135D3C1B}" presName="sp" presStyleCnt="0"/>
      <dgm:spPr/>
    </dgm:pt>
    <dgm:pt modelId="{343799CC-900B-4E15-A8B9-EB4AD3F6D640}" type="pres">
      <dgm:prSet presAssocID="{596ACD6E-EF7C-4300-A708-A21E1019339D}" presName="linNode" presStyleCnt="0"/>
      <dgm:spPr/>
    </dgm:pt>
    <dgm:pt modelId="{41C33624-B729-4E2E-A724-D8F178FABCA8}" type="pres">
      <dgm:prSet presAssocID="{596ACD6E-EF7C-4300-A708-A21E1019339D}" presName="parentText" presStyleLbl="node1" presStyleIdx="2" presStyleCnt="6" custScaleX="115527">
        <dgm:presLayoutVars>
          <dgm:chMax val="1"/>
          <dgm:bulletEnabled val="1"/>
        </dgm:presLayoutVars>
      </dgm:prSet>
      <dgm:spPr/>
    </dgm:pt>
    <dgm:pt modelId="{6D7F1755-1762-4480-92CE-522E53A1DF94}" type="pres">
      <dgm:prSet presAssocID="{D97B6BE0-0BB1-4D71-8884-CDC2B2695737}" presName="sp" presStyleCnt="0"/>
      <dgm:spPr/>
    </dgm:pt>
    <dgm:pt modelId="{49B55B2C-C925-4F33-868B-386B99B164D9}" type="pres">
      <dgm:prSet presAssocID="{248488C9-B1E2-46DE-AE67-DB97BAE7D49A}" presName="linNode" presStyleCnt="0"/>
      <dgm:spPr/>
    </dgm:pt>
    <dgm:pt modelId="{DE304EAD-FE10-4997-8B33-5BCEE8C6D429}" type="pres">
      <dgm:prSet presAssocID="{248488C9-B1E2-46DE-AE67-DB97BAE7D49A}" presName="parentText" presStyleLbl="node1" presStyleIdx="3" presStyleCnt="6" custScaleX="126388">
        <dgm:presLayoutVars>
          <dgm:chMax val="1"/>
          <dgm:bulletEnabled val="1"/>
        </dgm:presLayoutVars>
      </dgm:prSet>
      <dgm:spPr/>
    </dgm:pt>
    <dgm:pt modelId="{781A9659-DA71-45A7-93CA-3787A44175FD}" type="pres">
      <dgm:prSet presAssocID="{22A61490-77FD-4277-82FD-0FFEC6CC928F}" presName="sp" presStyleCnt="0"/>
      <dgm:spPr/>
    </dgm:pt>
    <dgm:pt modelId="{F09F1EAF-67EC-49BE-AD0F-BEE2E312F654}" type="pres">
      <dgm:prSet presAssocID="{2B5F2D5C-2CD0-4ED4-AFD0-57FED8CD489D}" presName="linNode" presStyleCnt="0"/>
      <dgm:spPr/>
    </dgm:pt>
    <dgm:pt modelId="{9A94543D-A218-479D-A74E-B286B5DA7B22}" type="pres">
      <dgm:prSet presAssocID="{2B5F2D5C-2CD0-4ED4-AFD0-57FED8CD489D}" presName="parentText" presStyleLbl="node1" presStyleIdx="4" presStyleCnt="6" custScaleX="134356">
        <dgm:presLayoutVars>
          <dgm:chMax val="1"/>
          <dgm:bulletEnabled val="1"/>
        </dgm:presLayoutVars>
      </dgm:prSet>
      <dgm:spPr/>
    </dgm:pt>
    <dgm:pt modelId="{8B46BEEE-E864-4908-B0B8-82F69C3437AB}" type="pres">
      <dgm:prSet presAssocID="{3FDB858A-69E5-4CA4-A37A-BC8E9DFAF52A}" presName="sp" presStyleCnt="0"/>
      <dgm:spPr/>
    </dgm:pt>
    <dgm:pt modelId="{9854A7A1-ABE6-4441-86D4-888892FEC6DF}" type="pres">
      <dgm:prSet presAssocID="{E43F1613-8299-41C6-B043-00E0911132BE}" presName="linNode" presStyleCnt="0"/>
      <dgm:spPr/>
    </dgm:pt>
    <dgm:pt modelId="{868EC011-C95E-48D8-8C8E-193AED13C4DC}" type="pres">
      <dgm:prSet presAssocID="{E43F1613-8299-41C6-B043-00E0911132BE}" presName="parentText" presStyleLbl="node1" presStyleIdx="5" presStyleCnt="6" custScaleX="151880">
        <dgm:presLayoutVars>
          <dgm:chMax val="1"/>
          <dgm:bulletEnabled val="1"/>
        </dgm:presLayoutVars>
      </dgm:prSet>
      <dgm:spPr/>
    </dgm:pt>
  </dgm:ptLst>
  <dgm:cxnLst>
    <dgm:cxn modelId="{DA67A72F-0AAC-4C52-947B-A45EDCB6B7D7}" srcId="{056F2573-9B79-4F33-B688-198AC00CEDEE}" destId="{248488C9-B1E2-46DE-AE67-DB97BAE7D49A}" srcOrd="3" destOrd="0" parTransId="{775A31F2-71C9-4355-B283-E1EF761390EC}" sibTransId="{22A61490-77FD-4277-82FD-0FFEC6CC928F}"/>
    <dgm:cxn modelId="{CD1C0E47-ED93-435B-B06B-E7503B729D8F}" type="presOf" srcId="{2B5F2D5C-2CD0-4ED4-AFD0-57FED8CD489D}" destId="{9A94543D-A218-479D-A74E-B286B5DA7B22}" srcOrd="0" destOrd="0" presId="urn:microsoft.com/office/officeart/2005/8/layout/vList5"/>
    <dgm:cxn modelId="{70D95854-06CF-4790-A91A-4FA3E2C7F5E5}" srcId="{056F2573-9B79-4F33-B688-198AC00CEDEE}" destId="{E43F1613-8299-41C6-B043-00E0911132BE}" srcOrd="5" destOrd="0" parTransId="{6208CE43-6336-4BA3-8DD3-BDE3545C4631}" sibTransId="{A2A251B7-FE5E-413B-BC2B-E436A150024C}"/>
    <dgm:cxn modelId="{88902957-16E7-41D2-AA32-30BF23B7AFE0}" type="presOf" srcId="{056F2573-9B79-4F33-B688-198AC00CEDEE}" destId="{26865816-E0CF-470F-82DB-A90FE287A658}" srcOrd="0" destOrd="0" presId="urn:microsoft.com/office/officeart/2005/8/layout/vList5"/>
    <dgm:cxn modelId="{483F9F7C-CF85-4E41-BE0A-13E571FCCE87}" type="presOf" srcId="{596ACD6E-EF7C-4300-A708-A21E1019339D}" destId="{41C33624-B729-4E2E-A724-D8F178FABCA8}" srcOrd="0" destOrd="0" presId="urn:microsoft.com/office/officeart/2005/8/layout/vList5"/>
    <dgm:cxn modelId="{5327F09A-9799-4C35-A3DF-E5B85D82FF01}" srcId="{056F2573-9B79-4F33-B688-198AC00CEDEE}" destId="{596ACD6E-EF7C-4300-A708-A21E1019339D}" srcOrd="2" destOrd="0" parTransId="{214A419B-7960-466F-9731-C92E44FDD228}" sibTransId="{D97B6BE0-0BB1-4D71-8884-CDC2B2695737}"/>
    <dgm:cxn modelId="{0FEC489E-F3F0-4044-9EB0-23F26B2769B4}" srcId="{056F2573-9B79-4F33-B688-198AC00CEDEE}" destId="{2FA81131-BB19-44A1-926E-CAAD613416FB}" srcOrd="1" destOrd="0" parTransId="{DD8811A4-7B07-4FA0-B556-C2551085E403}" sibTransId="{F206B02F-AAED-418D-A760-9971135D3C1B}"/>
    <dgm:cxn modelId="{5CA8C5A9-E0E1-4C60-AD34-52E352F6A3C6}" srcId="{056F2573-9B79-4F33-B688-198AC00CEDEE}" destId="{D4CA6988-A923-4DDD-B988-3590EDD3C150}" srcOrd="0" destOrd="0" parTransId="{389374D7-E5E1-4E86-B677-272869C2A1A9}" sibTransId="{5BEFFDBA-ED19-427A-9608-B05D68FB5E68}"/>
    <dgm:cxn modelId="{679385AC-C6C9-4635-9C3B-844D7ECB157F}" type="presOf" srcId="{E43F1613-8299-41C6-B043-00E0911132BE}" destId="{868EC011-C95E-48D8-8C8E-193AED13C4DC}" srcOrd="0" destOrd="0" presId="urn:microsoft.com/office/officeart/2005/8/layout/vList5"/>
    <dgm:cxn modelId="{C04DC1C9-5F18-403D-9FBD-C5F1E7184F05}" type="presOf" srcId="{248488C9-B1E2-46DE-AE67-DB97BAE7D49A}" destId="{DE304EAD-FE10-4997-8B33-5BCEE8C6D429}" srcOrd="0" destOrd="0" presId="urn:microsoft.com/office/officeart/2005/8/layout/vList5"/>
    <dgm:cxn modelId="{A9F782D8-0CBB-4627-87AB-014D39D9533C}" type="presOf" srcId="{2FA81131-BB19-44A1-926E-CAAD613416FB}" destId="{D7998436-381D-4322-A159-0BFE49676275}" srcOrd="0" destOrd="0" presId="urn:microsoft.com/office/officeart/2005/8/layout/vList5"/>
    <dgm:cxn modelId="{47572DE2-75AC-4BDB-97B8-1AC62829ECB6}" srcId="{056F2573-9B79-4F33-B688-198AC00CEDEE}" destId="{2B5F2D5C-2CD0-4ED4-AFD0-57FED8CD489D}" srcOrd="4" destOrd="0" parTransId="{8D6EF80F-F72D-41A4-BA77-1A2A13CBBAFC}" sibTransId="{3FDB858A-69E5-4CA4-A37A-BC8E9DFAF52A}"/>
    <dgm:cxn modelId="{D6D246EB-3329-45D8-A84D-1C358FF60871}" type="presOf" srcId="{D4CA6988-A923-4DDD-B988-3590EDD3C150}" destId="{69CDE397-35AC-45BD-AFF5-D2FFEBA7065A}" srcOrd="0" destOrd="0" presId="urn:microsoft.com/office/officeart/2005/8/layout/vList5"/>
    <dgm:cxn modelId="{6D365BAF-AA9B-4AA8-AE57-8C5FB8A9CE03}" type="presParOf" srcId="{26865816-E0CF-470F-82DB-A90FE287A658}" destId="{F0D04C80-D58D-44D0-989F-43AE651B2618}" srcOrd="0" destOrd="0" presId="urn:microsoft.com/office/officeart/2005/8/layout/vList5"/>
    <dgm:cxn modelId="{0DD9A212-821F-44CC-B839-D2D56CA9DBA5}" type="presParOf" srcId="{F0D04C80-D58D-44D0-989F-43AE651B2618}" destId="{69CDE397-35AC-45BD-AFF5-D2FFEBA7065A}" srcOrd="0" destOrd="0" presId="urn:microsoft.com/office/officeart/2005/8/layout/vList5"/>
    <dgm:cxn modelId="{D5521B04-3405-4DD5-95F8-577EBAA2F848}" type="presParOf" srcId="{26865816-E0CF-470F-82DB-A90FE287A658}" destId="{E596CA3A-6B34-4187-8DFE-DFFBB68143D0}" srcOrd="1" destOrd="0" presId="urn:microsoft.com/office/officeart/2005/8/layout/vList5"/>
    <dgm:cxn modelId="{AD6F8A20-1E76-4B58-98B3-3B27F395331C}" type="presParOf" srcId="{26865816-E0CF-470F-82DB-A90FE287A658}" destId="{EB319DE0-2DA6-4D99-A8AF-3C44272C86CC}" srcOrd="2" destOrd="0" presId="urn:microsoft.com/office/officeart/2005/8/layout/vList5"/>
    <dgm:cxn modelId="{D2865B81-C4BB-401C-B404-91556C330E1A}" type="presParOf" srcId="{EB319DE0-2DA6-4D99-A8AF-3C44272C86CC}" destId="{D7998436-381D-4322-A159-0BFE49676275}" srcOrd="0" destOrd="0" presId="urn:microsoft.com/office/officeart/2005/8/layout/vList5"/>
    <dgm:cxn modelId="{4E161EC0-41FA-4226-B2BE-7433D10B882A}" type="presParOf" srcId="{26865816-E0CF-470F-82DB-A90FE287A658}" destId="{10348A92-8196-40D1-82FD-A1121EAF0719}" srcOrd="3" destOrd="0" presId="urn:microsoft.com/office/officeart/2005/8/layout/vList5"/>
    <dgm:cxn modelId="{EC436372-19AF-4E6F-8B4B-A318C9AE2DA0}" type="presParOf" srcId="{26865816-E0CF-470F-82DB-A90FE287A658}" destId="{343799CC-900B-4E15-A8B9-EB4AD3F6D640}" srcOrd="4" destOrd="0" presId="urn:microsoft.com/office/officeart/2005/8/layout/vList5"/>
    <dgm:cxn modelId="{977F31AC-CE96-4C2F-B55A-7B2ED6080B77}" type="presParOf" srcId="{343799CC-900B-4E15-A8B9-EB4AD3F6D640}" destId="{41C33624-B729-4E2E-A724-D8F178FABCA8}" srcOrd="0" destOrd="0" presId="urn:microsoft.com/office/officeart/2005/8/layout/vList5"/>
    <dgm:cxn modelId="{F6FABC6D-71EF-45E9-B686-C29CA5815698}" type="presParOf" srcId="{26865816-E0CF-470F-82DB-A90FE287A658}" destId="{6D7F1755-1762-4480-92CE-522E53A1DF94}" srcOrd="5" destOrd="0" presId="urn:microsoft.com/office/officeart/2005/8/layout/vList5"/>
    <dgm:cxn modelId="{97B658A9-9C51-4FD2-A992-F40E4FC5B8D1}" type="presParOf" srcId="{26865816-E0CF-470F-82DB-A90FE287A658}" destId="{49B55B2C-C925-4F33-868B-386B99B164D9}" srcOrd="6" destOrd="0" presId="urn:microsoft.com/office/officeart/2005/8/layout/vList5"/>
    <dgm:cxn modelId="{C640BB8D-0E36-4AA2-BFB5-E656E85BB9E7}" type="presParOf" srcId="{49B55B2C-C925-4F33-868B-386B99B164D9}" destId="{DE304EAD-FE10-4997-8B33-5BCEE8C6D429}" srcOrd="0" destOrd="0" presId="urn:microsoft.com/office/officeart/2005/8/layout/vList5"/>
    <dgm:cxn modelId="{A69D4BEB-2460-4E1A-AC25-92C9B3D78BBD}" type="presParOf" srcId="{26865816-E0CF-470F-82DB-A90FE287A658}" destId="{781A9659-DA71-45A7-93CA-3787A44175FD}" srcOrd="7" destOrd="0" presId="urn:microsoft.com/office/officeart/2005/8/layout/vList5"/>
    <dgm:cxn modelId="{605682FE-9593-4C19-AA98-68CDAC5DED14}" type="presParOf" srcId="{26865816-E0CF-470F-82DB-A90FE287A658}" destId="{F09F1EAF-67EC-49BE-AD0F-BEE2E312F654}" srcOrd="8" destOrd="0" presId="urn:microsoft.com/office/officeart/2005/8/layout/vList5"/>
    <dgm:cxn modelId="{7BFF6F9F-6B41-475F-8F8D-598D9DF4BA4D}" type="presParOf" srcId="{F09F1EAF-67EC-49BE-AD0F-BEE2E312F654}" destId="{9A94543D-A218-479D-A74E-B286B5DA7B22}" srcOrd="0" destOrd="0" presId="urn:microsoft.com/office/officeart/2005/8/layout/vList5"/>
    <dgm:cxn modelId="{D5A22017-923F-4D44-B13D-16DAE8FF3AFD}" type="presParOf" srcId="{26865816-E0CF-470F-82DB-A90FE287A658}" destId="{8B46BEEE-E864-4908-B0B8-82F69C3437AB}" srcOrd="9" destOrd="0" presId="urn:microsoft.com/office/officeart/2005/8/layout/vList5"/>
    <dgm:cxn modelId="{FE98A499-2C5B-44E2-BFA2-3700B32842CD}" type="presParOf" srcId="{26865816-E0CF-470F-82DB-A90FE287A658}" destId="{9854A7A1-ABE6-4441-86D4-888892FEC6DF}" srcOrd="10" destOrd="0" presId="urn:microsoft.com/office/officeart/2005/8/layout/vList5"/>
    <dgm:cxn modelId="{FCD1D707-AEC2-47F6-8ED6-DAA3103AB7CF}" type="presParOf" srcId="{9854A7A1-ABE6-4441-86D4-888892FEC6DF}" destId="{868EC011-C95E-48D8-8C8E-193AED13C4DC}"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101A97ED-6E2E-4BD8-A011-B1D6F1E4C567}" type="doc">
      <dgm:prSet loTypeId="urn:microsoft.com/office/officeart/2005/8/layout/venn3" loCatId="relationship" qsTypeId="urn:microsoft.com/office/officeart/2005/8/quickstyle/simple1" qsCatId="simple" csTypeId="urn:microsoft.com/office/officeart/2005/8/colors/colorful4" csCatId="colorful" phldr="1"/>
      <dgm:spPr/>
      <dgm:t>
        <a:bodyPr/>
        <a:lstStyle/>
        <a:p>
          <a:endParaRPr lang="en-US"/>
        </a:p>
      </dgm:t>
    </dgm:pt>
    <dgm:pt modelId="{9A303784-DA58-4256-8E02-B939ACB06607}">
      <dgm:prSet/>
      <dgm:spPr/>
      <dgm:t>
        <a:bodyPr/>
        <a:lstStyle/>
        <a:p>
          <a:pPr rtl="0"/>
          <a:r>
            <a:rPr lang="en-US" b="1" dirty="0"/>
            <a:t>Ageism</a:t>
          </a:r>
          <a:r>
            <a:rPr lang="en-US" dirty="0"/>
            <a:t>: Old age is viewed negatively. Thus, elders are considered a subject of jokes. </a:t>
          </a:r>
          <a:endParaRPr lang="en-GB" dirty="0"/>
        </a:p>
      </dgm:t>
    </dgm:pt>
    <dgm:pt modelId="{FA87BF1D-81C9-4B46-975F-F72A9FD9A869}" type="parTrans" cxnId="{7AF54A32-729F-4296-9CB5-4DBE7F48B5F3}">
      <dgm:prSet/>
      <dgm:spPr/>
      <dgm:t>
        <a:bodyPr/>
        <a:lstStyle/>
        <a:p>
          <a:endParaRPr lang="en-US"/>
        </a:p>
      </dgm:t>
    </dgm:pt>
    <dgm:pt modelId="{2ED6EEE8-3C2E-463E-B353-3160C3A76AA8}" type="sibTrans" cxnId="{7AF54A32-729F-4296-9CB5-4DBE7F48B5F3}">
      <dgm:prSet/>
      <dgm:spPr/>
      <dgm:t>
        <a:bodyPr/>
        <a:lstStyle/>
        <a:p>
          <a:endParaRPr lang="en-US"/>
        </a:p>
      </dgm:t>
    </dgm:pt>
    <dgm:pt modelId="{C6A8CAD6-A6A1-4044-9062-96640EBE66BD}">
      <dgm:prSet/>
      <dgm:spPr/>
      <dgm:t>
        <a:bodyPr/>
        <a:lstStyle/>
        <a:p>
          <a:pPr rtl="0"/>
          <a:r>
            <a:rPr lang="en-US"/>
            <a:t>Ageism has negative consequences not only on elders, but on individuals, families, groups and community levels </a:t>
          </a:r>
          <a:endParaRPr lang="en-GB"/>
        </a:p>
      </dgm:t>
    </dgm:pt>
    <dgm:pt modelId="{BD2C299E-0A80-4217-BD78-197CA5BB192D}" type="parTrans" cxnId="{84F2A7AF-4BBF-4183-84EC-E7536080B7A5}">
      <dgm:prSet/>
      <dgm:spPr/>
      <dgm:t>
        <a:bodyPr/>
        <a:lstStyle/>
        <a:p>
          <a:endParaRPr lang="en-US"/>
        </a:p>
      </dgm:t>
    </dgm:pt>
    <dgm:pt modelId="{AC30F2E9-CF2C-4155-B86D-3832A8F8C620}" type="sibTrans" cxnId="{84F2A7AF-4BBF-4183-84EC-E7536080B7A5}">
      <dgm:prSet/>
      <dgm:spPr/>
      <dgm:t>
        <a:bodyPr/>
        <a:lstStyle/>
        <a:p>
          <a:endParaRPr lang="en-US"/>
        </a:p>
      </dgm:t>
    </dgm:pt>
    <dgm:pt modelId="{45A849A4-9AAB-4862-A687-96906562B84C}" type="pres">
      <dgm:prSet presAssocID="{101A97ED-6E2E-4BD8-A011-B1D6F1E4C567}" presName="Name0" presStyleCnt="0">
        <dgm:presLayoutVars>
          <dgm:dir/>
          <dgm:resizeHandles val="exact"/>
        </dgm:presLayoutVars>
      </dgm:prSet>
      <dgm:spPr/>
    </dgm:pt>
    <dgm:pt modelId="{75F36CB3-769D-4B99-B608-EBA4022AD6A2}" type="pres">
      <dgm:prSet presAssocID="{9A303784-DA58-4256-8E02-B939ACB06607}" presName="Name5" presStyleLbl="vennNode1" presStyleIdx="0" presStyleCnt="2">
        <dgm:presLayoutVars>
          <dgm:bulletEnabled val="1"/>
        </dgm:presLayoutVars>
      </dgm:prSet>
      <dgm:spPr/>
    </dgm:pt>
    <dgm:pt modelId="{DE16C90F-6355-4E6E-85A4-FD11C92B1E08}" type="pres">
      <dgm:prSet presAssocID="{2ED6EEE8-3C2E-463E-B353-3160C3A76AA8}" presName="space" presStyleCnt="0"/>
      <dgm:spPr/>
    </dgm:pt>
    <dgm:pt modelId="{4397B2BD-CD1B-4682-88BA-A66821DCE3E2}" type="pres">
      <dgm:prSet presAssocID="{C6A8CAD6-A6A1-4044-9062-96640EBE66BD}" presName="Name5" presStyleLbl="vennNode1" presStyleIdx="1" presStyleCnt="2">
        <dgm:presLayoutVars>
          <dgm:bulletEnabled val="1"/>
        </dgm:presLayoutVars>
      </dgm:prSet>
      <dgm:spPr/>
    </dgm:pt>
  </dgm:ptLst>
  <dgm:cxnLst>
    <dgm:cxn modelId="{BF2F300E-1E8A-45FC-B895-784109914FB4}" type="presOf" srcId="{101A97ED-6E2E-4BD8-A011-B1D6F1E4C567}" destId="{45A849A4-9AAB-4862-A687-96906562B84C}" srcOrd="0" destOrd="0" presId="urn:microsoft.com/office/officeart/2005/8/layout/venn3"/>
    <dgm:cxn modelId="{626FEA25-59B5-4CFF-8905-9957B78B480E}" type="presOf" srcId="{C6A8CAD6-A6A1-4044-9062-96640EBE66BD}" destId="{4397B2BD-CD1B-4682-88BA-A66821DCE3E2}" srcOrd="0" destOrd="0" presId="urn:microsoft.com/office/officeart/2005/8/layout/venn3"/>
    <dgm:cxn modelId="{7AF54A32-729F-4296-9CB5-4DBE7F48B5F3}" srcId="{101A97ED-6E2E-4BD8-A011-B1D6F1E4C567}" destId="{9A303784-DA58-4256-8E02-B939ACB06607}" srcOrd="0" destOrd="0" parTransId="{FA87BF1D-81C9-4B46-975F-F72A9FD9A869}" sibTransId="{2ED6EEE8-3C2E-463E-B353-3160C3A76AA8}"/>
    <dgm:cxn modelId="{84F2A7AF-4BBF-4183-84EC-E7536080B7A5}" srcId="{101A97ED-6E2E-4BD8-A011-B1D6F1E4C567}" destId="{C6A8CAD6-A6A1-4044-9062-96640EBE66BD}" srcOrd="1" destOrd="0" parTransId="{BD2C299E-0A80-4217-BD78-197CA5BB192D}" sibTransId="{AC30F2E9-CF2C-4155-B86D-3832A8F8C620}"/>
    <dgm:cxn modelId="{C474ABC0-071B-4671-85FA-021BB9D4234D}" type="presOf" srcId="{9A303784-DA58-4256-8E02-B939ACB06607}" destId="{75F36CB3-769D-4B99-B608-EBA4022AD6A2}" srcOrd="0" destOrd="0" presId="urn:microsoft.com/office/officeart/2005/8/layout/venn3"/>
    <dgm:cxn modelId="{90729965-A17F-4EEB-8B0B-69E0267FA24F}" type="presParOf" srcId="{45A849A4-9AAB-4862-A687-96906562B84C}" destId="{75F36CB3-769D-4B99-B608-EBA4022AD6A2}" srcOrd="0" destOrd="0" presId="urn:microsoft.com/office/officeart/2005/8/layout/venn3"/>
    <dgm:cxn modelId="{3975D005-D50C-4F3E-8DEB-CAA58DFC19A0}" type="presParOf" srcId="{45A849A4-9AAB-4862-A687-96906562B84C}" destId="{DE16C90F-6355-4E6E-85A4-FD11C92B1E08}" srcOrd="1" destOrd="0" presId="urn:microsoft.com/office/officeart/2005/8/layout/venn3"/>
    <dgm:cxn modelId="{533B42A2-5C36-4AE4-803B-E4361FFC0AA3}" type="presParOf" srcId="{45A849A4-9AAB-4862-A687-96906562B84C}" destId="{4397B2BD-CD1B-4682-88BA-A66821DCE3E2}" srcOrd="2" destOrd="0" presId="urn:microsoft.com/office/officeart/2005/8/layout/venn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14801E90-7E74-4383-8410-C79D817A69EF}" type="doc">
      <dgm:prSet loTypeId="urn:microsoft.com/office/officeart/2005/8/layout/target3" loCatId="relationship" qsTypeId="urn:microsoft.com/office/officeart/2005/8/quickstyle/simple1" qsCatId="simple" csTypeId="urn:microsoft.com/office/officeart/2005/8/colors/colorful5" csCatId="colorful" phldr="1"/>
      <dgm:spPr/>
      <dgm:t>
        <a:bodyPr/>
        <a:lstStyle/>
        <a:p>
          <a:endParaRPr lang="en-US"/>
        </a:p>
      </dgm:t>
    </dgm:pt>
    <dgm:pt modelId="{B2D4A4BF-EE56-469F-8666-E87B063A770B}">
      <dgm:prSet/>
      <dgm:spPr/>
      <dgm:t>
        <a:bodyPr/>
        <a:lstStyle/>
        <a:p>
          <a:pPr rtl="0"/>
          <a:r>
            <a:rPr lang="en-GB" dirty="0"/>
            <a:t>Longitudinal research from the United States found that, after controlling for gender and socioeconomic status, older people who hold negative self-stereotypes make poorer recovery from disability (Levy, Slade, Murphy, Gill, 2012) and live on average 7.5 years less than people with positive attitudes to ageing (Levy, Slade, Kunkel, Kasl, 2002)  </a:t>
          </a:r>
        </a:p>
      </dgm:t>
    </dgm:pt>
    <dgm:pt modelId="{EE34EFEA-74BD-459B-B2A5-63EF30860722}" type="parTrans" cxnId="{89187663-2959-4080-A9EC-19C85EF4CE3D}">
      <dgm:prSet/>
      <dgm:spPr/>
      <dgm:t>
        <a:bodyPr/>
        <a:lstStyle/>
        <a:p>
          <a:endParaRPr lang="en-US"/>
        </a:p>
      </dgm:t>
    </dgm:pt>
    <dgm:pt modelId="{362A55CA-2FE0-4B93-B670-DBB77A8DBBA4}" type="sibTrans" cxnId="{89187663-2959-4080-A9EC-19C85EF4CE3D}">
      <dgm:prSet/>
      <dgm:spPr/>
      <dgm:t>
        <a:bodyPr/>
        <a:lstStyle/>
        <a:p>
          <a:endParaRPr lang="en-US"/>
        </a:p>
      </dgm:t>
    </dgm:pt>
    <dgm:pt modelId="{905FE35D-5F67-44A4-B24A-ABA6DC529362}">
      <dgm:prSet/>
      <dgm:spPr/>
      <dgm:t>
        <a:bodyPr/>
        <a:lstStyle/>
        <a:p>
          <a:pPr rtl="0"/>
          <a:r>
            <a:rPr lang="en-GB"/>
            <a:t>Negative attitudes are also prevalent in health and social care. Health care providers have been shown to hold more negative implicit attitudes towards older adults than the general population (Nash, Stuart-Hamilton, Mayer, 2014)</a:t>
          </a:r>
        </a:p>
      </dgm:t>
    </dgm:pt>
    <dgm:pt modelId="{7F194FB9-1CA6-441B-85A7-9D1CE61E4281}" type="parTrans" cxnId="{04CD6E18-521E-4E2C-B72E-D533A9F3D8AB}">
      <dgm:prSet/>
      <dgm:spPr/>
      <dgm:t>
        <a:bodyPr/>
        <a:lstStyle/>
        <a:p>
          <a:endParaRPr lang="en-US"/>
        </a:p>
      </dgm:t>
    </dgm:pt>
    <dgm:pt modelId="{2D653387-5A2D-4016-A0B5-E1C6180EC852}" type="sibTrans" cxnId="{04CD6E18-521E-4E2C-B72E-D533A9F3D8AB}">
      <dgm:prSet/>
      <dgm:spPr/>
      <dgm:t>
        <a:bodyPr/>
        <a:lstStyle/>
        <a:p>
          <a:endParaRPr lang="en-US"/>
        </a:p>
      </dgm:t>
    </dgm:pt>
    <dgm:pt modelId="{401004DC-867E-489F-8612-EDF1DDDB38D7}" type="pres">
      <dgm:prSet presAssocID="{14801E90-7E74-4383-8410-C79D817A69EF}" presName="Name0" presStyleCnt="0">
        <dgm:presLayoutVars>
          <dgm:chMax val="7"/>
          <dgm:dir/>
          <dgm:animLvl val="lvl"/>
          <dgm:resizeHandles val="exact"/>
        </dgm:presLayoutVars>
      </dgm:prSet>
      <dgm:spPr/>
    </dgm:pt>
    <dgm:pt modelId="{C6B1C526-6EA4-45C0-87C9-4CA16A166C92}" type="pres">
      <dgm:prSet presAssocID="{B2D4A4BF-EE56-469F-8666-E87B063A770B}" presName="circle1" presStyleLbl="node1" presStyleIdx="0" presStyleCnt="2"/>
      <dgm:spPr/>
    </dgm:pt>
    <dgm:pt modelId="{457942A3-C442-4C08-86FE-6150CC6B0E8C}" type="pres">
      <dgm:prSet presAssocID="{B2D4A4BF-EE56-469F-8666-E87B063A770B}" presName="space" presStyleCnt="0"/>
      <dgm:spPr/>
    </dgm:pt>
    <dgm:pt modelId="{AAF77051-B73A-448F-ADF8-B6959C957FA9}" type="pres">
      <dgm:prSet presAssocID="{B2D4A4BF-EE56-469F-8666-E87B063A770B}" presName="rect1" presStyleLbl="alignAcc1" presStyleIdx="0" presStyleCnt="2"/>
      <dgm:spPr/>
    </dgm:pt>
    <dgm:pt modelId="{B6063830-5C2C-46CD-9671-7BC13BEE068D}" type="pres">
      <dgm:prSet presAssocID="{905FE35D-5F67-44A4-B24A-ABA6DC529362}" presName="vertSpace2" presStyleLbl="node1" presStyleIdx="0" presStyleCnt="2"/>
      <dgm:spPr/>
    </dgm:pt>
    <dgm:pt modelId="{AB31D68B-094F-4BE1-B6A1-BAB6DF88F1CD}" type="pres">
      <dgm:prSet presAssocID="{905FE35D-5F67-44A4-B24A-ABA6DC529362}" presName="circle2" presStyleLbl="node1" presStyleIdx="1" presStyleCnt="2"/>
      <dgm:spPr/>
    </dgm:pt>
    <dgm:pt modelId="{AE7AF600-555B-4BD6-A80F-C7356B7DEBEA}" type="pres">
      <dgm:prSet presAssocID="{905FE35D-5F67-44A4-B24A-ABA6DC529362}" presName="rect2" presStyleLbl="alignAcc1" presStyleIdx="1" presStyleCnt="2"/>
      <dgm:spPr/>
    </dgm:pt>
    <dgm:pt modelId="{50E00135-19D6-4FF8-BBD8-79264C5B8059}" type="pres">
      <dgm:prSet presAssocID="{B2D4A4BF-EE56-469F-8666-E87B063A770B}" presName="rect1ParTxNoCh" presStyleLbl="alignAcc1" presStyleIdx="1" presStyleCnt="2">
        <dgm:presLayoutVars>
          <dgm:chMax val="1"/>
          <dgm:bulletEnabled val="1"/>
        </dgm:presLayoutVars>
      </dgm:prSet>
      <dgm:spPr/>
    </dgm:pt>
    <dgm:pt modelId="{5E53F4E5-686E-4D7F-9863-F8A309DC429B}" type="pres">
      <dgm:prSet presAssocID="{905FE35D-5F67-44A4-B24A-ABA6DC529362}" presName="rect2ParTxNoCh" presStyleLbl="alignAcc1" presStyleIdx="1" presStyleCnt="2">
        <dgm:presLayoutVars>
          <dgm:chMax val="1"/>
          <dgm:bulletEnabled val="1"/>
        </dgm:presLayoutVars>
      </dgm:prSet>
      <dgm:spPr/>
    </dgm:pt>
  </dgm:ptLst>
  <dgm:cxnLst>
    <dgm:cxn modelId="{04CD6E18-521E-4E2C-B72E-D533A9F3D8AB}" srcId="{14801E90-7E74-4383-8410-C79D817A69EF}" destId="{905FE35D-5F67-44A4-B24A-ABA6DC529362}" srcOrd="1" destOrd="0" parTransId="{7F194FB9-1CA6-441B-85A7-9D1CE61E4281}" sibTransId="{2D653387-5A2D-4016-A0B5-E1C6180EC852}"/>
    <dgm:cxn modelId="{DC6F055F-B1DE-4C9B-940A-AEADD7894402}" type="presOf" srcId="{905FE35D-5F67-44A4-B24A-ABA6DC529362}" destId="{AE7AF600-555B-4BD6-A80F-C7356B7DEBEA}" srcOrd="0" destOrd="0" presId="urn:microsoft.com/office/officeart/2005/8/layout/target3"/>
    <dgm:cxn modelId="{89187663-2959-4080-A9EC-19C85EF4CE3D}" srcId="{14801E90-7E74-4383-8410-C79D817A69EF}" destId="{B2D4A4BF-EE56-469F-8666-E87B063A770B}" srcOrd="0" destOrd="0" parTransId="{EE34EFEA-74BD-459B-B2A5-63EF30860722}" sibTransId="{362A55CA-2FE0-4B93-B670-DBB77A8DBBA4}"/>
    <dgm:cxn modelId="{420C9354-F8CF-45B5-8EC3-E000C806DDB5}" type="presOf" srcId="{14801E90-7E74-4383-8410-C79D817A69EF}" destId="{401004DC-867E-489F-8612-EDF1DDDB38D7}" srcOrd="0" destOrd="0" presId="urn:microsoft.com/office/officeart/2005/8/layout/target3"/>
    <dgm:cxn modelId="{EB84AFC2-7DF1-4887-99D9-770BEB618E73}" type="presOf" srcId="{B2D4A4BF-EE56-469F-8666-E87B063A770B}" destId="{AAF77051-B73A-448F-ADF8-B6959C957FA9}" srcOrd="0" destOrd="0" presId="urn:microsoft.com/office/officeart/2005/8/layout/target3"/>
    <dgm:cxn modelId="{13E20CC5-A6FF-408E-B9EE-4AB5338C1E2D}" type="presOf" srcId="{B2D4A4BF-EE56-469F-8666-E87B063A770B}" destId="{50E00135-19D6-4FF8-BBD8-79264C5B8059}" srcOrd="1" destOrd="0" presId="urn:microsoft.com/office/officeart/2005/8/layout/target3"/>
    <dgm:cxn modelId="{CCF6D1D1-5F40-4B8A-8E0A-AEE4D5F0F86F}" type="presOf" srcId="{905FE35D-5F67-44A4-B24A-ABA6DC529362}" destId="{5E53F4E5-686E-4D7F-9863-F8A309DC429B}" srcOrd="1" destOrd="0" presId="urn:microsoft.com/office/officeart/2005/8/layout/target3"/>
    <dgm:cxn modelId="{FA4A4BE2-2706-4F0E-AE98-2619847E02FA}" type="presParOf" srcId="{401004DC-867E-489F-8612-EDF1DDDB38D7}" destId="{C6B1C526-6EA4-45C0-87C9-4CA16A166C92}" srcOrd="0" destOrd="0" presId="urn:microsoft.com/office/officeart/2005/8/layout/target3"/>
    <dgm:cxn modelId="{D44CC407-096F-4400-BB9D-A0B47B405836}" type="presParOf" srcId="{401004DC-867E-489F-8612-EDF1DDDB38D7}" destId="{457942A3-C442-4C08-86FE-6150CC6B0E8C}" srcOrd="1" destOrd="0" presId="urn:microsoft.com/office/officeart/2005/8/layout/target3"/>
    <dgm:cxn modelId="{252D1E99-E525-490D-A743-3C6DD1EAB5B2}" type="presParOf" srcId="{401004DC-867E-489F-8612-EDF1DDDB38D7}" destId="{AAF77051-B73A-448F-ADF8-B6959C957FA9}" srcOrd="2" destOrd="0" presId="urn:microsoft.com/office/officeart/2005/8/layout/target3"/>
    <dgm:cxn modelId="{E20FF3D3-8E55-4BAE-940F-657A7CEEE47D}" type="presParOf" srcId="{401004DC-867E-489F-8612-EDF1DDDB38D7}" destId="{B6063830-5C2C-46CD-9671-7BC13BEE068D}" srcOrd="3" destOrd="0" presId="urn:microsoft.com/office/officeart/2005/8/layout/target3"/>
    <dgm:cxn modelId="{B7395964-F447-400A-AF88-846AF7B7D95C}" type="presParOf" srcId="{401004DC-867E-489F-8612-EDF1DDDB38D7}" destId="{AB31D68B-094F-4BE1-B6A1-BAB6DF88F1CD}" srcOrd="4" destOrd="0" presId="urn:microsoft.com/office/officeart/2005/8/layout/target3"/>
    <dgm:cxn modelId="{3B155592-06B2-427F-893C-D2B781E9821D}" type="presParOf" srcId="{401004DC-867E-489F-8612-EDF1DDDB38D7}" destId="{AE7AF600-555B-4BD6-A80F-C7356B7DEBEA}" srcOrd="5" destOrd="0" presId="urn:microsoft.com/office/officeart/2005/8/layout/target3"/>
    <dgm:cxn modelId="{3E4FD856-7D35-4DA3-A4A2-5FAAC1C7C00A}" type="presParOf" srcId="{401004DC-867E-489F-8612-EDF1DDDB38D7}" destId="{50E00135-19D6-4FF8-BBD8-79264C5B8059}" srcOrd="6" destOrd="0" presId="urn:microsoft.com/office/officeart/2005/8/layout/target3"/>
    <dgm:cxn modelId="{88C2B387-4126-482F-BA8B-6490D3F5BD84}" type="presParOf" srcId="{401004DC-867E-489F-8612-EDF1DDDB38D7}" destId="{5E53F4E5-686E-4D7F-9863-F8A309DC429B}" srcOrd="7"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4D8D7BB8-94D4-4E69-B6FF-4CE96A222836}" type="doc">
      <dgm:prSet loTypeId="urn:microsoft.com/office/officeart/2011/layout/CircleProcess" loCatId="officeonline" qsTypeId="urn:microsoft.com/office/officeart/2005/8/quickstyle/simple1" qsCatId="simple" csTypeId="urn:microsoft.com/office/officeart/2005/8/colors/accent1_2" csCatId="accent1" phldr="1"/>
      <dgm:spPr/>
      <dgm:t>
        <a:bodyPr/>
        <a:lstStyle/>
        <a:p>
          <a:endParaRPr lang="en-US"/>
        </a:p>
      </dgm:t>
    </dgm:pt>
    <dgm:pt modelId="{A3604005-7E5C-424F-82A9-D5B54EA0163E}">
      <dgm:prSet/>
      <dgm:spPr/>
      <dgm:t>
        <a:bodyPr/>
        <a:lstStyle/>
        <a:p>
          <a:pPr rtl="0"/>
          <a:r>
            <a:rPr lang="en-GB"/>
            <a:t>– negatively framed headlines in the media;</a:t>
          </a:r>
        </a:p>
      </dgm:t>
    </dgm:pt>
    <dgm:pt modelId="{769CBC56-C783-4322-8733-CE0D5CD13248}" type="parTrans" cxnId="{D19E1772-D142-484E-96AC-46509BAC3BA9}">
      <dgm:prSet/>
      <dgm:spPr/>
      <dgm:t>
        <a:bodyPr/>
        <a:lstStyle/>
        <a:p>
          <a:endParaRPr lang="en-US"/>
        </a:p>
      </dgm:t>
    </dgm:pt>
    <dgm:pt modelId="{30D62B5D-F0C8-4209-95B9-6DDD8DF6C30B}" type="sibTrans" cxnId="{D19E1772-D142-484E-96AC-46509BAC3BA9}">
      <dgm:prSet/>
      <dgm:spPr/>
      <dgm:t>
        <a:bodyPr/>
        <a:lstStyle/>
        <a:p>
          <a:endParaRPr lang="en-US"/>
        </a:p>
      </dgm:t>
    </dgm:pt>
    <dgm:pt modelId="{E2A1321F-21B8-4DD8-BFD1-C312DAC6AEBE}">
      <dgm:prSet/>
      <dgm:spPr/>
      <dgm:t>
        <a:bodyPr/>
        <a:lstStyle/>
        <a:p>
          <a:pPr rtl="0"/>
          <a:r>
            <a:rPr lang="en-GB"/>
            <a:t>– pressure from the beauty industry to use “anti-ageing” products;</a:t>
          </a:r>
        </a:p>
      </dgm:t>
    </dgm:pt>
    <dgm:pt modelId="{D7D27D14-62A8-425D-9772-B3DA1A474ECD}" type="parTrans" cxnId="{58489731-A927-49F9-AD32-16C9780F60B0}">
      <dgm:prSet/>
      <dgm:spPr/>
      <dgm:t>
        <a:bodyPr/>
        <a:lstStyle/>
        <a:p>
          <a:endParaRPr lang="en-US"/>
        </a:p>
      </dgm:t>
    </dgm:pt>
    <dgm:pt modelId="{BF1BA028-84CC-4E83-9BFE-EE9D8BE3D207}" type="sibTrans" cxnId="{58489731-A927-49F9-AD32-16C9780F60B0}">
      <dgm:prSet/>
      <dgm:spPr/>
      <dgm:t>
        <a:bodyPr/>
        <a:lstStyle/>
        <a:p>
          <a:endParaRPr lang="en-US"/>
        </a:p>
      </dgm:t>
    </dgm:pt>
    <dgm:pt modelId="{95FAC199-AF7F-4DE9-95DD-E22C7ABAE76F}">
      <dgm:prSet/>
      <dgm:spPr/>
      <dgm:t>
        <a:bodyPr/>
        <a:lstStyle/>
        <a:p>
          <a:pPr rtl="0"/>
          <a:r>
            <a:rPr lang="en-GB"/>
            <a:t>– lack of regular contact between older and younger generations;</a:t>
          </a:r>
        </a:p>
      </dgm:t>
    </dgm:pt>
    <dgm:pt modelId="{E983BDBF-BBB0-4A92-B753-3A0CD2FBC7C0}" type="parTrans" cxnId="{DF5CE6C7-26A6-4B4C-801E-24DF6E55A73E}">
      <dgm:prSet/>
      <dgm:spPr/>
      <dgm:t>
        <a:bodyPr/>
        <a:lstStyle/>
        <a:p>
          <a:endParaRPr lang="en-US"/>
        </a:p>
      </dgm:t>
    </dgm:pt>
    <dgm:pt modelId="{2993B2CF-D7ED-4A50-B292-D815120BD014}" type="sibTrans" cxnId="{DF5CE6C7-26A6-4B4C-801E-24DF6E55A73E}">
      <dgm:prSet/>
      <dgm:spPr/>
      <dgm:t>
        <a:bodyPr/>
        <a:lstStyle/>
        <a:p>
          <a:endParaRPr lang="en-US"/>
        </a:p>
      </dgm:t>
    </dgm:pt>
    <dgm:pt modelId="{8718A2F9-C830-4F23-8991-F22C74777372}">
      <dgm:prSet/>
      <dgm:spPr/>
      <dgm:t>
        <a:bodyPr/>
        <a:lstStyle/>
        <a:p>
          <a:pPr rtl="0"/>
          <a:r>
            <a:rPr lang="en-GB"/>
            <a:t>– age-based prejudice in the workplace.</a:t>
          </a:r>
        </a:p>
      </dgm:t>
    </dgm:pt>
    <dgm:pt modelId="{BE8F2757-5484-4299-8DB7-1D57B086B267}" type="parTrans" cxnId="{B59F0B91-9F14-4E40-BECC-42C73AD69384}">
      <dgm:prSet/>
      <dgm:spPr/>
      <dgm:t>
        <a:bodyPr/>
        <a:lstStyle/>
        <a:p>
          <a:endParaRPr lang="en-US"/>
        </a:p>
      </dgm:t>
    </dgm:pt>
    <dgm:pt modelId="{CF753F56-2B4B-4423-9353-2F7A142CE037}" type="sibTrans" cxnId="{B59F0B91-9F14-4E40-BECC-42C73AD69384}">
      <dgm:prSet/>
      <dgm:spPr/>
      <dgm:t>
        <a:bodyPr/>
        <a:lstStyle/>
        <a:p>
          <a:endParaRPr lang="en-US"/>
        </a:p>
      </dgm:t>
    </dgm:pt>
    <dgm:pt modelId="{E87284B4-E7C6-4A93-ADB3-A9F8CE0EEC88}" type="pres">
      <dgm:prSet presAssocID="{4D8D7BB8-94D4-4E69-B6FF-4CE96A222836}" presName="Name0" presStyleCnt="0">
        <dgm:presLayoutVars>
          <dgm:chMax val="11"/>
          <dgm:chPref val="11"/>
          <dgm:dir/>
          <dgm:resizeHandles/>
        </dgm:presLayoutVars>
      </dgm:prSet>
      <dgm:spPr/>
    </dgm:pt>
    <dgm:pt modelId="{96E89C2E-17BE-47D4-8AB2-2DA421B1FD57}" type="pres">
      <dgm:prSet presAssocID="{8718A2F9-C830-4F23-8991-F22C74777372}" presName="Accent4" presStyleCnt="0"/>
      <dgm:spPr/>
    </dgm:pt>
    <dgm:pt modelId="{5A117EDE-37AB-4051-970E-710D925A3D61}" type="pres">
      <dgm:prSet presAssocID="{8718A2F9-C830-4F23-8991-F22C74777372}" presName="Accent" presStyleLbl="node1" presStyleIdx="0" presStyleCnt="4"/>
      <dgm:spPr/>
    </dgm:pt>
    <dgm:pt modelId="{5A5CB1A2-5A81-44C2-BC50-7640BC20D915}" type="pres">
      <dgm:prSet presAssocID="{8718A2F9-C830-4F23-8991-F22C74777372}" presName="ParentBackground4" presStyleCnt="0"/>
      <dgm:spPr/>
    </dgm:pt>
    <dgm:pt modelId="{EFA8509C-2151-4E90-904A-EDB5DDBDBCC2}" type="pres">
      <dgm:prSet presAssocID="{8718A2F9-C830-4F23-8991-F22C74777372}" presName="ParentBackground" presStyleLbl="fgAcc1" presStyleIdx="0" presStyleCnt="4"/>
      <dgm:spPr/>
    </dgm:pt>
    <dgm:pt modelId="{A445DDF1-4A27-4324-AC4F-B3B5E3028AA0}" type="pres">
      <dgm:prSet presAssocID="{8718A2F9-C830-4F23-8991-F22C74777372}" presName="Parent4" presStyleLbl="revTx" presStyleIdx="0" presStyleCnt="0">
        <dgm:presLayoutVars>
          <dgm:chMax val="1"/>
          <dgm:chPref val="1"/>
          <dgm:bulletEnabled val="1"/>
        </dgm:presLayoutVars>
      </dgm:prSet>
      <dgm:spPr/>
    </dgm:pt>
    <dgm:pt modelId="{CC9DA90A-7119-444C-AEFA-EA7ABFE83953}" type="pres">
      <dgm:prSet presAssocID="{95FAC199-AF7F-4DE9-95DD-E22C7ABAE76F}" presName="Accent3" presStyleCnt="0"/>
      <dgm:spPr/>
    </dgm:pt>
    <dgm:pt modelId="{0F521BFA-9AE4-4831-90DD-A30D4DF61486}" type="pres">
      <dgm:prSet presAssocID="{95FAC199-AF7F-4DE9-95DD-E22C7ABAE76F}" presName="Accent" presStyleLbl="node1" presStyleIdx="1" presStyleCnt="4"/>
      <dgm:spPr/>
    </dgm:pt>
    <dgm:pt modelId="{EA7E069E-58BD-49BD-AAD9-8101A95F9651}" type="pres">
      <dgm:prSet presAssocID="{95FAC199-AF7F-4DE9-95DD-E22C7ABAE76F}" presName="ParentBackground3" presStyleCnt="0"/>
      <dgm:spPr/>
    </dgm:pt>
    <dgm:pt modelId="{30BD6851-44A5-45FE-9889-A26F05E6B187}" type="pres">
      <dgm:prSet presAssocID="{95FAC199-AF7F-4DE9-95DD-E22C7ABAE76F}" presName="ParentBackground" presStyleLbl="fgAcc1" presStyleIdx="1" presStyleCnt="4"/>
      <dgm:spPr/>
    </dgm:pt>
    <dgm:pt modelId="{2914B7E1-649D-4541-A816-9F73F389F1E0}" type="pres">
      <dgm:prSet presAssocID="{95FAC199-AF7F-4DE9-95DD-E22C7ABAE76F}" presName="Parent3" presStyleLbl="revTx" presStyleIdx="0" presStyleCnt="0">
        <dgm:presLayoutVars>
          <dgm:chMax val="1"/>
          <dgm:chPref val="1"/>
          <dgm:bulletEnabled val="1"/>
        </dgm:presLayoutVars>
      </dgm:prSet>
      <dgm:spPr/>
    </dgm:pt>
    <dgm:pt modelId="{903BD6AF-2DEB-41F5-ACE7-1B0191BF3C38}" type="pres">
      <dgm:prSet presAssocID="{E2A1321F-21B8-4DD8-BFD1-C312DAC6AEBE}" presName="Accent2" presStyleCnt="0"/>
      <dgm:spPr/>
    </dgm:pt>
    <dgm:pt modelId="{B95175D6-1075-4B05-AA9C-E408BC65308C}" type="pres">
      <dgm:prSet presAssocID="{E2A1321F-21B8-4DD8-BFD1-C312DAC6AEBE}" presName="Accent" presStyleLbl="node1" presStyleIdx="2" presStyleCnt="4"/>
      <dgm:spPr/>
    </dgm:pt>
    <dgm:pt modelId="{5D635F9C-EF4F-41C7-AE15-456B9156AB5F}" type="pres">
      <dgm:prSet presAssocID="{E2A1321F-21B8-4DD8-BFD1-C312DAC6AEBE}" presName="ParentBackground2" presStyleCnt="0"/>
      <dgm:spPr/>
    </dgm:pt>
    <dgm:pt modelId="{4050AECE-00E3-44C8-BFF4-1B5CF1DA515F}" type="pres">
      <dgm:prSet presAssocID="{E2A1321F-21B8-4DD8-BFD1-C312DAC6AEBE}" presName="ParentBackground" presStyleLbl="fgAcc1" presStyleIdx="2" presStyleCnt="4"/>
      <dgm:spPr/>
    </dgm:pt>
    <dgm:pt modelId="{90C8BED0-5DE1-4CCF-ACF6-B6B8C64E42B4}" type="pres">
      <dgm:prSet presAssocID="{E2A1321F-21B8-4DD8-BFD1-C312DAC6AEBE}" presName="Parent2" presStyleLbl="revTx" presStyleIdx="0" presStyleCnt="0">
        <dgm:presLayoutVars>
          <dgm:chMax val="1"/>
          <dgm:chPref val="1"/>
          <dgm:bulletEnabled val="1"/>
        </dgm:presLayoutVars>
      </dgm:prSet>
      <dgm:spPr/>
    </dgm:pt>
    <dgm:pt modelId="{C52CF21E-6CBF-4A25-9A1E-1E1DE7D98957}" type="pres">
      <dgm:prSet presAssocID="{A3604005-7E5C-424F-82A9-D5B54EA0163E}" presName="Accent1" presStyleCnt="0"/>
      <dgm:spPr/>
    </dgm:pt>
    <dgm:pt modelId="{7BB5AAC9-5E8D-480C-BE7A-C9AF4EC10A18}" type="pres">
      <dgm:prSet presAssocID="{A3604005-7E5C-424F-82A9-D5B54EA0163E}" presName="Accent" presStyleLbl="node1" presStyleIdx="3" presStyleCnt="4"/>
      <dgm:spPr/>
    </dgm:pt>
    <dgm:pt modelId="{E5421CF7-88C5-497A-8B34-5B1407C16529}" type="pres">
      <dgm:prSet presAssocID="{A3604005-7E5C-424F-82A9-D5B54EA0163E}" presName="ParentBackground1" presStyleCnt="0"/>
      <dgm:spPr/>
    </dgm:pt>
    <dgm:pt modelId="{5FF67EC8-29FD-4D81-926B-A725907A4052}" type="pres">
      <dgm:prSet presAssocID="{A3604005-7E5C-424F-82A9-D5B54EA0163E}" presName="ParentBackground" presStyleLbl="fgAcc1" presStyleIdx="3" presStyleCnt="4"/>
      <dgm:spPr/>
    </dgm:pt>
    <dgm:pt modelId="{CA6267BC-E8B3-446B-B9F9-5E9321E2F767}" type="pres">
      <dgm:prSet presAssocID="{A3604005-7E5C-424F-82A9-D5B54EA0163E}" presName="Parent1" presStyleLbl="revTx" presStyleIdx="0" presStyleCnt="0">
        <dgm:presLayoutVars>
          <dgm:chMax val="1"/>
          <dgm:chPref val="1"/>
          <dgm:bulletEnabled val="1"/>
        </dgm:presLayoutVars>
      </dgm:prSet>
      <dgm:spPr/>
    </dgm:pt>
  </dgm:ptLst>
  <dgm:cxnLst>
    <dgm:cxn modelId="{49219325-532C-478E-A4CB-08F6B3172590}" type="presOf" srcId="{8718A2F9-C830-4F23-8991-F22C74777372}" destId="{A445DDF1-4A27-4324-AC4F-B3B5E3028AA0}" srcOrd="1" destOrd="0" presId="urn:microsoft.com/office/officeart/2011/layout/CircleProcess"/>
    <dgm:cxn modelId="{58489731-A927-49F9-AD32-16C9780F60B0}" srcId="{4D8D7BB8-94D4-4E69-B6FF-4CE96A222836}" destId="{E2A1321F-21B8-4DD8-BFD1-C312DAC6AEBE}" srcOrd="1" destOrd="0" parTransId="{D7D27D14-62A8-425D-9772-B3DA1A474ECD}" sibTransId="{BF1BA028-84CC-4E83-9BFE-EE9D8BE3D207}"/>
    <dgm:cxn modelId="{4743AF33-001D-4FA3-B046-920AE5C232CB}" type="presOf" srcId="{95FAC199-AF7F-4DE9-95DD-E22C7ABAE76F}" destId="{30BD6851-44A5-45FE-9889-A26F05E6B187}" srcOrd="0" destOrd="0" presId="urn:microsoft.com/office/officeart/2011/layout/CircleProcess"/>
    <dgm:cxn modelId="{F5F2EF45-9B16-4502-AA8D-46649CFD5FD5}" type="presOf" srcId="{8718A2F9-C830-4F23-8991-F22C74777372}" destId="{EFA8509C-2151-4E90-904A-EDB5DDBDBCC2}" srcOrd="0" destOrd="0" presId="urn:microsoft.com/office/officeart/2011/layout/CircleProcess"/>
    <dgm:cxn modelId="{CBBCBC4F-9BFF-41C2-AB9C-50D4EE59DE7D}" type="presOf" srcId="{E2A1321F-21B8-4DD8-BFD1-C312DAC6AEBE}" destId="{4050AECE-00E3-44C8-BFF4-1B5CF1DA515F}" srcOrd="0" destOrd="0" presId="urn:microsoft.com/office/officeart/2011/layout/CircleProcess"/>
    <dgm:cxn modelId="{D19E1772-D142-484E-96AC-46509BAC3BA9}" srcId="{4D8D7BB8-94D4-4E69-B6FF-4CE96A222836}" destId="{A3604005-7E5C-424F-82A9-D5B54EA0163E}" srcOrd="0" destOrd="0" parTransId="{769CBC56-C783-4322-8733-CE0D5CD13248}" sibTransId="{30D62B5D-F0C8-4209-95B9-6DDD8DF6C30B}"/>
    <dgm:cxn modelId="{5C7C4677-46CD-4D6F-BF4B-D1BB0C717E99}" type="presOf" srcId="{E2A1321F-21B8-4DD8-BFD1-C312DAC6AEBE}" destId="{90C8BED0-5DE1-4CCF-ACF6-B6B8C64E42B4}" srcOrd="1" destOrd="0" presId="urn:microsoft.com/office/officeart/2011/layout/CircleProcess"/>
    <dgm:cxn modelId="{B59F0B91-9F14-4E40-BECC-42C73AD69384}" srcId="{4D8D7BB8-94D4-4E69-B6FF-4CE96A222836}" destId="{8718A2F9-C830-4F23-8991-F22C74777372}" srcOrd="3" destOrd="0" parTransId="{BE8F2757-5484-4299-8DB7-1D57B086B267}" sibTransId="{CF753F56-2B4B-4423-9353-2F7A142CE037}"/>
    <dgm:cxn modelId="{A07919A7-A95A-46E3-AF90-3B58534A9D62}" type="presOf" srcId="{4D8D7BB8-94D4-4E69-B6FF-4CE96A222836}" destId="{E87284B4-E7C6-4A93-ADB3-A9F8CE0EEC88}" srcOrd="0" destOrd="0" presId="urn:microsoft.com/office/officeart/2011/layout/CircleProcess"/>
    <dgm:cxn modelId="{6D970BC7-8B10-40A7-A074-EF8D239AA8F1}" type="presOf" srcId="{A3604005-7E5C-424F-82A9-D5B54EA0163E}" destId="{CA6267BC-E8B3-446B-B9F9-5E9321E2F767}" srcOrd="1" destOrd="0" presId="urn:microsoft.com/office/officeart/2011/layout/CircleProcess"/>
    <dgm:cxn modelId="{DF5CE6C7-26A6-4B4C-801E-24DF6E55A73E}" srcId="{4D8D7BB8-94D4-4E69-B6FF-4CE96A222836}" destId="{95FAC199-AF7F-4DE9-95DD-E22C7ABAE76F}" srcOrd="2" destOrd="0" parTransId="{E983BDBF-BBB0-4A92-B753-3A0CD2FBC7C0}" sibTransId="{2993B2CF-D7ED-4A50-B292-D815120BD014}"/>
    <dgm:cxn modelId="{6BDA72D4-196F-4157-8D8F-D61187B3AD52}" type="presOf" srcId="{A3604005-7E5C-424F-82A9-D5B54EA0163E}" destId="{5FF67EC8-29FD-4D81-926B-A725907A4052}" srcOrd="0" destOrd="0" presId="urn:microsoft.com/office/officeart/2011/layout/CircleProcess"/>
    <dgm:cxn modelId="{9BF6CBEF-3E36-4AD4-85C3-D20F31154C5D}" type="presOf" srcId="{95FAC199-AF7F-4DE9-95DD-E22C7ABAE76F}" destId="{2914B7E1-649D-4541-A816-9F73F389F1E0}" srcOrd="1" destOrd="0" presId="urn:microsoft.com/office/officeart/2011/layout/CircleProcess"/>
    <dgm:cxn modelId="{2DBA3B47-795C-438E-878E-F4F8C5711AB3}" type="presParOf" srcId="{E87284B4-E7C6-4A93-ADB3-A9F8CE0EEC88}" destId="{96E89C2E-17BE-47D4-8AB2-2DA421B1FD57}" srcOrd="0" destOrd="0" presId="urn:microsoft.com/office/officeart/2011/layout/CircleProcess"/>
    <dgm:cxn modelId="{D3EC7666-871D-4AD0-97D8-11A61AE08123}" type="presParOf" srcId="{96E89C2E-17BE-47D4-8AB2-2DA421B1FD57}" destId="{5A117EDE-37AB-4051-970E-710D925A3D61}" srcOrd="0" destOrd="0" presId="urn:microsoft.com/office/officeart/2011/layout/CircleProcess"/>
    <dgm:cxn modelId="{AF14688E-27F3-4361-896E-AC912D1A09A9}" type="presParOf" srcId="{E87284B4-E7C6-4A93-ADB3-A9F8CE0EEC88}" destId="{5A5CB1A2-5A81-44C2-BC50-7640BC20D915}" srcOrd="1" destOrd="0" presId="urn:microsoft.com/office/officeart/2011/layout/CircleProcess"/>
    <dgm:cxn modelId="{F3580390-CBB7-4B91-AE18-C0D9CA68F9E4}" type="presParOf" srcId="{5A5CB1A2-5A81-44C2-BC50-7640BC20D915}" destId="{EFA8509C-2151-4E90-904A-EDB5DDBDBCC2}" srcOrd="0" destOrd="0" presId="urn:microsoft.com/office/officeart/2011/layout/CircleProcess"/>
    <dgm:cxn modelId="{E2EDA477-A9FF-4C8E-9DB2-82B8245771A3}" type="presParOf" srcId="{E87284B4-E7C6-4A93-ADB3-A9F8CE0EEC88}" destId="{A445DDF1-4A27-4324-AC4F-B3B5E3028AA0}" srcOrd="2" destOrd="0" presId="urn:microsoft.com/office/officeart/2011/layout/CircleProcess"/>
    <dgm:cxn modelId="{F7DF073C-DC59-452E-8CE2-4B60C1859641}" type="presParOf" srcId="{E87284B4-E7C6-4A93-ADB3-A9F8CE0EEC88}" destId="{CC9DA90A-7119-444C-AEFA-EA7ABFE83953}" srcOrd="3" destOrd="0" presId="urn:microsoft.com/office/officeart/2011/layout/CircleProcess"/>
    <dgm:cxn modelId="{76BCA3A5-DB1A-4381-8C20-D30FA5FC0363}" type="presParOf" srcId="{CC9DA90A-7119-444C-AEFA-EA7ABFE83953}" destId="{0F521BFA-9AE4-4831-90DD-A30D4DF61486}" srcOrd="0" destOrd="0" presId="urn:microsoft.com/office/officeart/2011/layout/CircleProcess"/>
    <dgm:cxn modelId="{1BFE71D9-7C5A-4288-9F65-D816D6AC2ADB}" type="presParOf" srcId="{E87284B4-E7C6-4A93-ADB3-A9F8CE0EEC88}" destId="{EA7E069E-58BD-49BD-AAD9-8101A95F9651}" srcOrd="4" destOrd="0" presId="urn:microsoft.com/office/officeart/2011/layout/CircleProcess"/>
    <dgm:cxn modelId="{E281E32D-2163-4497-8571-73A532BF5072}" type="presParOf" srcId="{EA7E069E-58BD-49BD-AAD9-8101A95F9651}" destId="{30BD6851-44A5-45FE-9889-A26F05E6B187}" srcOrd="0" destOrd="0" presId="urn:microsoft.com/office/officeart/2011/layout/CircleProcess"/>
    <dgm:cxn modelId="{F3C342F4-3C86-4C30-9122-51264A8DDFEE}" type="presParOf" srcId="{E87284B4-E7C6-4A93-ADB3-A9F8CE0EEC88}" destId="{2914B7E1-649D-4541-A816-9F73F389F1E0}" srcOrd="5" destOrd="0" presId="urn:microsoft.com/office/officeart/2011/layout/CircleProcess"/>
    <dgm:cxn modelId="{EFD7A741-1855-4EB1-9647-040E03AB048F}" type="presParOf" srcId="{E87284B4-E7C6-4A93-ADB3-A9F8CE0EEC88}" destId="{903BD6AF-2DEB-41F5-ACE7-1B0191BF3C38}" srcOrd="6" destOrd="0" presId="urn:microsoft.com/office/officeart/2011/layout/CircleProcess"/>
    <dgm:cxn modelId="{635CFE88-4AB7-4C94-9F9E-C2DA8A5DAA54}" type="presParOf" srcId="{903BD6AF-2DEB-41F5-ACE7-1B0191BF3C38}" destId="{B95175D6-1075-4B05-AA9C-E408BC65308C}" srcOrd="0" destOrd="0" presId="urn:microsoft.com/office/officeart/2011/layout/CircleProcess"/>
    <dgm:cxn modelId="{9F3DCDED-FF9D-40D8-80BF-F6FC061B7DB3}" type="presParOf" srcId="{E87284B4-E7C6-4A93-ADB3-A9F8CE0EEC88}" destId="{5D635F9C-EF4F-41C7-AE15-456B9156AB5F}" srcOrd="7" destOrd="0" presId="urn:microsoft.com/office/officeart/2011/layout/CircleProcess"/>
    <dgm:cxn modelId="{D6514F89-DCEE-49BD-97F3-446B73ACE7AC}" type="presParOf" srcId="{5D635F9C-EF4F-41C7-AE15-456B9156AB5F}" destId="{4050AECE-00E3-44C8-BFF4-1B5CF1DA515F}" srcOrd="0" destOrd="0" presId="urn:microsoft.com/office/officeart/2011/layout/CircleProcess"/>
    <dgm:cxn modelId="{F1C0B183-443E-43CF-9348-DA9129F4AF5F}" type="presParOf" srcId="{E87284B4-E7C6-4A93-ADB3-A9F8CE0EEC88}" destId="{90C8BED0-5DE1-4CCF-ACF6-B6B8C64E42B4}" srcOrd="8" destOrd="0" presId="urn:microsoft.com/office/officeart/2011/layout/CircleProcess"/>
    <dgm:cxn modelId="{63F87E11-EC07-4994-B60A-0FF81481BC95}" type="presParOf" srcId="{E87284B4-E7C6-4A93-ADB3-A9F8CE0EEC88}" destId="{C52CF21E-6CBF-4A25-9A1E-1E1DE7D98957}" srcOrd="9" destOrd="0" presId="urn:microsoft.com/office/officeart/2011/layout/CircleProcess"/>
    <dgm:cxn modelId="{28E8C4ED-96DD-4540-9A7C-A9B8687FAD86}" type="presParOf" srcId="{C52CF21E-6CBF-4A25-9A1E-1E1DE7D98957}" destId="{7BB5AAC9-5E8D-480C-BE7A-C9AF4EC10A18}" srcOrd="0" destOrd="0" presId="urn:microsoft.com/office/officeart/2011/layout/CircleProcess"/>
    <dgm:cxn modelId="{16A001EA-4C0E-4E67-8BB5-14A45C15A063}" type="presParOf" srcId="{E87284B4-E7C6-4A93-ADB3-A9F8CE0EEC88}" destId="{E5421CF7-88C5-497A-8B34-5B1407C16529}" srcOrd="10" destOrd="0" presId="urn:microsoft.com/office/officeart/2011/layout/CircleProcess"/>
    <dgm:cxn modelId="{682A9E73-4171-4A1F-BD11-728A9582CCB5}" type="presParOf" srcId="{E5421CF7-88C5-497A-8B34-5B1407C16529}" destId="{5FF67EC8-29FD-4D81-926B-A725907A4052}" srcOrd="0" destOrd="0" presId="urn:microsoft.com/office/officeart/2011/layout/CircleProcess"/>
    <dgm:cxn modelId="{ADB9EA2B-1541-4F94-B447-583B7B4D85C1}" type="presParOf" srcId="{E87284B4-E7C6-4A93-ADB3-A9F8CE0EEC88}" destId="{CA6267BC-E8B3-446B-B9F9-5E9321E2F767}" srcOrd="11"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373C69FA-0512-41AD-95D1-FDCCD6871A31}" type="doc">
      <dgm:prSet loTypeId="urn:microsoft.com/office/officeart/2005/8/layout/hProcess3" loCatId="process" qsTypeId="urn:microsoft.com/office/officeart/2005/8/quickstyle/simple1" qsCatId="simple" csTypeId="urn:microsoft.com/office/officeart/2005/8/colors/colorful4" csCatId="colorful"/>
      <dgm:spPr/>
      <dgm:t>
        <a:bodyPr/>
        <a:lstStyle/>
        <a:p>
          <a:endParaRPr lang="en-US"/>
        </a:p>
      </dgm:t>
    </dgm:pt>
    <dgm:pt modelId="{1B3C5671-6888-421F-A02F-7A8B5B094BB5}">
      <dgm:prSet custT="1"/>
      <dgm:spPr/>
      <dgm:t>
        <a:bodyPr/>
        <a:lstStyle/>
        <a:p>
          <a:pPr rtl="0"/>
          <a:r>
            <a:rPr lang="en-GB" sz="1600" dirty="0">
              <a:solidFill>
                <a:schemeClr val="bg1"/>
              </a:solidFill>
            </a:rPr>
            <a:t>Negative attitudes can be generated and reinforced in a number of ways, including:</a:t>
          </a:r>
        </a:p>
      </dgm:t>
    </dgm:pt>
    <dgm:pt modelId="{22B18FF5-DBDF-48CD-B077-28AFBE5F8BAB}" type="parTrans" cxnId="{590C5B87-0061-4B36-BA54-0FE5D6C89429}">
      <dgm:prSet/>
      <dgm:spPr/>
      <dgm:t>
        <a:bodyPr/>
        <a:lstStyle/>
        <a:p>
          <a:endParaRPr lang="en-US"/>
        </a:p>
      </dgm:t>
    </dgm:pt>
    <dgm:pt modelId="{84997123-675D-4ABD-B2D6-B83AC5043327}" type="sibTrans" cxnId="{590C5B87-0061-4B36-BA54-0FE5D6C89429}">
      <dgm:prSet/>
      <dgm:spPr/>
      <dgm:t>
        <a:bodyPr/>
        <a:lstStyle/>
        <a:p>
          <a:endParaRPr lang="en-US"/>
        </a:p>
      </dgm:t>
    </dgm:pt>
    <dgm:pt modelId="{58EAFC20-A7CE-4750-987B-21D248C67362}" type="pres">
      <dgm:prSet presAssocID="{373C69FA-0512-41AD-95D1-FDCCD6871A31}" presName="Name0" presStyleCnt="0">
        <dgm:presLayoutVars>
          <dgm:dir/>
          <dgm:animLvl val="lvl"/>
          <dgm:resizeHandles val="exact"/>
        </dgm:presLayoutVars>
      </dgm:prSet>
      <dgm:spPr/>
    </dgm:pt>
    <dgm:pt modelId="{0F175DE1-0649-4EF4-9DFB-852A14316DB5}" type="pres">
      <dgm:prSet presAssocID="{373C69FA-0512-41AD-95D1-FDCCD6871A31}" presName="dummy" presStyleCnt="0"/>
      <dgm:spPr/>
    </dgm:pt>
    <dgm:pt modelId="{71DB3EBB-5E3E-4CC2-A42E-C39C8B79ABF3}" type="pres">
      <dgm:prSet presAssocID="{373C69FA-0512-41AD-95D1-FDCCD6871A31}" presName="linH" presStyleCnt="0"/>
      <dgm:spPr/>
    </dgm:pt>
    <dgm:pt modelId="{7BDCF53C-1AFA-4B0F-8974-ED60EC7680A5}" type="pres">
      <dgm:prSet presAssocID="{373C69FA-0512-41AD-95D1-FDCCD6871A31}" presName="padding1" presStyleCnt="0"/>
      <dgm:spPr/>
    </dgm:pt>
    <dgm:pt modelId="{ACA86A39-F80F-4E24-9DC4-E35DD35C64E5}" type="pres">
      <dgm:prSet presAssocID="{1B3C5671-6888-421F-A02F-7A8B5B094BB5}" presName="linV" presStyleCnt="0"/>
      <dgm:spPr/>
    </dgm:pt>
    <dgm:pt modelId="{A418A1F2-6B58-42F1-8ACA-FFB542C6668F}" type="pres">
      <dgm:prSet presAssocID="{1B3C5671-6888-421F-A02F-7A8B5B094BB5}" presName="spVertical1" presStyleCnt="0"/>
      <dgm:spPr/>
    </dgm:pt>
    <dgm:pt modelId="{09D040A9-520B-484C-A8C5-C49860DFF26E}" type="pres">
      <dgm:prSet presAssocID="{1B3C5671-6888-421F-A02F-7A8B5B094BB5}" presName="parTx" presStyleLbl="revTx" presStyleIdx="0" presStyleCnt="1">
        <dgm:presLayoutVars>
          <dgm:chMax val="0"/>
          <dgm:chPref val="0"/>
          <dgm:bulletEnabled val="1"/>
        </dgm:presLayoutVars>
      </dgm:prSet>
      <dgm:spPr/>
    </dgm:pt>
    <dgm:pt modelId="{EA477D6C-855A-4EB3-9B79-4648187187B9}" type="pres">
      <dgm:prSet presAssocID="{1B3C5671-6888-421F-A02F-7A8B5B094BB5}" presName="spVertical2" presStyleCnt="0"/>
      <dgm:spPr/>
    </dgm:pt>
    <dgm:pt modelId="{716EAE1E-9CBB-438A-9EEF-BEF3AEACE810}" type="pres">
      <dgm:prSet presAssocID="{1B3C5671-6888-421F-A02F-7A8B5B094BB5}" presName="spVertical3" presStyleCnt="0"/>
      <dgm:spPr/>
    </dgm:pt>
    <dgm:pt modelId="{FE6CCF96-DBF8-4AA1-BE33-2D6596A66B63}" type="pres">
      <dgm:prSet presAssocID="{373C69FA-0512-41AD-95D1-FDCCD6871A31}" presName="padding2" presStyleCnt="0"/>
      <dgm:spPr/>
    </dgm:pt>
    <dgm:pt modelId="{DE86A74D-C232-447E-9E14-11AD7694308D}" type="pres">
      <dgm:prSet presAssocID="{373C69FA-0512-41AD-95D1-FDCCD6871A31}" presName="negArrow" presStyleCnt="0"/>
      <dgm:spPr/>
    </dgm:pt>
    <dgm:pt modelId="{273F5D32-E37A-4AC3-901D-17F77A2BD59B}" type="pres">
      <dgm:prSet presAssocID="{373C69FA-0512-41AD-95D1-FDCCD6871A31}" presName="backgroundArrow" presStyleLbl="node1" presStyleIdx="0" presStyleCnt="1"/>
      <dgm:spPr/>
    </dgm:pt>
  </dgm:ptLst>
  <dgm:cxnLst>
    <dgm:cxn modelId="{D6C1AB19-C2CE-4B46-AF27-881F28488BED}" type="presOf" srcId="{1B3C5671-6888-421F-A02F-7A8B5B094BB5}" destId="{09D040A9-520B-484C-A8C5-C49860DFF26E}" srcOrd="0" destOrd="0" presId="urn:microsoft.com/office/officeart/2005/8/layout/hProcess3"/>
    <dgm:cxn modelId="{FF097E41-097B-483B-98D5-99DD9026FEAB}" type="presOf" srcId="{373C69FA-0512-41AD-95D1-FDCCD6871A31}" destId="{58EAFC20-A7CE-4750-987B-21D248C67362}" srcOrd="0" destOrd="0" presId="urn:microsoft.com/office/officeart/2005/8/layout/hProcess3"/>
    <dgm:cxn modelId="{590C5B87-0061-4B36-BA54-0FE5D6C89429}" srcId="{373C69FA-0512-41AD-95D1-FDCCD6871A31}" destId="{1B3C5671-6888-421F-A02F-7A8B5B094BB5}" srcOrd="0" destOrd="0" parTransId="{22B18FF5-DBDF-48CD-B077-28AFBE5F8BAB}" sibTransId="{84997123-675D-4ABD-B2D6-B83AC5043327}"/>
    <dgm:cxn modelId="{93E87F47-7817-41B8-9D70-EEABFD13F562}" type="presParOf" srcId="{58EAFC20-A7CE-4750-987B-21D248C67362}" destId="{0F175DE1-0649-4EF4-9DFB-852A14316DB5}" srcOrd="0" destOrd="0" presId="urn:microsoft.com/office/officeart/2005/8/layout/hProcess3"/>
    <dgm:cxn modelId="{5200D417-257D-4EB9-90C8-1AA086F8B3EF}" type="presParOf" srcId="{58EAFC20-A7CE-4750-987B-21D248C67362}" destId="{71DB3EBB-5E3E-4CC2-A42E-C39C8B79ABF3}" srcOrd="1" destOrd="0" presId="urn:microsoft.com/office/officeart/2005/8/layout/hProcess3"/>
    <dgm:cxn modelId="{848CD380-83B4-46EB-9FFA-2026FAF9B48D}" type="presParOf" srcId="{71DB3EBB-5E3E-4CC2-A42E-C39C8B79ABF3}" destId="{7BDCF53C-1AFA-4B0F-8974-ED60EC7680A5}" srcOrd="0" destOrd="0" presId="urn:microsoft.com/office/officeart/2005/8/layout/hProcess3"/>
    <dgm:cxn modelId="{AA046D0E-8878-44BF-9632-81964FA1033C}" type="presParOf" srcId="{71DB3EBB-5E3E-4CC2-A42E-C39C8B79ABF3}" destId="{ACA86A39-F80F-4E24-9DC4-E35DD35C64E5}" srcOrd="1" destOrd="0" presId="urn:microsoft.com/office/officeart/2005/8/layout/hProcess3"/>
    <dgm:cxn modelId="{8225A3EB-4E04-4BEE-A4FC-39D5134A40E0}" type="presParOf" srcId="{ACA86A39-F80F-4E24-9DC4-E35DD35C64E5}" destId="{A418A1F2-6B58-42F1-8ACA-FFB542C6668F}" srcOrd="0" destOrd="0" presId="urn:microsoft.com/office/officeart/2005/8/layout/hProcess3"/>
    <dgm:cxn modelId="{AC8C647A-7624-4411-B20C-352F24F40E1F}" type="presParOf" srcId="{ACA86A39-F80F-4E24-9DC4-E35DD35C64E5}" destId="{09D040A9-520B-484C-A8C5-C49860DFF26E}" srcOrd="1" destOrd="0" presId="urn:microsoft.com/office/officeart/2005/8/layout/hProcess3"/>
    <dgm:cxn modelId="{41B6A74C-863C-43FE-B5CD-1EC58A6728A7}" type="presParOf" srcId="{ACA86A39-F80F-4E24-9DC4-E35DD35C64E5}" destId="{EA477D6C-855A-4EB3-9B79-4648187187B9}" srcOrd="2" destOrd="0" presId="urn:microsoft.com/office/officeart/2005/8/layout/hProcess3"/>
    <dgm:cxn modelId="{56269BF0-7A85-4F68-9D40-A86D825313C3}" type="presParOf" srcId="{ACA86A39-F80F-4E24-9DC4-E35DD35C64E5}" destId="{716EAE1E-9CBB-438A-9EEF-BEF3AEACE810}" srcOrd="3" destOrd="0" presId="urn:microsoft.com/office/officeart/2005/8/layout/hProcess3"/>
    <dgm:cxn modelId="{08E16B6D-DA8E-4002-953B-9CE11BE1EA4E}" type="presParOf" srcId="{71DB3EBB-5E3E-4CC2-A42E-C39C8B79ABF3}" destId="{FE6CCF96-DBF8-4AA1-BE33-2D6596A66B63}" srcOrd="2" destOrd="0" presId="urn:microsoft.com/office/officeart/2005/8/layout/hProcess3"/>
    <dgm:cxn modelId="{A46A9D59-97E7-42BF-9CFA-42F0CDA65F2F}" type="presParOf" srcId="{71DB3EBB-5E3E-4CC2-A42E-C39C8B79ABF3}" destId="{DE86A74D-C232-447E-9E14-11AD7694308D}" srcOrd="3" destOrd="0" presId="urn:microsoft.com/office/officeart/2005/8/layout/hProcess3"/>
    <dgm:cxn modelId="{F98336C4-F971-4BD4-9E2F-805938E62479}" type="presParOf" srcId="{71DB3EBB-5E3E-4CC2-A42E-C39C8B79ABF3}" destId="{273F5D32-E37A-4AC3-901D-17F77A2BD59B}" srcOrd="4" destOrd="0" presId="urn:microsoft.com/office/officeart/2005/8/layout/h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FF1FE58C-EDCC-44F9-AF9F-3079069FE03F}" type="doc">
      <dgm:prSet loTypeId="urn:microsoft.com/office/officeart/2008/layout/VerticalCurvedList" loCatId="list" qsTypeId="urn:microsoft.com/office/officeart/2005/8/quickstyle/simple1" qsCatId="simple" csTypeId="urn:microsoft.com/office/officeart/2005/8/colors/colorful2" csCatId="colorful" phldr="1"/>
      <dgm:spPr/>
      <dgm:t>
        <a:bodyPr/>
        <a:lstStyle/>
        <a:p>
          <a:endParaRPr lang="en-US"/>
        </a:p>
      </dgm:t>
    </dgm:pt>
    <dgm:pt modelId="{6FBC4601-8DA0-4566-B5BE-AEB04B9E485A}">
      <dgm:prSet/>
      <dgm:spPr/>
      <dgm:t>
        <a:bodyPr/>
        <a:lstStyle/>
        <a:p>
          <a:pPr rtl="0"/>
          <a:r>
            <a:rPr lang="en-GB"/>
            <a:t>Ageism harms the public’s health</a:t>
          </a:r>
        </a:p>
      </dgm:t>
    </dgm:pt>
    <dgm:pt modelId="{1C0E11B4-6D9E-45D6-A255-F86FF3C4A4C3}" type="parTrans" cxnId="{4ABAF7BB-914D-4C50-8869-056CDA30E0F3}">
      <dgm:prSet/>
      <dgm:spPr/>
      <dgm:t>
        <a:bodyPr/>
        <a:lstStyle/>
        <a:p>
          <a:endParaRPr lang="en-US"/>
        </a:p>
      </dgm:t>
    </dgm:pt>
    <dgm:pt modelId="{BD54EB7F-ACDF-4346-8F0E-EFE1C08E430F}" type="sibTrans" cxnId="{4ABAF7BB-914D-4C50-8869-056CDA30E0F3}">
      <dgm:prSet/>
      <dgm:spPr/>
      <dgm:t>
        <a:bodyPr/>
        <a:lstStyle/>
        <a:p>
          <a:endParaRPr lang="en-US"/>
        </a:p>
      </dgm:t>
    </dgm:pt>
    <dgm:pt modelId="{17FD4356-6069-4B91-9EFE-928D8E13A781}" type="pres">
      <dgm:prSet presAssocID="{FF1FE58C-EDCC-44F9-AF9F-3079069FE03F}" presName="Name0" presStyleCnt="0">
        <dgm:presLayoutVars>
          <dgm:chMax val="7"/>
          <dgm:chPref val="7"/>
          <dgm:dir/>
        </dgm:presLayoutVars>
      </dgm:prSet>
      <dgm:spPr/>
    </dgm:pt>
    <dgm:pt modelId="{6C3174D6-0235-48A8-8EAE-E4DF462AF5CF}" type="pres">
      <dgm:prSet presAssocID="{FF1FE58C-EDCC-44F9-AF9F-3079069FE03F}" presName="Name1" presStyleCnt="0"/>
      <dgm:spPr/>
    </dgm:pt>
    <dgm:pt modelId="{62CFCCDD-385A-40B6-A54D-EA657750E634}" type="pres">
      <dgm:prSet presAssocID="{FF1FE58C-EDCC-44F9-AF9F-3079069FE03F}" presName="cycle" presStyleCnt="0"/>
      <dgm:spPr/>
    </dgm:pt>
    <dgm:pt modelId="{6F399A31-95BD-4C63-BB5F-C36C485C9503}" type="pres">
      <dgm:prSet presAssocID="{FF1FE58C-EDCC-44F9-AF9F-3079069FE03F}" presName="srcNode" presStyleLbl="node1" presStyleIdx="0" presStyleCnt="1"/>
      <dgm:spPr/>
    </dgm:pt>
    <dgm:pt modelId="{504C9D94-6422-42A8-8614-E36EDE48B547}" type="pres">
      <dgm:prSet presAssocID="{FF1FE58C-EDCC-44F9-AF9F-3079069FE03F}" presName="conn" presStyleLbl="parChTrans1D2" presStyleIdx="0" presStyleCnt="1"/>
      <dgm:spPr/>
    </dgm:pt>
    <dgm:pt modelId="{526C515A-CF31-491F-8E5D-F1C402EF449E}" type="pres">
      <dgm:prSet presAssocID="{FF1FE58C-EDCC-44F9-AF9F-3079069FE03F}" presName="extraNode" presStyleLbl="node1" presStyleIdx="0" presStyleCnt="1"/>
      <dgm:spPr/>
    </dgm:pt>
    <dgm:pt modelId="{C065C41F-6C0B-424D-A882-E4442D2BF6C8}" type="pres">
      <dgm:prSet presAssocID="{FF1FE58C-EDCC-44F9-AF9F-3079069FE03F}" presName="dstNode" presStyleLbl="node1" presStyleIdx="0" presStyleCnt="1"/>
      <dgm:spPr/>
    </dgm:pt>
    <dgm:pt modelId="{C906D3F8-C0C4-4541-B979-E880F86F39CE}" type="pres">
      <dgm:prSet presAssocID="{6FBC4601-8DA0-4566-B5BE-AEB04B9E485A}" presName="text_1" presStyleLbl="node1" presStyleIdx="0" presStyleCnt="1">
        <dgm:presLayoutVars>
          <dgm:bulletEnabled val="1"/>
        </dgm:presLayoutVars>
      </dgm:prSet>
      <dgm:spPr/>
    </dgm:pt>
    <dgm:pt modelId="{5B514240-71F9-4A95-8FEA-27B9A3389446}" type="pres">
      <dgm:prSet presAssocID="{6FBC4601-8DA0-4566-B5BE-AEB04B9E485A}" presName="accent_1" presStyleCnt="0"/>
      <dgm:spPr/>
    </dgm:pt>
    <dgm:pt modelId="{0E7352F3-743F-42AA-88D5-E18CBB619A85}" type="pres">
      <dgm:prSet presAssocID="{6FBC4601-8DA0-4566-B5BE-AEB04B9E485A}" presName="accentRepeatNode" presStyleLbl="solidFgAcc1" presStyleIdx="0" presStyleCnt="1"/>
      <dgm:spPr/>
    </dgm:pt>
  </dgm:ptLst>
  <dgm:cxnLst>
    <dgm:cxn modelId="{3E09F336-5CFC-4D69-8C9D-FF3A9F675C55}" type="presOf" srcId="{FF1FE58C-EDCC-44F9-AF9F-3079069FE03F}" destId="{17FD4356-6069-4B91-9EFE-928D8E13A781}" srcOrd="0" destOrd="0" presId="urn:microsoft.com/office/officeart/2008/layout/VerticalCurvedList"/>
    <dgm:cxn modelId="{4E968446-B277-4C9F-9601-61C3D3F316BD}" type="presOf" srcId="{BD54EB7F-ACDF-4346-8F0E-EFE1C08E430F}" destId="{504C9D94-6422-42A8-8614-E36EDE48B547}" srcOrd="0" destOrd="0" presId="urn:microsoft.com/office/officeart/2008/layout/VerticalCurvedList"/>
    <dgm:cxn modelId="{3129F278-1E79-442A-B7B8-206D56942D0D}" type="presOf" srcId="{6FBC4601-8DA0-4566-B5BE-AEB04B9E485A}" destId="{C906D3F8-C0C4-4541-B979-E880F86F39CE}" srcOrd="0" destOrd="0" presId="urn:microsoft.com/office/officeart/2008/layout/VerticalCurvedList"/>
    <dgm:cxn modelId="{4ABAF7BB-914D-4C50-8869-056CDA30E0F3}" srcId="{FF1FE58C-EDCC-44F9-AF9F-3079069FE03F}" destId="{6FBC4601-8DA0-4566-B5BE-AEB04B9E485A}" srcOrd="0" destOrd="0" parTransId="{1C0E11B4-6D9E-45D6-A255-F86FF3C4A4C3}" sibTransId="{BD54EB7F-ACDF-4346-8F0E-EFE1C08E430F}"/>
    <dgm:cxn modelId="{FE46B25E-99B3-4C5B-8520-3DA3853DDA64}" type="presParOf" srcId="{17FD4356-6069-4B91-9EFE-928D8E13A781}" destId="{6C3174D6-0235-48A8-8EAE-E4DF462AF5CF}" srcOrd="0" destOrd="0" presId="urn:microsoft.com/office/officeart/2008/layout/VerticalCurvedList"/>
    <dgm:cxn modelId="{3691655A-C6C6-42E8-8E3D-191D0BD49ACE}" type="presParOf" srcId="{6C3174D6-0235-48A8-8EAE-E4DF462AF5CF}" destId="{62CFCCDD-385A-40B6-A54D-EA657750E634}" srcOrd="0" destOrd="0" presId="urn:microsoft.com/office/officeart/2008/layout/VerticalCurvedList"/>
    <dgm:cxn modelId="{157CC0FC-D3A8-4F88-962A-843B01A3F847}" type="presParOf" srcId="{62CFCCDD-385A-40B6-A54D-EA657750E634}" destId="{6F399A31-95BD-4C63-BB5F-C36C485C9503}" srcOrd="0" destOrd="0" presId="urn:microsoft.com/office/officeart/2008/layout/VerticalCurvedList"/>
    <dgm:cxn modelId="{82A498FB-CD52-4A1F-A936-B24D9F28968B}" type="presParOf" srcId="{62CFCCDD-385A-40B6-A54D-EA657750E634}" destId="{504C9D94-6422-42A8-8614-E36EDE48B547}" srcOrd="1" destOrd="0" presId="urn:microsoft.com/office/officeart/2008/layout/VerticalCurvedList"/>
    <dgm:cxn modelId="{FB8C2C8F-4021-4FAB-B870-D54184508106}" type="presParOf" srcId="{62CFCCDD-385A-40B6-A54D-EA657750E634}" destId="{526C515A-CF31-491F-8E5D-F1C402EF449E}" srcOrd="2" destOrd="0" presId="urn:microsoft.com/office/officeart/2008/layout/VerticalCurvedList"/>
    <dgm:cxn modelId="{817E2E21-B83D-49B1-9794-8534B985E3AC}" type="presParOf" srcId="{62CFCCDD-385A-40B6-A54D-EA657750E634}" destId="{C065C41F-6C0B-424D-A882-E4442D2BF6C8}" srcOrd="3" destOrd="0" presId="urn:microsoft.com/office/officeart/2008/layout/VerticalCurvedList"/>
    <dgm:cxn modelId="{BF183B56-D367-42F7-BDB6-9A269D8BE753}" type="presParOf" srcId="{6C3174D6-0235-48A8-8EAE-E4DF462AF5CF}" destId="{C906D3F8-C0C4-4541-B979-E880F86F39CE}" srcOrd="1" destOrd="0" presId="urn:microsoft.com/office/officeart/2008/layout/VerticalCurvedList"/>
    <dgm:cxn modelId="{EC0764C2-F26F-4F0A-8E93-4B8DDF051B22}" type="presParOf" srcId="{6C3174D6-0235-48A8-8EAE-E4DF462AF5CF}" destId="{5B514240-71F9-4A95-8FEA-27B9A3389446}" srcOrd="2" destOrd="0" presId="urn:microsoft.com/office/officeart/2008/layout/VerticalCurvedList"/>
    <dgm:cxn modelId="{849ADB7A-6FBB-4157-94C3-91316A4B86A7}" type="presParOf" srcId="{5B514240-71F9-4A95-8FEA-27B9A3389446}" destId="{0E7352F3-743F-42AA-88D5-E18CBB619A85}" srcOrd="0" destOrd="0" presId="urn:microsoft.com/office/officeart/2008/layout/VerticalCurv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A2A56A3B-4FAC-4E91-8AAE-DE2504ED9FB1}"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0BFAA36D-DEDB-479C-9BA7-D4A465AC6EA0}">
      <dgm:prSet custT="1"/>
      <dgm:spPr/>
      <dgm:t>
        <a:bodyPr/>
        <a:lstStyle/>
        <a:p>
          <a:pPr rtl="0"/>
          <a:r>
            <a:rPr lang="en-GB" sz="2000"/>
            <a:t>Pervasive misconceptions, negative attitudes and assumptions about older people are serious barriers to developing good public policy on ageing and health. </a:t>
          </a:r>
        </a:p>
      </dgm:t>
    </dgm:pt>
    <dgm:pt modelId="{FF5167EA-C45F-4912-A80C-3A9ED9D1739F}" type="parTrans" cxnId="{B3F4CABE-FBCA-4584-91EB-9F2271792388}">
      <dgm:prSet/>
      <dgm:spPr/>
      <dgm:t>
        <a:bodyPr/>
        <a:lstStyle/>
        <a:p>
          <a:endParaRPr lang="en-US"/>
        </a:p>
      </dgm:t>
    </dgm:pt>
    <dgm:pt modelId="{3E44F428-C947-4D39-B73D-309BE8DE262D}" type="sibTrans" cxnId="{B3F4CABE-FBCA-4584-91EB-9F2271792388}">
      <dgm:prSet/>
      <dgm:spPr/>
      <dgm:t>
        <a:bodyPr/>
        <a:lstStyle/>
        <a:p>
          <a:endParaRPr lang="en-US"/>
        </a:p>
      </dgm:t>
    </dgm:pt>
    <dgm:pt modelId="{60D06F47-5DF7-415F-9498-00195DC3BFC0}">
      <dgm:prSet custT="1"/>
      <dgm:spPr/>
      <dgm:t>
        <a:bodyPr/>
        <a:lstStyle/>
        <a:p>
          <a:pPr rtl="0"/>
          <a:r>
            <a:rPr lang="en-GB" sz="1800"/>
            <a:t>Negative attitudes and stereotypes about older adults as frail, out of touch, burdensome or dependent are ubiquitous. </a:t>
          </a:r>
        </a:p>
      </dgm:t>
    </dgm:pt>
    <dgm:pt modelId="{4CAC8EF7-4D31-48DE-B44C-E6692C12F523}" type="parTrans" cxnId="{BBF9286C-5C2D-41AC-B5CF-AB2E2C98E1ED}">
      <dgm:prSet/>
      <dgm:spPr/>
      <dgm:t>
        <a:bodyPr/>
        <a:lstStyle/>
        <a:p>
          <a:endParaRPr lang="en-US"/>
        </a:p>
      </dgm:t>
    </dgm:pt>
    <dgm:pt modelId="{7939A159-1B6D-40CD-ADE6-F0E7DA25FD0F}" type="sibTrans" cxnId="{BBF9286C-5C2D-41AC-B5CF-AB2E2C98E1ED}">
      <dgm:prSet/>
      <dgm:spPr/>
      <dgm:t>
        <a:bodyPr/>
        <a:lstStyle/>
        <a:p>
          <a:endParaRPr lang="en-US"/>
        </a:p>
      </dgm:t>
    </dgm:pt>
    <dgm:pt modelId="{3E460D85-C027-46F7-848B-21ABC73810D7}">
      <dgm:prSet custT="1"/>
      <dgm:spPr/>
      <dgm:t>
        <a:bodyPr/>
        <a:lstStyle/>
        <a:p>
          <a:pPr rtl="0"/>
          <a:r>
            <a:rPr lang="en-GB" sz="2000" dirty="0"/>
            <a:t>World Health Organization </a:t>
          </a:r>
          <a:r>
            <a:rPr lang="en-GB" sz="1600" dirty="0"/>
            <a:t>(WHO) </a:t>
          </a:r>
          <a:r>
            <a:rPr lang="en-GB" sz="2000" dirty="0"/>
            <a:t>using world values survey data of 83 034 adults from 57 countries found low respect for older adults </a:t>
          </a:r>
          <a:r>
            <a:rPr lang="en-GB" sz="1600" dirty="0"/>
            <a:t>(World values survey, 2016)</a:t>
          </a:r>
        </a:p>
      </dgm:t>
    </dgm:pt>
    <dgm:pt modelId="{11367012-C8DD-4D29-A3B0-03B306192124}" type="parTrans" cxnId="{2E0C7B4E-FE0A-4E85-BB7B-D77F6DEF55AA}">
      <dgm:prSet/>
      <dgm:spPr/>
      <dgm:t>
        <a:bodyPr/>
        <a:lstStyle/>
        <a:p>
          <a:endParaRPr lang="en-US"/>
        </a:p>
      </dgm:t>
    </dgm:pt>
    <dgm:pt modelId="{23C82285-C853-48D9-9E15-AFFFFC276131}" type="sibTrans" cxnId="{2E0C7B4E-FE0A-4E85-BB7B-D77F6DEF55AA}">
      <dgm:prSet/>
      <dgm:spPr/>
      <dgm:t>
        <a:bodyPr/>
        <a:lstStyle/>
        <a:p>
          <a:endParaRPr lang="en-US"/>
        </a:p>
      </dgm:t>
    </dgm:pt>
    <dgm:pt modelId="{45BA6799-41D1-4CA5-A25C-525D0DC2AA0D}">
      <dgm:prSet/>
      <dgm:spPr/>
      <dgm:t>
        <a:bodyPr/>
        <a:lstStyle/>
        <a:p>
          <a:pPr rtl="0"/>
          <a:r>
            <a:rPr lang="en-GB"/>
            <a:t>60% - reported that older adults are not well respected, with respondents from higher income countries being more likely to report so. </a:t>
          </a:r>
        </a:p>
      </dgm:t>
    </dgm:pt>
    <dgm:pt modelId="{68E28EB7-4617-4EDB-9052-D94D38E4598A}" type="parTrans" cxnId="{A917DB95-1F4A-45DC-99EC-F3B5D4AC0EAF}">
      <dgm:prSet/>
      <dgm:spPr/>
      <dgm:t>
        <a:bodyPr/>
        <a:lstStyle/>
        <a:p>
          <a:endParaRPr lang="en-US"/>
        </a:p>
      </dgm:t>
    </dgm:pt>
    <dgm:pt modelId="{F209852D-1351-49D7-B623-5AF2B1A280BF}" type="sibTrans" cxnId="{A917DB95-1F4A-45DC-99EC-F3B5D4AC0EAF}">
      <dgm:prSet/>
      <dgm:spPr/>
      <dgm:t>
        <a:bodyPr/>
        <a:lstStyle/>
        <a:p>
          <a:endParaRPr lang="en-US"/>
        </a:p>
      </dgm:t>
    </dgm:pt>
    <dgm:pt modelId="{E34678BA-BB1C-486A-9627-73376CF4FAF8}">
      <dgm:prSet/>
      <dgm:spPr/>
      <dgm:t>
        <a:bodyPr/>
        <a:lstStyle/>
        <a:p>
          <a:pPr rtl="0"/>
          <a:r>
            <a:rPr lang="en-GB"/>
            <a:t>Unlike other forms of discrimination, including sexism and racism, ageism is socially acceptable, strongly institutionalised, largely undetected and unchallenged (Cuddy, Norton, Fiske, 2005)</a:t>
          </a:r>
        </a:p>
      </dgm:t>
    </dgm:pt>
    <dgm:pt modelId="{BFB6F887-2918-4B15-B813-351D30E5CC9D}" type="parTrans" cxnId="{ECD81704-6A23-42F6-B7DC-801B9C5BE112}">
      <dgm:prSet/>
      <dgm:spPr/>
      <dgm:t>
        <a:bodyPr/>
        <a:lstStyle/>
        <a:p>
          <a:endParaRPr lang="en-US"/>
        </a:p>
      </dgm:t>
    </dgm:pt>
    <dgm:pt modelId="{7BF8A1A5-358F-43CE-BB4D-D3F0643220A3}" type="sibTrans" cxnId="{ECD81704-6A23-42F6-B7DC-801B9C5BE112}">
      <dgm:prSet/>
      <dgm:spPr/>
      <dgm:t>
        <a:bodyPr/>
        <a:lstStyle/>
        <a:p>
          <a:endParaRPr lang="en-US"/>
        </a:p>
      </dgm:t>
    </dgm:pt>
    <dgm:pt modelId="{446C37B9-D978-4D4E-ACDF-91E2A7B0CC6B}" type="pres">
      <dgm:prSet presAssocID="{A2A56A3B-4FAC-4E91-8AAE-DE2504ED9FB1}" presName="Name0" presStyleCnt="0">
        <dgm:presLayoutVars>
          <dgm:dir/>
          <dgm:animLvl val="lvl"/>
          <dgm:resizeHandles val="exact"/>
        </dgm:presLayoutVars>
      </dgm:prSet>
      <dgm:spPr/>
    </dgm:pt>
    <dgm:pt modelId="{50A58948-F0B5-45D4-8871-6B3B37510D85}" type="pres">
      <dgm:prSet presAssocID="{0BFAA36D-DEDB-479C-9BA7-D4A465AC6EA0}" presName="linNode" presStyleCnt="0"/>
      <dgm:spPr/>
    </dgm:pt>
    <dgm:pt modelId="{EA1A9156-8B8B-4665-B772-628EDEEE9C69}" type="pres">
      <dgm:prSet presAssocID="{0BFAA36D-DEDB-479C-9BA7-D4A465AC6EA0}" presName="parentText" presStyleLbl="node1" presStyleIdx="0" presStyleCnt="3" custScaleX="142518" custScaleY="98286">
        <dgm:presLayoutVars>
          <dgm:chMax val="1"/>
          <dgm:bulletEnabled val="1"/>
        </dgm:presLayoutVars>
      </dgm:prSet>
      <dgm:spPr/>
    </dgm:pt>
    <dgm:pt modelId="{4130B494-C5CA-4FD5-9567-70E43CD58542}" type="pres">
      <dgm:prSet presAssocID="{3E44F428-C947-4D39-B73D-309BE8DE262D}" presName="sp" presStyleCnt="0"/>
      <dgm:spPr/>
    </dgm:pt>
    <dgm:pt modelId="{AC6C038A-61E5-45E4-882D-1F916C5997A1}" type="pres">
      <dgm:prSet presAssocID="{60D06F47-5DF7-415F-9498-00195DC3BFC0}" presName="linNode" presStyleCnt="0"/>
      <dgm:spPr/>
    </dgm:pt>
    <dgm:pt modelId="{5F7CE1A5-8569-47F4-8A2B-643EEF54FD42}" type="pres">
      <dgm:prSet presAssocID="{60D06F47-5DF7-415F-9498-00195DC3BFC0}" presName="parentText" presStyleLbl="node1" presStyleIdx="1" presStyleCnt="3" custScaleX="129152">
        <dgm:presLayoutVars>
          <dgm:chMax val="1"/>
          <dgm:bulletEnabled val="1"/>
        </dgm:presLayoutVars>
      </dgm:prSet>
      <dgm:spPr/>
    </dgm:pt>
    <dgm:pt modelId="{2A6FC580-31ED-46FC-ADDD-80429118D7C7}" type="pres">
      <dgm:prSet presAssocID="{7939A159-1B6D-40CD-ADE6-F0E7DA25FD0F}" presName="sp" presStyleCnt="0"/>
      <dgm:spPr/>
    </dgm:pt>
    <dgm:pt modelId="{46A9AE16-AB35-4129-8B7C-E801B0BFE46C}" type="pres">
      <dgm:prSet presAssocID="{3E460D85-C027-46F7-848B-21ABC73810D7}" presName="linNode" presStyleCnt="0"/>
      <dgm:spPr/>
    </dgm:pt>
    <dgm:pt modelId="{A89BC26F-50C0-4E62-991F-4F30E0B29CA5}" type="pres">
      <dgm:prSet presAssocID="{3E460D85-C027-46F7-848B-21ABC73810D7}" presName="parentText" presStyleLbl="node1" presStyleIdx="2" presStyleCnt="3" custScaleY="140903">
        <dgm:presLayoutVars>
          <dgm:chMax val="1"/>
          <dgm:bulletEnabled val="1"/>
        </dgm:presLayoutVars>
      </dgm:prSet>
      <dgm:spPr/>
    </dgm:pt>
    <dgm:pt modelId="{9F3E6FE0-3C10-47A7-9E55-7B2FFA2D66F6}" type="pres">
      <dgm:prSet presAssocID="{3E460D85-C027-46F7-848B-21ABC73810D7}" presName="descendantText" presStyleLbl="alignAccFollowNode1" presStyleIdx="0" presStyleCnt="1">
        <dgm:presLayoutVars>
          <dgm:bulletEnabled val="1"/>
        </dgm:presLayoutVars>
      </dgm:prSet>
      <dgm:spPr/>
    </dgm:pt>
  </dgm:ptLst>
  <dgm:cxnLst>
    <dgm:cxn modelId="{ECD81704-6A23-42F6-B7DC-801B9C5BE112}" srcId="{3E460D85-C027-46F7-848B-21ABC73810D7}" destId="{E34678BA-BB1C-486A-9627-73376CF4FAF8}" srcOrd="1" destOrd="0" parTransId="{BFB6F887-2918-4B15-B813-351D30E5CC9D}" sibTransId="{7BF8A1A5-358F-43CE-BB4D-D3F0643220A3}"/>
    <dgm:cxn modelId="{60B5FC1F-72EC-4D77-ADA0-D58AD7E6B5A5}" type="presOf" srcId="{45BA6799-41D1-4CA5-A25C-525D0DC2AA0D}" destId="{9F3E6FE0-3C10-47A7-9E55-7B2FFA2D66F6}" srcOrd="0" destOrd="0" presId="urn:microsoft.com/office/officeart/2005/8/layout/vList5"/>
    <dgm:cxn modelId="{BFCEAD31-3824-4B47-BB8F-E63B41265D8D}" type="presOf" srcId="{60D06F47-5DF7-415F-9498-00195DC3BFC0}" destId="{5F7CE1A5-8569-47F4-8A2B-643EEF54FD42}" srcOrd="0" destOrd="0" presId="urn:microsoft.com/office/officeart/2005/8/layout/vList5"/>
    <dgm:cxn modelId="{E5A7C23C-F6F3-4B10-BE0E-1761C7B42AB5}" type="presOf" srcId="{E34678BA-BB1C-486A-9627-73376CF4FAF8}" destId="{9F3E6FE0-3C10-47A7-9E55-7B2FFA2D66F6}" srcOrd="0" destOrd="1" presId="urn:microsoft.com/office/officeart/2005/8/layout/vList5"/>
    <dgm:cxn modelId="{D718BA46-DAD9-488D-80B5-DECFC3134E77}" type="presOf" srcId="{0BFAA36D-DEDB-479C-9BA7-D4A465AC6EA0}" destId="{EA1A9156-8B8B-4665-B772-628EDEEE9C69}" srcOrd="0" destOrd="0" presId="urn:microsoft.com/office/officeart/2005/8/layout/vList5"/>
    <dgm:cxn modelId="{BBF9286C-5C2D-41AC-B5CF-AB2E2C98E1ED}" srcId="{A2A56A3B-4FAC-4E91-8AAE-DE2504ED9FB1}" destId="{60D06F47-5DF7-415F-9498-00195DC3BFC0}" srcOrd="1" destOrd="0" parTransId="{4CAC8EF7-4D31-48DE-B44C-E6692C12F523}" sibTransId="{7939A159-1B6D-40CD-ADE6-F0E7DA25FD0F}"/>
    <dgm:cxn modelId="{2E0C7B4E-FE0A-4E85-BB7B-D77F6DEF55AA}" srcId="{A2A56A3B-4FAC-4E91-8AAE-DE2504ED9FB1}" destId="{3E460D85-C027-46F7-848B-21ABC73810D7}" srcOrd="2" destOrd="0" parTransId="{11367012-C8DD-4D29-A3B0-03B306192124}" sibTransId="{23C82285-C853-48D9-9E15-AFFFFC276131}"/>
    <dgm:cxn modelId="{C44BDE54-72B2-4F05-A8A4-11E9B9FE6B28}" type="presOf" srcId="{3E460D85-C027-46F7-848B-21ABC73810D7}" destId="{A89BC26F-50C0-4E62-991F-4F30E0B29CA5}" srcOrd="0" destOrd="0" presId="urn:microsoft.com/office/officeart/2005/8/layout/vList5"/>
    <dgm:cxn modelId="{A917DB95-1F4A-45DC-99EC-F3B5D4AC0EAF}" srcId="{3E460D85-C027-46F7-848B-21ABC73810D7}" destId="{45BA6799-41D1-4CA5-A25C-525D0DC2AA0D}" srcOrd="0" destOrd="0" parTransId="{68E28EB7-4617-4EDB-9052-D94D38E4598A}" sibTransId="{F209852D-1351-49D7-B623-5AF2B1A280BF}"/>
    <dgm:cxn modelId="{B3F4CABE-FBCA-4584-91EB-9F2271792388}" srcId="{A2A56A3B-4FAC-4E91-8AAE-DE2504ED9FB1}" destId="{0BFAA36D-DEDB-479C-9BA7-D4A465AC6EA0}" srcOrd="0" destOrd="0" parTransId="{FF5167EA-C45F-4912-A80C-3A9ED9D1739F}" sibTransId="{3E44F428-C947-4D39-B73D-309BE8DE262D}"/>
    <dgm:cxn modelId="{F17218D9-2A59-43F4-93C9-570643CD3A75}" type="presOf" srcId="{A2A56A3B-4FAC-4E91-8AAE-DE2504ED9FB1}" destId="{446C37B9-D978-4D4E-ACDF-91E2A7B0CC6B}" srcOrd="0" destOrd="0" presId="urn:microsoft.com/office/officeart/2005/8/layout/vList5"/>
    <dgm:cxn modelId="{DB70EFAC-9254-4876-8395-36F418D0D6AE}" type="presParOf" srcId="{446C37B9-D978-4D4E-ACDF-91E2A7B0CC6B}" destId="{50A58948-F0B5-45D4-8871-6B3B37510D85}" srcOrd="0" destOrd="0" presId="urn:microsoft.com/office/officeart/2005/8/layout/vList5"/>
    <dgm:cxn modelId="{E6ABDA18-59F2-4C8D-A4A3-382F57E226E6}" type="presParOf" srcId="{50A58948-F0B5-45D4-8871-6B3B37510D85}" destId="{EA1A9156-8B8B-4665-B772-628EDEEE9C69}" srcOrd="0" destOrd="0" presId="urn:microsoft.com/office/officeart/2005/8/layout/vList5"/>
    <dgm:cxn modelId="{251C29E1-42FE-41BC-9168-5F30F283085E}" type="presParOf" srcId="{446C37B9-D978-4D4E-ACDF-91E2A7B0CC6B}" destId="{4130B494-C5CA-4FD5-9567-70E43CD58542}" srcOrd="1" destOrd="0" presId="urn:microsoft.com/office/officeart/2005/8/layout/vList5"/>
    <dgm:cxn modelId="{C562CE0E-F85E-42E6-BAB2-0CAB7815FE6D}" type="presParOf" srcId="{446C37B9-D978-4D4E-ACDF-91E2A7B0CC6B}" destId="{AC6C038A-61E5-45E4-882D-1F916C5997A1}" srcOrd="2" destOrd="0" presId="urn:microsoft.com/office/officeart/2005/8/layout/vList5"/>
    <dgm:cxn modelId="{CE57F50D-926D-4E49-BA44-E241462B525A}" type="presParOf" srcId="{AC6C038A-61E5-45E4-882D-1F916C5997A1}" destId="{5F7CE1A5-8569-47F4-8A2B-643EEF54FD42}" srcOrd="0" destOrd="0" presId="urn:microsoft.com/office/officeart/2005/8/layout/vList5"/>
    <dgm:cxn modelId="{469792FA-C225-4A9A-967E-8447FEE6FFDD}" type="presParOf" srcId="{446C37B9-D978-4D4E-ACDF-91E2A7B0CC6B}" destId="{2A6FC580-31ED-46FC-ADDD-80429118D7C7}" srcOrd="3" destOrd="0" presId="urn:microsoft.com/office/officeart/2005/8/layout/vList5"/>
    <dgm:cxn modelId="{B775F434-84FA-4FA2-A9C4-1F6FEF026E4A}" type="presParOf" srcId="{446C37B9-D978-4D4E-ACDF-91E2A7B0CC6B}" destId="{46A9AE16-AB35-4129-8B7C-E801B0BFE46C}" srcOrd="4" destOrd="0" presId="urn:microsoft.com/office/officeart/2005/8/layout/vList5"/>
    <dgm:cxn modelId="{C71808DA-A6D6-4035-BC48-E7341E43A70B}" type="presParOf" srcId="{46A9AE16-AB35-4129-8B7C-E801B0BFE46C}" destId="{A89BC26F-50C0-4E62-991F-4F30E0B29CA5}" srcOrd="0" destOrd="0" presId="urn:microsoft.com/office/officeart/2005/8/layout/vList5"/>
    <dgm:cxn modelId="{7D20E569-BBE3-45D0-B02A-C8096EC680FA}" type="presParOf" srcId="{46A9AE16-AB35-4129-8B7C-E801B0BFE46C}" destId="{9F3E6FE0-3C10-47A7-9E55-7B2FFA2D66F6}"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A16FF8D7-40B4-42E1-A82E-BE17A895F8C6}" type="doc">
      <dgm:prSet loTypeId="urn:microsoft.com/office/officeart/2005/8/layout/bProcess3" loCatId="process" qsTypeId="urn:microsoft.com/office/officeart/2005/8/quickstyle/simple1" qsCatId="simple" csTypeId="urn:microsoft.com/office/officeart/2005/8/colors/colorful2" csCatId="colorful" phldr="1"/>
      <dgm:spPr/>
      <dgm:t>
        <a:bodyPr/>
        <a:lstStyle/>
        <a:p>
          <a:endParaRPr lang="en-US"/>
        </a:p>
      </dgm:t>
    </dgm:pt>
    <dgm:pt modelId="{87228753-7DC9-49D8-A367-747F22B8A8B2}">
      <dgm:prSet/>
      <dgm:spPr/>
      <dgm:t>
        <a:bodyPr/>
        <a:lstStyle/>
        <a:p>
          <a:pPr rtl="0"/>
          <a:r>
            <a:rPr lang="en-GB"/>
            <a:t>The extent to which individuals and societies can benefit from population ageing will largely depend on the health of older people. Combatting ageism presents a major opportunity for achieving healthy ageing but will require a new understanding of ageing. </a:t>
          </a:r>
        </a:p>
      </dgm:t>
    </dgm:pt>
    <dgm:pt modelId="{60251125-5C07-4888-B3E7-4D26F6F38857}" type="parTrans" cxnId="{2125BAE4-C0D8-45EC-96E9-986C9FFD563B}">
      <dgm:prSet/>
      <dgm:spPr/>
      <dgm:t>
        <a:bodyPr/>
        <a:lstStyle/>
        <a:p>
          <a:endParaRPr lang="en-US"/>
        </a:p>
      </dgm:t>
    </dgm:pt>
    <dgm:pt modelId="{00C7E2C6-695D-4BB2-8AE9-7440EF455B15}" type="sibTrans" cxnId="{2125BAE4-C0D8-45EC-96E9-986C9FFD563B}">
      <dgm:prSet/>
      <dgm:spPr/>
      <dgm:t>
        <a:bodyPr/>
        <a:lstStyle/>
        <a:p>
          <a:endParaRPr lang="en-US"/>
        </a:p>
      </dgm:t>
    </dgm:pt>
    <dgm:pt modelId="{972983F2-87C1-445B-9D03-79753BC63984}">
      <dgm:prSet/>
      <dgm:spPr/>
      <dgm:t>
        <a:bodyPr/>
        <a:lstStyle/>
        <a:p>
          <a:pPr rtl="0"/>
          <a:r>
            <a:rPr lang="en-GB"/>
            <a:t>In May 2016, the World Health Assembly adopted the first Global strategy and plan of action on ageing and health, which spans the 15-year period of the SDGs and calls for a global campaign to combat ageism. (Sixty-Ninth World Health Assembly. Geneva, Switzerland, 2016)  </a:t>
          </a:r>
        </a:p>
      </dgm:t>
    </dgm:pt>
    <dgm:pt modelId="{07532E40-C576-4679-ACBC-1A708D4E3CD2}" type="parTrans" cxnId="{13A34DD3-29BD-402C-8364-DE4BA1CDA467}">
      <dgm:prSet/>
      <dgm:spPr/>
      <dgm:t>
        <a:bodyPr/>
        <a:lstStyle/>
        <a:p>
          <a:endParaRPr lang="en-US"/>
        </a:p>
      </dgm:t>
    </dgm:pt>
    <dgm:pt modelId="{ED58282E-6978-4079-A08D-D01DFD8C62F7}" type="sibTrans" cxnId="{13A34DD3-29BD-402C-8364-DE4BA1CDA467}">
      <dgm:prSet/>
      <dgm:spPr/>
      <dgm:t>
        <a:bodyPr/>
        <a:lstStyle/>
        <a:p>
          <a:endParaRPr lang="en-US"/>
        </a:p>
      </dgm:t>
    </dgm:pt>
    <dgm:pt modelId="{61A2EAF8-3884-4EE5-86C6-A1ED93058A35}" type="pres">
      <dgm:prSet presAssocID="{A16FF8D7-40B4-42E1-A82E-BE17A895F8C6}" presName="Name0" presStyleCnt="0">
        <dgm:presLayoutVars>
          <dgm:dir/>
          <dgm:resizeHandles val="exact"/>
        </dgm:presLayoutVars>
      </dgm:prSet>
      <dgm:spPr/>
    </dgm:pt>
    <dgm:pt modelId="{42C8ECE5-F61B-49A6-B27B-E7582478850F}" type="pres">
      <dgm:prSet presAssocID="{87228753-7DC9-49D8-A367-747F22B8A8B2}" presName="node" presStyleLbl="node1" presStyleIdx="0" presStyleCnt="2">
        <dgm:presLayoutVars>
          <dgm:bulletEnabled val="1"/>
        </dgm:presLayoutVars>
      </dgm:prSet>
      <dgm:spPr/>
    </dgm:pt>
    <dgm:pt modelId="{A142939B-87A9-4048-BFD0-FBF934BFBD8E}" type="pres">
      <dgm:prSet presAssocID="{00C7E2C6-695D-4BB2-8AE9-7440EF455B15}" presName="sibTrans" presStyleLbl="sibTrans1D1" presStyleIdx="0" presStyleCnt="1"/>
      <dgm:spPr/>
    </dgm:pt>
    <dgm:pt modelId="{7996AF37-A5E6-40FD-808B-CC3C52A10352}" type="pres">
      <dgm:prSet presAssocID="{00C7E2C6-695D-4BB2-8AE9-7440EF455B15}" presName="connectorText" presStyleLbl="sibTrans1D1" presStyleIdx="0" presStyleCnt="1"/>
      <dgm:spPr/>
    </dgm:pt>
    <dgm:pt modelId="{4BB43488-454A-43A2-9FF7-A34286951D96}" type="pres">
      <dgm:prSet presAssocID="{972983F2-87C1-445B-9D03-79753BC63984}" presName="node" presStyleLbl="node1" presStyleIdx="1" presStyleCnt="2">
        <dgm:presLayoutVars>
          <dgm:bulletEnabled val="1"/>
        </dgm:presLayoutVars>
      </dgm:prSet>
      <dgm:spPr/>
    </dgm:pt>
  </dgm:ptLst>
  <dgm:cxnLst>
    <dgm:cxn modelId="{741AB78A-8000-49CE-99AD-53141ED7DEF3}" type="presOf" srcId="{87228753-7DC9-49D8-A367-747F22B8A8B2}" destId="{42C8ECE5-F61B-49A6-B27B-E7582478850F}" srcOrd="0" destOrd="0" presId="urn:microsoft.com/office/officeart/2005/8/layout/bProcess3"/>
    <dgm:cxn modelId="{CEEE9F9E-CC2E-4873-8ADF-E7B0F870CAD4}" type="presOf" srcId="{00C7E2C6-695D-4BB2-8AE9-7440EF455B15}" destId="{7996AF37-A5E6-40FD-808B-CC3C52A10352}" srcOrd="1" destOrd="0" presId="urn:microsoft.com/office/officeart/2005/8/layout/bProcess3"/>
    <dgm:cxn modelId="{13A34DD3-29BD-402C-8364-DE4BA1CDA467}" srcId="{A16FF8D7-40B4-42E1-A82E-BE17A895F8C6}" destId="{972983F2-87C1-445B-9D03-79753BC63984}" srcOrd="1" destOrd="0" parTransId="{07532E40-C576-4679-ACBC-1A708D4E3CD2}" sibTransId="{ED58282E-6978-4079-A08D-D01DFD8C62F7}"/>
    <dgm:cxn modelId="{B4CF34D8-0EA8-4A14-B136-495F9017C4D0}" type="presOf" srcId="{972983F2-87C1-445B-9D03-79753BC63984}" destId="{4BB43488-454A-43A2-9FF7-A34286951D96}" srcOrd="0" destOrd="0" presId="urn:microsoft.com/office/officeart/2005/8/layout/bProcess3"/>
    <dgm:cxn modelId="{3396AAE1-8636-48FA-8843-C2760E81243C}" type="presOf" srcId="{00C7E2C6-695D-4BB2-8AE9-7440EF455B15}" destId="{A142939B-87A9-4048-BFD0-FBF934BFBD8E}" srcOrd="0" destOrd="0" presId="urn:microsoft.com/office/officeart/2005/8/layout/bProcess3"/>
    <dgm:cxn modelId="{2125BAE4-C0D8-45EC-96E9-986C9FFD563B}" srcId="{A16FF8D7-40B4-42E1-A82E-BE17A895F8C6}" destId="{87228753-7DC9-49D8-A367-747F22B8A8B2}" srcOrd="0" destOrd="0" parTransId="{60251125-5C07-4888-B3E7-4D26F6F38857}" sibTransId="{00C7E2C6-695D-4BB2-8AE9-7440EF455B15}"/>
    <dgm:cxn modelId="{DBF3A2EB-E9DE-44D9-85F1-0C7781F21290}" type="presOf" srcId="{A16FF8D7-40B4-42E1-A82E-BE17A895F8C6}" destId="{61A2EAF8-3884-4EE5-86C6-A1ED93058A35}" srcOrd="0" destOrd="0" presId="urn:microsoft.com/office/officeart/2005/8/layout/bProcess3"/>
    <dgm:cxn modelId="{9670B7C4-7244-4510-914A-B4286AFF1BD6}" type="presParOf" srcId="{61A2EAF8-3884-4EE5-86C6-A1ED93058A35}" destId="{42C8ECE5-F61B-49A6-B27B-E7582478850F}" srcOrd="0" destOrd="0" presId="urn:microsoft.com/office/officeart/2005/8/layout/bProcess3"/>
    <dgm:cxn modelId="{3B68396C-A596-4D93-BB97-E7261731587E}" type="presParOf" srcId="{61A2EAF8-3884-4EE5-86C6-A1ED93058A35}" destId="{A142939B-87A9-4048-BFD0-FBF934BFBD8E}" srcOrd="1" destOrd="0" presId="urn:microsoft.com/office/officeart/2005/8/layout/bProcess3"/>
    <dgm:cxn modelId="{9A42D516-DA5D-461C-9C93-487925A00A9A}" type="presParOf" srcId="{A142939B-87A9-4048-BFD0-FBF934BFBD8E}" destId="{7996AF37-A5E6-40FD-808B-CC3C52A10352}" srcOrd="0" destOrd="0" presId="urn:microsoft.com/office/officeart/2005/8/layout/bProcess3"/>
    <dgm:cxn modelId="{46762626-D6CD-452E-BF8C-306A0E7E70FD}" type="presParOf" srcId="{61A2EAF8-3884-4EE5-86C6-A1ED93058A35}" destId="{4BB43488-454A-43A2-9FF7-A34286951D96}" srcOrd="2"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BEE446-DFD8-4E7E-8062-038FD871106E}">
      <dsp:nvSpPr>
        <dsp:cNvPr id="0" name=""/>
        <dsp:cNvSpPr/>
      </dsp:nvSpPr>
      <dsp:spPr>
        <a:xfrm>
          <a:off x="1675319" y="347003"/>
          <a:ext cx="3347369" cy="3998901"/>
        </a:xfrm>
        <a:prstGeom prst="arc">
          <a:avLst>
            <a:gd name="adj1" fmla="val 13200000"/>
            <a:gd name="adj2" fmla="val 19200000"/>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BA58CB7-B784-462F-9318-41EC901A3F74}">
      <dsp:nvSpPr>
        <dsp:cNvPr id="0" name=""/>
        <dsp:cNvSpPr/>
      </dsp:nvSpPr>
      <dsp:spPr>
        <a:xfrm>
          <a:off x="1675319" y="347003"/>
          <a:ext cx="3347369" cy="3998901"/>
        </a:xfrm>
        <a:prstGeom prst="arc">
          <a:avLst>
            <a:gd name="adj1" fmla="val 2400000"/>
            <a:gd name="adj2" fmla="val 8400000"/>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C1AC4E3-B03F-43C4-93B8-91650042B52B}">
      <dsp:nvSpPr>
        <dsp:cNvPr id="0" name=""/>
        <dsp:cNvSpPr/>
      </dsp:nvSpPr>
      <dsp:spPr>
        <a:xfrm>
          <a:off x="1634" y="1066805"/>
          <a:ext cx="6694739" cy="2559297"/>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US" sz="2400" kern="1200" dirty="0"/>
            <a:t>Geriatrics – the branch of medicine specializing in the medical care and treatment of the diseases and health problems of older adults </a:t>
          </a:r>
          <a:r>
            <a:rPr lang="en-US" sz="2000" kern="1200" dirty="0"/>
            <a:t>(disease related aspects)</a:t>
          </a:r>
          <a:br>
            <a:rPr lang="en-US" sz="2400" kern="1200" dirty="0"/>
          </a:br>
          <a:br>
            <a:rPr lang="en-US" sz="2400" kern="1200" dirty="0"/>
          </a:br>
          <a:r>
            <a:rPr lang="en-US" sz="2400" kern="1200" dirty="0"/>
            <a:t>Gerontology – the study of biological, </a:t>
          </a:r>
          <a:r>
            <a:rPr lang="en-US" sz="2400" kern="1200" dirty="0" err="1"/>
            <a:t>behavioural</a:t>
          </a:r>
          <a:r>
            <a:rPr lang="en-US" sz="2400" kern="1200" dirty="0"/>
            <a:t> and social phenomena from maturity to old age </a:t>
          </a:r>
          <a:r>
            <a:rPr lang="en-US" sz="2000" kern="1200" dirty="0"/>
            <a:t>(healthy related aspects)</a:t>
          </a:r>
        </a:p>
      </dsp:txBody>
      <dsp:txXfrm>
        <a:off x="1634" y="1066805"/>
        <a:ext cx="6694739" cy="25592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E20242-3300-4B2D-A3A5-947F458EEFAC}">
      <dsp:nvSpPr>
        <dsp:cNvPr id="0" name=""/>
        <dsp:cNvSpPr/>
      </dsp:nvSpPr>
      <dsp:spPr>
        <a:xfrm>
          <a:off x="0" y="7731"/>
          <a:ext cx="6696374" cy="719549"/>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dirty="0"/>
            <a:t>Gerontology and Geriatrics </a:t>
          </a:r>
        </a:p>
      </dsp:txBody>
      <dsp:txXfrm>
        <a:off x="35125" y="42856"/>
        <a:ext cx="6626124" cy="6492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E20242-3300-4B2D-A3A5-947F458EEFAC}">
      <dsp:nvSpPr>
        <dsp:cNvPr id="0" name=""/>
        <dsp:cNvSpPr/>
      </dsp:nvSpPr>
      <dsp:spPr>
        <a:xfrm>
          <a:off x="0" y="7731"/>
          <a:ext cx="6696374" cy="719549"/>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dirty="0"/>
            <a:t>Reasons for studying ageing </a:t>
          </a:r>
        </a:p>
      </dsp:txBody>
      <dsp:txXfrm>
        <a:off x="35125" y="42856"/>
        <a:ext cx="6626124" cy="6492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E20242-3300-4B2D-A3A5-947F458EEFAC}">
      <dsp:nvSpPr>
        <dsp:cNvPr id="0" name=""/>
        <dsp:cNvSpPr/>
      </dsp:nvSpPr>
      <dsp:spPr>
        <a:xfrm>
          <a:off x="0" y="143511"/>
          <a:ext cx="6696374" cy="73501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kern="1200" dirty="0">
              <a:solidFill>
                <a:prstClr val="black"/>
              </a:solidFill>
            </a:rPr>
            <a:t>The magic age of 65</a:t>
          </a:r>
        </a:p>
        <a:p>
          <a:pPr marL="0" algn="ctr" defTabSz="1733550" rtl="0">
            <a:lnSpc>
              <a:spcPct val="90000"/>
            </a:lnSpc>
            <a:spcBef>
              <a:spcPct val="0"/>
            </a:spcBef>
            <a:spcAft>
              <a:spcPct val="35000"/>
            </a:spcAft>
            <a:buNone/>
          </a:pPr>
          <a:endParaRPr lang="en-US" kern="1200" dirty="0"/>
        </a:p>
      </dsp:txBody>
      <dsp:txXfrm>
        <a:off x="35880" y="179391"/>
        <a:ext cx="6624614" cy="6632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2EDA3D-4178-4C17-9173-51CEB27EA8CC}">
      <dsp:nvSpPr>
        <dsp:cNvPr id="0" name=""/>
        <dsp:cNvSpPr/>
      </dsp:nvSpPr>
      <dsp:spPr>
        <a:xfrm>
          <a:off x="0" y="1438284"/>
          <a:ext cx="6934200" cy="1684371"/>
        </a:xfrm>
        <a:prstGeom prst="notchedRightArrow">
          <a:avLst/>
        </a:prstGeom>
        <a:solidFill>
          <a:schemeClr val="accent3">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E66FE-FDE0-4FDA-9CAD-232ECACFF80B}">
      <dsp:nvSpPr>
        <dsp:cNvPr id="0" name=""/>
        <dsp:cNvSpPr/>
      </dsp:nvSpPr>
      <dsp:spPr>
        <a:xfrm>
          <a:off x="6433" y="-4838"/>
          <a:ext cx="1478683" cy="1703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rtl="0">
            <a:lnSpc>
              <a:spcPct val="90000"/>
            </a:lnSpc>
            <a:spcBef>
              <a:spcPct val="0"/>
            </a:spcBef>
            <a:spcAft>
              <a:spcPct val="35000"/>
            </a:spcAft>
            <a:buNone/>
          </a:pPr>
          <a:r>
            <a:rPr lang="en-GB" sz="1400" kern="1200" dirty="0"/>
            <a:t>The age 65 has come to signify the official age of entry into older adulthood</a:t>
          </a:r>
          <a:endParaRPr lang="en-US" sz="1400" kern="1200" dirty="0"/>
        </a:p>
      </dsp:txBody>
      <dsp:txXfrm>
        <a:off x="6433" y="-4838"/>
        <a:ext cx="1478683" cy="1703725"/>
      </dsp:txXfrm>
    </dsp:sp>
    <dsp:sp modelId="{F41E8149-2B8E-4E53-A93D-053572921EB7}">
      <dsp:nvSpPr>
        <dsp:cNvPr id="0" name=""/>
        <dsp:cNvSpPr/>
      </dsp:nvSpPr>
      <dsp:spPr>
        <a:xfrm>
          <a:off x="535228" y="1899756"/>
          <a:ext cx="421092" cy="421092"/>
        </a:xfrm>
        <a:prstGeom prst="ellipse">
          <a:avLst/>
        </a:prstGeom>
        <a:solidFill>
          <a:schemeClr val="accent3">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02CC74-C371-470B-BD55-1C2BD91D68AC}">
      <dsp:nvSpPr>
        <dsp:cNvPr id="0" name=""/>
        <dsp:cNvSpPr/>
      </dsp:nvSpPr>
      <dsp:spPr>
        <a:xfrm>
          <a:off x="1521318" y="2903182"/>
          <a:ext cx="2790722" cy="1307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rtl="0">
            <a:lnSpc>
              <a:spcPct val="90000"/>
            </a:lnSpc>
            <a:spcBef>
              <a:spcPct val="0"/>
            </a:spcBef>
            <a:spcAft>
              <a:spcPct val="35000"/>
            </a:spcAft>
            <a:buNone/>
          </a:pPr>
          <a:r>
            <a:rPr lang="en-GB" sz="1400" kern="1200" dirty="0"/>
            <a:t>This can be traced back as far as the 1940s – the social security  - provided economic security for those 65 and over in the form of a pension</a:t>
          </a:r>
          <a:endParaRPr lang="en-US" sz="1400" kern="1200" dirty="0"/>
        </a:p>
      </dsp:txBody>
      <dsp:txXfrm>
        <a:off x="1521318" y="2903182"/>
        <a:ext cx="2790722" cy="1307746"/>
      </dsp:txXfrm>
    </dsp:sp>
    <dsp:sp modelId="{9B3B750F-2A4D-4520-BAAD-6FEC7416D923}">
      <dsp:nvSpPr>
        <dsp:cNvPr id="0" name=""/>
        <dsp:cNvSpPr/>
      </dsp:nvSpPr>
      <dsp:spPr>
        <a:xfrm>
          <a:off x="2700679" y="1989074"/>
          <a:ext cx="421092" cy="421092"/>
        </a:xfrm>
        <a:prstGeom prst="ellipse">
          <a:avLst/>
        </a:prstGeom>
        <a:solidFill>
          <a:schemeClr val="accent3">
            <a:shade val="50000"/>
            <a:hueOff val="178371"/>
            <a:satOff val="-2846"/>
            <a:lumOff val="2740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52C51A-4F16-4B08-8791-3F66A9DF91BF}">
      <dsp:nvSpPr>
        <dsp:cNvPr id="0" name=""/>
        <dsp:cNvSpPr/>
      </dsp:nvSpPr>
      <dsp:spPr>
        <a:xfrm>
          <a:off x="4337334" y="-50771"/>
          <a:ext cx="1897011" cy="1887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rtl="0">
            <a:lnSpc>
              <a:spcPct val="90000"/>
            </a:lnSpc>
            <a:spcBef>
              <a:spcPct val="0"/>
            </a:spcBef>
            <a:spcAft>
              <a:spcPct val="35000"/>
            </a:spcAft>
            <a:buNone/>
          </a:pPr>
          <a:r>
            <a:rPr lang="en-GB" sz="1400" kern="1200" dirty="0"/>
            <a:t>Increased to 67 – this may cause an increase in chronological age associated with older adulthood .</a:t>
          </a:r>
          <a:endParaRPr lang="en-US" sz="1400" kern="1200" dirty="0"/>
        </a:p>
      </dsp:txBody>
      <dsp:txXfrm>
        <a:off x="4337334" y="-50771"/>
        <a:ext cx="1897011" cy="1887456"/>
      </dsp:txXfrm>
    </dsp:sp>
    <dsp:sp modelId="{0A679433-F023-4A23-9639-2CA6764851C2}">
      <dsp:nvSpPr>
        <dsp:cNvPr id="0" name=""/>
        <dsp:cNvSpPr/>
      </dsp:nvSpPr>
      <dsp:spPr>
        <a:xfrm>
          <a:off x="5075293" y="1945689"/>
          <a:ext cx="421092" cy="421092"/>
        </a:xfrm>
        <a:prstGeom prst="ellipse">
          <a:avLst/>
        </a:prstGeom>
        <a:solidFill>
          <a:schemeClr val="accent3">
            <a:shade val="50000"/>
            <a:hueOff val="178371"/>
            <a:satOff val="-2846"/>
            <a:lumOff val="2740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4E39BB-854C-4A66-91C6-AF42B440FEB6}">
      <dsp:nvSpPr>
        <dsp:cNvPr id="0" name=""/>
        <dsp:cNvSpPr/>
      </dsp:nvSpPr>
      <dsp:spPr>
        <a:xfrm>
          <a:off x="0" y="7731"/>
          <a:ext cx="6696374" cy="719549"/>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Demographics in the UK </a:t>
          </a:r>
          <a:endParaRPr lang="en-US" sz="3000" kern="1200" dirty="0"/>
        </a:p>
      </dsp:txBody>
      <dsp:txXfrm>
        <a:off x="35125" y="42856"/>
        <a:ext cx="6626124" cy="64929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0C2DED-1E84-401A-8003-80E65AE799D7}">
      <dsp:nvSpPr>
        <dsp:cNvPr id="0" name=""/>
        <dsp:cNvSpPr/>
      </dsp:nvSpPr>
      <dsp:spPr>
        <a:xfrm>
          <a:off x="812253" y="2340"/>
          <a:ext cx="3724352" cy="3724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l" defTabSz="977900">
            <a:lnSpc>
              <a:spcPct val="90000"/>
            </a:lnSpc>
            <a:spcBef>
              <a:spcPct val="0"/>
            </a:spcBef>
            <a:spcAft>
              <a:spcPct val="35000"/>
            </a:spcAft>
            <a:buNone/>
          </a:pPr>
          <a:r>
            <a:rPr lang="en-GB" sz="2200" b="1" kern="1200" dirty="0"/>
            <a:t>Environmental and Societal Support</a:t>
          </a:r>
          <a:endParaRPr lang="en-US" sz="2200" kern="1200" dirty="0"/>
        </a:p>
        <a:p>
          <a:pPr marL="171450" lvl="1" indent="-171450" algn="l" defTabSz="755650">
            <a:lnSpc>
              <a:spcPct val="90000"/>
            </a:lnSpc>
            <a:spcBef>
              <a:spcPct val="0"/>
            </a:spcBef>
            <a:spcAft>
              <a:spcPct val="15000"/>
            </a:spcAft>
            <a:buChar char="•"/>
          </a:pPr>
          <a:r>
            <a:rPr lang="en-GB" sz="1700" b="1" kern="1200" dirty="0"/>
            <a:t>Age-Friendly Environments:</a:t>
          </a:r>
          <a:r>
            <a:rPr lang="en-GB" sz="1700" kern="1200" dirty="0"/>
            <a:t> Accessible public spaces, safe housing, and transportation options help maintain independence.</a:t>
          </a:r>
          <a:endParaRPr lang="en-US" sz="1700" kern="1200" dirty="0"/>
        </a:p>
        <a:p>
          <a:pPr marL="171450" lvl="1" indent="-171450" algn="l" defTabSz="755650">
            <a:lnSpc>
              <a:spcPct val="90000"/>
            </a:lnSpc>
            <a:spcBef>
              <a:spcPct val="0"/>
            </a:spcBef>
            <a:spcAft>
              <a:spcPct val="15000"/>
            </a:spcAft>
            <a:buChar char="•"/>
          </a:pPr>
          <a:r>
            <a:rPr lang="en-GB" sz="1700" b="1" kern="1200"/>
            <a:t>Healthcare Access:</a:t>
          </a:r>
          <a:r>
            <a:rPr lang="en-GB" sz="1700" kern="1200"/>
            <a:t> Affordable and comprehensive healthcare services are crucial for addressing age-related issues.</a:t>
          </a:r>
          <a:endParaRPr lang="en-US" sz="1700" kern="1200"/>
        </a:p>
        <a:p>
          <a:pPr marL="171450" lvl="1" indent="-171450" algn="l" defTabSz="755650">
            <a:lnSpc>
              <a:spcPct val="90000"/>
            </a:lnSpc>
            <a:spcBef>
              <a:spcPct val="0"/>
            </a:spcBef>
            <a:spcAft>
              <a:spcPct val="15000"/>
            </a:spcAft>
            <a:buChar char="•"/>
          </a:pPr>
          <a:r>
            <a:rPr lang="en-GB" sz="1700" b="1" kern="1200"/>
            <a:t>Cultural and Policy Support:</a:t>
          </a:r>
          <a:r>
            <a:rPr lang="en-GB" sz="1700" kern="1200"/>
            <a:t> Societies that value and include older adults in decision-making promote dignity and engagement.</a:t>
          </a:r>
          <a:endParaRPr lang="en-US" sz="1700" kern="1200"/>
        </a:p>
      </dsp:txBody>
      <dsp:txXfrm>
        <a:off x="812253" y="2340"/>
        <a:ext cx="3724352" cy="372435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D1F6DF-2E17-4BF7-9FA3-0A767F8F0871}">
      <dsp:nvSpPr>
        <dsp:cNvPr id="0" name=""/>
        <dsp:cNvSpPr/>
      </dsp:nvSpPr>
      <dsp:spPr>
        <a:xfrm>
          <a:off x="7318" y="200033"/>
          <a:ext cx="2187535" cy="1558619"/>
        </a:xfrm>
        <a:prstGeom prst="roundRect">
          <a:avLst>
            <a:gd name="adj" fmla="val 10000"/>
          </a:avLst>
        </a:prstGeom>
        <a:solidFill>
          <a:schemeClr val="accent2">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60’s focus on losses and adaptation to them</a:t>
          </a:r>
          <a:endParaRPr lang="en-GB" sz="1600" kern="1200"/>
        </a:p>
      </dsp:txBody>
      <dsp:txXfrm>
        <a:off x="52968" y="245683"/>
        <a:ext cx="2096235" cy="1467319"/>
      </dsp:txXfrm>
    </dsp:sp>
    <dsp:sp modelId="{414EB756-6231-4C69-940C-3A4B9AF87295}">
      <dsp:nvSpPr>
        <dsp:cNvPr id="0" name=""/>
        <dsp:cNvSpPr/>
      </dsp:nvSpPr>
      <dsp:spPr>
        <a:xfrm>
          <a:off x="2413608" y="708088"/>
          <a:ext cx="463757" cy="542508"/>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2413608" y="816590"/>
        <a:ext cx="324630" cy="325504"/>
      </dsp:txXfrm>
    </dsp:sp>
    <dsp:sp modelId="{BA17DCDF-7962-4F8F-8B56-DAFAB059407E}">
      <dsp:nvSpPr>
        <dsp:cNvPr id="0" name=""/>
        <dsp:cNvSpPr/>
      </dsp:nvSpPr>
      <dsp:spPr>
        <a:xfrm>
          <a:off x="3069869" y="200033"/>
          <a:ext cx="2187535" cy="1558619"/>
        </a:xfrm>
        <a:prstGeom prst="roundRect">
          <a:avLst>
            <a:gd name="adj" fmla="val 10000"/>
          </a:avLst>
        </a:prstGeom>
        <a:solidFill>
          <a:schemeClr val="accent2">
            <a:shade val="50000"/>
            <a:hueOff val="-27656"/>
            <a:satOff val="-5606"/>
            <a:lumOff val="3083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dirty="0"/>
            <a:t>70’s broader global, societal, and structural factors influencing lives of OA’s</a:t>
          </a:r>
          <a:endParaRPr lang="en-GB" sz="1600" kern="1200" dirty="0"/>
        </a:p>
      </dsp:txBody>
      <dsp:txXfrm>
        <a:off x="3115519" y="245683"/>
        <a:ext cx="2096235" cy="1467319"/>
      </dsp:txXfrm>
    </dsp:sp>
    <dsp:sp modelId="{9D37567B-7C8C-484E-B2CD-CADA1150437C}">
      <dsp:nvSpPr>
        <dsp:cNvPr id="0" name=""/>
        <dsp:cNvSpPr/>
      </dsp:nvSpPr>
      <dsp:spPr>
        <a:xfrm>
          <a:off x="5476158" y="708088"/>
          <a:ext cx="463757" cy="542508"/>
        </a:xfrm>
        <a:prstGeom prst="rightArrow">
          <a:avLst>
            <a:gd name="adj1" fmla="val 60000"/>
            <a:gd name="adj2" fmla="val 50000"/>
          </a:avLst>
        </a:prstGeom>
        <a:solidFill>
          <a:schemeClr val="accent2">
            <a:shade val="90000"/>
            <a:hueOff val="-41001"/>
            <a:satOff val="-6944"/>
            <a:lumOff val="3211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5476158" y="816590"/>
        <a:ext cx="324630" cy="325504"/>
      </dsp:txXfrm>
    </dsp:sp>
    <dsp:sp modelId="{CB5C52C1-DF07-457F-8243-0C2D13FAFFD8}">
      <dsp:nvSpPr>
        <dsp:cNvPr id="0" name=""/>
        <dsp:cNvSpPr/>
      </dsp:nvSpPr>
      <dsp:spPr>
        <a:xfrm>
          <a:off x="6132419" y="200033"/>
          <a:ext cx="2187535" cy="1558619"/>
        </a:xfrm>
        <a:prstGeom prst="roundRect">
          <a:avLst>
            <a:gd name="adj" fmla="val 10000"/>
          </a:avLst>
        </a:prstGeom>
        <a:solidFill>
          <a:schemeClr val="accent2">
            <a:shade val="50000"/>
            <a:hueOff val="-27656"/>
            <a:satOff val="-5606"/>
            <a:lumOff val="3083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80’s-90’s exploration of interrelationships between OA’s and their physical, political, environmental &amp; socioeconomic mileau</a:t>
          </a:r>
          <a:endParaRPr lang="en-GB" sz="1600" kern="1200"/>
        </a:p>
      </dsp:txBody>
      <dsp:txXfrm>
        <a:off x="6178069" y="245683"/>
        <a:ext cx="2096235" cy="146731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401118-7FED-4D7A-AADD-65F0E4D7B097}">
      <dsp:nvSpPr>
        <dsp:cNvPr id="0" name=""/>
        <dsp:cNvSpPr/>
      </dsp:nvSpPr>
      <dsp:spPr>
        <a:xfrm>
          <a:off x="-3013795" y="-464123"/>
          <a:ext cx="3595248" cy="3595248"/>
        </a:xfrm>
        <a:prstGeom prst="blockArc">
          <a:avLst>
            <a:gd name="adj1" fmla="val 18900000"/>
            <a:gd name="adj2" fmla="val 2700000"/>
            <a:gd name="adj3" fmla="val 601"/>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1D4FC55-B0A0-4CFE-A49A-98DA48F20743}">
      <dsp:nvSpPr>
        <dsp:cNvPr id="0" name=""/>
        <dsp:cNvSpPr/>
      </dsp:nvSpPr>
      <dsp:spPr>
        <a:xfrm>
          <a:off x="255446" y="166634"/>
          <a:ext cx="8038704" cy="333481"/>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4701" tIns="43180" rIns="43180" bIns="43180" numCol="1" spcCol="1270" anchor="ctr" anchorCtr="0">
          <a:noAutofit/>
        </a:bodyPr>
        <a:lstStyle/>
        <a:p>
          <a:pPr marL="0" lvl="0" indent="0" algn="l" defTabSz="755650" rtl="0">
            <a:lnSpc>
              <a:spcPct val="90000"/>
            </a:lnSpc>
            <a:spcBef>
              <a:spcPct val="0"/>
            </a:spcBef>
            <a:spcAft>
              <a:spcPct val="35000"/>
            </a:spcAft>
            <a:buNone/>
          </a:pPr>
          <a:r>
            <a:rPr lang="en-US" sz="1700" kern="1200" dirty="0"/>
            <a:t>Disengagement Theory</a:t>
          </a:r>
          <a:endParaRPr lang="en-GB" sz="1700" kern="1200" dirty="0"/>
        </a:p>
      </dsp:txBody>
      <dsp:txXfrm>
        <a:off x="255446" y="166634"/>
        <a:ext cx="8038704" cy="333481"/>
      </dsp:txXfrm>
    </dsp:sp>
    <dsp:sp modelId="{A9B103CB-5F3D-4B38-B5EC-43093C7DE914}">
      <dsp:nvSpPr>
        <dsp:cNvPr id="0" name=""/>
        <dsp:cNvSpPr/>
      </dsp:nvSpPr>
      <dsp:spPr>
        <a:xfrm>
          <a:off x="47020" y="124948"/>
          <a:ext cx="416852" cy="416852"/>
        </a:xfrm>
        <a:prstGeom prst="ellipse">
          <a:avLst/>
        </a:prstGeom>
        <a:solidFill>
          <a:schemeClr val="lt1">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3B19EE5-E23E-43F6-977D-E31FF7153AC3}">
      <dsp:nvSpPr>
        <dsp:cNvPr id="0" name=""/>
        <dsp:cNvSpPr/>
      </dsp:nvSpPr>
      <dsp:spPr>
        <a:xfrm>
          <a:off x="494410" y="666696"/>
          <a:ext cx="7799741" cy="333481"/>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4701" tIns="43180" rIns="43180" bIns="43180" numCol="1" spcCol="1270" anchor="ctr" anchorCtr="0">
          <a:noAutofit/>
        </a:bodyPr>
        <a:lstStyle/>
        <a:p>
          <a:pPr marL="0" lvl="0" indent="0" algn="l" defTabSz="755650" rtl="0">
            <a:lnSpc>
              <a:spcPct val="90000"/>
            </a:lnSpc>
            <a:spcBef>
              <a:spcPct val="0"/>
            </a:spcBef>
            <a:spcAft>
              <a:spcPct val="35000"/>
            </a:spcAft>
            <a:buNone/>
          </a:pPr>
          <a:r>
            <a:rPr lang="en-US" sz="1700" kern="1200"/>
            <a:t>Activity/Developmental Task Theory</a:t>
          </a:r>
          <a:endParaRPr lang="en-GB" sz="1700" kern="1200"/>
        </a:p>
      </dsp:txBody>
      <dsp:txXfrm>
        <a:off x="494410" y="666696"/>
        <a:ext cx="7799741" cy="333481"/>
      </dsp:txXfrm>
    </dsp:sp>
    <dsp:sp modelId="{D449B2C0-1B6A-4E5C-80A3-4EDC35D58685}">
      <dsp:nvSpPr>
        <dsp:cNvPr id="0" name=""/>
        <dsp:cNvSpPr/>
      </dsp:nvSpPr>
      <dsp:spPr>
        <a:xfrm>
          <a:off x="285984" y="625011"/>
          <a:ext cx="416852" cy="416852"/>
        </a:xfrm>
        <a:prstGeom prst="ellipse">
          <a:avLst/>
        </a:prstGeom>
        <a:solidFill>
          <a:schemeClr val="lt1">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3089297-3BE9-46BD-B847-C83DDA72CD3F}">
      <dsp:nvSpPr>
        <dsp:cNvPr id="0" name=""/>
        <dsp:cNvSpPr/>
      </dsp:nvSpPr>
      <dsp:spPr>
        <a:xfrm>
          <a:off x="567752" y="1166759"/>
          <a:ext cx="7726398" cy="333481"/>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4701" tIns="43180" rIns="43180" bIns="43180" numCol="1" spcCol="1270" anchor="ctr" anchorCtr="0">
          <a:noAutofit/>
        </a:bodyPr>
        <a:lstStyle/>
        <a:p>
          <a:pPr marL="0" lvl="0" indent="0" algn="l" defTabSz="755650" rtl="0">
            <a:lnSpc>
              <a:spcPct val="90000"/>
            </a:lnSpc>
            <a:spcBef>
              <a:spcPct val="0"/>
            </a:spcBef>
            <a:spcAft>
              <a:spcPct val="35000"/>
            </a:spcAft>
            <a:buNone/>
          </a:pPr>
          <a:r>
            <a:rPr lang="en-US" sz="1700" kern="1200"/>
            <a:t>Continuity Theory</a:t>
          </a:r>
          <a:endParaRPr lang="en-GB" sz="1700" kern="1200"/>
        </a:p>
      </dsp:txBody>
      <dsp:txXfrm>
        <a:off x="567752" y="1166759"/>
        <a:ext cx="7726398" cy="333481"/>
      </dsp:txXfrm>
    </dsp:sp>
    <dsp:sp modelId="{2F777B55-70B7-4A7E-BAC8-AD7A5CB9DB57}">
      <dsp:nvSpPr>
        <dsp:cNvPr id="0" name=""/>
        <dsp:cNvSpPr/>
      </dsp:nvSpPr>
      <dsp:spPr>
        <a:xfrm>
          <a:off x="359326" y="1125073"/>
          <a:ext cx="416852" cy="416852"/>
        </a:xfrm>
        <a:prstGeom prst="ellipse">
          <a:avLst/>
        </a:prstGeom>
        <a:solidFill>
          <a:schemeClr val="lt1">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E0D7249-B4AB-40B9-8690-C0B422661229}">
      <dsp:nvSpPr>
        <dsp:cNvPr id="0" name=""/>
        <dsp:cNvSpPr/>
      </dsp:nvSpPr>
      <dsp:spPr>
        <a:xfrm>
          <a:off x="494410" y="1666821"/>
          <a:ext cx="7799741" cy="333481"/>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4701" tIns="43180" rIns="43180" bIns="43180" numCol="1" spcCol="1270" anchor="ctr" anchorCtr="0">
          <a:noAutofit/>
        </a:bodyPr>
        <a:lstStyle/>
        <a:p>
          <a:pPr marL="0" lvl="0" indent="0" algn="l" defTabSz="755650" rtl="0">
            <a:lnSpc>
              <a:spcPct val="90000"/>
            </a:lnSpc>
            <a:spcBef>
              <a:spcPct val="0"/>
            </a:spcBef>
            <a:spcAft>
              <a:spcPct val="35000"/>
            </a:spcAft>
            <a:buNone/>
          </a:pPr>
          <a:r>
            <a:rPr lang="en-US" sz="1700" kern="1200"/>
            <a:t>Age Stratification Theory</a:t>
          </a:r>
          <a:endParaRPr lang="en-GB" sz="1700" kern="1200"/>
        </a:p>
      </dsp:txBody>
      <dsp:txXfrm>
        <a:off x="494410" y="1666821"/>
        <a:ext cx="7799741" cy="333481"/>
      </dsp:txXfrm>
    </dsp:sp>
    <dsp:sp modelId="{16988BBE-8124-4732-9F4C-FBBDAB683C2E}">
      <dsp:nvSpPr>
        <dsp:cNvPr id="0" name=""/>
        <dsp:cNvSpPr/>
      </dsp:nvSpPr>
      <dsp:spPr>
        <a:xfrm>
          <a:off x="285984" y="1625136"/>
          <a:ext cx="416852" cy="416852"/>
        </a:xfrm>
        <a:prstGeom prst="ellipse">
          <a:avLst/>
        </a:prstGeom>
        <a:solidFill>
          <a:schemeClr val="lt1">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70D3746-DF41-4EC0-BFDD-DDA73FB5FFD7}">
      <dsp:nvSpPr>
        <dsp:cNvPr id="0" name=""/>
        <dsp:cNvSpPr/>
      </dsp:nvSpPr>
      <dsp:spPr>
        <a:xfrm>
          <a:off x="255446" y="2166884"/>
          <a:ext cx="8038704" cy="333481"/>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4701" tIns="43180" rIns="43180" bIns="43180" numCol="1" spcCol="1270" anchor="ctr" anchorCtr="0">
          <a:noAutofit/>
        </a:bodyPr>
        <a:lstStyle/>
        <a:p>
          <a:pPr marL="0" lvl="0" indent="0" algn="l" defTabSz="755650" rtl="0">
            <a:lnSpc>
              <a:spcPct val="90000"/>
            </a:lnSpc>
            <a:spcBef>
              <a:spcPct val="0"/>
            </a:spcBef>
            <a:spcAft>
              <a:spcPct val="35000"/>
            </a:spcAft>
            <a:buNone/>
          </a:pPr>
          <a:r>
            <a:rPr lang="en-US" sz="1700" kern="1200"/>
            <a:t>Person-Environment Fit Theory</a:t>
          </a:r>
          <a:endParaRPr lang="en-GB" sz="1700" kern="1200"/>
        </a:p>
      </dsp:txBody>
      <dsp:txXfrm>
        <a:off x="255446" y="2166884"/>
        <a:ext cx="8038704" cy="333481"/>
      </dsp:txXfrm>
    </dsp:sp>
    <dsp:sp modelId="{738625E7-C038-4F78-8F7B-4DB90D6F24F0}">
      <dsp:nvSpPr>
        <dsp:cNvPr id="0" name=""/>
        <dsp:cNvSpPr/>
      </dsp:nvSpPr>
      <dsp:spPr>
        <a:xfrm>
          <a:off x="47020" y="2125198"/>
          <a:ext cx="416852" cy="416852"/>
        </a:xfrm>
        <a:prstGeom prst="ellipse">
          <a:avLst/>
        </a:prstGeom>
        <a:solidFill>
          <a:schemeClr val="lt1">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C7E4C-865A-4401-8A44-B4594A0B102A}">
      <dsp:nvSpPr>
        <dsp:cNvPr id="0" name=""/>
        <dsp:cNvSpPr/>
      </dsp:nvSpPr>
      <dsp:spPr>
        <a:xfrm>
          <a:off x="0" y="2231365"/>
          <a:ext cx="8915400" cy="732384"/>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rtl="0">
            <a:lnSpc>
              <a:spcPct val="90000"/>
            </a:lnSpc>
            <a:spcBef>
              <a:spcPct val="0"/>
            </a:spcBef>
            <a:spcAft>
              <a:spcPct val="35000"/>
            </a:spcAft>
            <a:buNone/>
          </a:pPr>
          <a:r>
            <a:rPr lang="en-US" sz="1700" kern="1200"/>
            <a:t>No longer supported</a:t>
          </a:r>
          <a:endParaRPr lang="en-GB" sz="1700" kern="1200"/>
        </a:p>
      </dsp:txBody>
      <dsp:txXfrm>
        <a:off x="0" y="2231365"/>
        <a:ext cx="8915400" cy="732384"/>
      </dsp:txXfrm>
    </dsp:sp>
    <dsp:sp modelId="{7EC5E1F6-0C4A-4ABD-8515-5B0E6B4AEE99}">
      <dsp:nvSpPr>
        <dsp:cNvPr id="0" name=""/>
        <dsp:cNvSpPr/>
      </dsp:nvSpPr>
      <dsp:spPr>
        <a:xfrm rot="10800000">
          <a:off x="0" y="1115944"/>
          <a:ext cx="8915400" cy="1126406"/>
        </a:xfrm>
        <a:prstGeom prst="upArrowCallou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rtl="0">
            <a:lnSpc>
              <a:spcPct val="90000"/>
            </a:lnSpc>
            <a:spcBef>
              <a:spcPct val="0"/>
            </a:spcBef>
            <a:spcAft>
              <a:spcPct val="35000"/>
            </a:spcAft>
            <a:buNone/>
          </a:pPr>
          <a:r>
            <a:rPr lang="en-US" sz="1700" kern="1200" dirty="0"/>
            <a:t>“appropriate” </a:t>
          </a:r>
          <a:r>
            <a:rPr lang="en-US" sz="1700" kern="1200" dirty="0" err="1"/>
            <a:t>behaviour</a:t>
          </a:r>
          <a:r>
            <a:rPr lang="en-US" sz="1700" kern="1200" dirty="0"/>
            <a:t> patterns involved a mutual agreement between OA’s and society on a reciprocal withdrawal.</a:t>
          </a:r>
          <a:endParaRPr lang="en-GB" sz="1700" kern="1200" dirty="0"/>
        </a:p>
      </dsp:txBody>
      <dsp:txXfrm rot="10800000">
        <a:off x="0" y="1115944"/>
        <a:ext cx="8915400" cy="731905"/>
      </dsp:txXfrm>
    </dsp:sp>
    <dsp:sp modelId="{1618ACA8-5987-45B7-B797-65D327836232}">
      <dsp:nvSpPr>
        <dsp:cNvPr id="0" name=""/>
        <dsp:cNvSpPr/>
      </dsp:nvSpPr>
      <dsp:spPr>
        <a:xfrm rot="10800000">
          <a:off x="0" y="523"/>
          <a:ext cx="8915400" cy="1126406"/>
        </a:xfrm>
        <a:prstGeom prst="upArrowCallou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rtl="0">
            <a:lnSpc>
              <a:spcPct val="90000"/>
            </a:lnSpc>
            <a:spcBef>
              <a:spcPct val="0"/>
            </a:spcBef>
            <a:spcAft>
              <a:spcPct val="35000"/>
            </a:spcAft>
            <a:buNone/>
          </a:pPr>
          <a:r>
            <a:rPr lang="en-US" sz="1700" kern="1200" dirty="0"/>
            <a:t>Aging seen as a developmental task in and of itself, with its own norms &amp; appropriate patterns of </a:t>
          </a:r>
          <a:r>
            <a:rPr lang="en-US" sz="1700" kern="1200" dirty="0" err="1"/>
            <a:t>behaviour</a:t>
          </a:r>
          <a:endParaRPr lang="en-GB" sz="1700" kern="1200" dirty="0"/>
        </a:p>
      </dsp:txBody>
      <dsp:txXfrm rot="10800000">
        <a:off x="0" y="523"/>
        <a:ext cx="8915400" cy="73190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244BC9-5270-4A32-8A96-EC1966FF4181}">
      <dsp:nvSpPr>
        <dsp:cNvPr id="0" name=""/>
        <dsp:cNvSpPr/>
      </dsp:nvSpPr>
      <dsp:spPr>
        <a:xfrm>
          <a:off x="0" y="0"/>
          <a:ext cx="4986225" cy="2286000"/>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US" sz="2800" kern="1200" dirty="0"/>
            <a:t>“Activity is viewed by this theory as necessary to maintain a person’s life satisfaction and a positive self-concept”. (p.27)</a:t>
          </a:r>
          <a:endParaRPr lang="en-GB" sz="2800" kern="1200" dirty="0"/>
        </a:p>
      </dsp:txBody>
      <dsp:txXfrm>
        <a:off x="66955" y="66955"/>
        <a:ext cx="4852315" cy="215209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198F34-E8E1-4FF4-8EE2-9A70D13B096F}">
      <dsp:nvSpPr>
        <dsp:cNvPr id="0" name=""/>
        <dsp:cNvSpPr/>
      </dsp:nvSpPr>
      <dsp:spPr>
        <a:xfrm>
          <a:off x="1282445" y="1735108"/>
          <a:ext cx="2603754" cy="117763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How a person has been throughout life is how that person will </a:t>
          </a:r>
          <a:r>
            <a:rPr lang="en-US" sz="1600" i="1" kern="1200"/>
            <a:t>continue</a:t>
          </a:r>
          <a:r>
            <a:rPr lang="en-US" sz="1600" kern="1200"/>
            <a:t> through the remainder of life</a:t>
          </a:r>
          <a:endParaRPr lang="en-GB" sz="1600" kern="1200"/>
        </a:p>
      </dsp:txBody>
      <dsp:txXfrm>
        <a:off x="1282445" y="1735108"/>
        <a:ext cx="2603754" cy="1177636"/>
      </dsp:txXfrm>
    </dsp:sp>
    <dsp:sp modelId="{5733AC4E-F93C-4368-9F29-ADD9F9166095}">
      <dsp:nvSpPr>
        <dsp:cNvPr id="0" name=""/>
        <dsp:cNvSpPr/>
      </dsp:nvSpPr>
      <dsp:spPr>
        <a:xfrm>
          <a:off x="0" y="1735108"/>
          <a:ext cx="1165860" cy="1177636"/>
        </a:xfrm>
        <a:prstGeom prst="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21C7AB-362B-4CEB-AB40-FA667E69B772}">
      <dsp:nvSpPr>
        <dsp:cNvPr id="0" name=""/>
        <dsp:cNvSpPr/>
      </dsp:nvSpPr>
      <dsp:spPr>
        <a:xfrm>
          <a:off x="0" y="3107055"/>
          <a:ext cx="2603754" cy="1177636"/>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Old age is </a:t>
          </a:r>
          <a:r>
            <a:rPr lang="en-US" sz="1600" i="1" kern="1200"/>
            <a:t>not</a:t>
          </a:r>
          <a:r>
            <a:rPr lang="en-US" sz="1600" kern="1200"/>
            <a:t> a separate phase of life, but rather a continuation and thus an integral component</a:t>
          </a:r>
          <a:endParaRPr lang="en-GB" sz="1600" kern="1200"/>
        </a:p>
      </dsp:txBody>
      <dsp:txXfrm>
        <a:off x="0" y="3107055"/>
        <a:ext cx="2603754" cy="1177636"/>
      </dsp:txXfrm>
    </dsp:sp>
    <dsp:sp modelId="{D505AAD7-E3AF-456A-8559-CC415DF6BF54}">
      <dsp:nvSpPr>
        <dsp:cNvPr id="0" name=""/>
        <dsp:cNvSpPr/>
      </dsp:nvSpPr>
      <dsp:spPr>
        <a:xfrm>
          <a:off x="2720340" y="3107055"/>
          <a:ext cx="1165860" cy="1177636"/>
        </a:xfrm>
        <a:prstGeom prst="rect">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5C3445-D919-4EDB-BE04-6839131AF681}">
      <dsp:nvSpPr>
        <dsp:cNvPr id="0" name=""/>
        <dsp:cNvSpPr/>
      </dsp:nvSpPr>
      <dsp:spPr>
        <a:xfrm rot="5400000">
          <a:off x="580019" y="1125339"/>
          <a:ext cx="995266" cy="1133075"/>
        </a:xfrm>
        <a:prstGeom prst="bentUpArrow">
          <a:avLst>
            <a:gd name="adj1" fmla="val 32840"/>
            <a:gd name="adj2" fmla="val 25000"/>
            <a:gd name="adj3" fmla="val 35780"/>
          </a:avLst>
        </a:prstGeom>
        <a:solidFill>
          <a:schemeClr val="accent5">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3C979A6-B3DE-4E6D-A63D-72D10CE729A1}">
      <dsp:nvSpPr>
        <dsp:cNvPr id="0" name=""/>
        <dsp:cNvSpPr/>
      </dsp:nvSpPr>
      <dsp:spPr>
        <a:xfrm>
          <a:off x="316334" y="22067"/>
          <a:ext cx="1675442" cy="1172755"/>
        </a:xfrm>
        <a:prstGeom prst="roundRect">
          <a:avLst>
            <a:gd name="adj" fmla="val 1667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Society consists of groups of </a:t>
          </a:r>
          <a:r>
            <a:rPr lang="en-US" sz="1300" i="1" kern="1200" dirty="0"/>
            <a:t>cohorts</a:t>
          </a:r>
          <a:r>
            <a:rPr lang="en-US" sz="1300" kern="1200" dirty="0"/>
            <a:t> that age collectively</a:t>
          </a:r>
          <a:endParaRPr lang="en-GB" sz="1300" kern="1200" dirty="0"/>
        </a:p>
      </dsp:txBody>
      <dsp:txXfrm>
        <a:off x="373593" y="79326"/>
        <a:ext cx="1560924" cy="1058237"/>
      </dsp:txXfrm>
    </dsp:sp>
    <dsp:sp modelId="{007E54B0-9C3C-48BB-8B5F-257FD6817CC5}">
      <dsp:nvSpPr>
        <dsp:cNvPr id="0" name=""/>
        <dsp:cNvSpPr/>
      </dsp:nvSpPr>
      <dsp:spPr>
        <a:xfrm>
          <a:off x="1991776" y="133916"/>
          <a:ext cx="1218556" cy="947872"/>
        </a:xfrm>
        <a:prstGeom prst="rect">
          <a:avLst/>
        </a:prstGeom>
        <a:noFill/>
        <a:ln>
          <a:noFill/>
        </a:ln>
        <a:effectLst/>
      </dsp:spPr>
      <dsp:style>
        <a:lnRef idx="0">
          <a:scrgbClr r="0" g="0" b="0"/>
        </a:lnRef>
        <a:fillRef idx="0">
          <a:scrgbClr r="0" g="0" b="0"/>
        </a:fillRef>
        <a:effectRef idx="0">
          <a:scrgbClr r="0" g="0" b="0"/>
        </a:effectRef>
        <a:fontRef idx="minor"/>
      </dsp:style>
    </dsp:sp>
    <dsp:sp modelId="{46DA6EFD-A872-4D2F-A403-0E07AFD81B1D}">
      <dsp:nvSpPr>
        <dsp:cNvPr id="0" name=""/>
        <dsp:cNvSpPr/>
      </dsp:nvSpPr>
      <dsp:spPr>
        <a:xfrm rot="5400000">
          <a:off x="1969138" y="2442730"/>
          <a:ext cx="995266" cy="1133075"/>
        </a:xfrm>
        <a:prstGeom prst="bentUpArrow">
          <a:avLst>
            <a:gd name="adj1" fmla="val 32840"/>
            <a:gd name="adj2" fmla="val 25000"/>
            <a:gd name="adj3" fmla="val 35780"/>
          </a:avLst>
        </a:prstGeom>
        <a:solidFill>
          <a:schemeClr val="accent5">
            <a:tint val="50000"/>
            <a:hueOff val="-10774846"/>
            <a:satOff val="46375"/>
            <a:lumOff val="125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B54B057-9942-4779-9EFD-504FD0849AAA}">
      <dsp:nvSpPr>
        <dsp:cNvPr id="0" name=""/>
        <dsp:cNvSpPr/>
      </dsp:nvSpPr>
      <dsp:spPr>
        <a:xfrm>
          <a:off x="1705453" y="1339458"/>
          <a:ext cx="1675442" cy="1172755"/>
        </a:xfrm>
        <a:prstGeom prst="roundRect">
          <a:avLst>
            <a:gd name="adj" fmla="val 16670"/>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a:t>The people &amp; Roles in these cohorts change &amp; influence each other, as does society at large</a:t>
          </a:r>
          <a:endParaRPr lang="en-GB" sz="1300" kern="1200"/>
        </a:p>
      </dsp:txBody>
      <dsp:txXfrm>
        <a:off x="1762712" y="1396717"/>
        <a:ext cx="1560924" cy="1058237"/>
      </dsp:txXfrm>
    </dsp:sp>
    <dsp:sp modelId="{58C9C65C-94EB-4FDD-9045-73F51945F1AA}">
      <dsp:nvSpPr>
        <dsp:cNvPr id="0" name=""/>
        <dsp:cNvSpPr/>
      </dsp:nvSpPr>
      <dsp:spPr>
        <a:xfrm>
          <a:off x="3380896" y="1451307"/>
          <a:ext cx="1218556" cy="947872"/>
        </a:xfrm>
        <a:prstGeom prst="rect">
          <a:avLst/>
        </a:prstGeom>
        <a:noFill/>
        <a:ln>
          <a:noFill/>
        </a:ln>
        <a:effectLst/>
      </dsp:spPr>
      <dsp:style>
        <a:lnRef idx="0">
          <a:scrgbClr r="0" g="0" b="0"/>
        </a:lnRef>
        <a:fillRef idx="0">
          <a:scrgbClr r="0" g="0" b="0"/>
        </a:fillRef>
        <a:effectRef idx="0">
          <a:scrgbClr r="0" g="0" b="0"/>
        </a:effectRef>
        <a:fontRef idx="minor"/>
      </dsp:style>
    </dsp:sp>
    <dsp:sp modelId="{2AFB2DE1-9A81-41D1-963E-31B858E9F4DD}">
      <dsp:nvSpPr>
        <dsp:cNvPr id="0" name=""/>
        <dsp:cNvSpPr/>
      </dsp:nvSpPr>
      <dsp:spPr>
        <a:xfrm>
          <a:off x="3094573" y="2656849"/>
          <a:ext cx="1675442" cy="1172755"/>
        </a:xfrm>
        <a:prstGeom prst="roundRect">
          <a:avLst>
            <a:gd name="adj" fmla="val 1667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a:t>Thus, there is a high degree of interdependence between older adults &amp; society</a:t>
          </a:r>
          <a:endParaRPr lang="en-GB" sz="1300" kern="1200"/>
        </a:p>
      </dsp:txBody>
      <dsp:txXfrm>
        <a:off x="3151832" y="2714108"/>
        <a:ext cx="1560924" cy="105823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2164A-181D-4077-9981-8B0920E2C71B}">
      <dsp:nvSpPr>
        <dsp:cNvPr id="0" name=""/>
        <dsp:cNvSpPr/>
      </dsp:nvSpPr>
      <dsp:spPr>
        <a:xfrm>
          <a:off x="0" y="94262"/>
          <a:ext cx="1714500" cy="575639"/>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a:t>Riley--1985</a:t>
          </a:r>
          <a:endParaRPr lang="en-GB" sz="2400" kern="1200"/>
        </a:p>
      </dsp:txBody>
      <dsp:txXfrm>
        <a:off x="28100" y="122362"/>
        <a:ext cx="1658300" cy="51943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73E24F-6F9B-4160-AAED-7C38C76F41DC}">
      <dsp:nvSpPr>
        <dsp:cNvPr id="0" name=""/>
        <dsp:cNvSpPr/>
      </dsp:nvSpPr>
      <dsp:spPr>
        <a:xfrm>
          <a:off x="998274" y="0"/>
          <a:ext cx="2810401" cy="1035062"/>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rtl="0">
            <a:lnSpc>
              <a:spcPct val="90000"/>
            </a:lnSpc>
            <a:spcBef>
              <a:spcPct val="0"/>
            </a:spcBef>
            <a:spcAft>
              <a:spcPct val="35000"/>
            </a:spcAft>
            <a:buNone/>
          </a:pPr>
          <a:r>
            <a:rPr lang="en-US" sz="1700" kern="1200" dirty="0"/>
            <a:t>Individuals have personal competencies that assist in dealing with the environment:</a:t>
          </a:r>
          <a:endParaRPr lang="en-GB" sz="1700" kern="1200" dirty="0"/>
        </a:p>
      </dsp:txBody>
      <dsp:txXfrm>
        <a:off x="1028590" y="30316"/>
        <a:ext cx="2749769" cy="974430"/>
      </dsp:txXfrm>
    </dsp:sp>
    <dsp:sp modelId="{56F564DE-508C-48B3-B306-79B243182D83}">
      <dsp:nvSpPr>
        <dsp:cNvPr id="0" name=""/>
        <dsp:cNvSpPr/>
      </dsp:nvSpPr>
      <dsp:spPr>
        <a:xfrm>
          <a:off x="1279315" y="1035062"/>
          <a:ext cx="392164" cy="777711"/>
        </a:xfrm>
        <a:custGeom>
          <a:avLst/>
          <a:gdLst/>
          <a:ahLst/>
          <a:cxnLst/>
          <a:rect l="0" t="0" r="0" b="0"/>
          <a:pathLst>
            <a:path>
              <a:moveTo>
                <a:pt x="0" y="0"/>
              </a:moveTo>
              <a:lnTo>
                <a:pt x="0" y="777711"/>
              </a:lnTo>
              <a:lnTo>
                <a:pt x="392164" y="777711"/>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70D0402-9264-4045-B2F8-B2A8A6200F24}">
      <dsp:nvSpPr>
        <dsp:cNvPr id="0" name=""/>
        <dsp:cNvSpPr/>
      </dsp:nvSpPr>
      <dsp:spPr>
        <a:xfrm>
          <a:off x="1671479" y="1295242"/>
          <a:ext cx="1656099" cy="1035062"/>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rtl="0">
            <a:lnSpc>
              <a:spcPct val="90000"/>
            </a:lnSpc>
            <a:spcBef>
              <a:spcPct val="0"/>
            </a:spcBef>
            <a:spcAft>
              <a:spcPct val="35000"/>
            </a:spcAft>
            <a:buNone/>
          </a:pPr>
          <a:r>
            <a:rPr lang="en-US" sz="1600" kern="1200"/>
            <a:t>ego strength</a:t>
          </a:r>
          <a:endParaRPr lang="en-GB" sz="1600" kern="1200"/>
        </a:p>
      </dsp:txBody>
      <dsp:txXfrm>
        <a:off x="1701795" y="1325558"/>
        <a:ext cx="1595467" cy="974430"/>
      </dsp:txXfrm>
    </dsp:sp>
    <dsp:sp modelId="{8D171CB4-875E-4BD6-BC83-CFDEC15FACF4}">
      <dsp:nvSpPr>
        <dsp:cNvPr id="0" name=""/>
        <dsp:cNvSpPr/>
      </dsp:nvSpPr>
      <dsp:spPr>
        <a:xfrm>
          <a:off x="1279315" y="1035062"/>
          <a:ext cx="392164" cy="2071539"/>
        </a:xfrm>
        <a:custGeom>
          <a:avLst/>
          <a:gdLst/>
          <a:ahLst/>
          <a:cxnLst/>
          <a:rect l="0" t="0" r="0" b="0"/>
          <a:pathLst>
            <a:path>
              <a:moveTo>
                <a:pt x="0" y="0"/>
              </a:moveTo>
              <a:lnTo>
                <a:pt x="0" y="2071539"/>
              </a:lnTo>
              <a:lnTo>
                <a:pt x="392164" y="207153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D18343D-E15E-44CC-8529-137462D111B9}">
      <dsp:nvSpPr>
        <dsp:cNvPr id="0" name=""/>
        <dsp:cNvSpPr/>
      </dsp:nvSpPr>
      <dsp:spPr>
        <a:xfrm>
          <a:off x="1671479" y="2589070"/>
          <a:ext cx="1656099" cy="1035062"/>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1488257"/>
              <a:satOff val="8966"/>
              <a:lumOff val="71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rtl="0">
            <a:lnSpc>
              <a:spcPct val="90000"/>
            </a:lnSpc>
            <a:spcBef>
              <a:spcPct val="0"/>
            </a:spcBef>
            <a:spcAft>
              <a:spcPct val="35000"/>
            </a:spcAft>
            <a:buNone/>
          </a:pPr>
          <a:r>
            <a:rPr lang="en-US" sz="1600" kern="1200"/>
            <a:t>level of motor skills</a:t>
          </a:r>
          <a:endParaRPr lang="en-GB" sz="1600" kern="1200"/>
        </a:p>
      </dsp:txBody>
      <dsp:txXfrm>
        <a:off x="1701795" y="2619386"/>
        <a:ext cx="1595467" cy="974430"/>
      </dsp:txXfrm>
    </dsp:sp>
    <dsp:sp modelId="{00C3E22F-3469-4442-9606-D52DA5EC8D72}">
      <dsp:nvSpPr>
        <dsp:cNvPr id="0" name=""/>
        <dsp:cNvSpPr/>
      </dsp:nvSpPr>
      <dsp:spPr>
        <a:xfrm>
          <a:off x="1279315" y="1035062"/>
          <a:ext cx="392164" cy="3365367"/>
        </a:xfrm>
        <a:custGeom>
          <a:avLst/>
          <a:gdLst/>
          <a:ahLst/>
          <a:cxnLst/>
          <a:rect l="0" t="0" r="0" b="0"/>
          <a:pathLst>
            <a:path>
              <a:moveTo>
                <a:pt x="0" y="0"/>
              </a:moveTo>
              <a:lnTo>
                <a:pt x="0" y="3365367"/>
              </a:lnTo>
              <a:lnTo>
                <a:pt x="392164" y="3365367"/>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D4F4243-BE3D-4306-8FDD-C117FF7D18E7}">
      <dsp:nvSpPr>
        <dsp:cNvPr id="0" name=""/>
        <dsp:cNvSpPr/>
      </dsp:nvSpPr>
      <dsp:spPr>
        <a:xfrm>
          <a:off x="1671479" y="3882898"/>
          <a:ext cx="1656099" cy="1035062"/>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2976513"/>
              <a:satOff val="17933"/>
              <a:lumOff val="143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rtl="0">
            <a:lnSpc>
              <a:spcPct val="90000"/>
            </a:lnSpc>
            <a:spcBef>
              <a:spcPct val="0"/>
            </a:spcBef>
            <a:spcAft>
              <a:spcPct val="35000"/>
            </a:spcAft>
            <a:buNone/>
          </a:pPr>
          <a:r>
            <a:rPr lang="en-US" sz="1600" kern="1200"/>
            <a:t>individual biological health</a:t>
          </a:r>
          <a:endParaRPr lang="en-GB" sz="1600" kern="1200"/>
        </a:p>
      </dsp:txBody>
      <dsp:txXfrm>
        <a:off x="1701795" y="3913214"/>
        <a:ext cx="1595467" cy="974430"/>
      </dsp:txXfrm>
    </dsp:sp>
    <dsp:sp modelId="{21202C58-F02E-46B2-8444-05ACA872B68C}">
      <dsp:nvSpPr>
        <dsp:cNvPr id="0" name=""/>
        <dsp:cNvSpPr/>
      </dsp:nvSpPr>
      <dsp:spPr>
        <a:xfrm>
          <a:off x="1279315" y="1035062"/>
          <a:ext cx="392164" cy="4659195"/>
        </a:xfrm>
        <a:custGeom>
          <a:avLst/>
          <a:gdLst/>
          <a:ahLst/>
          <a:cxnLst/>
          <a:rect l="0" t="0" r="0" b="0"/>
          <a:pathLst>
            <a:path>
              <a:moveTo>
                <a:pt x="0" y="0"/>
              </a:moveTo>
              <a:lnTo>
                <a:pt x="0" y="4659195"/>
              </a:lnTo>
              <a:lnTo>
                <a:pt x="392164" y="4659195"/>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18FF35F-AF2E-4927-8043-06DBF7247CB5}">
      <dsp:nvSpPr>
        <dsp:cNvPr id="0" name=""/>
        <dsp:cNvSpPr/>
      </dsp:nvSpPr>
      <dsp:spPr>
        <a:xfrm>
          <a:off x="1671479" y="5176726"/>
          <a:ext cx="1656099" cy="1035062"/>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rtl="0">
            <a:lnSpc>
              <a:spcPct val="90000"/>
            </a:lnSpc>
            <a:spcBef>
              <a:spcPct val="0"/>
            </a:spcBef>
            <a:spcAft>
              <a:spcPct val="35000"/>
            </a:spcAft>
            <a:buNone/>
          </a:pPr>
          <a:r>
            <a:rPr lang="en-US" sz="1600" kern="1200"/>
            <a:t>cognitive &amp; sensory-perceptual capacities</a:t>
          </a:r>
          <a:endParaRPr lang="en-GB" sz="1600" kern="1200"/>
        </a:p>
      </dsp:txBody>
      <dsp:txXfrm>
        <a:off x="1701795" y="5207042"/>
        <a:ext cx="1595467" cy="97443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4409E6-6E89-46CA-A440-1722179635BA}">
      <dsp:nvSpPr>
        <dsp:cNvPr id="0" name=""/>
        <dsp:cNvSpPr/>
      </dsp:nvSpPr>
      <dsp:spPr>
        <a:xfrm>
          <a:off x="0" y="224507"/>
          <a:ext cx="3027193" cy="887445"/>
        </a:xfrm>
        <a:prstGeom prst="roundRect">
          <a:avLst/>
        </a:prstGeom>
        <a:solidFill>
          <a:schemeClr val="accent3">
            <a:alpha val="9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t>Lawton, 1982</a:t>
          </a:r>
          <a:endParaRPr lang="en-GB" sz="3700" kern="1200"/>
        </a:p>
      </dsp:txBody>
      <dsp:txXfrm>
        <a:off x="43321" y="267828"/>
        <a:ext cx="2940551" cy="80080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39F091-CBE6-48F9-B4CF-146B7FA0750C}">
      <dsp:nvSpPr>
        <dsp:cNvPr id="0" name=""/>
        <dsp:cNvSpPr/>
      </dsp:nvSpPr>
      <dsp:spPr>
        <a:xfrm>
          <a:off x="1519" y="0"/>
          <a:ext cx="2037159" cy="3994058"/>
        </a:xfrm>
        <a:prstGeom prst="roundRect">
          <a:avLst>
            <a:gd name="adj" fmla="val 10000"/>
          </a:avLst>
        </a:prstGeom>
        <a:solidFill>
          <a:schemeClr val="accent6">
            <a:alpha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As a person ages, there may be changes in competencies &amp; these changes alter the ability to interrelate with the environment</a:t>
          </a:r>
        </a:p>
      </dsp:txBody>
      <dsp:txXfrm>
        <a:off x="61185" y="59666"/>
        <a:ext cx="1917827" cy="3874726"/>
      </dsp:txXfrm>
    </dsp:sp>
    <dsp:sp modelId="{0988C733-F223-4C49-A68F-6FA50D7A613E}">
      <dsp:nvSpPr>
        <dsp:cNvPr id="0" name=""/>
        <dsp:cNvSpPr/>
      </dsp:nvSpPr>
      <dsp:spPr>
        <a:xfrm>
          <a:off x="2380921" y="0"/>
          <a:ext cx="2037159" cy="3994058"/>
        </a:xfrm>
        <a:prstGeom prst="roundRect">
          <a:avLst>
            <a:gd name="adj" fmla="val 10000"/>
          </a:avLst>
        </a:prstGeom>
        <a:solidFill>
          <a:schemeClr val="accent6">
            <a:alpha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a:t>Significant implications in a society that is characterized by constantly changing technology</a:t>
          </a:r>
        </a:p>
      </dsp:txBody>
      <dsp:txXfrm>
        <a:off x="2440587" y="59666"/>
        <a:ext cx="1917827" cy="387472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C23E2-F066-4AE6-A01E-1BEA8F28D910}">
      <dsp:nvSpPr>
        <dsp:cNvPr id="0" name=""/>
        <dsp:cNvSpPr/>
      </dsp:nvSpPr>
      <dsp:spPr>
        <a:xfrm>
          <a:off x="7768" y="663170"/>
          <a:ext cx="2321843" cy="2315494"/>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t>Affective Component – Reflective of a person’s general feelings or emotions towards an object or subject (like, dislike, love, hate)</a:t>
          </a:r>
          <a:endParaRPr lang="en-GB" sz="1800" kern="1200"/>
        </a:p>
      </dsp:txBody>
      <dsp:txXfrm>
        <a:off x="75587" y="730989"/>
        <a:ext cx="2186205" cy="2179856"/>
      </dsp:txXfrm>
    </dsp:sp>
    <dsp:sp modelId="{D4DD1986-92F7-475E-B1F8-DA203CDC3691}">
      <dsp:nvSpPr>
        <dsp:cNvPr id="0" name=""/>
        <dsp:cNvSpPr/>
      </dsp:nvSpPr>
      <dsp:spPr>
        <a:xfrm>
          <a:off x="2561796" y="1533008"/>
          <a:ext cx="492230" cy="575817"/>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561796" y="1648171"/>
        <a:ext cx="344561" cy="345491"/>
      </dsp:txXfrm>
    </dsp:sp>
    <dsp:sp modelId="{01861DE5-95EC-4293-A322-515186E54106}">
      <dsp:nvSpPr>
        <dsp:cNvPr id="0" name=""/>
        <dsp:cNvSpPr/>
      </dsp:nvSpPr>
      <dsp:spPr>
        <a:xfrm>
          <a:off x="3258349" y="663170"/>
          <a:ext cx="2321843" cy="2315494"/>
        </a:xfrm>
        <a:prstGeom prst="roundRect">
          <a:avLst>
            <a:gd name="adj" fmla="val 10000"/>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t>Cognitive Component – Reflective of a person’s awareness of and knowledge about an object or subject (know, believe)</a:t>
          </a:r>
          <a:endParaRPr lang="en-GB" sz="1800" kern="1200"/>
        </a:p>
      </dsp:txBody>
      <dsp:txXfrm>
        <a:off x="3326168" y="730989"/>
        <a:ext cx="2186205" cy="2179856"/>
      </dsp:txXfrm>
    </dsp:sp>
    <dsp:sp modelId="{79F0DD3F-814A-4B9C-8B32-1BE42424E529}">
      <dsp:nvSpPr>
        <dsp:cNvPr id="0" name=""/>
        <dsp:cNvSpPr/>
      </dsp:nvSpPr>
      <dsp:spPr>
        <a:xfrm>
          <a:off x="5812377" y="1533008"/>
          <a:ext cx="492230" cy="575817"/>
        </a:xfrm>
        <a:prstGeom prst="rightArrow">
          <a:avLst>
            <a:gd name="adj1" fmla="val 60000"/>
            <a:gd name="adj2" fmla="val 50000"/>
          </a:avLst>
        </a:prstGeom>
        <a:solidFill>
          <a:schemeClr val="accent4">
            <a:hueOff val="-4464770"/>
            <a:satOff val="26899"/>
            <a:lumOff val="215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812377" y="1648171"/>
        <a:ext cx="344561" cy="345491"/>
      </dsp:txXfrm>
    </dsp:sp>
    <dsp:sp modelId="{D84AFBF6-D583-44FD-86A0-C5988A98E1A2}">
      <dsp:nvSpPr>
        <dsp:cNvPr id="0" name=""/>
        <dsp:cNvSpPr/>
      </dsp:nvSpPr>
      <dsp:spPr>
        <a:xfrm>
          <a:off x="6508930" y="663170"/>
          <a:ext cx="2321843" cy="2315494"/>
        </a:xfrm>
        <a:prstGeom prst="roundRect">
          <a:avLst>
            <a:gd name="adj" fmla="val 1000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t>Behavioural Component – Reflective of a person’s intentions and behavioural expectations, and predisposition to action</a:t>
          </a:r>
          <a:endParaRPr lang="en-GB" sz="1800" kern="1200"/>
        </a:p>
      </dsp:txBody>
      <dsp:txXfrm>
        <a:off x="6576749" y="730989"/>
        <a:ext cx="2186205" cy="217985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0A5A1B-09E8-4325-B0B6-F886CC06A8CC}">
      <dsp:nvSpPr>
        <dsp:cNvPr id="0" name=""/>
        <dsp:cNvSpPr/>
      </dsp:nvSpPr>
      <dsp:spPr>
        <a:xfrm>
          <a:off x="2017710" y="510"/>
          <a:ext cx="4067070" cy="1626828"/>
        </a:xfrm>
        <a:prstGeom prst="chevron">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rtl="0">
            <a:lnSpc>
              <a:spcPct val="90000"/>
            </a:lnSpc>
            <a:spcBef>
              <a:spcPct val="0"/>
            </a:spcBef>
            <a:spcAft>
              <a:spcPct val="35000"/>
            </a:spcAft>
            <a:buNone/>
          </a:pPr>
          <a:r>
            <a:rPr lang="en-GB" sz="1800" kern="1200"/>
            <a:t>“a psychological tendency that is expressed by evaluating a particular entity with some degree of favour or disfavour” (</a:t>
          </a:r>
          <a:r>
            <a:rPr lang="en-GB" sz="1800" kern="1200" err="1"/>
            <a:t>Eagly</a:t>
          </a:r>
          <a:r>
            <a:rPr lang="en-GB" sz="1800" kern="1200"/>
            <a:t> &amp; </a:t>
          </a:r>
          <a:r>
            <a:rPr lang="en-GB" sz="1800" kern="1200" err="1"/>
            <a:t>Chaiken</a:t>
          </a:r>
          <a:r>
            <a:rPr lang="en-GB" sz="1800" kern="1200"/>
            <a:t>, 1993)</a:t>
          </a:r>
        </a:p>
      </dsp:txBody>
      <dsp:txXfrm>
        <a:off x="2831124" y="510"/>
        <a:ext cx="2440242" cy="162682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2FAE8-99CA-47F3-BC79-A48108A1AEEA}">
      <dsp:nvSpPr>
        <dsp:cNvPr id="0" name=""/>
        <dsp:cNvSpPr/>
      </dsp:nvSpPr>
      <dsp:spPr>
        <a:xfrm>
          <a:off x="0" y="0"/>
          <a:ext cx="563141" cy="563141"/>
        </a:xfrm>
        <a:prstGeom prst="pie">
          <a:avLst>
            <a:gd name="adj1" fmla="val 5400000"/>
            <a:gd name="adj2" fmla="val 1620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8AB425-7604-454E-80A4-396F4159F82B}">
      <dsp:nvSpPr>
        <dsp:cNvPr id="0" name=""/>
        <dsp:cNvSpPr/>
      </dsp:nvSpPr>
      <dsp:spPr>
        <a:xfrm>
          <a:off x="0" y="0"/>
          <a:ext cx="3433316" cy="563141"/>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a:t>What is an attitude?</a:t>
          </a:r>
        </a:p>
      </dsp:txBody>
      <dsp:txXfrm>
        <a:off x="0" y="0"/>
        <a:ext cx="3433316" cy="56314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9BECA2-AF2B-4F21-A1BC-759F8E5A2BAE}">
      <dsp:nvSpPr>
        <dsp:cNvPr id="0" name=""/>
        <dsp:cNvSpPr/>
      </dsp:nvSpPr>
      <dsp:spPr>
        <a:xfrm>
          <a:off x="0" y="384838"/>
          <a:ext cx="9130205" cy="98598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t>Attitudes of the aged toward other elders are often more rejecting than those of younger persons. </a:t>
          </a:r>
        </a:p>
      </dsp:txBody>
      <dsp:txXfrm>
        <a:off x="48132" y="432970"/>
        <a:ext cx="9033941" cy="889717"/>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DE397-35AC-45BD-AFF5-D2FFEBA7065A}">
      <dsp:nvSpPr>
        <dsp:cNvPr id="0" name=""/>
        <dsp:cNvSpPr/>
      </dsp:nvSpPr>
      <dsp:spPr>
        <a:xfrm>
          <a:off x="1645832" y="1616"/>
          <a:ext cx="2603885" cy="94114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US" sz="1800" kern="1200" dirty="0"/>
            <a:t>Not valuing the opinions, contributions and ideas of the elders.</a:t>
          </a:r>
          <a:endParaRPr lang="en-GB" sz="1800" kern="1200" dirty="0"/>
        </a:p>
      </dsp:txBody>
      <dsp:txXfrm>
        <a:off x="1691775" y="47559"/>
        <a:ext cx="2511999" cy="849260"/>
      </dsp:txXfrm>
    </dsp:sp>
    <dsp:sp modelId="{D7998436-381D-4322-A159-0BFE49676275}">
      <dsp:nvSpPr>
        <dsp:cNvPr id="0" name=""/>
        <dsp:cNvSpPr/>
      </dsp:nvSpPr>
      <dsp:spPr>
        <a:xfrm>
          <a:off x="1645832" y="989819"/>
          <a:ext cx="2782825" cy="941146"/>
        </a:xfrm>
        <a:prstGeom prst="roundRect">
          <a:avLst/>
        </a:prstGeom>
        <a:solidFill>
          <a:schemeClr val="accent5">
            <a:hueOff val="-1986775"/>
            <a:satOff val="7962"/>
            <a:lumOff val="172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US" sz="1800" kern="1200"/>
            <a:t>Treating the elders with disrespect.</a:t>
          </a:r>
          <a:endParaRPr lang="en-GB" sz="1800" kern="1200"/>
        </a:p>
      </dsp:txBody>
      <dsp:txXfrm>
        <a:off x="1691775" y="1035762"/>
        <a:ext cx="2690939" cy="849260"/>
      </dsp:txXfrm>
    </dsp:sp>
    <dsp:sp modelId="{41C33624-B729-4E2E-A724-D8F178FABCA8}">
      <dsp:nvSpPr>
        <dsp:cNvPr id="0" name=""/>
        <dsp:cNvSpPr/>
      </dsp:nvSpPr>
      <dsp:spPr>
        <a:xfrm>
          <a:off x="1645832" y="1978023"/>
          <a:ext cx="3020514" cy="941146"/>
        </a:xfrm>
        <a:prstGeom prst="roundRect">
          <a:avLst/>
        </a:prstGeom>
        <a:solidFill>
          <a:schemeClr val="accent5">
            <a:hueOff val="-3973551"/>
            <a:satOff val="15924"/>
            <a:lumOff val="345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US" sz="1800" kern="1200"/>
            <a:t>Physical care, verbal and nonverbal </a:t>
          </a:r>
          <a:r>
            <a:rPr lang="en-US" sz="1800" kern="1200" err="1"/>
            <a:t>behaviours</a:t>
          </a:r>
          <a:r>
            <a:rPr lang="en-US" sz="1800" kern="1200"/>
            <a:t> exhibited toward them are </a:t>
          </a:r>
          <a:r>
            <a:rPr lang="en-US" sz="1800" kern="1200" err="1"/>
            <a:t>coloured</a:t>
          </a:r>
          <a:r>
            <a:rPr lang="en-US" sz="1800" kern="1200"/>
            <a:t> by the beliefs held about them.</a:t>
          </a:r>
          <a:endParaRPr lang="en-GB" sz="1800" kern="1200"/>
        </a:p>
      </dsp:txBody>
      <dsp:txXfrm>
        <a:off x="1691775" y="2023966"/>
        <a:ext cx="2928628" cy="849260"/>
      </dsp:txXfrm>
    </dsp:sp>
    <dsp:sp modelId="{DE304EAD-FE10-4997-8B33-5BCEE8C6D429}">
      <dsp:nvSpPr>
        <dsp:cNvPr id="0" name=""/>
        <dsp:cNvSpPr/>
      </dsp:nvSpPr>
      <dsp:spPr>
        <a:xfrm>
          <a:off x="1645832" y="2966226"/>
          <a:ext cx="3304481" cy="941146"/>
        </a:xfrm>
        <a:prstGeom prst="roundRect">
          <a:avLst/>
        </a:prstGeom>
        <a:solidFill>
          <a:schemeClr val="accent5">
            <a:hueOff val="-5960326"/>
            <a:satOff val="23887"/>
            <a:lumOff val="5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US" sz="1800" kern="1200"/>
            <a:t>Ageism can lower or destroy the self-esteem of elders.</a:t>
          </a:r>
          <a:endParaRPr lang="en-GB" sz="1800" kern="1200"/>
        </a:p>
      </dsp:txBody>
      <dsp:txXfrm>
        <a:off x="1691775" y="3012169"/>
        <a:ext cx="3212595" cy="849260"/>
      </dsp:txXfrm>
    </dsp:sp>
    <dsp:sp modelId="{9A94543D-A218-479D-A74E-B286B5DA7B22}">
      <dsp:nvSpPr>
        <dsp:cNvPr id="0" name=""/>
        <dsp:cNvSpPr/>
      </dsp:nvSpPr>
      <dsp:spPr>
        <a:xfrm>
          <a:off x="1645832" y="3954430"/>
          <a:ext cx="3512809" cy="941146"/>
        </a:xfrm>
        <a:prstGeom prst="roundRect">
          <a:avLst/>
        </a:prstGeom>
        <a:solidFill>
          <a:schemeClr val="accent5">
            <a:hueOff val="-7947101"/>
            <a:satOff val="31849"/>
            <a:lumOff val="690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US" sz="1800" kern="1200"/>
            <a:t>Limit the degree to which elder’s problems are worked up and managed by health professionals.</a:t>
          </a:r>
          <a:endParaRPr lang="en-GB" sz="1800" kern="1200"/>
        </a:p>
      </dsp:txBody>
      <dsp:txXfrm>
        <a:off x="1691775" y="4000373"/>
        <a:ext cx="3420923" cy="849260"/>
      </dsp:txXfrm>
    </dsp:sp>
    <dsp:sp modelId="{868EC011-C95E-48D8-8C8E-193AED13C4DC}">
      <dsp:nvSpPr>
        <dsp:cNvPr id="0" name=""/>
        <dsp:cNvSpPr/>
      </dsp:nvSpPr>
      <dsp:spPr>
        <a:xfrm>
          <a:off x="1645832" y="4942633"/>
          <a:ext cx="3970983" cy="941146"/>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US" sz="1800" kern="1200"/>
            <a:t>Lead to a variety of abusive </a:t>
          </a:r>
          <a:r>
            <a:rPr lang="en-US" sz="1800" kern="1200" err="1"/>
            <a:t>behaviours</a:t>
          </a:r>
          <a:r>
            <a:rPr lang="en-US" sz="1800" kern="1200"/>
            <a:t> about elders.</a:t>
          </a:r>
          <a:endParaRPr lang="en-GB" sz="1800" kern="1200"/>
        </a:p>
      </dsp:txBody>
      <dsp:txXfrm>
        <a:off x="1691775" y="4988576"/>
        <a:ext cx="3879097" cy="84926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36CB3-769D-4B99-B608-EBA4022AD6A2}">
      <dsp:nvSpPr>
        <dsp:cNvPr id="0" name=""/>
        <dsp:cNvSpPr/>
      </dsp:nvSpPr>
      <dsp:spPr>
        <a:xfrm>
          <a:off x="3512" y="1324868"/>
          <a:ext cx="2493764" cy="2493764"/>
        </a:xfrm>
        <a:prstGeom prst="ellipse">
          <a:avLst/>
        </a:prstGeom>
        <a:solidFill>
          <a:schemeClr val="accent4">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7240" tIns="19050" rIns="137240" bIns="19050" numCol="1" spcCol="1270" anchor="ctr" anchorCtr="0">
          <a:noAutofit/>
        </a:bodyPr>
        <a:lstStyle/>
        <a:p>
          <a:pPr marL="0" lvl="0" indent="0" algn="ctr" defTabSz="666750" rtl="0">
            <a:lnSpc>
              <a:spcPct val="90000"/>
            </a:lnSpc>
            <a:spcBef>
              <a:spcPct val="0"/>
            </a:spcBef>
            <a:spcAft>
              <a:spcPct val="35000"/>
            </a:spcAft>
            <a:buNone/>
          </a:pPr>
          <a:r>
            <a:rPr lang="en-US" sz="1500" b="1" kern="1200" dirty="0"/>
            <a:t>Ageism</a:t>
          </a:r>
          <a:r>
            <a:rPr lang="en-US" sz="1500" kern="1200" dirty="0"/>
            <a:t>: Old age is viewed negatively. Thus, elders are considered a subject of jokes. </a:t>
          </a:r>
          <a:endParaRPr lang="en-GB" sz="1500" kern="1200" dirty="0"/>
        </a:p>
      </dsp:txBody>
      <dsp:txXfrm>
        <a:off x="368715" y="1690071"/>
        <a:ext cx="1763358" cy="1763358"/>
      </dsp:txXfrm>
    </dsp:sp>
    <dsp:sp modelId="{4397B2BD-CD1B-4682-88BA-A66821DCE3E2}">
      <dsp:nvSpPr>
        <dsp:cNvPr id="0" name=""/>
        <dsp:cNvSpPr/>
      </dsp:nvSpPr>
      <dsp:spPr>
        <a:xfrm>
          <a:off x="1998523" y="1324868"/>
          <a:ext cx="2493764" cy="2493764"/>
        </a:xfrm>
        <a:prstGeom prst="ellipse">
          <a:avLst/>
        </a:prstGeom>
        <a:solidFill>
          <a:schemeClr val="accent4">
            <a:alpha val="50000"/>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7240" tIns="19050" rIns="137240" bIns="19050" numCol="1" spcCol="1270" anchor="ctr" anchorCtr="0">
          <a:noAutofit/>
        </a:bodyPr>
        <a:lstStyle/>
        <a:p>
          <a:pPr marL="0" lvl="0" indent="0" algn="ctr" defTabSz="666750" rtl="0">
            <a:lnSpc>
              <a:spcPct val="90000"/>
            </a:lnSpc>
            <a:spcBef>
              <a:spcPct val="0"/>
            </a:spcBef>
            <a:spcAft>
              <a:spcPct val="35000"/>
            </a:spcAft>
            <a:buNone/>
          </a:pPr>
          <a:r>
            <a:rPr lang="en-US" sz="1500" kern="1200"/>
            <a:t>Ageism has negative consequences not only on elders, but on individuals, families, groups and community levels </a:t>
          </a:r>
          <a:endParaRPr lang="en-GB" sz="1500" kern="1200"/>
        </a:p>
      </dsp:txBody>
      <dsp:txXfrm>
        <a:off x="2363726" y="1690071"/>
        <a:ext cx="1763358" cy="176335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B1C526-6EA4-45C0-87C9-4CA16A166C92}">
      <dsp:nvSpPr>
        <dsp:cNvPr id="0" name=""/>
        <dsp:cNvSpPr/>
      </dsp:nvSpPr>
      <dsp:spPr>
        <a:xfrm>
          <a:off x="0" y="109360"/>
          <a:ext cx="5264106" cy="5264106"/>
        </a:xfrm>
        <a:prstGeom prst="pie">
          <a:avLst>
            <a:gd name="adj1" fmla="val 54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F77051-B73A-448F-ADF8-B6959C957FA9}">
      <dsp:nvSpPr>
        <dsp:cNvPr id="0" name=""/>
        <dsp:cNvSpPr/>
      </dsp:nvSpPr>
      <dsp:spPr>
        <a:xfrm>
          <a:off x="2632053" y="109360"/>
          <a:ext cx="6141457" cy="5264106"/>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t>Longitudinal research from the United States found that, after controlling for gender and socioeconomic status, older people who hold negative self-stereotypes make poorer recovery from disability (Levy, Slade, Murphy, Gill, 2012) and live on average 7.5 years less than people with positive attitudes to ageing (Levy, Slade, Kunkel, Kasl, 2002)  </a:t>
          </a:r>
        </a:p>
      </dsp:txBody>
      <dsp:txXfrm>
        <a:off x="2632053" y="109360"/>
        <a:ext cx="6141457" cy="2500450"/>
      </dsp:txXfrm>
    </dsp:sp>
    <dsp:sp modelId="{AB31D68B-094F-4BE1-B6A1-BAB6DF88F1CD}">
      <dsp:nvSpPr>
        <dsp:cNvPr id="0" name=""/>
        <dsp:cNvSpPr/>
      </dsp:nvSpPr>
      <dsp:spPr>
        <a:xfrm>
          <a:off x="1381827" y="2609810"/>
          <a:ext cx="2500450" cy="2500450"/>
        </a:xfrm>
        <a:prstGeom prst="pie">
          <a:avLst>
            <a:gd name="adj1" fmla="val 5400000"/>
            <a:gd name="adj2" fmla="val 16200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7AF600-555B-4BD6-A80F-C7356B7DEBEA}">
      <dsp:nvSpPr>
        <dsp:cNvPr id="0" name=""/>
        <dsp:cNvSpPr/>
      </dsp:nvSpPr>
      <dsp:spPr>
        <a:xfrm>
          <a:off x="2632053" y="2609810"/>
          <a:ext cx="6141457" cy="2500450"/>
        </a:xfrm>
        <a:prstGeom prst="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a:t>Negative attitudes are also prevalent in health and social care. Health care providers have been shown to hold more negative implicit attitudes towards older adults than the general population (Nash, Stuart-Hamilton, Mayer, 2014)</a:t>
          </a:r>
        </a:p>
      </dsp:txBody>
      <dsp:txXfrm>
        <a:off x="2632053" y="2609810"/>
        <a:ext cx="6141457" cy="2500450"/>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17EDE-37AB-4051-970E-710D925A3D61}">
      <dsp:nvSpPr>
        <dsp:cNvPr id="0" name=""/>
        <dsp:cNvSpPr/>
      </dsp:nvSpPr>
      <dsp:spPr>
        <a:xfrm>
          <a:off x="7403709" y="613892"/>
          <a:ext cx="1626404" cy="162648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A8509C-2151-4E90-904A-EDB5DDBDBCC2}">
      <dsp:nvSpPr>
        <dsp:cNvPr id="0" name=""/>
        <dsp:cNvSpPr/>
      </dsp:nvSpPr>
      <dsp:spPr>
        <a:xfrm>
          <a:off x="7458109" y="668118"/>
          <a:ext cx="1518303" cy="1518036"/>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a:t>– age-based prejudice in the workplace.</a:t>
          </a:r>
        </a:p>
      </dsp:txBody>
      <dsp:txXfrm>
        <a:off x="7675009" y="885021"/>
        <a:ext cx="1084502" cy="1084230"/>
      </dsp:txXfrm>
    </dsp:sp>
    <dsp:sp modelId="{0F521BFA-9AE4-4831-90DD-A30D4DF61486}">
      <dsp:nvSpPr>
        <dsp:cNvPr id="0" name=""/>
        <dsp:cNvSpPr/>
      </dsp:nvSpPr>
      <dsp:spPr>
        <a:xfrm rot="2700000">
          <a:off x="5715918" y="613778"/>
          <a:ext cx="1626431" cy="1626431"/>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BD6851-44A5-45FE-9889-A26F05E6B187}">
      <dsp:nvSpPr>
        <dsp:cNvPr id="0" name=""/>
        <dsp:cNvSpPr/>
      </dsp:nvSpPr>
      <dsp:spPr>
        <a:xfrm>
          <a:off x="5777305" y="668118"/>
          <a:ext cx="1518303" cy="1518036"/>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a:t>– lack of regular contact between older and younger generations;</a:t>
          </a:r>
        </a:p>
      </dsp:txBody>
      <dsp:txXfrm>
        <a:off x="5994205" y="885021"/>
        <a:ext cx="1084502" cy="1084230"/>
      </dsp:txXfrm>
    </dsp:sp>
    <dsp:sp modelId="{B95175D6-1075-4B05-AA9C-E408BC65308C}">
      <dsp:nvSpPr>
        <dsp:cNvPr id="0" name=""/>
        <dsp:cNvSpPr/>
      </dsp:nvSpPr>
      <dsp:spPr>
        <a:xfrm rot="2700000">
          <a:off x="4042088" y="613778"/>
          <a:ext cx="1626431" cy="1626431"/>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50AECE-00E3-44C8-BFF4-1B5CF1DA515F}">
      <dsp:nvSpPr>
        <dsp:cNvPr id="0" name=""/>
        <dsp:cNvSpPr/>
      </dsp:nvSpPr>
      <dsp:spPr>
        <a:xfrm>
          <a:off x="4096501" y="668118"/>
          <a:ext cx="1518303" cy="1518036"/>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a:t>– pressure from the beauty industry to use “anti-ageing” products;</a:t>
          </a:r>
        </a:p>
      </dsp:txBody>
      <dsp:txXfrm>
        <a:off x="4313401" y="885021"/>
        <a:ext cx="1084502" cy="1084230"/>
      </dsp:txXfrm>
    </dsp:sp>
    <dsp:sp modelId="{7BB5AAC9-5E8D-480C-BE7A-C9AF4EC10A18}">
      <dsp:nvSpPr>
        <dsp:cNvPr id="0" name=""/>
        <dsp:cNvSpPr/>
      </dsp:nvSpPr>
      <dsp:spPr>
        <a:xfrm rot="2700000">
          <a:off x="2361284" y="613778"/>
          <a:ext cx="1626431" cy="1626431"/>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F67EC8-29FD-4D81-926B-A725907A4052}">
      <dsp:nvSpPr>
        <dsp:cNvPr id="0" name=""/>
        <dsp:cNvSpPr/>
      </dsp:nvSpPr>
      <dsp:spPr>
        <a:xfrm>
          <a:off x="2415697" y="668118"/>
          <a:ext cx="1518303" cy="1518036"/>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a:t>– negatively framed headlines in the media;</a:t>
          </a:r>
        </a:p>
      </dsp:txBody>
      <dsp:txXfrm>
        <a:off x="2632597" y="885021"/>
        <a:ext cx="1084502" cy="108423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3F5D32-E37A-4AC3-901D-17F77A2BD59B}">
      <dsp:nvSpPr>
        <dsp:cNvPr id="0" name=""/>
        <dsp:cNvSpPr/>
      </dsp:nvSpPr>
      <dsp:spPr>
        <a:xfrm>
          <a:off x="0" y="10200"/>
          <a:ext cx="7076903" cy="1656000"/>
        </a:xfrm>
        <a:prstGeom prst="rightArrow">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D040A9-520B-484C-A8C5-C49860DFF26E}">
      <dsp:nvSpPr>
        <dsp:cNvPr id="0" name=""/>
        <dsp:cNvSpPr/>
      </dsp:nvSpPr>
      <dsp:spPr>
        <a:xfrm>
          <a:off x="569178" y="424200"/>
          <a:ext cx="6088624" cy="82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62560" rIns="0" bIns="162560" numCol="1" spcCol="1270" anchor="ctr" anchorCtr="0">
          <a:noAutofit/>
        </a:bodyPr>
        <a:lstStyle/>
        <a:p>
          <a:pPr marL="0" lvl="0" indent="0" algn="ctr" defTabSz="711200" rtl="0">
            <a:lnSpc>
              <a:spcPct val="90000"/>
            </a:lnSpc>
            <a:spcBef>
              <a:spcPct val="0"/>
            </a:spcBef>
            <a:spcAft>
              <a:spcPct val="35000"/>
            </a:spcAft>
            <a:buNone/>
          </a:pPr>
          <a:r>
            <a:rPr lang="en-GB" sz="1600" kern="1200" dirty="0">
              <a:solidFill>
                <a:schemeClr val="bg1"/>
              </a:solidFill>
            </a:rPr>
            <a:t>Negative attitudes can be generated and reinforced in a number of ways, including:</a:t>
          </a:r>
        </a:p>
      </dsp:txBody>
      <dsp:txXfrm>
        <a:off x="569178" y="424200"/>
        <a:ext cx="6088624" cy="82800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4C9D94-6422-42A8-8614-E36EDE48B547}">
      <dsp:nvSpPr>
        <dsp:cNvPr id="0" name=""/>
        <dsp:cNvSpPr/>
      </dsp:nvSpPr>
      <dsp:spPr>
        <a:xfrm>
          <a:off x="-841588" y="-144801"/>
          <a:ext cx="1100075" cy="1100075"/>
        </a:xfrm>
        <a:prstGeom prst="blockArc">
          <a:avLst>
            <a:gd name="adj1" fmla="val 18900000"/>
            <a:gd name="adj2" fmla="val 2700000"/>
            <a:gd name="adj3" fmla="val 1964"/>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906D3F8-C0C4-4541-B979-E880F86F39CE}">
      <dsp:nvSpPr>
        <dsp:cNvPr id="0" name=""/>
        <dsp:cNvSpPr/>
      </dsp:nvSpPr>
      <dsp:spPr>
        <a:xfrm>
          <a:off x="249377" y="205734"/>
          <a:ext cx="4274824" cy="39900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1656" tIns="50800" rIns="50800" bIns="50800" numCol="1" spcCol="1270" anchor="ctr" anchorCtr="0">
          <a:noAutofit/>
        </a:bodyPr>
        <a:lstStyle/>
        <a:p>
          <a:pPr marL="0" lvl="0" indent="0" algn="l" defTabSz="889000" rtl="0">
            <a:lnSpc>
              <a:spcPct val="90000"/>
            </a:lnSpc>
            <a:spcBef>
              <a:spcPct val="0"/>
            </a:spcBef>
            <a:spcAft>
              <a:spcPct val="35000"/>
            </a:spcAft>
            <a:buNone/>
          </a:pPr>
          <a:r>
            <a:rPr lang="en-GB" sz="2000" kern="1200"/>
            <a:t>Ageism harms the public’s health</a:t>
          </a:r>
        </a:p>
      </dsp:txBody>
      <dsp:txXfrm>
        <a:off x="249377" y="205734"/>
        <a:ext cx="4274824" cy="399003"/>
      </dsp:txXfrm>
    </dsp:sp>
    <dsp:sp modelId="{0E7352F3-743F-42AA-88D5-E18CBB619A85}">
      <dsp:nvSpPr>
        <dsp:cNvPr id="0" name=""/>
        <dsp:cNvSpPr/>
      </dsp:nvSpPr>
      <dsp:spPr>
        <a:xfrm>
          <a:off x="0" y="155859"/>
          <a:ext cx="498754" cy="498754"/>
        </a:xfrm>
        <a:prstGeom prst="ellipse">
          <a:avLst/>
        </a:prstGeom>
        <a:solidFill>
          <a:schemeClr val="lt1">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1A9156-8B8B-4665-B772-628EDEEE9C69}">
      <dsp:nvSpPr>
        <dsp:cNvPr id="0" name=""/>
        <dsp:cNvSpPr/>
      </dsp:nvSpPr>
      <dsp:spPr>
        <a:xfrm>
          <a:off x="4294" y="2382"/>
          <a:ext cx="4512740" cy="1565728"/>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a:t>Pervasive misconceptions, negative attitudes and assumptions about older people are serious barriers to developing good public policy on ageing and health. </a:t>
          </a:r>
        </a:p>
      </dsp:txBody>
      <dsp:txXfrm>
        <a:off x="80727" y="78815"/>
        <a:ext cx="4359874" cy="1412862"/>
      </dsp:txXfrm>
    </dsp:sp>
    <dsp:sp modelId="{5F7CE1A5-8569-47F4-8A2B-643EEF54FD42}">
      <dsp:nvSpPr>
        <dsp:cNvPr id="0" name=""/>
        <dsp:cNvSpPr/>
      </dsp:nvSpPr>
      <dsp:spPr>
        <a:xfrm>
          <a:off x="4294" y="1647762"/>
          <a:ext cx="4089514" cy="1593033"/>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GB" sz="1800" kern="1200"/>
            <a:t>Negative attitudes and stereotypes about older adults as frail, out of touch, burdensome or dependent are ubiquitous. </a:t>
          </a:r>
        </a:p>
      </dsp:txBody>
      <dsp:txXfrm>
        <a:off x="82059" y="1725527"/>
        <a:ext cx="3933984" cy="1437503"/>
      </dsp:txXfrm>
    </dsp:sp>
    <dsp:sp modelId="{9F3E6FE0-3C10-47A7-9E55-7B2FFA2D66F6}">
      <dsp:nvSpPr>
        <dsp:cNvPr id="0" name=""/>
        <dsp:cNvSpPr/>
      </dsp:nvSpPr>
      <dsp:spPr>
        <a:xfrm rot="5400000">
          <a:off x="5342285" y="1630902"/>
          <a:ext cx="1274426" cy="5623721"/>
        </a:xfrm>
        <a:prstGeom prst="round2Same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rtl="0">
            <a:lnSpc>
              <a:spcPct val="90000"/>
            </a:lnSpc>
            <a:spcBef>
              <a:spcPct val="0"/>
            </a:spcBef>
            <a:spcAft>
              <a:spcPct val="15000"/>
            </a:spcAft>
            <a:buChar char="•"/>
          </a:pPr>
          <a:r>
            <a:rPr lang="en-GB" sz="1400" kern="1200"/>
            <a:t>60% - reported that older adults are not well respected, with respondents from higher income countries being more likely to report so. </a:t>
          </a:r>
        </a:p>
        <a:p>
          <a:pPr marL="114300" lvl="1" indent="-114300" algn="l" defTabSz="622300" rtl="0">
            <a:lnSpc>
              <a:spcPct val="90000"/>
            </a:lnSpc>
            <a:spcBef>
              <a:spcPct val="0"/>
            </a:spcBef>
            <a:spcAft>
              <a:spcPct val="15000"/>
            </a:spcAft>
            <a:buChar char="•"/>
          </a:pPr>
          <a:r>
            <a:rPr lang="en-GB" sz="1400" kern="1200"/>
            <a:t>Unlike other forms of discrimination, including sexism and racism, ageism is socially acceptable, strongly institutionalised, largely undetected and unchallenged (Cuddy, Norton, Fiske, 2005)</a:t>
          </a:r>
        </a:p>
      </dsp:txBody>
      <dsp:txXfrm rot="-5400000">
        <a:off x="3167638" y="3867761"/>
        <a:ext cx="5561509" cy="1150002"/>
      </dsp:txXfrm>
    </dsp:sp>
    <dsp:sp modelId="{A89BC26F-50C0-4E62-991F-4F30E0B29CA5}">
      <dsp:nvSpPr>
        <dsp:cNvPr id="0" name=""/>
        <dsp:cNvSpPr/>
      </dsp:nvSpPr>
      <dsp:spPr>
        <a:xfrm>
          <a:off x="4294" y="3320447"/>
          <a:ext cx="3163343" cy="2244631"/>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dirty="0"/>
            <a:t>World Health Organization </a:t>
          </a:r>
          <a:r>
            <a:rPr lang="en-GB" sz="1600" kern="1200" dirty="0"/>
            <a:t>(WHO) </a:t>
          </a:r>
          <a:r>
            <a:rPr lang="en-GB" sz="2000" kern="1200" dirty="0"/>
            <a:t>using world values survey data of 83 034 adults from 57 countries found low respect for older adults </a:t>
          </a:r>
          <a:r>
            <a:rPr lang="en-GB" sz="1600" kern="1200" dirty="0"/>
            <a:t>(World values survey, 2016)</a:t>
          </a:r>
        </a:p>
      </dsp:txBody>
      <dsp:txXfrm>
        <a:off x="113868" y="3430021"/>
        <a:ext cx="2944195" cy="2025483"/>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42939B-87A9-4048-BFD0-FBF934BFBD8E}">
      <dsp:nvSpPr>
        <dsp:cNvPr id="0" name=""/>
        <dsp:cNvSpPr/>
      </dsp:nvSpPr>
      <dsp:spPr>
        <a:xfrm>
          <a:off x="4169190" y="1000537"/>
          <a:ext cx="771419" cy="91440"/>
        </a:xfrm>
        <a:custGeom>
          <a:avLst/>
          <a:gdLst/>
          <a:ahLst/>
          <a:cxnLst/>
          <a:rect l="0" t="0" r="0" b="0"/>
          <a:pathLst>
            <a:path>
              <a:moveTo>
                <a:pt x="0" y="45720"/>
              </a:moveTo>
              <a:lnTo>
                <a:pt x="771419"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34849" y="1042247"/>
        <a:ext cx="40100" cy="8020"/>
      </dsp:txXfrm>
    </dsp:sp>
    <dsp:sp modelId="{42C8ECE5-F61B-49A6-B27B-E7582478850F}">
      <dsp:nvSpPr>
        <dsp:cNvPr id="0" name=""/>
        <dsp:cNvSpPr/>
      </dsp:nvSpPr>
      <dsp:spPr>
        <a:xfrm>
          <a:off x="683947" y="144"/>
          <a:ext cx="3487042" cy="2092225"/>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a:t>The extent to which individuals and societies can benefit from population ageing will largely depend on the health of older people. Combatting ageism presents a major opportunity for achieving healthy ageing but will require a new understanding of ageing. </a:t>
          </a:r>
        </a:p>
      </dsp:txBody>
      <dsp:txXfrm>
        <a:off x="683947" y="144"/>
        <a:ext cx="3487042" cy="2092225"/>
      </dsp:txXfrm>
    </dsp:sp>
    <dsp:sp modelId="{4BB43488-454A-43A2-9FF7-A34286951D96}">
      <dsp:nvSpPr>
        <dsp:cNvPr id="0" name=""/>
        <dsp:cNvSpPr/>
      </dsp:nvSpPr>
      <dsp:spPr>
        <a:xfrm>
          <a:off x="4973009" y="144"/>
          <a:ext cx="3487042" cy="2092225"/>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a:t>In May 2016, the World Health Assembly adopted the first Global strategy and plan of action on ageing and health, which spans the 15-year period of the SDGs and calls for a global campaign to combat ageism. (Sixty-Ninth World Health Assembly. Geneva, Switzerland, 2016)  </a:t>
          </a:r>
        </a:p>
      </dsp:txBody>
      <dsp:txXfrm>
        <a:off x="4973009" y="144"/>
        <a:ext cx="3487042" cy="2092225"/>
      </dsp:txXfrm>
    </dsp:sp>
  </dsp:spTree>
</dsp:drawing>
</file>

<file path=ppt/diagrams/layout1.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AlternatingPictureBlocks">
  <dgm:title val=""/>
  <dgm:desc val=""/>
  <dgm:catLst>
    <dgm:cat type="picture" pri="15000"/>
    <dgm:cat type="pictureconvert" pri="15000"/>
    <dgm:cat type="list" pri="13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primFontSz" for="des" ptType="node" op="equ" val="65"/>
      <dgm:constr type="w" for="ch" forName="comp" refType="w"/>
      <dgm:constr type="h" for="ch" forName="comp" refType="h"/>
      <dgm:constr type="h" for="ch" forName="sibTrans" refType="w" refFor="ch" refForName="comp" op="equ" fact="0.05"/>
    </dgm:constrLst>
    <dgm:ruleLst/>
    <dgm:forEach name="Name0" axis="ch" ptType="node">
      <dgm:layoutNode name="comp" styleLbl="node1">
        <dgm:alg type="composite">
          <dgm:param type="ar" val="3.30"/>
        </dgm:alg>
        <dgm:shape xmlns:r="http://schemas.openxmlformats.org/officeDocument/2006/relationships" r:blip="">
          <dgm:adjLst/>
        </dgm:shape>
        <dgm:presOf/>
        <dgm:choose name="Name1">
          <dgm:if name="Name2" func="var" arg="dir" op="equ" val="norm">
            <dgm:choose name="Name4">
              <dgm:if name="Name5" axis="desOrSelf" ptType="node" func="posOdd" op="equ" val="1">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if>
              <dgm:else name="Name6">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else>
            </dgm:choose>
          </dgm:if>
          <dgm:else name="Name3">
            <dgm:choose name="Name7">
              <dgm:if name="Name8" axis="desOrSelf" ptType="node" func="posOdd" op="equ" val="1">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if>
              <dgm:else name="Name9">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else>
            </dgm:choose>
          </dgm:else>
        </dgm:choose>
        <dgm:ruleLst/>
        <dgm:layoutNode name="rect2" styleLbl="node1">
          <dgm:varLst>
            <dgm:bulletEnabled val="1"/>
          </dgm:varLst>
          <dgm:alg type="tx"/>
          <dgm:shape xmlns:r="http://schemas.openxmlformats.org/officeDocument/2006/relationships" type="rect" r:blip="">
            <dgm:adjLst/>
          </dgm:shape>
          <dgm:presOf axis="desOrSelf" ptType="node"/>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 styleLbl="lnNod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6.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2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60925F-1A26-437C-911D-E74449EC5969}" type="datetimeFigureOut">
              <a:rPr lang="en-GB" smtClean="0"/>
              <a:t>05/01/2026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8D44FA-4DB9-4E0A-B1D7-54460B5919C7}" type="slidenum">
              <a:rPr lang="en-GB" smtClean="0"/>
              <a:t>‹#›</a:t>
            </a:fld>
            <a:endParaRPr lang="en-GB"/>
          </a:p>
        </p:txBody>
      </p:sp>
    </p:spTree>
    <p:extLst>
      <p:ext uri="{BB962C8B-B14F-4D97-AF65-F5344CB8AC3E}">
        <p14:creationId xmlns:p14="http://schemas.microsoft.com/office/powerpoint/2010/main" val="1006454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Ageing studies  lagged behind other lifespan research because… </a:t>
            </a:r>
          </a:p>
          <a:p>
            <a:endParaRPr lang="en-GB" dirty="0"/>
          </a:p>
          <a:p>
            <a:r>
              <a:rPr lang="en-US" sz="1200" dirty="0">
                <a:solidFill>
                  <a:schemeClr val="bg1"/>
                </a:solidFill>
              </a:rPr>
              <a:t>Assumption that by the time adulthood is reached, personality is formed and no further developmental change occurs.</a:t>
            </a:r>
          </a:p>
          <a:p>
            <a:endParaRPr lang="en-GB" sz="1200" dirty="0">
              <a:solidFill>
                <a:schemeClr val="bg1"/>
              </a:solidFill>
            </a:endParaRPr>
          </a:p>
          <a:p>
            <a:r>
              <a:rPr lang="en-GB" sz="1200" dirty="0">
                <a:solidFill>
                  <a:schemeClr val="bg1"/>
                </a:solidFill>
              </a:rPr>
              <a:t>Assumed that both physical and psychological functions develop up to the point of maturity – then comes a decline in functioning – so why study this cohort.</a:t>
            </a:r>
          </a:p>
          <a:p>
            <a:endParaRPr lang="en-GB" sz="1200" dirty="0">
              <a:solidFill>
                <a:schemeClr val="bg1"/>
              </a:solidFill>
            </a:endParaRPr>
          </a:p>
          <a:p>
            <a:r>
              <a:rPr lang="en-GB" sz="1200" dirty="0">
                <a:solidFill>
                  <a:schemeClr val="bg1"/>
                </a:solidFill>
              </a:rPr>
              <a:t>The number and proportion of older adults was relatively small</a:t>
            </a:r>
            <a:endParaRPr lang="en-US" sz="1200" dirty="0">
              <a:solidFill>
                <a:schemeClr val="bg1"/>
              </a:solidFill>
            </a:endParaRPr>
          </a:p>
          <a:p>
            <a:endParaRPr lang="en-GB" dirty="0"/>
          </a:p>
        </p:txBody>
      </p:sp>
      <p:sp>
        <p:nvSpPr>
          <p:cNvPr id="4" name="Slide Number Placeholder 3"/>
          <p:cNvSpPr>
            <a:spLocks noGrp="1"/>
          </p:cNvSpPr>
          <p:nvPr>
            <p:ph type="sldNum" sz="quarter" idx="5"/>
          </p:nvPr>
        </p:nvSpPr>
        <p:spPr/>
        <p:txBody>
          <a:bodyPr/>
          <a:lstStyle/>
          <a:p>
            <a:fld id="{798D44FA-4DB9-4E0A-B1D7-54460B5919C7}" type="slidenum">
              <a:rPr lang="en-GB" smtClean="0"/>
              <a:t>3</a:t>
            </a:fld>
            <a:endParaRPr lang="en-GB"/>
          </a:p>
        </p:txBody>
      </p:sp>
    </p:spTree>
    <p:extLst>
      <p:ext uri="{BB962C8B-B14F-4D97-AF65-F5344CB8AC3E}">
        <p14:creationId xmlns:p14="http://schemas.microsoft.com/office/powerpoint/2010/main" val="1415480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Google Sans"/>
              </a:rPr>
              <a:t>A telomere is </a:t>
            </a:r>
            <a:r>
              <a:rPr lang="en-GB" b="0" i="0" dirty="0">
                <a:solidFill>
                  <a:srgbClr val="040C28"/>
                </a:solidFill>
                <a:effectLst/>
                <a:latin typeface="Google Sans"/>
              </a:rPr>
              <a:t>a region of repetitive DNA sequences at the end of a chromosome</a:t>
            </a:r>
            <a:r>
              <a:rPr lang="en-GB" b="0" i="0" dirty="0">
                <a:solidFill>
                  <a:srgbClr val="1F1F1F"/>
                </a:solidFill>
                <a:effectLst/>
                <a:latin typeface="Google Sans"/>
              </a:rPr>
              <a:t>. Telomeres protect the ends of chromosomes from becoming frayed or tangled. Each time a cell divides, the telomeres become slightly shorter. Eventually, they become so short that the cell can no longer divide successfully, and the cell dies.</a:t>
            </a:r>
            <a:endParaRPr lang="en-GB" dirty="0"/>
          </a:p>
        </p:txBody>
      </p:sp>
      <p:sp>
        <p:nvSpPr>
          <p:cNvPr id="4" name="Slide Number Placeholder 3"/>
          <p:cNvSpPr>
            <a:spLocks noGrp="1"/>
          </p:cNvSpPr>
          <p:nvPr>
            <p:ph type="sldNum" sz="quarter" idx="5"/>
          </p:nvPr>
        </p:nvSpPr>
        <p:spPr/>
        <p:txBody>
          <a:bodyPr/>
          <a:lstStyle/>
          <a:p>
            <a:fld id="{798D44FA-4DB9-4E0A-B1D7-54460B5919C7}" type="slidenum">
              <a:rPr lang="en-GB" smtClean="0"/>
              <a:t>4</a:t>
            </a:fld>
            <a:endParaRPr lang="en-GB"/>
          </a:p>
        </p:txBody>
      </p:sp>
    </p:spTree>
    <p:extLst>
      <p:ext uri="{BB962C8B-B14F-4D97-AF65-F5344CB8AC3E}">
        <p14:creationId xmlns:p14="http://schemas.microsoft.com/office/powerpoint/2010/main" val="18762379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United Kingdom's population is experiencing significant ageing, with notable increases in the number of older individuals over recent decades. Key statistics highlighting this demographic shift include: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demographic shift underscores the importance of addressing the needs and challenges associated with an ageing population in Wales, including healthcare, social services, and infrastructure planning.</a:t>
            </a:r>
          </a:p>
          <a:p>
            <a:endParaRPr lang="en-GB" dirty="0"/>
          </a:p>
        </p:txBody>
      </p:sp>
      <p:sp>
        <p:nvSpPr>
          <p:cNvPr id="4" name="Slide Number Placeholder 3"/>
          <p:cNvSpPr>
            <a:spLocks noGrp="1"/>
          </p:cNvSpPr>
          <p:nvPr>
            <p:ph type="sldNum" sz="quarter" idx="5"/>
          </p:nvPr>
        </p:nvSpPr>
        <p:spPr/>
        <p:txBody>
          <a:bodyPr/>
          <a:lstStyle/>
          <a:p>
            <a:fld id="{798D44FA-4DB9-4E0A-B1D7-54460B5919C7}" type="slidenum">
              <a:rPr lang="en-GB" smtClean="0"/>
              <a:t>8</a:t>
            </a:fld>
            <a:endParaRPr lang="en-GB"/>
          </a:p>
        </p:txBody>
      </p:sp>
    </p:spTree>
    <p:extLst>
      <p:ext uri="{BB962C8B-B14F-4D97-AF65-F5344CB8AC3E}">
        <p14:creationId xmlns:p14="http://schemas.microsoft.com/office/powerpoint/2010/main" val="3283663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8D44FA-4DB9-4E0A-B1D7-54460B5919C7}" type="slidenum">
              <a:rPr lang="en-GB" smtClean="0"/>
              <a:t>11</a:t>
            </a:fld>
            <a:endParaRPr lang="en-GB"/>
          </a:p>
        </p:txBody>
      </p:sp>
    </p:spTree>
    <p:extLst>
      <p:ext uri="{BB962C8B-B14F-4D97-AF65-F5344CB8AC3E}">
        <p14:creationId xmlns:p14="http://schemas.microsoft.com/office/powerpoint/2010/main" val="2947257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Sociological theories of ageing explore how individuals interact with society as they grow older, the roles they adopt or relinquish, and the impact of societal structures, norms, and expectations on the ageing process. These theories focus on the dynamic relationship between older adults and their social environments, providing insights into how ageing is influenced by culture, economics, and social systems.</a:t>
            </a:r>
          </a:p>
          <a:p>
            <a:endParaRPr lang="en-GB"/>
          </a:p>
        </p:txBody>
      </p:sp>
      <p:sp>
        <p:nvSpPr>
          <p:cNvPr id="4" name="Slide Number Placeholder 3"/>
          <p:cNvSpPr>
            <a:spLocks noGrp="1"/>
          </p:cNvSpPr>
          <p:nvPr>
            <p:ph type="sldNum" sz="quarter" idx="5"/>
          </p:nvPr>
        </p:nvSpPr>
        <p:spPr/>
        <p:txBody>
          <a:bodyPr/>
          <a:lstStyle/>
          <a:p>
            <a:fld id="{96EF2EC3-BC56-4B54-A1DA-8F551F852958}" type="slidenum">
              <a:rPr lang="en-GB" smtClean="0"/>
              <a:t>15</a:t>
            </a:fld>
            <a:endParaRPr lang="en-GB"/>
          </a:p>
        </p:txBody>
      </p:sp>
    </p:spTree>
    <p:extLst>
      <p:ext uri="{BB962C8B-B14F-4D97-AF65-F5344CB8AC3E}">
        <p14:creationId xmlns:p14="http://schemas.microsoft.com/office/powerpoint/2010/main" val="2621601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0" dirty="0">
              <a:solidFill>
                <a:srgbClr val="4D5156"/>
              </a:solidFill>
              <a:effectLst/>
              <a:latin typeface="Google Sans"/>
            </a:endParaRPr>
          </a:p>
          <a:p>
            <a:r>
              <a:rPr lang="en-GB" b="1" i="0" dirty="0">
                <a:solidFill>
                  <a:srgbClr val="4D5156"/>
                </a:solidFill>
                <a:effectLst/>
                <a:latin typeface="Google Sans"/>
              </a:rPr>
              <a:t>Disengagement theory </a:t>
            </a:r>
            <a:r>
              <a:rPr lang="en-GB" b="0" i="0" dirty="0">
                <a:solidFill>
                  <a:srgbClr val="040C28"/>
                </a:solidFill>
                <a:effectLst/>
                <a:latin typeface="Google Sans"/>
              </a:rPr>
              <a:t>claims that it is natural and acceptable for older adults to withdraw from society and personal relationships as they age</a:t>
            </a:r>
            <a:r>
              <a:rPr lang="en-GB" b="0" i="0" dirty="0">
                <a:solidFill>
                  <a:srgbClr val="4D5156"/>
                </a:solidFill>
                <a:effectLst/>
                <a:latin typeface="Google Sans"/>
              </a:rPr>
              <a:t>. An example of disengagement theory </a:t>
            </a:r>
            <a:r>
              <a:rPr lang="en-GB" b="0" i="0" dirty="0">
                <a:solidFill>
                  <a:srgbClr val="040C28"/>
                </a:solidFill>
                <a:effectLst/>
                <a:latin typeface="Google Sans"/>
              </a:rPr>
              <a:t>if an older adult who has heart disease may develop shortness of breath may be unable to continue daily walks with their friends</a:t>
            </a:r>
            <a:r>
              <a:rPr lang="en-GB" b="0" i="0" dirty="0">
                <a:solidFill>
                  <a:srgbClr val="4D5156"/>
                </a:solidFill>
                <a:effectLst/>
                <a:latin typeface="Google Sans"/>
              </a:rPr>
              <a:t>. The older adult will develop less contact with friends which may lead to fading friendships.</a:t>
            </a:r>
          </a:p>
          <a:p>
            <a:endParaRPr lang="en-GB" b="0" i="0" dirty="0">
              <a:solidFill>
                <a:srgbClr val="4D5156"/>
              </a:solidFill>
              <a:effectLst/>
              <a:latin typeface="Google Sans"/>
            </a:endParaRPr>
          </a:p>
          <a:p>
            <a:r>
              <a:rPr lang="en-GB" b="0" i="0" dirty="0">
                <a:solidFill>
                  <a:srgbClr val="4D5156"/>
                </a:solidFill>
                <a:effectLst/>
                <a:latin typeface="Google Sans"/>
              </a:rPr>
              <a:t>Why is </a:t>
            </a:r>
            <a:r>
              <a:rPr lang="en-GB" b="1" i="0" dirty="0">
                <a:solidFill>
                  <a:srgbClr val="4D5156"/>
                </a:solidFill>
                <a:effectLst/>
                <a:latin typeface="Google Sans"/>
              </a:rPr>
              <a:t>disengagement theory unpopular</a:t>
            </a:r>
            <a:r>
              <a:rPr lang="en-GB" b="0" i="0" dirty="0">
                <a:solidFill>
                  <a:srgbClr val="4D5156"/>
                </a:solidFill>
                <a:effectLst/>
                <a:latin typeface="Google Sans"/>
              </a:rPr>
              <a:t>? </a:t>
            </a:r>
            <a:r>
              <a:rPr lang="en-GB" b="0" i="0" dirty="0">
                <a:solidFill>
                  <a:srgbClr val="040C28"/>
                </a:solidFill>
                <a:effectLst/>
                <a:latin typeface="Google Sans"/>
              </a:rPr>
              <a:t>It has failed to account for the cultural shifts that have affected the elderly since the theory was originally proposed</a:t>
            </a:r>
            <a:r>
              <a:rPr lang="en-GB" b="0" i="0" dirty="0">
                <a:solidFill>
                  <a:srgbClr val="4D5156"/>
                </a:solidFill>
                <a:effectLst/>
                <a:latin typeface="Google Sans"/>
              </a:rPr>
              <a:t>. It stigmatizes old age, treating it as something to be feared and kept at a distance. </a:t>
            </a:r>
            <a:r>
              <a:rPr lang="en-GB" b="0" i="0" dirty="0">
                <a:solidFill>
                  <a:srgbClr val="333333"/>
                </a:solidFill>
                <a:effectLst/>
                <a:latin typeface="Georgia" panose="02040502050405020303" pitchFamily="18" charset="0"/>
              </a:rPr>
              <a:t>A critical problem with this theory was that it assumes that older people are no longer capable of adequately performing their previous roles. However, older people in many societies continue to perform their previous roles quite well. In fact, society may suffer if its elderly do disengage, as it loses their insight and wisdom. It is also true that many elders cannot afford to disengage from their previous roles; if they leave their jobs, they are also leaving needed sources of income, and if they leave their jobs and other roles, they also reduce their social interaction and the benefits it brings.</a:t>
            </a:r>
            <a:endParaRPr lang="en-GB" b="0" i="0" dirty="0">
              <a:solidFill>
                <a:srgbClr val="4D5156"/>
              </a:solidFill>
              <a:effectLst/>
              <a:latin typeface="Google Sans"/>
            </a:endParaRPr>
          </a:p>
          <a:p>
            <a:endParaRPr lang="en-GB" b="0" i="0" dirty="0">
              <a:solidFill>
                <a:srgbClr val="4D5156"/>
              </a:solidFill>
              <a:effectLst/>
              <a:latin typeface="Google Sans"/>
            </a:endParaRPr>
          </a:p>
          <a:p>
            <a:r>
              <a:rPr lang="en-GB" b="0" i="0" dirty="0">
                <a:solidFill>
                  <a:srgbClr val="202124"/>
                </a:solidFill>
                <a:effectLst/>
                <a:latin typeface="Google Sans"/>
              </a:rPr>
              <a:t>The </a:t>
            </a:r>
            <a:r>
              <a:rPr lang="en-GB" b="1" i="0" dirty="0">
                <a:solidFill>
                  <a:srgbClr val="202124"/>
                </a:solidFill>
                <a:effectLst/>
                <a:latin typeface="Google Sans"/>
              </a:rPr>
              <a:t>activity theory </a:t>
            </a:r>
            <a:r>
              <a:rPr lang="en-GB" b="0" i="0" dirty="0">
                <a:solidFill>
                  <a:srgbClr val="202124"/>
                </a:solidFill>
                <a:effectLst/>
                <a:latin typeface="Google Sans"/>
              </a:rPr>
              <a:t>of aging proposes that </a:t>
            </a:r>
            <a:r>
              <a:rPr lang="en-GB" b="0" i="0" dirty="0">
                <a:solidFill>
                  <a:srgbClr val="040C28"/>
                </a:solidFill>
                <a:effectLst/>
                <a:latin typeface="Google Sans"/>
              </a:rPr>
              <a:t>older adults are happiest when they stay active and maintain social interactions</a:t>
            </a:r>
            <a:r>
              <a:rPr lang="en-GB" b="0" i="0" dirty="0">
                <a:solidFill>
                  <a:srgbClr val="202124"/>
                </a:solidFill>
                <a:effectLst/>
                <a:latin typeface="Google Sans"/>
              </a:rPr>
              <a:t>. These activities, especially when meaningful, help the elderly to replace lost life roles after retirement and, therefore, resist the social pressures that limit an older person's world</a:t>
            </a:r>
            <a:r>
              <a:rPr lang="en-GB" b="0" i="0" dirty="0">
                <a:solidFill>
                  <a:srgbClr val="4D5156"/>
                </a:solidFill>
                <a:effectLst/>
                <a:latin typeface="Google Sans"/>
              </a:rPr>
              <a:t>.</a:t>
            </a:r>
          </a:p>
          <a:p>
            <a:endParaRPr lang="en-GB" b="0" i="0" dirty="0">
              <a:solidFill>
                <a:srgbClr val="4D5156"/>
              </a:solidFill>
              <a:effectLst/>
              <a:latin typeface="Google Sans"/>
            </a:endParaRPr>
          </a:p>
          <a:p>
            <a:r>
              <a:rPr lang="en-GB" b="1" i="0" dirty="0">
                <a:solidFill>
                  <a:srgbClr val="333333"/>
                </a:solidFill>
                <a:effectLst/>
                <a:latin typeface="Georgia" panose="02040502050405020303" pitchFamily="18" charset="0"/>
              </a:rPr>
              <a:t>One criticism of activity theory</a:t>
            </a:r>
            <a:r>
              <a:rPr lang="en-GB" b="0" i="0" dirty="0">
                <a:solidFill>
                  <a:srgbClr val="333333"/>
                </a:solidFill>
                <a:effectLst/>
                <a:latin typeface="Georgia" panose="02040502050405020303" pitchFamily="18" charset="0"/>
              </a:rPr>
              <a:t> is that it overestimates the ability of the elderly to maintain their level of activity: Although some elders can remain active, others cannot. Another criticism is that activity theory is too much of an individualistic approach, as it overlooks the barriers many societies place to successful aging. Some elders are less able to remain active because of their poverty, gender, and social class, as these and other structural conditions may adversely affect their physical and mental health. Activity theory overlooks these conditions.</a:t>
            </a:r>
            <a:endParaRPr lang="en-GB" dirty="0"/>
          </a:p>
        </p:txBody>
      </p:sp>
      <p:sp>
        <p:nvSpPr>
          <p:cNvPr id="4" name="Slide Number Placeholder 3"/>
          <p:cNvSpPr>
            <a:spLocks noGrp="1"/>
          </p:cNvSpPr>
          <p:nvPr>
            <p:ph type="sldNum" sz="quarter" idx="5"/>
          </p:nvPr>
        </p:nvSpPr>
        <p:spPr/>
        <p:txBody>
          <a:bodyPr/>
          <a:lstStyle/>
          <a:p>
            <a:fld id="{798D44FA-4DB9-4E0A-B1D7-54460B5919C7}" type="slidenum">
              <a:rPr lang="en-GB" smtClean="0"/>
              <a:t>16</a:t>
            </a:fld>
            <a:endParaRPr lang="en-GB"/>
          </a:p>
        </p:txBody>
      </p:sp>
    </p:spTree>
    <p:extLst>
      <p:ext uri="{BB962C8B-B14F-4D97-AF65-F5344CB8AC3E}">
        <p14:creationId xmlns:p14="http://schemas.microsoft.com/office/powerpoint/2010/main" val="15684019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Tahoma" panose="020B0604030504040204" pitchFamily="34" charset="0"/>
              </a:rPr>
              <a:t>The continuity theory proposes that older adults maintain the same activities, </a:t>
            </a:r>
            <a:r>
              <a:rPr lang="en-GB" b="0" i="0" err="1">
                <a:solidFill>
                  <a:srgbClr val="000000"/>
                </a:solidFill>
                <a:effectLst/>
                <a:latin typeface="Tahoma" panose="020B0604030504040204" pitchFamily="34" charset="0"/>
              </a:rPr>
              <a:t>behaviors</a:t>
            </a:r>
            <a:r>
              <a:rPr lang="en-GB" b="0" i="0">
                <a:solidFill>
                  <a:srgbClr val="000000"/>
                </a:solidFill>
                <a:effectLst/>
                <a:latin typeface="Tahoma" panose="020B0604030504040204" pitchFamily="34" charset="0"/>
              </a:rPr>
              <a:t>, personalities, and relationships of the past.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000000"/>
                </a:solidFill>
                <a:effectLst/>
                <a:latin typeface="Tahoma" panose="020B0604030504040204" pitchFamily="34" charset="0"/>
              </a:rPr>
              <a:t>The theory is criticized for including a distinction between normal and pathological aging that does not take into account older adults with chronic diseases. The theory is also criticized for not considering the influence of social institutions on the aging of individuals.</a:t>
            </a:r>
          </a:p>
          <a:p>
            <a:endParaRPr lang="en-GB"/>
          </a:p>
        </p:txBody>
      </p:sp>
      <p:sp>
        <p:nvSpPr>
          <p:cNvPr id="4" name="Slide Number Placeholder 3"/>
          <p:cNvSpPr>
            <a:spLocks noGrp="1"/>
          </p:cNvSpPr>
          <p:nvPr>
            <p:ph type="sldNum" sz="quarter" idx="5"/>
          </p:nvPr>
        </p:nvSpPr>
        <p:spPr/>
        <p:txBody>
          <a:bodyPr/>
          <a:lstStyle/>
          <a:p>
            <a:fld id="{798D44FA-4DB9-4E0A-B1D7-54460B5919C7}" type="slidenum">
              <a:rPr lang="en-GB" smtClean="0"/>
              <a:t>17</a:t>
            </a:fld>
            <a:endParaRPr lang="en-GB"/>
          </a:p>
        </p:txBody>
      </p:sp>
    </p:spTree>
    <p:extLst>
      <p:ext uri="{BB962C8B-B14F-4D97-AF65-F5344CB8AC3E}">
        <p14:creationId xmlns:p14="http://schemas.microsoft.com/office/powerpoint/2010/main" val="16067337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82828"/>
                </a:solidFill>
                <a:effectLst/>
                <a:latin typeface="MuseoSans"/>
              </a:rPr>
              <a:t>Person–environment fit theory suggests that “people have an innate need to fit their environments and to seek out environments that match their own characteristics”</a:t>
            </a:r>
          </a:p>
          <a:p>
            <a:endParaRPr lang="en-GB" b="0" i="0">
              <a:solidFill>
                <a:srgbClr val="282828"/>
              </a:solidFill>
              <a:effectLst/>
              <a:latin typeface="MuseoSans"/>
            </a:endParaRPr>
          </a:p>
          <a:p>
            <a:r>
              <a:rPr lang="en-GB" b="0" i="0">
                <a:solidFill>
                  <a:srgbClr val="212121"/>
                </a:solidFill>
                <a:effectLst/>
                <a:latin typeface="Cambria" panose="02040503050406030204" pitchFamily="18" charset="0"/>
              </a:rPr>
              <a:t>the performance of and comfort with daily and desired activities is possible when an appropriate match between a person and his/her environment is achieved. This match is known as person-environment (P-E) fit. P-E fit is important in understanding the dynamic relationship between people and their environments, especially in older age. The interaction between a person and his/her environment describes how older adults adapt themselves or their environments to achieve a match between competence and environmental fit. The specific adaptive environmental behaviours employed by older adults to meet actual or perceived functional needs, however, are little understood both conceptually and empirically.</a:t>
            </a:r>
            <a:endParaRPr lang="en-GB"/>
          </a:p>
        </p:txBody>
      </p:sp>
      <p:sp>
        <p:nvSpPr>
          <p:cNvPr id="4" name="Slide Number Placeholder 3"/>
          <p:cNvSpPr>
            <a:spLocks noGrp="1"/>
          </p:cNvSpPr>
          <p:nvPr>
            <p:ph type="sldNum" sz="quarter" idx="5"/>
          </p:nvPr>
        </p:nvSpPr>
        <p:spPr/>
        <p:txBody>
          <a:bodyPr/>
          <a:lstStyle/>
          <a:p>
            <a:fld id="{798D44FA-4DB9-4E0A-B1D7-54460B5919C7}" type="slidenum">
              <a:rPr lang="en-GB" smtClean="0"/>
              <a:t>18</a:t>
            </a:fld>
            <a:endParaRPr lang="en-GB"/>
          </a:p>
        </p:txBody>
      </p:sp>
    </p:spTree>
    <p:extLst>
      <p:ext uri="{BB962C8B-B14F-4D97-AF65-F5344CB8AC3E}">
        <p14:creationId xmlns:p14="http://schemas.microsoft.com/office/powerpoint/2010/main" val="31219545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a:effectLst/>
              </a:rPr>
              <a:t>Attitudes toward aging are influenced by expected life span, economic conditions, social expectations, media, arts, and literature of the time.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a:effectLst/>
              </a:rPr>
              <a:t>Ageist attitudes may be excessively positive or negative, depending on one's tendency to stereotype individuals based on their 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a:effectLst/>
              </a:rPr>
              <a:t>We internalize age stereotypes about the same time as they do race and gender stereotypes, around 4–6 years of age, and their prejudices strengthen with age (McGuire, Klein, &amp; Couper, 2005). </a:t>
            </a:r>
            <a:endParaRPr lang="en-GB">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effectLst/>
            </a:endParaRPr>
          </a:p>
          <a:p>
            <a:endParaRPr lang="en-GB"/>
          </a:p>
        </p:txBody>
      </p:sp>
      <p:sp>
        <p:nvSpPr>
          <p:cNvPr id="4" name="Slide Number Placeholder 3"/>
          <p:cNvSpPr>
            <a:spLocks noGrp="1"/>
          </p:cNvSpPr>
          <p:nvPr>
            <p:ph type="sldNum" sz="quarter" idx="5"/>
          </p:nvPr>
        </p:nvSpPr>
        <p:spPr/>
        <p:txBody>
          <a:bodyPr/>
          <a:lstStyle/>
          <a:p>
            <a:fld id="{96EF2EC3-BC56-4B54-A1DA-8F551F852958}" type="slidenum">
              <a:rPr lang="en-GB" smtClean="0"/>
              <a:t>22</a:t>
            </a:fld>
            <a:endParaRPr lang="en-GB"/>
          </a:p>
        </p:txBody>
      </p:sp>
    </p:spTree>
    <p:extLst>
      <p:ext uri="{BB962C8B-B14F-4D97-AF65-F5344CB8AC3E}">
        <p14:creationId xmlns:p14="http://schemas.microsoft.com/office/powerpoint/2010/main" val="5692637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6EF2EC3-BC56-4B54-A1DA-8F551F852958}" type="slidenum">
              <a:rPr lang="en-GB" smtClean="0"/>
              <a:t>23</a:t>
            </a:fld>
            <a:endParaRPr lang="en-GB"/>
          </a:p>
        </p:txBody>
      </p:sp>
    </p:spTree>
    <p:extLst>
      <p:ext uri="{BB962C8B-B14F-4D97-AF65-F5344CB8AC3E}">
        <p14:creationId xmlns:p14="http://schemas.microsoft.com/office/powerpoint/2010/main" val="5146985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Negative attitudes have significant consequences for the physical and mental health of older adults.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Older people who feel they are a burden perceive their lives to be less valuable, putting them at risk of depression and social isolation. </a:t>
            </a:r>
          </a:p>
          <a:p>
            <a:endParaRPr lang="en-GB"/>
          </a:p>
        </p:txBody>
      </p:sp>
      <p:sp>
        <p:nvSpPr>
          <p:cNvPr id="4" name="Slide Number Placeholder 3"/>
          <p:cNvSpPr>
            <a:spLocks noGrp="1"/>
          </p:cNvSpPr>
          <p:nvPr>
            <p:ph type="sldNum" sz="quarter" idx="5"/>
          </p:nvPr>
        </p:nvSpPr>
        <p:spPr/>
        <p:txBody>
          <a:bodyPr/>
          <a:lstStyle/>
          <a:p>
            <a:fld id="{96EF2EC3-BC56-4B54-A1DA-8F551F852958}" type="slidenum">
              <a:rPr lang="en-GB" smtClean="0"/>
              <a:t>24</a:t>
            </a:fld>
            <a:endParaRPr lang="en-GB"/>
          </a:p>
        </p:txBody>
      </p:sp>
    </p:spTree>
    <p:extLst>
      <p:ext uri="{BB962C8B-B14F-4D97-AF65-F5344CB8AC3E}">
        <p14:creationId xmlns:p14="http://schemas.microsoft.com/office/powerpoint/2010/main" val="37042066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4D5156"/>
                </a:solidFill>
                <a:effectLst/>
                <a:latin typeface="Arial" panose="020B0604020202020204" pitchFamily="34" charset="0"/>
              </a:rPr>
              <a:t>The Sustainable Development Goals (SDGs) </a:t>
            </a:r>
            <a:endParaRPr lang="en-GB"/>
          </a:p>
        </p:txBody>
      </p:sp>
      <p:sp>
        <p:nvSpPr>
          <p:cNvPr id="4" name="Slide Number Placeholder 3"/>
          <p:cNvSpPr>
            <a:spLocks noGrp="1"/>
          </p:cNvSpPr>
          <p:nvPr>
            <p:ph type="sldNum" sz="quarter" idx="5"/>
          </p:nvPr>
        </p:nvSpPr>
        <p:spPr/>
        <p:txBody>
          <a:bodyPr/>
          <a:lstStyle/>
          <a:p>
            <a:fld id="{96EF2EC3-BC56-4B54-A1DA-8F551F852958}" type="slidenum">
              <a:rPr lang="en-GB" smtClean="0"/>
              <a:t>27</a:t>
            </a:fld>
            <a:endParaRPr lang="en-GB"/>
          </a:p>
        </p:txBody>
      </p:sp>
    </p:spTree>
    <p:extLst>
      <p:ext uri="{BB962C8B-B14F-4D97-AF65-F5344CB8AC3E}">
        <p14:creationId xmlns:p14="http://schemas.microsoft.com/office/powerpoint/2010/main" val="29308603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0EB10F0-3CEE-48B5-8753-26E6C0254C47}" type="datetimeFigureOut">
              <a:rPr lang="en-US" smtClean="0"/>
              <a:t>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2352196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0EB10F0-3CEE-48B5-8753-26E6C0254C47}" type="datetimeFigureOut">
              <a:rPr lang="en-US" smtClean="0"/>
              <a:t>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872778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EB10F0-3CEE-48B5-8753-26E6C0254C47}" type="datetimeFigureOut">
              <a:rPr lang="en-US" smtClean="0"/>
              <a:t>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3041767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0EB10F0-3CEE-48B5-8753-26E6C0254C47}" type="datetimeFigureOut">
              <a:rPr lang="en-US" smtClean="0"/>
              <a:t>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2591331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0EB10F0-3CEE-48B5-8753-26E6C0254C47}" type="datetimeFigureOut">
              <a:rPr lang="en-US" smtClean="0"/>
              <a:t>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1890222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0EB10F0-3CEE-48B5-8753-26E6C0254C47}" type="datetimeFigureOut">
              <a:rPr lang="en-US" smtClean="0"/>
              <a:t>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2079640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EB10F0-3CEE-48B5-8753-26E6C0254C47}" type="datetimeFigureOut">
              <a:rPr lang="en-US" smtClean="0"/>
              <a:t>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3159985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EB10F0-3CEE-48B5-8753-26E6C0254C47}" type="datetimeFigureOut">
              <a:rPr lang="en-US" smtClean="0"/>
              <a:t>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669452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EB10F0-3CEE-48B5-8753-26E6C0254C47}" type="datetimeFigureOut">
              <a:rPr lang="en-US" smtClean="0"/>
              <a:t>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2719772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0EB10F0-3CEE-48B5-8753-26E6C0254C47}" type="datetimeFigureOut">
              <a:rPr lang="en-US" smtClean="0"/>
              <a:t>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3336252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0EB10F0-3CEE-48B5-8753-26E6C0254C47}" type="datetimeFigureOut">
              <a:rPr lang="en-US" smtClean="0"/>
              <a:t>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28822F-46B2-4250-B178-3CCFDF09C796}" type="slidenum">
              <a:rPr lang="en-US" smtClean="0"/>
              <a:t>‹#›</a:t>
            </a:fld>
            <a:endParaRPr lang="en-US"/>
          </a:p>
        </p:txBody>
      </p:sp>
    </p:spTree>
    <p:extLst>
      <p:ext uri="{BB962C8B-B14F-4D97-AF65-F5344CB8AC3E}">
        <p14:creationId xmlns:p14="http://schemas.microsoft.com/office/powerpoint/2010/main" val="610703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EB10F0-3CEE-48B5-8753-26E6C0254C47}" type="datetimeFigureOut">
              <a:rPr lang="en-US" smtClean="0"/>
              <a:t>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28822F-46B2-4250-B178-3CCFDF09C796}" type="slidenum">
              <a:rPr lang="en-US" smtClean="0"/>
              <a:t>‹#›</a:t>
            </a:fld>
            <a:endParaRPr lang="en-US"/>
          </a:p>
        </p:txBody>
      </p:sp>
    </p:spTree>
    <p:extLst>
      <p:ext uri="{BB962C8B-B14F-4D97-AF65-F5344CB8AC3E}">
        <p14:creationId xmlns:p14="http://schemas.microsoft.com/office/powerpoint/2010/main" val="16822809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13"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image" Target="../media/image1.png"/><Relationship Id="rId12" Type="http://schemas.openxmlformats.org/officeDocument/2006/relationships/diagramData" Target="../diagrams/data2.xml"/><Relationship Id="rId17" Type="http://schemas.openxmlformats.org/officeDocument/2006/relationships/image" Target="../media/image6.png"/><Relationship Id="rId2" Type="http://schemas.openxmlformats.org/officeDocument/2006/relationships/diagramData" Target="../diagrams/data1.xml"/><Relationship Id="rId16" Type="http://schemas.microsoft.com/office/2007/relationships/diagramDrawing" Target="../diagrams/drawing2.xml"/><Relationship Id="rId1" Type="http://schemas.openxmlformats.org/officeDocument/2006/relationships/slideLayout" Target="../slideLayouts/slideLayout1.xml"/><Relationship Id="rId6" Type="http://schemas.microsoft.com/office/2007/relationships/diagramDrawing" Target="../diagrams/drawing1.xml"/><Relationship Id="rId11" Type="http://schemas.openxmlformats.org/officeDocument/2006/relationships/image" Target="../media/image5.png"/><Relationship Id="rId5" Type="http://schemas.openxmlformats.org/officeDocument/2006/relationships/diagramColors" Target="../diagrams/colors1.xml"/><Relationship Id="rId15" Type="http://schemas.openxmlformats.org/officeDocument/2006/relationships/diagramColors" Target="../diagrams/colors2.xml"/><Relationship Id="rId10" Type="http://schemas.openxmlformats.org/officeDocument/2006/relationships/image" Target="../media/image4.png"/><Relationship Id="rId4" Type="http://schemas.openxmlformats.org/officeDocument/2006/relationships/diagramQuickStyle" Target="../diagrams/quickStyle1.xml"/><Relationship Id="rId9" Type="http://schemas.openxmlformats.org/officeDocument/2006/relationships/image" Target="../media/image3.png"/><Relationship Id="rId1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image" Target="../media/image1.png"/><Relationship Id="rId7" Type="http://schemas.openxmlformats.org/officeDocument/2006/relationships/image" Target="../media/image5.png"/><Relationship Id="rId12"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diagramColors" Target="../diagrams/colors3.xml"/><Relationship Id="rId5" Type="http://schemas.openxmlformats.org/officeDocument/2006/relationships/image" Target="../media/image3.png"/><Relationship Id="rId10" Type="http://schemas.openxmlformats.org/officeDocument/2006/relationships/diagramQuickStyle" Target="../diagrams/quickStyle3.xml"/><Relationship Id="rId4" Type="http://schemas.openxmlformats.org/officeDocument/2006/relationships/image" Target="../media/image2.png"/><Relationship Id="rId9"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4.xml"/><Relationship Id="rId13" Type="http://schemas.openxmlformats.org/officeDocument/2006/relationships/diagramLayout" Target="../diagrams/layout5.xml"/><Relationship Id="rId18" Type="http://schemas.openxmlformats.org/officeDocument/2006/relationships/image" Target="../media/image11.png"/><Relationship Id="rId3" Type="http://schemas.openxmlformats.org/officeDocument/2006/relationships/image" Target="../media/image2.png"/><Relationship Id="rId7" Type="http://schemas.openxmlformats.org/officeDocument/2006/relationships/diagramData" Target="../diagrams/data4.xml"/><Relationship Id="rId12" Type="http://schemas.openxmlformats.org/officeDocument/2006/relationships/diagramData" Target="../diagrams/data5.xml"/><Relationship Id="rId17" Type="http://schemas.openxmlformats.org/officeDocument/2006/relationships/image" Target="../media/image10.png"/><Relationship Id="rId2" Type="http://schemas.openxmlformats.org/officeDocument/2006/relationships/image" Target="../media/image1.png"/><Relationship Id="rId16" Type="http://schemas.microsoft.com/office/2007/relationships/diagramDrawing" Target="../diagrams/drawing5.xml"/><Relationship Id="rId1" Type="http://schemas.openxmlformats.org/officeDocument/2006/relationships/slideLayout" Target="../slideLayouts/slideLayout1.xml"/><Relationship Id="rId6" Type="http://schemas.openxmlformats.org/officeDocument/2006/relationships/image" Target="../media/image5.png"/><Relationship Id="rId11" Type="http://schemas.microsoft.com/office/2007/relationships/diagramDrawing" Target="../diagrams/drawing4.xml"/><Relationship Id="rId5" Type="http://schemas.openxmlformats.org/officeDocument/2006/relationships/image" Target="../media/image4.png"/><Relationship Id="rId15" Type="http://schemas.openxmlformats.org/officeDocument/2006/relationships/diagramColors" Target="../diagrams/colors5.xml"/><Relationship Id="rId10" Type="http://schemas.openxmlformats.org/officeDocument/2006/relationships/diagramColors" Target="../diagrams/colors4.xml"/><Relationship Id="rId19" Type="http://schemas.openxmlformats.org/officeDocument/2006/relationships/image" Target="../media/image12.png"/><Relationship Id="rId4" Type="http://schemas.openxmlformats.org/officeDocument/2006/relationships/image" Target="../media/image3.png"/><Relationship Id="rId9" Type="http://schemas.openxmlformats.org/officeDocument/2006/relationships/diagramQuickStyle" Target="../diagrams/quickStyle4.xml"/><Relationship Id="rId1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hyperlink" Target="https://www.ons.gov.uk/peoplepopulationandcommunity/birthsdeathsandmarriages/ageing/articles/voicesofourageingpopulation/livinglongerlives?utm_source=chatgpt.com" TargetMode="External"/><Relationship Id="rId3" Type="http://schemas.openxmlformats.org/officeDocument/2006/relationships/image" Target="../media/image1.png"/><Relationship Id="rId7" Type="http://schemas.openxmlformats.org/officeDocument/2006/relationships/image" Target="../media/image5.png"/><Relationship Id="rId12"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diagramColors" Target="../diagrams/colors6.xml"/><Relationship Id="rId5" Type="http://schemas.openxmlformats.org/officeDocument/2006/relationships/image" Target="../media/image3.png"/><Relationship Id="rId15" Type="http://schemas.openxmlformats.org/officeDocument/2006/relationships/hyperlink" Target="https://olderpeople.wales/wp-content/uploads/2024/03/Understanding-Wales-ageing-population-March-24-.pdf?utm_source=chatgpt.com" TargetMode="External"/><Relationship Id="rId10" Type="http://schemas.openxmlformats.org/officeDocument/2006/relationships/diagramQuickStyle" Target="../diagrams/quickStyle6.xml"/><Relationship Id="rId4" Type="http://schemas.openxmlformats.org/officeDocument/2006/relationships/image" Target="../media/image2.png"/><Relationship Id="rId9" Type="http://schemas.openxmlformats.org/officeDocument/2006/relationships/diagramLayout" Target="../diagrams/layout6.xml"/><Relationship Id="rId14" Type="http://schemas.openxmlformats.org/officeDocument/2006/relationships/hyperlink" Target="https://www.agecymru.wales/siteassets/documents/policy/age-cymru---older-people-in-wales---facts-and-statistics-2021.pdf?utm_source=chatgpt.com"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hyperlink" Target="https://www.ons.gov.uk/peoplepopulationandcommunity/birthsdeathsandmarriages/ageing/articles/profileoftheolderpopulationlivinginenglandandwalesin2021andchangessince2011/2023-04-03?utm_source=chatgpt.com"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hyperlink" Target="https://www.statista.com/statistics/743332/elderly-population-of-united-kingdom-uk/?utm_source=chatgpt.com"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7.jpeg"/><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diagramData" Target="../diagrams/data8.xml"/><Relationship Id="rId7" Type="http://schemas.microsoft.com/office/2007/relationships/diagramDrawing" Target="../diagrams/drawing8.xml"/><Relationship Id="rId12" Type="http://schemas.microsoft.com/office/2007/relationships/diagramDrawing" Target="../diagrams/drawing9.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0" Type="http://schemas.openxmlformats.org/officeDocument/2006/relationships/diagramQuickStyle" Target="../diagrams/quickStyle9.xml"/><Relationship Id="rId4" Type="http://schemas.openxmlformats.org/officeDocument/2006/relationships/diagramLayout" Target="../diagrams/layout8.xml"/><Relationship Id="rId9"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11.xml"/><Relationship Id="rId3" Type="http://schemas.openxmlformats.org/officeDocument/2006/relationships/diagramData" Target="../diagrams/data10.xml"/><Relationship Id="rId7" Type="http://schemas.microsoft.com/office/2007/relationships/diagramDrawing" Target="../diagrams/drawing10.xml"/><Relationship Id="rId12" Type="http://schemas.microsoft.com/office/2007/relationships/diagramDrawing" Target="../diagrams/drawing1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0.xml"/><Relationship Id="rId11" Type="http://schemas.openxmlformats.org/officeDocument/2006/relationships/diagramColors" Target="../diagrams/colors11.xml"/><Relationship Id="rId5" Type="http://schemas.openxmlformats.org/officeDocument/2006/relationships/diagramQuickStyle" Target="../diagrams/quickStyle10.xml"/><Relationship Id="rId10" Type="http://schemas.openxmlformats.org/officeDocument/2006/relationships/diagramQuickStyle" Target="../diagrams/quickStyle11.xml"/><Relationship Id="rId4" Type="http://schemas.openxmlformats.org/officeDocument/2006/relationships/diagramLayout" Target="../diagrams/layout10.xml"/><Relationship Id="rId9" Type="http://schemas.openxmlformats.org/officeDocument/2006/relationships/diagramLayout" Target="../diagrams/layout11.xml"/></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13.xml"/><Relationship Id="rId13" Type="http://schemas.openxmlformats.org/officeDocument/2006/relationships/diagramData" Target="../diagrams/data14.xml"/><Relationship Id="rId18" Type="http://schemas.openxmlformats.org/officeDocument/2006/relationships/hyperlink" Target="https://study.com/academy/lesson/age-stratification-variation-between-cultures.html" TargetMode="External"/><Relationship Id="rId3" Type="http://schemas.openxmlformats.org/officeDocument/2006/relationships/diagramData" Target="../diagrams/data12.xml"/><Relationship Id="rId7" Type="http://schemas.microsoft.com/office/2007/relationships/diagramDrawing" Target="../diagrams/drawing12.xml"/><Relationship Id="rId12" Type="http://schemas.microsoft.com/office/2007/relationships/diagramDrawing" Target="../diagrams/drawing13.xml"/><Relationship Id="rId17" Type="http://schemas.microsoft.com/office/2007/relationships/diagramDrawing" Target="../diagrams/drawing14.xml"/><Relationship Id="rId2" Type="http://schemas.openxmlformats.org/officeDocument/2006/relationships/notesSlide" Target="../notesSlides/notesSlide7.xml"/><Relationship Id="rId16" Type="http://schemas.openxmlformats.org/officeDocument/2006/relationships/diagramColors" Target="../diagrams/colors14.xml"/><Relationship Id="rId1" Type="http://schemas.openxmlformats.org/officeDocument/2006/relationships/slideLayout" Target="../slideLayouts/slideLayout2.xml"/><Relationship Id="rId6" Type="http://schemas.openxmlformats.org/officeDocument/2006/relationships/diagramColors" Target="../diagrams/colors12.xml"/><Relationship Id="rId11" Type="http://schemas.openxmlformats.org/officeDocument/2006/relationships/diagramColors" Target="../diagrams/colors13.xml"/><Relationship Id="rId5" Type="http://schemas.openxmlformats.org/officeDocument/2006/relationships/diagramQuickStyle" Target="../diagrams/quickStyle12.xml"/><Relationship Id="rId15" Type="http://schemas.openxmlformats.org/officeDocument/2006/relationships/diagramQuickStyle" Target="../diagrams/quickStyle14.xml"/><Relationship Id="rId10" Type="http://schemas.openxmlformats.org/officeDocument/2006/relationships/diagramQuickStyle" Target="../diagrams/quickStyle13.xml"/><Relationship Id="rId4" Type="http://schemas.openxmlformats.org/officeDocument/2006/relationships/diagramLayout" Target="../diagrams/layout12.xml"/><Relationship Id="rId9" Type="http://schemas.openxmlformats.org/officeDocument/2006/relationships/diagramLayout" Target="../diagrams/layout13.xml"/><Relationship Id="rId14" Type="http://schemas.openxmlformats.org/officeDocument/2006/relationships/diagramLayout" Target="../diagrams/layout14.xml"/></Relationships>
</file>

<file path=ppt/slides/_rels/slide18.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diagramLayout" Target="../diagrams/layout16.xml"/><Relationship Id="rId18" Type="http://schemas.openxmlformats.org/officeDocument/2006/relationships/diagramLayout" Target="../diagrams/layout17.xml"/><Relationship Id="rId3" Type="http://schemas.openxmlformats.org/officeDocument/2006/relationships/diagramData" Target="../diagrams/data15.xml"/><Relationship Id="rId21" Type="http://schemas.microsoft.com/office/2007/relationships/diagramDrawing" Target="../diagrams/drawing17.xml"/><Relationship Id="rId7" Type="http://schemas.microsoft.com/office/2007/relationships/diagramDrawing" Target="../diagrams/drawing15.xml"/><Relationship Id="rId12" Type="http://schemas.openxmlformats.org/officeDocument/2006/relationships/diagramData" Target="../diagrams/data16.xml"/><Relationship Id="rId17" Type="http://schemas.openxmlformats.org/officeDocument/2006/relationships/diagramData" Target="../diagrams/data17.xml"/><Relationship Id="rId2" Type="http://schemas.openxmlformats.org/officeDocument/2006/relationships/notesSlide" Target="../notesSlides/notesSlide8.xml"/><Relationship Id="rId16" Type="http://schemas.microsoft.com/office/2007/relationships/diagramDrawing" Target="../diagrams/drawing16.xml"/><Relationship Id="rId20" Type="http://schemas.openxmlformats.org/officeDocument/2006/relationships/diagramColors" Target="../diagrams/colors17.xml"/><Relationship Id="rId1" Type="http://schemas.openxmlformats.org/officeDocument/2006/relationships/slideLayout" Target="../slideLayouts/slideLayout2.xml"/><Relationship Id="rId6" Type="http://schemas.openxmlformats.org/officeDocument/2006/relationships/diagramColors" Target="../diagrams/colors15.xml"/><Relationship Id="rId11" Type="http://schemas.openxmlformats.org/officeDocument/2006/relationships/image" Target="../media/image5.png"/><Relationship Id="rId5" Type="http://schemas.openxmlformats.org/officeDocument/2006/relationships/diagramQuickStyle" Target="../diagrams/quickStyle15.xml"/><Relationship Id="rId15" Type="http://schemas.openxmlformats.org/officeDocument/2006/relationships/diagramColors" Target="../diagrams/colors16.xml"/><Relationship Id="rId10" Type="http://schemas.openxmlformats.org/officeDocument/2006/relationships/image" Target="../media/image4.png"/><Relationship Id="rId19" Type="http://schemas.openxmlformats.org/officeDocument/2006/relationships/diagramQuickStyle" Target="../diagrams/quickStyle17.xml"/><Relationship Id="rId4" Type="http://schemas.openxmlformats.org/officeDocument/2006/relationships/diagramLayout" Target="../diagrams/layout15.xml"/><Relationship Id="rId9" Type="http://schemas.openxmlformats.org/officeDocument/2006/relationships/image" Target="../media/image3.png"/><Relationship Id="rId14" Type="http://schemas.openxmlformats.org/officeDocument/2006/relationships/diagramQuickStyle" Target="../diagrams/quickStyle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xml"/><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8" Type="http://schemas.openxmlformats.org/officeDocument/2006/relationships/diagramLayout" Target="../diagrams/layout19.xml"/><Relationship Id="rId13" Type="http://schemas.openxmlformats.org/officeDocument/2006/relationships/diagramLayout" Target="../diagrams/layout20.xml"/><Relationship Id="rId3" Type="http://schemas.openxmlformats.org/officeDocument/2006/relationships/diagramLayout" Target="../diagrams/layout18.xml"/><Relationship Id="rId7" Type="http://schemas.openxmlformats.org/officeDocument/2006/relationships/diagramData" Target="../diagrams/data19.xml"/><Relationship Id="rId12" Type="http://schemas.openxmlformats.org/officeDocument/2006/relationships/diagramData" Target="../diagrams/data20.xml"/><Relationship Id="rId2" Type="http://schemas.openxmlformats.org/officeDocument/2006/relationships/diagramData" Target="../diagrams/data18.xml"/><Relationship Id="rId16" Type="http://schemas.microsoft.com/office/2007/relationships/diagramDrawing" Target="../diagrams/drawing20.xml"/><Relationship Id="rId1" Type="http://schemas.openxmlformats.org/officeDocument/2006/relationships/slideLayout" Target="../slideLayouts/slideLayout2.xml"/><Relationship Id="rId6" Type="http://schemas.microsoft.com/office/2007/relationships/diagramDrawing" Target="../diagrams/drawing18.xml"/><Relationship Id="rId11" Type="http://schemas.microsoft.com/office/2007/relationships/diagramDrawing" Target="../diagrams/drawing19.xml"/><Relationship Id="rId5" Type="http://schemas.openxmlformats.org/officeDocument/2006/relationships/diagramColors" Target="../diagrams/colors18.xml"/><Relationship Id="rId15" Type="http://schemas.openxmlformats.org/officeDocument/2006/relationships/diagramColors" Target="../diagrams/colors20.xml"/><Relationship Id="rId10" Type="http://schemas.openxmlformats.org/officeDocument/2006/relationships/diagramColors" Target="../diagrams/colors19.xml"/><Relationship Id="rId4" Type="http://schemas.openxmlformats.org/officeDocument/2006/relationships/diagramQuickStyle" Target="../diagrams/quickStyle18.xml"/><Relationship Id="rId9" Type="http://schemas.openxmlformats.org/officeDocument/2006/relationships/diagramQuickStyle" Target="../diagrams/quickStyle19.xml"/><Relationship Id="rId14" Type="http://schemas.openxmlformats.org/officeDocument/2006/relationships/diagramQuickStyle" Target="../diagrams/quickStyle20.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23.xml.rels><?xml version="1.0" encoding="UTF-8" standalone="yes"?>
<Relationships xmlns="http://schemas.openxmlformats.org/package/2006/relationships"><Relationship Id="rId8" Type="http://schemas.openxmlformats.org/officeDocument/2006/relationships/diagramData" Target="../diagrams/data23.xml"/><Relationship Id="rId3" Type="http://schemas.openxmlformats.org/officeDocument/2006/relationships/diagramData" Target="../diagrams/data22.xml"/><Relationship Id="rId7" Type="http://schemas.microsoft.com/office/2007/relationships/diagramDrawing" Target="../diagrams/drawing22.xml"/><Relationship Id="rId12" Type="http://schemas.microsoft.com/office/2007/relationships/diagramDrawing" Target="../diagrams/drawing2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2.xml"/><Relationship Id="rId11" Type="http://schemas.openxmlformats.org/officeDocument/2006/relationships/diagramColors" Target="../diagrams/colors23.xml"/><Relationship Id="rId5" Type="http://schemas.openxmlformats.org/officeDocument/2006/relationships/diagramQuickStyle" Target="../diagrams/quickStyle22.xml"/><Relationship Id="rId10" Type="http://schemas.openxmlformats.org/officeDocument/2006/relationships/diagramQuickStyle" Target="../diagrams/quickStyle23.xml"/><Relationship Id="rId4" Type="http://schemas.openxmlformats.org/officeDocument/2006/relationships/diagramLayout" Target="../diagrams/layout22.xml"/><Relationship Id="rId9" Type="http://schemas.openxmlformats.org/officeDocument/2006/relationships/diagramLayout" Target="../diagrams/layout23.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25.xml.rels><?xml version="1.0" encoding="UTF-8" standalone="yes"?>
<Relationships xmlns="http://schemas.openxmlformats.org/package/2006/relationships"><Relationship Id="rId8" Type="http://schemas.openxmlformats.org/officeDocument/2006/relationships/diagramLayout" Target="../diagrams/layout26.xml"/><Relationship Id="rId13" Type="http://schemas.openxmlformats.org/officeDocument/2006/relationships/diagramLayout" Target="../diagrams/layout27.xml"/><Relationship Id="rId3" Type="http://schemas.openxmlformats.org/officeDocument/2006/relationships/diagramLayout" Target="../diagrams/layout25.xml"/><Relationship Id="rId7" Type="http://schemas.openxmlformats.org/officeDocument/2006/relationships/diagramData" Target="../diagrams/data26.xml"/><Relationship Id="rId12" Type="http://schemas.openxmlformats.org/officeDocument/2006/relationships/diagramData" Target="../diagrams/data27.xml"/><Relationship Id="rId2" Type="http://schemas.openxmlformats.org/officeDocument/2006/relationships/diagramData" Target="../diagrams/data25.xml"/><Relationship Id="rId16" Type="http://schemas.microsoft.com/office/2007/relationships/diagramDrawing" Target="../diagrams/drawing27.xml"/><Relationship Id="rId1" Type="http://schemas.openxmlformats.org/officeDocument/2006/relationships/slideLayout" Target="../slideLayouts/slideLayout2.xml"/><Relationship Id="rId6" Type="http://schemas.microsoft.com/office/2007/relationships/diagramDrawing" Target="../diagrams/drawing25.xml"/><Relationship Id="rId11" Type="http://schemas.microsoft.com/office/2007/relationships/diagramDrawing" Target="../diagrams/drawing26.xml"/><Relationship Id="rId5" Type="http://schemas.openxmlformats.org/officeDocument/2006/relationships/diagramColors" Target="../diagrams/colors25.xml"/><Relationship Id="rId15" Type="http://schemas.openxmlformats.org/officeDocument/2006/relationships/diagramColors" Target="../diagrams/colors27.xml"/><Relationship Id="rId10" Type="http://schemas.openxmlformats.org/officeDocument/2006/relationships/diagramColors" Target="../diagrams/colors26.xml"/><Relationship Id="rId4" Type="http://schemas.openxmlformats.org/officeDocument/2006/relationships/diagramQuickStyle" Target="../diagrams/quickStyle25.xml"/><Relationship Id="rId9" Type="http://schemas.openxmlformats.org/officeDocument/2006/relationships/diagramQuickStyle" Target="../diagrams/quickStyle26.xml"/><Relationship Id="rId14" Type="http://schemas.openxmlformats.org/officeDocument/2006/relationships/diagramQuickStyle" Target="../diagrams/quickStyle27.xml"/></Relationships>
</file>

<file path=ppt/slides/_rels/slide26.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diagramLayout" Target="../diagrams/layout28.xml"/><Relationship Id="rId7" Type="http://schemas.openxmlformats.org/officeDocument/2006/relationships/hyperlink" Target="http://www.worldvaluessurvey.org/WVSDocumentationWV6.jsp" TargetMode="Externa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 Id="rId9" Type="http://schemas.openxmlformats.org/officeDocument/2006/relationships/image" Target="../media/image24.png"/></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28.xml.rels><?xml version="1.0" encoding="UTF-8" standalone="yes"?>
<Relationships xmlns="http://schemas.openxmlformats.org/package/2006/relationships"><Relationship Id="rId3" Type="http://schemas.openxmlformats.org/officeDocument/2006/relationships/hyperlink" Target="https://www.rsph.org.uk/uploads/assets/uploaded/010d3159-0d36-4707-aee54e29047c8e3a.pdf" TargetMode="External"/><Relationship Id="rId2" Type="http://schemas.openxmlformats.org/officeDocument/2006/relationships/hyperlink" Target="http://www.worldvaluessurvey.org/WVSDocumentationWV6.jsp"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uowtsd-my.sharepoint.com/personal/c_greenway_uwtsd_ac_uk/Documents/OldUDrive/Lectures%20Trinity%20Saint%20David/Year%203/Mental%20health%20and%20Development%20in%20later%20life/Old%20age-transitions/Lecture%202/papers/ethical%20considerations%20when%20working%20with%20older%20adults.pdf" TargetMode="External"/><Relationship Id="rId7" Type="http://schemas.openxmlformats.org/officeDocument/2006/relationships/hyperlink" Target="https://www.ageuk.org.uk/siteassets/documents/factsheets/fs78_safeguarding_older_people_from_abuse_fcs.pdf" TargetMode="External"/><Relationship Id="rId2" Type="http://schemas.openxmlformats.org/officeDocument/2006/relationships/hyperlink" Target="https://uowtsd-my.sharepoint.com/:w:/g/personal/c_greenway_uwtsd_ac_uk/EUwXt23Jo_hClbuU7nB1AHcBx9eGR4GbJDZYAam3S2629g?e=dej9yw" TargetMode="External"/><Relationship Id="rId1" Type="http://schemas.openxmlformats.org/officeDocument/2006/relationships/slideLayout" Target="../slideLayouts/slideLayout2.xml"/><Relationship Id="rId6" Type="http://schemas.openxmlformats.org/officeDocument/2006/relationships/hyperlink" Target="https://www.legislation.gov.uk/ukpga/2005/9/contents" TargetMode="External"/><Relationship Id="rId5" Type="http://schemas.openxmlformats.org/officeDocument/2006/relationships/hyperlink" Target="https://www.cqc.org.uk/" TargetMode="External"/><Relationship Id="rId4" Type="http://schemas.openxmlformats.org/officeDocument/2006/relationships/hyperlink" Target="https://www.hiw.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10229" y="3169328"/>
            <a:ext cx="6696374" cy="1470025"/>
          </a:xfrm>
          <a:solidFill>
            <a:schemeClr val="tx2">
              <a:lumMod val="60000"/>
              <a:lumOff val="40000"/>
            </a:schemeClr>
          </a:solidFill>
          <a:ln>
            <a:solidFill>
              <a:schemeClr val="accent1"/>
            </a:solidFill>
          </a:ln>
        </p:spPr>
        <p:txBody>
          <a:bodyPr>
            <a:normAutofit/>
          </a:bodyPr>
          <a:lstStyle/>
          <a:p>
            <a:r>
              <a:rPr lang="en-GB" dirty="0"/>
              <a:t>Introduction to Ageing and attitudes to ageing</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85" y="2532741"/>
            <a:ext cx="1656597"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03" y="4035596"/>
            <a:ext cx="1665825" cy="15507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504" y="5522809"/>
            <a:ext cx="1705429" cy="1335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3"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771" y="1236484"/>
            <a:ext cx="1645712" cy="128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4" name="Picture 1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029" y="14515"/>
            <a:ext cx="1705429" cy="1134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Title 1"/>
          <p:cNvSpPr txBox="1">
            <a:spLocks/>
          </p:cNvSpPr>
          <p:nvPr/>
        </p:nvSpPr>
        <p:spPr>
          <a:xfrm>
            <a:off x="3124200" y="1149400"/>
            <a:ext cx="4419600" cy="1470025"/>
          </a:xfrm>
          <a:prstGeom prst="rect">
            <a:avLst/>
          </a:prstGeom>
          <a:solidFill>
            <a:schemeClr val="tx2">
              <a:lumMod val="75000"/>
            </a:schemeClr>
          </a:solidFill>
          <a:ln>
            <a:solidFill>
              <a:schemeClr val="accent1"/>
            </a:solidFill>
          </a:ln>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solidFill>
                  <a:schemeClr val="bg1"/>
                </a:solidFill>
              </a:rPr>
              <a:t>Lecture 6</a:t>
            </a:r>
          </a:p>
        </p:txBody>
      </p:sp>
      <p:sp>
        <p:nvSpPr>
          <p:cNvPr id="9" name="Title 1"/>
          <p:cNvSpPr txBox="1">
            <a:spLocks/>
          </p:cNvSpPr>
          <p:nvPr/>
        </p:nvSpPr>
        <p:spPr>
          <a:xfrm>
            <a:off x="3810000" y="5867400"/>
            <a:ext cx="6696374" cy="12192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2400" dirty="0"/>
              <a:t>Dr. Charlotte Greenway </a:t>
            </a:r>
          </a:p>
        </p:txBody>
      </p:sp>
    </p:spTree>
    <p:extLst>
      <p:ext uri="{BB962C8B-B14F-4D97-AF65-F5344CB8AC3E}">
        <p14:creationId xmlns:p14="http://schemas.microsoft.com/office/powerpoint/2010/main" val="3021499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1505857099"/>
              </p:ext>
            </p:extLst>
          </p:nvPr>
        </p:nvGraphicFramePr>
        <p:xfrm>
          <a:off x="2057400" y="1600200"/>
          <a:ext cx="6696374"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885" y="2532741"/>
            <a:ext cx="1656597"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28" y="3946647"/>
            <a:ext cx="1665825" cy="15507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9029" y="5522809"/>
            <a:ext cx="1705429" cy="1335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3" name="Picture 9"/>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1771" y="1236484"/>
            <a:ext cx="1645712" cy="128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4" name="Picture 10"/>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9029" y="14515"/>
            <a:ext cx="1705429" cy="1134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4" name="Diagram 3"/>
          <p:cNvGraphicFramePr/>
          <p:nvPr>
            <p:extLst>
              <p:ext uri="{D42A27DB-BD31-4B8C-83A1-F6EECF244321}">
                <p14:modId xmlns:p14="http://schemas.microsoft.com/office/powerpoint/2010/main" val="174639761"/>
              </p:ext>
            </p:extLst>
          </p:nvPr>
        </p:nvGraphicFramePr>
        <p:xfrm>
          <a:off x="1981200" y="407462"/>
          <a:ext cx="6696374" cy="735012"/>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2050" name="Picture 2"/>
          <p:cNvPicPr>
            <a:picLocks noChangeAspect="1" noChangeArrowheads="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6858000" y="5021573"/>
            <a:ext cx="2051981" cy="167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67155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85" y="2532741"/>
            <a:ext cx="1656597"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28" y="3946647"/>
            <a:ext cx="1665825" cy="15507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029" y="5522809"/>
            <a:ext cx="1705429" cy="1335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3"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771" y="1236484"/>
            <a:ext cx="1645712" cy="128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4" name="Picture 10"/>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029" y="14515"/>
            <a:ext cx="1705429" cy="1134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4" name="Diagram 3"/>
          <p:cNvGraphicFramePr/>
          <p:nvPr>
            <p:extLst>
              <p:ext uri="{D42A27DB-BD31-4B8C-83A1-F6EECF244321}">
                <p14:modId xmlns:p14="http://schemas.microsoft.com/office/powerpoint/2010/main" val="3561364076"/>
              </p:ext>
            </p:extLst>
          </p:nvPr>
        </p:nvGraphicFramePr>
        <p:xfrm>
          <a:off x="1905000" y="214451"/>
          <a:ext cx="6696374" cy="73501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7" name="TextBox 6"/>
          <p:cNvSpPr txBox="1"/>
          <p:nvPr/>
        </p:nvSpPr>
        <p:spPr>
          <a:xfrm>
            <a:off x="1981200" y="1247104"/>
            <a:ext cx="3657600" cy="3093154"/>
          </a:xfrm>
          <a:prstGeom prst="rect">
            <a:avLst/>
          </a:prstGeom>
          <a:solidFill>
            <a:schemeClr val="tx2">
              <a:lumMod val="40000"/>
              <a:lumOff val="60000"/>
            </a:schemeClr>
          </a:solidFill>
          <a:ln>
            <a:solidFill>
              <a:schemeClr val="accent1"/>
            </a:solidFill>
          </a:ln>
        </p:spPr>
        <p:txBody>
          <a:bodyPr wrap="square" rtlCol="0">
            <a:spAutoFit/>
          </a:bodyPr>
          <a:lstStyle/>
          <a:p>
            <a:r>
              <a:rPr lang="en-GB" b="1" dirty="0">
                <a:solidFill>
                  <a:schemeClr val="tx2">
                    <a:lumMod val="75000"/>
                  </a:schemeClr>
                </a:solidFill>
              </a:rPr>
              <a:t>Scientific-</a:t>
            </a:r>
            <a:r>
              <a:rPr lang="en-GB" dirty="0">
                <a:solidFill>
                  <a:schemeClr val="tx2">
                    <a:lumMod val="75000"/>
                  </a:schemeClr>
                </a:solidFill>
              </a:rPr>
              <a:t> adult development based on studies with young adults.</a:t>
            </a:r>
          </a:p>
          <a:p>
            <a:endParaRPr lang="en-GB" sz="500" dirty="0">
              <a:solidFill>
                <a:schemeClr val="tx2">
                  <a:lumMod val="75000"/>
                </a:schemeClr>
              </a:solidFill>
            </a:endParaRPr>
          </a:p>
          <a:p>
            <a:pPr marL="285750" indent="-285750">
              <a:buFont typeface="Arial" panose="020B0604020202020204" pitchFamily="34" charset="0"/>
              <a:buChar char="•"/>
            </a:pPr>
            <a:r>
              <a:rPr lang="en-GB" dirty="0">
                <a:solidFill>
                  <a:schemeClr val="tx2">
                    <a:lumMod val="75000"/>
                  </a:schemeClr>
                </a:solidFill>
              </a:rPr>
              <a:t>But do the findings apply to older adults?</a:t>
            </a:r>
          </a:p>
          <a:p>
            <a:endParaRPr lang="en-GB" sz="500" dirty="0">
              <a:solidFill>
                <a:schemeClr val="tx2">
                  <a:lumMod val="75000"/>
                </a:schemeClr>
              </a:solidFill>
            </a:endParaRPr>
          </a:p>
          <a:p>
            <a:pPr marL="285750" indent="-285750">
              <a:buFont typeface="Arial" panose="020B0604020202020204" pitchFamily="34" charset="0"/>
              <a:buChar char="•"/>
            </a:pPr>
            <a:r>
              <a:rPr lang="en-GB" dirty="0">
                <a:solidFill>
                  <a:schemeClr val="tx2">
                    <a:lumMod val="75000"/>
                  </a:schemeClr>
                </a:solidFill>
              </a:rPr>
              <a:t>If not, the studies may have limited scientific value. </a:t>
            </a:r>
          </a:p>
          <a:p>
            <a:endParaRPr lang="en-GB" sz="500" dirty="0">
              <a:solidFill>
                <a:schemeClr val="tx2">
                  <a:lumMod val="75000"/>
                </a:schemeClr>
              </a:solidFill>
            </a:endParaRPr>
          </a:p>
          <a:p>
            <a:pPr marL="285750" indent="-285750">
              <a:buFont typeface="Arial" panose="020B0604020202020204" pitchFamily="34" charset="0"/>
              <a:buChar char="•"/>
            </a:pPr>
            <a:r>
              <a:rPr lang="en-GB" dirty="0">
                <a:solidFill>
                  <a:schemeClr val="tx2">
                    <a:lumMod val="75000"/>
                  </a:schemeClr>
                </a:solidFill>
              </a:rPr>
              <a:t>Different findings for young versus older adults can have significant theoretical implications.</a:t>
            </a:r>
            <a:endParaRPr lang="en-US" dirty="0">
              <a:solidFill>
                <a:schemeClr val="tx2">
                  <a:lumMod val="75000"/>
                </a:schemeClr>
              </a:solidFill>
            </a:endParaRPr>
          </a:p>
        </p:txBody>
      </p:sp>
      <p:sp>
        <p:nvSpPr>
          <p:cNvPr id="13" name="TextBox 12"/>
          <p:cNvSpPr txBox="1"/>
          <p:nvPr/>
        </p:nvSpPr>
        <p:spPr>
          <a:xfrm>
            <a:off x="1918855" y="4572000"/>
            <a:ext cx="3719945" cy="2185214"/>
          </a:xfrm>
          <a:prstGeom prst="rect">
            <a:avLst/>
          </a:prstGeom>
          <a:solidFill>
            <a:schemeClr val="accent4">
              <a:lumMod val="40000"/>
              <a:lumOff val="60000"/>
            </a:schemeClr>
          </a:solidFill>
          <a:ln>
            <a:solidFill>
              <a:schemeClr val="accent1"/>
            </a:solidFill>
          </a:ln>
        </p:spPr>
        <p:txBody>
          <a:bodyPr wrap="square" rtlCol="0">
            <a:spAutoFit/>
          </a:bodyPr>
          <a:lstStyle/>
          <a:p>
            <a:r>
              <a:rPr lang="en-GB" b="1" dirty="0">
                <a:solidFill>
                  <a:schemeClr val="tx2">
                    <a:lumMod val="75000"/>
                  </a:schemeClr>
                </a:solidFill>
              </a:rPr>
              <a:t>Personal-</a:t>
            </a:r>
            <a:r>
              <a:rPr lang="en-GB" dirty="0">
                <a:solidFill>
                  <a:schemeClr val="tx2">
                    <a:lumMod val="75000"/>
                  </a:schemeClr>
                </a:solidFill>
              </a:rPr>
              <a:t> give us insight into the changes we are experiencing/can experience.</a:t>
            </a:r>
          </a:p>
          <a:p>
            <a:endParaRPr lang="en-GB" sz="500" dirty="0">
              <a:solidFill>
                <a:schemeClr val="tx2">
                  <a:lumMod val="75000"/>
                </a:schemeClr>
              </a:solidFill>
            </a:endParaRPr>
          </a:p>
          <a:p>
            <a:pPr marL="285750" indent="-285750">
              <a:buFont typeface="Arial" panose="020B0604020202020204" pitchFamily="34" charset="0"/>
              <a:buChar char="•"/>
            </a:pPr>
            <a:r>
              <a:rPr lang="en-GB" dirty="0">
                <a:solidFill>
                  <a:schemeClr val="tx2">
                    <a:lumMod val="75000"/>
                  </a:schemeClr>
                </a:solidFill>
              </a:rPr>
              <a:t>Help us to plan retirement</a:t>
            </a:r>
          </a:p>
          <a:p>
            <a:endParaRPr lang="en-GB" sz="500" dirty="0">
              <a:solidFill>
                <a:schemeClr val="tx2">
                  <a:lumMod val="75000"/>
                </a:schemeClr>
              </a:solidFill>
            </a:endParaRPr>
          </a:p>
          <a:p>
            <a:pPr marL="285750" indent="-285750">
              <a:buFont typeface="Arial" panose="020B0604020202020204" pitchFamily="34" charset="0"/>
              <a:buChar char="•"/>
            </a:pPr>
            <a:r>
              <a:rPr lang="en-GB" dirty="0">
                <a:solidFill>
                  <a:schemeClr val="tx2">
                    <a:lumMod val="75000"/>
                  </a:schemeClr>
                </a:solidFill>
              </a:rPr>
              <a:t>Concern for others –friends and family</a:t>
            </a:r>
          </a:p>
          <a:p>
            <a:pPr marL="285750" indent="-285750">
              <a:buFont typeface="Arial" panose="020B0604020202020204" pitchFamily="34" charset="0"/>
              <a:buChar char="•"/>
            </a:pPr>
            <a:endParaRPr lang="en-GB" dirty="0">
              <a:solidFill>
                <a:schemeClr val="bg1"/>
              </a:solidFill>
            </a:endParaRPr>
          </a:p>
        </p:txBody>
      </p:sp>
      <p:sp>
        <p:nvSpPr>
          <p:cNvPr id="15" name="TextBox 14"/>
          <p:cNvSpPr txBox="1"/>
          <p:nvPr/>
        </p:nvSpPr>
        <p:spPr>
          <a:xfrm>
            <a:off x="5832764" y="1669100"/>
            <a:ext cx="3158836" cy="4555093"/>
          </a:xfrm>
          <a:prstGeom prst="rect">
            <a:avLst/>
          </a:prstGeom>
          <a:solidFill>
            <a:schemeClr val="accent2">
              <a:lumMod val="40000"/>
              <a:lumOff val="60000"/>
            </a:schemeClr>
          </a:solidFill>
          <a:ln>
            <a:solidFill>
              <a:schemeClr val="accent1"/>
            </a:solidFill>
          </a:ln>
        </p:spPr>
        <p:txBody>
          <a:bodyPr wrap="square" rtlCol="0">
            <a:spAutoFit/>
          </a:bodyPr>
          <a:lstStyle/>
          <a:p>
            <a:r>
              <a:rPr lang="en-GB" sz="2000" b="1" dirty="0">
                <a:solidFill>
                  <a:schemeClr val="tx2">
                    <a:lumMod val="75000"/>
                  </a:schemeClr>
                </a:solidFill>
              </a:rPr>
              <a:t>Practical-</a:t>
            </a:r>
            <a:r>
              <a:rPr lang="en-GB" sz="2000" dirty="0">
                <a:solidFill>
                  <a:schemeClr val="tx2">
                    <a:lumMod val="75000"/>
                  </a:schemeClr>
                </a:solidFill>
              </a:rPr>
              <a:t> older adults are a rapidly growing  cohort</a:t>
            </a:r>
          </a:p>
          <a:p>
            <a:endParaRPr lang="en-GB" sz="600" dirty="0">
              <a:solidFill>
                <a:schemeClr val="tx2">
                  <a:lumMod val="75000"/>
                </a:schemeClr>
              </a:solidFill>
            </a:endParaRPr>
          </a:p>
          <a:p>
            <a:pPr marL="285750" indent="-285750">
              <a:buFont typeface="Arial" panose="020B0604020202020204" pitchFamily="34" charset="0"/>
              <a:buChar char="•"/>
            </a:pPr>
            <a:r>
              <a:rPr lang="en-GB" sz="2000" dirty="0">
                <a:solidFill>
                  <a:schemeClr val="tx2">
                    <a:lumMod val="75000"/>
                  </a:schemeClr>
                </a:solidFill>
              </a:rPr>
              <a:t>Health workers can anticipate increased contact</a:t>
            </a:r>
          </a:p>
          <a:p>
            <a:pPr marL="285750" indent="-285750">
              <a:buFont typeface="Arial" panose="020B0604020202020204" pitchFamily="34" charset="0"/>
              <a:buChar char="•"/>
            </a:pPr>
            <a:r>
              <a:rPr lang="en-GB" sz="2000" dirty="0">
                <a:solidFill>
                  <a:schemeClr val="tx2">
                    <a:lumMod val="75000"/>
                  </a:schemeClr>
                </a:solidFill>
              </a:rPr>
              <a:t>Medical services  to spend much of their time with elderly.</a:t>
            </a:r>
          </a:p>
          <a:p>
            <a:endParaRPr lang="en-GB" sz="600" dirty="0">
              <a:solidFill>
                <a:schemeClr val="tx2">
                  <a:lumMod val="75000"/>
                </a:schemeClr>
              </a:solidFill>
            </a:endParaRPr>
          </a:p>
          <a:p>
            <a:pPr marL="285750" indent="-285750">
              <a:buFont typeface="Arial" panose="020B0604020202020204" pitchFamily="34" charset="0"/>
              <a:buChar char="•"/>
            </a:pPr>
            <a:r>
              <a:rPr lang="en-GB" sz="2000" dirty="0">
                <a:solidFill>
                  <a:schemeClr val="tx2">
                    <a:lumMod val="75000"/>
                  </a:schemeClr>
                </a:solidFill>
              </a:rPr>
              <a:t>Education- older adults</a:t>
            </a:r>
          </a:p>
          <a:p>
            <a:pPr marL="285750" indent="-285750">
              <a:buFont typeface="Arial" panose="020B0604020202020204" pitchFamily="34" charset="0"/>
              <a:buChar char="•"/>
            </a:pPr>
            <a:r>
              <a:rPr lang="en-GB" sz="2000" dirty="0">
                <a:solidFill>
                  <a:schemeClr val="tx2">
                    <a:lumMod val="75000"/>
                  </a:schemeClr>
                </a:solidFill>
              </a:rPr>
              <a:t>Employers – in work for longer</a:t>
            </a:r>
          </a:p>
          <a:p>
            <a:pPr marL="285750" indent="-285750">
              <a:buFont typeface="Arial" panose="020B0604020202020204" pitchFamily="34" charset="0"/>
              <a:buChar char="•"/>
            </a:pPr>
            <a:r>
              <a:rPr lang="en-GB" sz="2000" dirty="0">
                <a:solidFill>
                  <a:schemeClr val="tx2">
                    <a:lumMod val="75000"/>
                  </a:schemeClr>
                </a:solidFill>
              </a:rPr>
              <a:t>Manufacturing – older adult aids </a:t>
            </a:r>
          </a:p>
          <a:p>
            <a:pPr marL="285750" indent="-285750">
              <a:buFont typeface="Arial" panose="020B0604020202020204" pitchFamily="34" charset="0"/>
              <a:buChar char="•"/>
            </a:pPr>
            <a:endParaRPr lang="en-GB" sz="2000" dirty="0">
              <a:solidFill>
                <a:schemeClr val="bg1"/>
              </a:solidFill>
            </a:endParaRPr>
          </a:p>
        </p:txBody>
      </p:sp>
    </p:spTree>
    <p:extLst>
      <p:ext uri="{BB962C8B-B14F-4D97-AF65-F5344CB8AC3E}">
        <p14:creationId xmlns:p14="http://schemas.microsoft.com/office/powerpoint/2010/main" val="1550906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2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3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3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7" grpId="0" animBg="1"/>
      <p:bldP spid="13" grpId="0" animBg="1"/>
      <p:bldP spid="1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F6C77-22C3-97C8-00E3-66B91E10BCAE}"/>
              </a:ext>
            </a:extLst>
          </p:cNvPr>
          <p:cNvSpPr>
            <a:spLocks noGrp="1"/>
          </p:cNvSpPr>
          <p:nvPr>
            <p:ph type="title"/>
          </p:nvPr>
        </p:nvSpPr>
        <p:spPr>
          <a:xfrm>
            <a:off x="685800" y="65164"/>
            <a:ext cx="4000647" cy="1708242"/>
          </a:xfrm>
        </p:spPr>
        <p:txBody>
          <a:bodyPr anchor="ctr">
            <a:normAutofit/>
          </a:bodyPr>
          <a:lstStyle/>
          <a:p>
            <a:r>
              <a:rPr lang="en-GB" sz="3500" dirty="0"/>
              <a:t>Definitions </a:t>
            </a:r>
          </a:p>
        </p:txBody>
      </p:sp>
      <p:sp>
        <p:nvSpPr>
          <p:cNvPr id="3" name="Content Placeholder 2">
            <a:extLst>
              <a:ext uri="{FF2B5EF4-FFF2-40B4-BE49-F238E27FC236}">
                <a16:creationId xmlns:a16="http://schemas.microsoft.com/office/drawing/2014/main" id="{90A91984-A4EF-B7F7-BC16-2150A81ABD06}"/>
              </a:ext>
            </a:extLst>
          </p:cNvPr>
          <p:cNvSpPr>
            <a:spLocks noGrp="1"/>
          </p:cNvSpPr>
          <p:nvPr>
            <p:ph idx="1"/>
          </p:nvPr>
        </p:nvSpPr>
        <p:spPr>
          <a:xfrm>
            <a:off x="304800" y="1905000"/>
            <a:ext cx="5105400" cy="4612197"/>
          </a:xfrm>
        </p:spPr>
        <p:txBody>
          <a:bodyPr anchor="ctr">
            <a:normAutofit/>
          </a:bodyPr>
          <a:lstStyle/>
          <a:p>
            <a:pPr marL="0" indent="0">
              <a:lnSpc>
                <a:spcPct val="90000"/>
              </a:lnSpc>
              <a:spcAft>
                <a:spcPts val="800"/>
              </a:spcAft>
              <a:buNone/>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Biological Definition</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Ageing refers to the progressive decline in physiological functions and the ability to maintain homeostasis, leading to increased vulnerability to disease and eventual mortality.</a:t>
            </a:r>
            <a:b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Example:</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The shortening of telomeres, oxidative stress, and cellular senescence are biological markers of ageing.</a:t>
            </a:r>
          </a:p>
          <a:p>
            <a:pPr marL="342900" lvl="0" indent="-342900">
              <a:lnSpc>
                <a:spcPct val="90000"/>
              </a:lnSpc>
              <a:spcAft>
                <a:spcPts val="800"/>
              </a:spcAft>
              <a:buSzPts val="1000"/>
              <a:buFont typeface="Symbol" panose="05050102010706020507" pitchFamily="18" charset="2"/>
              <a:buChar char=""/>
              <a:tabLst>
                <a:tab pos="457200" algn="l"/>
              </a:tabLst>
            </a:pPr>
            <a:endParaRPr lang="en-GB" sz="1600" kern="0" dirty="0">
              <a:latin typeface="Times New Roman" panose="02020603050405020304" pitchFamily="18" charset="0"/>
              <a:ea typeface="DengXian" panose="02010600030101010101" pitchFamily="2" charset="-122"/>
              <a:cs typeface="Arial" panose="020B0604020202020204" pitchFamily="34" charset="0"/>
            </a:endParaRPr>
          </a:p>
          <a:p>
            <a:pPr marL="0" indent="0">
              <a:lnSpc>
                <a:spcPct val="90000"/>
              </a:lnSpc>
              <a:spcAft>
                <a:spcPts val="800"/>
              </a:spcAft>
              <a:buNone/>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Psychological Definition</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Ageing is the process of cognitive, emotional, and behavioural changes that occur over time, influenced by biological and environmental factors.</a:t>
            </a:r>
            <a:b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Example:</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Ageing may involve changes in memory, learning capacity, and emotional regulation, but these can vary widely among individuals.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0" lvl="0" indent="0">
              <a:lnSpc>
                <a:spcPct val="90000"/>
              </a:lnSpc>
              <a:spcAft>
                <a:spcPts val="800"/>
              </a:spcAft>
              <a:buSzPts val="1000"/>
              <a:buNone/>
              <a:tabLst>
                <a:tab pos="457200" algn="l"/>
              </a:tabLst>
            </a:pP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90000"/>
              </a:lnSpc>
            </a:pPr>
            <a:endParaRPr lang="en-GB" sz="1600" dirty="0"/>
          </a:p>
        </p:txBody>
      </p:sp>
      <p:pic>
        <p:nvPicPr>
          <p:cNvPr id="20" name="Picture 19" descr="Chemical formulas are written on paper">
            <a:extLst>
              <a:ext uri="{FF2B5EF4-FFF2-40B4-BE49-F238E27FC236}">
                <a16:creationId xmlns:a16="http://schemas.microsoft.com/office/drawing/2014/main" id="{F7C89950-A3A9-B04D-DA94-6D167932EA58}"/>
              </a:ext>
            </a:extLst>
          </p:cNvPr>
          <p:cNvPicPr>
            <a:picLocks noChangeAspect="1"/>
          </p:cNvPicPr>
          <p:nvPr/>
        </p:nvPicPr>
        <p:blipFill>
          <a:blip r:embed="rId3"/>
          <a:srcRect l="33392" r="33846" b="-1"/>
          <a:stretch/>
        </p:blipFill>
        <p:spPr>
          <a:xfrm>
            <a:off x="5867400" y="-10886"/>
            <a:ext cx="3276600"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969534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33E665-80B6-BEB5-3301-D186FA132449}"/>
              </a:ext>
            </a:extLst>
          </p:cNvPr>
          <p:cNvSpPr>
            <a:spLocks noGrp="1"/>
          </p:cNvSpPr>
          <p:nvPr>
            <p:ph type="title"/>
          </p:nvPr>
        </p:nvSpPr>
        <p:spPr>
          <a:xfrm>
            <a:off x="457200" y="160721"/>
            <a:ext cx="4000647" cy="914399"/>
          </a:xfrm>
        </p:spPr>
        <p:txBody>
          <a:bodyPr anchor="ctr">
            <a:normAutofit/>
          </a:bodyPr>
          <a:lstStyle/>
          <a:p>
            <a:r>
              <a:rPr lang="en-GB" sz="3500" dirty="0"/>
              <a:t>Definitions</a:t>
            </a:r>
          </a:p>
        </p:txBody>
      </p:sp>
      <p:sp>
        <p:nvSpPr>
          <p:cNvPr id="3" name="Content Placeholder 2">
            <a:extLst>
              <a:ext uri="{FF2B5EF4-FFF2-40B4-BE49-F238E27FC236}">
                <a16:creationId xmlns:a16="http://schemas.microsoft.com/office/drawing/2014/main" id="{EF9A21C2-C63A-34C5-A3ED-B42ABEFA19D9}"/>
              </a:ext>
            </a:extLst>
          </p:cNvPr>
          <p:cNvSpPr>
            <a:spLocks noGrp="1"/>
          </p:cNvSpPr>
          <p:nvPr>
            <p:ph idx="1"/>
          </p:nvPr>
        </p:nvSpPr>
        <p:spPr>
          <a:xfrm>
            <a:off x="213360" y="1431158"/>
            <a:ext cx="5715000" cy="5266121"/>
          </a:xfrm>
        </p:spPr>
        <p:txBody>
          <a:bodyPr anchor="ctr">
            <a:normAutofit fontScale="70000" lnSpcReduction="20000"/>
          </a:bodyPr>
          <a:lstStyle/>
          <a:p>
            <a:pPr marL="0" indent="0">
              <a:lnSpc>
                <a:spcPct val="90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Sociological Definition</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20000"/>
              </a:lnSpc>
              <a:spcBef>
                <a:spcPts val="0"/>
              </a:spcBef>
              <a:spcAft>
                <a:spcPts val="400"/>
              </a:spcAft>
              <a:buSzPts val="1000"/>
              <a:buFont typeface="Symbol" panose="05050102010706020507" pitchFamily="18" charset="2"/>
              <a:buChar char=""/>
              <a:tabLst>
                <a:tab pos="457200" algn="l"/>
              </a:tabLst>
            </a:pPr>
            <a: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t>Ageing is the accumulation of roles, responsibilities, and societal expectations that change with time, often marked by transitions such as retirement or becoming a grandparent.</a:t>
            </a:r>
            <a:b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Example:</a:t>
            </a:r>
            <a: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t> Social ageing is influenced by cultural norms, such as when individuals are considered "old" in a given society.</a:t>
            </a:r>
          </a:p>
          <a:p>
            <a:pPr marL="0" indent="0">
              <a:lnSpc>
                <a:spcPct val="90000"/>
              </a:lnSpc>
              <a:spcAft>
                <a:spcPts val="800"/>
              </a:spcAft>
              <a:buNone/>
            </a:pPr>
            <a:endParaRPr lang="en-GB" sz="2000" b="1" kern="0" dirty="0">
              <a:effectLst/>
              <a:latin typeface="Times New Roman" panose="02020603050405020304" pitchFamily="18" charset="0"/>
              <a:ea typeface="Times New Roman" panose="02020603050405020304" pitchFamily="18" charset="0"/>
              <a:cs typeface="Arial" panose="020B0604020202020204" pitchFamily="34" charset="0"/>
            </a:endParaRPr>
          </a:p>
          <a:p>
            <a:pPr marL="0" indent="0">
              <a:lnSpc>
                <a:spcPct val="90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 Chronological Definition</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20000"/>
              </a:lnSpc>
              <a:spcBef>
                <a:spcPts val="0"/>
              </a:spcBef>
              <a:spcAft>
                <a:spcPts val="400"/>
              </a:spcAft>
              <a:buSzPts val="1000"/>
              <a:buFont typeface="Symbol" panose="05050102010706020507" pitchFamily="18" charset="2"/>
              <a:buChar char=""/>
              <a:tabLst>
                <a:tab pos="457200" algn="l"/>
              </a:tabLst>
            </a:pPr>
            <a: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t>Ageing is simply the passage of time, measured in years, since an individual’s birth.</a:t>
            </a:r>
            <a:b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Example:</a:t>
            </a:r>
            <a: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t> Someone aged 65 is classified as "older" by chronological standards, regardless of their physical or mental health.</a:t>
            </a:r>
          </a:p>
          <a:p>
            <a:pPr marL="342900" lvl="0" indent="-342900">
              <a:lnSpc>
                <a:spcPct val="90000"/>
              </a:lnSpc>
              <a:spcAft>
                <a:spcPts val="800"/>
              </a:spcAft>
              <a:buSzPts val="1000"/>
              <a:buFont typeface="Symbol" panose="05050102010706020507" pitchFamily="18" charset="2"/>
              <a:buChar char=""/>
              <a:tabLst>
                <a:tab pos="457200" algn="l"/>
              </a:tabLst>
            </a:pPr>
            <a:endParaRPr lang="en-GB" sz="2000" kern="0" dirty="0">
              <a:latin typeface="Times New Roman" panose="02020603050405020304" pitchFamily="18" charset="0"/>
              <a:ea typeface="DengXian" panose="02010600030101010101" pitchFamily="2" charset="-122"/>
              <a:cs typeface="Arial" panose="020B0604020202020204" pitchFamily="34" charset="0"/>
            </a:endParaRPr>
          </a:p>
          <a:p>
            <a:pPr marL="0" indent="0">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Functional Definition</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t>Ageing refers to the loss or alteration of functional capacity, which can impact an individual's ability to perform daily activities.</a:t>
            </a:r>
            <a:b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Example:</a:t>
            </a:r>
            <a: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t> Functional ageing might be assessed through physical mobility, sensory abilities, or independence in tasks like cooking or driving.</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90000"/>
              </a:lnSpc>
              <a:spcAft>
                <a:spcPts val="800"/>
              </a:spcAft>
              <a:buSzPts val="1000"/>
              <a:buFont typeface="Symbol" panose="05050102010706020507" pitchFamily="18" charset="2"/>
              <a:buChar char=""/>
              <a:tabLst>
                <a:tab pos="457200" algn="l"/>
              </a:tabLst>
            </a:pP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90000"/>
              </a:lnSpc>
            </a:pPr>
            <a:endParaRPr lang="en-GB" sz="1400" dirty="0"/>
          </a:p>
        </p:txBody>
      </p:sp>
      <p:pic>
        <p:nvPicPr>
          <p:cNvPr id="5" name="Picture 4" descr="Colorful carved figures of humans">
            <a:extLst>
              <a:ext uri="{FF2B5EF4-FFF2-40B4-BE49-F238E27FC236}">
                <a16:creationId xmlns:a16="http://schemas.microsoft.com/office/drawing/2014/main" id="{7A1B1E8A-9AC0-90D4-8093-98A2BC94C904}"/>
              </a:ext>
            </a:extLst>
          </p:cNvPr>
          <p:cNvPicPr>
            <a:picLocks noChangeAspect="1"/>
          </p:cNvPicPr>
          <p:nvPr/>
        </p:nvPicPr>
        <p:blipFill>
          <a:blip r:embed="rId2"/>
          <a:srcRect l="29367" r="29134" b="-1"/>
          <a:stretch/>
        </p:blipFill>
        <p:spPr>
          <a:xfrm>
            <a:off x="6172200" y="-10886"/>
            <a:ext cx="2971800"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053858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7DED76-5CC1-9AD3-E0BE-1BA128AB10A4}"/>
              </a:ext>
            </a:extLst>
          </p:cNvPr>
          <p:cNvSpPr>
            <a:spLocks noGrp="1"/>
          </p:cNvSpPr>
          <p:nvPr>
            <p:ph type="title"/>
          </p:nvPr>
        </p:nvSpPr>
        <p:spPr>
          <a:xfrm>
            <a:off x="238611" y="330739"/>
            <a:ext cx="3485178" cy="1624520"/>
          </a:xfrm>
        </p:spPr>
        <p:txBody>
          <a:bodyPr anchor="ctr">
            <a:normAutofit/>
          </a:bodyPr>
          <a:lstStyle/>
          <a:p>
            <a:r>
              <a:rPr lang="en-GB" sz="3500" dirty="0"/>
              <a:t>Definitions</a:t>
            </a:r>
          </a:p>
        </p:txBody>
      </p:sp>
      <p:sp>
        <p:nvSpPr>
          <p:cNvPr id="3" name="Content Placeholder 2">
            <a:extLst>
              <a:ext uri="{FF2B5EF4-FFF2-40B4-BE49-F238E27FC236}">
                <a16:creationId xmlns:a16="http://schemas.microsoft.com/office/drawing/2014/main" id="{E15F2AFD-C2A8-EE5A-F1BB-1B6AB2FAD730}"/>
              </a:ext>
            </a:extLst>
          </p:cNvPr>
          <p:cNvSpPr>
            <a:spLocks noGrp="1"/>
          </p:cNvSpPr>
          <p:nvPr>
            <p:ph idx="1"/>
          </p:nvPr>
        </p:nvSpPr>
        <p:spPr>
          <a:xfrm>
            <a:off x="58270" y="2362200"/>
            <a:ext cx="3904130" cy="4031438"/>
          </a:xfrm>
        </p:spPr>
        <p:txBody>
          <a:bodyPr anchor="ctr">
            <a:normAutofit/>
          </a:bodyPr>
          <a:lstStyle/>
          <a:p>
            <a:pPr marL="0" indent="0">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Evolutionary Definition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r>
              <a:rPr lang="en-GB" sz="1800" kern="0" dirty="0">
                <a:effectLst/>
                <a:latin typeface="Times New Roman" panose="02020603050405020304" pitchFamily="18" charset="0"/>
                <a:ea typeface="Times New Roman" panose="02020603050405020304" pitchFamily="18" charset="0"/>
              </a:rPr>
              <a:t>Ageing is the result of evolutionary pressures that prioritise reproduction over maintenance and repair of the body, leading to the accumulation of damage over time.</a:t>
            </a:r>
            <a:br>
              <a:rPr lang="en-GB" sz="1800" kern="0" dirty="0">
                <a:effectLst/>
                <a:latin typeface="Times New Roman" panose="02020603050405020304" pitchFamily="18" charset="0"/>
                <a:ea typeface="Times New Roman" panose="02020603050405020304" pitchFamily="18" charset="0"/>
              </a:rPr>
            </a:br>
            <a:r>
              <a:rPr lang="en-GB" sz="1800" b="1" kern="0" dirty="0">
                <a:effectLst/>
                <a:latin typeface="Times New Roman" panose="02020603050405020304" pitchFamily="18" charset="0"/>
                <a:ea typeface="Times New Roman" panose="02020603050405020304" pitchFamily="18" charset="0"/>
              </a:rPr>
              <a:t>Example:</a:t>
            </a:r>
            <a:r>
              <a:rPr lang="en-GB" sz="1800" kern="0" dirty="0">
                <a:effectLst/>
                <a:latin typeface="Times New Roman" panose="02020603050405020304" pitchFamily="18" charset="0"/>
                <a:ea typeface="Times New Roman" panose="02020603050405020304" pitchFamily="18" charset="0"/>
              </a:rPr>
              <a:t> From an evolutionary perspective, organisms may age because there is less selective pressure for survival after reproductive age.</a:t>
            </a:r>
            <a:endParaRPr lang="en-GB" sz="1800" dirty="0"/>
          </a:p>
        </p:txBody>
      </p:sp>
      <p:pic>
        <p:nvPicPr>
          <p:cNvPr id="5" name="Picture 4" descr="Microscopic view of cells">
            <a:extLst>
              <a:ext uri="{FF2B5EF4-FFF2-40B4-BE49-F238E27FC236}">
                <a16:creationId xmlns:a16="http://schemas.microsoft.com/office/drawing/2014/main" id="{EF606C7A-7967-60E0-A43E-C9243C03E0A4}"/>
              </a:ext>
            </a:extLst>
          </p:cNvPr>
          <p:cNvPicPr>
            <a:picLocks noChangeAspect="1"/>
          </p:cNvPicPr>
          <p:nvPr/>
        </p:nvPicPr>
        <p:blipFill>
          <a:blip r:embed="rId2"/>
          <a:srcRect l="21267" r="34350"/>
          <a:stretch/>
        </p:blipFill>
        <p:spPr>
          <a:xfrm>
            <a:off x="4201010" y="1"/>
            <a:ext cx="4948107" cy="3886199"/>
          </a:xfrm>
          <a:prstGeom prst="rect">
            <a:avLst/>
          </a:prstGeom>
        </p:spPr>
      </p:pic>
      <p:sp>
        <p:nvSpPr>
          <p:cNvPr id="6" name="TextBox 5">
            <a:extLst>
              <a:ext uri="{FF2B5EF4-FFF2-40B4-BE49-F238E27FC236}">
                <a16:creationId xmlns:a16="http://schemas.microsoft.com/office/drawing/2014/main" id="{48A885C1-CAE8-CFCA-EBBC-C585102F0AFE}"/>
              </a:ext>
            </a:extLst>
          </p:cNvPr>
          <p:cNvSpPr txBox="1"/>
          <p:nvPr/>
        </p:nvSpPr>
        <p:spPr>
          <a:xfrm>
            <a:off x="4160344" y="4102005"/>
            <a:ext cx="4790830" cy="2477666"/>
          </a:xfrm>
          <a:prstGeom prst="rect">
            <a:avLst/>
          </a:prstGeom>
          <a:noFill/>
        </p:spPr>
        <p:txBody>
          <a:bodyPr wrap="square">
            <a:spAutoFit/>
          </a:bodyPr>
          <a:lstStyle/>
          <a:p>
            <a:pPr>
              <a:lnSpc>
                <a:spcPct val="115000"/>
              </a:lnSpc>
              <a:spcAft>
                <a:spcPts val="800"/>
              </a:spcAft>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World Health Organization (WHO) Definition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Ageing is "the process of developing and maintaining the functional ability that enables well-being in older age." This definition emphasises the role of environment, lifestyle, and health systems in the ageing process.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133444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85" y="2532741"/>
            <a:ext cx="1656597"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28" y="3946647"/>
            <a:ext cx="1665825" cy="15507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029" y="5522809"/>
            <a:ext cx="1705429" cy="1335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3"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771" y="1236484"/>
            <a:ext cx="1645712" cy="128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4" name="Picture 1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029" y="14515"/>
            <a:ext cx="1705429" cy="1134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4" name="Diagram 3"/>
          <p:cNvGraphicFramePr/>
          <p:nvPr>
            <p:extLst>
              <p:ext uri="{D42A27DB-BD31-4B8C-83A1-F6EECF244321}">
                <p14:modId xmlns:p14="http://schemas.microsoft.com/office/powerpoint/2010/main" val="369841414"/>
              </p:ext>
            </p:extLst>
          </p:nvPr>
        </p:nvGraphicFramePr>
        <p:xfrm>
          <a:off x="1924957" y="214450"/>
          <a:ext cx="6696374" cy="102203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3" name="Diagram 2"/>
          <p:cNvGraphicFramePr/>
          <p:nvPr>
            <p:extLst>
              <p:ext uri="{D42A27DB-BD31-4B8C-83A1-F6EECF244321}">
                <p14:modId xmlns:p14="http://schemas.microsoft.com/office/powerpoint/2010/main" val="530258491"/>
              </p:ext>
            </p:extLst>
          </p:nvPr>
        </p:nvGraphicFramePr>
        <p:xfrm>
          <a:off x="1905000" y="2409825"/>
          <a:ext cx="6934200" cy="4210929"/>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5" name="Picture 2"/>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3810000" y="1865991"/>
            <a:ext cx="2247900" cy="2038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descr="C:\Users\c.greenway.CAMPUS\AppData\Local\Microsoft\Windows\Temporary Internet Files\Content.IE5\N4HFB6EO\PngMedium-old-man-cartoon-eye-glasses-15368[1].gif"/>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7325630" y="1355693"/>
            <a:ext cx="985295" cy="1277599"/>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descr="C:\Users\c.greenway.CAMPUS\AppData\Local\Microsoft\Windows\Temporary Internet Files\Content.IE5\KC0NOTUG\old-people[1].png"/>
          <p:cNvPicPr>
            <a:picLocks noChangeAspect="1" noChangeArrowheads="1"/>
          </p:cNvPicPr>
          <p:nvPr/>
        </p:nvPicPr>
        <p:blipFill>
          <a:blip r:embed="rId19" cstate="print">
            <a:extLst>
              <a:ext uri="{28A0092B-C50C-407E-A947-70E740481C1C}">
                <a14:useLocalDpi xmlns:a14="http://schemas.microsoft.com/office/drawing/2010/main" val="0"/>
              </a:ext>
            </a:extLst>
          </a:blip>
          <a:srcRect/>
          <a:stretch>
            <a:fillRect/>
          </a:stretch>
        </p:blipFill>
        <p:spPr bwMode="auto">
          <a:xfrm>
            <a:off x="7086600" y="5497408"/>
            <a:ext cx="1028146" cy="1113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4882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85" y="2532741"/>
            <a:ext cx="1656597"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28" y="3946647"/>
            <a:ext cx="1665825" cy="15507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029" y="5522809"/>
            <a:ext cx="1705429" cy="1335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3"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771" y="1236484"/>
            <a:ext cx="1645712" cy="128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4" name="Picture 10"/>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029" y="14515"/>
            <a:ext cx="1705429" cy="1179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4" name="Diagram 3"/>
          <p:cNvGraphicFramePr/>
          <p:nvPr>
            <p:extLst>
              <p:ext uri="{D42A27DB-BD31-4B8C-83A1-F6EECF244321}">
                <p14:modId xmlns:p14="http://schemas.microsoft.com/office/powerpoint/2010/main" val="1633787568"/>
              </p:ext>
            </p:extLst>
          </p:nvPr>
        </p:nvGraphicFramePr>
        <p:xfrm>
          <a:off x="1924957" y="214451"/>
          <a:ext cx="6696374" cy="73501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5" name="TextBox 4">
            <a:extLst>
              <a:ext uri="{FF2B5EF4-FFF2-40B4-BE49-F238E27FC236}">
                <a16:creationId xmlns:a16="http://schemas.microsoft.com/office/drawing/2014/main" id="{A9450E2F-8FA1-2D34-6691-6A3C71804F78}"/>
              </a:ext>
            </a:extLst>
          </p:cNvPr>
          <p:cNvSpPr txBox="1"/>
          <p:nvPr/>
        </p:nvSpPr>
        <p:spPr>
          <a:xfrm>
            <a:off x="1924957" y="1143537"/>
            <a:ext cx="7066643" cy="5632311"/>
          </a:xfrm>
          <a:prstGeom prst="rect">
            <a:avLst/>
          </a:prstGeom>
          <a:noFill/>
        </p:spPr>
        <p:txBody>
          <a:bodyPr wrap="square">
            <a:spAutoFit/>
          </a:bodyPr>
          <a:lstStyle/>
          <a:p>
            <a:r>
              <a:rPr lang="en-GB" b="1" dirty="0"/>
              <a:t>Population Aged 65 and Over:</a:t>
            </a:r>
            <a:r>
              <a:rPr lang="en-GB" dirty="0"/>
              <a:t> As of 2021, over 11 million people in England and Wales were aged 65 or older, representing 18.6% of the total population, up from 16.4% in 2011. </a:t>
            </a:r>
            <a:r>
              <a:rPr lang="en-GB" dirty="0">
                <a:hlinkClick r:id="rId13"/>
              </a:rPr>
              <a:t>Office for National Statistics</a:t>
            </a:r>
            <a:endParaRPr lang="en-GB" dirty="0"/>
          </a:p>
          <a:p>
            <a:endParaRPr lang="en-GB" dirty="0"/>
          </a:p>
          <a:p>
            <a:r>
              <a:rPr lang="en-GB" dirty="0"/>
              <a:t>As of mid-2022, Wales had an estimated population of approximately 3.13 million people. Of this total, around 674,000 individuals were aged 65 years or older, accounting for just over a fifth (21.5%) of the population. GOV.WALES</a:t>
            </a:r>
          </a:p>
          <a:p>
            <a:endParaRPr lang="en-GB" dirty="0"/>
          </a:p>
          <a:p>
            <a:r>
              <a:rPr lang="en-GB" dirty="0"/>
              <a:t>This represents a notable increase from previous years. Between 1998 and 2018, the proportion of the population aged 65 and over in Wales rose from 17.4% to 20.8%, reaching approximately 669,000 individuals by 2018. </a:t>
            </a:r>
            <a:r>
              <a:rPr lang="en-GB" dirty="0">
                <a:hlinkClick r:id="rId14"/>
              </a:rPr>
              <a:t>Age Cymru</a:t>
            </a:r>
            <a:endParaRPr lang="en-GB" dirty="0"/>
          </a:p>
          <a:p>
            <a:endParaRPr lang="en-GB" dirty="0"/>
          </a:p>
          <a:p>
            <a:r>
              <a:rPr lang="en-GB" dirty="0"/>
              <a:t>Projections indicate that the number of people aged 65 and over in Wales will continue to rise. By 2026, this age group is expected to constitute about 30% of the population, with estimates suggesting an increase to 956,000 individuals. By 2031, the number is projected to reach approximately 1,015,000, representing 31% of the population. </a:t>
            </a:r>
            <a:r>
              <a:rPr lang="en-GB" dirty="0">
                <a:hlinkClick r:id="rId15"/>
              </a:rPr>
              <a:t>Older People Wales</a:t>
            </a:r>
            <a:endParaRPr lang="en-GB" dirty="0"/>
          </a:p>
        </p:txBody>
      </p:sp>
    </p:spTree>
    <p:extLst>
      <p:ext uri="{BB962C8B-B14F-4D97-AF65-F5344CB8AC3E}">
        <p14:creationId xmlns:p14="http://schemas.microsoft.com/office/powerpoint/2010/main" val="3744882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EFD753D-6A49-46DD-9E82-AA6E2C62B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138A5824-1F4A-4EE7-BC13-5BB48FC08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33" y="318582"/>
            <a:ext cx="3417572" cy="2028511"/>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3">
            <a:extLst>
              <a:ext uri="{FF2B5EF4-FFF2-40B4-BE49-F238E27FC236}">
                <a16:creationId xmlns:a16="http://schemas.microsoft.com/office/drawing/2014/main" id="{78B84CEA-C226-2747-129B-5A5491B070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563" r="29317" b="-2"/>
          <a:stretch/>
        </p:blipFill>
        <p:spPr bwMode="auto">
          <a:xfrm>
            <a:off x="7213307" y="333326"/>
            <a:ext cx="1688269" cy="201376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10">
            <a:extLst>
              <a:ext uri="{FF2B5EF4-FFF2-40B4-BE49-F238E27FC236}">
                <a16:creationId xmlns:a16="http://schemas.microsoft.com/office/drawing/2014/main" id="{4D252BB1-A700-7340-77BA-599DF676E5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2633" r="1909" b="2"/>
          <a:stretch/>
        </p:blipFill>
        <p:spPr bwMode="auto">
          <a:xfrm>
            <a:off x="240033" y="2429124"/>
            <a:ext cx="3417571" cy="410076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Rectangle 16">
            <a:extLst>
              <a:ext uri="{FF2B5EF4-FFF2-40B4-BE49-F238E27FC236}">
                <a16:creationId xmlns:a16="http://schemas.microsoft.com/office/drawing/2014/main" id="{0F8BFD3B-29FB-4A95-BB51-220F8A6C5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24987" y="2429124"/>
            <a:ext cx="3420938" cy="4108837"/>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8F1891D-DBD0-E2CD-2B1C-3019D76F4899}"/>
              </a:ext>
            </a:extLst>
          </p:cNvPr>
          <p:cNvSpPr>
            <a:spLocks noGrp="1"/>
          </p:cNvSpPr>
          <p:nvPr>
            <p:ph idx="1"/>
          </p:nvPr>
        </p:nvSpPr>
        <p:spPr>
          <a:xfrm>
            <a:off x="236665" y="-395202"/>
            <a:ext cx="3311038" cy="3470821"/>
          </a:xfrm>
        </p:spPr>
        <p:txBody>
          <a:bodyPr anchor="ctr">
            <a:normAutofit/>
          </a:bodyPr>
          <a:lstStyle/>
          <a:p>
            <a:pPr marL="0" indent="0">
              <a:lnSpc>
                <a:spcPct val="90000"/>
              </a:lnSpc>
              <a:buNone/>
            </a:pPr>
            <a:r>
              <a:rPr lang="en-GB" sz="1800" b="1" dirty="0">
                <a:solidFill>
                  <a:srgbClr val="FFFFFF"/>
                </a:solidFill>
              </a:rPr>
              <a:t>Future Projections:</a:t>
            </a:r>
            <a:r>
              <a:rPr lang="en-GB" sz="1800" dirty="0">
                <a:solidFill>
                  <a:srgbClr val="FFFFFF"/>
                </a:solidFill>
              </a:rPr>
              <a:t> The proportion of the UK population aged 65 and over is projected to continue rising, reaching approximately 24% by 2046. </a:t>
            </a:r>
            <a:r>
              <a:rPr lang="en-GB" sz="1800" dirty="0">
                <a:solidFill>
                  <a:srgbClr val="FFFFFF"/>
                </a:solidFill>
                <a:hlinkClick r:id="rId4"/>
              </a:rPr>
              <a:t>Statista</a:t>
            </a:r>
            <a:endParaRPr lang="en-GB" sz="1800" dirty="0">
              <a:solidFill>
                <a:srgbClr val="FFFFFF"/>
              </a:solidFill>
            </a:endParaRPr>
          </a:p>
          <a:p>
            <a:pPr>
              <a:lnSpc>
                <a:spcPct val="90000"/>
              </a:lnSpc>
            </a:pPr>
            <a:endParaRPr lang="en-GB" sz="1100" dirty="0">
              <a:solidFill>
                <a:srgbClr val="FFFFFF"/>
              </a:solidFill>
            </a:endParaRPr>
          </a:p>
        </p:txBody>
      </p:sp>
      <p:pic>
        <p:nvPicPr>
          <p:cNvPr id="6" name="Picture 9">
            <a:extLst>
              <a:ext uri="{FF2B5EF4-FFF2-40B4-BE49-F238E27FC236}">
                <a16:creationId xmlns:a16="http://schemas.microsoft.com/office/drawing/2014/main" id="{614FE279-B6BA-6A06-9248-00515DCACC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7669" r="21467" b="-2"/>
          <a:stretch/>
        </p:blipFill>
        <p:spPr bwMode="auto">
          <a:xfrm>
            <a:off x="7213309" y="2426918"/>
            <a:ext cx="1688269" cy="199842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5">
            <a:extLst>
              <a:ext uri="{FF2B5EF4-FFF2-40B4-BE49-F238E27FC236}">
                <a16:creationId xmlns:a16="http://schemas.microsoft.com/office/drawing/2014/main" id="{74ACE8BF-E9E3-FFD6-7BA2-679E5D0CFAC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14864" r="33173" b="-2"/>
          <a:stretch/>
        </p:blipFill>
        <p:spPr bwMode="auto">
          <a:xfrm>
            <a:off x="7213309" y="4499919"/>
            <a:ext cx="1688268" cy="203636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TextBox 9">
            <a:extLst>
              <a:ext uri="{FF2B5EF4-FFF2-40B4-BE49-F238E27FC236}">
                <a16:creationId xmlns:a16="http://schemas.microsoft.com/office/drawing/2014/main" id="{CB015F5B-DD47-A767-B4A7-1D99F1F70CA3}"/>
              </a:ext>
            </a:extLst>
          </p:cNvPr>
          <p:cNvSpPr txBox="1"/>
          <p:nvPr/>
        </p:nvSpPr>
        <p:spPr>
          <a:xfrm>
            <a:off x="3916331" y="2430826"/>
            <a:ext cx="3052310" cy="4039567"/>
          </a:xfrm>
          <a:prstGeom prst="rect">
            <a:avLst/>
          </a:prstGeom>
          <a:noFill/>
        </p:spPr>
        <p:txBody>
          <a:bodyPr wrap="square">
            <a:spAutoFit/>
          </a:bodyPr>
          <a:lstStyle/>
          <a:p>
            <a:pPr>
              <a:lnSpc>
                <a:spcPct val="90000"/>
              </a:lnSpc>
            </a:pPr>
            <a:endParaRPr lang="en-GB" sz="1900" b="1" dirty="0"/>
          </a:p>
          <a:p>
            <a:pPr>
              <a:lnSpc>
                <a:spcPct val="90000"/>
              </a:lnSpc>
            </a:pPr>
            <a:r>
              <a:rPr lang="en-GB" sz="1900" b="1" dirty="0"/>
              <a:t>Living Arrangements:</a:t>
            </a:r>
            <a:r>
              <a:rPr lang="en-GB" sz="1900" dirty="0"/>
              <a:t> In 2021, 3.3 million people aged 65 and over were living alone in England and Wales, constituting 30.1% of the older population. The proportion of older women living alone decreased from 39.2% in 2011 to 36.3% in 2021, while for men, it slightly increased from 21.8% to 22.7% over the same period. </a:t>
            </a:r>
            <a:r>
              <a:rPr lang="en-GB" sz="1900" dirty="0">
                <a:hlinkClick r:id="rId7">
                  <a:extLst>
                    <a:ext uri="{A12FA001-AC4F-418D-AE19-62706E023703}">
                      <ahyp:hlinkClr xmlns:ahyp="http://schemas.microsoft.com/office/drawing/2018/hyperlinkcolor" val="tx"/>
                    </a:ext>
                  </a:extLst>
                </a:hlinkClick>
              </a:rPr>
              <a:t>Office for National Statistics</a:t>
            </a:r>
            <a:endParaRPr lang="en-GB" sz="1900" dirty="0"/>
          </a:p>
        </p:txBody>
      </p:sp>
      <p:sp>
        <p:nvSpPr>
          <p:cNvPr id="12" name="TextBox 11">
            <a:extLst>
              <a:ext uri="{FF2B5EF4-FFF2-40B4-BE49-F238E27FC236}">
                <a16:creationId xmlns:a16="http://schemas.microsoft.com/office/drawing/2014/main" id="{66013FF1-2C5F-D1B2-3039-439B7518285C}"/>
              </a:ext>
            </a:extLst>
          </p:cNvPr>
          <p:cNvSpPr txBox="1"/>
          <p:nvPr/>
        </p:nvSpPr>
        <p:spPr>
          <a:xfrm>
            <a:off x="3767492" y="90894"/>
            <a:ext cx="3335925" cy="2336024"/>
          </a:xfrm>
          <a:prstGeom prst="rect">
            <a:avLst/>
          </a:prstGeom>
          <a:noFill/>
        </p:spPr>
        <p:txBody>
          <a:bodyPr wrap="square">
            <a:spAutoFit/>
          </a:bodyPr>
          <a:lstStyle/>
          <a:p>
            <a:pPr marL="0" indent="0">
              <a:lnSpc>
                <a:spcPct val="90000"/>
              </a:lnSpc>
              <a:buNone/>
            </a:pPr>
            <a:r>
              <a:rPr lang="en-GB" sz="1800" b="1" dirty="0">
                <a:solidFill>
                  <a:schemeClr val="bg1"/>
                </a:solidFill>
              </a:rPr>
              <a:t>Diversity:</a:t>
            </a:r>
            <a:r>
              <a:rPr lang="en-GB" sz="1800" dirty="0">
                <a:solidFill>
                  <a:schemeClr val="bg1"/>
                </a:solidFill>
              </a:rPr>
              <a:t> The older population has become more ethnically diverse. In 2021, 93.6% of individuals aged 65 and over identified as White, a decrease from previous years, indicating increasing diversity within this age group. </a:t>
            </a:r>
            <a:r>
              <a:rPr lang="en-GB" sz="1800" dirty="0">
                <a:solidFill>
                  <a:schemeClr val="bg1"/>
                </a:solidFill>
                <a:hlinkClick r:id="rId7">
                  <a:extLst>
                    <a:ext uri="{A12FA001-AC4F-418D-AE19-62706E023703}">
                      <ahyp:hlinkClr xmlns:ahyp="http://schemas.microsoft.com/office/drawing/2018/hyperlinkcolor" val="tx"/>
                    </a:ext>
                  </a:extLst>
                </a:hlinkClick>
              </a:rPr>
              <a:t>Office for National Statistics</a:t>
            </a:r>
            <a:endParaRPr lang="en-GB" sz="1800" dirty="0">
              <a:solidFill>
                <a:schemeClr val="bg1"/>
              </a:solidFill>
            </a:endParaRPr>
          </a:p>
        </p:txBody>
      </p:sp>
    </p:spTree>
    <p:extLst>
      <p:ext uri="{BB962C8B-B14F-4D97-AF65-F5344CB8AC3E}">
        <p14:creationId xmlns:p14="http://schemas.microsoft.com/office/powerpoint/2010/main" val="273442181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qr code on a cell phone&#10;&#10;Description automatically generated">
            <a:extLst>
              <a:ext uri="{FF2B5EF4-FFF2-40B4-BE49-F238E27FC236}">
                <a16:creationId xmlns:a16="http://schemas.microsoft.com/office/drawing/2014/main" id="{B2662453-A862-F691-526D-D6C4FE5AD570}"/>
              </a:ext>
            </a:extLst>
          </p:cNvPr>
          <p:cNvPicPr>
            <a:picLocks noChangeAspect="1"/>
          </p:cNvPicPr>
          <p:nvPr/>
        </p:nvPicPr>
        <p:blipFill>
          <a:blip r:embed="rId2"/>
          <a:stretch>
            <a:fillRect/>
          </a:stretch>
        </p:blipFill>
        <p:spPr>
          <a:xfrm>
            <a:off x="457200" y="496705"/>
            <a:ext cx="2809728" cy="5970670"/>
          </a:xfrm>
          <a:prstGeom prst="rect">
            <a:avLst/>
          </a:prstGeom>
        </p:spPr>
      </p:pic>
      <p:sp>
        <p:nvSpPr>
          <p:cNvPr id="34" name="Freeform: Shape 33">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2494" y="0"/>
            <a:ext cx="5671506"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65F1419-42CC-96E6-31D9-E4DE18BE46CF}"/>
              </a:ext>
            </a:extLst>
          </p:cNvPr>
          <p:cNvSpPr>
            <a:spLocks noGrp="1"/>
          </p:cNvSpPr>
          <p:nvPr>
            <p:ph type="title"/>
          </p:nvPr>
        </p:nvSpPr>
        <p:spPr>
          <a:xfrm>
            <a:off x="4319515" y="457201"/>
            <a:ext cx="4002953" cy="1835911"/>
          </a:xfrm>
        </p:spPr>
        <p:txBody>
          <a:bodyPr anchor="b">
            <a:normAutofit/>
          </a:bodyPr>
          <a:lstStyle/>
          <a:p>
            <a:r>
              <a:rPr lang="en-GB" sz="4700">
                <a:solidFill>
                  <a:srgbClr val="FFFFFF"/>
                </a:solidFill>
              </a:rPr>
              <a:t>Think!</a:t>
            </a:r>
          </a:p>
        </p:txBody>
      </p:sp>
      <p:sp>
        <p:nvSpPr>
          <p:cNvPr id="36"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9514" y="2560829"/>
            <a:ext cx="3771900" cy="18288"/>
          </a:xfrm>
          <a:custGeom>
            <a:avLst/>
            <a:gdLst>
              <a:gd name="connsiteX0" fmla="*/ 0 w 3771900"/>
              <a:gd name="connsiteY0" fmla="*/ 0 h 18288"/>
              <a:gd name="connsiteX1" fmla="*/ 704088 w 3771900"/>
              <a:gd name="connsiteY1" fmla="*/ 0 h 18288"/>
              <a:gd name="connsiteX2" fmla="*/ 1370457 w 3771900"/>
              <a:gd name="connsiteY2" fmla="*/ 0 h 18288"/>
              <a:gd name="connsiteX3" fmla="*/ 2036826 w 3771900"/>
              <a:gd name="connsiteY3" fmla="*/ 0 h 18288"/>
              <a:gd name="connsiteX4" fmla="*/ 2552319 w 3771900"/>
              <a:gd name="connsiteY4" fmla="*/ 0 h 18288"/>
              <a:gd name="connsiteX5" fmla="*/ 3105531 w 3771900"/>
              <a:gd name="connsiteY5" fmla="*/ 0 h 18288"/>
              <a:gd name="connsiteX6" fmla="*/ 3771900 w 3771900"/>
              <a:gd name="connsiteY6" fmla="*/ 0 h 18288"/>
              <a:gd name="connsiteX7" fmla="*/ 3771900 w 3771900"/>
              <a:gd name="connsiteY7" fmla="*/ 18288 h 18288"/>
              <a:gd name="connsiteX8" fmla="*/ 3143250 w 3771900"/>
              <a:gd name="connsiteY8" fmla="*/ 18288 h 18288"/>
              <a:gd name="connsiteX9" fmla="*/ 2627757 w 3771900"/>
              <a:gd name="connsiteY9" fmla="*/ 18288 h 18288"/>
              <a:gd name="connsiteX10" fmla="*/ 2112264 w 3771900"/>
              <a:gd name="connsiteY10" fmla="*/ 18288 h 18288"/>
              <a:gd name="connsiteX11" fmla="*/ 1445895 w 3771900"/>
              <a:gd name="connsiteY11" fmla="*/ 18288 h 18288"/>
              <a:gd name="connsiteX12" fmla="*/ 892683 w 3771900"/>
              <a:gd name="connsiteY12" fmla="*/ 18288 h 18288"/>
              <a:gd name="connsiteX13" fmla="*/ 0 w 3771900"/>
              <a:gd name="connsiteY13" fmla="*/ 18288 h 18288"/>
              <a:gd name="connsiteX14" fmla="*/ 0 w 37719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771900" h="18288" fill="none" extrusionOk="0">
                <a:moveTo>
                  <a:pt x="0" y="0"/>
                </a:moveTo>
                <a:cubicBezTo>
                  <a:pt x="285982" y="-16509"/>
                  <a:pt x="373591" y="28957"/>
                  <a:pt x="704088" y="0"/>
                </a:cubicBezTo>
                <a:cubicBezTo>
                  <a:pt x="1034585" y="-28957"/>
                  <a:pt x="1127575" y="15529"/>
                  <a:pt x="1370457" y="0"/>
                </a:cubicBezTo>
                <a:cubicBezTo>
                  <a:pt x="1613339" y="-15529"/>
                  <a:pt x="1901330" y="-18417"/>
                  <a:pt x="2036826" y="0"/>
                </a:cubicBezTo>
                <a:cubicBezTo>
                  <a:pt x="2172322" y="18417"/>
                  <a:pt x="2391554" y="24426"/>
                  <a:pt x="2552319" y="0"/>
                </a:cubicBezTo>
                <a:cubicBezTo>
                  <a:pt x="2713084" y="-24426"/>
                  <a:pt x="2832344" y="19126"/>
                  <a:pt x="3105531" y="0"/>
                </a:cubicBezTo>
                <a:cubicBezTo>
                  <a:pt x="3378718" y="-19126"/>
                  <a:pt x="3624591" y="4962"/>
                  <a:pt x="3771900" y="0"/>
                </a:cubicBezTo>
                <a:cubicBezTo>
                  <a:pt x="3771400" y="8855"/>
                  <a:pt x="3772009" y="14521"/>
                  <a:pt x="3771900" y="18288"/>
                </a:cubicBezTo>
                <a:cubicBezTo>
                  <a:pt x="3458898" y="17742"/>
                  <a:pt x="3421743" y="-6827"/>
                  <a:pt x="3143250" y="18288"/>
                </a:cubicBezTo>
                <a:cubicBezTo>
                  <a:pt x="2864757" y="43403"/>
                  <a:pt x="2852800" y="27764"/>
                  <a:pt x="2627757" y="18288"/>
                </a:cubicBezTo>
                <a:cubicBezTo>
                  <a:pt x="2402714" y="8812"/>
                  <a:pt x="2240384" y="-3809"/>
                  <a:pt x="2112264" y="18288"/>
                </a:cubicBezTo>
                <a:cubicBezTo>
                  <a:pt x="1984144" y="40385"/>
                  <a:pt x="1648028" y="25259"/>
                  <a:pt x="1445895" y="18288"/>
                </a:cubicBezTo>
                <a:cubicBezTo>
                  <a:pt x="1243762" y="11317"/>
                  <a:pt x="1123026" y="22466"/>
                  <a:pt x="892683" y="18288"/>
                </a:cubicBezTo>
                <a:cubicBezTo>
                  <a:pt x="662340" y="14110"/>
                  <a:pt x="180978" y="-26198"/>
                  <a:pt x="0" y="18288"/>
                </a:cubicBezTo>
                <a:cubicBezTo>
                  <a:pt x="683" y="12014"/>
                  <a:pt x="724" y="5908"/>
                  <a:pt x="0" y="0"/>
                </a:cubicBezTo>
                <a:close/>
              </a:path>
              <a:path w="3771900" h="18288" stroke="0" extrusionOk="0">
                <a:moveTo>
                  <a:pt x="0" y="0"/>
                </a:moveTo>
                <a:cubicBezTo>
                  <a:pt x="168080" y="-24280"/>
                  <a:pt x="426899" y="-27643"/>
                  <a:pt x="590931" y="0"/>
                </a:cubicBezTo>
                <a:cubicBezTo>
                  <a:pt x="754963" y="27643"/>
                  <a:pt x="943937" y="-964"/>
                  <a:pt x="1106424" y="0"/>
                </a:cubicBezTo>
                <a:cubicBezTo>
                  <a:pt x="1268911" y="964"/>
                  <a:pt x="1620128" y="24107"/>
                  <a:pt x="1810512" y="0"/>
                </a:cubicBezTo>
                <a:cubicBezTo>
                  <a:pt x="2000896" y="-24107"/>
                  <a:pt x="2173109" y="23508"/>
                  <a:pt x="2401443" y="0"/>
                </a:cubicBezTo>
                <a:cubicBezTo>
                  <a:pt x="2629777" y="-23508"/>
                  <a:pt x="2762620" y="-19902"/>
                  <a:pt x="2992374" y="0"/>
                </a:cubicBezTo>
                <a:cubicBezTo>
                  <a:pt x="3222128" y="19902"/>
                  <a:pt x="3483193" y="6322"/>
                  <a:pt x="3771900" y="0"/>
                </a:cubicBezTo>
                <a:cubicBezTo>
                  <a:pt x="3771002" y="7180"/>
                  <a:pt x="3772069" y="13790"/>
                  <a:pt x="3771900" y="18288"/>
                </a:cubicBezTo>
                <a:cubicBezTo>
                  <a:pt x="3466427" y="17166"/>
                  <a:pt x="3360902" y="-2444"/>
                  <a:pt x="3143250" y="18288"/>
                </a:cubicBezTo>
                <a:cubicBezTo>
                  <a:pt x="2925598" y="39020"/>
                  <a:pt x="2852709" y="34774"/>
                  <a:pt x="2627757" y="18288"/>
                </a:cubicBezTo>
                <a:cubicBezTo>
                  <a:pt x="2402805" y="1802"/>
                  <a:pt x="2156087" y="-12568"/>
                  <a:pt x="1999107" y="18288"/>
                </a:cubicBezTo>
                <a:cubicBezTo>
                  <a:pt x="1842127" y="49144"/>
                  <a:pt x="1528676" y="3672"/>
                  <a:pt x="1370457" y="18288"/>
                </a:cubicBezTo>
                <a:cubicBezTo>
                  <a:pt x="1212238" y="32905"/>
                  <a:pt x="1007440" y="24475"/>
                  <a:pt x="779526" y="18288"/>
                </a:cubicBezTo>
                <a:cubicBezTo>
                  <a:pt x="551612" y="12101"/>
                  <a:pt x="175765" y="8638"/>
                  <a:pt x="0" y="18288"/>
                </a:cubicBezTo>
                <a:cubicBezTo>
                  <a:pt x="571" y="10093"/>
                  <a:pt x="-125" y="8407"/>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3374B1-7361-22EC-4FA8-429185F7349B}"/>
              </a:ext>
            </a:extLst>
          </p:cNvPr>
          <p:cNvSpPr>
            <a:spLocks noGrp="1"/>
          </p:cNvSpPr>
          <p:nvPr>
            <p:ph idx="1"/>
          </p:nvPr>
        </p:nvSpPr>
        <p:spPr>
          <a:xfrm>
            <a:off x="4319515" y="2798064"/>
            <a:ext cx="4095821" cy="3417611"/>
          </a:xfrm>
        </p:spPr>
        <p:txBody>
          <a:bodyPr anchor="t">
            <a:normAutofit/>
          </a:bodyPr>
          <a:lstStyle/>
          <a:p>
            <a:pPr marL="0" indent="0">
              <a:buNone/>
            </a:pPr>
            <a:r>
              <a:rPr lang="en-GB" dirty="0">
                <a:solidFill>
                  <a:srgbClr val="FFFFFF"/>
                </a:solidFill>
              </a:rPr>
              <a:t>What helps someone to age successfully?</a:t>
            </a:r>
          </a:p>
          <a:p>
            <a:endParaRPr lang="en-GB" sz="1900" dirty="0">
              <a:solidFill>
                <a:srgbClr val="FFFFFF"/>
              </a:solidFill>
            </a:endParaRPr>
          </a:p>
          <a:p>
            <a:endParaRPr lang="en-GB" sz="1900" dirty="0">
              <a:solidFill>
                <a:srgbClr val="FFFFFF"/>
              </a:solidFill>
            </a:endParaRPr>
          </a:p>
        </p:txBody>
      </p:sp>
    </p:spTree>
    <p:extLst>
      <p:ext uri="{BB962C8B-B14F-4D97-AF65-F5344CB8AC3E}">
        <p14:creationId xmlns:p14="http://schemas.microsoft.com/office/powerpoint/2010/main" val="4227675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0621A-093D-D143-FC93-2AFF380C6B30}"/>
              </a:ext>
            </a:extLst>
          </p:cNvPr>
          <p:cNvSpPr>
            <a:spLocks noGrp="1"/>
          </p:cNvSpPr>
          <p:nvPr>
            <p:ph type="title"/>
          </p:nvPr>
        </p:nvSpPr>
        <p:spPr>
          <a:xfrm>
            <a:off x="4038600" y="975165"/>
            <a:ext cx="4083287" cy="1402470"/>
          </a:xfrm>
        </p:spPr>
        <p:txBody>
          <a:bodyPr vert="horz" lIns="91440" tIns="45720" rIns="91440" bIns="45720" rtlCol="0" anchor="t">
            <a:normAutofit/>
          </a:bodyPr>
          <a:lstStyle/>
          <a:p>
            <a:pPr algn="l">
              <a:lnSpc>
                <a:spcPct val="90000"/>
              </a:lnSpc>
            </a:pPr>
            <a:r>
              <a:rPr lang="en-US" sz="2800" dirty="0"/>
              <a:t>Successful ageing</a:t>
            </a:r>
          </a:p>
        </p:txBody>
      </p:sp>
      <p:pic>
        <p:nvPicPr>
          <p:cNvPr id="7" name="Picture 6" descr="Assorted vegetables and fruits">
            <a:extLst>
              <a:ext uri="{FF2B5EF4-FFF2-40B4-BE49-F238E27FC236}">
                <a16:creationId xmlns:a16="http://schemas.microsoft.com/office/drawing/2014/main" id="{C6793AF6-CBCA-8EC3-ABE1-1396EEEAEF6C}"/>
              </a:ext>
            </a:extLst>
          </p:cNvPr>
          <p:cNvPicPr>
            <a:picLocks noChangeAspect="1"/>
          </p:cNvPicPr>
          <p:nvPr/>
        </p:nvPicPr>
        <p:blipFill>
          <a:blip r:embed="rId3"/>
          <a:srcRect l="37340" r="25057" b="-1"/>
          <a:stretch/>
        </p:blipFill>
        <p:spPr>
          <a:xfrm>
            <a:off x="20" y="10"/>
            <a:ext cx="3863363" cy="6857990"/>
          </a:xfrm>
          <a:prstGeom prst="rect">
            <a:avLst/>
          </a:prstGeom>
        </p:spPr>
      </p:pic>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E2C41BE-60ED-96BF-BFEB-6B21F6060BE6}"/>
              </a:ext>
            </a:extLst>
          </p:cNvPr>
          <p:cNvSpPr txBox="1"/>
          <p:nvPr/>
        </p:nvSpPr>
        <p:spPr>
          <a:xfrm>
            <a:off x="3962400" y="1676400"/>
            <a:ext cx="4758970" cy="5551930"/>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1600" b="1" dirty="0">
                <a:effectLst/>
              </a:rPr>
              <a:t>Physical Health and Lifestyle</a:t>
            </a:r>
            <a:endParaRPr lang="en-US" sz="1600" dirty="0">
              <a:effectLst/>
            </a:endParaRPr>
          </a:p>
          <a:p>
            <a:pPr marL="342900" lvl="0" indent="-228600">
              <a:lnSpc>
                <a:spcPct val="90000"/>
              </a:lnSpc>
              <a:spcAft>
                <a:spcPts val="800"/>
              </a:spcAft>
              <a:buSzPts val="1000"/>
              <a:buFont typeface="Arial" panose="020B0604020202020204" pitchFamily="34" charset="0"/>
              <a:buChar char="•"/>
              <a:tabLst>
                <a:tab pos="457200" algn="l"/>
              </a:tabLst>
            </a:pPr>
            <a:r>
              <a:rPr lang="en-US" sz="1600" b="1" dirty="0">
                <a:effectLst/>
              </a:rPr>
              <a:t>Regular Physical Activity:</a:t>
            </a:r>
            <a:r>
              <a:rPr lang="en-US" sz="1600" dirty="0">
                <a:effectLst/>
              </a:rPr>
              <a:t> Engaging in aerobic exercises, strength training, and flexibility activities improves cardiovascular health, mobility, and muscle strength.</a:t>
            </a:r>
          </a:p>
          <a:p>
            <a:pPr marL="342900" lvl="0" indent="-228600">
              <a:lnSpc>
                <a:spcPct val="90000"/>
              </a:lnSpc>
              <a:spcAft>
                <a:spcPts val="800"/>
              </a:spcAft>
              <a:buSzPts val="1000"/>
              <a:buFont typeface="Arial" panose="020B0604020202020204" pitchFamily="34" charset="0"/>
              <a:buChar char="•"/>
              <a:tabLst>
                <a:tab pos="457200" algn="l"/>
              </a:tabLst>
            </a:pPr>
            <a:r>
              <a:rPr lang="en-US" sz="1600" b="1" dirty="0">
                <a:effectLst/>
              </a:rPr>
              <a:t>Balanced Nutrition:</a:t>
            </a:r>
            <a:r>
              <a:rPr lang="en-US" sz="1600" dirty="0">
                <a:effectLst/>
              </a:rPr>
              <a:t> A diet rich in fruits, vegetables, whole grains, lean protein, and healthy fats supports overall health. Adequate hydration and proper portion sizes are essential.</a:t>
            </a:r>
          </a:p>
          <a:p>
            <a:pPr marL="342900" lvl="0" indent="-228600">
              <a:lnSpc>
                <a:spcPct val="90000"/>
              </a:lnSpc>
              <a:spcAft>
                <a:spcPts val="800"/>
              </a:spcAft>
              <a:buSzPts val="1000"/>
              <a:buFont typeface="Arial" panose="020B0604020202020204" pitchFamily="34" charset="0"/>
              <a:buChar char="•"/>
              <a:tabLst>
                <a:tab pos="457200" algn="l"/>
              </a:tabLst>
            </a:pPr>
            <a:r>
              <a:rPr lang="en-US" sz="1600" b="1" dirty="0">
                <a:effectLst/>
              </a:rPr>
              <a:t>Preventative Healthcare:</a:t>
            </a:r>
            <a:r>
              <a:rPr lang="en-US" sz="1600" dirty="0">
                <a:effectLst/>
              </a:rPr>
              <a:t> Regular health check-ups, vaccinations, and screenings (e.g., blood pressure, cholesterol, and cancer screenings) help in early detection and management of health issues.</a:t>
            </a:r>
          </a:p>
          <a:p>
            <a:pPr marL="342900" lvl="0" indent="-228600">
              <a:lnSpc>
                <a:spcPct val="90000"/>
              </a:lnSpc>
              <a:spcAft>
                <a:spcPts val="800"/>
              </a:spcAft>
              <a:buSzPts val="1000"/>
              <a:buFont typeface="Arial" panose="020B0604020202020204" pitchFamily="34" charset="0"/>
              <a:buChar char="•"/>
              <a:tabLst>
                <a:tab pos="457200" algn="l"/>
              </a:tabLst>
            </a:pPr>
            <a:r>
              <a:rPr lang="en-US" sz="1600" b="1" dirty="0">
                <a:effectLst/>
              </a:rPr>
              <a:t>Sleep Hygiene:</a:t>
            </a:r>
            <a:r>
              <a:rPr lang="en-US" sz="1600" dirty="0">
                <a:effectLst/>
              </a:rPr>
              <a:t> Prioritizing consistent, high-quality sleep aids in physical and cognitive restoration.</a:t>
            </a:r>
          </a:p>
          <a:p>
            <a:pPr marL="342900" lvl="0" indent="-228600">
              <a:lnSpc>
                <a:spcPct val="90000"/>
              </a:lnSpc>
              <a:spcAft>
                <a:spcPts val="800"/>
              </a:spcAft>
              <a:buSzPts val="1000"/>
              <a:buFont typeface="Arial" panose="020B0604020202020204" pitchFamily="34" charset="0"/>
              <a:buChar char="•"/>
              <a:tabLst>
                <a:tab pos="457200" algn="l"/>
              </a:tabLst>
            </a:pPr>
            <a:r>
              <a:rPr lang="en-US" sz="1600" b="1" dirty="0">
                <a:effectLst/>
              </a:rPr>
              <a:t>Avoiding Harmful Habits:</a:t>
            </a:r>
            <a:r>
              <a:rPr lang="en-US" sz="1600" dirty="0">
                <a:effectLst/>
              </a:rPr>
              <a:t> Minimizing alcohol consumption, avoiding smoking, and managing stress levels reduce the risk of chronic diseases.</a:t>
            </a:r>
          </a:p>
        </p:txBody>
      </p:sp>
    </p:spTree>
    <p:extLst>
      <p:ext uri="{BB962C8B-B14F-4D97-AF65-F5344CB8AC3E}">
        <p14:creationId xmlns:p14="http://schemas.microsoft.com/office/powerpoint/2010/main" val="1782037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EA384E8-B920-EF40-125F-971A0D24039C}"/>
              </a:ext>
            </a:extLst>
          </p:cNvPr>
          <p:cNvSpPr>
            <a:spLocks noGrp="1"/>
          </p:cNvSpPr>
          <p:nvPr>
            <p:ph type="title"/>
          </p:nvPr>
        </p:nvSpPr>
        <p:spPr>
          <a:xfrm>
            <a:off x="5895737" y="424098"/>
            <a:ext cx="2855417" cy="452594"/>
          </a:xfrm>
        </p:spPr>
        <p:txBody>
          <a:bodyPr vert="horz" lIns="91440" tIns="45720" rIns="91440" bIns="45720" rtlCol="0" anchor="b">
            <a:normAutofit fontScale="90000"/>
          </a:bodyPr>
          <a:lstStyle/>
          <a:p>
            <a:pPr algn="l">
              <a:lnSpc>
                <a:spcPct val="90000"/>
              </a:lnSpc>
            </a:pPr>
            <a:r>
              <a:rPr lang="en-US" sz="2800" dirty="0"/>
              <a:t>Successful ageing</a:t>
            </a:r>
          </a:p>
        </p:txBody>
      </p:sp>
      <p:pic>
        <p:nvPicPr>
          <p:cNvPr id="7" name="Picture 6">
            <a:extLst>
              <a:ext uri="{FF2B5EF4-FFF2-40B4-BE49-F238E27FC236}">
                <a16:creationId xmlns:a16="http://schemas.microsoft.com/office/drawing/2014/main" id="{74256D8B-0860-FB09-8F66-85268096F01B}"/>
              </a:ext>
            </a:extLst>
          </p:cNvPr>
          <p:cNvPicPr>
            <a:picLocks noChangeAspect="1"/>
          </p:cNvPicPr>
          <p:nvPr/>
        </p:nvPicPr>
        <p:blipFill>
          <a:blip r:embed="rId2"/>
          <a:srcRect l="24095" r="22160"/>
          <a:stretch/>
        </p:blipFill>
        <p:spPr>
          <a:xfrm>
            <a:off x="20" y="10"/>
            <a:ext cx="5542677" cy="6857990"/>
          </a:xfrm>
          <a:prstGeom prst="rect">
            <a:avLst/>
          </a:prstGeom>
        </p:spPr>
      </p:pic>
      <p:sp>
        <p:nvSpPr>
          <p:cNvPr id="11" name="Rectangle 10">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955894" y="3271199"/>
            <a:ext cx="1630908" cy="5542697"/>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2296081" y="2296080"/>
            <a:ext cx="6854280" cy="226211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46242" y="4425055"/>
            <a:ext cx="2196454"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 name="TextBox 4">
            <a:extLst>
              <a:ext uri="{FF2B5EF4-FFF2-40B4-BE49-F238E27FC236}">
                <a16:creationId xmlns:a16="http://schemas.microsoft.com/office/drawing/2014/main" id="{AA3C0AB1-A0F7-A318-D839-1083FC09ACAE}"/>
              </a:ext>
            </a:extLst>
          </p:cNvPr>
          <p:cNvSpPr txBox="1"/>
          <p:nvPr/>
        </p:nvSpPr>
        <p:spPr>
          <a:xfrm>
            <a:off x="5608340" y="1371600"/>
            <a:ext cx="3280577" cy="5181600"/>
          </a:xfrm>
          <a:prstGeom prst="rect">
            <a:avLst/>
          </a:prstGeom>
        </p:spPr>
        <p:txBody>
          <a:bodyPr vert="horz" lIns="91440" tIns="45720" rIns="91440" bIns="45720" rtlCol="0" anchor="t">
            <a:normAutofit/>
          </a:bodyPr>
          <a:lstStyle/>
          <a:p>
            <a:pPr indent="-228600">
              <a:lnSpc>
                <a:spcPct val="90000"/>
              </a:lnSpc>
              <a:spcAft>
                <a:spcPts val="800"/>
              </a:spcAft>
              <a:buFont typeface="Arial" panose="020B0604020202020204" pitchFamily="34" charset="0"/>
              <a:buChar char="•"/>
            </a:pPr>
            <a:r>
              <a:rPr lang="en-US" b="1" dirty="0">
                <a:effectLst/>
              </a:rPr>
              <a:t>Mental and Cognitive Health</a:t>
            </a:r>
            <a:endParaRPr lang="en-US" dirty="0">
              <a:effectLst/>
            </a:endParaRPr>
          </a:p>
          <a:p>
            <a:pPr marL="342900" lvl="0" indent="-228600">
              <a:lnSpc>
                <a:spcPct val="90000"/>
              </a:lnSpc>
              <a:spcAft>
                <a:spcPts val="800"/>
              </a:spcAft>
              <a:buSzPts val="1000"/>
              <a:buFont typeface="Arial" panose="020B0604020202020204" pitchFamily="34" charset="0"/>
              <a:buChar char="•"/>
              <a:tabLst>
                <a:tab pos="457200" algn="l"/>
              </a:tabLst>
            </a:pPr>
            <a:r>
              <a:rPr lang="en-US" b="1" dirty="0">
                <a:effectLst/>
              </a:rPr>
              <a:t>Lifelong Learning:</a:t>
            </a:r>
            <a:r>
              <a:rPr lang="en-US" dirty="0">
                <a:effectLst/>
              </a:rPr>
              <a:t> Engaging in educational activities, such as reading, taking classes, or learning new skills, keeps the brain active and resilient.</a:t>
            </a:r>
          </a:p>
          <a:p>
            <a:pPr marL="342900" lvl="0" indent="-228600">
              <a:lnSpc>
                <a:spcPct val="90000"/>
              </a:lnSpc>
              <a:spcAft>
                <a:spcPts val="800"/>
              </a:spcAft>
              <a:buSzPts val="1000"/>
              <a:buFont typeface="Arial" panose="020B0604020202020204" pitchFamily="34" charset="0"/>
              <a:buChar char="•"/>
              <a:tabLst>
                <a:tab pos="457200" algn="l"/>
              </a:tabLst>
            </a:pPr>
            <a:r>
              <a:rPr lang="en-US" b="1" dirty="0">
                <a:effectLst/>
              </a:rPr>
              <a:t>Cognitive Exercises:</a:t>
            </a:r>
            <a:r>
              <a:rPr lang="en-US" dirty="0">
                <a:effectLst/>
              </a:rPr>
              <a:t> Solving puzzles, playing strategy games, and participating in memory-enhancing activities can slow cognitive decline.</a:t>
            </a:r>
          </a:p>
          <a:p>
            <a:pPr marL="342900" lvl="0" indent="-228600">
              <a:lnSpc>
                <a:spcPct val="90000"/>
              </a:lnSpc>
              <a:spcAft>
                <a:spcPts val="800"/>
              </a:spcAft>
              <a:buSzPts val="1000"/>
              <a:buFont typeface="Arial" panose="020B0604020202020204" pitchFamily="34" charset="0"/>
              <a:buChar char="•"/>
              <a:tabLst>
                <a:tab pos="457200" algn="l"/>
              </a:tabLst>
            </a:pPr>
            <a:r>
              <a:rPr lang="en-US" b="1" dirty="0">
                <a:effectLst/>
              </a:rPr>
              <a:t>Stress Management:</a:t>
            </a:r>
            <a:r>
              <a:rPr lang="en-US" dirty="0">
                <a:effectLst/>
              </a:rPr>
              <a:t> Techniques like mindfulness, meditation, and yoga promote emotional balance and reduce the risk of anxiety and depression.</a:t>
            </a:r>
          </a:p>
        </p:txBody>
      </p:sp>
    </p:spTree>
    <p:extLst>
      <p:ext uri="{BB962C8B-B14F-4D97-AF65-F5344CB8AC3E}">
        <p14:creationId xmlns:p14="http://schemas.microsoft.com/office/powerpoint/2010/main" val="369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236B28A-F23A-D345-B43A-AD73E57C2268}"/>
              </a:ext>
            </a:extLst>
          </p:cNvPr>
          <p:cNvSpPr>
            <a:spLocks noGrp="1"/>
          </p:cNvSpPr>
          <p:nvPr>
            <p:ph type="title"/>
          </p:nvPr>
        </p:nvSpPr>
        <p:spPr>
          <a:xfrm>
            <a:off x="4685427" y="-1295400"/>
            <a:ext cx="3100509" cy="1976594"/>
          </a:xfrm>
        </p:spPr>
        <p:txBody>
          <a:bodyPr vert="horz" lIns="91440" tIns="45720" rIns="91440" bIns="45720" rtlCol="0" anchor="b">
            <a:normAutofit/>
          </a:bodyPr>
          <a:lstStyle/>
          <a:p>
            <a:pPr algn="l">
              <a:lnSpc>
                <a:spcPct val="90000"/>
              </a:lnSpc>
            </a:pPr>
            <a:r>
              <a:rPr lang="en-US" sz="2800" dirty="0"/>
              <a:t>Successful ageing</a:t>
            </a:r>
          </a:p>
        </p:txBody>
      </p:sp>
      <p:pic>
        <p:nvPicPr>
          <p:cNvPr id="7" name="Picture 6" descr="Hands holding each other's wrists and interlinked to form a circle">
            <a:extLst>
              <a:ext uri="{FF2B5EF4-FFF2-40B4-BE49-F238E27FC236}">
                <a16:creationId xmlns:a16="http://schemas.microsoft.com/office/drawing/2014/main" id="{A77A8A3D-DA5D-1637-004F-AAA00A4CACF0}"/>
              </a:ext>
            </a:extLst>
          </p:cNvPr>
          <p:cNvPicPr>
            <a:picLocks noChangeAspect="1"/>
          </p:cNvPicPr>
          <p:nvPr/>
        </p:nvPicPr>
        <p:blipFill>
          <a:blip r:embed="rId2"/>
          <a:srcRect l="24843" r="21208" b="-1"/>
          <a:stretch/>
        </p:blipFill>
        <p:spPr>
          <a:xfrm>
            <a:off x="93908" y="61646"/>
            <a:ext cx="4458554" cy="3962390"/>
          </a:xfrm>
          <a:prstGeom prst="rect">
            <a:avLst/>
          </a:prstGeom>
        </p:spPr>
      </p:pic>
      <p:sp>
        <p:nvSpPr>
          <p:cNvPr id="11" name="Rectangle 10">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955894" y="3271199"/>
            <a:ext cx="1630908" cy="5542697"/>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2296081" y="2296080"/>
            <a:ext cx="6854280" cy="226211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46242" y="4425055"/>
            <a:ext cx="2196454"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 name="TextBox 4">
            <a:extLst>
              <a:ext uri="{FF2B5EF4-FFF2-40B4-BE49-F238E27FC236}">
                <a16:creationId xmlns:a16="http://schemas.microsoft.com/office/drawing/2014/main" id="{230F4A5B-60B7-F716-C29A-62D1E1C0DF2E}"/>
              </a:ext>
            </a:extLst>
          </p:cNvPr>
          <p:cNvSpPr txBox="1"/>
          <p:nvPr/>
        </p:nvSpPr>
        <p:spPr>
          <a:xfrm>
            <a:off x="4552462" y="902677"/>
            <a:ext cx="4458554" cy="2514600"/>
          </a:xfrm>
          <a:prstGeom prst="rect">
            <a:avLst/>
          </a:prstGeom>
        </p:spPr>
        <p:txBody>
          <a:bodyPr vert="horz" lIns="91440" tIns="45720" rIns="91440" bIns="45720" rtlCol="0" anchor="t">
            <a:noAutofit/>
          </a:bodyPr>
          <a:lstStyle/>
          <a:p>
            <a:pPr indent="-228600">
              <a:lnSpc>
                <a:spcPct val="90000"/>
              </a:lnSpc>
              <a:spcAft>
                <a:spcPts val="800"/>
              </a:spcAft>
              <a:buFont typeface="Arial" panose="020B0604020202020204" pitchFamily="34" charset="0"/>
              <a:buChar char="•"/>
            </a:pPr>
            <a:r>
              <a:rPr lang="en-US" sz="1700" b="1" dirty="0">
                <a:effectLst/>
              </a:rPr>
              <a:t>Social Engagement</a:t>
            </a:r>
            <a:endParaRPr lang="en-US" sz="1700" dirty="0">
              <a:effectLst/>
            </a:endParaRPr>
          </a:p>
          <a:p>
            <a:pPr marL="342900" lvl="0" indent="-228600">
              <a:lnSpc>
                <a:spcPct val="90000"/>
              </a:lnSpc>
              <a:spcAft>
                <a:spcPts val="800"/>
              </a:spcAft>
              <a:buSzPts val="1000"/>
              <a:buFont typeface="Arial" panose="020B0604020202020204" pitchFamily="34" charset="0"/>
              <a:buChar char="•"/>
              <a:tabLst>
                <a:tab pos="457200" algn="l"/>
              </a:tabLst>
            </a:pPr>
            <a:r>
              <a:rPr lang="en-US" sz="1700" b="1" dirty="0">
                <a:effectLst/>
              </a:rPr>
              <a:t>Maintaining Relationships:</a:t>
            </a:r>
            <a:r>
              <a:rPr lang="en-US" sz="1700" dirty="0">
                <a:effectLst/>
              </a:rPr>
              <a:t> Staying connected with family, friends, and community reduces feelings of isolation and loneliness.</a:t>
            </a:r>
          </a:p>
          <a:p>
            <a:pPr marL="342900" lvl="0" indent="-228600">
              <a:lnSpc>
                <a:spcPct val="90000"/>
              </a:lnSpc>
              <a:spcAft>
                <a:spcPts val="800"/>
              </a:spcAft>
              <a:buSzPts val="1000"/>
              <a:buFont typeface="Arial" panose="020B0604020202020204" pitchFamily="34" charset="0"/>
              <a:buChar char="•"/>
              <a:tabLst>
                <a:tab pos="457200" algn="l"/>
              </a:tabLst>
            </a:pPr>
            <a:r>
              <a:rPr lang="en-US" sz="1700" b="1" dirty="0">
                <a:effectLst/>
              </a:rPr>
              <a:t>Participation in Community Activities:</a:t>
            </a:r>
            <a:r>
              <a:rPr lang="en-US" sz="1700" dirty="0">
                <a:effectLst/>
              </a:rPr>
              <a:t> Volunteering, joining clubs, or attending social gatherings fosters a sense of belonging and purpose.</a:t>
            </a:r>
          </a:p>
          <a:p>
            <a:pPr marL="342900" lvl="0" indent="-228600">
              <a:lnSpc>
                <a:spcPct val="90000"/>
              </a:lnSpc>
              <a:spcAft>
                <a:spcPts val="800"/>
              </a:spcAft>
              <a:buSzPts val="1000"/>
              <a:buFont typeface="Arial" panose="020B0604020202020204" pitchFamily="34" charset="0"/>
              <a:buChar char="•"/>
              <a:tabLst>
                <a:tab pos="457200" algn="l"/>
              </a:tabLst>
            </a:pPr>
            <a:r>
              <a:rPr lang="en-US" sz="1700" b="1" dirty="0">
                <a:effectLst/>
              </a:rPr>
              <a:t>Intergenerational Interactions:</a:t>
            </a:r>
            <a:r>
              <a:rPr lang="en-US" sz="1700" dirty="0">
                <a:effectLst/>
              </a:rPr>
              <a:t> Spending time with younger generations can enhance well-being and provide mutual learning opportunities.</a:t>
            </a:r>
          </a:p>
        </p:txBody>
      </p:sp>
      <p:sp>
        <p:nvSpPr>
          <p:cNvPr id="8" name="TextBox 7">
            <a:extLst>
              <a:ext uri="{FF2B5EF4-FFF2-40B4-BE49-F238E27FC236}">
                <a16:creationId xmlns:a16="http://schemas.microsoft.com/office/drawing/2014/main" id="{E5101B73-388D-C452-6794-7375DF9DA6E7}"/>
              </a:ext>
            </a:extLst>
          </p:cNvPr>
          <p:cNvSpPr txBox="1"/>
          <p:nvPr/>
        </p:nvSpPr>
        <p:spPr>
          <a:xfrm>
            <a:off x="119308" y="4197699"/>
            <a:ext cx="8944533" cy="2366289"/>
          </a:xfrm>
          <a:prstGeom prst="rect">
            <a:avLst/>
          </a:prstGeom>
          <a:noFill/>
        </p:spPr>
        <p:txBody>
          <a:bodyPr wrap="square">
            <a:spAutoFit/>
          </a:bodyPr>
          <a:lstStyle/>
          <a:p>
            <a:pPr>
              <a:lnSpc>
                <a:spcPct val="115000"/>
              </a:lnSpc>
              <a:spcAft>
                <a:spcPts val="800"/>
              </a:spcAf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Psychological Well-being</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Optimism and Positive Outlook:</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Cultivating gratitude, hope, and a positive attitude toward ageing improves overall life satisfaction.</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Resilience:</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Adapting to life’s changes and challenges through flexibility and problem-solving skills contributes to mental health.</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Sense of Purpose:</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Engaging in meaningful activities, whether through work, hobbies, or community service, promotes a sense of fulfilment.</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415967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737476F3-A36A-817F-A520-F4873270E9F0}"/>
              </a:ext>
            </a:extLst>
          </p:cNvPr>
          <p:cNvSpPr>
            <a:spLocks noGrp="1"/>
          </p:cNvSpPr>
          <p:nvPr>
            <p:ph type="title"/>
          </p:nvPr>
        </p:nvSpPr>
        <p:spPr>
          <a:xfrm>
            <a:off x="381000" y="-292892"/>
            <a:ext cx="4501582" cy="1495425"/>
          </a:xfrm>
        </p:spPr>
        <p:txBody>
          <a:bodyPr vert="horz" lIns="91440" tIns="45720" rIns="91440" bIns="45720" rtlCol="0" anchor="ctr">
            <a:normAutofit/>
          </a:bodyPr>
          <a:lstStyle/>
          <a:p>
            <a:pPr algn="l">
              <a:lnSpc>
                <a:spcPct val="90000"/>
              </a:lnSpc>
            </a:pPr>
            <a:r>
              <a:rPr lang="en-US" sz="3500" dirty="0"/>
              <a:t>Successful ageing</a:t>
            </a:r>
          </a:p>
        </p:txBody>
      </p:sp>
      <p:pic>
        <p:nvPicPr>
          <p:cNvPr id="8" name="Picture 7">
            <a:extLst>
              <a:ext uri="{FF2B5EF4-FFF2-40B4-BE49-F238E27FC236}">
                <a16:creationId xmlns:a16="http://schemas.microsoft.com/office/drawing/2014/main" id="{47AE7C8A-47C4-5440-F277-D07636BA5D53}"/>
              </a:ext>
            </a:extLst>
          </p:cNvPr>
          <p:cNvPicPr>
            <a:picLocks noChangeAspect="1"/>
          </p:cNvPicPr>
          <p:nvPr/>
        </p:nvPicPr>
        <p:blipFill>
          <a:blip r:embed="rId2"/>
          <a:srcRect l="35280" r="34008"/>
          <a:stretch/>
        </p:blipFill>
        <p:spPr>
          <a:xfrm>
            <a:off x="5397293" y="0"/>
            <a:ext cx="3744420" cy="6857990"/>
          </a:xfrm>
          <a:prstGeom prst="rect">
            <a:avLst/>
          </a:prstGeom>
          <a:effectLst/>
        </p:spPr>
      </p:pic>
      <p:graphicFrame>
        <p:nvGraphicFramePr>
          <p:cNvPr id="9" name="TextBox 4">
            <a:extLst>
              <a:ext uri="{FF2B5EF4-FFF2-40B4-BE49-F238E27FC236}">
                <a16:creationId xmlns:a16="http://schemas.microsoft.com/office/drawing/2014/main" id="{D8191A45-529E-6D64-C544-836C96B1649C}"/>
              </a:ext>
            </a:extLst>
          </p:cNvPr>
          <p:cNvGraphicFramePr/>
          <p:nvPr>
            <p:extLst>
              <p:ext uri="{D42A27DB-BD31-4B8C-83A1-F6EECF244321}">
                <p14:modId xmlns:p14="http://schemas.microsoft.com/office/powerpoint/2010/main" val="191677350"/>
              </p:ext>
            </p:extLst>
          </p:nvPr>
        </p:nvGraphicFramePr>
        <p:xfrm>
          <a:off x="-304800" y="995365"/>
          <a:ext cx="534886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A92D2B93-A1A4-782E-4627-9EC9233521DE}"/>
              </a:ext>
            </a:extLst>
          </p:cNvPr>
          <p:cNvSpPr txBox="1"/>
          <p:nvPr/>
        </p:nvSpPr>
        <p:spPr>
          <a:xfrm>
            <a:off x="416169" y="5047887"/>
            <a:ext cx="4800600" cy="1486625"/>
          </a:xfrm>
          <a:prstGeom prst="rect">
            <a:avLst/>
          </a:prstGeom>
          <a:noFill/>
        </p:spPr>
        <p:txBody>
          <a:bodyPr wrap="square">
            <a:spAutoFit/>
          </a:bodyPr>
          <a:lstStyle/>
          <a:p>
            <a:pPr>
              <a:lnSpc>
                <a:spcPct val="115000"/>
              </a:lnSpc>
              <a:spcAft>
                <a:spcPts val="800"/>
              </a:spcAft>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Genetics and Biological Factors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While some aspects of ageing are influenced by genetics, a healthy lifestyle can mitigate genetic predispositions and promote longevity.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372038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318711" y="1269062"/>
            <a:ext cx="8416637" cy="857250"/>
          </a:xfrm>
        </p:spPr>
        <p:txBody>
          <a:bodyPr>
            <a:noAutofit/>
          </a:bodyPr>
          <a:lstStyle/>
          <a:p>
            <a:r>
              <a:rPr lang="en-US" sz="1800" dirty="0"/>
              <a:t>Changing FOCUS of Sociological considerations of aging:</a:t>
            </a:r>
            <a:br>
              <a:rPr lang="en-US" sz="1800" dirty="0"/>
            </a:br>
            <a:endParaRPr lang="en-US" sz="1800" dirty="0"/>
          </a:p>
        </p:txBody>
      </p:sp>
      <p:graphicFrame>
        <p:nvGraphicFramePr>
          <p:cNvPr id="2" name="Diagram 1"/>
          <p:cNvGraphicFramePr/>
          <p:nvPr>
            <p:extLst>
              <p:ext uri="{D42A27DB-BD31-4B8C-83A1-F6EECF244321}">
                <p14:modId xmlns:p14="http://schemas.microsoft.com/office/powerpoint/2010/main" val="87193223"/>
              </p:ext>
            </p:extLst>
          </p:nvPr>
        </p:nvGraphicFramePr>
        <p:xfrm>
          <a:off x="300990" y="1828800"/>
          <a:ext cx="8327274" cy="19586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a:extLst>
              <a:ext uri="{FF2B5EF4-FFF2-40B4-BE49-F238E27FC236}">
                <a16:creationId xmlns:a16="http://schemas.microsoft.com/office/drawing/2014/main" id="{23216122-F8B0-724B-3FD2-0F181F323494}"/>
              </a:ext>
            </a:extLst>
          </p:cNvPr>
          <p:cNvGraphicFramePr/>
          <p:nvPr>
            <p:extLst>
              <p:ext uri="{D42A27DB-BD31-4B8C-83A1-F6EECF244321}">
                <p14:modId xmlns:p14="http://schemas.microsoft.com/office/powerpoint/2010/main" val="2592317932"/>
              </p:ext>
            </p:extLst>
          </p:nvPr>
        </p:nvGraphicFramePr>
        <p:xfrm>
          <a:off x="318711" y="3886200"/>
          <a:ext cx="8327274" cy="2667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0" name="TextBox 9">
            <a:extLst>
              <a:ext uri="{FF2B5EF4-FFF2-40B4-BE49-F238E27FC236}">
                <a16:creationId xmlns:a16="http://schemas.microsoft.com/office/drawing/2014/main" id="{106290B5-AAD5-7AC6-FAC0-B1A25829D136}"/>
              </a:ext>
            </a:extLst>
          </p:cNvPr>
          <p:cNvSpPr txBox="1"/>
          <p:nvPr/>
        </p:nvSpPr>
        <p:spPr>
          <a:xfrm>
            <a:off x="300990" y="715099"/>
            <a:ext cx="7240038" cy="584775"/>
          </a:xfrm>
          <a:prstGeom prst="rect">
            <a:avLst/>
          </a:prstGeom>
          <a:noFill/>
        </p:spPr>
        <p:txBody>
          <a:bodyPr wrap="square">
            <a:spAutoFit/>
          </a:bodyPr>
          <a:lstStyle/>
          <a:p>
            <a:r>
              <a:rPr lang="en-US" sz="3200" dirty="0"/>
              <a:t>SOCIOLOGICAL THEORIES OF AGING</a:t>
            </a:r>
            <a:endParaRPr lang="en-GB" sz="3200" dirty="0"/>
          </a:p>
        </p:txBody>
      </p:sp>
    </p:spTree>
    <p:extLst>
      <p:ext uri="{BB962C8B-B14F-4D97-AF65-F5344CB8AC3E}">
        <p14:creationId xmlns:p14="http://schemas.microsoft.com/office/powerpoint/2010/main" val="2882630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73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6" grpId="0" animBg="1"/>
      <p:bldGraphic spid="2" grpId="0">
        <p:bldAsOne/>
      </p:bldGraphic>
      <p:bldGraphic spid="3"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990600" y="333478"/>
            <a:ext cx="6916971" cy="554795"/>
          </a:xfrm>
        </p:spPr>
        <p:txBody>
          <a:bodyPr>
            <a:normAutofit fontScale="90000"/>
          </a:bodyPr>
          <a:lstStyle/>
          <a:p>
            <a:r>
              <a:rPr lang="en-US" sz="3600" dirty="0"/>
              <a:t>Disengagement Theory </a:t>
            </a:r>
            <a:r>
              <a:rPr lang="en-US" sz="2000" dirty="0"/>
              <a:t>Cumming &amp; Henry--1961</a:t>
            </a:r>
            <a:br>
              <a:rPr lang="en-GB" sz="2000" dirty="0"/>
            </a:br>
            <a:endParaRPr lang="en-US" sz="3000" dirty="0"/>
          </a:p>
        </p:txBody>
      </p:sp>
      <p:graphicFrame>
        <p:nvGraphicFramePr>
          <p:cNvPr id="2" name="Diagram 1"/>
          <p:cNvGraphicFramePr/>
          <p:nvPr>
            <p:extLst>
              <p:ext uri="{D42A27DB-BD31-4B8C-83A1-F6EECF244321}">
                <p14:modId xmlns:p14="http://schemas.microsoft.com/office/powerpoint/2010/main" val="3773578957"/>
              </p:ext>
            </p:extLst>
          </p:nvPr>
        </p:nvGraphicFramePr>
        <p:xfrm>
          <a:off x="114300" y="969619"/>
          <a:ext cx="8915400" cy="29642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p:cNvGraphicFramePr/>
          <p:nvPr>
            <p:extLst>
              <p:ext uri="{D42A27DB-BD31-4B8C-83A1-F6EECF244321}">
                <p14:modId xmlns:p14="http://schemas.microsoft.com/office/powerpoint/2010/main" val="3845617683"/>
              </p:ext>
            </p:extLst>
          </p:nvPr>
        </p:nvGraphicFramePr>
        <p:xfrm>
          <a:off x="304800" y="4267200"/>
          <a:ext cx="4991100" cy="2286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7" name="TextBox 16">
            <a:extLst>
              <a:ext uri="{FF2B5EF4-FFF2-40B4-BE49-F238E27FC236}">
                <a16:creationId xmlns:a16="http://schemas.microsoft.com/office/drawing/2014/main" id="{E5E85107-7B74-F931-0794-F69474BD8A18}"/>
              </a:ext>
            </a:extLst>
          </p:cNvPr>
          <p:cNvSpPr txBox="1"/>
          <p:nvPr/>
        </p:nvSpPr>
        <p:spPr>
          <a:xfrm>
            <a:off x="5486400" y="4376428"/>
            <a:ext cx="4572000" cy="707886"/>
          </a:xfrm>
          <a:prstGeom prst="rect">
            <a:avLst/>
          </a:prstGeom>
          <a:noFill/>
        </p:spPr>
        <p:txBody>
          <a:bodyPr wrap="square">
            <a:spAutoFit/>
          </a:bodyPr>
          <a:lstStyle/>
          <a:p>
            <a:r>
              <a:rPr lang="en-GB" sz="4000" dirty="0"/>
              <a:t>Activity theory </a:t>
            </a:r>
          </a:p>
        </p:txBody>
      </p:sp>
      <p:sp>
        <p:nvSpPr>
          <p:cNvPr id="21" name="TextBox 20">
            <a:extLst>
              <a:ext uri="{FF2B5EF4-FFF2-40B4-BE49-F238E27FC236}">
                <a16:creationId xmlns:a16="http://schemas.microsoft.com/office/drawing/2014/main" id="{50D3D8BA-2C89-FF05-CE22-65B764FB143C}"/>
              </a:ext>
            </a:extLst>
          </p:cNvPr>
          <p:cNvSpPr txBox="1"/>
          <p:nvPr/>
        </p:nvSpPr>
        <p:spPr>
          <a:xfrm>
            <a:off x="5486400" y="5225534"/>
            <a:ext cx="5029200" cy="369332"/>
          </a:xfrm>
          <a:prstGeom prst="rect">
            <a:avLst/>
          </a:prstGeom>
          <a:noFill/>
        </p:spPr>
        <p:txBody>
          <a:bodyPr wrap="square">
            <a:spAutoFit/>
          </a:bodyPr>
          <a:lstStyle/>
          <a:p>
            <a:pPr lvl="0" rtl="0"/>
            <a:r>
              <a:rPr lang="en-US" dirty="0"/>
              <a:t>Havighurst, </a:t>
            </a:r>
            <a:r>
              <a:rPr lang="en-US" dirty="0" err="1"/>
              <a:t>Neugarten</a:t>
            </a:r>
            <a:r>
              <a:rPr lang="en-US" dirty="0"/>
              <a:t>, Tobin ~1963</a:t>
            </a:r>
            <a:endParaRPr lang="en-GB" dirty="0"/>
          </a:p>
        </p:txBody>
      </p:sp>
    </p:spTree>
    <p:extLst>
      <p:ext uri="{BB962C8B-B14F-4D97-AF65-F5344CB8AC3E}">
        <p14:creationId xmlns:p14="http://schemas.microsoft.com/office/powerpoint/2010/main" val="323532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837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0" grpId="0" animBg="1"/>
      <p:bldGraphic spid="2" grpId="0">
        <p:bldAsOne/>
      </p:bldGraphic>
      <p:bldGraphic spid="10"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1371600" y="152400"/>
            <a:ext cx="6594071" cy="814498"/>
          </a:xfrm>
        </p:spPr>
        <p:txBody>
          <a:bodyPr>
            <a:normAutofit/>
          </a:bodyPr>
          <a:lstStyle/>
          <a:p>
            <a:r>
              <a:rPr lang="en-US" sz="3000" dirty="0"/>
              <a:t>Continuity Theory</a:t>
            </a:r>
          </a:p>
        </p:txBody>
      </p:sp>
      <p:graphicFrame>
        <p:nvGraphicFramePr>
          <p:cNvPr id="2" name="Diagram 1"/>
          <p:cNvGraphicFramePr/>
          <p:nvPr>
            <p:extLst>
              <p:ext uri="{D42A27DB-BD31-4B8C-83A1-F6EECF244321}">
                <p14:modId xmlns:p14="http://schemas.microsoft.com/office/powerpoint/2010/main" val="1730456229"/>
              </p:ext>
            </p:extLst>
          </p:nvPr>
        </p:nvGraphicFramePr>
        <p:xfrm>
          <a:off x="304800" y="-685800"/>
          <a:ext cx="3886200" cy="6019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a:extLst>
              <a:ext uri="{FF2B5EF4-FFF2-40B4-BE49-F238E27FC236}">
                <a16:creationId xmlns:a16="http://schemas.microsoft.com/office/drawing/2014/main" id="{6A2535FB-23BF-E5BA-D992-E6FF4BFA6ED4}"/>
              </a:ext>
            </a:extLst>
          </p:cNvPr>
          <p:cNvGraphicFramePr/>
          <p:nvPr>
            <p:extLst>
              <p:ext uri="{D42A27DB-BD31-4B8C-83A1-F6EECF244321}">
                <p14:modId xmlns:p14="http://schemas.microsoft.com/office/powerpoint/2010/main" val="3293930033"/>
              </p:ext>
            </p:extLst>
          </p:nvPr>
        </p:nvGraphicFramePr>
        <p:xfrm>
          <a:off x="4213860" y="2743200"/>
          <a:ext cx="5086350" cy="385167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9" name="Rectangle 2">
            <a:extLst>
              <a:ext uri="{FF2B5EF4-FFF2-40B4-BE49-F238E27FC236}">
                <a16:creationId xmlns:a16="http://schemas.microsoft.com/office/drawing/2014/main" id="{2E91F734-1579-23DE-B315-70FA05C8A028}"/>
              </a:ext>
            </a:extLst>
          </p:cNvPr>
          <p:cNvSpPr txBox="1">
            <a:spLocks noChangeArrowheads="1"/>
          </p:cNvSpPr>
          <p:nvPr/>
        </p:nvSpPr>
        <p:spPr>
          <a:xfrm>
            <a:off x="4128135" y="1539240"/>
            <a:ext cx="5257800" cy="85725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2700"/>
              <a:t>Age Stratification Theory</a:t>
            </a:r>
            <a:endParaRPr lang="en-US" sz="2700" dirty="0"/>
          </a:p>
        </p:txBody>
      </p:sp>
      <p:graphicFrame>
        <p:nvGraphicFramePr>
          <p:cNvPr id="10" name="Diagram 9">
            <a:extLst>
              <a:ext uri="{FF2B5EF4-FFF2-40B4-BE49-F238E27FC236}">
                <a16:creationId xmlns:a16="http://schemas.microsoft.com/office/drawing/2014/main" id="{4CB3DB65-0CFF-C25C-0E3D-B11B06EFE6BC}"/>
              </a:ext>
            </a:extLst>
          </p:cNvPr>
          <p:cNvGraphicFramePr/>
          <p:nvPr>
            <p:extLst>
              <p:ext uri="{D42A27DB-BD31-4B8C-83A1-F6EECF244321}">
                <p14:modId xmlns:p14="http://schemas.microsoft.com/office/powerpoint/2010/main" val="2663071422"/>
              </p:ext>
            </p:extLst>
          </p:nvPr>
        </p:nvGraphicFramePr>
        <p:xfrm>
          <a:off x="3581400" y="5502385"/>
          <a:ext cx="1714500" cy="807914"/>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11" name="TextBox 10">
            <a:extLst>
              <a:ext uri="{FF2B5EF4-FFF2-40B4-BE49-F238E27FC236}">
                <a16:creationId xmlns:a16="http://schemas.microsoft.com/office/drawing/2014/main" id="{65A130E1-3872-F29E-9090-7711C85D96A8}"/>
              </a:ext>
            </a:extLst>
          </p:cNvPr>
          <p:cNvSpPr txBox="1"/>
          <p:nvPr/>
        </p:nvSpPr>
        <p:spPr>
          <a:xfrm>
            <a:off x="2057400" y="4847973"/>
            <a:ext cx="4570979" cy="300082"/>
          </a:xfrm>
          <a:prstGeom prst="rect">
            <a:avLst/>
          </a:prstGeom>
          <a:noFill/>
        </p:spPr>
        <p:txBody>
          <a:bodyPr wrap="square">
            <a:spAutoFit/>
          </a:bodyPr>
          <a:lstStyle/>
          <a:p>
            <a:r>
              <a:rPr lang="en-GB" sz="1350" dirty="0">
                <a:hlinkClick r:id="rId18"/>
              </a:rPr>
              <a:t>Age stratification video</a:t>
            </a:r>
            <a:endParaRPr lang="en-GB" sz="1350" dirty="0"/>
          </a:p>
        </p:txBody>
      </p:sp>
    </p:spTree>
    <p:extLst>
      <p:ext uri="{BB962C8B-B14F-4D97-AF65-F5344CB8AC3E}">
        <p14:creationId xmlns:p14="http://schemas.microsoft.com/office/powerpoint/2010/main" val="6503500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1291621" y="94398"/>
            <a:ext cx="5151986" cy="857250"/>
          </a:xfrm>
        </p:spPr>
        <p:txBody>
          <a:bodyPr>
            <a:noAutofit/>
          </a:bodyPr>
          <a:lstStyle/>
          <a:p>
            <a:r>
              <a:rPr lang="en-US" sz="2800" dirty="0"/>
              <a:t>Person-Environment Fit Theory</a:t>
            </a:r>
          </a:p>
        </p:txBody>
      </p:sp>
      <p:graphicFrame>
        <p:nvGraphicFramePr>
          <p:cNvPr id="9" name="Diagram 8"/>
          <p:cNvGraphicFramePr/>
          <p:nvPr>
            <p:extLst>
              <p:ext uri="{D42A27DB-BD31-4B8C-83A1-F6EECF244321}">
                <p14:modId xmlns:p14="http://schemas.microsoft.com/office/powerpoint/2010/main" val="2221454405"/>
              </p:ext>
            </p:extLst>
          </p:nvPr>
        </p:nvGraphicFramePr>
        <p:xfrm>
          <a:off x="5181600" y="164135"/>
          <a:ext cx="5029200" cy="62132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3270737"/>
            <a:ext cx="1640625" cy="1689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480" y="5191618"/>
            <a:ext cx="1625630" cy="16441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9"/>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996" y="1559195"/>
            <a:ext cx="1625629" cy="15873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10"/>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12" y="22194"/>
            <a:ext cx="1625630" cy="13975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3" name="Diagram 2"/>
          <p:cNvGraphicFramePr/>
          <p:nvPr>
            <p:extLst>
              <p:ext uri="{D42A27DB-BD31-4B8C-83A1-F6EECF244321}">
                <p14:modId xmlns:p14="http://schemas.microsoft.com/office/powerpoint/2010/main" val="2544162217"/>
              </p:ext>
            </p:extLst>
          </p:nvPr>
        </p:nvGraphicFramePr>
        <p:xfrm>
          <a:off x="2523147" y="1021385"/>
          <a:ext cx="3027193" cy="146033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1" name="Diagram 10"/>
          <p:cNvGraphicFramePr/>
          <p:nvPr>
            <p:extLst>
              <p:ext uri="{D42A27DB-BD31-4B8C-83A1-F6EECF244321}">
                <p14:modId xmlns:p14="http://schemas.microsoft.com/office/powerpoint/2010/main" val="3906082241"/>
              </p:ext>
            </p:extLst>
          </p:nvPr>
        </p:nvGraphicFramePr>
        <p:xfrm>
          <a:off x="1826944" y="2559835"/>
          <a:ext cx="4419600" cy="3994058"/>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2368983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349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0" grpId="0" animBg="1"/>
      <p:bldGraphic spid="9" grpId="0">
        <p:bldAsOne/>
      </p:bldGraphic>
      <p:bldGraphic spid="3" grpId="0">
        <p:bldAsOne/>
      </p:bldGraphic>
      <p:bldGraphic spid="11"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10115" y="2094271"/>
            <a:ext cx="6877295" cy="2784366"/>
          </a:xfrm>
        </p:spPr>
        <p:txBody>
          <a:bodyPr/>
          <a:lstStyle/>
          <a:p>
            <a:r>
              <a:rPr lang="en-GB" dirty="0"/>
              <a:t>Write down 10 things about old age </a:t>
            </a:r>
          </a:p>
        </p:txBody>
      </p:sp>
    </p:spTree>
    <p:extLst>
      <p:ext uri="{BB962C8B-B14F-4D97-AF65-F5344CB8AC3E}">
        <p14:creationId xmlns:p14="http://schemas.microsoft.com/office/powerpoint/2010/main" val="42437496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026009" y="2735236"/>
            <a:ext cx="6858000" cy="1241822"/>
          </a:xfrm>
        </p:spPr>
        <p:txBody>
          <a:bodyPr>
            <a:normAutofit/>
          </a:bodyPr>
          <a:lstStyle/>
          <a:p>
            <a:r>
              <a:rPr lang="en-GB" sz="4500" dirty="0"/>
              <a:t>Attitudes Toward Aging</a:t>
            </a:r>
          </a:p>
          <a:p>
            <a:endParaRPr lang="en-GB" sz="4500" dirty="0"/>
          </a:p>
        </p:txBody>
      </p:sp>
      <p:pic>
        <p:nvPicPr>
          <p:cNvPr id="7" name="Picture 6"/>
          <p:cNvPicPr>
            <a:picLocks noChangeAspect="1"/>
          </p:cNvPicPr>
          <p:nvPr/>
        </p:nvPicPr>
        <p:blipFill>
          <a:blip r:embed="rId2"/>
          <a:stretch>
            <a:fillRect/>
          </a:stretch>
        </p:blipFill>
        <p:spPr>
          <a:xfrm>
            <a:off x="0" y="4298075"/>
            <a:ext cx="2609474" cy="1702676"/>
          </a:xfrm>
          <a:prstGeom prst="rect">
            <a:avLst/>
          </a:prstGeom>
        </p:spPr>
      </p:pic>
      <p:pic>
        <p:nvPicPr>
          <p:cNvPr id="8" name="Picture 7"/>
          <p:cNvPicPr>
            <a:picLocks noChangeAspect="1"/>
          </p:cNvPicPr>
          <p:nvPr/>
        </p:nvPicPr>
        <p:blipFill>
          <a:blip r:embed="rId3"/>
          <a:stretch>
            <a:fillRect/>
          </a:stretch>
        </p:blipFill>
        <p:spPr>
          <a:xfrm>
            <a:off x="0" y="2529484"/>
            <a:ext cx="2609474" cy="1768592"/>
          </a:xfrm>
          <a:prstGeom prst="rect">
            <a:avLst/>
          </a:prstGeom>
        </p:spPr>
      </p:pic>
      <p:pic>
        <p:nvPicPr>
          <p:cNvPr id="9" name="Picture 8"/>
          <p:cNvPicPr>
            <a:picLocks noChangeAspect="1"/>
          </p:cNvPicPr>
          <p:nvPr/>
        </p:nvPicPr>
        <p:blipFill>
          <a:blip r:embed="rId4"/>
          <a:stretch>
            <a:fillRect/>
          </a:stretch>
        </p:blipFill>
        <p:spPr>
          <a:xfrm>
            <a:off x="1" y="857250"/>
            <a:ext cx="2609474" cy="1672233"/>
          </a:xfrm>
          <a:prstGeom prst="rect">
            <a:avLst/>
          </a:prstGeom>
        </p:spPr>
      </p:pic>
    </p:spTree>
    <p:extLst>
      <p:ext uri="{BB962C8B-B14F-4D97-AF65-F5344CB8AC3E}">
        <p14:creationId xmlns:p14="http://schemas.microsoft.com/office/powerpoint/2010/main" val="34093439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81000" y="1726522"/>
            <a:ext cx="3714888" cy="45719"/>
          </a:xfrm>
        </p:spPr>
        <p:txBody>
          <a:bodyPr>
            <a:noAutofit/>
          </a:bodyPr>
          <a:lstStyle/>
          <a:p>
            <a:pPr>
              <a:defRPr/>
            </a:pPr>
            <a:r>
              <a:rPr lang="en-US" sz="3200" dirty="0">
                <a:solidFill>
                  <a:schemeClr val="tx2">
                    <a:satMod val="130000"/>
                  </a:schemeClr>
                </a:solidFill>
              </a:rPr>
              <a:t>Components of Attitude</a:t>
            </a:r>
          </a:p>
        </p:txBody>
      </p:sp>
      <p:graphicFrame>
        <p:nvGraphicFramePr>
          <p:cNvPr id="2" name="Content Placeholder 1"/>
          <p:cNvGraphicFramePr>
            <a:graphicFrameLocks noGrp="1"/>
          </p:cNvGraphicFramePr>
          <p:nvPr>
            <p:ph idx="1"/>
          </p:nvPr>
        </p:nvGraphicFramePr>
        <p:xfrm>
          <a:off x="189187" y="3352143"/>
          <a:ext cx="8838542" cy="36418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nvGraphicFramePr>
        <p:xfrm>
          <a:off x="2800350" y="1975456"/>
          <a:ext cx="8102491" cy="162785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5" name="Diagram 4"/>
          <p:cNvGraphicFramePr/>
          <p:nvPr/>
        </p:nvGraphicFramePr>
        <p:xfrm>
          <a:off x="701535" y="2585786"/>
          <a:ext cx="3714887" cy="563142"/>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4" name="TextBox 3">
            <a:extLst>
              <a:ext uri="{FF2B5EF4-FFF2-40B4-BE49-F238E27FC236}">
                <a16:creationId xmlns:a16="http://schemas.microsoft.com/office/drawing/2014/main" id="{A041BD0B-6B5C-15D7-7B0F-7E7114C9BDB1}"/>
              </a:ext>
            </a:extLst>
          </p:cNvPr>
          <p:cNvSpPr txBox="1"/>
          <p:nvPr/>
        </p:nvSpPr>
        <p:spPr>
          <a:xfrm>
            <a:off x="381000" y="259452"/>
            <a:ext cx="5452110" cy="707886"/>
          </a:xfrm>
          <a:prstGeom prst="rect">
            <a:avLst/>
          </a:prstGeom>
          <a:noFill/>
        </p:spPr>
        <p:txBody>
          <a:bodyPr wrap="square">
            <a:spAutoFit/>
          </a:bodyPr>
          <a:lstStyle/>
          <a:p>
            <a:r>
              <a:rPr lang="en-GB" sz="4000" dirty="0"/>
              <a:t>Attitudes Toward Ageing</a:t>
            </a:r>
          </a:p>
        </p:txBody>
      </p:sp>
    </p:spTree>
    <p:extLst>
      <p:ext uri="{BB962C8B-B14F-4D97-AF65-F5344CB8AC3E}">
        <p14:creationId xmlns:p14="http://schemas.microsoft.com/office/powerpoint/2010/main" val="1371106916"/>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57200" y="-338909"/>
            <a:ext cx="7930446" cy="1930988"/>
          </a:xfrm>
        </p:spPr>
        <p:txBody>
          <a:bodyPr>
            <a:normAutofit/>
          </a:bodyPr>
          <a:lstStyle/>
          <a:p>
            <a:pPr algn="ctr"/>
            <a:r>
              <a:rPr lang="en-US" altLang="en-US" sz="2700" dirty="0">
                <a:solidFill>
                  <a:schemeClr val="hlink"/>
                </a:solidFill>
                <a:latin typeface="Times New Roman" panose="02020603050405020304" pitchFamily="18" charset="0"/>
                <a:cs typeface="Times New Roman" panose="02020603050405020304" pitchFamily="18" charset="0"/>
              </a:rPr>
              <a:t>Factors affecting the attitudes toward the elders</a:t>
            </a:r>
          </a:p>
        </p:txBody>
      </p:sp>
      <p:sp>
        <p:nvSpPr>
          <p:cNvPr id="12291" name="Rectangle 3"/>
          <p:cNvSpPr>
            <a:spLocks noGrp="1" noChangeArrowheads="1"/>
          </p:cNvSpPr>
          <p:nvPr>
            <p:ph sz="half" idx="1"/>
          </p:nvPr>
        </p:nvSpPr>
        <p:spPr>
          <a:xfrm>
            <a:off x="1208125" y="1295400"/>
            <a:ext cx="2992430" cy="3985761"/>
          </a:xfrm>
          <a:solidFill>
            <a:srgbClr val="92D050"/>
          </a:solidFill>
          <a:ln>
            <a:solidFill>
              <a:schemeClr val="accent1">
                <a:lumMod val="50000"/>
              </a:schemeClr>
            </a:solidFill>
          </a:ln>
        </p:spPr>
        <p:txBody>
          <a:bodyPr>
            <a:noAutofit/>
          </a:bodyPr>
          <a:lstStyle/>
          <a:p>
            <a:pPr algn="l" rtl="0"/>
            <a:r>
              <a:rPr lang="en-US" altLang="en-US" sz="2000" dirty="0"/>
              <a:t>Social and cultural background</a:t>
            </a:r>
          </a:p>
          <a:p>
            <a:pPr algn="l" rtl="0"/>
            <a:r>
              <a:rPr lang="en-US" altLang="en-US" sz="2000" dirty="0"/>
              <a:t>Sex</a:t>
            </a:r>
          </a:p>
          <a:p>
            <a:pPr algn="l" rtl="0"/>
            <a:r>
              <a:rPr lang="en-US" altLang="en-US" sz="2000" dirty="0"/>
              <a:t>Level of education</a:t>
            </a:r>
          </a:p>
          <a:p>
            <a:pPr algn="l" rtl="0"/>
            <a:r>
              <a:rPr lang="en-US" altLang="en-US" sz="2000" dirty="0"/>
              <a:t>Area of practice</a:t>
            </a:r>
          </a:p>
          <a:p>
            <a:pPr algn="l" rtl="0"/>
            <a:r>
              <a:rPr lang="en-US" altLang="en-US" sz="2000" dirty="0"/>
              <a:t>Interest in working with the elders</a:t>
            </a:r>
          </a:p>
          <a:p>
            <a:pPr algn="l" rtl="0"/>
            <a:r>
              <a:rPr lang="en-US" altLang="en-US" sz="2000" dirty="0"/>
              <a:t>Years of experience</a:t>
            </a:r>
          </a:p>
          <a:p>
            <a:pPr algn="l" rtl="0"/>
            <a:r>
              <a:rPr lang="en-US" altLang="en-US" sz="2000" dirty="0"/>
              <a:t>Type of care facility</a:t>
            </a:r>
          </a:p>
        </p:txBody>
      </p:sp>
      <p:sp>
        <p:nvSpPr>
          <p:cNvPr id="12292" name="Rectangle 4"/>
          <p:cNvSpPr>
            <a:spLocks noGrp="1" noChangeArrowheads="1"/>
          </p:cNvSpPr>
          <p:nvPr>
            <p:ph sz="half" idx="2"/>
          </p:nvPr>
        </p:nvSpPr>
        <p:spPr>
          <a:xfrm>
            <a:off x="4572000" y="1295400"/>
            <a:ext cx="3048000" cy="3985761"/>
          </a:xfrm>
          <a:solidFill>
            <a:schemeClr val="accent6">
              <a:lumMod val="40000"/>
              <a:lumOff val="60000"/>
            </a:schemeClr>
          </a:solidFill>
          <a:ln>
            <a:solidFill>
              <a:srgbClr val="0070C0"/>
            </a:solidFill>
          </a:ln>
        </p:spPr>
        <p:txBody>
          <a:bodyPr>
            <a:normAutofit/>
          </a:bodyPr>
          <a:lstStyle/>
          <a:p>
            <a:pPr algn="l" rtl="0"/>
            <a:r>
              <a:rPr lang="en-US" altLang="en-US" sz="2000" dirty="0"/>
              <a:t>Exposure to positive role model of aging</a:t>
            </a:r>
          </a:p>
          <a:p>
            <a:pPr algn="l" rtl="0"/>
            <a:r>
              <a:rPr lang="en-US" altLang="en-US" sz="2000" dirty="0"/>
              <a:t>Characteristics of the residents such as functional and sensory deficits</a:t>
            </a:r>
          </a:p>
          <a:p>
            <a:pPr algn="l" rtl="0"/>
            <a:r>
              <a:rPr lang="en-US" altLang="en-US" sz="2000" dirty="0"/>
              <a:t>Myths (perpetuating false information, negative images about elders).</a:t>
            </a:r>
          </a:p>
          <a:p>
            <a:pPr algn="l" rtl="0"/>
            <a:r>
              <a:rPr lang="en-US" altLang="en-US" sz="2000" dirty="0"/>
              <a:t>Influence of mass media</a:t>
            </a:r>
          </a:p>
          <a:p>
            <a:pPr algn="l" rtl="0">
              <a:buFontTx/>
              <a:buNone/>
            </a:pPr>
            <a:endParaRPr lang="en-US" altLang="en-US" dirty="0"/>
          </a:p>
        </p:txBody>
      </p:sp>
      <p:graphicFrame>
        <p:nvGraphicFramePr>
          <p:cNvPr id="2" name="Diagram 1"/>
          <p:cNvGraphicFramePr/>
          <p:nvPr>
            <p:extLst>
              <p:ext uri="{D42A27DB-BD31-4B8C-83A1-F6EECF244321}">
                <p14:modId xmlns:p14="http://schemas.microsoft.com/office/powerpoint/2010/main" val="2822277817"/>
              </p:ext>
            </p:extLst>
          </p:nvPr>
        </p:nvGraphicFramePr>
        <p:xfrm>
          <a:off x="1" y="5334780"/>
          <a:ext cx="9130205" cy="1370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88510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110981" y="297148"/>
            <a:ext cx="5071119" cy="406148"/>
          </a:xfrm>
        </p:spPr>
        <p:txBody>
          <a:bodyPr>
            <a:noAutofit/>
          </a:bodyPr>
          <a:lstStyle/>
          <a:p>
            <a:r>
              <a:rPr lang="en-US" altLang="en-US" sz="2400" dirty="0">
                <a:solidFill>
                  <a:schemeClr val="hlink"/>
                </a:solidFill>
                <a:latin typeface="Times New Roman" panose="02020603050405020304" pitchFamily="18" charset="0"/>
                <a:cs typeface="Times New Roman" panose="02020603050405020304" pitchFamily="18" charset="0"/>
              </a:rPr>
              <a:t>Consequences of Ageism</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3268252643"/>
              </p:ext>
            </p:extLst>
          </p:nvPr>
        </p:nvGraphicFramePr>
        <p:xfrm>
          <a:off x="3405352" y="820204"/>
          <a:ext cx="7262648" cy="5885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 name="Diagram 1"/>
          <p:cNvGraphicFramePr/>
          <p:nvPr>
            <p:extLst>
              <p:ext uri="{D42A27DB-BD31-4B8C-83A1-F6EECF244321}">
                <p14:modId xmlns:p14="http://schemas.microsoft.com/office/powerpoint/2010/main" val="4060639577"/>
              </p:ext>
            </p:extLst>
          </p:nvPr>
        </p:nvGraphicFramePr>
        <p:xfrm>
          <a:off x="304800" y="857250"/>
          <a:ext cx="4495800" cy="514350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7" name="Rectangle 2"/>
          <p:cNvSpPr txBox="1">
            <a:spLocks noChangeArrowheads="1"/>
          </p:cNvSpPr>
          <p:nvPr/>
        </p:nvSpPr>
        <p:spPr>
          <a:xfrm>
            <a:off x="1052470" y="414056"/>
            <a:ext cx="3058511" cy="578480"/>
          </a:xfrm>
          <a:prstGeom prst="rect">
            <a:avLst/>
          </a:prstGeom>
          <a:effectLst/>
        </p:spPr>
        <p:txBody>
          <a:bodyPr vert="horz" lIns="68580" tIns="34290" rIns="68580" bIns="34290" rtlCol="0" anchor="ctr">
            <a:normAutofit fontScale="62500" lnSpcReduction="2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en-US" sz="3000" dirty="0">
                <a:solidFill>
                  <a:schemeClr val="hlink"/>
                </a:solidFill>
                <a:latin typeface="Times New Roman" panose="02020603050405020304" pitchFamily="18" charset="0"/>
                <a:cs typeface="Times New Roman" panose="02020603050405020304" pitchFamily="18" charset="0"/>
              </a:rPr>
              <a:t>Negative attitudes towards the elders</a:t>
            </a:r>
          </a:p>
        </p:txBody>
      </p:sp>
    </p:spTree>
    <p:extLst>
      <p:ext uri="{BB962C8B-B14F-4D97-AF65-F5344CB8AC3E}">
        <p14:creationId xmlns:p14="http://schemas.microsoft.com/office/powerpoint/2010/main" val="11101784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405" y="0"/>
            <a:ext cx="7886700" cy="994172"/>
          </a:xfrm>
        </p:spPr>
        <p:txBody>
          <a:bodyPr/>
          <a:lstStyle/>
          <a:p>
            <a:r>
              <a:rPr lang="en-GB" dirty="0"/>
              <a:t>Negative attitudes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81918837"/>
              </p:ext>
            </p:extLst>
          </p:nvPr>
        </p:nvGraphicFramePr>
        <p:xfrm>
          <a:off x="0" y="994172"/>
          <a:ext cx="8773511" cy="54828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22041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863" y="-9136"/>
            <a:ext cx="8950274" cy="1016673"/>
          </a:xfrm>
        </p:spPr>
        <p:txBody>
          <a:bodyPr>
            <a:normAutofit/>
          </a:bodyPr>
          <a:lstStyle/>
          <a:p>
            <a:r>
              <a:rPr lang="en-GB" sz="2400" dirty="0"/>
              <a:t>That Age Old Question: How attitudes to ageing affect our health and wellbeing (RSPH, 2018) </a:t>
            </a:r>
          </a:p>
        </p:txBody>
      </p:sp>
      <p:sp>
        <p:nvSpPr>
          <p:cNvPr id="4" name="Rectangle 3"/>
          <p:cNvSpPr/>
          <p:nvPr/>
        </p:nvSpPr>
        <p:spPr>
          <a:xfrm>
            <a:off x="0" y="4665315"/>
            <a:ext cx="9143999" cy="2169825"/>
          </a:xfrm>
          <a:prstGeom prst="rect">
            <a:avLst/>
          </a:prstGeom>
          <a:solidFill>
            <a:schemeClr val="accent2">
              <a:lumMod val="60000"/>
              <a:lumOff val="40000"/>
            </a:schemeClr>
          </a:solidFill>
          <a:ln>
            <a:solidFill>
              <a:srgbClr val="002060"/>
            </a:solidFill>
          </a:ln>
        </p:spPr>
        <p:txBody>
          <a:bodyPr wrap="square">
            <a:spAutoFit/>
          </a:bodyPr>
          <a:lstStyle/>
          <a:p>
            <a:pPr marL="257175" indent="-257175">
              <a:buFont typeface="Arial" panose="020B0604020202020204" pitchFamily="34" charset="0"/>
              <a:buChar char="•"/>
            </a:pPr>
            <a:r>
              <a:rPr lang="en-GB" sz="1500" dirty="0"/>
              <a:t>As a result, ageist attitudes solidify as we grow older, into a set of stereotypes about older people and the ageing process which can be hard to unseat.</a:t>
            </a:r>
          </a:p>
          <a:p>
            <a:pPr marL="257175" indent="-257175">
              <a:buFont typeface="Arial" panose="020B0604020202020204" pitchFamily="34" charset="0"/>
              <a:buChar char="•"/>
            </a:pPr>
            <a:r>
              <a:rPr lang="en-GB" sz="1500" dirty="0"/>
              <a:t>Ageist attitudes harm older people as they lead to direct age-based discrimination – which can promote social exclusion, impact on mental health, and affect wider determinants of health like employment.</a:t>
            </a:r>
          </a:p>
          <a:p>
            <a:pPr marL="257175" indent="-257175">
              <a:buFont typeface="Arial" panose="020B0604020202020204" pitchFamily="34" charset="0"/>
              <a:buChar char="•"/>
            </a:pPr>
            <a:r>
              <a:rPr lang="en-GB" sz="1500" dirty="0"/>
              <a:t>Ageist attitudes also harm individuals who, as they grow older, begin to apply negative age stereotypes to themselves. </a:t>
            </a:r>
          </a:p>
          <a:p>
            <a:pPr marL="257175" indent="-257175">
              <a:buFont typeface="Arial" panose="020B0604020202020204" pitchFamily="34" charset="0"/>
              <a:buChar char="•"/>
            </a:pPr>
            <a:r>
              <a:rPr lang="en-GB" sz="1500" dirty="0"/>
              <a:t>There is now a growing body of research evidencing the real-life consequences that negative attitudes to ageing have on individual health outcomes such as memory loss, physical function, and even the risk of developing dementia. </a:t>
            </a:r>
          </a:p>
        </p:txBody>
      </p:sp>
      <p:graphicFrame>
        <p:nvGraphicFramePr>
          <p:cNvPr id="6" name="Diagram 5"/>
          <p:cNvGraphicFramePr/>
          <p:nvPr>
            <p:extLst>
              <p:ext uri="{D42A27DB-BD31-4B8C-83A1-F6EECF244321}">
                <p14:modId xmlns:p14="http://schemas.microsoft.com/office/powerpoint/2010/main" val="835760465"/>
              </p:ext>
            </p:extLst>
          </p:nvPr>
        </p:nvGraphicFramePr>
        <p:xfrm>
          <a:off x="-1072354" y="2263900"/>
          <a:ext cx="11054554" cy="28539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p:cNvGraphicFramePr/>
          <p:nvPr>
            <p:extLst>
              <p:ext uri="{D42A27DB-BD31-4B8C-83A1-F6EECF244321}">
                <p14:modId xmlns:p14="http://schemas.microsoft.com/office/powerpoint/2010/main" val="844070929"/>
              </p:ext>
            </p:extLst>
          </p:nvPr>
        </p:nvGraphicFramePr>
        <p:xfrm>
          <a:off x="1905000" y="1295400"/>
          <a:ext cx="7076903" cy="16764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8" name="Diagram 7"/>
          <p:cNvGraphicFramePr/>
          <p:nvPr>
            <p:extLst>
              <p:ext uri="{D42A27DB-BD31-4B8C-83A1-F6EECF244321}">
                <p14:modId xmlns:p14="http://schemas.microsoft.com/office/powerpoint/2010/main" val="1543161624"/>
              </p:ext>
            </p:extLst>
          </p:nvPr>
        </p:nvGraphicFramePr>
        <p:xfrm>
          <a:off x="200198" y="914400"/>
          <a:ext cx="4524202" cy="81047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27620501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a:xfrm>
            <a:off x="376402" y="84129"/>
            <a:ext cx="7886700" cy="825410"/>
          </a:xfrm>
        </p:spPr>
        <p:txBody>
          <a:bodyPr>
            <a:normAutofit/>
          </a:bodyPr>
          <a:lstStyle/>
          <a:p>
            <a:r>
              <a:rPr lang="en-US" altLang="en-US" dirty="0">
                <a:solidFill>
                  <a:schemeClr val="hlink"/>
                </a:solidFill>
                <a:latin typeface="Times New Roman" panose="02020603050405020304" pitchFamily="18" charset="0"/>
                <a:cs typeface="Times New Roman" panose="02020603050405020304" pitchFamily="18" charset="0"/>
              </a:rPr>
              <a:t>Consequences of Ageism</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598886425"/>
              </p:ext>
            </p:extLst>
          </p:nvPr>
        </p:nvGraphicFramePr>
        <p:xfrm>
          <a:off x="174173" y="1066800"/>
          <a:ext cx="8795654" cy="5567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p:nvPr/>
        </p:nvSpPr>
        <p:spPr>
          <a:xfrm>
            <a:off x="4319752" y="4184102"/>
            <a:ext cx="5541579" cy="300082"/>
          </a:xfrm>
          <a:prstGeom prst="rect">
            <a:avLst/>
          </a:prstGeom>
        </p:spPr>
        <p:txBody>
          <a:bodyPr wrap="square">
            <a:spAutoFit/>
          </a:bodyPr>
          <a:lstStyle/>
          <a:p>
            <a:r>
              <a:rPr lang="en-GB" sz="1350">
                <a:hlinkClick r:id="rId7"/>
              </a:rPr>
              <a:t>http://www.worldvaluessurvey.org/WVSDocumentationWV6.jsp</a:t>
            </a:r>
            <a:r>
              <a:rPr lang="en-GB" sz="1350"/>
              <a:t> </a:t>
            </a:r>
          </a:p>
        </p:txBody>
      </p:sp>
      <p:pic>
        <p:nvPicPr>
          <p:cNvPr id="2" name="Picture 1"/>
          <p:cNvPicPr>
            <a:picLocks noChangeAspect="1"/>
          </p:cNvPicPr>
          <p:nvPr/>
        </p:nvPicPr>
        <p:blipFill>
          <a:blip r:embed="rId8"/>
          <a:stretch>
            <a:fillRect/>
          </a:stretch>
        </p:blipFill>
        <p:spPr>
          <a:xfrm>
            <a:off x="4917980" y="1661292"/>
            <a:ext cx="2172562" cy="1445741"/>
          </a:xfrm>
          <a:prstGeom prst="rect">
            <a:avLst/>
          </a:prstGeom>
        </p:spPr>
      </p:pic>
      <p:pic>
        <p:nvPicPr>
          <p:cNvPr id="3" name="Picture 2"/>
          <p:cNvPicPr>
            <a:picLocks noChangeAspect="1"/>
          </p:cNvPicPr>
          <p:nvPr/>
        </p:nvPicPr>
        <p:blipFill>
          <a:blip r:embed="rId9"/>
          <a:stretch>
            <a:fillRect/>
          </a:stretch>
        </p:blipFill>
        <p:spPr>
          <a:xfrm>
            <a:off x="6704348" y="2726537"/>
            <a:ext cx="2080986" cy="1379784"/>
          </a:xfrm>
          <a:prstGeom prst="rect">
            <a:avLst/>
          </a:prstGeom>
        </p:spPr>
      </p:pic>
    </p:spTree>
    <p:extLst>
      <p:ext uri="{BB962C8B-B14F-4D97-AF65-F5344CB8AC3E}">
        <p14:creationId xmlns:p14="http://schemas.microsoft.com/office/powerpoint/2010/main" val="35866945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382" y="655056"/>
            <a:ext cx="8589818" cy="545308"/>
          </a:xfrm>
        </p:spPr>
        <p:txBody>
          <a:bodyPr>
            <a:normAutofit fontScale="90000"/>
          </a:bodyPr>
          <a:lstStyle/>
          <a:p>
            <a:pPr algn="l"/>
            <a:r>
              <a:rPr lang="en-GB" dirty="0"/>
              <a:t>What does this mean for the Future? </a:t>
            </a:r>
          </a:p>
        </p:txBody>
      </p:sp>
      <p:graphicFrame>
        <p:nvGraphicFramePr>
          <p:cNvPr id="4" name="Content Placeholder 3"/>
          <p:cNvGraphicFramePr>
            <a:graphicFrameLocks noGrp="1"/>
          </p:cNvGraphicFramePr>
          <p:nvPr>
            <p:ph idx="1"/>
          </p:nvPr>
        </p:nvGraphicFramePr>
        <p:xfrm>
          <a:off x="94593" y="1882008"/>
          <a:ext cx="9144000" cy="20925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16AA9D40-AD96-45B5-5DCF-D0754F48D23C}"/>
              </a:ext>
            </a:extLst>
          </p:cNvPr>
          <p:cNvSpPr txBox="1"/>
          <p:nvPr/>
        </p:nvSpPr>
        <p:spPr>
          <a:xfrm>
            <a:off x="249382" y="4679027"/>
            <a:ext cx="8628611" cy="1384995"/>
          </a:xfrm>
          <a:prstGeom prst="rect">
            <a:avLst/>
          </a:prstGeom>
          <a:solidFill>
            <a:schemeClr val="accent4">
              <a:lumMod val="60000"/>
              <a:lumOff val="40000"/>
            </a:schemeClr>
          </a:solidFill>
        </p:spPr>
        <p:txBody>
          <a:bodyPr wrap="square">
            <a:spAutoFit/>
          </a:bodyPr>
          <a:lstStyle/>
          <a:p>
            <a:pPr lvl="0" rtl="0"/>
            <a:r>
              <a:rPr lang="en-GB" sz="2800" dirty="0"/>
              <a:t>Experience with sexism and racism has shown that changing social norms is possible and can result in more prosperous, equitable and healthier societies.</a:t>
            </a:r>
          </a:p>
        </p:txBody>
      </p:sp>
    </p:spTree>
    <p:extLst>
      <p:ext uri="{BB962C8B-B14F-4D97-AF65-F5344CB8AC3E}">
        <p14:creationId xmlns:p14="http://schemas.microsoft.com/office/powerpoint/2010/main" val="12015521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4983" y="461142"/>
            <a:ext cx="7514035" cy="1314449"/>
          </a:xfrm>
        </p:spPr>
        <p:txBody>
          <a:bodyPr>
            <a:normAutofit/>
          </a:bodyPr>
          <a:lstStyle/>
          <a:p>
            <a:r>
              <a:rPr lang="en-GB" sz="2700"/>
              <a:t>References </a:t>
            </a:r>
          </a:p>
        </p:txBody>
      </p:sp>
      <p:sp>
        <p:nvSpPr>
          <p:cNvPr id="4" name="Rectangle 3"/>
          <p:cNvSpPr/>
          <p:nvPr/>
        </p:nvSpPr>
        <p:spPr>
          <a:xfrm>
            <a:off x="0" y="1460281"/>
            <a:ext cx="9144000" cy="5078313"/>
          </a:xfrm>
          <a:prstGeom prst="rect">
            <a:avLst/>
          </a:prstGeom>
          <a:solidFill>
            <a:schemeClr val="accent2">
              <a:lumMod val="20000"/>
              <a:lumOff val="80000"/>
            </a:schemeClr>
          </a:solidFill>
          <a:ln>
            <a:solidFill>
              <a:schemeClr val="tx2"/>
            </a:solidFill>
          </a:ln>
        </p:spPr>
        <p:txBody>
          <a:bodyPr wrap="square">
            <a:spAutoFit/>
          </a:bodyPr>
          <a:lstStyle/>
          <a:p>
            <a:r>
              <a:rPr lang="en-GB" sz="1350" err="1"/>
              <a:t>Alemán</a:t>
            </a:r>
            <a:r>
              <a:rPr lang="en-GB" sz="1350"/>
              <a:t>, J., &amp; Woods, D. (2016). Value orientations from the world values survey: How comparable are they cross-nationally?. Comparative Political Studies, 49(8), 1039-1067. </a:t>
            </a:r>
            <a:r>
              <a:rPr lang="en-GB" sz="1350">
                <a:hlinkClick r:id="rId2"/>
              </a:rPr>
              <a:t>http://www.worldvaluessurvey.org/WVSDocumentationWV6.jsp</a:t>
            </a:r>
            <a:r>
              <a:rPr lang="en-GB" sz="1350"/>
              <a:t>  </a:t>
            </a:r>
          </a:p>
          <a:p>
            <a:endParaRPr lang="en-GB" sz="1350"/>
          </a:p>
          <a:p>
            <a:r>
              <a:rPr lang="en-GB" sz="1350"/>
              <a:t>Cuddy, A. J., Norton, M. I., &amp; Fiske, S. T. (2005). This old stereotype: The pervasiveness and persistence of the elderly stereotype. Journal of social issues, 61(2), 267-285.</a:t>
            </a:r>
          </a:p>
          <a:p>
            <a:endParaRPr lang="en-GB" sz="1350"/>
          </a:p>
          <a:p>
            <a:r>
              <a:rPr lang="en-GB" sz="1350" err="1"/>
              <a:t>Eagly</a:t>
            </a:r>
            <a:r>
              <a:rPr lang="en-GB" sz="1350"/>
              <a:t>, A. H., &amp; </a:t>
            </a:r>
            <a:r>
              <a:rPr lang="en-GB" sz="1350" err="1"/>
              <a:t>Chaiken</a:t>
            </a:r>
            <a:r>
              <a:rPr lang="en-GB" sz="1350"/>
              <a:t>, S. (1993). The psychology of attitudes. Harcourt Brace Jovanovich College Publishers.</a:t>
            </a:r>
          </a:p>
          <a:p>
            <a:endParaRPr lang="en-GB" sz="1350"/>
          </a:p>
          <a:p>
            <a:r>
              <a:rPr lang="en-GB" sz="1350" err="1"/>
              <a:t>Engström</a:t>
            </a:r>
            <a:r>
              <a:rPr lang="en-GB" sz="1350"/>
              <a:t>, G., &amp; </a:t>
            </a:r>
            <a:r>
              <a:rPr lang="en-GB" sz="1350" err="1"/>
              <a:t>Fagerberg</a:t>
            </a:r>
            <a:r>
              <a:rPr lang="en-GB" sz="1350"/>
              <a:t>, I. (2011). Attitudes towards older people among Swedish health care students and health care professionals working in elder care. Nursing Reports, 1(1), 2.</a:t>
            </a:r>
          </a:p>
          <a:p>
            <a:endParaRPr lang="en-GB" sz="1350"/>
          </a:p>
          <a:p>
            <a:r>
              <a:rPr lang="en-GB" sz="1350"/>
              <a:t>Levy, B. R., Slade, M. D., Murphy, T. E., &amp; Gill, T. M. (2012). Association between positive age stereotypes and recovery from disability in older persons. JAMA, 308(19), 1972-1973.</a:t>
            </a:r>
          </a:p>
          <a:p>
            <a:endParaRPr lang="en-GB" sz="1350"/>
          </a:p>
          <a:p>
            <a:r>
              <a:rPr lang="en-GB" sz="1350"/>
              <a:t>Levy, B. R., Slade, M. D., Kunkel, S. R., &amp; </a:t>
            </a:r>
            <a:r>
              <a:rPr lang="en-GB" sz="1350" err="1"/>
              <a:t>Kasl</a:t>
            </a:r>
            <a:r>
              <a:rPr lang="en-GB" sz="1350"/>
              <a:t>, S. V. (2002). Longevity increased by positive self-perceptions of aging. Journal of personality and social psychology, 83(2), 261.</a:t>
            </a:r>
          </a:p>
          <a:p>
            <a:endParaRPr lang="en-GB" sz="1350"/>
          </a:p>
          <a:p>
            <a:r>
              <a:rPr lang="en-GB" sz="1350"/>
              <a:t>McGuire, S. L., Klein, D. A., &amp; Couper, D. (2005). Aging education: A national imperative. Educational Gerontology, 31(6), 443-460.</a:t>
            </a:r>
          </a:p>
          <a:p>
            <a:endParaRPr lang="en-GB" sz="1350"/>
          </a:p>
          <a:p>
            <a:r>
              <a:rPr lang="en-GB" sz="1350"/>
              <a:t>Nash, P., Stuart-Hamilton, I., &amp; Mayer, P. (2014). The continuation of prejudice: addressing negative attitudes in nurse training and continuing professional education. Educational Gerontology, 40(1), 53-60.</a:t>
            </a:r>
          </a:p>
          <a:p>
            <a:endParaRPr lang="en-GB" sz="1350"/>
          </a:p>
          <a:p>
            <a:r>
              <a:rPr lang="en-GB" sz="1350"/>
              <a:t>That Age Old Question: How attitudes to ageing affect our health and wellbeing (RSPH, 2018) </a:t>
            </a:r>
            <a:r>
              <a:rPr lang="en-GB" sz="1350">
                <a:hlinkClick r:id="rId3"/>
              </a:rPr>
              <a:t>https://www.rsph.org.uk/uploads/assets/uploaded/010d3159-0d36-4707-aee54e29047c8e3a.pdf</a:t>
            </a:r>
            <a:r>
              <a:rPr lang="en-GB" sz="1350"/>
              <a:t> </a:t>
            </a:r>
          </a:p>
        </p:txBody>
      </p:sp>
    </p:spTree>
    <p:extLst>
      <p:ext uri="{BB962C8B-B14F-4D97-AF65-F5344CB8AC3E}">
        <p14:creationId xmlns:p14="http://schemas.microsoft.com/office/powerpoint/2010/main" val="32140066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0A45A-AB5E-D515-BD51-0DF54BCF91CA}"/>
              </a:ext>
            </a:extLst>
          </p:cNvPr>
          <p:cNvSpPr>
            <a:spLocks noGrp="1"/>
          </p:cNvSpPr>
          <p:nvPr>
            <p:ph type="title"/>
          </p:nvPr>
        </p:nvSpPr>
        <p:spPr>
          <a:xfrm>
            <a:off x="482600" y="2868077"/>
            <a:ext cx="2522981" cy="1121846"/>
          </a:xfrm>
          <a:noFill/>
          <a:ln>
            <a:solidFill>
              <a:schemeClr val="bg1"/>
            </a:solidFill>
          </a:ln>
        </p:spPr>
        <p:txBody>
          <a:bodyPr wrap="square">
            <a:normAutofit fontScale="90000"/>
          </a:bodyPr>
          <a:lstStyle/>
          <a:p>
            <a:r>
              <a:rPr lang="en-GB" dirty="0">
                <a:solidFill>
                  <a:schemeClr val="tx2"/>
                </a:solidFill>
              </a:rPr>
              <a:t>Seminar task</a:t>
            </a:r>
          </a:p>
        </p:txBody>
      </p:sp>
      <p:sp>
        <p:nvSpPr>
          <p:cNvPr id="6" name="TextBox 5">
            <a:extLst>
              <a:ext uri="{FF2B5EF4-FFF2-40B4-BE49-F238E27FC236}">
                <a16:creationId xmlns:a16="http://schemas.microsoft.com/office/drawing/2014/main" id="{0FEE828D-A224-4488-C4B8-44754E322EF5}"/>
              </a:ext>
            </a:extLst>
          </p:cNvPr>
          <p:cNvSpPr txBox="1"/>
          <p:nvPr/>
        </p:nvSpPr>
        <p:spPr>
          <a:xfrm>
            <a:off x="266504" y="4712263"/>
            <a:ext cx="2955174" cy="646331"/>
          </a:xfrm>
          <a:prstGeom prst="rect">
            <a:avLst/>
          </a:prstGeom>
          <a:noFill/>
        </p:spPr>
        <p:txBody>
          <a:bodyPr wrap="square">
            <a:spAutoFit/>
          </a:bodyPr>
          <a:lstStyle/>
          <a:p>
            <a:r>
              <a:rPr lang="en-GB">
                <a:hlinkClick r:id="rId2"/>
              </a:rPr>
              <a:t>Ethical dilemma Student - Q only .docx</a:t>
            </a:r>
            <a:endParaRPr lang="en-GB"/>
          </a:p>
        </p:txBody>
      </p:sp>
      <p:sp>
        <p:nvSpPr>
          <p:cNvPr id="12" name="TextBox 11">
            <a:extLst>
              <a:ext uri="{FF2B5EF4-FFF2-40B4-BE49-F238E27FC236}">
                <a16:creationId xmlns:a16="http://schemas.microsoft.com/office/drawing/2014/main" id="{86BE8EA2-638B-DA9E-D3CF-DAA935BBCAED}"/>
              </a:ext>
            </a:extLst>
          </p:cNvPr>
          <p:cNvSpPr txBox="1"/>
          <p:nvPr/>
        </p:nvSpPr>
        <p:spPr>
          <a:xfrm>
            <a:off x="3621826" y="1161719"/>
            <a:ext cx="5332094" cy="2243819"/>
          </a:xfrm>
          <a:prstGeom prst="rect">
            <a:avLst/>
          </a:prstGeom>
          <a:noFill/>
        </p:spPr>
        <p:txBody>
          <a:bodyPr wrap="square">
            <a:spAutoFit/>
          </a:bodyPr>
          <a:lstStyle/>
          <a:p>
            <a:pPr fontAlgn="t">
              <a:lnSpc>
                <a:spcPct val="107000"/>
              </a:lnSpc>
              <a:spcAft>
                <a:spcPts val="600"/>
              </a:spcAft>
            </a:pPr>
            <a:r>
              <a:rPr lang="en-GB">
                <a:solidFill>
                  <a:srgbClr val="000000"/>
                </a:solidFill>
                <a:latin typeface="Times New Roman" panose="02020603050405020304" pitchFamily="18" charset="0"/>
                <a:ea typeface="Calibri" panose="020F0502020204030204" pitchFamily="34" charset="0"/>
                <a:cs typeface="Arial" panose="020B0604020202020204" pitchFamily="34" charset="0"/>
              </a:rPr>
              <a:t>Students would have read the paper and policies before the seminar: </a:t>
            </a:r>
            <a:endParaRPr lang="en-GB" sz="3000">
              <a:latin typeface="Arial" panose="020B0604020202020204" pitchFamily="34" charset="0"/>
            </a:endParaRPr>
          </a:p>
          <a:p>
            <a:pPr fontAlgn="t">
              <a:lnSpc>
                <a:spcPct val="107000"/>
              </a:lnSpc>
              <a:spcAft>
                <a:spcPts val="600"/>
              </a:spcAft>
            </a:pPr>
            <a:r>
              <a:rPr lang="en-GB" i="1" u="sng">
                <a:solidFill>
                  <a:srgbClr val="000000"/>
                </a:solidFill>
                <a:latin typeface="Times New Roman" panose="02020603050405020304" pitchFamily="18" charset="0"/>
                <a:ea typeface="Calibri" panose="020F0502020204030204" pitchFamily="34" charset="0"/>
                <a:cs typeface="Arial" panose="020B0604020202020204" pitchFamily="34" charset="0"/>
                <a:hlinkClick r:id="rId3"/>
              </a:rPr>
              <a:t>McGuire, J. (2009). Ethical considerations when working with older adults in psychology and Challenges to conducting research with older people living in nursing homes. Ethics &amp; </a:t>
            </a:r>
            <a:r>
              <a:rPr lang="en-GB" i="1" u="sng" err="1">
                <a:solidFill>
                  <a:srgbClr val="000000"/>
                </a:solidFill>
                <a:latin typeface="Times New Roman" panose="02020603050405020304" pitchFamily="18" charset="0"/>
                <a:ea typeface="Calibri" panose="020F0502020204030204" pitchFamily="34" charset="0"/>
                <a:cs typeface="Arial" panose="020B0604020202020204" pitchFamily="34" charset="0"/>
                <a:hlinkClick r:id="rId3"/>
              </a:rPr>
              <a:t>Behavior</a:t>
            </a:r>
            <a:r>
              <a:rPr lang="en-GB" i="1" u="sng">
                <a:solidFill>
                  <a:srgbClr val="000000"/>
                </a:solidFill>
                <a:latin typeface="Times New Roman" panose="02020603050405020304" pitchFamily="18" charset="0"/>
                <a:ea typeface="Calibri" panose="020F0502020204030204" pitchFamily="34" charset="0"/>
                <a:cs typeface="Arial" panose="020B0604020202020204" pitchFamily="34" charset="0"/>
                <a:hlinkClick r:id="rId3"/>
              </a:rPr>
              <a:t>, 19(2), 112-128</a:t>
            </a:r>
            <a:endParaRPr lang="en-GB" sz="3000">
              <a:latin typeface="Arial" panose="020B0604020202020204" pitchFamily="34" charset="0"/>
            </a:endParaRPr>
          </a:p>
        </p:txBody>
      </p:sp>
      <p:sp>
        <p:nvSpPr>
          <p:cNvPr id="14" name="TextBox 13">
            <a:extLst>
              <a:ext uri="{FF2B5EF4-FFF2-40B4-BE49-F238E27FC236}">
                <a16:creationId xmlns:a16="http://schemas.microsoft.com/office/drawing/2014/main" id="{B85BE250-1FAA-9932-BFA2-EA18AFE62220}"/>
              </a:ext>
            </a:extLst>
          </p:cNvPr>
          <p:cNvSpPr txBox="1"/>
          <p:nvPr/>
        </p:nvSpPr>
        <p:spPr>
          <a:xfrm>
            <a:off x="3704278" y="3534442"/>
            <a:ext cx="3608844" cy="2354491"/>
          </a:xfrm>
          <a:prstGeom prst="rect">
            <a:avLst/>
          </a:prstGeom>
          <a:noFill/>
        </p:spPr>
        <p:txBody>
          <a:bodyPr wrap="square" rtlCol="0">
            <a:spAutoFit/>
          </a:bodyPr>
          <a:lstStyle/>
          <a:p>
            <a:r>
              <a:rPr lang="en-GB" sz="2100" dirty="0">
                <a:hlinkClick r:id="rId4"/>
              </a:rPr>
              <a:t>Health Inspectorate Wales</a:t>
            </a:r>
            <a:endParaRPr lang="en-GB" sz="2100" dirty="0"/>
          </a:p>
          <a:p>
            <a:r>
              <a:rPr lang="en-GB" sz="2100" dirty="0">
                <a:hlinkClick r:id="rId5"/>
              </a:rPr>
              <a:t>Quality Care Commission</a:t>
            </a:r>
            <a:endParaRPr lang="en-GB" sz="2100" dirty="0"/>
          </a:p>
          <a:p>
            <a:r>
              <a:rPr lang="en-GB" sz="2100" dirty="0">
                <a:hlinkClick r:id="rId6"/>
              </a:rPr>
              <a:t>Mental Capacity Act</a:t>
            </a:r>
            <a:endParaRPr lang="en-GB" sz="2100" dirty="0"/>
          </a:p>
          <a:p>
            <a:r>
              <a:rPr lang="en-GB" sz="2100" dirty="0">
                <a:hlinkClick r:id="rId7"/>
              </a:rPr>
              <a:t>BPS</a:t>
            </a:r>
            <a:endParaRPr lang="en-GB" sz="2100" dirty="0"/>
          </a:p>
          <a:p>
            <a:r>
              <a:rPr lang="en-GB" sz="2100" dirty="0">
                <a:hlinkClick r:id="rId7"/>
              </a:rPr>
              <a:t>Safeguarding</a:t>
            </a:r>
            <a:endParaRPr lang="en-GB" sz="2100" dirty="0"/>
          </a:p>
          <a:p>
            <a:endParaRPr lang="en-GB" sz="2100" dirty="0"/>
          </a:p>
          <a:p>
            <a:r>
              <a:rPr lang="en-GB" sz="2100" dirty="0"/>
              <a:t> </a:t>
            </a:r>
          </a:p>
        </p:txBody>
      </p:sp>
    </p:spTree>
    <p:extLst>
      <p:ext uri="{BB962C8B-B14F-4D97-AF65-F5344CB8AC3E}">
        <p14:creationId xmlns:p14="http://schemas.microsoft.com/office/powerpoint/2010/main" val="10970513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3958</Words>
  <Application>Microsoft Office PowerPoint</Application>
  <PresentationFormat>On-screen Show (4:3)</PresentationFormat>
  <Paragraphs>258</Paragraphs>
  <Slides>29</Slides>
  <Notes>12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29</vt:i4>
      </vt:variant>
    </vt:vector>
  </HeadingPairs>
  <TitlesOfParts>
    <vt:vector size="40" baseType="lpstr">
      <vt:lpstr>Google Sans</vt:lpstr>
      <vt:lpstr>MuseoSans</vt:lpstr>
      <vt:lpstr>Aptos</vt:lpstr>
      <vt:lpstr>Arial</vt:lpstr>
      <vt:lpstr>Calibri</vt:lpstr>
      <vt:lpstr>Cambria</vt:lpstr>
      <vt:lpstr>Georgia</vt:lpstr>
      <vt:lpstr>Symbol</vt:lpstr>
      <vt:lpstr>Tahoma</vt:lpstr>
      <vt:lpstr>Times New Roman</vt:lpstr>
      <vt:lpstr>Office Theme</vt:lpstr>
      <vt:lpstr>Introduction to Ageing and attitudes to ageing</vt:lpstr>
      <vt:lpstr>PowerPoint Presentation</vt:lpstr>
      <vt:lpstr>PowerPoint Presentation</vt:lpstr>
      <vt:lpstr>Definitions </vt:lpstr>
      <vt:lpstr>Definitions</vt:lpstr>
      <vt:lpstr>Definitions</vt:lpstr>
      <vt:lpstr>PowerPoint Presentation</vt:lpstr>
      <vt:lpstr>PowerPoint Presentation</vt:lpstr>
      <vt:lpstr>PowerPoint Presentation</vt:lpstr>
      <vt:lpstr>Think!</vt:lpstr>
      <vt:lpstr>Successful ageing</vt:lpstr>
      <vt:lpstr>Successful ageing</vt:lpstr>
      <vt:lpstr>Successful ageing</vt:lpstr>
      <vt:lpstr>Successful ageing</vt:lpstr>
      <vt:lpstr>Changing FOCUS of Sociological considerations of aging: </vt:lpstr>
      <vt:lpstr>Disengagement Theory Cumming &amp; Henry--1961 </vt:lpstr>
      <vt:lpstr>Continuity Theory</vt:lpstr>
      <vt:lpstr>Person-Environment Fit Theory</vt:lpstr>
      <vt:lpstr>Write down 10 things about old age </vt:lpstr>
      <vt:lpstr>PowerPoint Presentation</vt:lpstr>
      <vt:lpstr>Components of Attitude</vt:lpstr>
      <vt:lpstr>Factors affecting the attitudes toward the elders</vt:lpstr>
      <vt:lpstr>Consequences of Ageism</vt:lpstr>
      <vt:lpstr>Negative attitudes </vt:lpstr>
      <vt:lpstr>That Age Old Question: How attitudes to ageing affect our health and wellbeing (RSPH, 2018) </vt:lpstr>
      <vt:lpstr>Consequences of Ageism</vt:lpstr>
      <vt:lpstr>What does this mean for the Future? </vt:lpstr>
      <vt:lpstr>References </vt:lpstr>
      <vt:lpstr>Seminar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attitudes surrounding ageing</dc:title>
  <dc:creator>Administrator</dc:creator>
  <cp:lastModifiedBy>Charlotte Greenway</cp:lastModifiedBy>
  <cp:revision>143</cp:revision>
  <dcterms:created xsi:type="dcterms:W3CDTF">2015-09-29T14:31:06Z</dcterms:created>
  <dcterms:modified xsi:type="dcterms:W3CDTF">2026-01-05T13:44:51Z</dcterms:modified>
</cp:coreProperties>
</file>