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94" r:id="rId2"/>
    <p:sldId id="326" r:id="rId3"/>
    <p:sldId id="290" r:id="rId4"/>
    <p:sldId id="293" r:id="rId5"/>
    <p:sldId id="291" r:id="rId6"/>
    <p:sldId id="295" r:id="rId7"/>
    <p:sldId id="306" r:id="rId8"/>
    <p:sldId id="305" r:id="rId9"/>
    <p:sldId id="304" r:id="rId10"/>
    <p:sldId id="303" r:id="rId11"/>
    <p:sldId id="308" r:id="rId12"/>
    <p:sldId id="29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55FD8-F2E8-47A4-8ECE-7EE06DF38BF3}" type="datetimeFigureOut">
              <a:rPr lang="en-GB" smtClean="0"/>
              <a:t>14/02/2024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B97DE9-6882-4E1C-BBF3-52591F24F7AA}" type="slidenum">
              <a:rPr lang="en-GB" smtClean="0"/>
              <a:t>‹#›</a:t>
            </a:fld>
            <a:endParaRPr lang="en-GB"/>
          </a:p>
        </p:txBody>
      </p:sp>
    </p:spTree>
    <p:extLst>
      <p:ext uri="{BB962C8B-B14F-4D97-AF65-F5344CB8AC3E}">
        <p14:creationId xmlns:p14="http://schemas.microsoft.com/office/powerpoint/2010/main" val="190109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64897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89921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108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2233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14/02/2024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9034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14/02/2024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67729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596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87413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76680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69394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387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1000">
              <a:schemeClr val="accent6">
                <a:lumMod val="5000"/>
                <a:lumOff val="95000"/>
              </a:schemeClr>
            </a:gs>
            <a:gs pos="0">
              <a:schemeClr val="accent6">
                <a:lumMod val="20000"/>
                <a:lumOff val="80000"/>
              </a:schemeClr>
            </a:gs>
            <a:gs pos="83000">
              <a:schemeClr val="accent6">
                <a:lumMod val="45000"/>
                <a:lumOff val="55000"/>
              </a:schemeClr>
            </a:gs>
            <a:gs pos="98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1133399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265407&amp;picture=clean-cleaner-cleaning-service" TargetMode="Externa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ihararejobs.com/jobs/hotel-workers-wanted-at-marriott-international"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ecampusontario.pressbooks.pub/hrforoperationsmanagers/chapter/4-3-hazard-recognition/"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hyperlink" Target="https://www.creativesafetysupply.com/wall-sign/wear-goggles-rubber-gloves-handling-chemicals-ansi/"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huntoffice.co.uk/preventing-slips-trips-falls-poster-sr13008.html" TargetMode="Externa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s://houselivings.com/does-housekeeping-take/"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calchamberalert.com/2017/10/20/what-employers-should-know-about-emergencies-and-the-workplace/" TargetMode="Externa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hse.gov.uk/cleaning/index.htm" TargetMode="External"/><Relationship Id="rId2" Type="http://schemas.openxmlformats.org/officeDocument/2006/relationships/hyperlink" Target="https://www.hse.gov.uk/guidance/index.htm" TargetMode="Externa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premierinn.com/gb/en/wh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ilhouette of a person holding a vacuum cleaner&#10;&#10;Description automatically generated">
            <a:extLst>
              <a:ext uri="{FF2B5EF4-FFF2-40B4-BE49-F238E27FC236}">
                <a16:creationId xmlns:a16="http://schemas.microsoft.com/office/drawing/2014/main" id="{9DAFBD42-DE57-F544-8945-AE33BB8EBB94}"/>
              </a:ext>
            </a:extLst>
          </p:cNvPr>
          <p:cNvPicPr>
            <a:picLocks noChangeAspect="1"/>
          </p:cNvPicPr>
          <p:nvPr/>
        </p:nvPicPr>
        <p:blipFill>
          <a:blip r:embed="rId2" cstate="print">
            <a:alphaModFix amt="8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21232" y="0"/>
            <a:ext cx="4870768" cy="6923314"/>
          </a:xfrm>
          <a:prstGeom prst="rect">
            <a:avLst/>
          </a:prstGeom>
          <a:blipFill>
            <a:blip r:embed="rId4">
              <a:alphaModFix amt="85000"/>
            </a:blip>
            <a:stretch>
              <a:fillRect/>
            </a:stretch>
          </a:blipFill>
        </p:spPr>
      </p:pic>
      <p:sp>
        <p:nvSpPr>
          <p:cNvPr id="3" name="Title 1">
            <a:extLst>
              <a:ext uri="{FF2B5EF4-FFF2-40B4-BE49-F238E27FC236}">
                <a16:creationId xmlns:a16="http://schemas.microsoft.com/office/drawing/2014/main" id="{525AEBD9-6F9A-F0BB-2E73-3E1E95BF3842}"/>
              </a:ext>
            </a:extLst>
          </p:cNvPr>
          <p:cNvSpPr txBox="1">
            <a:spLocks/>
          </p:cNvSpPr>
          <p:nvPr/>
        </p:nvSpPr>
        <p:spPr>
          <a:xfrm>
            <a:off x="1719252" y="1796045"/>
            <a:ext cx="6701130" cy="1508814"/>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Ensuring Safety Together: Premier Inn Chafford Hundred's Housekeeping Safety Training</a:t>
            </a:r>
          </a:p>
        </p:txBody>
      </p:sp>
      <p:graphicFrame>
        <p:nvGraphicFramePr>
          <p:cNvPr id="9" name="Content Placeholder 3">
            <a:extLst>
              <a:ext uri="{FF2B5EF4-FFF2-40B4-BE49-F238E27FC236}">
                <a16:creationId xmlns:a16="http://schemas.microsoft.com/office/drawing/2014/main" id="{01F45D4E-5029-A2C6-08F7-0CF23998581B}"/>
              </a:ext>
            </a:extLst>
          </p:cNvPr>
          <p:cNvGraphicFramePr>
            <a:graphicFrameLocks/>
          </p:cNvGraphicFramePr>
          <p:nvPr>
            <p:extLst>
              <p:ext uri="{D42A27DB-BD31-4B8C-83A1-F6EECF244321}">
                <p14:modId xmlns:p14="http://schemas.microsoft.com/office/powerpoint/2010/main" val="2439178342"/>
              </p:ext>
            </p:extLst>
          </p:nvPr>
        </p:nvGraphicFramePr>
        <p:xfrm>
          <a:off x="798215" y="4158407"/>
          <a:ext cx="8386424" cy="2083149"/>
        </p:xfrm>
        <a:graphic>
          <a:graphicData uri="http://schemas.openxmlformats.org/drawingml/2006/table">
            <a:tbl>
              <a:tblPr firstRow="1" bandRow="1">
                <a:tableStyleId>{21E4AEA4-8DFA-4A89-87EB-49C32662AFE0}</a:tableStyleId>
              </a:tblPr>
              <a:tblGrid>
                <a:gridCol w="1624906">
                  <a:extLst>
                    <a:ext uri="{9D8B030D-6E8A-4147-A177-3AD203B41FA5}">
                      <a16:colId xmlns:a16="http://schemas.microsoft.com/office/drawing/2014/main" val="20000"/>
                    </a:ext>
                  </a:extLst>
                </a:gridCol>
                <a:gridCol w="1834505">
                  <a:extLst>
                    <a:ext uri="{9D8B030D-6E8A-4147-A177-3AD203B41FA5}">
                      <a16:colId xmlns:a16="http://schemas.microsoft.com/office/drawing/2014/main" val="20001"/>
                    </a:ext>
                  </a:extLst>
                </a:gridCol>
                <a:gridCol w="1761124">
                  <a:extLst>
                    <a:ext uri="{9D8B030D-6E8A-4147-A177-3AD203B41FA5}">
                      <a16:colId xmlns:a16="http://schemas.microsoft.com/office/drawing/2014/main" val="20002"/>
                    </a:ext>
                  </a:extLst>
                </a:gridCol>
                <a:gridCol w="3165889">
                  <a:extLst>
                    <a:ext uri="{9D8B030D-6E8A-4147-A177-3AD203B41FA5}">
                      <a16:colId xmlns:a16="http://schemas.microsoft.com/office/drawing/2014/main" val="20003"/>
                    </a:ext>
                  </a:extLst>
                </a:gridCol>
              </a:tblGrid>
              <a:tr h="498189">
                <a:tc>
                  <a:txBody>
                    <a:bodyPr/>
                    <a:lstStyle/>
                    <a:p>
                      <a:r>
                        <a:rPr lang="en-GB" sz="1800" dirty="0">
                          <a:solidFill>
                            <a:schemeClr val="tx1"/>
                          </a:solidFill>
                        </a:rPr>
                        <a:t>Module</a:t>
                      </a:r>
                      <a:r>
                        <a:rPr lang="en-GB" sz="1800" baseline="0" dirty="0">
                          <a:solidFill>
                            <a:schemeClr val="tx1"/>
                          </a:solidFill>
                        </a:rPr>
                        <a:t> Code:</a:t>
                      </a:r>
                      <a:endParaRPr lang="en-GB" sz="1800" dirty="0">
                        <a:solidFill>
                          <a:schemeClr val="tx1"/>
                        </a:solidFill>
                      </a:endParaRPr>
                    </a:p>
                  </a:txBody>
                  <a:tcPr>
                    <a:solidFill>
                      <a:schemeClr val="accent1">
                        <a:lumMod val="40000"/>
                        <a:lumOff val="60000"/>
                      </a:schemeClr>
                    </a:solidFill>
                  </a:tcPr>
                </a:tc>
                <a:tc>
                  <a:txBody>
                    <a:bodyPr/>
                    <a:lstStyle/>
                    <a:p>
                      <a:r>
                        <a:rPr lang="en-GB" sz="1800" b="1" dirty="0">
                          <a:solidFill>
                            <a:schemeClr val="tx1"/>
                          </a:solidFill>
                        </a:rPr>
                        <a:t>BMIH4006</a:t>
                      </a:r>
                      <a:endParaRPr lang="en-GB" sz="1800" dirty="0">
                        <a:solidFill>
                          <a:schemeClr val="tx1"/>
                        </a:solidFill>
                      </a:endParaRPr>
                    </a:p>
                  </a:txBody>
                  <a:tcPr>
                    <a:solidFill>
                      <a:schemeClr val="accent1">
                        <a:lumMod val="40000"/>
                        <a:lumOff val="60000"/>
                      </a:schemeClr>
                    </a:solidFill>
                  </a:tcPr>
                </a:tc>
                <a:tc>
                  <a:txBody>
                    <a:bodyPr/>
                    <a:lstStyle/>
                    <a:p>
                      <a:r>
                        <a:rPr lang="en-GB" sz="1800" dirty="0">
                          <a:solidFill>
                            <a:schemeClr val="tx1"/>
                          </a:solidFill>
                        </a:rPr>
                        <a:t>Module Title:</a:t>
                      </a:r>
                    </a:p>
                  </a:txBody>
                  <a:tcPr>
                    <a:solidFill>
                      <a:schemeClr val="accent1">
                        <a:lumMod val="40000"/>
                        <a:lumOff val="60000"/>
                      </a:schemeClr>
                    </a:solidFill>
                  </a:tcPr>
                </a:tc>
                <a:tc>
                  <a:txBody>
                    <a:bodyPr/>
                    <a:lstStyle/>
                    <a:p>
                      <a:pPr marL="0" algn="l" defTabSz="685800" rtl="0" eaLnBrk="1" latinLnBrk="0" hangingPunct="1"/>
                      <a:r>
                        <a:rPr lang="en-GB" sz="1800" b="1" kern="1200" dirty="0">
                          <a:solidFill>
                            <a:schemeClr val="tx1"/>
                          </a:solidFill>
                          <a:latin typeface="+mn-lt"/>
                          <a:ea typeface="+mn-ea"/>
                          <a:cs typeface="+mn-cs"/>
                        </a:rPr>
                        <a:t>Operating Hotel Facilities</a:t>
                      </a:r>
                    </a:p>
                  </a:txBody>
                  <a:tcPr>
                    <a:solidFill>
                      <a:schemeClr val="accent1">
                        <a:lumMod val="40000"/>
                        <a:lumOff val="60000"/>
                      </a:schemeClr>
                    </a:solidFill>
                  </a:tcPr>
                </a:tc>
                <a:extLst>
                  <a:ext uri="{0D108BD9-81ED-4DB2-BD59-A6C34878D82A}">
                    <a16:rowId xmlns:a16="http://schemas.microsoft.com/office/drawing/2014/main" val="10000"/>
                  </a:ext>
                </a:extLst>
              </a:tr>
              <a:tr h="298042">
                <a:tc gridSpan="2">
                  <a:txBody>
                    <a:bodyPr/>
                    <a:lstStyle/>
                    <a:p>
                      <a:r>
                        <a:rPr lang="en-GB" sz="1600" b="1" dirty="0">
                          <a:solidFill>
                            <a:schemeClr val="tx1"/>
                          </a:solidFill>
                        </a:rPr>
                        <a:t>Module Leader/Lecturer:</a:t>
                      </a:r>
                    </a:p>
                  </a:txBody>
                  <a:tcPr>
                    <a:solidFill>
                      <a:schemeClr val="accent4">
                        <a:lumMod val="20000"/>
                        <a:lumOff val="80000"/>
                      </a:schemeClr>
                    </a:solidFill>
                  </a:tcPr>
                </a:tc>
                <a:tc hMerge="1">
                  <a:txBody>
                    <a:bodyPr/>
                    <a:lstStyle/>
                    <a:p>
                      <a:endParaRPr lang="en-GB" dirty="0"/>
                    </a:p>
                  </a:txBody>
                  <a:tcPr/>
                </a:tc>
                <a:tc gridSpan="2">
                  <a:txBody>
                    <a:bodyPr/>
                    <a:lstStyle/>
                    <a:p>
                      <a:r>
                        <a:rPr lang="en-GB" sz="1600" dirty="0"/>
                        <a:t>Natalie Brailsford</a:t>
                      </a:r>
                    </a:p>
                  </a:txBody>
                  <a:tcPr>
                    <a:solidFill>
                      <a:schemeClr val="accent4">
                        <a:lumMod val="20000"/>
                        <a:lumOff val="80000"/>
                      </a:schemeClr>
                    </a:solidFill>
                  </a:tcPr>
                </a:tc>
                <a:tc hMerge="1">
                  <a:txBody>
                    <a:bodyPr/>
                    <a:lstStyle/>
                    <a:p>
                      <a:endParaRPr lang="en-GB"/>
                    </a:p>
                  </a:txBody>
                  <a:tcPr/>
                </a:tc>
                <a:extLst>
                  <a:ext uri="{0D108BD9-81ED-4DB2-BD59-A6C34878D82A}">
                    <a16:rowId xmlns:a16="http://schemas.microsoft.com/office/drawing/2014/main" val="10001"/>
                  </a:ext>
                </a:extLst>
              </a:tr>
              <a:tr h="298042">
                <a:tc gridSpan="2">
                  <a:txBody>
                    <a:bodyPr/>
                    <a:lstStyle/>
                    <a:p>
                      <a:r>
                        <a:rPr lang="it-IT" sz="1600" b="1" dirty="0">
                          <a:solidFill>
                            <a:schemeClr val="tx1"/>
                          </a:solidFill>
                        </a:rPr>
                        <a:t>Student Name:</a:t>
                      </a:r>
                    </a:p>
                  </a:txBody>
                  <a:tcPr/>
                </a:tc>
                <a:tc hMerge="1">
                  <a:txBody>
                    <a:bodyPr/>
                    <a:lstStyle/>
                    <a:p>
                      <a:endParaRPr lang="en-GB"/>
                    </a:p>
                  </a:txBody>
                  <a:tcPr/>
                </a:tc>
                <a:tc gridSpan="2">
                  <a:txBody>
                    <a:bodyPr/>
                    <a:lstStyle/>
                    <a:p>
                      <a:r>
                        <a:rPr lang="it-IT" sz="1600" dirty="0"/>
                        <a:t>Nicoleta Cornelia Mocanu</a:t>
                      </a:r>
                    </a:p>
                  </a:txBody>
                  <a:tcPr/>
                </a:tc>
                <a:tc hMerge="1">
                  <a:txBody>
                    <a:bodyPr/>
                    <a:lstStyle/>
                    <a:p>
                      <a:endParaRPr lang="en-GB"/>
                    </a:p>
                  </a:txBody>
                  <a:tcPr/>
                </a:tc>
                <a:extLst>
                  <a:ext uri="{0D108BD9-81ED-4DB2-BD59-A6C34878D82A}">
                    <a16:rowId xmlns:a16="http://schemas.microsoft.com/office/drawing/2014/main" val="143049827"/>
                  </a:ext>
                </a:extLst>
              </a:tr>
              <a:tr h="514799">
                <a:tc gridSpan="2">
                  <a:txBody>
                    <a:bodyPr/>
                    <a:lstStyle/>
                    <a:p>
                      <a:r>
                        <a:rPr lang="en-GB" sz="1600" b="1" dirty="0">
                          <a:solidFill>
                            <a:schemeClr val="tx1"/>
                          </a:solidFill>
                        </a:rPr>
                        <a:t>Student ID:</a:t>
                      </a:r>
                    </a:p>
                  </a:txBody>
                  <a:tcPr/>
                </a:tc>
                <a:tc hMerge="1">
                  <a:txBody>
                    <a:bodyPr/>
                    <a:lstStyle/>
                    <a:p>
                      <a:endParaRPr lang="en-GB"/>
                    </a:p>
                  </a:txBody>
                  <a:tcPr/>
                </a:tc>
                <a:tc gridSpan="2">
                  <a:txBody>
                    <a:bodyPr/>
                    <a:lstStyle/>
                    <a:p>
                      <a:r>
                        <a:rPr lang="en-GB" sz="1600" dirty="0"/>
                        <a:t>2220990</a:t>
                      </a:r>
                    </a:p>
                    <a:p>
                      <a:endParaRPr lang="en-GB" sz="1600" dirty="0"/>
                    </a:p>
                  </a:txBody>
                  <a:tcPr/>
                </a:tc>
                <a:tc hMerge="1">
                  <a:txBody>
                    <a:bodyPr/>
                    <a:lstStyle/>
                    <a:p>
                      <a:endParaRPr lang="en-GB"/>
                    </a:p>
                  </a:txBody>
                  <a:tcPr/>
                </a:tc>
                <a:extLst>
                  <a:ext uri="{0D108BD9-81ED-4DB2-BD59-A6C34878D82A}">
                    <a16:rowId xmlns:a16="http://schemas.microsoft.com/office/drawing/2014/main" val="2675174586"/>
                  </a:ext>
                </a:extLst>
              </a:tr>
              <a:tr h="298042">
                <a:tc gridSpan="2">
                  <a:txBody>
                    <a:bodyPr/>
                    <a:lstStyle/>
                    <a:p>
                      <a:r>
                        <a:rPr lang="en-GB" sz="1600" b="1" dirty="0">
                          <a:solidFill>
                            <a:schemeClr val="tx1"/>
                          </a:solidFill>
                        </a:rPr>
                        <a:t>Submission Date:</a:t>
                      </a:r>
                    </a:p>
                  </a:txBody>
                  <a:tcPr/>
                </a:tc>
                <a:tc hMerge="1">
                  <a:txBody>
                    <a:bodyPr/>
                    <a:lstStyle/>
                    <a:p>
                      <a:endParaRPr lang="en-GB" dirty="0"/>
                    </a:p>
                  </a:txBody>
                  <a:tcPr/>
                </a:tc>
                <a:tc gridSpan="2">
                  <a:txBody>
                    <a:bodyPr/>
                    <a:lstStyle/>
                    <a:p>
                      <a:r>
                        <a:rPr lang="en-GB" sz="1600" dirty="0"/>
                        <a:t>12.02.2024</a:t>
                      </a:r>
                    </a:p>
                  </a:txBody>
                  <a:tcPr/>
                </a:tc>
                <a:tc hMerge="1">
                  <a:txBody>
                    <a:bodyPr/>
                    <a:lstStyle/>
                    <a:p>
                      <a:endParaRPr lang="en-GB"/>
                    </a:p>
                  </a:txBody>
                  <a:tcPr/>
                </a:tc>
                <a:extLst>
                  <a:ext uri="{0D108BD9-81ED-4DB2-BD59-A6C34878D82A}">
                    <a16:rowId xmlns:a16="http://schemas.microsoft.com/office/drawing/2014/main" val="10002"/>
                  </a:ext>
                </a:extLst>
              </a:tr>
            </a:tbl>
          </a:graphicData>
        </a:graphic>
      </p:graphicFrame>
      <p:pic>
        <p:nvPicPr>
          <p:cNvPr id="2" name="Picture 1" descr="A close up of black text&#10;&#10;Description automatically generated">
            <a:extLst>
              <a:ext uri="{FF2B5EF4-FFF2-40B4-BE49-F238E27FC236}">
                <a16:creationId xmlns:a16="http://schemas.microsoft.com/office/drawing/2014/main" id="{D7B52563-EAF5-EF91-B7A7-BDD092774E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101016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F99196D-EBCE-C9F3-DA02-7FC34708547A}"/>
              </a:ext>
            </a:extLst>
          </p:cNvPr>
          <p:cNvGraphicFramePr>
            <a:graphicFrameLocks noGrp="1"/>
          </p:cNvGraphicFramePr>
          <p:nvPr>
            <p:extLst>
              <p:ext uri="{D42A27DB-BD31-4B8C-83A1-F6EECF244321}">
                <p14:modId xmlns:p14="http://schemas.microsoft.com/office/powerpoint/2010/main" val="2334222100"/>
              </p:ext>
            </p:extLst>
          </p:nvPr>
        </p:nvGraphicFramePr>
        <p:xfrm>
          <a:off x="1171484" y="1858574"/>
          <a:ext cx="9849031" cy="3962400"/>
        </p:xfrm>
        <a:graphic>
          <a:graphicData uri="http://schemas.openxmlformats.org/drawingml/2006/table">
            <a:tbl>
              <a:tblPr firstRow="1" bandRow="1">
                <a:tableStyleId>{69CF1AB2-1976-4502-BF36-3FF5EA218861}</a:tableStyleId>
              </a:tblPr>
              <a:tblGrid>
                <a:gridCol w="915849">
                  <a:extLst>
                    <a:ext uri="{9D8B030D-6E8A-4147-A177-3AD203B41FA5}">
                      <a16:colId xmlns:a16="http://schemas.microsoft.com/office/drawing/2014/main" val="1996584376"/>
                    </a:ext>
                  </a:extLst>
                </a:gridCol>
                <a:gridCol w="7922129">
                  <a:extLst>
                    <a:ext uri="{9D8B030D-6E8A-4147-A177-3AD203B41FA5}">
                      <a16:colId xmlns:a16="http://schemas.microsoft.com/office/drawing/2014/main" val="4024254170"/>
                    </a:ext>
                  </a:extLst>
                </a:gridCol>
                <a:gridCol w="1011053">
                  <a:extLst>
                    <a:ext uri="{9D8B030D-6E8A-4147-A177-3AD203B41FA5}">
                      <a16:colId xmlns:a16="http://schemas.microsoft.com/office/drawing/2014/main" val="2622093567"/>
                    </a:ext>
                  </a:extLst>
                </a:gridCol>
              </a:tblGrid>
              <a:tr h="388282">
                <a:tc>
                  <a:txBody>
                    <a:bodyPr/>
                    <a:lstStyle/>
                    <a:p>
                      <a:r>
                        <a:rPr lang="en-GB" sz="2000" b="0" dirty="0"/>
                        <a:t>1</a:t>
                      </a:r>
                    </a:p>
                  </a:txBody>
                  <a:tcPr/>
                </a:tc>
                <a:tc>
                  <a:txBody>
                    <a:bodyPr/>
                    <a:lstStyle/>
                    <a:p>
                      <a:r>
                        <a:rPr lang="en-GB" sz="2000" b="0" dirty="0"/>
                        <a:t>Introduction to Health and Safety</a:t>
                      </a:r>
                    </a:p>
                  </a:txBody>
                  <a:tcPr/>
                </a:tc>
                <a:tc>
                  <a:txBody>
                    <a:bodyPr/>
                    <a:lstStyle/>
                    <a:p>
                      <a:r>
                        <a:rPr lang="en-GB" sz="2000" b="0" dirty="0"/>
                        <a:t>2</a:t>
                      </a:r>
                    </a:p>
                  </a:txBody>
                  <a:tcPr/>
                </a:tc>
                <a:extLst>
                  <a:ext uri="{0D108BD9-81ED-4DB2-BD59-A6C34878D82A}">
                    <a16:rowId xmlns:a16="http://schemas.microsoft.com/office/drawing/2014/main" val="216701885"/>
                  </a:ext>
                </a:extLst>
              </a:tr>
              <a:tr h="388282">
                <a:tc>
                  <a:txBody>
                    <a:bodyPr/>
                    <a:lstStyle/>
                    <a:p>
                      <a:r>
                        <a:rPr lang="en-GB" sz="2000" b="0" dirty="0"/>
                        <a:t>2</a:t>
                      </a:r>
                    </a:p>
                  </a:txBody>
                  <a:tcPr/>
                </a:tc>
                <a:tc>
                  <a:txBody>
                    <a:bodyPr/>
                    <a:lstStyle/>
                    <a:p>
                      <a:r>
                        <a:rPr lang="en-GB" sz="2000" b="0" dirty="0"/>
                        <a:t>Understanding the Risks</a:t>
                      </a:r>
                    </a:p>
                  </a:txBody>
                  <a:tcPr/>
                </a:tc>
                <a:tc>
                  <a:txBody>
                    <a:bodyPr/>
                    <a:lstStyle/>
                    <a:p>
                      <a:r>
                        <a:rPr lang="en-GB" sz="2000" b="0" dirty="0"/>
                        <a:t>3</a:t>
                      </a:r>
                    </a:p>
                  </a:txBody>
                  <a:tcPr/>
                </a:tc>
                <a:extLst>
                  <a:ext uri="{0D108BD9-81ED-4DB2-BD59-A6C34878D82A}">
                    <a16:rowId xmlns:a16="http://schemas.microsoft.com/office/drawing/2014/main" val="314322085"/>
                  </a:ext>
                </a:extLst>
              </a:tr>
              <a:tr h="388282">
                <a:tc>
                  <a:txBody>
                    <a:bodyPr/>
                    <a:lstStyle/>
                    <a:p>
                      <a:r>
                        <a:rPr lang="en-GB" sz="2000" b="0" dirty="0"/>
                        <a:t>3</a:t>
                      </a:r>
                    </a:p>
                  </a:txBody>
                  <a:tcPr/>
                </a:tc>
                <a:tc>
                  <a:txBody>
                    <a:bodyPr/>
                    <a:lstStyle/>
                    <a:p>
                      <a:r>
                        <a:rPr lang="en-GB" sz="2000" b="0" dirty="0"/>
                        <a:t>Chemical Hazards and Safety</a:t>
                      </a:r>
                    </a:p>
                  </a:txBody>
                  <a:tcPr/>
                </a:tc>
                <a:tc>
                  <a:txBody>
                    <a:bodyPr/>
                    <a:lstStyle/>
                    <a:p>
                      <a:r>
                        <a:rPr lang="en-GB" sz="2000" b="0" dirty="0"/>
                        <a:t>4</a:t>
                      </a:r>
                    </a:p>
                  </a:txBody>
                  <a:tcPr/>
                </a:tc>
                <a:extLst>
                  <a:ext uri="{0D108BD9-81ED-4DB2-BD59-A6C34878D82A}">
                    <a16:rowId xmlns:a16="http://schemas.microsoft.com/office/drawing/2014/main" val="382141609"/>
                  </a:ext>
                </a:extLst>
              </a:tr>
              <a:tr h="388282">
                <a:tc>
                  <a:txBody>
                    <a:bodyPr/>
                    <a:lstStyle/>
                    <a:p>
                      <a:r>
                        <a:rPr lang="en-GB" sz="2000" b="0" dirty="0"/>
                        <a:t>4</a:t>
                      </a:r>
                    </a:p>
                  </a:txBody>
                  <a:tcPr/>
                </a:tc>
                <a:tc>
                  <a:txBody>
                    <a:bodyPr/>
                    <a:lstStyle/>
                    <a:p>
                      <a:r>
                        <a:rPr lang="en-GB" sz="2000" b="0" dirty="0"/>
                        <a:t>Preventing Physical Hazards</a:t>
                      </a:r>
                    </a:p>
                  </a:txBody>
                  <a:tcPr/>
                </a:tc>
                <a:tc>
                  <a:txBody>
                    <a:bodyPr/>
                    <a:lstStyle/>
                    <a:p>
                      <a:r>
                        <a:rPr lang="en-GB" sz="2000" b="0" dirty="0"/>
                        <a:t>5</a:t>
                      </a:r>
                    </a:p>
                  </a:txBody>
                  <a:tcPr/>
                </a:tc>
                <a:extLst>
                  <a:ext uri="{0D108BD9-81ED-4DB2-BD59-A6C34878D82A}">
                    <a16:rowId xmlns:a16="http://schemas.microsoft.com/office/drawing/2014/main" val="2710249137"/>
                  </a:ext>
                </a:extLst>
              </a:tr>
              <a:tr h="388282">
                <a:tc>
                  <a:txBody>
                    <a:bodyPr/>
                    <a:lstStyle/>
                    <a:p>
                      <a:r>
                        <a:rPr lang="en-GB" sz="2000" b="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kern="1200" dirty="0">
                          <a:solidFill>
                            <a:schemeClr val="tx1"/>
                          </a:solidFill>
                          <a:effectLst/>
                          <a:latin typeface="+mn-lt"/>
                          <a:ea typeface="+mn-ea"/>
                          <a:cs typeface="+mn-cs"/>
                        </a:rPr>
                        <a:t>Ergonomic Practices for Safety</a:t>
                      </a:r>
                    </a:p>
                  </a:txBody>
                  <a:tcPr/>
                </a:tc>
                <a:tc>
                  <a:txBody>
                    <a:bodyPr/>
                    <a:lstStyle/>
                    <a:p>
                      <a:r>
                        <a:rPr lang="en-GB" sz="2000" b="0" dirty="0"/>
                        <a:t>6</a:t>
                      </a:r>
                    </a:p>
                  </a:txBody>
                  <a:tcPr/>
                </a:tc>
                <a:extLst>
                  <a:ext uri="{0D108BD9-81ED-4DB2-BD59-A6C34878D82A}">
                    <a16:rowId xmlns:a16="http://schemas.microsoft.com/office/drawing/2014/main" val="2080966728"/>
                  </a:ext>
                </a:extLst>
              </a:tr>
              <a:tr h="388282">
                <a:tc>
                  <a:txBody>
                    <a:bodyPr/>
                    <a:lstStyle/>
                    <a:p>
                      <a:r>
                        <a:rPr lang="en-GB" sz="2000" b="0" dirty="0"/>
                        <a:t>6</a:t>
                      </a:r>
                    </a:p>
                  </a:txBody>
                  <a:tcPr/>
                </a:tc>
                <a:tc>
                  <a:txBody>
                    <a:bodyPr/>
                    <a:lstStyle/>
                    <a:p>
                      <a:r>
                        <a:rPr lang="en-GB" sz="2000" b="0" dirty="0"/>
                        <a:t>Safe Room Cleaning Procedures</a:t>
                      </a:r>
                    </a:p>
                  </a:txBody>
                  <a:tcPr/>
                </a:tc>
                <a:tc>
                  <a:txBody>
                    <a:bodyPr/>
                    <a:lstStyle/>
                    <a:p>
                      <a:r>
                        <a:rPr lang="en-GB" sz="2000" b="0" dirty="0"/>
                        <a:t>7</a:t>
                      </a:r>
                    </a:p>
                  </a:txBody>
                  <a:tcPr/>
                </a:tc>
                <a:extLst>
                  <a:ext uri="{0D108BD9-81ED-4DB2-BD59-A6C34878D82A}">
                    <a16:rowId xmlns:a16="http://schemas.microsoft.com/office/drawing/2014/main" val="730397197"/>
                  </a:ext>
                </a:extLst>
              </a:tr>
              <a:tr h="388282">
                <a:tc>
                  <a:txBody>
                    <a:bodyPr/>
                    <a:lstStyle/>
                    <a:p>
                      <a:r>
                        <a:rPr lang="en-GB" sz="2000" b="0" dirty="0"/>
                        <a:t>7</a:t>
                      </a:r>
                    </a:p>
                  </a:txBody>
                  <a:tcPr/>
                </a:tc>
                <a:tc>
                  <a:txBody>
                    <a:bodyPr/>
                    <a:lstStyle/>
                    <a:p>
                      <a:r>
                        <a:rPr lang="en-GB" sz="2000" b="0" dirty="0"/>
                        <a:t>Equipment Use and Care</a:t>
                      </a:r>
                    </a:p>
                  </a:txBody>
                  <a:tcPr/>
                </a:tc>
                <a:tc>
                  <a:txBody>
                    <a:bodyPr/>
                    <a:lstStyle/>
                    <a:p>
                      <a:r>
                        <a:rPr lang="en-GB" sz="2000" b="0" dirty="0"/>
                        <a:t>8</a:t>
                      </a:r>
                    </a:p>
                  </a:txBody>
                  <a:tcPr/>
                </a:tc>
                <a:extLst>
                  <a:ext uri="{0D108BD9-81ED-4DB2-BD59-A6C34878D82A}">
                    <a16:rowId xmlns:a16="http://schemas.microsoft.com/office/drawing/2014/main" val="23075296"/>
                  </a:ext>
                </a:extLst>
              </a:tr>
              <a:tr h="388282">
                <a:tc>
                  <a:txBody>
                    <a:bodyPr/>
                    <a:lstStyle/>
                    <a:p>
                      <a:r>
                        <a:rPr lang="en-GB" sz="2000" b="0" dirty="0"/>
                        <a:t>8</a:t>
                      </a:r>
                    </a:p>
                  </a:txBody>
                  <a:tcPr/>
                </a:tc>
                <a:tc>
                  <a:txBody>
                    <a:bodyPr/>
                    <a:lstStyle/>
                    <a:p>
                      <a:r>
                        <a:rPr lang="en-GB" sz="2000" b="0" dirty="0"/>
                        <a:t>Responding to Emergencies</a:t>
                      </a:r>
                    </a:p>
                  </a:txBody>
                  <a:tcPr/>
                </a:tc>
                <a:tc>
                  <a:txBody>
                    <a:bodyPr/>
                    <a:lstStyle/>
                    <a:p>
                      <a:r>
                        <a:rPr lang="en-GB" sz="2000" b="0" dirty="0"/>
                        <a:t>9</a:t>
                      </a:r>
                    </a:p>
                  </a:txBody>
                  <a:tcPr/>
                </a:tc>
                <a:extLst>
                  <a:ext uri="{0D108BD9-81ED-4DB2-BD59-A6C34878D82A}">
                    <a16:rowId xmlns:a16="http://schemas.microsoft.com/office/drawing/2014/main" val="3075608190"/>
                  </a:ext>
                </a:extLst>
              </a:tr>
              <a:tr h="388282">
                <a:tc>
                  <a:txBody>
                    <a:bodyPr/>
                    <a:lstStyle/>
                    <a:p>
                      <a:r>
                        <a:rPr lang="en-GB" sz="2000" b="0" dirty="0"/>
                        <a:t>9</a:t>
                      </a:r>
                    </a:p>
                  </a:txBody>
                  <a:tcPr/>
                </a:tc>
                <a:tc>
                  <a:txBody>
                    <a:bodyPr/>
                    <a:lstStyle/>
                    <a:p>
                      <a:r>
                        <a:rPr lang="en-GB" sz="2000" b="0" dirty="0"/>
                        <a:t>Summary and Conclusion</a:t>
                      </a:r>
                    </a:p>
                  </a:txBody>
                  <a:tcPr/>
                </a:tc>
                <a:tc>
                  <a:txBody>
                    <a:bodyPr/>
                    <a:lstStyle/>
                    <a:p>
                      <a:r>
                        <a:rPr lang="en-GB" sz="2000" b="0" dirty="0"/>
                        <a:t>10</a:t>
                      </a:r>
                    </a:p>
                  </a:txBody>
                  <a:tcPr/>
                </a:tc>
                <a:extLst>
                  <a:ext uri="{0D108BD9-81ED-4DB2-BD59-A6C34878D82A}">
                    <a16:rowId xmlns:a16="http://schemas.microsoft.com/office/drawing/2014/main" val="375024286"/>
                  </a:ext>
                </a:extLst>
              </a:tr>
              <a:tr h="388282">
                <a:tc>
                  <a:txBody>
                    <a:bodyPr/>
                    <a:lstStyle/>
                    <a:p>
                      <a:r>
                        <a:rPr lang="en-GB" sz="2000" b="0" dirty="0"/>
                        <a:t>10</a:t>
                      </a:r>
                    </a:p>
                  </a:txBody>
                  <a:tcPr/>
                </a:tc>
                <a:tc>
                  <a:txBody>
                    <a:bodyPr/>
                    <a:lstStyle/>
                    <a:p>
                      <a:r>
                        <a:rPr lang="en-GB" sz="2000" b="0" dirty="0"/>
                        <a:t>References</a:t>
                      </a:r>
                    </a:p>
                  </a:txBody>
                  <a:tcPr/>
                </a:tc>
                <a:tc>
                  <a:txBody>
                    <a:bodyPr/>
                    <a:lstStyle/>
                    <a:p>
                      <a:r>
                        <a:rPr lang="en-GB" sz="2000" b="0" dirty="0"/>
                        <a:t>11</a:t>
                      </a:r>
                    </a:p>
                  </a:txBody>
                  <a:tcPr/>
                </a:tc>
                <a:extLst>
                  <a:ext uri="{0D108BD9-81ED-4DB2-BD59-A6C34878D82A}">
                    <a16:rowId xmlns:a16="http://schemas.microsoft.com/office/drawing/2014/main" val="2717493023"/>
                  </a:ext>
                </a:extLst>
              </a:tr>
            </a:tbl>
          </a:graphicData>
        </a:graphic>
      </p:graphicFrame>
      <p:sp>
        <p:nvSpPr>
          <p:cNvPr id="4" name="TextBox 3">
            <a:extLst>
              <a:ext uri="{FF2B5EF4-FFF2-40B4-BE49-F238E27FC236}">
                <a16:creationId xmlns:a16="http://schemas.microsoft.com/office/drawing/2014/main" id="{5851E650-F1F9-F1CA-26C8-B69F8AB6FB1C}"/>
              </a:ext>
            </a:extLst>
          </p:cNvPr>
          <p:cNvSpPr txBox="1"/>
          <p:nvPr/>
        </p:nvSpPr>
        <p:spPr>
          <a:xfrm>
            <a:off x="4044596" y="589986"/>
            <a:ext cx="3052890" cy="584775"/>
          </a:xfrm>
          <a:prstGeom prst="rect">
            <a:avLst/>
          </a:prstGeom>
          <a:noFill/>
        </p:spPr>
        <p:txBody>
          <a:bodyPr wrap="square">
            <a:spAutoFit/>
          </a:bodyPr>
          <a:lstStyle/>
          <a:p>
            <a:r>
              <a:rPr lang="en-GB" sz="3200" b="1" dirty="0"/>
              <a:t>Table of content</a:t>
            </a:r>
          </a:p>
        </p:txBody>
      </p:sp>
      <p:pic>
        <p:nvPicPr>
          <p:cNvPr id="3" name="Picture 2" descr="A close up of black text&#10;&#10;Description automatically generated">
            <a:extLst>
              <a:ext uri="{FF2B5EF4-FFF2-40B4-BE49-F238E27FC236}">
                <a16:creationId xmlns:a16="http://schemas.microsoft.com/office/drawing/2014/main" id="{D7DE2F6F-5ADB-2FD5-0160-1DACD8E837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2845975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5E27C7-F675-FAA9-5CB8-BD7DFC749C75}"/>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 Introduction to Health and Safety</a:t>
            </a:r>
          </a:p>
        </p:txBody>
      </p:sp>
      <p:pic>
        <p:nvPicPr>
          <p:cNvPr id="12" name="Picture 11" descr="A person cleaning a phone&#10;&#10;Description automatically generated">
            <a:extLst>
              <a:ext uri="{FF2B5EF4-FFF2-40B4-BE49-F238E27FC236}">
                <a16:creationId xmlns:a16="http://schemas.microsoft.com/office/drawing/2014/main" id="{495100B8-C833-9056-657B-7F2950960CFB}"/>
              </a:ext>
            </a:extLst>
          </p:cNvPr>
          <p:cNvPicPr>
            <a:picLocks noChangeAspect="1"/>
          </p:cNvPicPr>
          <p:nvPr/>
        </p:nvPicPr>
        <p:blipFill rotWithShape="1">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rc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TextBox 6">
            <a:extLst>
              <a:ext uri="{FF2B5EF4-FFF2-40B4-BE49-F238E27FC236}">
                <a16:creationId xmlns:a16="http://schemas.microsoft.com/office/drawing/2014/main" id="{95F75F73-03F8-B5AF-D800-DB2B47ABD629}"/>
              </a:ext>
            </a:extLst>
          </p:cNvPr>
          <p:cNvSpPr txBox="1"/>
          <p:nvPr/>
        </p:nvSpPr>
        <p:spPr>
          <a:xfrm>
            <a:off x="5969876" y="2333297"/>
            <a:ext cx="5906814" cy="3843666"/>
          </a:xfrm>
          <a:prstGeom prst="rect">
            <a:avLst/>
          </a:prstGeom>
        </p:spPr>
        <p:txBody>
          <a:bodyPr vert="horz" lIns="91440" tIns="45720" rIns="91440" bIns="45720" rtlCol="0">
            <a:normAutofit/>
          </a:bodyPr>
          <a:lstStyle/>
          <a:p>
            <a:pPr algn="just">
              <a:lnSpc>
                <a:spcPct val="90000"/>
              </a:lnSpc>
              <a:spcAft>
                <a:spcPts val="600"/>
              </a:spcAft>
            </a:pPr>
            <a:r>
              <a:rPr lang="en-US" sz="2400" dirty="0"/>
              <a:t>Welcome to our Health and Safety Training. This session is designed to enhance your awareness and ensure the safety of our team and guests. Health and safety are paramount in our daily operations, and by adhering to these practices, we can prevent accidents and injuries (Health and Safety Executive, 2019).</a:t>
            </a:r>
          </a:p>
        </p:txBody>
      </p:sp>
      <p:pic>
        <p:nvPicPr>
          <p:cNvPr id="13" name="Picture 12" descr="A close up of black text&#10;&#10;Description automatically generated">
            <a:extLst>
              <a:ext uri="{FF2B5EF4-FFF2-40B4-BE49-F238E27FC236}">
                <a16:creationId xmlns:a16="http://schemas.microsoft.com/office/drawing/2014/main" id="{F3CEE708-402A-045F-6068-2D6E5FBE57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84162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48882AA-0A8A-D0AF-33A7-E650A85D4FD7}"/>
              </a:ext>
            </a:extLst>
          </p:cNvPr>
          <p:cNvSpPr txBox="1"/>
          <p:nvPr/>
        </p:nvSpPr>
        <p:spPr>
          <a:xfrm>
            <a:off x="5471160" y="588168"/>
            <a:ext cx="5918198"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dirty="0">
                <a:effectLst/>
                <a:latin typeface="+mj-lt"/>
                <a:ea typeface="+mj-ea"/>
                <a:cs typeface="+mj-cs"/>
              </a:rPr>
              <a:t>Understanding the Risks</a:t>
            </a:r>
          </a:p>
        </p:txBody>
      </p:sp>
      <p:pic>
        <p:nvPicPr>
          <p:cNvPr id="6" name="Picture 5" descr="A group of icons with text&#10;&#10;Description automatically generated">
            <a:extLst>
              <a:ext uri="{FF2B5EF4-FFF2-40B4-BE49-F238E27FC236}">
                <a16:creationId xmlns:a16="http://schemas.microsoft.com/office/drawing/2014/main" id="{0A8E7045-B29C-2FF6-358B-F9043A3F4281}"/>
              </a:ext>
            </a:extLst>
          </p:cNvPr>
          <p:cNvPicPr>
            <a:picLocks noChangeAspect="1"/>
          </p:cNvPicPr>
          <p:nvPr/>
        </p:nvPicPr>
        <p:blipFill rotWithShape="1">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rcRect/>
          <a:stretch/>
        </p:blipFill>
        <p:spPr>
          <a:xfrm>
            <a:off x="21" y="10"/>
            <a:ext cx="507998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1" name="TextBox 10">
            <a:extLst>
              <a:ext uri="{FF2B5EF4-FFF2-40B4-BE49-F238E27FC236}">
                <a16:creationId xmlns:a16="http://schemas.microsoft.com/office/drawing/2014/main" id="{9D0047F4-4B55-7AF9-96AE-F2DCFD83BD96}"/>
              </a:ext>
            </a:extLst>
          </p:cNvPr>
          <p:cNvSpPr txBox="1"/>
          <p:nvPr/>
        </p:nvSpPr>
        <p:spPr>
          <a:xfrm>
            <a:off x="5506720" y="2333297"/>
            <a:ext cx="5847078" cy="2878783"/>
          </a:xfrm>
          <a:prstGeom prst="rect">
            <a:avLst/>
          </a:prstGeom>
        </p:spPr>
        <p:txBody>
          <a:bodyPr vert="horz" lIns="91440" tIns="45720" rIns="91440" bIns="45720" rtlCol="0">
            <a:normAutofit/>
          </a:bodyPr>
          <a:lstStyle/>
          <a:p>
            <a:pPr algn="just">
              <a:lnSpc>
                <a:spcPct val="90000"/>
              </a:lnSpc>
              <a:spcAft>
                <a:spcPts val="600"/>
              </a:spcAft>
            </a:pPr>
            <a:r>
              <a:rPr lang="en-US" sz="2400" b="0" i="0" dirty="0">
                <a:effectLst/>
              </a:rPr>
              <a:t>Housekeeping tasks come with their set of risks, including chemical, physical, and ergonomic hazards. Recognizing these risks is the first step towards mitigation. Proper handling of cleaning agents, safe movement around the property, and ergonomic work practices are essential (Hughes and </a:t>
            </a:r>
            <a:r>
              <a:rPr lang="en-US" sz="2400" b="0" i="0" dirty="0" err="1">
                <a:effectLst/>
              </a:rPr>
              <a:t>Ferrett</a:t>
            </a:r>
            <a:r>
              <a:rPr lang="en-US" sz="2400" b="0" i="0" dirty="0">
                <a:effectLst/>
              </a:rPr>
              <a:t>, 2016).</a:t>
            </a:r>
            <a:endParaRPr lang="en-US" sz="2400" dirty="0"/>
          </a:p>
        </p:txBody>
      </p:sp>
      <p:pic>
        <p:nvPicPr>
          <p:cNvPr id="9" name="Picture 8" descr="A close up of black text&#10;&#10;Description automatically generated">
            <a:extLst>
              <a:ext uri="{FF2B5EF4-FFF2-40B4-BE49-F238E27FC236}">
                <a16:creationId xmlns:a16="http://schemas.microsoft.com/office/drawing/2014/main" id="{ECEF92EF-AEA0-E6C5-EA6E-6F04D1AAD7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92640" y="142398"/>
            <a:ext cx="2697480" cy="891540"/>
          </a:xfrm>
          <a:prstGeom prst="rect">
            <a:avLst/>
          </a:prstGeom>
        </p:spPr>
      </p:pic>
    </p:spTree>
    <p:extLst>
      <p:ext uri="{BB962C8B-B14F-4D97-AF65-F5344CB8AC3E}">
        <p14:creationId xmlns:p14="http://schemas.microsoft.com/office/powerpoint/2010/main" val="1932589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7ACF83-1442-15ED-7537-9038475FE507}"/>
              </a:ext>
            </a:extLst>
          </p:cNvPr>
          <p:cNvSpPr txBox="1"/>
          <p:nvPr/>
        </p:nvSpPr>
        <p:spPr>
          <a:xfrm>
            <a:off x="5939179" y="953704"/>
            <a:ext cx="4840010" cy="1807305"/>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dirty="0">
                <a:latin typeface="+mj-lt"/>
                <a:ea typeface="+mj-ea"/>
                <a:cs typeface="+mj-cs"/>
              </a:rPr>
              <a:t>Chemical Hazards and Safety</a:t>
            </a:r>
          </a:p>
        </p:txBody>
      </p:sp>
      <p:pic>
        <p:nvPicPr>
          <p:cNvPr id="5" name="Picture 4" descr="A blue and white notice sign&#10;&#10;Description automatically generated">
            <a:extLst>
              <a:ext uri="{FF2B5EF4-FFF2-40B4-BE49-F238E27FC236}">
                <a16:creationId xmlns:a16="http://schemas.microsoft.com/office/drawing/2014/main" id="{A7E0CBB2-688D-067A-6D2E-1DC4CD54B1C6}"/>
              </a:ext>
            </a:extLst>
          </p:cNvPr>
          <p:cNvPicPr>
            <a:picLocks noChangeAspect="1"/>
          </p:cNvPicPr>
          <p:nvPr/>
        </p:nvPicPr>
        <p:blipFill rotWithShape="1">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rcRect/>
          <a:stretch/>
        </p:blipFill>
        <p:spPr>
          <a:xfrm>
            <a:off x="74666" y="10"/>
            <a:ext cx="52222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 name="TextBox 9">
            <a:extLst>
              <a:ext uri="{FF2B5EF4-FFF2-40B4-BE49-F238E27FC236}">
                <a16:creationId xmlns:a16="http://schemas.microsoft.com/office/drawing/2014/main" id="{B8591CFB-3B33-566E-C45B-6CCD63204717}"/>
              </a:ext>
            </a:extLst>
          </p:cNvPr>
          <p:cNvSpPr txBox="1"/>
          <p:nvPr/>
        </p:nvSpPr>
        <p:spPr>
          <a:xfrm>
            <a:off x="5496560" y="2854960"/>
            <a:ext cx="6085840" cy="2381345"/>
          </a:xfrm>
          <a:prstGeom prst="rect">
            <a:avLst/>
          </a:prstGeom>
        </p:spPr>
        <p:txBody>
          <a:bodyPr vert="horz" lIns="91440" tIns="45720" rIns="91440" bIns="45720" rtlCol="0">
            <a:normAutofit lnSpcReduction="10000"/>
          </a:bodyPr>
          <a:lstStyle/>
          <a:p>
            <a:pPr algn="just">
              <a:lnSpc>
                <a:spcPct val="160000"/>
              </a:lnSpc>
              <a:spcAft>
                <a:spcPts val="600"/>
              </a:spcAft>
            </a:pPr>
            <a:r>
              <a:rPr lang="en-US" sz="2000" dirty="0"/>
              <a:t>Exposure to cleaning chemicals can pose health risks. Always use provided PPE like gloves and goggles and follow the guidelines for safe handling and storage of cleaning agents to prevent accidents (Health and Safety Executive, 2024).</a:t>
            </a:r>
          </a:p>
        </p:txBody>
      </p:sp>
      <p:sp>
        <p:nvSpPr>
          <p:cNvPr id="6" name="TextBox 5">
            <a:extLst>
              <a:ext uri="{FF2B5EF4-FFF2-40B4-BE49-F238E27FC236}">
                <a16:creationId xmlns:a16="http://schemas.microsoft.com/office/drawing/2014/main" id="{6622DF70-CEC8-D542-8F47-85128B234FAD}"/>
              </a:ext>
            </a:extLst>
          </p:cNvPr>
          <p:cNvSpPr txBox="1"/>
          <p:nvPr/>
        </p:nvSpPr>
        <p:spPr>
          <a:xfrm>
            <a:off x="811954" y="748607"/>
            <a:ext cx="4256313" cy="1807305"/>
          </a:xfrm>
          <a:prstGeom prst="rect">
            <a:avLst/>
          </a:prstGeom>
        </p:spPr>
        <p:txBody>
          <a:bodyPr vert="horz" lIns="91440" tIns="45720" rIns="91440" bIns="45720" rtlCol="0" anchor="ctr">
            <a:normAutofit/>
          </a:bodyPr>
          <a:lstStyle/>
          <a:p>
            <a:pPr algn="ctr">
              <a:lnSpc>
                <a:spcPct val="90000"/>
              </a:lnSpc>
              <a:spcBef>
                <a:spcPct val="0"/>
              </a:spcBef>
              <a:spcAft>
                <a:spcPts val="600"/>
              </a:spcAft>
            </a:pPr>
            <a:endParaRPr lang="en-US" sz="3200" b="1" dirty="0">
              <a:ea typeface="+mj-ea"/>
              <a:cs typeface="+mj-cs"/>
            </a:endParaRPr>
          </a:p>
        </p:txBody>
      </p:sp>
      <p:pic>
        <p:nvPicPr>
          <p:cNvPr id="9" name="Picture 8" descr="A close up of black text&#10;&#10;Description automatically generated">
            <a:extLst>
              <a:ext uri="{FF2B5EF4-FFF2-40B4-BE49-F238E27FC236}">
                <a16:creationId xmlns:a16="http://schemas.microsoft.com/office/drawing/2014/main" id="{B964E038-09DD-F2C6-99C6-2A53C3FAA1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29578" y="142398"/>
            <a:ext cx="2697480" cy="891540"/>
          </a:xfrm>
          <a:prstGeom prst="rect">
            <a:avLst/>
          </a:prstGeom>
        </p:spPr>
      </p:pic>
    </p:spTree>
    <p:extLst>
      <p:ext uri="{BB962C8B-B14F-4D97-AF65-F5344CB8AC3E}">
        <p14:creationId xmlns:p14="http://schemas.microsoft.com/office/powerpoint/2010/main" val="211378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63E368-8BC2-6773-020F-44B9D953B17F}"/>
              </a:ext>
            </a:extLst>
          </p:cNvPr>
          <p:cNvSpPr txBox="1"/>
          <p:nvPr/>
        </p:nvSpPr>
        <p:spPr>
          <a:xfrm>
            <a:off x="887701" y="964689"/>
            <a:ext cx="4152386" cy="121082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dirty="0">
                <a:ea typeface="+mj-ea"/>
                <a:cs typeface="+mj-cs"/>
              </a:rPr>
              <a:t>Preventing Physical Hazards</a:t>
            </a:r>
          </a:p>
        </p:txBody>
      </p:sp>
      <p:sp>
        <p:nvSpPr>
          <p:cNvPr id="5" name="TextBox 4">
            <a:extLst>
              <a:ext uri="{FF2B5EF4-FFF2-40B4-BE49-F238E27FC236}">
                <a16:creationId xmlns:a16="http://schemas.microsoft.com/office/drawing/2014/main" id="{AE806E54-C2DF-F456-8E3F-C30FB04BDDA5}"/>
              </a:ext>
            </a:extLst>
          </p:cNvPr>
          <p:cNvSpPr txBox="1"/>
          <p:nvPr/>
        </p:nvSpPr>
        <p:spPr>
          <a:xfrm>
            <a:off x="319958" y="2463926"/>
            <a:ext cx="5645876" cy="2779878"/>
          </a:xfrm>
          <a:prstGeom prst="rect">
            <a:avLst/>
          </a:prstGeom>
        </p:spPr>
        <p:txBody>
          <a:bodyPr vert="horz" lIns="91440" tIns="45720" rIns="91440" bIns="45720" rtlCol="0">
            <a:noAutofit/>
          </a:bodyPr>
          <a:lstStyle/>
          <a:p>
            <a:pPr algn="just">
              <a:lnSpc>
                <a:spcPct val="90000"/>
              </a:lnSpc>
              <a:spcAft>
                <a:spcPts val="600"/>
              </a:spcAft>
            </a:pPr>
            <a:r>
              <a:rPr lang="en-GB" sz="2400" dirty="0"/>
              <a:t>Slips, trips, and falls are common but preventable. Ensure wet floors are marked, pathways are clear, and you're wearing appropriate footwear. Awareness and caution can significantly reduce these incidents (Griffiths and Howarth, 2018).</a:t>
            </a:r>
            <a:endParaRPr lang="en-US" sz="2400" dirty="0"/>
          </a:p>
        </p:txBody>
      </p:sp>
      <p:pic>
        <p:nvPicPr>
          <p:cNvPr id="6" name="Picture 5" descr="A poster with instructions on how to prevent slip and falls&#10;&#10;Description automatically generated">
            <a:extLst>
              <a:ext uri="{FF2B5EF4-FFF2-40B4-BE49-F238E27FC236}">
                <a16:creationId xmlns:a16="http://schemas.microsoft.com/office/drawing/2014/main" id="{DCF567E6-EE9E-64FB-BFB1-D920A7DC0988}"/>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421973" y="0"/>
            <a:ext cx="5770027"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9" name="Picture 8" descr="A close up of black text&#10;&#10;Description automatically generated">
            <a:extLst>
              <a:ext uri="{FF2B5EF4-FFF2-40B4-BE49-F238E27FC236}">
                <a16:creationId xmlns:a16="http://schemas.microsoft.com/office/drawing/2014/main" id="{79ACFF59-1AE0-EA97-DC71-4B02DBFD60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3434080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E95022-14A2-4073-7B7D-18D586A5055C}"/>
              </a:ext>
            </a:extLst>
          </p:cNvPr>
          <p:cNvSpPr txBox="1"/>
          <p:nvPr/>
        </p:nvSpPr>
        <p:spPr>
          <a:xfrm>
            <a:off x="487678" y="1155087"/>
            <a:ext cx="4889287" cy="180052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100" b="1" i="0" kern="1200" dirty="0">
                <a:solidFill>
                  <a:schemeClr val="tx1"/>
                </a:solidFill>
                <a:effectLst/>
                <a:latin typeface="+mj-lt"/>
                <a:ea typeface="+mj-ea"/>
                <a:cs typeface="+mj-cs"/>
              </a:rPr>
              <a:t>Ergonomic Practices for Safety</a:t>
            </a:r>
          </a:p>
        </p:txBody>
      </p:sp>
      <p:sp>
        <p:nvSpPr>
          <p:cNvPr id="5" name="TextBox 4">
            <a:extLst>
              <a:ext uri="{FF2B5EF4-FFF2-40B4-BE49-F238E27FC236}">
                <a16:creationId xmlns:a16="http://schemas.microsoft.com/office/drawing/2014/main" id="{2F1F4F32-CF28-B6F1-FE31-F02EEE5E271D}"/>
              </a:ext>
            </a:extLst>
          </p:cNvPr>
          <p:cNvSpPr txBox="1"/>
          <p:nvPr/>
        </p:nvSpPr>
        <p:spPr>
          <a:xfrm>
            <a:off x="487678" y="3210561"/>
            <a:ext cx="5608322" cy="2229620"/>
          </a:xfrm>
          <a:prstGeom prst="rect">
            <a:avLst/>
          </a:prstGeom>
        </p:spPr>
        <p:txBody>
          <a:bodyPr vert="horz" lIns="91440" tIns="45720" rIns="91440" bIns="45720" rtlCol="0">
            <a:normAutofit fontScale="85000" lnSpcReduction="10000"/>
          </a:bodyPr>
          <a:lstStyle/>
          <a:p>
            <a:pPr>
              <a:lnSpc>
                <a:spcPct val="150000"/>
              </a:lnSpc>
              <a:spcAft>
                <a:spcPts val="600"/>
              </a:spcAft>
            </a:pPr>
            <a:r>
              <a:rPr lang="en-US" sz="2400" b="0" i="0" dirty="0">
                <a:effectLst/>
              </a:rPr>
              <a:t>Repetitive tasks can lead to strain. Use ergonomically designed tools, take regular breaks, and practice proper lifting techniques to avoid musculoskeletal injuries (</a:t>
            </a:r>
            <a:r>
              <a:rPr lang="en-US" sz="2400" b="0" i="0" dirty="0" err="1">
                <a:effectLst/>
              </a:rPr>
              <a:t>Kutash</a:t>
            </a:r>
            <a:r>
              <a:rPr lang="en-US" sz="2400" b="0" i="0" dirty="0">
                <a:effectLst/>
              </a:rPr>
              <a:t> and Schulte, 2017).</a:t>
            </a:r>
            <a:endParaRPr lang="en-US" sz="2400" dirty="0"/>
          </a:p>
        </p:txBody>
      </p:sp>
      <p:pic>
        <p:nvPicPr>
          <p:cNvPr id="4" name="Picture 3" descr="A person cleaning a bathroom&#10;&#10;Description automatically generated">
            <a:extLst>
              <a:ext uri="{FF2B5EF4-FFF2-40B4-BE49-F238E27FC236}">
                <a16:creationId xmlns:a16="http://schemas.microsoft.com/office/drawing/2014/main" id="{AE51283B-7F04-2BB0-4A6F-DFBCB3155700}"/>
              </a:ext>
            </a:extLst>
          </p:cNvPr>
          <p:cNvPicPr>
            <a:picLocks noChangeAspect="1"/>
          </p:cNvPicPr>
          <p:nvPr/>
        </p:nvPicPr>
        <p:blipFill>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tretch>
            <a:fillRect/>
          </a:stretch>
        </p:blipFill>
        <p:spPr>
          <a:xfrm>
            <a:off x="6096000" y="714403"/>
            <a:ext cx="5911028" cy="5127597"/>
          </a:xfrm>
          <a:prstGeom prst="cloudCallout">
            <a:avLst/>
          </a:prstGeom>
          <a:blipFill dpi="0" rotWithShape="1">
            <a:blip r:embed="rId4" cstate="email">
              <a:extLst>
                <a:ext uri="{28A0092B-C50C-407E-A947-70E740481C1C}">
                  <a14:useLocalDpi xmlns:a14="http://schemas.microsoft.com/office/drawing/2010/main"/>
                </a:ext>
              </a:extLst>
            </a:blip>
            <a:srcRect/>
            <a:stretch>
              <a:fillRect/>
            </a:stretch>
          </a:blipFill>
        </p:spPr>
      </p:pic>
      <p:pic>
        <p:nvPicPr>
          <p:cNvPr id="11" name="Picture 10" descr="A close up of black text&#10;&#10;Description automatically generated">
            <a:extLst>
              <a:ext uri="{FF2B5EF4-FFF2-40B4-BE49-F238E27FC236}">
                <a16:creationId xmlns:a16="http://schemas.microsoft.com/office/drawing/2014/main" id="{51988753-F977-D1B5-5F51-2991AA9009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3594641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20E900-53A0-F165-0490-A214AB926A4E}"/>
              </a:ext>
            </a:extLst>
          </p:cNvPr>
          <p:cNvSpPr txBox="1"/>
          <p:nvPr/>
        </p:nvSpPr>
        <p:spPr>
          <a:xfrm>
            <a:off x="849086" y="1264338"/>
            <a:ext cx="3897085" cy="775843"/>
          </a:xfrm>
          <a:prstGeom prst="rect">
            <a:avLst/>
          </a:prstGeom>
        </p:spPr>
        <p:txBody>
          <a:bodyPr vert="horz" lIns="91440" tIns="45720" rIns="91440" bIns="45720" rtlCol="0" anchor="ctr">
            <a:normAutofit fontScale="85000" lnSpcReduction="20000"/>
          </a:bodyPr>
          <a:lstStyle/>
          <a:p>
            <a:pPr algn="ctr"/>
            <a:r>
              <a:rPr lang="en-GB" sz="3200" b="1" i="0" dirty="0">
                <a:solidFill>
                  <a:srgbClr val="0D0D0D"/>
                </a:solidFill>
                <a:effectLst/>
                <a:latin typeface="Söhne"/>
              </a:rPr>
              <a:t>Safe Room Cleaning Procedures</a:t>
            </a:r>
          </a:p>
        </p:txBody>
      </p:sp>
      <p:sp>
        <p:nvSpPr>
          <p:cNvPr id="5" name="TextBox 4">
            <a:extLst>
              <a:ext uri="{FF2B5EF4-FFF2-40B4-BE49-F238E27FC236}">
                <a16:creationId xmlns:a16="http://schemas.microsoft.com/office/drawing/2014/main" id="{5C43568D-675D-E1F6-312F-61082AD9CA0D}"/>
              </a:ext>
            </a:extLst>
          </p:cNvPr>
          <p:cNvSpPr txBox="1"/>
          <p:nvPr/>
        </p:nvSpPr>
        <p:spPr>
          <a:xfrm>
            <a:off x="335372" y="2766849"/>
            <a:ext cx="5246914" cy="3055458"/>
          </a:xfrm>
          <a:prstGeom prst="rect">
            <a:avLst/>
          </a:prstGeom>
        </p:spPr>
        <p:txBody>
          <a:bodyPr vert="horz" lIns="91440" tIns="45720" rIns="91440" bIns="45720" rtlCol="0">
            <a:noAutofit/>
          </a:bodyPr>
          <a:lstStyle/>
          <a:p>
            <a:pPr algn="just">
              <a:lnSpc>
                <a:spcPct val="90000"/>
              </a:lnSpc>
              <a:spcAft>
                <a:spcPts val="600"/>
              </a:spcAft>
            </a:pPr>
            <a:r>
              <a:rPr lang="en-GB" sz="2400" b="0" i="0" dirty="0">
                <a:solidFill>
                  <a:srgbClr val="0D0D0D"/>
                </a:solidFill>
                <a:effectLst/>
                <a:latin typeface="Söhne"/>
              </a:rPr>
              <a:t>Room cleaning involves a series of tasks that, when done safely, protect both staff and guests. From preparation to cleaning and post-cleaning, each step has safety measures, such as correct chemical use and secure equipment storage (Raghubalan and Raghubalan, 2016).</a:t>
            </a:r>
            <a:endParaRPr lang="en-US" sz="2400" dirty="0"/>
          </a:p>
        </p:txBody>
      </p:sp>
      <p:pic>
        <p:nvPicPr>
          <p:cNvPr id="6" name="Picture 5">
            <a:extLst>
              <a:ext uri="{FF2B5EF4-FFF2-40B4-BE49-F238E27FC236}">
                <a16:creationId xmlns:a16="http://schemas.microsoft.com/office/drawing/2014/main" id="{47C7DAA9-3D17-94E1-23B0-1598BFF8A7C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096000" y="10"/>
            <a:ext cx="60944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9" name="Picture 8" descr="A close up of black text&#10;&#10;Description automatically generated">
            <a:extLst>
              <a:ext uri="{FF2B5EF4-FFF2-40B4-BE49-F238E27FC236}">
                <a16:creationId xmlns:a16="http://schemas.microsoft.com/office/drawing/2014/main" id="{520E5025-D174-BCE8-DE2C-D4C5F41D45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1012689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in a room&#10;&#10;Description automatically generated">
            <a:extLst>
              <a:ext uri="{FF2B5EF4-FFF2-40B4-BE49-F238E27FC236}">
                <a16:creationId xmlns:a16="http://schemas.microsoft.com/office/drawing/2014/main" id="{FC0D78A2-B282-322B-37A6-7FC45C403C3D}"/>
              </a:ext>
            </a:extLst>
          </p:cNvPr>
          <p:cNvPicPr>
            <a:picLocks noChangeAspect="1"/>
          </p:cNvPicPr>
          <p:nvPr/>
        </p:nvPicPr>
        <p:blipFill>
          <a:blip r:embed="rId2" cstate="email">
            <a:alphaModFix/>
            <a:extLst>
              <a:ext uri="{28A0092B-C50C-407E-A947-70E740481C1C}">
                <a14:useLocalDpi xmlns:a14="http://schemas.microsoft.com/office/drawing/2010/main"/>
              </a:ext>
            </a:extLst>
          </a:blip>
          <a:stretch>
            <a:fillRect/>
          </a:stretch>
        </p:blipFill>
        <p:spPr>
          <a:xfrm>
            <a:off x="185227" y="441434"/>
            <a:ext cx="4531053" cy="6053959"/>
          </a:xfrm>
          <a:prstGeom prst="flowChartMultidocument">
            <a:avLst/>
          </a:prstGeom>
        </p:spPr>
      </p:pic>
      <p:sp>
        <p:nvSpPr>
          <p:cNvPr id="5" name="TextBox 4">
            <a:extLst>
              <a:ext uri="{FF2B5EF4-FFF2-40B4-BE49-F238E27FC236}">
                <a16:creationId xmlns:a16="http://schemas.microsoft.com/office/drawing/2014/main" id="{A9AD4CF7-63B7-DD6D-C1AB-9032B2C1F37C}"/>
              </a:ext>
            </a:extLst>
          </p:cNvPr>
          <p:cNvSpPr txBox="1"/>
          <p:nvPr/>
        </p:nvSpPr>
        <p:spPr>
          <a:xfrm>
            <a:off x="5435600" y="3153747"/>
            <a:ext cx="6412720" cy="2196041"/>
          </a:xfrm>
          <a:prstGeom prst="rect">
            <a:avLst/>
          </a:prstGeom>
        </p:spPr>
        <p:txBody>
          <a:bodyPr vert="horz" lIns="91440" tIns="45720" rIns="91440" bIns="45720" rtlCol="0">
            <a:normAutofit/>
          </a:bodyPr>
          <a:lstStyle/>
          <a:p>
            <a:pPr>
              <a:lnSpc>
                <a:spcPct val="150000"/>
              </a:lnSpc>
              <a:spcAft>
                <a:spcPts val="600"/>
              </a:spcAft>
            </a:pPr>
            <a:r>
              <a:rPr lang="en-US" sz="2000" b="0" i="0" dirty="0">
                <a:effectLst/>
              </a:rPr>
              <a:t>Proper use and maintenance of cleaning equipment are vital for safety. Always unplug electrical devices before cleaning, and ensure all tools are in good condition before use to avoid accidents (National Health Service, 2024).</a:t>
            </a:r>
            <a:endParaRPr lang="en-US" sz="2000" dirty="0"/>
          </a:p>
        </p:txBody>
      </p:sp>
      <p:sp>
        <p:nvSpPr>
          <p:cNvPr id="3" name="TextBox 2">
            <a:extLst>
              <a:ext uri="{FF2B5EF4-FFF2-40B4-BE49-F238E27FC236}">
                <a16:creationId xmlns:a16="http://schemas.microsoft.com/office/drawing/2014/main" id="{AB8FE3EA-F49A-A6A1-F471-F1AD0CD280BB}"/>
              </a:ext>
            </a:extLst>
          </p:cNvPr>
          <p:cNvSpPr txBox="1"/>
          <p:nvPr/>
        </p:nvSpPr>
        <p:spPr>
          <a:xfrm>
            <a:off x="5613918" y="757010"/>
            <a:ext cx="5666792" cy="19527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dirty="0">
                <a:solidFill>
                  <a:schemeClr val="tx1"/>
                </a:solidFill>
                <a:effectLst/>
                <a:latin typeface="+mj-lt"/>
                <a:ea typeface="+mj-ea"/>
                <a:cs typeface="+mj-cs"/>
              </a:rPr>
              <a:t>Equipment Use and Care</a:t>
            </a:r>
          </a:p>
        </p:txBody>
      </p:sp>
      <p:pic>
        <p:nvPicPr>
          <p:cNvPr id="6" name="Picture 5" descr="A close up of black text&#10;&#10;Description automatically generated">
            <a:extLst>
              <a:ext uri="{FF2B5EF4-FFF2-40B4-BE49-F238E27FC236}">
                <a16:creationId xmlns:a16="http://schemas.microsoft.com/office/drawing/2014/main" id="{775D2A6C-199B-10CC-6241-BBA98F0B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3756" y="113963"/>
            <a:ext cx="2944563" cy="973203"/>
          </a:xfrm>
          <a:prstGeom prst="rect">
            <a:avLst/>
          </a:prstGeom>
        </p:spPr>
      </p:pic>
    </p:spTree>
    <p:extLst>
      <p:ext uri="{BB962C8B-B14F-4D97-AF65-F5344CB8AC3E}">
        <p14:creationId xmlns:p14="http://schemas.microsoft.com/office/powerpoint/2010/main" val="2713848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85451F-E26C-58A2-36DB-26323091C324}"/>
              </a:ext>
            </a:extLst>
          </p:cNvPr>
          <p:cNvSpPr txBox="1"/>
          <p:nvPr/>
        </p:nvSpPr>
        <p:spPr>
          <a:xfrm>
            <a:off x="4888010" y="1458201"/>
            <a:ext cx="6004560" cy="1807305"/>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i="0" dirty="0">
                <a:effectLst/>
                <a:latin typeface="+mj-lt"/>
                <a:ea typeface="+mj-ea"/>
                <a:cs typeface="+mj-cs"/>
              </a:rPr>
              <a:t>Responding to Emergencies</a:t>
            </a:r>
          </a:p>
          <a:p>
            <a:pPr algn="ctr">
              <a:lnSpc>
                <a:spcPct val="90000"/>
              </a:lnSpc>
              <a:spcBef>
                <a:spcPct val="0"/>
              </a:spcBef>
              <a:spcAft>
                <a:spcPts val="600"/>
              </a:spcAft>
            </a:pPr>
            <a:endParaRPr lang="en-US" sz="4400" b="1" dirty="0">
              <a:latin typeface="+mj-lt"/>
              <a:ea typeface="+mj-ea"/>
              <a:cs typeface="+mj-cs"/>
            </a:endParaRPr>
          </a:p>
        </p:txBody>
      </p:sp>
      <p:pic>
        <p:nvPicPr>
          <p:cNvPr id="3" name="Picture 2" descr="A red circle with white outline icons on it&#10;&#10;Description automatically generated">
            <a:extLst>
              <a:ext uri="{FF2B5EF4-FFF2-40B4-BE49-F238E27FC236}">
                <a16:creationId xmlns:a16="http://schemas.microsoft.com/office/drawing/2014/main" id="{A17290FC-171A-DC8B-D9E0-D7B823B758C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835" r="25889" b="1"/>
          <a:stretch/>
        </p:blipFill>
        <p:spPr>
          <a:xfrm>
            <a:off x="21" y="10"/>
            <a:ext cx="556766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TextBox 8">
            <a:extLst>
              <a:ext uri="{FF2B5EF4-FFF2-40B4-BE49-F238E27FC236}">
                <a16:creationId xmlns:a16="http://schemas.microsoft.com/office/drawing/2014/main" id="{5D0D3C20-19EE-4AB1-C3BB-CD444B2AFBED}"/>
              </a:ext>
            </a:extLst>
          </p:cNvPr>
          <p:cNvSpPr txBox="1"/>
          <p:nvPr/>
        </p:nvSpPr>
        <p:spPr>
          <a:xfrm>
            <a:off x="5441907" y="3462455"/>
            <a:ext cx="6004560" cy="3843666"/>
          </a:xfrm>
          <a:prstGeom prst="rect">
            <a:avLst/>
          </a:prstGeom>
        </p:spPr>
        <p:txBody>
          <a:bodyPr vert="horz" lIns="91440" tIns="45720" rIns="91440" bIns="45720" rtlCol="0">
            <a:normAutofit/>
          </a:bodyPr>
          <a:lstStyle/>
          <a:p>
            <a:pPr algn="just">
              <a:lnSpc>
                <a:spcPct val="90000"/>
              </a:lnSpc>
              <a:spcAft>
                <a:spcPts val="600"/>
              </a:spcAft>
            </a:pPr>
            <a:r>
              <a:rPr lang="en-US" sz="2400" b="0" i="0" dirty="0">
                <a:effectLst/>
              </a:rPr>
              <a:t>In case of a chemical spill or injury, knowing the immediate steps to take is crucial. Follow our emergency response procedures, including containment, cleaning spills, and first aid measures, ensuring quick and effective action (Health and Safety Executive, 2019).</a:t>
            </a:r>
            <a:endParaRPr lang="en-US" sz="2400" dirty="0"/>
          </a:p>
        </p:txBody>
      </p:sp>
      <p:pic>
        <p:nvPicPr>
          <p:cNvPr id="4" name="Picture 3" descr="A close up of black text&#10;&#10;Description automatically generated">
            <a:extLst>
              <a:ext uri="{FF2B5EF4-FFF2-40B4-BE49-F238E27FC236}">
                <a16:creationId xmlns:a16="http://schemas.microsoft.com/office/drawing/2014/main" id="{B4A1ED36-18BE-8B4B-8EA8-8EECC77688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23113" y="110867"/>
            <a:ext cx="2697480" cy="891540"/>
          </a:xfrm>
          <a:prstGeom prst="rect">
            <a:avLst/>
          </a:prstGeom>
        </p:spPr>
      </p:pic>
    </p:spTree>
    <p:extLst>
      <p:ext uri="{BB962C8B-B14F-4D97-AF65-F5344CB8AC3E}">
        <p14:creationId xmlns:p14="http://schemas.microsoft.com/office/powerpoint/2010/main" val="3270878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87BC64-6EEE-40A5-8CC1-BAB87F5758B5}"/>
              </a:ext>
            </a:extLst>
          </p:cNvPr>
          <p:cNvSpPr txBox="1"/>
          <p:nvPr/>
        </p:nvSpPr>
        <p:spPr>
          <a:xfrm>
            <a:off x="707571" y="1348853"/>
            <a:ext cx="3722913" cy="920573"/>
          </a:xfrm>
          <a:prstGeom prst="rect">
            <a:avLst/>
          </a:prstGeom>
        </p:spPr>
        <p:txBody>
          <a:bodyPr vert="horz" lIns="91440" tIns="45720" rIns="91440" bIns="45720" rtlCol="0" anchor="ctr">
            <a:normAutofit fontScale="92500" lnSpcReduction="10000"/>
          </a:bodyPr>
          <a:lstStyle/>
          <a:p>
            <a:pPr algn="ctr"/>
            <a:r>
              <a:rPr lang="en-GB" sz="3200" b="1" i="0" dirty="0">
                <a:solidFill>
                  <a:srgbClr val="0D0D0D"/>
                </a:solidFill>
                <a:effectLst/>
                <a:latin typeface="Söhne"/>
              </a:rPr>
              <a:t>Summary and Conclusion</a:t>
            </a:r>
          </a:p>
        </p:txBody>
      </p:sp>
      <p:sp>
        <p:nvSpPr>
          <p:cNvPr id="5" name="TextBox 4">
            <a:extLst>
              <a:ext uri="{FF2B5EF4-FFF2-40B4-BE49-F238E27FC236}">
                <a16:creationId xmlns:a16="http://schemas.microsoft.com/office/drawing/2014/main" id="{0CC087FF-CDDF-59A0-A18F-3D8A6DBC7865}"/>
              </a:ext>
            </a:extLst>
          </p:cNvPr>
          <p:cNvSpPr txBox="1"/>
          <p:nvPr/>
        </p:nvSpPr>
        <p:spPr>
          <a:xfrm>
            <a:off x="347321" y="2823622"/>
            <a:ext cx="4704669" cy="3843666"/>
          </a:xfrm>
          <a:prstGeom prst="rect">
            <a:avLst/>
          </a:prstGeom>
        </p:spPr>
        <p:txBody>
          <a:bodyPr vert="horz" lIns="91440" tIns="45720" rIns="91440" bIns="45720" rtlCol="0">
            <a:normAutofit/>
          </a:bodyPr>
          <a:lstStyle/>
          <a:p>
            <a:pPr algn="just">
              <a:lnSpc>
                <a:spcPct val="90000"/>
              </a:lnSpc>
              <a:spcAft>
                <a:spcPts val="600"/>
              </a:spcAft>
            </a:pPr>
            <a:r>
              <a:rPr lang="en-GB" sz="2400" b="0" i="0" dirty="0">
                <a:solidFill>
                  <a:srgbClr val="0D0D0D"/>
                </a:solidFill>
                <a:effectLst/>
                <a:latin typeface="Söhne"/>
              </a:rPr>
              <a:t>Today's training has equipped you with essential health and safety knowledge crucial for our daily operations. By implementing these practices, we can maintain a safe environment for both staff and guests. Remember, safety is everyone's responsibility (Hughes and </a:t>
            </a:r>
            <a:r>
              <a:rPr lang="en-GB" sz="2400" b="0" i="0" dirty="0" err="1">
                <a:solidFill>
                  <a:srgbClr val="0D0D0D"/>
                </a:solidFill>
                <a:effectLst/>
                <a:latin typeface="Söhne"/>
              </a:rPr>
              <a:t>Ferrett</a:t>
            </a:r>
            <a:r>
              <a:rPr lang="en-GB" sz="2400" b="0" i="0" dirty="0">
                <a:solidFill>
                  <a:srgbClr val="0D0D0D"/>
                </a:solidFill>
                <a:effectLst/>
                <a:latin typeface="Söhne"/>
              </a:rPr>
              <a:t>, 2016).</a:t>
            </a:r>
            <a:endParaRPr lang="en-US" sz="2400" dirty="0"/>
          </a:p>
        </p:txBody>
      </p:sp>
      <p:pic>
        <p:nvPicPr>
          <p:cNvPr id="2" name="Picture 1">
            <a:extLst>
              <a:ext uri="{FF2B5EF4-FFF2-40B4-BE49-F238E27FC236}">
                <a16:creationId xmlns:a16="http://schemas.microsoft.com/office/drawing/2014/main" id="{C4A14964-58D8-4D70-912D-5F6BBFE7666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4897" r="7279"/>
          <a:stretch/>
        </p:blipFill>
        <p:spPr>
          <a:xfrm>
            <a:off x="6226167" y="-18804"/>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Picture 3" descr="A close up of black text&#10;&#10;Description automatically generated">
            <a:extLst>
              <a:ext uri="{FF2B5EF4-FFF2-40B4-BE49-F238E27FC236}">
                <a16:creationId xmlns:a16="http://schemas.microsoft.com/office/drawing/2014/main" id="{8925E04E-D0A2-4B9C-28CC-6BCC45A6F0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61" y="142398"/>
            <a:ext cx="2697480" cy="891540"/>
          </a:xfrm>
          <a:prstGeom prst="rect">
            <a:avLst/>
          </a:prstGeom>
        </p:spPr>
      </p:pic>
    </p:spTree>
    <p:extLst>
      <p:ext uri="{BB962C8B-B14F-4D97-AF65-F5344CB8AC3E}">
        <p14:creationId xmlns:p14="http://schemas.microsoft.com/office/powerpoint/2010/main" val="3610542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57D80EF-7B40-744A-9BA0-C6439ECCDE9E}"/>
              </a:ext>
            </a:extLst>
          </p:cNvPr>
          <p:cNvSpPr txBox="1"/>
          <p:nvPr/>
        </p:nvSpPr>
        <p:spPr>
          <a:xfrm>
            <a:off x="4458467" y="456344"/>
            <a:ext cx="2139831" cy="584775"/>
          </a:xfrm>
          <a:prstGeom prst="rect">
            <a:avLst/>
          </a:prstGeom>
          <a:noFill/>
        </p:spPr>
        <p:txBody>
          <a:bodyPr wrap="square">
            <a:spAutoFit/>
          </a:bodyPr>
          <a:lstStyle/>
          <a:p>
            <a:r>
              <a:rPr lang="en-GB" sz="3200" b="1" dirty="0"/>
              <a:t>References</a:t>
            </a:r>
          </a:p>
        </p:txBody>
      </p:sp>
      <p:sp>
        <p:nvSpPr>
          <p:cNvPr id="15" name="TextBox 14">
            <a:extLst>
              <a:ext uri="{FF2B5EF4-FFF2-40B4-BE49-F238E27FC236}">
                <a16:creationId xmlns:a16="http://schemas.microsoft.com/office/drawing/2014/main" id="{8B870B14-55CF-4472-8A9B-4EC4A8ACD4FE}"/>
              </a:ext>
            </a:extLst>
          </p:cNvPr>
          <p:cNvSpPr txBox="1"/>
          <p:nvPr/>
        </p:nvSpPr>
        <p:spPr>
          <a:xfrm>
            <a:off x="905116" y="1148483"/>
            <a:ext cx="10282288" cy="5585503"/>
          </a:xfrm>
          <a:prstGeom prst="rect">
            <a:avLst/>
          </a:prstGeom>
          <a:noFill/>
        </p:spPr>
        <p:txBody>
          <a:bodyPr wrap="square">
            <a:spAutoFit/>
          </a:bodyPr>
          <a:lstStyle/>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1. Griffiths, R. and Howarth, T., 2018. Construction Health and Safety Management. Longman.</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2. Health and Safety Executive (HSE), 2019. Managing Risks and Risk Assessment at Work. [online] Available at: </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2"/>
              </a:rPr>
              <a:t>https://www.hse.gov.uk/guidance/index.htm</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[Accessed 14 February 2024].</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3. Health and Safety Executive (HSE), 2024. Health and Safety in the Cleaning Industry. [online] Available at: </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3"/>
              </a:rPr>
              <a:t>https://www.hse.gov.uk/cleaning/index.htm</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[Accessed 14 February 2024].</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4. Hughes, P. and </a:t>
            </a:r>
            <a:r>
              <a:rPr kumimoji="0" lang="en-GB" sz="16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Ferrett</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E., 2016. Introduction to Health and Safety at Work. Routledge.</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5. </a:t>
            </a:r>
            <a:r>
              <a:rPr kumimoji="0" lang="en-GB" sz="16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Kutash</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M. and Schulte, P.A., 2017. Ergonomics and Musculoskeletal Disorders. American Journal of Industrial Medicine.</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6. Leiter, M.P. and Bakker, A.B. (2010) Work Engagement: A Handbook of Essential Theory and Research. Hove: Psychology Press.</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7. Mullins, L.J. and </a:t>
            </a:r>
            <a:r>
              <a:rPr kumimoji="0" lang="en-GB" sz="16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Dossor</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P. (2013) Hospitality Management and Organisational Behaviour. 5th ed. Harlow: Pearson.</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8. National Health Service (NHS), 2024. Health and Safety in the Workplace. [online] Available at: https://www.nhs.uk/conditions/ [Accessed 14 February 2024].</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9.  Premier Inn. (2024) Why Premier Inn? [Online] Available at: </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4"/>
              </a:rPr>
              <a:t>https://www.premierinn.com/gb/en/why.html</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[Accessed 14 February 2024].</a:t>
            </a:r>
          </a:p>
          <a:p>
            <a:pPr marR="0" lvl="0" algn="l" defTabSz="914400" rtl="0" eaLnBrk="1" fontAlgn="auto" latinLnBrk="0" hangingPunct="1">
              <a:lnSpc>
                <a:spcPct val="107000"/>
              </a:lnSpc>
              <a:spcBef>
                <a:spcPts val="0"/>
              </a:spcBef>
              <a:spcAft>
                <a:spcPts val="800"/>
              </a:spcAft>
              <a:buClrTx/>
              <a:buSzTx/>
              <a:tabLst/>
              <a:defRPr/>
            </a:pP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10. Raghubalan, G. and Raghubalan, S. (2016) Hotel Housekeeping: Operations and Management. 3rd ed. Oxford: Oxford University Press. </a:t>
            </a:r>
          </a:p>
          <a:p>
            <a:pPr marR="0" lvl="0" algn="l" defTabSz="914400" rtl="0" eaLnBrk="1" fontAlgn="auto" latinLnBrk="0" hangingPunct="1">
              <a:lnSpc>
                <a:spcPct val="107000"/>
              </a:lnSpc>
              <a:spcBef>
                <a:spcPts val="0"/>
              </a:spcBef>
              <a:spcAft>
                <a:spcPts val="800"/>
              </a:spcAft>
              <a:buClrTx/>
              <a:buSzTx/>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2" name="Frame 1">
            <a:extLst>
              <a:ext uri="{FF2B5EF4-FFF2-40B4-BE49-F238E27FC236}">
                <a16:creationId xmlns:a16="http://schemas.microsoft.com/office/drawing/2014/main" id="{7E96916D-1258-BFD5-4B1B-59F3454C99DE}"/>
              </a:ext>
            </a:extLst>
          </p:cNvPr>
          <p:cNvSpPr/>
          <p:nvPr/>
        </p:nvSpPr>
        <p:spPr>
          <a:xfrm>
            <a:off x="0" y="0"/>
            <a:ext cx="12192000" cy="6858000"/>
          </a:xfrm>
          <a:prstGeom prst="frame">
            <a:avLst>
              <a:gd name="adj1" fmla="val 556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solidFill>
                <a:schemeClr val="tx1"/>
              </a:solidFill>
            </a:endParaRPr>
          </a:p>
        </p:txBody>
      </p:sp>
      <p:pic>
        <p:nvPicPr>
          <p:cNvPr id="3" name="Picture 2" descr="A close up of black text&#10;&#10;Description automatically generated">
            <a:extLst>
              <a:ext uri="{FF2B5EF4-FFF2-40B4-BE49-F238E27FC236}">
                <a16:creationId xmlns:a16="http://schemas.microsoft.com/office/drawing/2014/main" id="{5D842C44-BF4B-4ABA-CD66-8B7D0459E9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9661" y="142398"/>
            <a:ext cx="2436905" cy="805418"/>
          </a:xfrm>
          <a:prstGeom prst="rect">
            <a:avLst/>
          </a:prstGeom>
        </p:spPr>
      </p:pic>
    </p:spTree>
    <p:extLst>
      <p:ext uri="{BB962C8B-B14F-4D97-AF65-F5344CB8AC3E}">
        <p14:creationId xmlns:p14="http://schemas.microsoft.com/office/powerpoint/2010/main" val="19498979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873</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Söhne</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Marin Evciuc</dc:creator>
  <cp:lastModifiedBy>Marin Evciuc</cp:lastModifiedBy>
  <cp:revision>10</cp:revision>
  <dcterms:created xsi:type="dcterms:W3CDTF">2023-12-27T13:49:22Z</dcterms:created>
  <dcterms:modified xsi:type="dcterms:W3CDTF">2024-02-14T23:01:34Z</dcterms:modified>
</cp:coreProperties>
</file>