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8" r:id="rId2"/>
    <p:sldId id="259" r:id="rId3"/>
    <p:sldId id="260" r:id="rId4"/>
    <p:sldId id="270" r:id="rId5"/>
    <p:sldId id="273" r:id="rId6"/>
    <p:sldId id="267" r:id="rId7"/>
    <p:sldId id="275" r:id="rId8"/>
    <p:sldId id="280" r:id="rId9"/>
    <p:sldId id="281" r:id="rId10"/>
    <p:sldId id="282" r:id="rId11"/>
    <p:sldId id="283" r:id="rId12"/>
    <p:sldId id="285" r:id="rId13"/>
    <p:sldId id="272" r:id="rId14"/>
    <p:sldId id="276" r:id="rId15"/>
    <p:sldId id="279" r:id="rId16"/>
    <p:sldId id="277" r:id="rId17"/>
    <p:sldId id="278" r:id="rId18"/>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29" autoAdjust="0"/>
    <p:restoredTop sz="93615" autoAdjust="0"/>
  </p:normalViewPr>
  <p:slideViewPr>
    <p:cSldViewPr>
      <p:cViewPr varScale="1">
        <p:scale>
          <a:sx n="90" d="100"/>
          <a:sy n="90" d="100"/>
        </p:scale>
        <p:origin x="1020" y="90"/>
      </p:cViewPr>
      <p:guideLst>
        <p:guide orient="horz" pos="2160"/>
        <p:guide pos="2880"/>
      </p:guideLst>
    </p:cSldViewPr>
  </p:slideViewPr>
  <p:notesTextViewPr>
    <p:cViewPr>
      <p:scale>
        <a:sx n="1" d="1"/>
        <a:sy n="1" d="1"/>
      </p:scale>
      <p:origin x="0" y="0"/>
    </p:cViewPr>
  </p:notesTextViewPr>
  <p:notesViewPr>
    <p:cSldViewPr>
      <p:cViewPr varScale="1">
        <p:scale>
          <a:sx n="68" d="100"/>
          <a:sy n="68" d="100"/>
        </p:scale>
        <p:origin x="2820" y="8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776866" y="0"/>
            <a:ext cx="2890665" cy="488226"/>
          </a:xfrm>
          <a:prstGeom prst="rect">
            <a:avLst/>
          </a:prstGeom>
        </p:spPr>
        <p:txBody>
          <a:bodyPr vert="horz" lIns="89785" tIns="44892" rIns="89785" bIns="44892" rtlCol="0"/>
          <a:lstStyle>
            <a:lvl1pPr algn="r" fontAlgn="auto">
              <a:spcBef>
                <a:spcPts val="0"/>
              </a:spcBef>
              <a:spcAft>
                <a:spcPts val="0"/>
              </a:spcAft>
              <a:defRPr sz="1200" smtClean="0">
                <a:latin typeface="+mn-lt"/>
                <a:cs typeface="+mn-cs"/>
              </a:defRPr>
            </a:lvl1pPr>
          </a:lstStyle>
          <a:p>
            <a:pPr>
              <a:defRPr/>
            </a:pPr>
            <a:fld id="{F2BAB1A2-6278-4FF2-A5E1-726AB2A5B4BB}" type="datetimeFigureOut">
              <a:rPr lang="en-GB"/>
              <a:pPr>
                <a:defRPr/>
              </a:pPr>
              <a:t>01/04/2022</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pPr lvl="0"/>
            <a:endParaRPr lang="en-GB" noProof="0"/>
          </a:p>
        </p:txBody>
      </p:sp>
      <p:sp>
        <p:nvSpPr>
          <p:cNvPr id="5" name="Notes Placeholder 4"/>
          <p:cNvSpPr>
            <a:spLocks noGrp="1"/>
          </p:cNvSpPr>
          <p:nvPr>
            <p:ph type="body" sz="quarter" idx="3"/>
          </p:nvPr>
        </p:nvSpPr>
        <p:spPr>
          <a:xfrm>
            <a:off x="666598" y="4632687"/>
            <a:ext cx="5335893" cy="4389354"/>
          </a:xfrm>
          <a:prstGeom prst="rect">
            <a:avLst/>
          </a:prstGeom>
        </p:spPr>
        <p:txBody>
          <a:bodyPr vert="horz" lIns="89785" tIns="44892" rIns="89785" bIns="44892"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3815"/>
            <a:ext cx="2890665" cy="488225"/>
          </a:xfrm>
          <a:prstGeom prst="rect">
            <a:avLst/>
          </a:prstGeom>
        </p:spPr>
        <p:txBody>
          <a:bodyPr vert="horz" lIns="89785" tIns="44892" rIns="89785" bIns="44892"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776866" y="9263815"/>
            <a:ext cx="2890665" cy="488225"/>
          </a:xfrm>
          <a:prstGeom prst="rect">
            <a:avLst/>
          </a:prstGeom>
        </p:spPr>
        <p:txBody>
          <a:bodyPr vert="horz" lIns="89785" tIns="44892" rIns="89785" bIns="44892" rtlCol="0" anchor="b"/>
          <a:lstStyle>
            <a:lvl1pPr algn="r" fontAlgn="auto">
              <a:spcBef>
                <a:spcPts val="0"/>
              </a:spcBef>
              <a:spcAft>
                <a:spcPts val="0"/>
              </a:spcAft>
              <a:defRPr sz="1200" smtClean="0">
                <a:latin typeface="+mn-lt"/>
                <a:cs typeface="+mn-cs"/>
              </a:defRPr>
            </a:lvl1pPr>
          </a:lstStyle>
          <a:p>
            <a:pPr>
              <a:defRPr/>
            </a:pPr>
            <a:fld id="{265B335D-1718-4660-8976-B33E2F7176C2}" type="slidenum">
              <a:rPr lang="en-GB"/>
              <a:pPr>
                <a:defRPr/>
              </a:pPr>
              <a:t>‹#›</a:t>
            </a:fld>
            <a:endParaRPr lang="en-GB"/>
          </a:p>
        </p:txBody>
      </p:sp>
    </p:spTree>
    <p:extLst>
      <p:ext uri="{BB962C8B-B14F-4D97-AF65-F5344CB8AC3E}">
        <p14:creationId xmlns:p14="http://schemas.microsoft.com/office/powerpoint/2010/main" val="76967582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E28CD2B3-AA96-482B-A0AE-19716A1F0313}" type="slidenum">
              <a:rPr lang="en-GB" altLang="en-US"/>
              <a:pPr fontAlgn="base">
                <a:spcBef>
                  <a:spcPct val="0"/>
                </a:spcBef>
                <a:spcAft>
                  <a:spcPct val="0"/>
                </a:spcAft>
              </a:pPr>
              <a:t>1</a:t>
            </a:fld>
            <a:endParaRPr lang="en-GB" altLang="en-US" dirty="0"/>
          </a:p>
        </p:txBody>
      </p:sp>
    </p:spTree>
    <p:extLst>
      <p:ext uri="{BB962C8B-B14F-4D97-AF65-F5344CB8AC3E}">
        <p14:creationId xmlns:p14="http://schemas.microsoft.com/office/powerpoint/2010/main" val="1773943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effectLst/>
              </a:rPr>
              <a:t>A journal can cover a range of activities, a log, a blog, diaries, field notes,</a:t>
            </a:r>
            <a:r>
              <a:rPr lang="en-GB" i="1" baseline="0" dirty="0">
                <a:effectLst/>
              </a:rPr>
              <a:t> a range of formats BUT all are understood to mean a piece of reflective writing, recording the process, a set of experiences, and analysing their meaning, often through the process of on-going recording of events. </a:t>
            </a:r>
            <a:r>
              <a:rPr lang="en-GB" i="1" dirty="0">
                <a:effectLst/>
              </a:rPr>
              <a:t>… How do you write field notes, or a journal? What goes into them? How do you write about what you are learning? Do they come with experience ? Do you get taught them at </a:t>
            </a:r>
            <a:r>
              <a:rPr lang="en-GB" i="1" dirty="0" err="1">
                <a:effectLst/>
              </a:rPr>
              <a:t>uni</a:t>
            </a:r>
            <a:r>
              <a:rPr lang="en-GB" i="1" dirty="0">
                <a:effectLst/>
              </a:rPr>
              <a:t>? How much of your observations do you record? If you were to write everything – there would be no time for anything else -. We could only write a portion of what we observe. Perhaps only the salient portions…I don’t really know the answers to any of these questions – for you as they tend to be intensely personal things.</a:t>
            </a:r>
            <a:r>
              <a:rPr lang="en-GB" i="1" baseline="0" dirty="0">
                <a:effectLst/>
              </a:rPr>
              <a:t> But like many things new at university this is the start of a process that feeds into your development as an archaeologist, anthropologist or whatever.</a:t>
            </a:r>
            <a:r>
              <a:rPr lang="en-GB" i="1" dirty="0">
                <a:effectLst/>
              </a:rPr>
              <a:t> </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2</a:t>
            </a:fld>
            <a:endParaRPr lang="en-GB"/>
          </a:p>
        </p:txBody>
      </p:sp>
    </p:spTree>
    <p:extLst>
      <p:ext uri="{BB962C8B-B14F-4D97-AF65-F5344CB8AC3E}">
        <p14:creationId xmlns:p14="http://schemas.microsoft.com/office/powerpoint/2010/main" val="2068951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3</a:t>
            </a:fld>
            <a:endParaRPr lang="en-GB"/>
          </a:p>
        </p:txBody>
      </p:sp>
    </p:spTree>
    <p:extLst>
      <p:ext uri="{BB962C8B-B14F-4D97-AF65-F5344CB8AC3E}">
        <p14:creationId xmlns:p14="http://schemas.microsoft.com/office/powerpoint/2010/main" val="32196886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4</a:t>
            </a:fld>
            <a:endParaRPr lang="en-GB"/>
          </a:p>
        </p:txBody>
      </p:sp>
    </p:spTree>
    <p:extLst>
      <p:ext uri="{BB962C8B-B14F-4D97-AF65-F5344CB8AC3E}">
        <p14:creationId xmlns:p14="http://schemas.microsoft.com/office/powerpoint/2010/main" val="2738856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5</a:t>
            </a:fld>
            <a:endParaRPr lang="en-GB"/>
          </a:p>
        </p:txBody>
      </p:sp>
    </p:spTree>
    <p:extLst>
      <p:ext uri="{BB962C8B-B14F-4D97-AF65-F5344CB8AC3E}">
        <p14:creationId xmlns:p14="http://schemas.microsoft.com/office/powerpoint/2010/main" val="16845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6</a:t>
            </a:fld>
            <a:endParaRPr lang="en-GB"/>
          </a:p>
        </p:txBody>
      </p:sp>
    </p:spTree>
    <p:extLst>
      <p:ext uri="{BB962C8B-B14F-4D97-AF65-F5344CB8AC3E}">
        <p14:creationId xmlns:p14="http://schemas.microsoft.com/office/powerpoint/2010/main" val="1009716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7</a:t>
            </a:fld>
            <a:endParaRPr lang="en-GB"/>
          </a:p>
        </p:txBody>
      </p:sp>
    </p:spTree>
    <p:extLst>
      <p:ext uri="{BB962C8B-B14F-4D97-AF65-F5344CB8AC3E}">
        <p14:creationId xmlns:p14="http://schemas.microsoft.com/office/powerpoint/2010/main" val="2901905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8</a:t>
            </a:fld>
            <a:endParaRPr lang="en-GB"/>
          </a:p>
        </p:txBody>
      </p:sp>
    </p:spTree>
    <p:extLst>
      <p:ext uri="{BB962C8B-B14F-4D97-AF65-F5344CB8AC3E}">
        <p14:creationId xmlns:p14="http://schemas.microsoft.com/office/powerpoint/2010/main" val="922554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9</a:t>
            </a:fld>
            <a:endParaRPr lang="en-GB"/>
          </a:p>
        </p:txBody>
      </p:sp>
    </p:spTree>
    <p:extLst>
      <p:ext uri="{BB962C8B-B14F-4D97-AF65-F5344CB8AC3E}">
        <p14:creationId xmlns:p14="http://schemas.microsoft.com/office/powerpoint/2010/main" val="1171336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10</a:t>
            </a:fld>
            <a:endParaRPr lang="en-GB"/>
          </a:p>
        </p:txBody>
      </p:sp>
    </p:spTree>
    <p:extLst>
      <p:ext uri="{BB962C8B-B14F-4D97-AF65-F5344CB8AC3E}">
        <p14:creationId xmlns:p14="http://schemas.microsoft.com/office/powerpoint/2010/main" val="41458717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11</a:t>
            </a:fld>
            <a:endParaRPr lang="en-GB"/>
          </a:p>
        </p:txBody>
      </p:sp>
    </p:spTree>
    <p:extLst>
      <p:ext uri="{BB962C8B-B14F-4D97-AF65-F5344CB8AC3E}">
        <p14:creationId xmlns:p14="http://schemas.microsoft.com/office/powerpoint/2010/main" val="389562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12</a:t>
            </a:fld>
            <a:endParaRPr lang="en-GB"/>
          </a:p>
        </p:txBody>
      </p:sp>
    </p:spTree>
    <p:extLst>
      <p:ext uri="{BB962C8B-B14F-4D97-AF65-F5344CB8AC3E}">
        <p14:creationId xmlns:p14="http://schemas.microsoft.com/office/powerpoint/2010/main" val="26688958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13</a:t>
            </a:fld>
            <a:endParaRPr lang="en-GB"/>
          </a:p>
        </p:txBody>
      </p:sp>
    </p:spTree>
    <p:extLst>
      <p:ext uri="{BB962C8B-B14F-4D97-AF65-F5344CB8AC3E}">
        <p14:creationId xmlns:p14="http://schemas.microsoft.com/office/powerpoint/2010/main" val="29095355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14</a:t>
            </a:fld>
            <a:endParaRPr lang="en-GB"/>
          </a:p>
        </p:txBody>
      </p:sp>
    </p:spTree>
    <p:extLst>
      <p:ext uri="{BB962C8B-B14F-4D97-AF65-F5344CB8AC3E}">
        <p14:creationId xmlns:p14="http://schemas.microsoft.com/office/powerpoint/2010/main" val="35215368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15</a:t>
            </a:fld>
            <a:endParaRPr lang="en-GB"/>
          </a:p>
        </p:txBody>
      </p:sp>
    </p:spTree>
    <p:extLst>
      <p:ext uri="{BB962C8B-B14F-4D97-AF65-F5344CB8AC3E}">
        <p14:creationId xmlns:p14="http://schemas.microsoft.com/office/powerpoint/2010/main" val="6110421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16</a:t>
            </a:fld>
            <a:endParaRPr lang="en-GB"/>
          </a:p>
        </p:txBody>
      </p:sp>
    </p:spTree>
    <p:extLst>
      <p:ext uri="{BB962C8B-B14F-4D97-AF65-F5344CB8AC3E}">
        <p14:creationId xmlns:p14="http://schemas.microsoft.com/office/powerpoint/2010/main" val="7124471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17</a:t>
            </a:fld>
            <a:endParaRPr lang="en-GB"/>
          </a:p>
        </p:txBody>
      </p:sp>
    </p:spTree>
    <p:extLst>
      <p:ext uri="{BB962C8B-B14F-4D97-AF65-F5344CB8AC3E}">
        <p14:creationId xmlns:p14="http://schemas.microsoft.com/office/powerpoint/2010/main" val="1881115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ltGray">
          <a:xfrm>
            <a:off x="0" y="0"/>
            <a:ext cx="9144000" cy="513556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invGray">
          <a:xfrm>
            <a:off x="0" y="5127625"/>
            <a:ext cx="9144000" cy="46038"/>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ctrTitle"/>
          </p:nvPr>
        </p:nvSpPr>
        <p:spPr>
          <a:xfrm>
            <a:off x="685800" y="3355848"/>
            <a:ext cx="8077200" cy="1673352"/>
          </a:xfrm>
        </p:spPr>
        <p:txBody>
          <a:bodyPr tIns="0" bIns="0" anchor="t"/>
          <a:lstStyle>
            <a:lvl1pPr algn="l">
              <a:defRPr sz="4700" b="1"/>
            </a:lvl1pPr>
            <a:extLst/>
          </a:lstStyle>
          <a:p>
            <a:r>
              <a:rPr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lang="en-US"/>
              <a:t>Click to edit Master subtitle style</a:t>
            </a:r>
          </a:p>
        </p:txBody>
      </p:sp>
      <p:sp>
        <p:nvSpPr>
          <p:cNvPr id="6" name="Date Placeholder 3"/>
          <p:cNvSpPr>
            <a:spLocks noGrp="1"/>
          </p:cNvSpPr>
          <p:nvPr>
            <p:ph type="dt" sz="half" idx="10"/>
          </p:nvPr>
        </p:nvSpPr>
        <p:spPr/>
        <p:txBody>
          <a:bodyPr/>
          <a:lstStyle>
            <a:lvl1pPr>
              <a:defRPr/>
            </a:lvl1pPr>
          </a:lstStyle>
          <a:p>
            <a:pPr>
              <a:defRPr/>
            </a:pPr>
            <a:fld id="{8FA71DF3-FD17-4116-B039-3B76E74E450C}" type="datetimeFigureOut">
              <a:rPr lang="en-GB"/>
              <a:pPr>
                <a:defRPr/>
              </a:pPr>
              <a:t>01/04/2022</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CAC36C9-8DF1-4827-AEED-9F366E1FB6DD}" type="slidenum">
              <a:rPr lang="en-GB"/>
              <a:pPr>
                <a:defRPr/>
              </a:pPr>
              <a:t>‹#›</a:t>
            </a:fld>
            <a:endParaRPr lang="en-GB"/>
          </a:p>
        </p:txBody>
      </p:sp>
    </p:spTree>
    <p:extLst>
      <p:ext uri="{BB962C8B-B14F-4D97-AF65-F5344CB8AC3E}">
        <p14:creationId xmlns:p14="http://schemas.microsoft.com/office/powerpoint/2010/main" val="2316270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837755C7-DDA6-4116-A5A4-8D28C00B11D7}" type="datetimeFigureOut">
              <a:rPr lang="en-GB"/>
              <a:pPr>
                <a:defRPr/>
              </a:pPr>
              <a:t>01/04/2022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7B48A93-CBBA-4C68-93E0-4F27E1B20F44}" type="slidenum">
              <a:rPr lang="en-GB"/>
              <a:pPr>
                <a:defRPr/>
              </a:pPr>
              <a:t>‹#›</a:t>
            </a:fld>
            <a:endParaRPr lang="en-GB"/>
          </a:p>
        </p:txBody>
      </p:sp>
    </p:spTree>
    <p:extLst>
      <p:ext uri="{BB962C8B-B14F-4D97-AF65-F5344CB8AC3E}">
        <p14:creationId xmlns:p14="http://schemas.microsoft.com/office/powerpoint/2010/main" val="320465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bwMode="ltGray">
          <a:xfrm>
            <a:off x="0" y="0"/>
            <a:ext cx="9144000" cy="26019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invGray">
          <a:xfrm>
            <a:off x="0" y="2601913"/>
            <a:ext cx="9144000" cy="46037"/>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749808" y="118872"/>
            <a:ext cx="8013192" cy="1636776"/>
          </a:xfrm>
        </p:spPr>
        <p:txBody>
          <a:bodyPr tIns="0" rIns="91440" bIns="0" anchor="b"/>
          <a:lstStyle>
            <a:lvl1pPr algn="l">
              <a:defRPr sz="4700" b="1" cap="none" baseline="0"/>
            </a:lvl1pPr>
            <a:extLst/>
          </a:lstStyle>
          <a:p>
            <a:r>
              <a:rPr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lstStyle>
          <a:p>
            <a:pPr>
              <a:defRPr/>
            </a:pPr>
            <a:fld id="{86FF08BF-3078-4F89-B026-E2578C7F02D7}" type="datetimeFigureOut">
              <a:rPr lang="en-GB"/>
              <a:pPr>
                <a:defRPr/>
              </a:pPr>
              <a:t>01/04/2022</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9FBB50E-D75E-447D-8FBD-7B772FB8893D}" type="slidenum">
              <a:rPr lang="en-GB"/>
              <a:pPr>
                <a:defRPr/>
              </a:pPr>
              <a:t>‹#›</a:t>
            </a:fld>
            <a:endParaRPr lang="en-GB"/>
          </a:p>
        </p:txBody>
      </p:sp>
    </p:spTree>
    <p:extLst>
      <p:ext uri="{BB962C8B-B14F-4D97-AF65-F5344CB8AC3E}">
        <p14:creationId xmlns:p14="http://schemas.microsoft.com/office/powerpoint/2010/main" val="1337699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B4AE6B92-B16F-47C1-9A5B-07A3242056F6}" type="datetimeFigureOut">
              <a:rPr lang="en-GB"/>
              <a:pPr>
                <a:defRPr/>
              </a:pPr>
              <a:t>01/04/2022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C6B5F30-AE8A-459A-A193-B89EA73A4CA9}" type="slidenum">
              <a:rPr lang="en-GB"/>
              <a:pPr>
                <a:defRPr/>
              </a:pPr>
              <a:t>‹#›</a:t>
            </a:fld>
            <a:endParaRPr lang="en-GB"/>
          </a:p>
        </p:txBody>
      </p:sp>
    </p:spTree>
    <p:extLst>
      <p:ext uri="{BB962C8B-B14F-4D97-AF65-F5344CB8AC3E}">
        <p14:creationId xmlns:p14="http://schemas.microsoft.com/office/powerpoint/2010/main" val="3977593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E6B5F158-7174-4E43-80BE-9C62473BC76B}" type="datetimeFigureOut">
              <a:rPr lang="en-GB"/>
              <a:pPr>
                <a:defRPr/>
              </a:pPr>
              <a:t>01/04/2022</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124E5295-0F49-45DA-9A35-5FF94EC0CD72}" type="slidenum">
              <a:rPr lang="en-GB"/>
              <a:pPr>
                <a:defRPr/>
              </a:pPr>
              <a:t>‹#›</a:t>
            </a:fld>
            <a:endParaRPr lang="en-GB"/>
          </a:p>
        </p:txBody>
      </p:sp>
    </p:spTree>
    <p:extLst>
      <p:ext uri="{BB962C8B-B14F-4D97-AF65-F5344CB8AC3E}">
        <p14:creationId xmlns:p14="http://schemas.microsoft.com/office/powerpoint/2010/main" val="1665330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B306BEA0-6781-4D5C-B463-BFC53DDD4582}" type="datetimeFigureOut">
              <a:rPr lang="en-GB"/>
              <a:pPr>
                <a:defRPr/>
              </a:pPr>
              <a:t>01/04/2022</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E949460E-F0D0-4865-9B18-D64DE2E89497}" type="slidenum">
              <a:rPr lang="en-GB"/>
              <a:pPr>
                <a:defRPr/>
              </a:pPr>
              <a:t>‹#›</a:t>
            </a:fld>
            <a:endParaRPr lang="en-GB"/>
          </a:p>
        </p:txBody>
      </p:sp>
    </p:spTree>
    <p:extLst>
      <p:ext uri="{BB962C8B-B14F-4D97-AF65-F5344CB8AC3E}">
        <p14:creationId xmlns:p14="http://schemas.microsoft.com/office/powerpoint/2010/main" val="2765589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E4EE1A3F-9C0B-4D85-B177-06C5301AEDA6}" type="datetimeFigureOut">
              <a:rPr lang="en-GB"/>
              <a:pPr>
                <a:defRPr/>
              </a:pPr>
              <a:t>01/04/2022</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pPr>
              <a:defRPr/>
            </a:pPr>
            <a:fld id="{6BA5960D-6BB6-4ED3-BE9B-DEE635A05523}" type="slidenum">
              <a:rPr lang="en-GB"/>
              <a:pPr>
                <a:defRPr/>
              </a:pPr>
              <a:t>‹#›</a:t>
            </a:fld>
            <a:endParaRPr lang="en-GB"/>
          </a:p>
        </p:txBody>
      </p:sp>
    </p:spTree>
    <p:extLst>
      <p:ext uri="{BB962C8B-B14F-4D97-AF65-F5344CB8AC3E}">
        <p14:creationId xmlns:p14="http://schemas.microsoft.com/office/powerpoint/2010/main" val="3515797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Rectangle 5"/>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167838" y="152400"/>
            <a:ext cx="2523744" cy="978408"/>
          </a:xfrm>
        </p:spPr>
        <p:txBody>
          <a:bodyPr lIns="73152" bIns="0" anchor="b">
            <a:sp3d prstMaterial="matte"/>
          </a:bodyPr>
          <a:lstStyle>
            <a:lvl1pPr algn="l">
              <a:defRPr sz="2000" b="0"/>
            </a:lvl1pPr>
            <a:extLst/>
          </a:lstStyle>
          <a:p>
            <a:r>
              <a:rPr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a:t>Click to edit Master text styles</a:t>
            </a:r>
          </a:p>
        </p:txBody>
      </p:sp>
      <p:sp>
        <p:nvSpPr>
          <p:cNvPr id="7" name="Date Placeholder 4"/>
          <p:cNvSpPr>
            <a:spLocks noGrp="1"/>
          </p:cNvSpPr>
          <p:nvPr>
            <p:ph type="dt" sz="half" idx="10"/>
          </p:nvPr>
        </p:nvSpPr>
        <p:spPr/>
        <p:txBody>
          <a:bodyPr/>
          <a:lstStyle>
            <a:lvl1pPr>
              <a:defRPr/>
            </a:lvl1pPr>
          </a:lstStyle>
          <a:p>
            <a:pPr>
              <a:defRPr/>
            </a:pPr>
            <a:fld id="{DACBE3B8-359E-4815-92FC-106DB01FE254}" type="datetimeFigureOut">
              <a:rPr lang="en-GB"/>
              <a:pPr>
                <a:defRPr/>
              </a:pPr>
              <a:t>01/04/2022</a:t>
            </a:fld>
            <a:endParaRPr lang="en-GB"/>
          </a:p>
        </p:txBody>
      </p:sp>
      <p:sp>
        <p:nvSpPr>
          <p:cNvPr id="8" name="Footer Placeholder 5"/>
          <p:cNvSpPr>
            <a:spLocks noGrp="1"/>
          </p:cNvSpPr>
          <p:nvPr>
            <p:ph type="ftr" sz="quarter" idx="11"/>
          </p:nvPr>
        </p:nvSpPr>
        <p:spPr/>
        <p:txBody>
          <a:bodyPr/>
          <a:lstStyle>
            <a:lvl1pPr>
              <a:defRPr/>
            </a:lvl1pPr>
          </a:lstStyle>
          <a:p>
            <a:pPr>
              <a:defRPr/>
            </a:pPr>
            <a:endParaRPr lang="en-GB"/>
          </a:p>
        </p:txBody>
      </p:sp>
      <p:sp>
        <p:nvSpPr>
          <p:cNvPr id="9" name="Slide Number Placeholder 6"/>
          <p:cNvSpPr>
            <a:spLocks noGrp="1"/>
          </p:cNvSpPr>
          <p:nvPr>
            <p:ph type="sldNum" sz="quarter" idx="12"/>
          </p:nvPr>
        </p:nvSpPr>
        <p:spPr/>
        <p:txBody>
          <a:bodyPr/>
          <a:lstStyle>
            <a:lvl1pPr>
              <a:defRPr/>
            </a:lvl1pPr>
          </a:lstStyle>
          <a:p>
            <a:pPr>
              <a:defRPr/>
            </a:pPr>
            <a:fld id="{36943226-A22A-49D0-B147-10D38D663C5F}" type="slidenum">
              <a:rPr lang="en-GB"/>
              <a:pPr>
                <a:defRPr/>
              </a:pPr>
              <a:t>‹#›</a:t>
            </a:fld>
            <a:endParaRPr lang="en-GB"/>
          </a:p>
        </p:txBody>
      </p:sp>
    </p:spTree>
    <p:extLst>
      <p:ext uri="{BB962C8B-B14F-4D97-AF65-F5344CB8AC3E}">
        <p14:creationId xmlns:p14="http://schemas.microsoft.com/office/powerpoint/2010/main" val="3443863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Rectangle 5"/>
          <p:cNvSpPr/>
          <p:nvPr/>
        </p:nvSpPr>
        <p:spPr bwMode="invGray">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pPr lvl="0"/>
            <a:r>
              <a:rPr lang="en-US" noProof="0"/>
              <a:t>Click icon to add picture</a:t>
            </a:r>
            <a:endParaRPr lang="en-US" noProof="0"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a:t>Click to edit Master text styles</a:t>
            </a:r>
          </a:p>
        </p:txBody>
      </p:sp>
      <p:sp>
        <p:nvSpPr>
          <p:cNvPr id="7" name="Date Placeholder 4"/>
          <p:cNvSpPr>
            <a:spLocks noGrp="1"/>
          </p:cNvSpPr>
          <p:nvPr>
            <p:ph type="dt" sz="half" idx="10"/>
          </p:nvPr>
        </p:nvSpPr>
        <p:spPr>
          <a:xfrm>
            <a:off x="165100" y="1169988"/>
            <a:ext cx="2522538" cy="201612"/>
          </a:xfrm>
        </p:spPr>
        <p:txBody>
          <a:bodyPr/>
          <a:lstStyle>
            <a:lvl1pPr>
              <a:defRPr/>
            </a:lvl1pPr>
          </a:lstStyle>
          <a:p>
            <a:pPr>
              <a:defRPr/>
            </a:pPr>
            <a:fld id="{A7BA9BA1-B1CD-41E9-B0EE-554D40F1155D}" type="datetimeFigureOut">
              <a:rPr lang="en-GB"/>
              <a:pPr>
                <a:defRPr/>
              </a:pPr>
              <a:t>01/04/2022</a:t>
            </a:fld>
            <a:endParaRPr lang="en-GB"/>
          </a:p>
        </p:txBody>
      </p:sp>
      <p:sp>
        <p:nvSpPr>
          <p:cNvPr id="8" name="Footer Placeholder 5"/>
          <p:cNvSpPr>
            <a:spLocks noGrp="1"/>
          </p:cNvSpPr>
          <p:nvPr>
            <p:ph type="ftr" sz="quarter" idx="11"/>
          </p:nvPr>
        </p:nvSpPr>
        <p:spPr>
          <a:xfrm>
            <a:off x="3035300" y="1169988"/>
            <a:ext cx="5194300" cy="201612"/>
          </a:xfrm>
        </p:spPr>
        <p:txBody>
          <a:bodyPr/>
          <a:lstStyle>
            <a:lvl1pPr>
              <a:defRPr>
                <a:solidFill>
                  <a:prstClr val="black">
                    <a:shade val="50000"/>
                  </a:prstClr>
                </a:solidFill>
              </a:defRPr>
            </a:lvl1pPr>
          </a:lstStyle>
          <a:p>
            <a:pPr>
              <a:defRPr/>
            </a:pPr>
            <a:endParaRPr lang="en-GB"/>
          </a:p>
        </p:txBody>
      </p:sp>
      <p:sp>
        <p:nvSpPr>
          <p:cNvPr id="9" name="Slide Number Placeholder 6"/>
          <p:cNvSpPr>
            <a:spLocks noGrp="1"/>
          </p:cNvSpPr>
          <p:nvPr>
            <p:ph type="sldNum" sz="quarter" idx="12"/>
          </p:nvPr>
        </p:nvSpPr>
        <p:spPr>
          <a:xfrm>
            <a:off x="8339138" y="1169988"/>
            <a:ext cx="733425" cy="201612"/>
          </a:xfrm>
        </p:spPr>
        <p:txBody>
          <a:bodyPr/>
          <a:lstStyle>
            <a:lvl1pPr>
              <a:defRPr/>
            </a:lvl1pPr>
          </a:lstStyle>
          <a:p>
            <a:pPr>
              <a:defRPr/>
            </a:pPr>
            <a:fld id="{F3C17732-338E-4E58-B95A-EDA22FC1C889}" type="slidenum">
              <a:rPr lang="en-GB"/>
              <a:pPr>
                <a:defRPr/>
              </a:pPr>
              <a:t>‹#›</a:t>
            </a:fld>
            <a:endParaRPr lang="en-GB"/>
          </a:p>
        </p:txBody>
      </p:sp>
    </p:spTree>
    <p:extLst>
      <p:ext uri="{BB962C8B-B14F-4D97-AF65-F5344CB8AC3E}">
        <p14:creationId xmlns:p14="http://schemas.microsoft.com/office/powerpoint/2010/main" val="4118666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8796825B-A4FC-4681-B6C3-5E42520783EA}" type="datetimeFigureOut">
              <a:rPr lang="en-GB"/>
              <a:pPr>
                <a:defRPr/>
              </a:pPr>
              <a:t>01/04/2022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F5A581D-987D-4D3C-9A03-AAA985424406}" type="slidenum">
              <a:rPr lang="en-GB"/>
              <a:pPr>
                <a:defRPr/>
              </a:pPr>
              <a:t>‹#›</a:t>
            </a:fld>
            <a:endParaRPr lang="en-GB"/>
          </a:p>
        </p:txBody>
      </p:sp>
    </p:spTree>
    <p:extLst>
      <p:ext uri="{BB962C8B-B14F-4D97-AF65-F5344CB8AC3E}">
        <p14:creationId xmlns:p14="http://schemas.microsoft.com/office/powerpoint/2010/main" val="1160919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invGray">
          <a:xfrm>
            <a:off x="6599238" y="0"/>
            <a:ext cx="46037"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ltGray">
          <a:xfrm>
            <a:off x="6648450" y="0"/>
            <a:ext cx="2514600"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Vertical Title 1"/>
          <p:cNvSpPr>
            <a:spLocks noGrp="1"/>
          </p:cNvSpPr>
          <p:nvPr>
            <p:ph type="title" orient="vert"/>
          </p:nvPr>
        </p:nvSpPr>
        <p:spPr>
          <a:xfrm>
            <a:off x="6781800" y="274640"/>
            <a:ext cx="19050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p:cNvSpPr>
            <a:spLocks noGrp="1"/>
          </p:cNvSpPr>
          <p:nvPr>
            <p:ph type="dt" sz="half" idx="10"/>
          </p:nvPr>
        </p:nvSpPr>
        <p:spPr/>
        <p:txBody>
          <a:bodyPr/>
          <a:lstStyle>
            <a:lvl1pPr>
              <a:defRPr/>
            </a:lvl1pPr>
          </a:lstStyle>
          <a:p>
            <a:pPr>
              <a:defRPr/>
            </a:pPr>
            <a:fld id="{691DC0B2-6EBB-4E1E-AE1E-2E049998EEFE}" type="datetimeFigureOut">
              <a:rPr lang="en-GB"/>
              <a:pPr>
                <a:defRPr/>
              </a:pPr>
              <a:t>01/04/2022</a:t>
            </a:fld>
            <a:endParaRPr lang="en-GB"/>
          </a:p>
        </p:txBody>
      </p:sp>
      <p:sp>
        <p:nvSpPr>
          <p:cNvPr id="7" name="Footer Placeholder 4"/>
          <p:cNvSpPr>
            <a:spLocks noGrp="1"/>
          </p:cNvSpPr>
          <p:nvPr>
            <p:ph type="ftr" sz="quarter" idx="11"/>
          </p:nvPr>
        </p:nvSpPr>
        <p:spPr>
          <a:xfrm>
            <a:off x="2640013" y="6376988"/>
            <a:ext cx="3836987" cy="365125"/>
          </a:xfrm>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6F1B53AD-63A7-4A8A-B743-9E8F3D3FC198}" type="slidenum">
              <a:rPr lang="en-GB"/>
              <a:pPr>
                <a:defRPr/>
              </a:pPr>
              <a:t>‹#›</a:t>
            </a:fld>
            <a:endParaRPr lang="en-GB"/>
          </a:p>
        </p:txBody>
      </p:sp>
    </p:spTree>
    <p:extLst>
      <p:ext uri="{BB962C8B-B14F-4D97-AF65-F5344CB8AC3E}">
        <p14:creationId xmlns:p14="http://schemas.microsoft.com/office/powerpoint/2010/main" val="4118592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6688"/>
            <a:ext cx="9144000" cy="4445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7" name="Rectangle 6"/>
          <p:cNvSpPr/>
          <p:nvPr/>
        </p:nvSpPr>
        <p:spPr bwMode="ltGray">
          <a:xfrm>
            <a:off x="0" y="0"/>
            <a:ext cx="9144000" cy="14335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Placeholder 1"/>
          <p:cNvSpPr>
            <a:spLocks noGrp="1"/>
          </p:cNvSpPr>
          <p:nvPr>
            <p:ph type="title"/>
          </p:nvPr>
        </p:nvSpPr>
        <p:spPr>
          <a:xfrm>
            <a:off x="457200" y="152400"/>
            <a:ext cx="8229600" cy="1250950"/>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lang="en-US"/>
              <a:t>Click to edit Master title style</a:t>
            </a:r>
          </a:p>
        </p:txBody>
      </p:sp>
      <p:sp>
        <p:nvSpPr>
          <p:cNvPr id="1029" name="Text Placeholder 2"/>
          <p:cNvSpPr>
            <a:spLocks noGrp="1"/>
          </p:cNvSpPr>
          <p:nvPr>
            <p:ph type="body" idx="1"/>
          </p:nvPr>
        </p:nvSpPr>
        <p:spPr bwMode="auto">
          <a:xfrm>
            <a:off x="457200" y="1774825"/>
            <a:ext cx="8229600" cy="462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4864" tIns="9144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477000"/>
            <a:ext cx="2133600" cy="274638"/>
          </a:xfrm>
          <a:prstGeom prst="rect">
            <a:avLst/>
          </a:prstGeom>
        </p:spPr>
        <p:txBody>
          <a:bodyPr vert="horz" lIns="109728" rIns="45720" bIns="0" rtlCol="0" anchor="b"/>
          <a:lstStyle>
            <a:lvl1pPr algn="l"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44E2F031-0227-4D72-AE35-6F3FD824FDA5}" type="datetimeFigureOut">
              <a:rPr lang="en-GB"/>
              <a:pPr>
                <a:defRPr/>
              </a:pPr>
              <a:t>01/04/2022</a:t>
            </a:fld>
            <a:endParaRPr lang="en-GB"/>
          </a:p>
        </p:txBody>
      </p:sp>
      <p:sp>
        <p:nvSpPr>
          <p:cNvPr id="5" name="Footer Placeholder 4"/>
          <p:cNvSpPr>
            <a:spLocks noGrp="1"/>
          </p:cNvSpPr>
          <p:nvPr>
            <p:ph type="ftr" sz="quarter" idx="3"/>
          </p:nvPr>
        </p:nvSpPr>
        <p:spPr>
          <a:xfrm>
            <a:off x="2640013" y="6477000"/>
            <a:ext cx="5508625" cy="274638"/>
          </a:xfrm>
          <a:prstGeom prst="rect">
            <a:avLst/>
          </a:prstGeom>
        </p:spPr>
        <p:txBody>
          <a:bodyPr vert="horz" lIns="45720" rIns="45720" bIns="0" rtlCol="0" anchor="b"/>
          <a:lstStyle>
            <a:lvl1pPr algn="l" eaLnBrk="1" fontAlgn="auto" latinLnBrk="0" hangingPunct="1">
              <a:spcBef>
                <a:spcPts val="0"/>
              </a:spcBef>
              <a:spcAft>
                <a:spcPts val="0"/>
              </a:spcAft>
              <a:defRPr kumimoji="0" sz="1200">
                <a:solidFill>
                  <a:prstClr val="white">
                    <a:tint val="95000"/>
                  </a:prstClr>
                </a:solidFill>
                <a:latin typeface="+mn-lt"/>
                <a:cs typeface="+mn-cs"/>
              </a:defRPr>
            </a:lvl1pPr>
            <a:extLst/>
          </a:lstStyle>
          <a:p>
            <a:pPr>
              <a:defRPr/>
            </a:pPr>
            <a:endParaRPr lang="en-GB"/>
          </a:p>
        </p:txBody>
      </p:sp>
      <p:sp>
        <p:nvSpPr>
          <p:cNvPr id="6" name="Slide Number Placeholder 5"/>
          <p:cNvSpPr>
            <a:spLocks noGrp="1"/>
          </p:cNvSpPr>
          <p:nvPr>
            <p:ph type="sldNum" sz="quarter" idx="4"/>
          </p:nvPr>
        </p:nvSpPr>
        <p:spPr>
          <a:xfrm>
            <a:off x="8204200" y="6477000"/>
            <a:ext cx="733425" cy="274638"/>
          </a:xfrm>
          <a:prstGeom prst="rect">
            <a:avLst/>
          </a:prstGeom>
        </p:spPr>
        <p:txBody>
          <a:bodyPr vert="horz" bIns="0" rtlCol="0" anchor="b"/>
          <a:lstStyle>
            <a:lvl1pPr algn="r"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35D5616D-D029-4EE7-9454-BDBF24B3321A}"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683" r:id="rId1"/>
    <p:sldLayoutId id="2147483678" r:id="rId2"/>
    <p:sldLayoutId id="2147483684" r:id="rId3"/>
    <p:sldLayoutId id="2147483679" r:id="rId4"/>
    <p:sldLayoutId id="2147483680" r:id="rId5"/>
    <p:sldLayoutId id="2147483681" r:id="rId6"/>
    <p:sldLayoutId id="2147483685" r:id="rId7"/>
    <p:sldLayoutId id="2147483686" r:id="rId8"/>
    <p:sldLayoutId id="2147483687" r:id="rId9"/>
    <p:sldLayoutId id="2147483682" r:id="rId10"/>
    <p:sldLayoutId id="2147483688" r:id="rId11"/>
  </p:sldLayoutIdLst>
  <p:txStyles>
    <p:titleStyle>
      <a:lvl1pPr algn="l" rtl="0" fontAlgn="base">
        <a:spcBef>
          <a:spcPct val="0"/>
        </a:spcBef>
        <a:spcAft>
          <a:spcPct val="0"/>
        </a:spcAft>
        <a:defRPr sz="4500" b="1" kern="1200">
          <a:solidFill>
            <a:srgbClr val="FFC800"/>
          </a:solidFill>
          <a:latin typeface="+mj-lt"/>
          <a:ea typeface="+mj-ea"/>
          <a:cs typeface="+mj-cs"/>
        </a:defRPr>
      </a:lvl1pPr>
      <a:lvl2pPr algn="l" rtl="0" fontAlgn="base">
        <a:spcBef>
          <a:spcPct val="0"/>
        </a:spcBef>
        <a:spcAft>
          <a:spcPct val="0"/>
        </a:spcAft>
        <a:defRPr sz="4500" b="1">
          <a:solidFill>
            <a:srgbClr val="FFC800"/>
          </a:solidFill>
          <a:latin typeface="Calibri" pitchFamily="34" charset="0"/>
        </a:defRPr>
      </a:lvl2pPr>
      <a:lvl3pPr algn="l" rtl="0" fontAlgn="base">
        <a:spcBef>
          <a:spcPct val="0"/>
        </a:spcBef>
        <a:spcAft>
          <a:spcPct val="0"/>
        </a:spcAft>
        <a:defRPr sz="4500" b="1">
          <a:solidFill>
            <a:srgbClr val="FFC800"/>
          </a:solidFill>
          <a:latin typeface="Calibri" pitchFamily="34" charset="0"/>
        </a:defRPr>
      </a:lvl3pPr>
      <a:lvl4pPr algn="l" rtl="0" fontAlgn="base">
        <a:spcBef>
          <a:spcPct val="0"/>
        </a:spcBef>
        <a:spcAft>
          <a:spcPct val="0"/>
        </a:spcAft>
        <a:defRPr sz="4500" b="1">
          <a:solidFill>
            <a:srgbClr val="FFC800"/>
          </a:solidFill>
          <a:latin typeface="Calibri" pitchFamily="34" charset="0"/>
        </a:defRPr>
      </a:lvl4pPr>
      <a:lvl5pPr algn="l" rtl="0" fontAlgn="base">
        <a:spcBef>
          <a:spcPct val="0"/>
        </a:spcBef>
        <a:spcAft>
          <a:spcPct val="0"/>
        </a:spcAft>
        <a:defRPr sz="4500" b="1">
          <a:solidFill>
            <a:srgbClr val="FFC800"/>
          </a:solidFill>
          <a:latin typeface="Calibri" pitchFamily="34" charset="0"/>
        </a:defRPr>
      </a:lvl5pPr>
      <a:lvl6pPr marL="457200" algn="l" rtl="0" fontAlgn="base">
        <a:spcBef>
          <a:spcPct val="0"/>
        </a:spcBef>
        <a:spcAft>
          <a:spcPct val="0"/>
        </a:spcAft>
        <a:defRPr sz="4500" b="1">
          <a:solidFill>
            <a:srgbClr val="FFC800"/>
          </a:solidFill>
          <a:latin typeface="Calibri" pitchFamily="34" charset="0"/>
        </a:defRPr>
      </a:lvl6pPr>
      <a:lvl7pPr marL="914400" algn="l" rtl="0" fontAlgn="base">
        <a:spcBef>
          <a:spcPct val="0"/>
        </a:spcBef>
        <a:spcAft>
          <a:spcPct val="0"/>
        </a:spcAft>
        <a:defRPr sz="4500" b="1">
          <a:solidFill>
            <a:srgbClr val="FFC800"/>
          </a:solidFill>
          <a:latin typeface="Calibri" pitchFamily="34" charset="0"/>
        </a:defRPr>
      </a:lvl7pPr>
      <a:lvl8pPr marL="1371600" algn="l" rtl="0" fontAlgn="base">
        <a:spcBef>
          <a:spcPct val="0"/>
        </a:spcBef>
        <a:spcAft>
          <a:spcPct val="0"/>
        </a:spcAft>
        <a:defRPr sz="4500" b="1">
          <a:solidFill>
            <a:srgbClr val="FFC800"/>
          </a:solidFill>
          <a:latin typeface="Calibri" pitchFamily="34" charset="0"/>
        </a:defRPr>
      </a:lvl8pPr>
      <a:lvl9pPr marL="1828800" algn="l" rtl="0" fontAlgn="base">
        <a:spcBef>
          <a:spcPct val="0"/>
        </a:spcBef>
        <a:spcAft>
          <a:spcPct val="0"/>
        </a:spcAft>
        <a:defRPr sz="4500" b="1">
          <a:solidFill>
            <a:srgbClr val="FFC800"/>
          </a:solidFill>
          <a:latin typeface="Calibri" pitchFamily="34" charset="0"/>
        </a:defRPr>
      </a:lvl9pPr>
      <a:extLst/>
    </p:titleStyle>
    <p:bodyStyle>
      <a:lvl1pPr marL="438150" indent="-319088" algn="l" rtl="0" fontAlgn="base">
        <a:spcBef>
          <a:spcPct val="0"/>
        </a:spcBef>
        <a:spcAft>
          <a:spcPct val="0"/>
        </a:spcAft>
        <a:buClr>
          <a:schemeClr val="accent1"/>
        </a:buClr>
        <a:buSzPct val="80000"/>
        <a:buFont typeface="Wingdings 2" pitchFamily="18" charset="2"/>
        <a:buChar char=""/>
        <a:defRPr sz="3200" kern="1200">
          <a:solidFill>
            <a:schemeClr val="tx1"/>
          </a:solidFill>
          <a:latin typeface="+mn-lt"/>
          <a:ea typeface="+mn-ea"/>
          <a:cs typeface="+mn-cs"/>
        </a:defRPr>
      </a:lvl1pPr>
      <a:lvl2pPr marL="730250" indent="-273050" algn="l" rtl="0" fontAlgn="base">
        <a:spcBef>
          <a:spcPct val="20000"/>
        </a:spcBef>
        <a:spcAft>
          <a:spcPct val="0"/>
        </a:spcAft>
        <a:buClr>
          <a:schemeClr val="accent2"/>
        </a:buClr>
        <a:buSzPct val="90000"/>
        <a:buFont typeface="Wingdings" pitchFamily="2" charset="2"/>
        <a:buChar char=""/>
        <a:defRPr sz="2800" kern="1200">
          <a:solidFill>
            <a:schemeClr val="tx1"/>
          </a:solidFill>
          <a:latin typeface="+mn-lt"/>
          <a:ea typeface="+mn-ea"/>
          <a:cs typeface="+mn-cs"/>
        </a:defRPr>
      </a:lvl2pPr>
      <a:lvl3pPr marL="995363" indent="-228600" algn="l" rtl="0" fontAlgn="base">
        <a:spcBef>
          <a:spcPct val="20000"/>
        </a:spcBef>
        <a:spcAft>
          <a:spcPct val="0"/>
        </a:spcAft>
        <a:buClr>
          <a:srgbClr val="E66C7D"/>
        </a:buClr>
        <a:buFont typeface="Arial" charset="0"/>
        <a:buChar char="▪"/>
        <a:defRPr sz="2400" kern="1200">
          <a:solidFill>
            <a:schemeClr val="tx1"/>
          </a:solidFill>
          <a:latin typeface="+mn-lt"/>
          <a:ea typeface="+mn-ea"/>
          <a:cs typeface="+mn-cs"/>
        </a:defRPr>
      </a:lvl3pPr>
      <a:lvl4pPr marL="1216025" indent="-182563" algn="l" rtl="0" fontAlgn="base">
        <a:spcBef>
          <a:spcPct val="20000"/>
        </a:spcBef>
        <a:spcAft>
          <a:spcPct val="0"/>
        </a:spcAft>
        <a:buClr>
          <a:srgbClr val="6BB76D"/>
        </a:buClr>
        <a:buFont typeface="Arial" charset="0"/>
        <a:buChar char="▪"/>
        <a:defRPr sz="2000" kern="1200">
          <a:solidFill>
            <a:schemeClr val="tx1"/>
          </a:solidFill>
          <a:latin typeface="+mn-lt"/>
          <a:ea typeface="+mn-ea"/>
          <a:cs typeface="+mn-cs"/>
        </a:defRPr>
      </a:lvl4pPr>
      <a:lvl5pPr marL="1425575" indent="-182563" algn="l" rtl="0" fontAlgn="base">
        <a:spcBef>
          <a:spcPct val="20000"/>
        </a:spcBef>
        <a:spcAft>
          <a:spcPct val="0"/>
        </a:spcAft>
        <a:buClr>
          <a:srgbClr val="E88651"/>
        </a:buClr>
        <a:buFont typeface="Wingdings 3" pitchFamily="18" charset="2"/>
        <a:buChar char=""/>
        <a:defRPr lang="en-US" sz="2000" kern="120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hyperlink" Target="https://news.artnet.com/art-world/king-tut-photos-color-359033"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hyperlink" Target="https://news.artnet.com/art-world/king-tut-photos-color-359033"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hyperlink" Target="https://news.artnet.com/art-world/king-tut-photos-color-359033"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hyperlink" Target="https://news.artnet.com/art-world/king-tut-photos-color-359033"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hyperlink" Target="https://news.artnet.com/art-world/king-tut-photos-color-359033"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uk.images.search.yahoo.com/"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Subtitle 3"/>
          <p:cNvSpPr>
            <a:spLocks noGrp="1"/>
          </p:cNvSpPr>
          <p:nvPr>
            <p:ph type="subTitle" idx="1"/>
          </p:nvPr>
        </p:nvSpPr>
        <p:spPr>
          <a:xfrm>
            <a:off x="323850" y="1828800"/>
            <a:ext cx="8439150" cy="1500188"/>
          </a:xfrm>
        </p:spPr>
        <p:txBody>
          <a:bodyPr/>
          <a:lstStyle/>
          <a:p>
            <a:r>
              <a:rPr lang="en-GB" altLang="en-US" sz="2800" dirty="0"/>
              <a:t>Dissertation, Independent Projects, Research papers etc.</a:t>
            </a:r>
          </a:p>
        </p:txBody>
      </p:sp>
      <p:sp>
        <p:nvSpPr>
          <p:cNvPr id="2" name="Title 1"/>
          <p:cNvSpPr>
            <a:spLocks noGrp="1"/>
          </p:cNvSpPr>
          <p:nvPr>
            <p:ph type="ctrTitle"/>
          </p:nvPr>
        </p:nvSpPr>
        <p:spPr>
          <a:xfrm>
            <a:off x="251520" y="3355848"/>
            <a:ext cx="8511480" cy="1673352"/>
          </a:xfrm>
        </p:spPr>
        <p:txBody>
          <a:bodyPr>
            <a:normAutofit/>
          </a:bodyPr>
          <a:lstStyle/>
          <a:p>
            <a:pPr fontAlgn="auto">
              <a:spcAft>
                <a:spcPts val="0"/>
              </a:spcAft>
              <a:defRPr/>
            </a:pPr>
            <a:r>
              <a:rPr lang="en-GB" sz="4400" dirty="0">
                <a:solidFill>
                  <a:schemeClr val="accent1">
                    <a:satMod val="150000"/>
                  </a:schemeClr>
                </a:solidFill>
              </a:rPr>
              <a:t>Illustrations – the basics</a:t>
            </a:r>
            <a:br>
              <a:rPr lang="en-GB" sz="4400" dirty="0">
                <a:solidFill>
                  <a:schemeClr val="accent1">
                    <a:satMod val="150000"/>
                  </a:schemeClr>
                </a:solidFill>
              </a:rPr>
            </a:br>
            <a:r>
              <a:rPr lang="en-GB" sz="2200" dirty="0">
                <a:solidFill>
                  <a:schemeClr val="accent1">
                    <a:satMod val="150000"/>
                  </a:schemeClr>
                </a:solidFill>
              </a:rPr>
              <a:t>The ‘Conventions’ bit when using charts, tables, plates etc.!</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 of Illustration</a:t>
            </a:r>
          </a:p>
        </p:txBody>
      </p:sp>
      <p:pic>
        <p:nvPicPr>
          <p:cNvPr id="4" name="Picture 3"/>
          <p:cNvPicPr>
            <a:picLocks noChangeAspect="1"/>
          </p:cNvPicPr>
          <p:nvPr/>
        </p:nvPicPr>
        <p:blipFill rotWithShape="1">
          <a:blip r:embed="rId3"/>
          <a:srcRect r="6024" b="7208"/>
          <a:stretch/>
        </p:blipFill>
        <p:spPr>
          <a:xfrm>
            <a:off x="3851921" y="1586256"/>
            <a:ext cx="5292080" cy="4002985"/>
          </a:xfrm>
          <a:prstGeom prst="rect">
            <a:avLst/>
          </a:prstGeom>
        </p:spPr>
      </p:pic>
      <p:sp>
        <p:nvSpPr>
          <p:cNvPr id="5" name="Rectangle 4"/>
          <p:cNvSpPr/>
          <p:nvPr/>
        </p:nvSpPr>
        <p:spPr>
          <a:xfrm>
            <a:off x="3851920" y="5639039"/>
            <a:ext cx="5040559" cy="1200329"/>
          </a:xfrm>
          <a:prstGeom prst="rect">
            <a:avLst/>
          </a:prstGeom>
        </p:spPr>
        <p:txBody>
          <a:bodyPr wrap="square">
            <a:spAutoFit/>
          </a:bodyPr>
          <a:lstStyle/>
          <a:p>
            <a:r>
              <a:rPr lang="en-GB" dirty="0"/>
              <a:t>Peruvian archaeologist, Jorge </a:t>
            </a:r>
            <a:r>
              <a:rPr lang="en-GB" dirty="0" err="1"/>
              <a:t>Zegarra</a:t>
            </a:r>
            <a:r>
              <a:rPr lang="en-GB" dirty="0"/>
              <a:t> </a:t>
            </a:r>
            <a:r>
              <a:rPr lang="en-GB" dirty="0" err="1"/>
              <a:t>Galdos</a:t>
            </a:r>
            <a:r>
              <a:rPr lang="en-GB" dirty="0"/>
              <a:t>, journal from 60 years ago relating to the excavation of </a:t>
            </a:r>
            <a:r>
              <a:rPr lang="en-GB" dirty="0" err="1"/>
              <a:t>Huallamarca</a:t>
            </a:r>
            <a:r>
              <a:rPr lang="en-GB" dirty="0"/>
              <a:t>, an ancient pyramid in Lima, capital of Peru. No way on earth it looked like that!</a:t>
            </a:r>
          </a:p>
        </p:txBody>
      </p:sp>
      <p:sp>
        <p:nvSpPr>
          <p:cNvPr id="6" name="Content Placeholder 5"/>
          <p:cNvSpPr>
            <a:spLocks noGrp="1"/>
          </p:cNvSpPr>
          <p:nvPr>
            <p:ph idx="1"/>
          </p:nvPr>
        </p:nvSpPr>
        <p:spPr>
          <a:xfrm>
            <a:off x="282352" y="1971797"/>
            <a:ext cx="3250704" cy="4625975"/>
          </a:xfrm>
        </p:spPr>
        <p:txBody>
          <a:bodyPr/>
          <a:lstStyle/>
          <a:p>
            <a:r>
              <a:rPr lang="en-GB" dirty="0"/>
              <a:t>Illustrating your research</a:t>
            </a:r>
          </a:p>
          <a:p>
            <a:r>
              <a:rPr lang="en-GB" dirty="0"/>
              <a:t>When to do it</a:t>
            </a:r>
          </a:p>
          <a:p>
            <a:r>
              <a:rPr lang="en-GB" dirty="0"/>
              <a:t>Why do it</a:t>
            </a:r>
          </a:p>
          <a:p>
            <a:r>
              <a:rPr lang="en-GB" dirty="0"/>
              <a:t>How to do it </a:t>
            </a:r>
          </a:p>
          <a:p>
            <a:pPr marL="119062" indent="0">
              <a:buNone/>
            </a:pPr>
            <a:endParaRPr lang="en-GB" dirty="0"/>
          </a:p>
          <a:p>
            <a:pPr marL="119062" indent="0">
              <a:buNone/>
            </a:pPr>
            <a:r>
              <a:rPr lang="en-GB" sz="2800" dirty="0"/>
              <a:t>A much commented upon topic by the externals.</a:t>
            </a:r>
          </a:p>
        </p:txBody>
      </p:sp>
    </p:spTree>
    <p:extLst>
      <p:ext uri="{BB962C8B-B14F-4D97-AF65-F5344CB8AC3E}">
        <p14:creationId xmlns:p14="http://schemas.microsoft.com/office/powerpoint/2010/main" val="2612846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..many ways to skin a cat….</a:t>
            </a:r>
          </a:p>
        </p:txBody>
      </p:sp>
      <p:sp>
        <p:nvSpPr>
          <p:cNvPr id="3" name="Content Placeholder 2"/>
          <p:cNvSpPr>
            <a:spLocks noGrp="1"/>
          </p:cNvSpPr>
          <p:nvPr>
            <p:ph idx="1"/>
          </p:nvPr>
        </p:nvSpPr>
        <p:spPr>
          <a:xfrm>
            <a:off x="422031" y="1916832"/>
            <a:ext cx="8721969" cy="4625975"/>
          </a:xfrm>
        </p:spPr>
        <p:txBody>
          <a:bodyPr/>
          <a:lstStyle/>
          <a:p>
            <a:pPr>
              <a:buFont typeface="Arial" panose="020B0604020202020204" pitchFamily="34" charset="0"/>
              <a:buChar char="•"/>
            </a:pPr>
            <a:r>
              <a:rPr lang="en-GB" dirty="0"/>
              <a:t>Pictures, plates/photographs, lithographs….</a:t>
            </a:r>
          </a:p>
          <a:p>
            <a:pPr>
              <a:buFont typeface="Arial" panose="020B0604020202020204" pitchFamily="34" charset="0"/>
              <a:buChar char="•"/>
            </a:pPr>
            <a:r>
              <a:rPr lang="en-GB" dirty="0"/>
              <a:t>Maps - location maps, site maps, distribution maps, topographic maps, geological……</a:t>
            </a:r>
          </a:p>
          <a:p>
            <a:pPr>
              <a:buFont typeface="Arial" panose="020B0604020202020204" pitchFamily="34" charset="0"/>
              <a:buChar char="•"/>
            </a:pPr>
            <a:r>
              <a:rPr lang="en-GB" dirty="0"/>
              <a:t>Site plans, object drawings, digital reproductions</a:t>
            </a:r>
          </a:p>
          <a:p>
            <a:pPr>
              <a:buFont typeface="Arial" panose="020B0604020202020204" pitchFamily="34" charset="0"/>
              <a:buChar char="•"/>
            </a:pPr>
            <a:r>
              <a:rPr lang="en-GB" dirty="0"/>
              <a:t>Tables, lists, tallies (excel)</a:t>
            </a:r>
          </a:p>
          <a:p>
            <a:pPr>
              <a:buFont typeface="Arial" panose="020B0604020202020204" pitchFamily="34" charset="0"/>
              <a:buChar char="•"/>
            </a:pPr>
            <a:r>
              <a:rPr lang="en-GB" dirty="0"/>
              <a:t>Charts: graphs, bar or pie charts, histograms, scatterplots</a:t>
            </a:r>
          </a:p>
          <a:p>
            <a:pPr>
              <a:buFont typeface="Arial" panose="020B0604020202020204" pitchFamily="34" charset="0"/>
              <a:buChar char="•"/>
            </a:pPr>
            <a:r>
              <a:rPr lang="en-GB" dirty="0"/>
              <a:t>Flow-charts (show flow of thinking, reasoning) , mind-maps…..</a:t>
            </a:r>
          </a:p>
          <a:p>
            <a:pPr marL="119062" indent="0">
              <a:buNone/>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518208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08520" y="1774825"/>
            <a:ext cx="8795320" cy="4625975"/>
          </a:xfrm>
        </p:spPr>
        <p:txBody>
          <a:bodyPr/>
          <a:lstStyle/>
          <a:p>
            <a:r>
              <a:rPr lang="en-GB" dirty="0"/>
              <a:t>Yes – a well illustrated piece can only benefit you and possibly enhance the mark</a:t>
            </a:r>
          </a:p>
          <a:p>
            <a:r>
              <a:rPr lang="en-GB" dirty="0"/>
              <a:t>It shows good engagement with the subject matter</a:t>
            </a:r>
          </a:p>
          <a:p>
            <a:r>
              <a:rPr lang="en-GB" dirty="0"/>
              <a:t>BUT, a big BUT for some illustrations, if you put them in you HAVE to use them</a:t>
            </a:r>
          </a:p>
          <a:p>
            <a:r>
              <a:rPr lang="en-GB" dirty="0"/>
              <a:t>Just to include them makes them superfluous</a:t>
            </a:r>
          </a:p>
        </p:txBody>
      </p:sp>
      <p:sp>
        <p:nvSpPr>
          <p:cNvPr id="5" name="Title 4"/>
          <p:cNvSpPr>
            <a:spLocks noGrp="1"/>
          </p:cNvSpPr>
          <p:nvPr>
            <p:ph type="title"/>
          </p:nvPr>
        </p:nvSpPr>
        <p:spPr/>
        <p:txBody>
          <a:bodyPr/>
          <a:lstStyle/>
          <a:p>
            <a:r>
              <a:rPr lang="en-GB" dirty="0"/>
              <a:t>should you...shouldn’t you…?</a:t>
            </a:r>
          </a:p>
        </p:txBody>
      </p:sp>
    </p:spTree>
    <p:extLst>
      <p:ext uri="{BB962C8B-B14F-4D97-AF65-F5344CB8AC3E}">
        <p14:creationId xmlns:p14="http://schemas.microsoft.com/office/powerpoint/2010/main" val="1549074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 Warned </a:t>
            </a:r>
          </a:p>
        </p:txBody>
      </p:sp>
      <p:sp>
        <p:nvSpPr>
          <p:cNvPr id="3" name="Content Placeholder 2"/>
          <p:cNvSpPr>
            <a:spLocks noGrp="1"/>
          </p:cNvSpPr>
          <p:nvPr>
            <p:ph idx="1"/>
          </p:nvPr>
        </p:nvSpPr>
        <p:spPr>
          <a:xfrm>
            <a:off x="179512" y="1772816"/>
            <a:ext cx="8838728" cy="4625975"/>
          </a:xfrm>
        </p:spPr>
        <p:txBody>
          <a:bodyPr/>
          <a:lstStyle/>
          <a:p>
            <a:r>
              <a:rPr lang="en-GB" sz="2800" dirty="0"/>
              <a:t>Illustrations do NOT speak for themselves</a:t>
            </a:r>
          </a:p>
          <a:p>
            <a:pPr marL="119062" indent="0">
              <a:buNone/>
            </a:pPr>
            <a:r>
              <a:rPr lang="en-GB" sz="2800" dirty="0"/>
              <a:t>	appropriate</a:t>
            </a:r>
          </a:p>
          <a:p>
            <a:pPr marL="119062" indent="0">
              <a:buNone/>
            </a:pPr>
            <a:r>
              <a:rPr lang="en-GB" sz="2800" dirty="0"/>
              <a:t>	meaningful</a:t>
            </a:r>
          </a:p>
          <a:p>
            <a:pPr marL="119062" indent="0">
              <a:buNone/>
            </a:pPr>
            <a:r>
              <a:rPr lang="en-GB" sz="2800" dirty="0"/>
              <a:t>	relevant</a:t>
            </a:r>
          </a:p>
          <a:p>
            <a:pPr marL="119062" indent="0">
              <a:buNone/>
            </a:pPr>
            <a:r>
              <a:rPr lang="en-GB" sz="2800" dirty="0"/>
              <a:t>	have something to say</a:t>
            </a:r>
          </a:p>
          <a:p>
            <a:pPr marL="119062" indent="0">
              <a:buNone/>
            </a:pPr>
            <a:r>
              <a:rPr lang="en-GB" sz="2800" dirty="0"/>
              <a:t>AND they are expensive (take up time, data- storage, ethics, money)</a:t>
            </a:r>
          </a:p>
          <a:p>
            <a:pPr marL="119062" indent="0">
              <a:buNone/>
            </a:pPr>
            <a:endParaRPr lang="en-GB" sz="2800" dirty="0"/>
          </a:p>
          <a:p>
            <a:pPr marL="119062" indent="0">
              <a:buNone/>
            </a:pPr>
            <a:r>
              <a:rPr lang="en-GB" sz="2800" dirty="0"/>
              <a:t>You need to refer to them or they become superfluous, irrelevant, even a nuisance,  and can affect academic judgement. So, </a:t>
            </a:r>
            <a:r>
              <a:rPr lang="en-GB" sz="2800" dirty="0">
                <a:solidFill>
                  <a:srgbClr val="FFC000"/>
                </a:solidFill>
              </a:rPr>
              <a:t>use them </a:t>
            </a:r>
            <a:r>
              <a:rPr lang="en-GB" sz="2800" dirty="0"/>
              <a:t>fully &amp; wisely</a:t>
            </a:r>
          </a:p>
          <a:p>
            <a:endParaRPr lang="en-GB" dirty="0"/>
          </a:p>
        </p:txBody>
      </p:sp>
    </p:spTree>
    <p:extLst>
      <p:ext uri="{BB962C8B-B14F-4D97-AF65-F5344CB8AC3E}">
        <p14:creationId xmlns:p14="http://schemas.microsoft.com/office/powerpoint/2010/main" val="68065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Basic rules</a:t>
            </a:r>
          </a:p>
        </p:txBody>
      </p:sp>
      <p:sp>
        <p:nvSpPr>
          <p:cNvPr id="7" name="Content Placeholder 6"/>
          <p:cNvSpPr>
            <a:spLocks noGrp="1"/>
          </p:cNvSpPr>
          <p:nvPr>
            <p:ph idx="1"/>
          </p:nvPr>
        </p:nvSpPr>
        <p:spPr/>
        <p:txBody>
          <a:bodyPr/>
          <a:lstStyle/>
          <a:p>
            <a:r>
              <a:rPr lang="en-GB" dirty="0"/>
              <a:t>ALL illustrations should have a caption/title</a:t>
            </a:r>
          </a:p>
          <a:p>
            <a:pPr lvl="1"/>
            <a:r>
              <a:rPr lang="en-GB" dirty="0"/>
              <a:t>Title to the top for tables</a:t>
            </a:r>
          </a:p>
          <a:p>
            <a:pPr lvl="1"/>
            <a:r>
              <a:rPr lang="en-GB" dirty="0"/>
              <a:t>Caption to the bottom for everything else</a:t>
            </a:r>
          </a:p>
          <a:p>
            <a:r>
              <a:rPr lang="en-GB" dirty="0"/>
              <a:t>Clear, succinct summary of what is shown</a:t>
            </a:r>
          </a:p>
          <a:p>
            <a:r>
              <a:rPr lang="en-GB" dirty="0"/>
              <a:t>Cited correctly</a:t>
            </a:r>
          </a:p>
          <a:p>
            <a:pPr lvl="1"/>
            <a:r>
              <a:rPr lang="en-GB" dirty="0"/>
              <a:t>if taken from elsewhere</a:t>
            </a:r>
          </a:p>
          <a:p>
            <a:pPr lvl="1"/>
            <a:r>
              <a:rPr lang="en-GB" dirty="0"/>
              <a:t>If they are your own</a:t>
            </a:r>
          </a:p>
          <a:p>
            <a:pPr marL="457200" lvl="1" indent="0">
              <a:buNone/>
            </a:pPr>
            <a:r>
              <a:rPr lang="en-GB" dirty="0"/>
              <a:t>You can ‘use’ other’s work BUT cite it</a:t>
            </a:r>
          </a:p>
        </p:txBody>
      </p:sp>
    </p:spTree>
    <p:extLst>
      <p:ext uri="{BB962C8B-B14F-4D97-AF65-F5344CB8AC3E}">
        <p14:creationId xmlns:p14="http://schemas.microsoft.com/office/powerpoint/2010/main" val="2250617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Tables: Oxford style title to the top</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8523" y="2427174"/>
            <a:ext cx="6181215" cy="3219797"/>
          </a:xfrm>
          <a:prstGeom prst="rect">
            <a:avLst/>
          </a:prstGeom>
        </p:spPr>
      </p:pic>
      <p:sp>
        <p:nvSpPr>
          <p:cNvPr id="6" name="TextBox 5"/>
          <p:cNvSpPr txBox="1"/>
          <p:nvPr/>
        </p:nvSpPr>
        <p:spPr>
          <a:xfrm>
            <a:off x="1043608" y="1772816"/>
            <a:ext cx="5760640" cy="369332"/>
          </a:xfrm>
          <a:prstGeom prst="rect">
            <a:avLst/>
          </a:prstGeom>
          <a:noFill/>
        </p:spPr>
        <p:txBody>
          <a:bodyPr wrap="square" rtlCol="0">
            <a:spAutoFit/>
          </a:bodyPr>
          <a:lstStyle/>
          <a:p>
            <a:r>
              <a:rPr lang="en-US" dirty="0"/>
              <a:t>Table 1.2: Club Penguin table showing not a lot</a:t>
            </a:r>
            <a:endParaRPr lang="en-US" kern="1200" dirty="0">
              <a:solidFill>
                <a:schemeClr val="tx1"/>
              </a:solidFill>
              <a:latin typeface="Calibri" pitchFamily="34" charset="0"/>
              <a:ea typeface="+mn-ea"/>
              <a:cs typeface="Arial" charset="0"/>
            </a:endParaRPr>
          </a:p>
        </p:txBody>
      </p:sp>
      <p:sp>
        <p:nvSpPr>
          <p:cNvPr id="7" name="Rectangle 6"/>
          <p:cNvSpPr/>
          <p:nvPr/>
        </p:nvSpPr>
        <p:spPr>
          <a:xfrm rot="21315606">
            <a:off x="2777687" y="6101274"/>
            <a:ext cx="6225061" cy="400110"/>
          </a:xfrm>
          <a:prstGeom prst="rect">
            <a:avLst/>
          </a:prstGeom>
        </p:spPr>
        <p:txBody>
          <a:bodyPr wrap="square">
            <a:spAutoFit/>
          </a:bodyPr>
          <a:lstStyle/>
          <a:p>
            <a:r>
              <a:rPr lang="en-GB" sz="1000" dirty="0"/>
              <a:t>https://www.google.co.uk/search?q=table+with+stuff+on&amp;source=lnms&amp;tbm=isch&amp;sa=X&amp;ved=0ahUKEwj_8d72iLjQAhUlBMAKHbvcCYsQ_AUICCgB&amp;biw=1016&amp;bih=478#tbm=isch&amp;q=table+</a:t>
            </a:r>
          </a:p>
        </p:txBody>
      </p:sp>
      <p:sp>
        <p:nvSpPr>
          <p:cNvPr id="2" name="TextBox 1"/>
          <p:cNvSpPr txBox="1"/>
          <p:nvPr/>
        </p:nvSpPr>
        <p:spPr>
          <a:xfrm>
            <a:off x="251520" y="5844761"/>
            <a:ext cx="4320480" cy="369332"/>
          </a:xfrm>
          <a:prstGeom prst="rect">
            <a:avLst/>
          </a:prstGeom>
          <a:noFill/>
        </p:spPr>
        <p:txBody>
          <a:bodyPr wrap="square" rtlCol="0">
            <a:spAutoFit/>
          </a:bodyPr>
          <a:lstStyle/>
          <a:p>
            <a:r>
              <a:rPr lang="en-GB" dirty="0"/>
              <a:t>Oxford style of tables: legend to the top</a:t>
            </a:r>
          </a:p>
        </p:txBody>
      </p:sp>
    </p:spTree>
    <p:extLst>
      <p:ext uri="{BB962C8B-B14F-4D97-AF65-F5344CB8AC3E}">
        <p14:creationId xmlns:p14="http://schemas.microsoft.com/office/powerpoint/2010/main" val="395794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15766"/>
            <a:ext cx="8964488" cy="1250950"/>
          </a:xfrm>
        </p:spPr>
        <p:txBody>
          <a:bodyPr>
            <a:normAutofit/>
          </a:bodyPr>
          <a:lstStyle/>
          <a:p>
            <a:r>
              <a:rPr lang="en-GB" dirty="0"/>
              <a:t>Figures: Oxford style below</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1640" y="1556792"/>
            <a:ext cx="5703656" cy="4272172"/>
          </a:xfrm>
          <a:prstGeom prst="rect">
            <a:avLst/>
          </a:prstGeom>
        </p:spPr>
      </p:pic>
      <p:sp>
        <p:nvSpPr>
          <p:cNvPr id="2" name="Rectangle 1"/>
          <p:cNvSpPr/>
          <p:nvPr/>
        </p:nvSpPr>
        <p:spPr>
          <a:xfrm>
            <a:off x="107504" y="5854956"/>
            <a:ext cx="9036496" cy="584775"/>
          </a:xfrm>
          <a:prstGeom prst="rect">
            <a:avLst/>
          </a:prstGeom>
        </p:spPr>
        <p:txBody>
          <a:bodyPr wrap="square">
            <a:spAutoFit/>
          </a:bodyPr>
          <a:lstStyle/>
          <a:p>
            <a:r>
              <a:rPr lang="en-GB" sz="1600" dirty="0"/>
              <a:t>Figure 1. Tomb of </a:t>
            </a:r>
            <a:r>
              <a:rPr lang="en-GB" sz="1600" dirty="0" err="1"/>
              <a:t>Tut.ankh.Amen</a:t>
            </a:r>
            <a:r>
              <a:rPr lang="en-GB" sz="1600" dirty="0"/>
              <a:t> digitally re-mastered. Taken from </a:t>
            </a:r>
            <a:r>
              <a:rPr lang="en-GB" sz="1600" dirty="0">
                <a:hlinkClick r:id="rId4"/>
              </a:rPr>
              <a:t>https://news.artnet.com/art-world/king-tut-photos-color-359033</a:t>
            </a:r>
            <a:r>
              <a:rPr lang="en-GB" sz="1600" dirty="0"/>
              <a:t> Photo: Courtesy the Griffith Institute, colorization by </a:t>
            </a:r>
            <a:r>
              <a:rPr lang="en-GB" sz="1600" dirty="0" err="1"/>
              <a:t>Dynamichrome</a:t>
            </a:r>
            <a:endParaRPr lang="en-GB" sz="1600" dirty="0"/>
          </a:p>
        </p:txBody>
      </p:sp>
    </p:spTree>
    <p:extLst>
      <p:ext uri="{BB962C8B-B14F-4D97-AF65-F5344CB8AC3E}">
        <p14:creationId xmlns:p14="http://schemas.microsoft.com/office/powerpoint/2010/main" val="3773075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Figures: Placement variations</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1640" y="1556792"/>
            <a:ext cx="5703656" cy="4272172"/>
          </a:xfrm>
          <a:prstGeom prst="rect">
            <a:avLst/>
          </a:prstGeom>
        </p:spPr>
      </p:pic>
      <p:sp>
        <p:nvSpPr>
          <p:cNvPr id="2" name="Rectangle 1"/>
          <p:cNvSpPr/>
          <p:nvPr/>
        </p:nvSpPr>
        <p:spPr>
          <a:xfrm>
            <a:off x="107504" y="5854956"/>
            <a:ext cx="9036496" cy="584775"/>
          </a:xfrm>
          <a:prstGeom prst="rect">
            <a:avLst/>
          </a:prstGeom>
        </p:spPr>
        <p:txBody>
          <a:bodyPr wrap="square">
            <a:spAutoFit/>
          </a:bodyPr>
          <a:lstStyle/>
          <a:p>
            <a:r>
              <a:rPr lang="en-GB" sz="1600" dirty="0"/>
              <a:t>1.2 Tomb of </a:t>
            </a:r>
            <a:r>
              <a:rPr lang="en-GB" sz="1600" dirty="0" err="1"/>
              <a:t>Tut.ankh.Amen</a:t>
            </a:r>
            <a:r>
              <a:rPr lang="en-GB" sz="1600" dirty="0"/>
              <a:t> digitally re-mastered. Taken from </a:t>
            </a:r>
            <a:r>
              <a:rPr lang="en-GB" sz="1600" dirty="0">
                <a:hlinkClick r:id="rId4"/>
              </a:rPr>
              <a:t>https://news.artnet.com/art-world/king-tut-photos-color-359033</a:t>
            </a:r>
            <a:r>
              <a:rPr lang="en-GB" sz="1600" dirty="0"/>
              <a:t> Photo: Courtesy the Griffith Institute, colorization by </a:t>
            </a:r>
            <a:r>
              <a:rPr lang="en-GB" sz="1600" dirty="0" err="1"/>
              <a:t>Dynamichrome</a:t>
            </a:r>
            <a:endParaRPr lang="en-GB" sz="1600" dirty="0"/>
          </a:p>
        </p:txBody>
      </p:sp>
    </p:spTree>
    <p:extLst>
      <p:ext uri="{BB962C8B-B14F-4D97-AF65-F5344CB8AC3E}">
        <p14:creationId xmlns:p14="http://schemas.microsoft.com/office/powerpoint/2010/main" val="2635982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7504" y="152400"/>
            <a:ext cx="8579296" cy="1250950"/>
          </a:xfrm>
        </p:spPr>
        <p:txBody>
          <a:bodyPr>
            <a:normAutofit fontScale="90000"/>
          </a:bodyPr>
          <a:lstStyle/>
          <a:p>
            <a:r>
              <a:rPr lang="en-GB" dirty="0"/>
              <a:t>Figures: or to side depending on layout</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420888"/>
            <a:ext cx="5294274" cy="3965535"/>
          </a:xfrm>
          <a:prstGeom prst="rect">
            <a:avLst/>
          </a:prstGeom>
        </p:spPr>
      </p:pic>
      <p:sp>
        <p:nvSpPr>
          <p:cNvPr id="2" name="Rectangle 1"/>
          <p:cNvSpPr/>
          <p:nvPr/>
        </p:nvSpPr>
        <p:spPr>
          <a:xfrm>
            <a:off x="5714000" y="4570541"/>
            <a:ext cx="2972800" cy="1815882"/>
          </a:xfrm>
          <a:prstGeom prst="rect">
            <a:avLst/>
          </a:prstGeom>
        </p:spPr>
        <p:txBody>
          <a:bodyPr wrap="square">
            <a:spAutoFit/>
          </a:bodyPr>
          <a:lstStyle/>
          <a:p>
            <a:r>
              <a:rPr lang="en-GB" sz="1600" dirty="0"/>
              <a:t>Fig. 1.2 Tomb of </a:t>
            </a:r>
            <a:r>
              <a:rPr lang="en-GB" sz="1600" dirty="0" err="1"/>
              <a:t>Tut.ankh.Amen</a:t>
            </a:r>
            <a:r>
              <a:rPr lang="en-GB" sz="1600" dirty="0"/>
              <a:t> digitally re-mastered. Taken from </a:t>
            </a:r>
            <a:r>
              <a:rPr lang="en-GB" sz="1600" dirty="0">
                <a:hlinkClick r:id="rId4"/>
              </a:rPr>
              <a:t>https://news.artnet.com/art-world/king-tut-photos-color-359033</a:t>
            </a:r>
            <a:r>
              <a:rPr lang="en-GB" sz="1600" dirty="0"/>
              <a:t> Photo: Courtesy the Griffith Institute, colorization by </a:t>
            </a:r>
            <a:r>
              <a:rPr lang="en-GB" sz="1600" dirty="0" err="1"/>
              <a:t>Dynamichrome</a:t>
            </a:r>
            <a:endParaRPr lang="en-GB" sz="1600" dirty="0"/>
          </a:p>
        </p:txBody>
      </p:sp>
      <p:sp>
        <p:nvSpPr>
          <p:cNvPr id="3" name="TextBox 2"/>
          <p:cNvSpPr txBox="1"/>
          <p:nvPr/>
        </p:nvSpPr>
        <p:spPr>
          <a:xfrm>
            <a:off x="80158" y="1702487"/>
            <a:ext cx="8956339" cy="646331"/>
          </a:xfrm>
          <a:prstGeom prst="rect">
            <a:avLst/>
          </a:prstGeom>
          <a:noFill/>
        </p:spPr>
        <p:txBody>
          <a:bodyPr wrap="square" rtlCol="0">
            <a:spAutoFit/>
          </a:bodyPr>
          <a:lstStyle/>
          <a:p>
            <a:r>
              <a:rPr lang="en-GB" dirty="0"/>
              <a:t>Such were the objects that lay before them, (see Fig. 1.2) and their minds being ‘too excited’ or their ‘brains bewildered’ (Carter and Mace, 1923 p.99) makes it unclear now just confused, </a:t>
            </a:r>
          </a:p>
        </p:txBody>
      </p:sp>
      <p:sp>
        <p:nvSpPr>
          <p:cNvPr id="5" name="TextBox 4"/>
          <p:cNvSpPr txBox="1"/>
          <p:nvPr/>
        </p:nvSpPr>
        <p:spPr>
          <a:xfrm>
            <a:off x="5796136" y="2315915"/>
            <a:ext cx="3347863" cy="2031325"/>
          </a:xfrm>
          <a:prstGeom prst="rect">
            <a:avLst/>
          </a:prstGeom>
          <a:noFill/>
        </p:spPr>
        <p:txBody>
          <a:bodyPr wrap="square" rtlCol="0">
            <a:spAutoFit/>
          </a:bodyPr>
          <a:lstStyle/>
          <a:p>
            <a:r>
              <a:rPr lang="en-GB" dirty="0"/>
              <a:t>accurate, or objective their observations  were.  So, as a piece of reflectiveness the account is good, and one could argue a model of good practice, but as a site report it sits oddly with present day discourses of….</a:t>
            </a:r>
          </a:p>
        </p:txBody>
      </p:sp>
    </p:spTree>
    <p:extLst>
      <p:ext uri="{BB962C8B-B14F-4D97-AF65-F5344CB8AC3E}">
        <p14:creationId xmlns:p14="http://schemas.microsoft.com/office/powerpoint/2010/main" val="4286221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7504" y="152400"/>
            <a:ext cx="8579296" cy="1250950"/>
          </a:xfrm>
        </p:spPr>
        <p:txBody>
          <a:bodyPr>
            <a:normAutofit fontScale="90000"/>
          </a:bodyPr>
          <a:lstStyle/>
          <a:p>
            <a:r>
              <a:rPr lang="en-GB" dirty="0"/>
              <a:t>Figures: or overlay depending on layout</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6858" y="2348880"/>
            <a:ext cx="5294274" cy="3965535"/>
          </a:xfrm>
          <a:prstGeom prst="rect">
            <a:avLst/>
          </a:prstGeom>
        </p:spPr>
      </p:pic>
      <p:sp>
        <p:nvSpPr>
          <p:cNvPr id="5" name="TextBox 4"/>
          <p:cNvSpPr txBox="1"/>
          <p:nvPr/>
        </p:nvSpPr>
        <p:spPr>
          <a:xfrm>
            <a:off x="5584675" y="2136862"/>
            <a:ext cx="3456385" cy="3970318"/>
          </a:xfrm>
          <a:prstGeom prst="rect">
            <a:avLst/>
          </a:prstGeom>
          <a:noFill/>
        </p:spPr>
        <p:txBody>
          <a:bodyPr wrap="square" rtlCol="0">
            <a:spAutoFit/>
          </a:bodyPr>
          <a:lstStyle/>
          <a:p>
            <a:r>
              <a:rPr lang="en-GB" dirty="0"/>
              <a:t>Such were the objects that lay before them, (see Fig. 1.2) and their minds being ‘too excited’ or their ‘brains bewildered’ (Carter and Mace, 1923 p.99) makes it unclear now just confused, </a:t>
            </a:r>
          </a:p>
          <a:p>
            <a:r>
              <a:rPr lang="en-GB" dirty="0"/>
              <a:t>accurate, or objective their observations  were.  </a:t>
            </a:r>
          </a:p>
          <a:p>
            <a:endParaRPr lang="en-GB" dirty="0"/>
          </a:p>
          <a:p>
            <a:r>
              <a:rPr lang="en-GB" dirty="0"/>
              <a:t>So, as a piece of reflectiveness the account is good, and one could argue a model of good practice, but as a site report it sits oddly with present day discourses of….</a:t>
            </a:r>
          </a:p>
        </p:txBody>
      </p:sp>
      <p:sp>
        <p:nvSpPr>
          <p:cNvPr id="6" name="TextBox 5"/>
          <p:cNvSpPr txBox="1"/>
          <p:nvPr/>
        </p:nvSpPr>
        <p:spPr>
          <a:xfrm>
            <a:off x="971600" y="2505572"/>
            <a:ext cx="4176464" cy="954107"/>
          </a:xfrm>
          <a:prstGeom prst="rect">
            <a:avLst/>
          </a:prstGeom>
          <a:noFill/>
        </p:spPr>
        <p:txBody>
          <a:bodyPr wrap="square" rtlCol="0">
            <a:spAutoFit/>
          </a:bodyPr>
          <a:lstStyle/>
          <a:p>
            <a:r>
              <a:rPr lang="en-GB" sz="1400" dirty="0">
                <a:solidFill>
                  <a:schemeClr val="bg1"/>
                </a:solidFill>
              </a:rPr>
              <a:t>Fig. 1.2 Tomb of </a:t>
            </a:r>
            <a:r>
              <a:rPr lang="en-GB" sz="1400" dirty="0" err="1">
                <a:solidFill>
                  <a:schemeClr val="bg1"/>
                </a:solidFill>
              </a:rPr>
              <a:t>Tut.ankh.Amen</a:t>
            </a:r>
            <a:r>
              <a:rPr lang="en-GB" sz="1400" dirty="0">
                <a:solidFill>
                  <a:schemeClr val="bg1"/>
                </a:solidFill>
              </a:rPr>
              <a:t> digitally re-mastered. Taken from </a:t>
            </a:r>
            <a:r>
              <a:rPr lang="en-GB" sz="1400" dirty="0">
                <a:hlinkClick r:id="rId4"/>
              </a:rPr>
              <a:t>https://news.artnet.com/art-world/king-tut-photos-color-359033</a:t>
            </a:r>
            <a:r>
              <a:rPr lang="en-GB" sz="1400" dirty="0">
                <a:solidFill>
                  <a:schemeClr val="bg1"/>
                </a:solidFill>
              </a:rPr>
              <a:t> Photo: Courtesy the Griffith Institute, colorization by </a:t>
            </a:r>
            <a:r>
              <a:rPr lang="en-GB" sz="1400" dirty="0" err="1">
                <a:solidFill>
                  <a:schemeClr val="bg1"/>
                </a:solidFill>
              </a:rPr>
              <a:t>Dynamichrome</a:t>
            </a:r>
            <a:endParaRPr lang="en-GB" sz="1400" dirty="0">
              <a:solidFill>
                <a:schemeClr val="bg1"/>
              </a:solidFill>
            </a:endParaRPr>
          </a:p>
        </p:txBody>
      </p:sp>
    </p:spTree>
    <p:extLst>
      <p:ext uri="{BB962C8B-B14F-4D97-AF65-F5344CB8AC3E}">
        <p14:creationId xmlns:p14="http://schemas.microsoft.com/office/powerpoint/2010/main" val="4002062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272" y="179025"/>
            <a:ext cx="9036496" cy="1250950"/>
          </a:xfrm>
        </p:spPr>
        <p:txBody>
          <a:bodyPr>
            <a:normAutofit fontScale="90000"/>
          </a:bodyPr>
          <a:lstStyle/>
          <a:p>
            <a:r>
              <a:rPr lang="en-GB" dirty="0"/>
              <a:t>Figures: or overlay see </a:t>
            </a:r>
            <a:r>
              <a:rPr lang="en-GB" dirty="0" err="1"/>
              <a:t>Pluciennick</a:t>
            </a:r>
            <a:r>
              <a:rPr lang="en-GB" dirty="0"/>
              <a:t> and Drew, ‘</a:t>
            </a:r>
            <a:r>
              <a:rPr lang="en-GB" b="0" i="1" dirty="0"/>
              <a:t>Only Connect</a:t>
            </a:r>
            <a:r>
              <a:rPr lang="en-GB" b="0" dirty="0"/>
              <a:t>…… in </a:t>
            </a:r>
            <a:r>
              <a:rPr lang="en-GB" b="0" i="1" dirty="0"/>
              <a:t>Ecumene 2007</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1536374"/>
            <a:ext cx="6119624" cy="4583741"/>
          </a:xfrm>
          <a:prstGeom prst="rect">
            <a:avLst/>
          </a:prstGeom>
        </p:spPr>
      </p:pic>
      <p:sp>
        <p:nvSpPr>
          <p:cNvPr id="2" name="Rectangle 1"/>
          <p:cNvSpPr/>
          <p:nvPr/>
        </p:nvSpPr>
        <p:spPr>
          <a:xfrm>
            <a:off x="1835696" y="1844824"/>
            <a:ext cx="4032448" cy="2862322"/>
          </a:xfrm>
          <a:prstGeom prst="rect">
            <a:avLst/>
          </a:prstGeom>
        </p:spPr>
        <p:txBody>
          <a:bodyPr wrap="square">
            <a:spAutoFit/>
          </a:bodyPr>
          <a:lstStyle/>
          <a:p>
            <a:r>
              <a:rPr lang="en-GB" sz="1200" dirty="0">
                <a:solidFill>
                  <a:schemeClr val="bg1"/>
                </a:solidFill>
                <a:latin typeface="Arial Unicode MS" panose="020B0604020202020204" pitchFamily="34" charset="-128"/>
                <a:ea typeface="Arial Unicode MS" panose="020B0604020202020204" pitchFamily="34" charset="-128"/>
                <a:cs typeface="Arial Unicode MS" panose="020B0604020202020204" pitchFamily="34" charset="-128"/>
              </a:rPr>
              <a:t>Such were the objects that lay before them, and their minds being ‘too excited’ or their ‘brains bewildered’ (Carter and Mace, 1923 p.99) makes it unclear now just confused, accurate, or objective their observations were.  </a:t>
            </a:r>
          </a:p>
          <a:p>
            <a:endParaRPr lang="en-GB" sz="1200" dirty="0">
              <a:solidFill>
                <a:srgbClr val="002060"/>
              </a:solidFill>
            </a:endParaRPr>
          </a:p>
          <a:p>
            <a:endParaRPr lang="en-GB" sz="1200" dirty="0">
              <a:solidFill>
                <a:srgbClr val="002060"/>
              </a:solidFill>
            </a:endParaRPr>
          </a:p>
          <a:p>
            <a:endParaRPr lang="en-GB" sz="1200" dirty="0">
              <a:solidFill>
                <a:srgbClr val="002060"/>
              </a:solidFill>
            </a:endParaRPr>
          </a:p>
          <a:p>
            <a:endParaRPr lang="en-GB" sz="1200" dirty="0">
              <a:solidFill>
                <a:srgbClr val="002060"/>
              </a:solidFill>
            </a:endParaRPr>
          </a:p>
          <a:p>
            <a:endParaRPr lang="en-GB" sz="1200" dirty="0">
              <a:solidFill>
                <a:srgbClr val="002060"/>
              </a:solidFill>
            </a:endParaRPr>
          </a:p>
          <a:p>
            <a:endParaRPr lang="en-GB" sz="1200" dirty="0">
              <a:solidFill>
                <a:srgbClr val="002060"/>
              </a:solidFill>
            </a:endParaRPr>
          </a:p>
          <a:p>
            <a:endParaRPr lang="en-GB" sz="1200" dirty="0">
              <a:solidFill>
                <a:srgbClr val="002060"/>
              </a:solidFill>
            </a:endParaRPr>
          </a:p>
          <a:p>
            <a:endParaRPr lang="en-GB" sz="1200" dirty="0">
              <a:solidFill>
                <a:srgbClr val="002060"/>
              </a:solidFill>
            </a:endParaRPr>
          </a:p>
          <a:p>
            <a:endParaRPr lang="en-GB" sz="1200" dirty="0">
              <a:solidFill>
                <a:srgbClr val="002060"/>
              </a:solidFill>
            </a:endParaRPr>
          </a:p>
          <a:p>
            <a:endParaRPr lang="en-GB" sz="1200" dirty="0">
              <a:solidFill>
                <a:srgbClr val="002060"/>
              </a:solidFill>
            </a:endParaRPr>
          </a:p>
          <a:p>
            <a:endParaRPr lang="en-GB" sz="1200" dirty="0">
              <a:solidFill>
                <a:srgbClr val="002060"/>
              </a:solidFill>
            </a:endParaRPr>
          </a:p>
        </p:txBody>
      </p:sp>
      <p:sp>
        <p:nvSpPr>
          <p:cNvPr id="7" name="Rectangle 6"/>
          <p:cNvSpPr/>
          <p:nvPr/>
        </p:nvSpPr>
        <p:spPr>
          <a:xfrm>
            <a:off x="539552" y="6120115"/>
            <a:ext cx="4572000" cy="646331"/>
          </a:xfrm>
          <a:prstGeom prst="rect">
            <a:avLst/>
          </a:prstGeom>
        </p:spPr>
        <p:txBody>
          <a:bodyPr>
            <a:spAutoFit/>
          </a:bodyPr>
          <a:lstStyle/>
          <a:p>
            <a:r>
              <a:rPr lang="en-GB" sz="1200" b="1" dirty="0"/>
              <a:t>Fig. 1.2 Tomb of </a:t>
            </a:r>
            <a:r>
              <a:rPr lang="en-GB" sz="1200" b="1" dirty="0" err="1"/>
              <a:t>Tut.ankh.Amen</a:t>
            </a:r>
            <a:r>
              <a:rPr lang="en-GB" sz="1200" b="1" dirty="0"/>
              <a:t> digitally re-mastered. Taken from </a:t>
            </a:r>
            <a:r>
              <a:rPr lang="en-GB" sz="1200" b="1" dirty="0">
                <a:hlinkClick r:id="rId4"/>
              </a:rPr>
              <a:t>https://news.artnet.com/art-world/king-tut-photos-color-359033</a:t>
            </a:r>
            <a:r>
              <a:rPr lang="en-GB" sz="1200" b="1" dirty="0"/>
              <a:t> Photo: Courtesy the Griffith Institute, colorization by </a:t>
            </a:r>
            <a:r>
              <a:rPr lang="en-GB" sz="1200" b="1" dirty="0" err="1"/>
              <a:t>Dynamichrome</a:t>
            </a:r>
            <a:endParaRPr lang="en-GB" sz="1200" b="1" dirty="0"/>
          </a:p>
        </p:txBody>
      </p:sp>
    </p:spTree>
    <p:extLst>
      <p:ext uri="{BB962C8B-B14F-4D97-AF65-F5344CB8AC3E}">
        <p14:creationId xmlns:p14="http://schemas.microsoft.com/office/powerpoint/2010/main" val="1855191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Labelling your illustrations</a:t>
            </a:r>
          </a:p>
        </p:txBody>
      </p:sp>
      <p:sp>
        <p:nvSpPr>
          <p:cNvPr id="3" name="Content Placeholder 2"/>
          <p:cNvSpPr>
            <a:spLocks noGrp="1"/>
          </p:cNvSpPr>
          <p:nvPr>
            <p:ph idx="1"/>
          </p:nvPr>
        </p:nvSpPr>
        <p:spPr/>
        <p:txBody>
          <a:bodyPr/>
          <a:lstStyle/>
          <a:p>
            <a:r>
              <a:rPr lang="en-GB" dirty="0"/>
              <a:t>Label each image appropriately by using a term such as ‘figure’ (Figure 1; Figure 2; Figure 3 etc.).  </a:t>
            </a:r>
          </a:p>
          <a:p>
            <a:r>
              <a:rPr lang="en-GB" dirty="0"/>
              <a:t>You can abbreviate, Fig. 1, Fig. 2, etc.</a:t>
            </a:r>
          </a:p>
          <a:p>
            <a:r>
              <a:rPr lang="en-GB" dirty="0"/>
              <a:t>Images should appear in the order you discuss them in your text: that is,</a:t>
            </a:r>
          </a:p>
          <a:p>
            <a:pPr lvl="1"/>
            <a:r>
              <a:rPr lang="en-GB" dirty="0"/>
              <a:t>‘Figure 1’ should be mentioned and appear first; </a:t>
            </a:r>
          </a:p>
          <a:p>
            <a:pPr lvl="1"/>
            <a:r>
              <a:rPr lang="en-GB" dirty="0"/>
              <a:t>‘Figure 2’ should be second etc.</a:t>
            </a:r>
          </a:p>
        </p:txBody>
      </p:sp>
    </p:spTree>
    <p:extLst>
      <p:ext uri="{BB962C8B-B14F-4D97-AF65-F5344CB8AC3E}">
        <p14:creationId xmlns:p14="http://schemas.microsoft.com/office/powerpoint/2010/main" val="3783116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Add a ‘List of….’ to contents page</a:t>
            </a:r>
          </a:p>
        </p:txBody>
      </p:sp>
      <p:sp>
        <p:nvSpPr>
          <p:cNvPr id="6" name="Content Placeholder 5"/>
          <p:cNvSpPr>
            <a:spLocks noGrp="1"/>
          </p:cNvSpPr>
          <p:nvPr>
            <p:ph idx="1"/>
          </p:nvPr>
        </p:nvSpPr>
        <p:spPr>
          <a:xfrm>
            <a:off x="7020" y="1787220"/>
            <a:ext cx="5472608" cy="4625975"/>
          </a:xfrm>
        </p:spPr>
        <p:txBody>
          <a:bodyPr/>
          <a:lstStyle/>
          <a:p>
            <a:pPr marL="119062" indent="0">
              <a:buNone/>
            </a:pPr>
            <a:r>
              <a:rPr lang="en-GB" b="1" dirty="0"/>
              <a:t>Contents Page		Page no.</a:t>
            </a:r>
          </a:p>
          <a:p>
            <a:r>
              <a:rPr lang="en-GB" dirty="0"/>
              <a:t>Declaration/Statement	</a:t>
            </a:r>
            <a:r>
              <a:rPr lang="en-GB" dirty="0" err="1"/>
              <a:t>i</a:t>
            </a:r>
            <a:endParaRPr lang="en-GB" dirty="0"/>
          </a:p>
          <a:p>
            <a:r>
              <a:rPr lang="en-GB" dirty="0"/>
              <a:t>Abstract				ii</a:t>
            </a:r>
          </a:p>
          <a:p>
            <a:r>
              <a:rPr lang="en-GB" dirty="0"/>
              <a:t>Acknowledgements	iii</a:t>
            </a:r>
          </a:p>
          <a:p>
            <a:r>
              <a:rPr lang="en-GB" dirty="0"/>
              <a:t>Dedication (opt.)		iv</a:t>
            </a:r>
          </a:p>
          <a:p>
            <a:r>
              <a:rPr lang="en-GB" dirty="0"/>
              <a:t>Table of Contents		v</a:t>
            </a:r>
          </a:p>
          <a:p>
            <a:r>
              <a:rPr lang="en-GB" dirty="0"/>
              <a:t>List of Tables 			vii</a:t>
            </a:r>
          </a:p>
          <a:p>
            <a:r>
              <a:rPr lang="en-GB" dirty="0"/>
              <a:t>List of Illustrations		viii</a:t>
            </a:r>
          </a:p>
          <a:p>
            <a:r>
              <a:rPr lang="en-GB" dirty="0"/>
              <a:t>Chapter 1 Introduction	1</a:t>
            </a:r>
          </a:p>
        </p:txBody>
      </p:sp>
      <p:sp>
        <p:nvSpPr>
          <p:cNvPr id="7" name="Rectangle 6"/>
          <p:cNvSpPr/>
          <p:nvPr/>
        </p:nvSpPr>
        <p:spPr>
          <a:xfrm>
            <a:off x="5356880" y="1864882"/>
            <a:ext cx="3707904" cy="477395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4" name="TextBox 3"/>
          <p:cNvSpPr txBox="1"/>
          <p:nvPr/>
        </p:nvSpPr>
        <p:spPr>
          <a:xfrm>
            <a:off x="5454044" y="5715507"/>
            <a:ext cx="3513577" cy="923330"/>
          </a:xfrm>
          <a:prstGeom prst="rect">
            <a:avLst/>
          </a:prstGeom>
          <a:noFill/>
        </p:spPr>
        <p:txBody>
          <a:bodyPr wrap="square" rtlCol="0">
            <a:spAutoFit/>
          </a:bodyPr>
          <a:lstStyle/>
          <a:p>
            <a:r>
              <a:rPr lang="en-GB" dirty="0">
                <a:solidFill>
                  <a:schemeClr val="bg1"/>
                </a:solidFill>
              </a:rPr>
              <a:t>Top tip:</a:t>
            </a:r>
          </a:p>
          <a:p>
            <a:r>
              <a:rPr lang="en-GB" dirty="0">
                <a:solidFill>
                  <a:schemeClr val="bg1"/>
                </a:solidFill>
              </a:rPr>
              <a:t>Do the list as you go BUT leave the actual page numbers until the end</a:t>
            </a:r>
          </a:p>
        </p:txBody>
      </p:sp>
      <p:sp>
        <p:nvSpPr>
          <p:cNvPr id="9" name="TextBox 8"/>
          <p:cNvSpPr txBox="1"/>
          <p:nvPr/>
        </p:nvSpPr>
        <p:spPr>
          <a:xfrm>
            <a:off x="5557975" y="2115048"/>
            <a:ext cx="3305713" cy="3970318"/>
          </a:xfrm>
          <a:prstGeom prst="rect">
            <a:avLst/>
          </a:prstGeom>
          <a:noFill/>
        </p:spPr>
        <p:txBody>
          <a:bodyPr wrap="none" rtlCol="0">
            <a:spAutoFit/>
          </a:bodyPr>
          <a:lstStyle/>
          <a:p>
            <a:pPr algn="ctr"/>
            <a:r>
              <a:rPr lang="en-GB" dirty="0">
                <a:solidFill>
                  <a:schemeClr val="bg1"/>
                </a:solidFill>
              </a:rPr>
              <a:t>List of Tables</a:t>
            </a:r>
          </a:p>
          <a:p>
            <a:r>
              <a:rPr lang="en-GB" dirty="0">
                <a:solidFill>
                  <a:schemeClr val="bg1"/>
                </a:solidFill>
              </a:rPr>
              <a:t>Description	        Page No.</a:t>
            </a:r>
          </a:p>
          <a:p>
            <a:endParaRPr lang="en-GB" dirty="0">
              <a:solidFill>
                <a:schemeClr val="bg1"/>
              </a:solidFill>
            </a:endParaRPr>
          </a:p>
          <a:p>
            <a:pPr marL="342900" indent="-342900">
              <a:buAutoNum type="arabicPeriod"/>
            </a:pPr>
            <a:r>
              <a:rPr lang="en-GB" dirty="0">
                <a:solidFill>
                  <a:schemeClr val="bg1"/>
                </a:solidFill>
              </a:rPr>
              <a:t>Table 1 showing…	4</a:t>
            </a:r>
          </a:p>
          <a:p>
            <a:pPr marL="342900" indent="-342900">
              <a:buAutoNum type="arabicPeriod"/>
            </a:pPr>
            <a:r>
              <a:rPr lang="en-GB" dirty="0">
                <a:solidFill>
                  <a:schemeClr val="bg1"/>
                </a:solidFill>
              </a:rPr>
              <a:t>Table 2 showing…	11</a:t>
            </a:r>
          </a:p>
          <a:p>
            <a:pPr marL="342900" indent="-342900">
              <a:buAutoNum type="arabicPeriod"/>
            </a:pPr>
            <a:r>
              <a:rPr lang="en-GB" dirty="0">
                <a:solidFill>
                  <a:schemeClr val="bg1"/>
                </a:solidFill>
              </a:rPr>
              <a:t>Table 3 showing…	121</a:t>
            </a:r>
          </a:p>
          <a:p>
            <a:pPr marL="342900" indent="-342900">
              <a:buAutoNum type="arabicPeriod"/>
            </a:pPr>
            <a:endParaRPr lang="en-GB" dirty="0">
              <a:solidFill>
                <a:schemeClr val="bg1"/>
              </a:solidFill>
            </a:endParaRPr>
          </a:p>
          <a:p>
            <a:pPr algn="ctr"/>
            <a:r>
              <a:rPr lang="en-GB" dirty="0">
                <a:solidFill>
                  <a:schemeClr val="bg1"/>
                </a:solidFill>
              </a:rPr>
              <a:t>List of Figures</a:t>
            </a:r>
          </a:p>
          <a:p>
            <a:pPr marL="342900" indent="-342900">
              <a:buAutoNum type="arabicPeriod"/>
            </a:pPr>
            <a:r>
              <a:rPr lang="en-GB" dirty="0">
                <a:solidFill>
                  <a:schemeClr val="bg1"/>
                </a:solidFill>
              </a:rPr>
              <a:t>Figure 1 showing…	3</a:t>
            </a:r>
          </a:p>
          <a:p>
            <a:pPr marL="342900" indent="-342900">
              <a:buAutoNum type="arabicPeriod"/>
            </a:pPr>
            <a:r>
              <a:rPr lang="en-GB" dirty="0">
                <a:solidFill>
                  <a:schemeClr val="bg1"/>
                </a:solidFill>
              </a:rPr>
              <a:t>Figure 2 showing…	4</a:t>
            </a:r>
          </a:p>
          <a:p>
            <a:pPr marL="342900" indent="-342900">
              <a:buAutoNum type="arabicPeriod"/>
            </a:pPr>
            <a:r>
              <a:rPr lang="en-GB" dirty="0">
                <a:solidFill>
                  <a:schemeClr val="bg1"/>
                </a:solidFill>
              </a:rPr>
              <a:t>Figure 3 showing…	17</a:t>
            </a:r>
          </a:p>
          <a:p>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527771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Use</a:t>
            </a:r>
            <a:r>
              <a:rPr lang="en-GB" dirty="0"/>
              <a:t> your illustrations</a:t>
            </a:r>
          </a:p>
        </p:txBody>
      </p:sp>
      <p:sp>
        <p:nvSpPr>
          <p:cNvPr id="3" name="Content Placeholder 2"/>
          <p:cNvSpPr>
            <a:spLocks noGrp="1"/>
          </p:cNvSpPr>
          <p:nvPr>
            <p:ph idx="1"/>
          </p:nvPr>
        </p:nvSpPr>
        <p:spPr>
          <a:xfrm>
            <a:off x="251520" y="1844824"/>
            <a:ext cx="5616624" cy="4625975"/>
          </a:xfrm>
        </p:spPr>
        <p:txBody>
          <a:bodyPr/>
          <a:lstStyle/>
          <a:p>
            <a:r>
              <a:rPr lang="en-GB" sz="2000" dirty="0"/>
              <a:t>Refer to your figures in your text: </a:t>
            </a:r>
          </a:p>
          <a:p>
            <a:pPr lvl="1"/>
            <a:r>
              <a:rPr lang="en-GB" sz="2000" dirty="0"/>
              <a:t>As figure 1 shows… </a:t>
            </a:r>
          </a:p>
          <a:p>
            <a:pPr lvl="1"/>
            <a:r>
              <a:rPr lang="en-GB" sz="2000" dirty="0"/>
              <a:t>Figure 2 illustrates how… or, </a:t>
            </a:r>
          </a:p>
          <a:p>
            <a:pPr lvl="1"/>
            <a:r>
              <a:rPr lang="en-GB" sz="2000" dirty="0"/>
              <a:t>The diagram of the mechanism (see fig. 3) shows… </a:t>
            </a:r>
          </a:p>
          <a:p>
            <a:r>
              <a:rPr lang="en-GB" sz="2000" dirty="0"/>
              <a:t>Remember copyright legislation: do you need it? (don’t need permission to use if for purposes of examination)</a:t>
            </a:r>
          </a:p>
          <a:p>
            <a:r>
              <a:rPr lang="en-GB" sz="2000" dirty="0"/>
              <a:t>Cited it, you need to cite everything</a:t>
            </a:r>
          </a:p>
          <a:p>
            <a:pPr lvl="1"/>
            <a:r>
              <a:rPr lang="en-GB" sz="2000" dirty="0"/>
              <a:t> If you have taken from elsewhere – cite source</a:t>
            </a:r>
          </a:p>
          <a:p>
            <a:pPr lvl="1"/>
            <a:r>
              <a:rPr lang="en-GB" sz="2000" dirty="0"/>
              <a:t>Acknowledge as your own</a:t>
            </a:r>
          </a:p>
          <a:p>
            <a:pPr marL="119062" indent="0">
              <a:buNone/>
            </a:pPr>
            <a:endParaRPr lang="en-GB" sz="2400" dirty="0"/>
          </a:p>
          <a:p>
            <a:endParaRPr lang="en-GB" dirty="0"/>
          </a:p>
          <a:p>
            <a:endParaRPr lang="en-GB" dirty="0"/>
          </a:p>
        </p:txBody>
      </p:sp>
      <p:pic>
        <p:nvPicPr>
          <p:cNvPr id="4" name="Picture 3"/>
          <p:cNvPicPr>
            <a:picLocks noChangeAspect="1"/>
          </p:cNvPicPr>
          <p:nvPr/>
        </p:nvPicPr>
        <p:blipFill>
          <a:blip r:embed="rId3"/>
          <a:stretch>
            <a:fillRect/>
          </a:stretch>
        </p:blipFill>
        <p:spPr>
          <a:xfrm>
            <a:off x="6208501" y="2699957"/>
            <a:ext cx="2255202" cy="2241211"/>
          </a:xfrm>
          <a:prstGeom prst="rect">
            <a:avLst/>
          </a:prstGeom>
        </p:spPr>
      </p:pic>
      <p:sp>
        <p:nvSpPr>
          <p:cNvPr id="5" name="Rectangle 4"/>
          <p:cNvSpPr/>
          <p:nvPr/>
        </p:nvSpPr>
        <p:spPr>
          <a:xfrm>
            <a:off x="5518154" y="5301208"/>
            <a:ext cx="3635896" cy="646331"/>
          </a:xfrm>
          <a:prstGeom prst="rect">
            <a:avLst/>
          </a:prstGeom>
          <a:ln>
            <a:solidFill>
              <a:srgbClr val="00B0F0"/>
            </a:solidFill>
          </a:ln>
        </p:spPr>
        <p:txBody>
          <a:bodyPr wrap="square">
            <a:spAutoFit/>
          </a:bodyPr>
          <a:lstStyle/>
          <a:p>
            <a:r>
              <a:rPr lang="en-GB" dirty="0">
                <a:hlinkClick r:id="rId4"/>
              </a:rPr>
              <a:t>https://uk.images.search.yahoo.com</a:t>
            </a:r>
            <a:endParaRPr lang="en-GB" dirty="0"/>
          </a:p>
          <a:p>
            <a:r>
              <a:rPr lang="en-GB" dirty="0"/>
              <a:t>And no I didn’t ask if I could use it!</a:t>
            </a:r>
          </a:p>
        </p:txBody>
      </p:sp>
    </p:spTree>
    <p:extLst>
      <p:ext uri="{BB962C8B-B14F-4D97-AF65-F5344CB8AC3E}">
        <p14:creationId xmlns:p14="http://schemas.microsoft.com/office/powerpoint/2010/main" val="395391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to put ‘</a:t>
            </a:r>
            <a:r>
              <a:rPr lang="en-GB" dirty="0" err="1"/>
              <a:t>em</a:t>
            </a:r>
            <a:endParaRPr lang="en-GB" dirty="0"/>
          </a:p>
        </p:txBody>
      </p:sp>
      <p:sp>
        <p:nvSpPr>
          <p:cNvPr id="3" name="Content Placeholder 2"/>
          <p:cNvSpPr>
            <a:spLocks noGrp="1"/>
          </p:cNvSpPr>
          <p:nvPr>
            <p:ph idx="1"/>
          </p:nvPr>
        </p:nvSpPr>
        <p:spPr>
          <a:xfrm>
            <a:off x="189804" y="1552879"/>
            <a:ext cx="4382196" cy="4625975"/>
          </a:xfrm>
        </p:spPr>
        <p:txBody>
          <a:bodyPr/>
          <a:lstStyle/>
          <a:p>
            <a:r>
              <a:rPr lang="en-GB" sz="2800" dirty="0"/>
              <a:t>As close to the relevant text as you can - usually</a:t>
            </a:r>
          </a:p>
          <a:p>
            <a:pPr lvl="1"/>
            <a:r>
              <a:rPr lang="en-GB" dirty="0"/>
              <a:t> if small embed them in the page of text</a:t>
            </a:r>
          </a:p>
          <a:p>
            <a:pPr lvl="1"/>
            <a:r>
              <a:rPr lang="en-GB" dirty="0"/>
              <a:t>If large give them more space, half page, full page or pull-out page</a:t>
            </a:r>
          </a:p>
          <a:p>
            <a:pPr lvl="1"/>
            <a:r>
              <a:rPr lang="en-GB" dirty="0"/>
              <a:t>If lots, or they are boring-but-necessary put them together at the end</a:t>
            </a:r>
          </a:p>
        </p:txBody>
      </p:sp>
      <p:sp>
        <p:nvSpPr>
          <p:cNvPr id="5" name="TextBox 4"/>
          <p:cNvSpPr txBox="1"/>
          <p:nvPr/>
        </p:nvSpPr>
        <p:spPr>
          <a:xfrm>
            <a:off x="4758527" y="6143185"/>
            <a:ext cx="4248472" cy="646331"/>
          </a:xfrm>
          <a:prstGeom prst="rect">
            <a:avLst/>
          </a:prstGeom>
          <a:noFill/>
        </p:spPr>
        <p:txBody>
          <a:bodyPr wrap="square" rtlCol="0">
            <a:spAutoFit/>
          </a:bodyPr>
          <a:lstStyle/>
          <a:p>
            <a:r>
              <a:rPr lang="en-GB" dirty="0">
                <a:solidFill>
                  <a:srgbClr val="FFC000"/>
                </a:solidFill>
              </a:rPr>
              <a:t>This causes problems with pagination, spacing, flow of text… so give yourself time!</a:t>
            </a:r>
          </a:p>
        </p:txBody>
      </p:sp>
      <p:pic>
        <p:nvPicPr>
          <p:cNvPr id="6" name="Picture 2" descr="Image previe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1850478"/>
            <a:ext cx="3226237" cy="42927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8472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 you want them to look like?</a:t>
            </a:r>
          </a:p>
        </p:txBody>
      </p:sp>
      <p:sp>
        <p:nvSpPr>
          <p:cNvPr id="3" name="Content Placeholder 2"/>
          <p:cNvSpPr>
            <a:spLocks noGrp="1"/>
          </p:cNvSpPr>
          <p:nvPr>
            <p:ph idx="1"/>
          </p:nvPr>
        </p:nvSpPr>
        <p:spPr>
          <a:xfrm>
            <a:off x="179512" y="2232025"/>
            <a:ext cx="5760640" cy="4625975"/>
          </a:xfrm>
        </p:spPr>
        <p:txBody>
          <a:bodyPr/>
          <a:lstStyle/>
          <a:p>
            <a:r>
              <a:rPr lang="en-GB" dirty="0"/>
              <a:t>Huge range of options</a:t>
            </a:r>
          </a:p>
          <a:p>
            <a:pPr lvl="1"/>
            <a:r>
              <a:rPr lang="en-GB" dirty="0"/>
              <a:t>Depends on your skill</a:t>
            </a:r>
          </a:p>
          <a:p>
            <a:pPr lvl="1"/>
            <a:r>
              <a:rPr lang="en-GB" dirty="0"/>
              <a:t>Depends on time</a:t>
            </a:r>
          </a:p>
          <a:p>
            <a:r>
              <a:rPr lang="en-GB" dirty="0"/>
              <a:t>Adopt a style, keep to it</a:t>
            </a:r>
          </a:p>
          <a:p>
            <a:r>
              <a:rPr lang="en-GB" dirty="0"/>
              <a:t>USE them, make them work </a:t>
            </a:r>
          </a:p>
          <a:p>
            <a:r>
              <a:rPr lang="en-GB" dirty="0"/>
              <a:t>Do remember, they (captions) are your word count, so make the illustration count</a:t>
            </a:r>
          </a:p>
          <a:p>
            <a:endParaRPr lang="en-GB" dirty="0"/>
          </a:p>
          <a:p>
            <a:endParaRPr lang="en-GB" dirty="0"/>
          </a:p>
        </p:txBody>
      </p:sp>
      <p:pic>
        <p:nvPicPr>
          <p:cNvPr id="6" name="Picture 5"/>
          <p:cNvPicPr>
            <a:picLocks noChangeAspect="1"/>
          </p:cNvPicPr>
          <p:nvPr/>
        </p:nvPicPr>
        <p:blipFill>
          <a:blip r:embed="rId3"/>
          <a:stretch>
            <a:fillRect/>
          </a:stretch>
        </p:blipFill>
        <p:spPr>
          <a:xfrm>
            <a:off x="4211960" y="149179"/>
            <a:ext cx="5047926" cy="5047926"/>
          </a:xfrm>
          <a:prstGeom prst="rect">
            <a:avLst/>
          </a:prstGeom>
        </p:spPr>
      </p:pic>
    </p:spTree>
    <p:extLst>
      <p:ext uri="{BB962C8B-B14F-4D97-AF65-F5344CB8AC3E}">
        <p14:creationId xmlns:p14="http://schemas.microsoft.com/office/powerpoint/2010/main" val="25160148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1703</TotalTime>
  <Words>1503</Words>
  <Application>Microsoft Office PowerPoint</Application>
  <PresentationFormat>On-screen Show (4:3)</PresentationFormat>
  <Paragraphs>143</Paragraphs>
  <Slides>17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 Unicode MS</vt:lpstr>
      <vt:lpstr>Arial</vt:lpstr>
      <vt:lpstr>Calibri</vt:lpstr>
      <vt:lpstr>Wingdings</vt:lpstr>
      <vt:lpstr>Wingdings 2</vt:lpstr>
      <vt:lpstr>Wingdings 3</vt:lpstr>
      <vt:lpstr>Module</vt:lpstr>
      <vt:lpstr>Illustrations – the basics The ‘Conventions’ bit when using charts, tables, plates etc.!</vt:lpstr>
      <vt:lpstr>Art of Illustration</vt:lpstr>
      <vt:lpstr>..many ways to skin a cat….</vt:lpstr>
      <vt:lpstr>should you...shouldn’t you…?</vt:lpstr>
      <vt:lpstr>Be Warned </vt:lpstr>
      <vt:lpstr>Basic rules</vt:lpstr>
      <vt:lpstr>Tables: Oxford style title to the top</vt:lpstr>
      <vt:lpstr>Figures: Oxford style below</vt:lpstr>
      <vt:lpstr>Figures: Placement variations</vt:lpstr>
      <vt:lpstr>Figures: or to side depending on layout</vt:lpstr>
      <vt:lpstr>Figures: or overlay depending on layout</vt:lpstr>
      <vt:lpstr>Figures: or overlay see Pluciennick and Drew, ‘Only Connect…… in Ecumene 2007</vt:lpstr>
      <vt:lpstr>Labelling your illustrations</vt:lpstr>
      <vt:lpstr>Add a ‘List of….’ to contents page</vt:lpstr>
      <vt:lpstr>Use your illustrations</vt:lpstr>
      <vt:lpstr>Where to put ‘em</vt:lpstr>
      <vt:lpstr>What do you want them to look like?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Battlefield Trauma</dc:title>
  <dc:creator>Ros Coard</dc:creator>
  <cp:lastModifiedBy>Ros Coard</cp:lastModifiedBy>
  <cp:revision>107</cp:revision>
  <cp:lastPrinted>2019-10-01T08:54:16Z</cp:lastPrinted>
  <dcterms:created xsi:type="dcterms:W3CDTF">2014-04-08T15:02:52Z</dcterms:created>
  <dcterms:modified xsi:type="dcterms:W3CDTF">2022-04-01T14:33:59Z</dcterms:modified>
</cp:coreProperties>
</file>