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  <p:sldMasterId id="2147483804" r:id="rId4"/>
    <p:sldMasterId id="2147483816" r:id="rId5"/>
    <p:sldMasterId id="2147483828" r:id="rId6"/>
    <p:sldMasterId id="2147483840" r:id="rId7"/>
    <p:sldMasterId id="2147483852" r:id="rId8"/>
    <p:sldMasterId id="2147483864" r:id="rId9"/>
  </p:sldMasterIdLst>
  <p:notesMasterIdLst>
    <p:notesMasterId r:id="rId31"/>
  </p:notesMasterIdLst>
  <p:handoutMasterIdLst>
    <p:handoutMasterId r:id="rId32"/>
  </p:handoutMasterIdLst>
  <p:sldIdLst>
    <p:sldId id="256" r:id="rId10"/>
    <p:sldId id="263" r:id="rId11"/>
    <p:sldId id="267" r:id="rId12"/>
    <p:sldId id="271" r:id="rId13"/>
    <p:sldId id="268" r:id="rId14"/>
    <p:sldId id="272" r:id="rId15"/>
    <p:sldId id="280" r:id="rId16"/>
    <p:sldId id="273" r:id="rId17"/>
    <p:sldId id="274" r:id="rId18"/>
    <p:sldId id="281" r:id="rId19"/>
    <p:sldId id="275" r:id="rId20"/>
    <p:sldId id="276" r:id="rId21"/>
    <p:sldId id="277" r:id="rId22"/>
    <p:sldId id="282" r:id="rId23"/>
    <p:sldId id="278" r:id="rId24"/>
    <p:sldId id="279" r:id="rId25"/>
    <p:sldId id="289" r:id="rId26"/>
    <p:sldId id="283" r:id="rId27"/>
    <p:sldId id="284" r:id="rId28"/>
    <p:sldId id="290" r:id="rId29"/>
    <p:sldId id="285" r:id="rId30"/>
  </p:sldIdLst>
  <p:sldSz cx="9144000" cy="6858000" type="screen4x3"/>
  <p:notesSz cx="6858000" cy="9144000"/>
  <p:custDataLst>
    <p:tags r:id="rId3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  <a:srgbClr val="00CC00"/>
    <a:srgbClr val="FF9900"/>
    <a:srgbClr val="FFFF66"/>
    <a:srgbClr val="80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 autoAdjust="0"/>
    <p:restoredTop sz="90850" autoAdjust="0"/>
  </p:normalViewPr>
  <p:slideViewPr>
    <p:cSldViewPr>
      <p:cViewPr varScale="1">
        <p:scale>
          <a:sx n="71" d="100"/>
          <a:sy n="71" d="100"/>
        </p:scale>
        <p:origin x="1195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4903CD-FCCC-4FC0-9966-9444F692D80E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D8732-DA2D-4588-B717-363D6187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427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5B7CD-052F-43AF-9589-E9C0B2708D40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4F88D-5672-4D13-9F93-5210D3BC4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6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3A1FA-96EE-DC3D-3737-F1B8B53D3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A0FED2-4A6E-95D4-4E18-CF5EDA9329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F91E81-D97E-CCA4-2042-9407FA266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C74D9-7746-F59A-95DC-B4E013BC4F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774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E3593-742D-5108-D979-AE7FA922F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1A2A9E-66FD-2EB9-CCDD-FBD155E1CA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E64561-9C36-80F4-CA14-90F0C40467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971D33-E34C-B8EE-AEF3-B945F0D959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492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ECD8F-59C3-FF34-23AE-2B3E402A3A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4F478F-FC3E-C0B1-2E86-A5615338C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C67D91-35AC-B09E-73F6-CA66BA831C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78133B-B165-6465-397E-C801353266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263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B39F6E-AC9B-D615-8E4D-6F1EF7C200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38BE5E-0964-D294-0C4C-A17244FF15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FE0E46-83DC-1F01-3ED8-72BAF96DF2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09466F-708F-8C8C-123A-88DF246905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572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D822E-B39C-C7C9-ED01-B4E7A764B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237D5C-C0FF-2BB3-5DEB-BFEF7AD31E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174553-05BF-0DB7-086F-FEEBC8FAA4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FC5EC-F98E-1448-7C74-FF06E60751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082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2EDEF-F450-9E46-8F4A-B84AD3A10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EC47CB-0EEB-08C2-D78A-2485B86E59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11717B-BF02-9082-A990-32CEEB0A54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565980-140E-7976-C940-160E073B0A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210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EFA9D-2799-2F07-0273-7CA0304ED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F301B8-DB4A-82EB-1BB5-EE9FF56F86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245C3F-B006-F6C6-6636-3684BD2FBF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EA5CD8-E15E-C9AF-D771-48AB499CDE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8071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7FAB1-3AAA-9859-E3D5-F6C2BE49A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CAFA9-3E45-0C75-9B2D-A9473EF107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CDFEB1-1453-CF62-C60C-875F8B7AA1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47932-C54E-C0B9-1291-7A51A171A2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991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A466-0243-EAE2-C26E-03AA09BAA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4C3E4C-461D-F495-79EE-3EF9CBEB02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0BA4A9-1256-F5A0-1978-45C91AAF02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2811E-6DDE-C20A-8F80-1B5BD5746C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727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6FEDB-DD9F-B9E0-E709-126FC2235A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9785AD-2D87-6D0B-93F7-1A7F1915C6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44B721-9295-9737-250F-D8BFAAEE2E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147FA6-7D49-FAA6-DEA5-7036177B4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6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E875A0-FC5F-0E0D-3A8A-09560DE8BA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AB648A-B607-1A2A-649E-5EA0AF7DFC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519ACF-EA26-547C-0164-76EDB4DD02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CBD474-88BE-7BB7-C197-38DF3E628F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022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143908-5067-0EC6-5FBC-B71B64E07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E40B8F-8226-A84D-F824-CD84B7608D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BA00B4-28B7-76DC-B641-397A3E0D1F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93006-5F01-3376-2451-40712A3B9D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956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A9925-C610-2DA3-9B9D-6D6BD5E99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0E99EC-5FD9-68EF-168F-2FA0AF00E5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BE390C-F56A-5728-6FA8-4F661CC844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286B4-247D-EC63-163A-3CDC5BEA8D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17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1200"/>
            <a:ext cx="8290800" cy="1371600"/>
          </a:xfrm>
        </p:spPr>
        <p:txBody>
          <a:bodyPr anchor="ctr" anchorCtr="0"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4497000"/>
          </a:xfrm>
        </p:spPr>
        <p:txBody>
          <a:bodyPr vert="horz"/>
          <a:lstStyle>
            <a:lvl1pPr>
              <a:lnSpc>
                <a:spcPct val="100000"/>
              </a:lnSpc>
              <a:defRPr/>
            </a:lvl1pPr>
            <a:lvl2pPr marL="548640" indent="-228600">
              <a:lnSpc>
                <a:spcPct val="100000"/>
              </a:lnSpc>
              <a:buSzPct val="75000"/>
              <a:buFont typeface="Wingdings" panose="05000000000000000000" pitchFamily="2" charset="2"/>
              <a:buChar char="Ø"/>
              <a:defRPr/>
            </a:lvl2pPr>
            <a:lvl3pPr marL="822960" indent="-228600">
              <a:lnSpc>
                <a:spcPct val="100000"/>
              </a:lnSpc>
              <a:buClr>
                <a:schemeClr val="accent2">
                  <a:lumMod val="60000"/>
                  <a:lumOff val="40000"/>
                </a:schemeClr>
              </a:buClr>
              <a:buSzPct val="70000"/>
              <a:buFont typeface="Wingdings" panose="05000000000000000000" pitchFamily="2" charset="2"/>
              <a:buChar char="ü"/>
              <a:defRPr/>
            </a:lvl3pPr>
            <a:lvl4pPr marL="1097280" indent="-228600">
              <a:lnSpc>
                <a:spcPct val="100000"/>
              </a:lnSpc>
              <a:buSzPct val="65000"/>
              <a:buFont typeface="Courier New" panose="02070309020205020404" pitchFamily="49" charset="0"/>
              <a:buChar char="o"/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8454" y="1412776"/>
            <a:ext cx="896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February 1,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February 1, 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5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Path to Wisdom and Compassion: A Deeper Dive into Buddhist Principles</a:t>
            </a:r>
            <a:endParaRPr lang="en-GB" sz="4800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892896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Xicheng Liu</a:t>
            </a:r>
          </a:p>
          <a:p>
            <a:r>
              <a:rPr lang="en-GB" dirty="0" err="1"/>
              <a:t>X.Liu</a:t>
            </a:r>
            <a:r>
              <a:rPr lang="en-GB" dirty="0"/>
              <a:t>@</a:t>
            </a:r>
            <a:r>
              <a:rPr lang="en-US" altLang="zh-CN" dirty="0" err="1"/>
              <a:t>uwtsd</a:t>
            </a:r>
            <a:r>
              <a:rPr lang="en-GB" dirty="0"/>
              <a:t>.ac.uk</a:t>
            </a:r>
          </a:p>
        </p:txBody>
      </p:sp>
    </p:spTree>
    <p:extLst>
      <p:ext uri="{BB962C8B-B14F-4D97-AF65-F5344CB8AC3E}">
        <p14:creationId xmlns:p14="http://schemas.microsoft.com/office/powerpoint/2010/main" val="3522473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983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8EF43-1582-B036-1603-9CC23ACBA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9C1D8-5A93-CF5E-690F-F2462CBB8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US" altLang="zh-CN" dirty="0"/>
              <a:t>Introduction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BC82DD-FD64-4AA8-0C7E-E06E7807A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67A791-55F2-EBA1-121E-705F9547626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The correct sequence for learning and practising the Dharma.</a:t>
            </a:r>
          </a:p>
          <a:p>
            <a:r>
              <a:rPr lang="en-GB" dirty="0"/>
              <a:t>The critical importance of a dedicated and focused approach.</a:t>
            </a:r>
          </a:p>
          <a:p>
            <a:r>
              <a:rPr lang="en-GB" dirty="0"/>
              <a:t>The transformative power of compassion, wisdom, and skilful means.</a:t>
            </a:r>
          </a:p>
          <a:p>
            <a:r>
              <a:rPr lang="en-GB" dirty="0"/>
              <a:t>The interconnectedness of self-discipline, concentration, and wisdom.</a:t>
            </a:r>
          </a:p>
          <a:p>
            <a:r>
              <a:rPr lang="en-GB" dirty="0"/>
              <a:t>Buddhism as Education: Not a religion, but a profound education of life and the universe.</a:t>
            </a:r>
          </a:p>
        </p:txBody>
      </p:sp>
    </p:spTree>
    <p:extLst>
      <p:ext uri="{BB962C8B-B14F-4D97-AF65-F5344CB8AC3E}">
        <p14:creationId xmlns:p14="http://schemas.microsoft.com/office/powerpoint/2010/main" val="2107813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EA2A0-717D-E119-9BA3-20E09C512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966A4-BE01-9A18-833C-BA43D6982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Right Order of Learning Buddhism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4FC232-483C-7418-3833-F9B86F9FCC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D5F105-06A0-66D7-26F1-CD63C0D43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743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DB057-57B7-00D2-F8CD-52570CC1C9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85AE5-007A-3070-6A98-2208C7300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The Four Stages of Cultivation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B01109-4BDF-4881-E91B-AF61A9D1C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AF96E-EA98-3C59-6430-A82EC7A8D3E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Belief:</a:t>
            </a:r>
          </a:p>
          <a:p>
            <a:pPr lvl="1"/>
            <a:r>
              <a:rPr lang="en-GB" dirty="0"/>
              <a:t>Matured conditions and affinity with teachings.</a:t>
            </a:r>
          </a:p>
          <a:p>
            <a:pPr lvl="1"/>
            <a:r>
              <a:rPr lang="en-GB" dirty="0"/>
              <a:t>Belief in the efficacy of teachings and methods.</a:t>
            </a:r>
          </a:p>
          <a:p>
            <a:pPr lvl="1"/>
            <a:r>
              <a:rPr lang="en-GB" dirty="0"/>
              <a:t>Crucially, belief in oneself and one's potential.</a:t>
            </a:r>
          </a:p>
          <a:p>
            <a:r>
              <a:rPr lang="en-GB" b="1" dirty="0"/>
              <a:t>Understanding:</a:t>
            </a:r>
          </a:p>
          <a:p>
            <a:pPr lvl="1"/>
            <a:r>
              <a:rPr lang="en-GB" dirty="0"/>
              <a:t>Grasping the principles and methods of the Dharma.</a:t>
            </a:r>
          </a:p>
          <a:p>
            <a:pPr lvl="1"/>
            <a:r>
              <a:rPr lang="en-GB" dirty="0"/>
              <a:t>Understanding the true reality of life and the universe.</a:t>
            </a:r>
          </a:p>
          <a:p>
            <a:r>
              <a:rPr lang="en-GB" b="1" dirty="0"/>
              <a:t>Practice:</a:t>
            </a:r>
          </a:p>
          <a:p>
            <a:pPr lvl="1"/>
            <a:r>
              <a:rPr lang="en-GB" dirty="0"/>
              <a:t>Applying beliefs and understanding in daily life.</a:t>
            </a:r>
          </a:p>
          <a:p>
            <a:pPr lvl="1"/>
            <a:r>
              <a:rPr lang="en-GB" dirty="0"/>
              <a:t>Rooted in understanding; aimless without it.</a:t>
            </a:r>
          </a:p>
          <a:p>
            <a:r>
              <a:rPr lang="en-GB" b="1" dirty="0"/>
              <a:t>Realisation:</a:t>
            </a:r>
          </a:p>
          <a:p>
            <a:pPr lvl="1"/>
            <a:r>
              <a:rPr lang="en-GB" dirty="0"/>
              <a:t>Attaining the real benefit and ultimate enjoyment in life.</a:t>
            </a:r>
          </a:p>
          <a:p>
            <a:pPr lvl="1"/>
            <a:r>
              <a:rPr lang="en-GB" dirty="0"/>
              <a:t>Living in accordance with the sutras.</a:t>
            </a:r>
          </a:p>
        </p:txBody>
      </p:sp>
    </p:spTree>
    <p:extLst>
      <p:ext uri="{BB962C8B-B14F-4D97-AF65-F5344CB8AC3E}">
        <p14:creationId xmlns:p14="http://schemas.microsoft.com/office/powerpoint/2010/main" val="1410648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8C4DC-9EE0-0AC6-2449-F4B6DABC5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60EA2-83F6-2199-DEE9-91B7ADE31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The Four Stages of Cultivation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94F732-B4D0-5243-F979-BD3E75C77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E3EBC4-A26A-C82B-09C4-B95995F31E7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b="1" dirty="0"/>
              <a:t>The Sequence is Key</a:t>
            </a:r>
          </a:p>
          <a:p>
            <a:pPr lvl="1"/>
            <a:r>
              <a:rPr lang="en-GB" dirty="0"/>
              <a:t>Belief → Understanding → Practice → Realisation</a:t>
            </a:r>
          </a:p>
          <a:p>
            <a:pPr lvl="1"/>
            <a:r>
              <a:rPr lang="en-GB" dirty="0"/>
              <a:t>This structured approach ensures meaningful and effective efforts.</a:t>
            </a:r>
          </a:p>
          <a:p>
            <a:pPr lvl="1"/>
            <a:r>
              <a:rPr lang="en-GB" dirty="0"/>
              <a:t>Example: What is in the </a:t>
            </a:r>
            <a:r>
              <a:rPr lang="en-GB" i="1" dirty="0"/>
              <a:t>Infinite Life Sutra</a:t>
            </a:r>
            <a:r>
              <a:rPr lang="en-GB" dirty="0"/>
              <a:t> should be what we think and practice daily. When daily life conforms to the sutra, that is attainment.</a:t>
            </a:r>
          </a:p>
        </p:txBody>
      </p:sp>
    </p:spTree>
    <p:extLst>
      <p:ext uri="{BB962C8B-B14F-4D97-AF65-F5344CB8AC3E}">
        <p14:creationId xmlns:p14="http://schemas.microsoft.com/office/powerpoint/2010/main" val="338557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ABF1D-C3D5-75DB-C73C-355663C132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4BFC5-799E-60B8-B66E-D1F72743E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Importance of a Dedicated Approach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019EB9-E66F-44C2-EDA4-4456E07677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649B93-D099-8310-655D-03C80F50E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235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76E6A-C632-A642-6ADE-7AF8AF42C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5DBAC-8AFB-6D7D-5159-6E925D42F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One Teacher, One Method: The Key to Success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F4DBA6-8198-7D53-5B64-C6A5863D7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F2E877-D087-194A-6AF7-1439D74D365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b="1" dirty="0"/>
              <a:t>Historical Context:</a:t>
            </a:r>
          </a:p>
          <a:p>
            <a:pPr lvl="1"/>
            <a:r>
              <a:rPr lang="en-GB" dirty="0"/>
              <a:t>"Inheritance of the tradition from the master".</a:t>
            </a:r>
          </a:p>
          <a:p>
            <a:pPr lvl="1"/>
            <a:r>
              <a:rPr lang="en-GB" dirty="0"/>
              <a:t>Years of specialisation (e.g., five years) were common.</a:t>
            </a:r>
          </a:p>
          <a:p>
            <a:r>
              <a:rPr lang="en-GB" b="1" dirty="0"/>
              <a:t>Why Focus?</a:t>
            </a:r>
          </a:p>
          <a:p>
            <a:pPr lvl="1"/>
            <a:r>
              <a:rPr lang="en-GB" dirty="0"/>
              <a:t>Learning too many methods at the start leads to confusion.</a:t>
            </a:r>
          </a:p>
          <a:p>
            <a:pPr lvl="1"/>
            <a:r>
              <a:rPr lang="en-GB" dirty="0"/>
              <a:t>"Delve deeply into just one method for this is the key to success in our study and cultivation".</a:t>
            </a:r>
          </a:p>
          <a:p>
            <a:r>
              <a:rPr lang="en-GB" dirty="0"/>
              <a:t>The Principle: "Follow one teacher and one method, and you will surely succeed".</a:t>
            </a:r>
          </a:p>
        </p:txBody>
      </p:sp>
    </p:spTree>
    <p:extLst>
      <p:ext uri="{BB962C8B-B14F-4D97-AF65-F5344CB8AC3E}">
        <p14:creationId xmlns:p14="http://schemas.microsoft.com/office/powerpoint/2010/main" val="43722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BAC1B-59D4-E50C-4BC3-70ABF8B23A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A51CE-F191-B9E1-A430-BBFCAABE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Examples and Rationale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4A91EA-BAD0-30C6-5ADD-715B6EBF0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C6FFA4-0B99-A90D-A10F-EED71E00516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Master Ou Yi: A patriarch who learned from ancient sages.</a:t>
            </a:r>
          </a:p>
          <a:p>
            <a:r>
              <a:rPr lang="en-GB" dirty="0"/>
              <a:t>Master Yin Guang: Advised the author to learn from him.</a:t>
            </a:r>
          </a:p>
          <a:p>
            <a:r>
              <a:rPr lang="en-GB" dirty="0"/>
              <a:t>The Danger of Superficiality: Trying to learn too much without mastery leads to being a "jack of all trade and a master of none."</a:t>
            </a:r>
          </a:p>
          <a:p>
            <a:r>
              <a:rPr lang="en-GB" dirty="0"/>
              <a:t>The Power of Depth: Deep concentration and wisdom are cultivated through focused effort.</a:t>
            </a:r>
          </a:p>
          <a:p>
            <a:r>
              <a:rPr lang="en-GB" dirty="0"/>
              <a:t>Analogy: Like becoming an expert in a specific academic field.</a:t>
            </a:r>
          </a:p>
        </p:txBody>
      </p:sp>
    </p:spTree>
    <p:extLst>
      <p:ext uri="{BB962C8B-B14F-4D97-AF65-F5344CB8AC3E}">
        <p14:creationId xmlns:p14="http://schemas.microsoft.com/office/powerpoint/2010/main" val="1772724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107789-F2B6-27E1-34E2-304048D75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D015C-4C39-18AC-F608-B4A979249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Power of Compassion and Skilful Means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B1B9AB-F278-1EDC-F774-334BDD5A58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8A59C-16D0-2B0E-FBDA-7C7816981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067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AA3DC9-E102-9C41-58E4-4C7488152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C40A2-CBF2-D13A-156F-C430B7533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The Foundation and the Method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D57F66-F15B-6F15-2671-636E5E05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30D243-6633-1103-8AF5-31A25EBAD3D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b="1" dirty="0"/>
              <a:t>Core Principle:</a:t>
            </a:r>
          </a:p>
          <a:p>
            <a:pPr lvl="1"/>
            <a:r>
              <a:rPr lang="en-GB" dirty="0"/>
              <a:t>"Compassion and kindness are the basis of Buddhism and skilful means are the method".</a:t>
            </a:r>
          </a:p>
          <a:p>
            <a:r>
              <a:rPr lang="en-GB" b="1" dirty="0"/>
              <a:t>Compassion:</a:t>
            </a:r>
          </a:p>
          <a:p>
            <a:pPr lvl="1"/>
            <a:r>
              <a:rPr lang="en-GB" dirty="0"/>
              <a:t>Guides our actions with a benevolent heart.</a:t>
            </a:r>
          </a:p>
          <a:p>
            <a:r>
              <a:rPr lang="en-GB" b="1" dirty="0"/>
              <a:t>Skilful Means (Upaya):</a:t>
            </a:r>
          </a:p>
          <a:p>
            <a:pPr lvl="1"/>
            <a:r>
              <a:rPr lang="en-GB" dirty="0"/>
              <a:t>Adaptable, wise, and appropriate methods to benefit others.</a:t>
            </a:r>
          </a:p>
        </p:txBody>
      </p:sp>
    </p:spTree>
    <p:extLst>
      <p:ext uri="{BB962C8B-B14F-4D97-AF65-F5344CB8AC3E}">
        <p14:creationId xmlns:p14="http://schemas.microsoft.com/office/powerpoint/2010/main" val="2527162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B708F-B1BE-AECF-8486-FC5C54E3A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2682F-4842-3C8F-23E7-7A532AF96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Illustrative Story: The Vegetarian Monk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9A6CFB-8E5D-9B76-76A1-13B08D3BA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25EE6-6132-9A7A-080D-BCB571631C7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Scenario: An old monk was invited to a banquet with meat dishes.</a:t>
            </a:r>
          </a:p>
          <a:p>
            <a:r>
              <a:rPr lang="en-GB" b="1" dirty="0"/>
              <a:t>The Monk's Response:</a:t>
            </a:r>
          </a:p>
          <a:p>
            <a:pPr lvl="1"/>
            <a:r>
              <a:rPr lang="en-GB" dirty="0"/>
              <a:t>Did not cause a scene or break precepts.</a:t>
            </a:r>
          </a:p>
          <a:p>
            <a:pPr lvl="1"/>
            <a:r>
              <a:rPr lang="en-GB" dirty="0"/>
              <a:t>Acted with grace and invited everyone to sit.</a:t>
            </a:r>
          </a:p>
          <a:p>
            <a:r>
              <a:rPr lang="en-GB" b="1" dirty="0"/>
              <a:t>Application of Skilful Means:</a:t>
            </a:r>
          </a:p>
          <a:p>
            <a:pPr lvl="1"/>
            <a:r>
              <a:rPr lang="en-GB" dirty="0"/>
              <a:t>Employed the "Four Beneficial Methods," specifically "making others happy".</a:t>
            </a:r>
          </a:p>
          <a:p>
            <a:pPr lvl="1"/>
            <a:r>
              <a:rPr lang="en-GB" dirty="0"/>
              <a:t>Preserved goodwill and interest in Buddhism.</a:t>
            </a:r>
          </a:p>
        </p:txBody>
      </p:sp>
    </p:spTree>
    <p:extLst>
      <p:ext uri="{BB962C8B-B14F-4D97-AF65-F5344CB8AC3E}">
        <p14:creationId xmlns:p14="http://schemas.microsoft.com/office/powerpoint/2010/main" val="2259612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BD902-F6E7-25F2-3B35-2350D5AEB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734D6-3A29-7687-C3C4-A7F0F15DE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Flexibility in Mahayana Buddhism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078E2-30A3-BF3B-AA92-F54B597B7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3CBA3F-C057-DC4A-C1AB-DF2C0FEA133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Mahayana Buddhism is highly flexible and accords with circumstances.</a:t>
            </a:r>
          </a:p>
          <a:p>
            <a:r>
              <a:rPr lang="en-GB" dirty="0"/>
              <a:t>The Five Precepts are understood within a framework guided by wisdom and compassion.</a:t>
            </a:r>
          </a:p>
          <a:p>
            <a:r>
              <a:rPr lang="en-GB" dirty="0"/>
              <a:t>This adaptability ensures practice remains relevant and beneficial.</a:t>
            </a:r>
          </a:p>
        </p:txBody>
      </p:sp>
    </p:spTree>
    <p:extLst>
      <p:ext uri="{BB962C8B-B14F-4D97-AF65-F5344CB8AC3E}">
        <p14:creationId xmlns:p14="http://schemas.microsoft.com/office/powerpoint/2010/main" val="1027324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45BEA-64B8-9EFB-E018-7504727EDD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AD6A7-2705-C62B-001A-88C2902EF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Threefold Learning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94FE3-E4D5-1533-D220-2CE4419DD3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E1185F-7513-3D09-2388-996FC439C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317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88E09-467A-0B4A-39FE-B1F772896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DE5FA-B1A8-F6BB-DFA1-EB578E5CB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The Pillars of Cultivation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69D966-BE5C-11BE-8CD6-C9FC58EDA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05541D-0611-7BDF-FDD2-58307D53F9F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b="1" dirty="0"/>
              <a:t>Self-Discipline (Precepts):</a:t>
            </a:r>
          </a:p>
          <a:p>
            <a:pPr lvl="1"/>
            <a:r>
              <a:rPr lang="en-GB" dirty="0"/>
              <a:t>"Doing nothing that is bad and doing all that is good".</a:t>
            </a:r>
          </a:p>
          <a:p>
            <a:pPr lvl="1"/>
            <a:r>
              <a:rPr lang="en-GB" dirty="0"/>
              <a:t>Refraining from harmful actions, cultivating virtuous conduct.</a:t>
            </a:r>
          </a:p>
          <a:p>
            <a:r>
              <a:rPr lang="en-GB" b="1" dirty="0"/>
              <a:t>Meditative Concentration (Samadhi):</a:t>
            </a:r>
          </a:p>
          <a:p>
            <a:pPr lvl="1"/>
            <a:r>
              <a:rPr lang="en-GB" dirty="0"/>
              <a:t>Path to purity of mind and tranquillity.</a:t>
            </a:r>
          </a:p>
          <a:p>
            <a:pPr lvl="1"/>
            <a:r>
              <a:rPr lang="en-GB" dirty="0"/>
              <a:t>Calming the mind, reducing wandering thoughts, developing focus.</a:t>
            </a:r>
          </a:p>
          <a:p>
            <a:r>
              <a:rPr lang="en-GB" b="1" dirty="0"/>
              <a:t>Wisdom (Prajna):</a:t>
            </a:r>
          </a:p>
          <a:p>
            <a:pPr lvl="1"/>
            <a:r>
              <a:rPr lang="en-GB" dirty="0"/>
              <a:t>Means to overcome ignorance.</a:t>
            </a:r>
          </a:p>
          <a:p>
            <a:pPr lvl="1"/>
            <a:r>
              <a:rPr lang="en-GB" dirty="0"/>
              <a:t>Clear understanding arising from a disciplined and concentrated mind.</a:t>
            </a:r>
          </a:p>
        </p:txBody>
      </p:sp>
    </p:spTree>
    <p:extLst>
      <p:ext uri="{BB962C8B-B14F-4D97-AF65-F5344CB8AC3E}">
        <p14:creationId xmlns:p14="http://schemas.microsoft.com/office/powerpoint/2010/main" val="2348773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8942B-B2F6-0258-F981-9FE8B6F5F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114C4-5F27-BDD2-397D-2C74798B3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Concurrent Practice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E264D1-A376-0E8E-8FB8-D46181554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808B0-DE44-CC79-3954-F644AA407D72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b="1" dirty="0"/>
              <a:t>Interconnectedness: </a:t>
            </a:r>
            <a:r>
              <a:rPr lang="en-GB" dirty="0"/>
              <a:t>These three are deeply linked and support each other.</a:t>
            </a:r>
          </a:p>
          <a:p>
            <a:r>
              <a:rPr lang="en-GB" b="1" dirty="0"/>
              <a:t>Reciting Sutras: </a:t>
            </a:r>
            <a:r>
              <a:rPr lang="en-GB" dirty="0"/>
              <a:t>A method to practice all three concurrently.</a:t>
            </a:r>
          </a:p>
          <a:p>
            <a:pPr lvl="1"/>
            <a:r>
              <a:rPr lang="en-GB" dirty="0"/>
              <a:t>Self-Discipline: Prevents bad deeds.</a:t>
            </a:r>
          </a:p>
          <a:p>
            <a:pPr lvl="1"/>
            <a:r>
              <a:rPr lang="en-GB" dirty="0"/>
              <a:t>Concentration: Focuses the mind.</a:t>
            </a:r>
          </a:p>
          <a:p>
            <a:pPr lvl="1"/>
            <a:r>
              <a:rPr lang="en-GB" dirty="0"/>
              <a:t>Wisdom: The virtuous words lead to good deeds.</a:t>
            </a:r>
          </a:p>
          <a:p>
            <a:r>
              <a:rPr lang="en-GB" b="1" dirty="0"/>
              <a:t>Focus on Virtue: </a:t>
            </a:r>
            <a:r>
              <a:rPr lang="en-GB" dirty="0"/>
              <a:t>Engage with sutras as a source of virtue, not just intellectual analysis.</a:t>
            </a:r>
          </a:p>
        </p:txBody>
      </p:sp>
    </p:spTree>
    <p:extLst>
      <p:ext uri="{BB962C8B-B14F-4D97-AF65-F5344CB8AC3E}">
        <p14:creationId xmlns:p14="http://schemas.microsoft.com/office/powerpoint/2010/main" val="3034417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AF0C4-9C88-72F3-2523-B60543E2E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A38FF-5BA7-497E-631C-686EE4F43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Practice of Diligence and Specialisation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ED1B5-4908-70CB-7D49-E4CABA163A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3BCF9-4A3F-4AFD-E1FB-798FF3E1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554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1E39D-8AF2-5C02-178C-BE796AE855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A0454-9ED5-5D0B-138C-5A7BC36CB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The Power of Persistent Effort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80D3B9-7083-FACE-7209-B6FFB6450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809F7A-FE3B-7D62-3AE0-DC18A97761D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Diligence: Perseverance in practice is crucial.</a:t>
            </a:r>
          </a:p>
          <a:p>
            <a:r>
              <a:rPr lang="en-GB" dirty="0"/>
              <a:t>Example: The uneducated monk who achieved birth in the Pure Land through ceaseless chanting of "Namo </a:t>
            </a:r>
            <a:r>
              <a:rPr lang="en-GB" dirty="0" err="1"/>
              <a:t>Amituofo</a:t>
            </a:r>
            <a:r>
              <a:rPr lang="en-GB" dirty="0"/>
              <a:t>".</a:t>
            </a:r>
          </a:p>
          <a:p>
            <a:r>
              <a:rPr lang="en-GB" dirty="0"/>
              <a:t>Specialisation:</a:t>
            </a:r>
          </a:p>
          <a:p>
            <a:pPr lvl="1"/>
            <a:r>
              <a:rPr lang="en-GB" dirty="0"/>
              <a:t>"Delve deeply into just one method".</a:t>
            </a:r>
          </a:p>
          <a:p>
            <a:pPr lvl="1"/>
            <a:r>
              <a:rPr lang="en-GB" dirty="0"/>
              <a:t>Focus on one sutra for study and lecturing to help oneself and others.</a:t>
            </a:r>
          </a:p>
          <a:p>
            <a:r>
              <a:rPr lang="en-GB" dirty="0"/>
              <a:t>Benefits of Focus: Reaching new states of mind, improving with each effort.</a:t>
            </a:r>
          </a:p>
        </p:txBody>
      </p:sp>
    </p:spTree>
    <p:extLst>
      <p:ext uri="{BB962C8B-B14F-4D97-AF65-F5344CB8AC3E}">
        <p14:creationId xmlns:p14="http://schemas.microsoft.com/office/powerpoint/2010/main" val="6512530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8B64F-F227-EE73-A0AF-CC43002FE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75A5E-9C0A-6A99-1B64-B2C9FA054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Avoiding Superficiality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61420-159F-57BA-8B1F-5C7AFF888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E09D44-3340-1A14-4D85-F207957F4EE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The Pitfall: Trying to learn too many sutras leads to a lack of mastery.</a:t>
            </a:r>
          </a:p>
          <a:p>
            <a:r>
              <a:rPr lang="en-GB" dirty="0"/>
              <a:t>The Goal: Become an expert, like the Buddhas and Bodhisattvas.</a:t>
            </a:r>
          </a:p>
          <a:p>
            <a:r>
              <a:rPr lang="en-GB" dirty="0"/>
              <a:t>Traditional Approach: Five years of dedicated learning and cultivation of one method.</a:t>
            </a:r>
          </a:p>
          <a:p>
            <a:r>
              <a:rPr lang="en-GB" dirty="0"/>
              <a:t>Modern Relevance: The principle of focus, diligence, and commitment remains vital.</a:t>
            </a:r>
          </a:p>
        </p:txBody>
      </p:sp>
    </p:spTree>
    <p:extLst>
      <p:ext uri="{BB962C8B-B14F-4D97-AF65-F5344CB8AC3E}">
        <p14:creationId xmlns:p14="http://schemas.microsoft.com/office/powerpoint/2010/main" val="24710140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C8A7D-83DA-C477-F465-B51B6E0AE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EDD08-D483-12E0-EC3B-2635F25D6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Key Takeaways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32349-3721-5A53-A09B-937007133C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2CC786-018E-6A10-8DC4-ADCF76E0E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300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E63F18-E71B-28FE-5E2C-E79C34DD8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782C1-17E1-9048-2FE9-2433719D3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7355160" cy="1371600"/>
          </a:xfrm>
        </p:spPr>
        <p:txBody>
          <a:bodyPr/>
          <a:lstStyle/>
          <a:p>
            <a:r>
              <a:rPr lang="en-GB" dirty="0"/>
              <a:t>Synthesising the Teachings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CA9B1-5473-746C-4CFD-B2BB56512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CCF4DE-DCBB-F7FD-32CC-412AFD11756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Structured Learning: Belief → Understanding → Practice → Realisation.</a:t>
            </a:r>
          </a:p>
          <a:p>
            <a:r>
              <a:rPr lang="en-GB" dirty="0"/>
              <a:t>Focused Cultivation: One teacher, one method for success.</a:t>
            </a:r>
          </a:p>
          <a:p>
            <a:r>
              <a:rPr lang="en-GB" dirty="0"/>
              <a:t>Compassion &amp; Skilful Means: The heart and method of Buddhism.</a:t>
            </a:r>
          </a:p>
          <a:p>
            <a:r>
              <a:rPr lang="en-GB" dirty="0"/>
              <a:t>Threefold Learning: Self-discipline, Concentration, Wisdom are foundational.</a:t>
            </a:r>
          </a:p>
          <a:p>
            <a:r>
              <a:rPr lang="en-GB" dirty="0"/>
              <a:t>Diligence &amp; Specialisation: The path to deep progress.</a:t>
            </a:r>
          </a:p>
        </p:txBody>
      </p:sp>
    </p:spTree>
    <p:extLst>
      <p:ext uri="{BB962C8B-B14F-4D97-AF65-F5344CB8AC3E}">
        <p14:creationId xmlns:p14="http://schemas.microsoft.com/office/powerpoint/2010/main" val="404189633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3.1.3337"/>
  <p:tag name="PPTVERSION" val="14"/>
  <p:tag name="TPOS" val="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31318</TotalTime>
  <Words>951</Words>
  <Application>Microsoft Office PowerPoint</Application>
  <PresentationFormat>On-screen Show (4:3)</PresentationFormat>
  <Paragraphs>147</Paragraphs>
  <Slides>21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21</vt:i4>
      </vt:variant>
    </vt:vector>
  </HeadingPairs>
  <TitlesOfParts>
    <vt:vector size="39" baseType="lpstr">
      <vt:lpstr>Arial</vt:lpstr>
      <vt:lpstr>Arial Black</vt:lpstr>
      <vt:lpstr>Calibri</vt:lpstr>
      <vt:lpstr>Courier New</vt:lpstr>
      <vt:lpstr>Franklin Gothic Book</vt:lpstr>
      <vt:lpstr>Franklin Gothic Medium</vt:lpstr>
      <vt:lpstr>Perpetua</vt:lpstr>
      <vt:lpstr>Wingdings</vt:lpstr>
      <vt:lpstr>Wingdings 2</vt:lpstr>
      <vt:lpstr>Essential</vt:lpstr>
      <vt:lpstr>1_Essential</vt:lpstr>
      <vt:lpstr>1_Office Theme</vt:lpstr>
      <vt:lpstr>2_Essential</vt:lpstr>
      <vt:lpstr>2_Office Theme</vt:lpstr>
      <vt:lpstr>Angles</vt:lpstr>
      <vt:lpstr>1_Angles</vt:lpstr>
      <vt:lpstr>Clarity</vt:lpstr>
      <vt:lpstr>Equity</vt:lpstr>
      <vt:lpstr>The Path to Wisdom and Compassion: A Deeper Dive into Buddhist Principles</vt:lpstr>
      <vt:lpstr>Introduction</vt:lpstr>
      <vt:lpstr>Introduction</vt:lpstr>
      <vt:lpstr>The Right Order of Learning Buddhism</vt:lpstr>
      <vt:lpstr>The Four Stages of Cultivation</vt:lpstr>
      <vt:lpstr>The Four Stages of Cultivation</vt:lpstr>
      <vt:lpstr>The Importance of a Dedicated Approach</vt:lpstr>
      <vt:lpstr>One Teacher, One Method: The Key to Success</vt:lpstr>
      <vt:lpstr>Examples and Rationale</vt:lpstr>
      <vt:lpstr>The Power of Compassion and Skilful Means</vt:lpstr>
      <vt:lpstr>The Foundation and the Method</vt:lpstr>
      <vt:lpstr>Illustrative Story: The Vegetarian Monk</vt:lpstr>
      <vt:lpstr>Flexibility in Mahayana Buddhism</vt:lpstr>
      <vt:lpstr>The Threefold Learning</vt:lpstr>
      <vt:lpstr>The Pillars of Cultivation</vt:lpstr>
      <vt:lpstr>Concurrent Practice</vt:lpstr>
      <vt:lpstr>The Practice of Diligence and Specialisation</vt:lpstr>
      <vt:lpstr>The Power of Persistent Effort</vt:lpstr>
      <vt:lpstr>Avoiding Superficiality</vt:lpstr>
      <vt:lpstr>Key Takeaways</vt:lpstr>
      <vt:lpstr>Synthesising the Teachings</vt:lpstr>
    </vt:vector>
  </TitlesOfParts>
  <Company>University of Bristol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Financial Markets</dc:title>
  <dc:creator>X Liu</dc:creator>
  <cp:lastModifiedBy>Xicheng Liu</cp:lastModifiedBy>
  <cp:revision>1954</cp:revision>
  <dcterms:created xsi:type="dcterms:W3CDTF">2014-09-10T15:36:00Z</dcterms:created>
  <dcterms:modified xsi:type="dcterms:W3CDTF">2026-02-02T00:17:22Z</dcterms:modified>
</cp:coreProperties>
</file>