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slideshow.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7" r:id="rId2"/>
    <p:sldId id="259" r:id="rId3"/>
    <p:sldId id="261" r:id="rId4"/>
    <p:sldId id="263" r:id="rId5"/>
    <p:sldId id="265" r:id="rId6"/>
    <p:sldId id="387" r:id="rId7"/>
    <p:sldId id="397" r:id="rId8"/>
    <p:sldId id="403" r:id="rId9"/>
    <p:sldId id="411" r:id="rId10"/>
    <p:sldId id="41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AF637B-60E9-BBEF-5746-0E0993FC578E}" v="6" dt="2025-02-17T13:23:18.3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83" d="100"/>
          <a:sy n="83" d="100"/>
        </p:scale>
        <p:origin x="48" y="11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37340F-9659-4C10-9140-941C64F8941C}" type="datetimeFigureOut">
              <a:rPr lang="en-GB" smtClean="0"/>
              <a:t>17/02/2025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37C078-E8E6-4BAF-A677-8EA9304535EF}" type="slidenum">
              <a:rPr lang="en-GB" smtClean="0"/>
              <a:t>‹#›</a:t>
            </a:fld>
            <a:endParaRPr lang="en-GB"/>
          </a:p>
        </p:txBody>
      </p:sp>
    </p:spTree>
    <p:extLst>
      <p:ext uri="{BB962C8B-B14F-4D97-AF65-F5344CB8AC3E}">
        <p14:creationId xmlns:p14="http://schemas.microsoft.com/office/powerpoint/2010/main" val="3839284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 Definition</a:t>
            </a:r>
          </a:p>
        </p:txBody>
      </p:sp>
      <p:sp>
        <p:nvSpPr>
          <p:cNvPr id="4" name="Slide Number Placeholder 3"/>
          <p:cNvSpPr>
            <a:spLocks noGrp="1"/>
          </p:cNvSpPr>
          <p:nvPr>
            <p:ph type="sldNum" sz="quarter" idx="10"/>
          </p:nvPr>
        </p:nvSpPr>
        <p:spPr/>
        <p:txBody>
          <a:bodyPr/>
          <a:lstStyle/>
          <a:p>
            <a:fld id="{B2C4C38A-603A-4DD3-8B05-7ED27BA17277}" type="slidenum">
              <a:rPr lang="en-GB" smtClean="0"/>
              <a:t>4</a:t>
            </a:fld>
            <a:endParaRPr lang="en-GB"/>
          </a:p>
        </p:txBody>
      </p:sp>
    </p:spTree>
    <p:extLst>
      <p:ext uri="{BB962C8B-B14F-4D97-AF65-F5344CB8AC3E}">
        <p14:creationId xmlns:p14="http://schemas.microsoft.com/office/powerpoint/2010/main" val="186191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financial year ending (FYE) 2020 (April 2019 to March 2020), the period leading up to the coronavirus (COVID-19) pandemic, median household income in the UK was £29,900, based on estimates from the Office for National Statistics (ONS) Household Finances Survey.</a:t>
            </a:r>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5</a:t>
            </a:fld>
            <a:endParaRPr lang="en-GB"/>
          </a:p>
        </p:txBody>
      </p:sp>
    </p:spTree>
    <p:extLst>
      <p:ext uri="{BB962C8B-B14F-4D97-AF65-F5344CB8AC3E}">
        <p14:creationId xmlns:p14="http://schemas.microsoft.com/office/powerpoint/2010/main" val="3257285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7.xml"/><Relationship Id="rId1" Type="http://schemas.openxmlformats.org/officeDocument/2006/relationships/video" Target="https://www.youtube.com/embed/TbUjZbMu7DI"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eur01.safelinks.protection.outlook.com/?url=https%3A%2F%2Fwww.ucas.com%2Fcorporate%2Fnews-and-key-documents%2Fnews%2Fone-five-students-unintentionally-block-themselves-degree-choices&amp;data=04%7C01%7C%7Cc66e2424e63a4a751f3d08d8fe587489%7C4e0f11f9046e45059cb8db2152311e21%7C0%7C0%7C637539003146354258%7CUnknown%7CTWFpbGZsb3d8eyJWIjoiMC4wLjAwMDAiLCJQIjoiV2luMzIiLCJBTiI6Ik1haWwiLCJXVCI6Mn0%3D%7C1000&amp;sdata=MfiKxT9iAnNI%2BrRsTepWyvw7I8guvf%2BI77W7Wy1k%2Fuo%3D&amp;reserved=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3468" y="643467"/>
            <a:ext cx="4620584" cy="4567137"/>
          </a:xfrm>
        </p:spPr>
        <p:txBody>
          <a:bodyPr>
            <a:normAutofit/>
          </a:bodyPr>
          <a:lstStyle/>
          <a:p>
            <a:pPr algn="l"/>
            <a:r>
              <a:rPr lang="en-GB" sz="4400"/>
              <a:t>All Things Being Equal!</a:t>
            </a:r>
            <a:br>
              <a:rPr lang="en-GB" sz="4400"/>
            </a:br>
            <a:r>
              <a:rPr lang="en-GB" sz="4400"/>
              <a:t>ECES4013</a:t>
            </a:r>
          </a:p>
        </p:txBody>
      </p:sp>
      <p:sp>
        <p:nvSpPr>
          <p:cNvPr id="3" name="Subtitle 2"/>
          <p:cNvSpPr>
            <a:spLocks noGrp="1"/>
          </p:cNvSpPr>
          <p:nvPr>
            <p:ph type="subTitle" idx="1"/>
          </p:nvPr>
        </p:nvSpPr>
        <p:spPr>
          <a:xfrm>
            <a:off x="643467" y="5277684"/>
            <a:ext cx="4620584" cy="775494"/>
          </a:xfrm>
        </p:spPr>
        <p:txBody>
          <a:bodyPr vert="horz" lIns="91440" tIns="45720" rIns="91440" bIns="45720" rtlCol="0" anchor="t">
            <a:normAutofit/>
          </a:bodyPr>
          <a:lstStyle/>
          <a:p>
            <a:pPr algn="l"/>
            <a:r>
              <a:rPr lang="en-GB" dirty="0"/>
              <a:t>Poverty </a:t>
            </a:r>
          </a:p>
        </p:txBody>
      </p:sp>
      <p:pic>
        <p:nvPicPr>
          <p:cNvPr id="4" name="Picture 3" descr="A close-up of a network&#10;&#10;Description automatically generated">
            <a:extLst>
              <a:ext uri="{FF2B5EF4-FFF2-40B4-BE49-F238E27FC236}">
                <a16:creationId xmlns:a16="http://schemas.microsoft.com/office/drawing/2014/main" id="{F47B0B66-870C-AFB7-9E6C-718CF80B2C8C}"/>
              </a:ext>
            </a:extLst>
          </p:cNvPr>
          <p:cNvPicPr>
            <a:picLocks noChangeAspect="1"/>
          </p:cNvPicPr>
          <p:nvPr/>
        </p:nvPicPr>
        <p:blipFill rotWithShape="1">
          <a:blip r:embed="rId2"/>
          <a:srcRect l="1473" r="1158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548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Objectives</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en-GB" sz="2200"/>
              <a:t>By the end of this session you will be able to:</a:t>
            </a:r>
          </a:p>
          <a:p>
            <a:pPr lvl="1"/>
            <a:r>
              <a:rPr lang="en-GB" sz="2200"/>
              <a:t>Recall the primary definitions of poverty</a:t>
            </a:r>
          </a:p>
          <a:p>
            <a:pPr lvl="1"/>
            <a:r>
              <a:rPr lang="en-GB" sz="2200"/>
              <a:t>Discuss the some of key issues surrounding poverty and social exclusion</a:t>
            </a:r>
          </a:p>
          <a:p>
            <a:pPr lvl="1"/>
            <a:endParaRPr lang="en-GB" sz="2200"/>
          </a:p>
        </p:txBody>
      </p:sp>
      <p:pic>
        <p:nvPicPr>
          <p:cNvPr id="5" name="Picture 4" descr="Close up image of hands applauding">
            <a:extLst>
              <a:ext uri="{FF2B5EF4-FFF2-40B4-BE49-F238E27FC236}">
                <a16:creationId xmlns:a16="http://schemas.microsoft.com/office/drawing/2014/main" id="{6D6E874B-2E64-3ADF-AC36-35F113A00710}"/>
              </a:ext>
            </a:extLst>
          </p:cNvPr>
          <p:cNvPicPr>
            <a:picLocks noChangeAspect="1"/>
          </p:cNvPicPr>
          <p:nvPr/>
        </p:nvPicPr>
        <p:blipFill rotWithShape="1">
          <a:blip r:embed="rId2"/>
          <a:srcRect l="23215" r="983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94976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4296" y="640080"/>
            <a:ext cx="6894576" cy="3566160"/>
          </a:xfrm>
        </p:spPr>
        <p:txBody>
          <a:bodyPr vert="horz" lIns="91440" tIns="45720" rIns="91440" bIns="45720" rtlCol="0" anchor="b">
            <a:normAutofit/>
          </a:bodyPr>
          <a:lstStyle/>
          <a:p>
            <a:r>
              <a:rPr lang="en-US" sz="6600"/>
              <a:t>Some Definitions</a:t>
            </a:r>
          </a:p>
        </p:txBody>
      </p:sp>
      <p:sp>
        <p:nvSpPr>
          <p:cNvPr id="3" name="Text Placeholder 2"/>
          <p:cNvSpPr>
            <a:spLocks noGrp="1"/>
          </p:cNvSpPr>
          <p:nvPr>
            <p:ph type="body" idx="1"/>
          </p:nvPr>
        </p:nvSpPr>
        <p:spPr>
          <a:xfrm>
            <a:off x="4654296" y="4636008"/>
            <a:ext cx="6894576" cy="1572768"/>
          </a:xfrm>
        </p:spPr>
        <p:txBody>
          <a:bodyPr vert="horz" lIns="91440" tIns="45720" rIns="91440" bIns="45720" rtlCol="0" anchor="t">
            <a:normAutofit/>
          </a:bodyPr>
          <a:lstStyle/>
          <a:p>
            <a:endParaRPr lang="en-US">
              <a:solidFill>
                <a:schemeClr val="tx1"/>
              </a:solidFill>
            </a:endParaRPr>
          </a:p>
        </p:txBody>
      </p:sp>
      <p:pic>
        <p:nvPicPr>
          <p:cNvPr id="6" name="Picture 5">
            <a:extLst>
              <a:ext uri="{FF2B5EF4-FFF2-40B4-BE49-F238E27FC236}">
                <a16:creationId xmlns:a16="http://schemas.microsoft.com/office/drawing/2014/main" id="{BBAECFE0-72DE-21DA-1395-191E0BA24F68}"/>
              </a:ext>
            </a:extLst>
          </p:cNvPr>
          <p:cNvPicPr>
            <a:picLocks noChangeAspect="1"/>
          </p:cNvPicPr>
          <p:nvPr/>
        </p:nvPicPr>
        <p:blipFill rotWithShape="1">
          <a:blip r:embed="rId2"/>
          <a:srcRect l="23164" r="41553" b="2"/>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4" name="AutoShape 2" descr="https://ukc-powerpoint.officeapps.live.com/pods/GetClipboardImage.ashx?Id=40119be1-ed4e-4274-b801-5139d9534685&amp;DC=GUK2&amp;pkey=9ecce1b3-593d-4a55-8e1c-53408078343f&amp;wdoverrides=GetClipboardImageEnabled:true"/>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269693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07D25A79-012B-D5E5-8CE1-C86133C1CAF3}"/>
              </a:ext>
            </a:extLst>
          </p:cNvPr>
          <p:cNvPicPr>
            <a:picLocks noChangeAspect="1"/>
          </p:cNvPicPr>
          <p:nvPr/>
        </p:nvPicPr>
        <p:blipFill rotWithShape="1">
          <a:blip r:embed="rId3"/>
          <a:srcRect l="29908" r="1699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p:cNvSpPr>
            <a:spLocks noGrp="1"/>
          </p:cNvSpPr>
          <p:nvPr>
            <p:ph type="title"/>
          </p:nvPr>
        </p:nvSpPr>
        <p:spPr>
          <a:xfrm>
            <a:off x="5827048" y="407987"/>
            <a:ext cx="5721484" cy="1325563"/>
          </a:xfrm>
        </p:spPr>
        <p:txBody>
          <a:bodyPr>
            <a:normAutofit/>
          </a:bodyPr>
          <a:lstStyle/>
          <a:p>
            <a:r>
              <a:rPr lang="en-GB" dirty="0"/>
              <a:t>Absolute Poverty</a:t>
            </a:r>
          </a:p>
        </p:txBody>
      </p:sp>
      <p:sp>
        <p:nvSpPr>
          <p:cNvPr id="3" name="Content Placeholder 2"/>
          <p:cNvSpPr>
            <a:spLocks noGrp="1"/>
          </p:cNvSpPr>
          <p:nvPr>
            <p:ph idx="1"/>
          </p:nvPr>
        </p:nvSpPr>
        <p:spPr>
          <a:xfrm>
            <a:off x="5827048" y="1868487"/>
            <a:ext cx="5721484" cy="4351338"/>
          </a:xfrm>
        </p:spPr>
        <p:txBody>
          <a:bodyPr>
            <a:normAutofit lnSpcReduction="10000"/>
          </a:bodyPr>
          <a:lstStyle/>
          <a:p>
            <a:r>
              <a:rPr lang="en-GB" dirty="0"/>
              <a:t>A condition characterised by severe deprivation of basic human needs, including food, safe drinking water, sanitation facilities, health, shelter, education and information. It depends not only on income but also on access to services.</a:t>
            </a:r>
          </a:p>
          <a:p>
            <a:endParaRPr lang="en-GB"/>
          </a:p>
          <a:p>
            <a:endParaRPr lang="en-GB"/>
          </a:p>
          <a:p>
            <a:r>
              <a:rPr lang="en-GB" dirty="0"/>
              <a:t>(Mack, 2016)</a:t>
            </a:r>
            <a:endParaRPr lang="en-GB"/>
          </a:p>
          <a:p>
            <a:endParaRPr lang="en-GB"/>
          </a:p>
          <a:p>
            <a:endParaRPr lang="en-GB"/>
          </a:p>
        </p:txBody>
      </p:sp>
    </p:spTree>
    <p:extLst>
      <p:ext uri="{BB962C8B-B14F-4D97-AF65-F5344CB8AC3E}">
        <p14:creationId xmlns:p14="http://schemas.microsoft.com/office/powerpoint/2010/main" val="1379100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4296" y="329184"/>
            <a:ext cx="6894576" cy="1783080"/>
          </a:xfrm>
        </p:spPr>
        <p:txBody>
          <a:bodyPr anchor="b">
            <a:normAutofit/>
          </a:bodyPr>
          <a:lstStyle/>
          <a:p>
            <a:r>
              <a:rPr lang="en-GB" sz="5400"/>
              <a:t>Relative Poverty</a:t>
            </a:r>
          </a:p>
        </p:txBody>
      </p:sp>
      <p:pic>
        <p:nvPicPr>
          <p:cNvPr id="5" name="Picture 4" descr="Old wrinkled hands with some coins">
            <a:extLst>
              <a:ext uri="{FF2B5EF4-FFF2-40B4-BE49-F238E27FC236}">
                <a16:creationId xmlns:a16="http://schemas.microsoft.com/office/drawing/2014/main" id="{A006F747-8D94-587E-1450-BCA161B67D06}"/>
              </a:ext>
            </a:extLst>
          </p:cNvPr>
          <p:cNvPicPr>
            <a:picLocks noChangeAspect="1"/>
          </p:cNvPicPr>
          <p:nvPr/>
        </p:nvPicPr>
        <p:blipFill rotWithShape="1">
          <a:blip r:embed="rId3"/>
          <a:srcRect l="19820" r="40736"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3" name="Content Placeholder 2"/>
          <p:cNvSpPr>
            <a:spLocks noGrp="1"/>
          </p:cNvSpPr>
          <p:nvPr>
            <p:ph idx="1"/>
          </p:nvPr>
        </p:nvSpPr>
        <p:spPr>
          <a:xfrm>
            <a:off x="4654296" y="2706624"/>
            <a:ext cx="6894576" cy="3483864"/>
          </a:xfrm>
        </p:spPr>
        <p:txBody>
          <a:bodyPr>
            <a:normAutofit/>
          </a:bodyPr>
          <a:lstStyle/>
          <a:p>
            <a:r>
              <a:rPr lang="en-GB" sz="2200"/>
              <a:t>Is when households receive 50% less than average household incomes, so they do have some money but still not enough money to afford anything above the basics. </a:t>
            </a:r>
          </a:p>
          <a:p>
            <a:endParaRPr lang="en-GB" sz="2200"/>
          </a:p>
          <a:p>
            <a:r>
              <a:rPr lang="en-GB" sz="2200"/>
              <a:t>This type of poverty is, on the other hand, changeable depending on the economic growth of the country.</a:t>
            </a:r>
          </a:p>
          <a:p>
            <a:r>
              <a:rPr lang="en-GB" sz="2200"/>
              <a:t>(Habitat for humanity, N.d.)</a:t>
            </a:r>
          </a:p>
          <a:p>
            <a:endParaRPr lang="en-GB" sz="2200"/>
          </a:p>
        </p:txBody>
      </p:sp>
    </p:spTree>
    <p:extLst>
      <p:ext uri="{BB962C8B-B14F-4D97-AF65-F5344CB8AC3E}">
        <p14:creationId xmlns:p14="http://schemas.microsoft.com/office/powerpoint/2010/main" val="2655351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Exclusion and Poverty </a:t>
            </a:r>
          </a:p>
        </p:txBody>
      </p:sp>
      <p:sp>
        <p:nvSpPr>
          <p:cNvPr id="42" name="Arc 4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Content Placeholder 4"/>
          <p:cNvSpPr>
            <a:spLocks noGrp="1"/>
          </p:cNvSpPr>
          <p:nvPr>
            <p:ph idx="1"/>
          </p:nvPr>
        </p:nvSpPr>
        <p:spPr>
          <a:xfrm>
            <a:off x="4447308" y="591344"/>
            <a:ext cx="6906491" cy="5585619"/>
          </a:xfrm>
        </p:spPr>
        <p:txBody>
          <a:bodyPr anchor="ctr">
            <a:normAutofit/>
          </a:bodyPr>
          <a:lstStyle/>
          <a:p>
            <a:r>
              <a:rPr lang="en-GB"/>
              <a:t>Early researchers identified a clear link between poverty and exclusion: </a:t>
            </a:r>
          </a:p>
          <a:p>
            <a:r>
              <a:rPr lang="en-GB"/>
              <a:t>“Individuals, families and groups can be said to be in poverty when … their resources are so seriously below those commanded by the average individual or family that they are, in effect, excluded from ordinary living patterns, customs and activities” (Townsend, 1979)</a:t>
            </a:r>
          </a:p>
          <a:p>
            <a:r>
              <a:rPr lang="en-GB"/>
              <a:t>Generally, it is now considered to be a wider term – though it is difficult to separate the two terms. (Levitas et al, 2006). </a:t>
            </a:r>
          </a:p>
          <a:p>
            <a:endParaRPr lang="en-GB"/>
          </a:p>
        </p:txBody>
      </p:sp>
    </p:spTree>
    <p:extLst>
      <p:ext uri="{BB962C8B-B14F-4D97-AF65-F5344CB8AC3E}">
        <p14:creationId xmlns:p14="http://schemas.microsoft.com/office/powerpoint/2010/main" val="3176804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What Do the Numbers Say? </a:t>
            </a:r>
          </a:p>
        </p:txBody>
      </p:sp>
      <p:sp>
        <p:nvSpPr>
          <p:cNvPr id="5" name="Text Placeholder 4"/>
          <p:cNvSpPr>
            <a:spLocks noGrp="1"/>
          </p:cNvSpPr>
          <p:nvPr>
            <p:ph type="body" idx="1"/>
          </p:nvPr>
        </p:nvSpPr>
        <p:spPr>
          <a:xfrm>
            <a:off x="838199" y="4983276"/>
            <a:ext cx="10512552" cy="1126680"/>
          </a:xfrm>
        </p:spPr>
        <p:txBody>
          <a:bodyPr vert="horz" lIns="91440" tIns="45720" rIns="91440" bIns="45720" rtlCol="0">
            <a:normAutofit/>
          </a:bodyPr>
          <a:lstStyle/>
          <a:p>
            <a:r>
              <a:rPr lang="en-US" kern="1200">
                <a:solidFill>
                  <a:schemeClr val="tx1"/>
                </a:solidFill>
                <a:latin typeface="+mn-lt"/>
                <a:ea typeface="+mn-ea"/>
                <a:cs typeface="+mn-cs"/>
              </a:rPr>
              <a:t>How does poverty and social exclusion affect you?</a:t>
            </a:r>
          </a:p>
        </p:txBody>
      </p:sp>
      <p:sp>
        <p:nvSpPr>
          <p:cNvPr id="23"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53072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TbUjZbMu7DI"/>
          <p:cNvPicPr>
            <a:picLocks noRot="1" noChangeAspect="1"/>
          </p:cNvPicPr>
          <p:nvPr>
            <a:videoFile r:link="rId1"/>
          </p:nvPr>
        </p:nvPicPr>
        <p:blipFill>
          <a:blip r:embed="rId3"/>
          <a:stretch>
            <a:fillRect/>
          </a:stretch>
        </p:blipFill>
        <p:spPr>
          <a:xfrm>
            <a:off x="1143940" y="643467"/>
            <a:ext cx="9904119"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1320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F50F62-6361-576B-128F-B8F3D9B8047A}"/>
              </a:ext>
            </a:extLst>
          </p:cNvPr>
          <p:cNvSpPr>
            <a:spLocks noGrp="1"/>
          </p:cNvSpPr>
          <p:nvPr>
            <p:ph type="title"/>
          </p:nvPr>
        </p:nvSpPr>
        <p:spPr>
          <a:xfrm>
            <a:off x="761800" y="762001"/>
            <a:ext cx="5334197" cy="1708242"/>
          </a:xfrm>
        </p:spPr>
        <p:txBody>
          <a:bodyPr anchor="ctr">
            <a:normAutofit/>
          </a:bodyPr>
          <a:lstStyle/>
          <a:p>
            <a:r>
              <a:rPr lang="en-GB" sz="4000"/>
              <a:t>Report</a:t>
            </a:r>
          </a:p>
        </p:txBody>
      </p:sp>
      <p:sp>
        <p:nvSpPr>
          <p:cNvPr id="3" name="Content Placeholder 2">
            <a:extLst>
              <a:ext uri="{FF2B5EF4-FFF2-40B4-BE49-F238E27FC236}">
                <a16:creationId xmlns:a16="http://schemas.microsoft.com/office/drawing/2014/main" id="{6608C388-4ACD-3FE8-D99E-A719E6320BA8}"/>
              </a:ext>
            </a:extLst>
          </p:cNvPr>
          <p:cNvSpPr>
            <a:spLocks noGrp="1"/>
          </p:cNvSpPr>
          <p:nvPr>
            <p:ph idx="1"/>
          </p:nvPr>
        </p:nvSpPr>
        <p:spPr>
          <a:xfrm>
            <a:off x="761800" y="2470244"/>
            <a:ext cx="5334197" cy="3769835"/>
          </a:xfrm>
        </p:spPr>
        <p:txBody>
          <a:bodyPr anchor="ctr">
            <a:normAutofit lnSpcReduction="10000"/>
          </a:bodyPr>
          <a:lstStyle/>
          <a:p>
            <a:r>
              <a:rPr lang="en-GB" sz="2000" dirty="0"/>
              <a:t>Read the Report on the 8th Annual Child and Family Poverty Surveys 2024 (found in Moodle)</a:t>
            </a:r>
          </a:p>
          <a:p>
            <a:r>
              <a:rPr lang="en-GB" sz="2000" dirty="0"/>
              <a:t>What are the key statistics</a:t>
            </a:r>
          </a:p>
          <a:p>
            <a:r>
              <a:rPr lang="en-GB" sz="2000" dirty="0"/>
              <a:t>What are the key issues relating to education?</a:t>
            </a:r>
          </a:p>
          <a:p>
            <a:r>
              <a:rPr lang="en-GB" sz="2000" dirty="0"/>
              <a:t>What are the implications for inclusion in society and education?</a:t>
            </a:r>
          </a:p>
          <a:p>
            <a:r>
              <a:rPr lang="en-GB" sz="2000" dirty="0"/>
              <a:t>Was there anything you found particularly surprising?</a:t>
            </a:r>
          </a:p>
          <a:p>
            <a:r>
              <a:rPr lang="en-GB" sz="2000" dirty="0"/>
              <a:t>Use the forum in Moodle to record your findings.</a:t>
            </a:r>
          </a:p>
          <a:p>
            <a:pPr marL="0" indent="0">
              <a:buNone/>
            </a:pPr>
            <a:endParaRPr lang="en-GB" sz="2000" dirty="0"/>
          </a:p>
        </p:txBody>
      </p:sp>
      <p:pic>
        <p:nvPicPr>
          <p:cNvPr id="5" name="Picture 4" descr="Magnifying glass showing decling performance">
            <a:extLst>
              <a:ext uri="{FF2B5EF4-FFF2-40B4-BE49-F238E27FC236}">
                <a16:creationId xmlns:a16="http://schemas.microsoft.com/office/drawing/2014/main" id="{659B0F9B-BFC5-D5A2-4473-07899A137F1D}"/>
              </a:ext>
            </a:extLst>
          </p:cNvPr>
          <p:cNvPicPr>
            <a:picLocks noChangeAspect="1"/>
          </p:cNvPicPr>
          <p:nvPr/>
        </p:nvPicPr>
        <p:blipFill rotWithShape="1">
          <a:blip r:embed="rId2"/>
          <a:srcRect l="8800" r="39364"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5143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761800" y="762001"/>
            <a:ext cx="5334197" cy="1708242"/>
          </a:xfrm>
        </p:spPr>
        <p:txBody>
          <a:bodyPr anchor="ctr">
            <a:normAutofit/>
          </a:bodyPr>
          <a:lstStyle/>
          <a:p>
            <a:r>
              <a:rPr lang="en-GB" sz="4000"/>
              <a:t>Further reading</a:t>
            </a:r>
          </a:p>
        </p:txBody>
      </p:sp>
      <p:sp>
        <p:nvSpPr>
          <p:cNvPr id="6" name="Content Placeholder 5"/>
          <p:cNvSpPr>
            <a:spLocks noGrp="1"/>
          </p:cNvSpPr>
          <p:nvPr>
            <p:ph idx="1"/>
          </p:nvPr>
        </p:nvSpPr>
        <p:spPr>
          <a:xfrm>
            <a:off x="761800" y="2470244"/>
            <a:ext cx="5334197" cy="3769835"/>
          </a:xfrm>
        </p:spPr>
        <p:txBody>
          <a:bodyPr anchor="ctr">
            <a:normAutofit/>
          </a:bodyPr>
          <a:lstStyle/>
          <a:p>
            <a:r>
              <a:rPr lang="en-GB" sz="2000"/>
              <a:t>What are your thoughts on this report: </a:t>
            </a:r>
          </a:p>
          <a:p>
            <a:endParaRPr lang="en-GB" sz="2000"/>
          </a:p>
          <a:p>
            <a:r>
              <a:rPr lang="en-GB" sz="2000"/>
              <a:t>- </a:t>
            </a:r>
            <a:r>
              <a:rPr lang="en-GB" sz="2000" u="sng">
                <a:hlinkClick r:id="rId2"/>
              </a:rPr>
              <a:t>https://www.ucas.com/corporate/news-and-key-documents/news/one-five-students-unintentionally-block-themselves-degree-choices</a:t>
            </a:r>
            <a:endParaRPr lang="en-GB" sz="2000"/>
          </a:p>
        </p:txBody>
      </p:sp>
      <p:pic>
        <p:nvPicPr>
          <p:cNvPr id="8" name="Picture 7" descr="Wood human figure">
            <a:extLst>
              <a:ext uri="{FF2B5EF4-FFF2-40B4-BE49-F238E27FC236}">
                <a16:creationId xmlns:a16="http://schemas.microsoft.com/office/drawing/2014/main" id="{6C832DE4-FE19-AEB1-8ECC-DC9AF6C8B68E}"/>
              </a:ext>
            </a:extLst>
          </p:cNvPr>
          <p:cNvPicPr>
            <a:picLocks noChangeAspect="1"/>
          </p:cNvPicPr>
          <p:nvPr/>
        </p:nvPicPr>
        <p:blipFill rotWithShape="1">
          <a:blip r:embed="rId3"/>
          <a:srcRect r="48163"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6423219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81</TotalTime>
  <Words>405</Words>
  <Application>Microsoft Office PowerPoint</Application>
  <PresentationFormat>Widescreen</PresentationFormat>
  <Paragraphs>38</Paragraphs>
  <Slides>10</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All Things Being Equal! ECES4013</vt:lpstr>
      <vt:lpstr>Objectives</vt:lpstr>
      <vt:lpstr>Some Definitions</vt:lpstr>
      <vt:lpstr>Absolute Poverty</vt:lpstr>
      <vt:lpstr>Relative Poverty</vt:lpstr>
      <vt:lpstr>Exclusion and Poverty </vt:lpstr>
      <vt:lpstr>What Do the Numbers Say? </vt:lpstr>
      <vt:lpstr>PowerPoint Presentation</vt:lpstr>
      <vt:lpstr>Report</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Ross Phillips</dc:creator>
  <cp:lastModifiedBy>Ross Phillips</cp:lastModifiedBy>
  <cp:revision>5</cp:revision>
  <dcterms:created xsi:type="dcterms:W3CDTF">2024-02-29T12:48:26Z</dcterms:created>
  <dcterms:modified xsi:type="dcterms:W3CDTF">2025-02-17T13:25:27Z</dcterms:modified>
</cp:coreProperties>
</file>