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9" r:id="rId5"/>
    <p:sldId id="267" r:id="rId6"/>
    <p:sldId id="259" r:id="rId7"/>
    <p:sldId id="262" r:id="rId8"/>
    <p:sldId id="263" r:id="rId9"/>
    <p:sldId id="264" r:id="rId10"/>
    <p:sldId id="265" r:id="rId11"/>
    <p:sldId id="270" r:id="rId12"/>
    <p:sldId id="266"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55" autoAdjust="0"/>
    <p:restoredTop sz="94660"/>
  </p:normalViewPr>
  <p:slideViewPr>
    <p:cSldViewPr snapToGrid="0">
      <p:cViewPr varScale="1">
        <p:scale>
          <a:sx n="86" d="100"/>
          <a:sy n="86" d="100"/>
        </p:scale>
        <p:origin x="61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307823-3E02-4A47-BAD9-99D42AE5E5DE}"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9F218-29FF-47C4-BBD7-D82681EB11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936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307823-3E02-4A47-BAD9-99D42AE5E5DE}"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9F218-29FF-47C4-BBD7-D82681EB11D4}" type="slidenum">
              <a:rPr lang="en-GB" smtClean="0"/>
              <a:t>‹#›</a:t>
            </a:fld>
            <a:endParaRPr lang="en-GB"/>
          </a:p>
        </p:txBody>
      </p:sp>
    </p:spTree>
    <p:extLst>
      <p:ext uri="{BB962C8B-B14F-4D97-AF65-F5344CB8AC3E}">
        <p14:creationId xmlns:p14="http://schemas.microsoft.com/office/powerpoint/2010/main" val="2285107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307823-3E02-4A47-BAD9-99D42AE5E5DE}"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9F218-29FF-47C4-BBD7-D82681EB11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01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307823-3E02-4A47-BAD9-99D42AE5E5DE}" type="datetimeFigureOut">
              <a:rPr lang="en-GB" smtClean="0"/>
              <a:t>18/04/2021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9F218-29FF-47C4-BBD7-D82681EB11D4}" type="slidenum">
              <a:rPr lang="en-GB" smtClean="0"/>
              <a:t>‹#›</a:t>
            </a:fld>
            <a:endParaRPr lang="en-GB"/>
          </a:p>
        </p:txBody>
      </p:sp>
    </p:spTree>
    <p:extLst>
      <p:ext uri="{BB962C8B-B14F-4D97-AF65-F5344CB8AC3E}">
        <p14:creationId xmlns:p14="http://schemas.microsoft.com/office/powerpoint/2010/main" val="2329934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307823-3E02-4A47-BAD9-99D42AE5E5DE}" type="datetimeFigureOut">
              <a:rPr lang="en-GB" smtClean="0"/>
              <a:t>18/04/2021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09F218-29FF-47C4-BBD7-D82681EB11D4}" type="slidenum">
              <a:rPr lang="en-GB" smtClean="0"/>
              <a:t>‹#›</a:t>
            </a:fld>
            <a:endParaRPr lang="en-GB"/>
          </a:p>
        </p:txBody>
      </p:sp>
    </p:spTree>
    <p:extLst>
      <p:ext uri="{BB962C8B-B14F-4D97-AF65-F5344CB8AC3E}">
        <p14:creationId xmlns:p14="http://schemas.microsoft.com/office/powerpoint/2010/main" val="1866337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307823-3E02-4A47-BAD9-99D42AE5E5DE}" type="datetimeFigureOut">
              <a:rPr lang="en-GB" smtClean="0"/>
              <a:t>18/04/2021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9F218-29FF-47C4-BBD7-D82681EB11D4}" type="slidenum">
              <a:rPr lang="en-GB" smtClean="0"/>
              <a:t>‹#›</a:t>
            </a:fld>
            <a:endParaRPr lang="en-GB"/>
          </a:p>
        </p:txBody>
      </p:sp>
    </p:spTree>
    <p:extLst>
      <p:ext uri="{BB962C8B-B14F-4D97-AF65-F5344CB8AC3E}">
        <p14:creationId xmlns:p14="http://schemas.microsoft.com/office/powerpoint/2010/main" val="362186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2307823-3E02-4A47-BAD9-99D42AE5E5DE}" type="datetimeFigureOut">
              <a:rPr lang="en-GB" smtClean="0"/>
              <a:t>18/04/2021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1209F218-29FF-47C4-BBD7-D82681EB11D4}" type="slidenum">
              <a:rPr lang="en-GB" smtClean="0"/>
              <a:t>‹#›</a:t>
            </a:fld>
            <a:endParaRPr lang="en-GB"/>
          </a:p>
        </p:txBody>
      </p:sp>
    </p:spTree>
    <p:extLst>
      <p:ext uri="{BB962C8B-B14F-4D97-AF65-F5344CB8AC3E}">
        <p14:creationId xmlns:p14="http://schemas.microsoft.com/office/powerpoint/2010/main" val="3991889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2307823-3E02-4A47-BAD9-99D42AE5E5DE}" type="datetimeFigureOut">
              <a:rPr lang="en-GB" smtClean="0"/>
              <a:t>18/04/2021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209F218-29FF-47C4-BBD7-D82681EB11D4}" type="slidenum">
              <a:rPr lang="en-GB" smtClean="0"/>
              <a:t>‹#›</a:t>
            </a:fld>
            <a:endParaRPr lang="en-GB"/>
          </a:p>
        </p:txBody>
      </p:sp>
    </p:spTree>
    <p:extLst>
      <p:ext uri="{BB962C8B-B14F-4D97-AF65-F5344CB8AC3E}">
        <p14:creationId xmlns:p14="http://schemas.microsoft.com/office/powerpoint/2010/main" val="3223429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307823-3E02-4A47-BAD9-99D42AE5E5DE}" type="datetimeFigureOut">
              <a:rPr lang="en-GB" smtClean="0"/>
              <a:t>18/04/2021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9F218-29FF-47C4-BBD7-D82681EB11D4}" type="slidenum">
              <a:rPr lang="en-GB" smtClean="0"/>
              <a:t>‹#›</a:t>
            </a:fld>
            <a:endParaRPr lang="en-GB"/>
          </a:p>
        </p:txBody>
      </p:sp>
    </p:spTree>
    <p:extLst>
      <p:ext uri="{BB962C8B-B14F-4D97-AF65-F5344CB8AC3E}">
        <p14:creationId xmlns:p14="http://schemas.microsoft.com/office/powerpoint/2010/main" val="2248826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307823-3E02-4A47-BAD9-99D42AE5E5DE}"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9F218-29FF-47C4-BBD7-D82681EB11D4}" type="slidenum">
              <a:rPr lang="en-GB" smtClean="0"/>
              <a:t>‹#›</a:t>
            </a:fld>
            <a:endParaRPr lang="en-GB"/>
          </a:p>
        </p:txBody>
      </p:sp>
    </p:spTree>
    <p:extLst>
      <p:ext uri="{BB962C8B-B14F-4D97-AF65-F5344CB8AC3E}">
        <p14:creationId xmlns:p14="http://schemas.microsoft.com/office/powerpoint/2010/main" val="3680530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307823-3E02-4A47-BAD9-99D42AE5E5DE}" type="datetimeFigureOut">
              <a:rPr lang="en-GB" smtClean="0"/>
              <a:t>18/04/2021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9F218-29FF-47C4-BBD7-D82681EB11D4}" type="slidenum">
              <a:rPr lang="en-GB" smtClean="0"/>
              <a:t>‹#›</a:t>
            </a:fld>
            <a:endParaRPr lang="en-GB"/>
          </a:p>
        </p:txBody>
      </p:sp>
    </p:spTree>
    <p:extLst>
      <p:ext uri="{BB962C8B-B14F-4D97-AF65-F5344CB8AC3E}">
        <p14:creationId xmlns:p14="http://schemas.microsoft.com/office/powerpoint/2010/main" val="2914797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2307823-3E02-4A47-BAD9-99D42AE5E5DE}" type="datetimeFigureOut">
              <a:rPr lang="en-GB" smtClean="0"/>
              <a:t>18/04/2021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209F218-29FF-47C4-BBD7-D82681EB11D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374331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www.nessy.com/us/parents/dyslexia-information/9-strengths-dyslexia/" TargetMode="External"/><Relationship Id="rId3" Type="http://schemas.openxmlformats.org/officeDocument/2006/relationships/hyperlink" Target="https://assets.publishing.service.gov.uk/government/uploads/system/uploads/attachment_data/file/948019/Phonics_screening_check_2021_-_technical_specification__version_1.0.pdf" TargetMode="External"/><Relationship Id="rId7" Type="http://schemas.openxmlformats.org/officeDocument/2006/relationships/hyperlink" Target="https://files.eric.ed.gov/fulltext/ED432388.pdf" TargetMode="External"/><Relationship Id="rId2" Type="http://schemas.openxmlformats.org/officeDocument/2006/relationships/hyperlink" Target="https://assets.publishing.service.gov.uk/government/uploads/system/uploads/attachment_data/file/409409/Reading_the_next_steps.pdf" TargetMode="External"/><Relationship Id="rId1" Type="http://schemas.openxmlformats.org/officeDocument/2006/relationships/slideLayout" Target="../slideLayouts/slideLayout6.xml"/><Relationship Id="rId6" Type="http://schemas.openxmlformats.org/officeDocument/2006/relationships/hyperlink" Target="https://ortongillinghamonlinetutor.com/three-reasons-why-multisensory-learning-is-food-for-the-brain/" TargetMode="External"/><Relationship Id="rId5" Type="http://schemas.openxmlformats.org/officeDocument/2006/relationships/hyperlink" Target="https://www.helenarkell.org.uk/about-dyslexia/what-is-an-spld.php" TargetMode="External"/><Relationship Id="rId4" Type="http://schemas.openxmlformats.org/officeDocument/2006/relationships/hyperlink" Target="https://assets.publishing.service.gov.uk/government/uploads/system/uploads/attachment_data/file/926052/specific-learning-difficulties-spld-cst-report.pdf" TargetMode="External"/><Relationship Id="rId9" Type="http://schemas.openxmlformats.org/officeDocument/2006/relationships/hyperlink" Target="https://phonicshero.com/synthetic-phonics/"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gov.wales/sites/default/files/statistics-and-research/2019-08/120824-current-literacy-dyslexia-provision-en.pdf" TargetMode="External"/><Relationship Id="rId3" Type="http://schemas.openxmlformats.org/officeDocument/2006/relationships/hyperlink" Target="http://journals.euser.org/files/articles/ejis_jan_apr_16/Enkeleda.pdf" TargetMode="External"/><Relationship Id="rId7" Type="http://schemas.openxmlformats.org/officeDocument/2006/relationships/hyperlink" Target="http://toosmall.org/blog/4-things-to-know-about-your-childs-social-emotional-development" TargetMode="External"/><Relationship Id="rId2" Type="http://schemas.openxmlformats.org/officeDocument/2006/relationships/hyperlink" Target="http://www.ldonline.org/article/19296/#:~:text=Dyslexic%20children%20may%20be%20physically,have%20difficulty%20reading%20social%20cues" TargetMode="External"/><Relationship Id="rId1" Type="http://schemas.openxmlformats.org/officeDocument/2006/relationships/slideLayout" Target="../slideLayouts/slideLayout6.xml"/><Relationship Id="rId6" Type="http://schemas.openxmlformats.org/officeDocument/2006/relationships/hyperlink" Target="https://www.time4learning.com/blog/special-needsgifted/10-learning-strengths-of-children-with-dyslexia-part-1/" TargetMode="External"/><Relationship Id="rId5" Type="http://schemas.openxmlformats.org/officeDocument/2006/relationships/hyperlink" Target="https://sarahsnippets.com/sound-boxes/" TargetMode="External"/><Relationship Id="rId4" Type="http://schemas.openxmlformats.org/officeDocument/2006/relationships/hyperlink" Target="https://sarahsnippets.com/all-about-phonemic-awareness/" TargetMode="External"/><Relationship Id="rId9" Type="http://schemas.openxmlformats.org/officeDocument/2006/relationships/hyperlink" Target="https://gov.wales/sites/default/files/publications/2019-12/191209-support-for-children-and-young-people-with-multi-sensory-impairment-in-educational-setting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605067E-464C-4791-ABA2-6C00AA7971D1}"/>
              </a:ext>
            </a:extLst>
          </p:cNvPr>
          <p:cNvSpPr>
            <a:spLocks noGrp="1"/>
          </p:cNvSpPr>
          <p:nvPr>
            <p:ph type="subTitle" idx="1"/>
          </p:nvPr>
        </p:nvSpPr>
        <p:spPr/>
        <p:txBody>
          <a:bodyPr>
            <a:normAutofit fontScale="92500" lnSpcReduction="20000"/>
          </a:bodyPr>
          <a:lstStyle/>
          <a:p>
            <a:r>
              <a:rPr lang="en-GB" sz="2000" b="1" dirty="0">
                <a:solidFill>
                  <a:schemeClr val="accent2">
                    <a:lumMod val="60000"/>
                    <a:lumOff val="40000"/>
                  </a:schemeClr>
                </a:solidFill>
              </a:rPr>
              <a:t>Shannon Jenkins</a:t>
            </a:r>
          </a:p>
          <a:p>
            <a:r>
              <a:rPr lang="en-GB" sz="2000" b="1" dirty="0">
                <a:solidFill>
                  <a:schemeClr val="accent2">
                    <a:lumMod val="60000"/>
                    <a:lumOff val="40000"/>
                  </a:schemeClr>
                </a:solidFill>
              </a:rPr>
              <a:t>2010009</a:t>
            </a:r>
          </a:p>
          <a:p>
            <a:r>
              <a:rPr lang="en-GB" sz="2000" b="1" dirty="0">
                <a:solidFill>
                  <a:schemeClr val="accent2">
                    <a:lumMod val="60000"/>
                    <a:lumOff val="40000"/>
                  </a:schemeClr>
                </a:solidFill>
              </a:rPr>
              <a:t>Overcoming Barriers to Specific Learning Difficulties SJIE4003</a:t>
            </a:r>
          </a:p>
        </p:txBody>
      </p:sp>
      <p:sp>
        <p:nvSpPr>
          <p:cNvPr id="4" name="Rectangle 3">
            <a:extLst>
              <a:ext uri="{FF2B5EF4-FFF2-40B4-BE49-F238E27FC236}">
                <a16:creationId xmlns:a16="http://schemas.microsoft.com/office/drawing/2014/main" id="{3A532E08-5664-46DE-A5CF-EC50A3240C67}"/>
              </a:ext>
            </a:extLst>
          </p:cNvPr>
          <p:cNvSpPr/>
          <p:nvPr/>
        </p:nvSpPr>
        <p:spPr>
          <a:xfrm>
            <a:off x="1796238" y="1259379"/>
            <a:ext cx="8666026" cy="2308324"/>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a:spAutoFit/>
          </a:bodyPr>
          <a:lstStyle/>
          <a:p>
            <a:pPr algn="ctr"/>
            <a:r>
              <a:rPr lang="en-US" sz="36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How Elkonin Boxes support an individual with the Specific Learning Difficulty (</a:t>
            </a:r>
            <a:r>
              <a:rPr lang="en-US" sz="36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SpLD</a:t>
            </a:r>
            <a:r>
              <a:rPr lang="en-US" sz="36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of Dyslexia. </a:t>
            </a:r>
          </a:p>
          <a:p>
            <a:pPr algn="ctr"/>
            <a:r>
              <a:rPr lang="en-US" sz="36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With links to theories and policies. </a:t>
            </a:r>
            <a:endParaRPr lang="en-US" sz="36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extLst>
      <p:ext uri="{BB962C8B-B14F-4D97-AF65-F5344CB8AC3E}">
        <p14:creationId xmlns:p14="http://schemas.microsoft.com/office/powerpoint/2010/main" val="1061741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5EFF6-1763-4316-973C-A9F086CDDE1B}"/>
              </a:ext>
            </a:extLst>
          </p:cNvPr>
          <p:cNvSpPr>
            <a:spLocks noGrp="1"/>
          </p:cNvSpPr>
          <p:nvPr>
            <p:ph type="title"/>
          </p:nvPr>
        </p:nvSpPr>
        <p:spPr>
          <a:xfrm>
            <a:off x="7982412" y="2035255"/>
            <a:ext cx="3254407" cy="1703546"/>
          </a:xfrm>
        </p:spPr>
        <p:txBody>
          <a:bodyPr vert="horz" lIns="91440" tIns="45720" rIns="91440" bIns="45720" rtlCol="0" anchor="ctr">
            <a:normAutofit/>
          </a:bodyPr>
          <a:lstStyle/>
          <a:p>
            <a:r>
              <a:rPr lang="en-US" kern="1200" dirty="0">
                <a:solidFill>
                  <a:schemeClr val="accent2">
                    <a:lumMod val="60000"/>
                    <a:lumOff val="40000"/>
                  </a:schemeClr>
                </a:solidFill>
                <a:latin typeface="+mj-lt"/>
                <a:ea typeface="+mj-ea"/>
                <a:cs typeface="+mj-cs"/>
              </a:rPr>
              <a:t>Introduction</a:t>
            </a:r>
          </a:p>
        </p:txBody>
      </p:sp>
      <p:pic>
        <p:nvPicPr>
          <p:cNvPr id="5" name="Picture 4">
            <a:extLst>
              <a:ext uri="{FF2B5EF4-FFF2-40B4-BE49-F238E27FC236}">
                <a16:creationId xmlns:a16="http://schemas.microsoft.com/office/drawing/2014/main" id="{33B60326-C191-45C8-91AB-4512FB0A7238}"/>
              </a:ext>
            </a:extLst>
          </p:cNvPr>
          <p:cNvPicPr>
            <a:picLocks noChangeAspect="1"/>
          </p:cNvPicPr>
          <p:nvPr/>
        </p:nvPicPr>
        <p:blipFill>
          <a:blip r:embed="rId2"/>
          <a:stretch>
            <a:fillRect/>
          </a:stretch>
        </p:blipFill>
        <p:spPr>
          <a:xfrm>
            <a:off x="764875" y="254043"/>
            <a:ext cx="10471944" cy="2137030"/>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a:ln>
            <a:solidFill>
              <a:schemeClr val="accent2">
                <a:lumMod val="75000"/>
              </a:schemeClr>
            </a:solidFill>
          </a:ln>
        </p:spPr>
      </p:pic>
      <p:sp>
        <p:nvSpPr>
          <p:cNvPr id="3" name="TextBox 2">
            <a:extLst>
              <a:ext uri="{FF2B5EF4-FFF2-40B4-BE49-F238E27FC236}">
                <a16:creationId xmlns:a16="http://schemas.microsoft.com/office/drawing/2014/main" id="{4C77B9F9-99B3-4694-BFA9-C4693DD920EF}"/>
              </a:ext>
            </a:extLst>
          </p:cNvPr>
          <p:cNvSpPr txBox="1"/>
          <p:nvPr/>
        </p:nvSpPr>
        <p:spPr>
          <a:xfrm>
            <a:off x="5717311" y="5696601"/>
            <a:ext cx="6474689" cy="90735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B870F7E2-6FD0-4FB1-83E6-CBD4309925D6}"/>
              </a:ext>
            </a:extLst>
          </p:cNvPr>
          <p:cNvSpPr txBox="1"/>
          <p:nvPr/>
        </p:nvSpPr>
        <p:spPr>
          <a:xfrm>
            <a:off x="838199" y="2391073"/>
            <a:ext cx="1781174" cy="276999"/>
          </a:xfrm>
          <a:prstGeom prst="rect">
            <a:avLst/>
          </a:prstGeom>
          <a:noFill/>
        </p:spPr>
        <p:txBody>
          <a:bodyPr wrap="square" rtlCol="0">
            <a:spAutoFit/>
          </a:bodyPr>
          <a:lstStyle/>
          <a:p>
            <a:r>
              <a:rPr lang="en-GB" sz="1200" dirty="0">
                <a:latin typeface="+mj-lt"/>
              </a:rPr>
              <a:t>(McIver 2017)</a:t>
            </a:r>
          </a:p>
        </p:txBody>
      </p:sp>
      <p:sp>
        <p:nvSpPr>
          <p:cNvPr id="4" name="TextBox 3">
            <a:extLst>
              <a:ext uri="{FF2B5EF4-FFF2-40B4-BE49-F238E27FC236}">
                <a16:creationId xmlns:a16="http://schemas.microsoft.com/office/drawing/2014/main" id="{D5B4D9B4-F67F-4310-BF16-3EC064B44AB9}"/>
              </a:ext>
            </a:extLst>
          </p:cNvPr>
          <p:cNvSpPr txBox="1"/>
          <p:nvPr/>
        </p:nvSpPr>
        <p:spPr>
          <a:xfrm>
            <a:off x="838199" y="3216191"/>
            <a:ext cx="9069281" cy="2819362"/>
          </a:xfrm>
          <a:prstGeom prst="rect">
            <a:avLst/>
          </a:prstGeom>
          <a:noFill/>
        </p:spPr>
        <p:txBody>
          <a:bodyPr wrap="square" rtlCol="0">
            <a:spAutoFit/>
          </a:bodyPr>
          <a:lstStyle/>
          <a:p>
            <a:r>
              <a:rPr lang="en-GB" dirty="0"/>
              <a:t>Multisensory:</a:t>
            </a:r>
          </a:p>
          <a:p>
            <a:pPr marL="285750" indent="-285750">
              <a:lnSpc>
                <a:spcPct val="150000"/>
              </a:lnSpc>
              <a:buFont typeface="Arial" panose="020B0604020202020204" pitchFamily="34" charset="0"/>
              <a:buChar char="•"/>
            </a:pPr>
            <a:r>
              <a:rPr lang="en-GB" dirty="0">
                <a:latin typeface="+mj-lt"/>
              </a:rPr>
              <a:t> is a way of teaching by using more than one sense</a:t>
            </a:r>
          </a:p>
          <a:p>
            <a:pPr marL="285750" indent="-285750">
              <a:lnSpc>
                <a:spcPct val="150000"/>
              </a:lnSpc>
              <a:buFont typeface="Arial" panose="020B0604020202020204" pitchFamily="34" charset="0"/>
              <a:buChar char="•"/>
            </a:pPr>
            <a:r>
              <a:rPr lang="en-US" u="none" strike="noStrike" dirty="0">
                <a:effectLst/>
                <a:latin typeface="+mj-lt"/>
              </a:rPr>
              <a:t>“A multisensory approach incorporates the learning styles for visual, auditory, kinesthetic, and tactile learners” (</a:t>
            </a:r>
            <a:r>
              <a:rPr lang="en-US" u="none" strike="noStrike" dirty="0" err="1">
                <a:effectLst/>
                <a:latin typeface="+mj-lt"/>
              </a:rPr>
              <a:t>Moustafa</a:t>
            </a:r>
            <a:r>
              <a:rPr lang="en-US" u="none" strike="noStrike" dirty="0">
                <a:effectLst/>
                <a:latin typeface="+mj-lt"/>
              </a:rPr>
              <a:t>, 1999, p4) </a:t>
            </a:r>
            <a:endParaRPr lang="en-GB" dirty="0">
              <a:latin typeface="+mj-lt"/>
            </a:endParaRPr>
          </a:p>
          <a:p>
            <a:pPr marL="285750" indent="-285750">
              <a:lnSpc>
                <a:spcPct val="150000"/>
              </a:lnSpc>
              <a:buFont typeface="Arial" panose="020B0604020202020204" pitchFamily="34" charset="0"/>
              <a:buChar char="•"/>
            </a:pPr>
            <a:r>
              <a:rPr lang="en-GB" dirty="0">
                <a:latin typeface="+mj-lt"/>
              </a:rPr>
              <a:t>Suggests individuals learn best when information is presented in different ways, using multiple senses</a:t>
            </a:r>
            <a:endParaRPr lang="en-GB" dirty="0"/>
          </a:p>
          <a:p>
            <a:pPr marL="285750" indent="-285750">
              <a:lnSpc>
                <a:spcPct val="150000"/>
              </a:lnSpc>
              <a:buFont typeface="Arial" panose="020B0604020202020204" pitchFamily="34" charset="0"/>
              <a:buChar char="•"/>
            </a:pPr>
            <a:r>
              <a:rPr lang="en-GB" dirty="0">
                <a:latin typeface="+mj-lt"/>
              </a:rPr>
              <a:t>Is most effective in teaching individuals to read and write (</a:t>
            </a:r>
            <a:r>
              <a:rPr lang="en-GB" dirty="0" err="1">
                <a:latin typeface="+mj-lt"/>
              </a:rPr>
              <a:t>Moustafa</a:t>
            </a:r>
            <a:r>
              <a:rPr lang="en-GB" dirty="0">
                <a:latin typeface="+mj-lt"/>
              </a:rPr>
              <a:t>, 1999). </a:t>
            </a:r>
          </a:p>
        </p:txBody>
      </p:sp>
    </p:spTree>
    <p:extLst>
      <p:ext uri="{BB962C8B-B14F-4D97-AF65-F5344CB8AC3E}">
        <p14:creationId xmlns:p14="http://schemas.microsoft.com/office/powerpoint/2010/main" val="2843606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41B8C-E8D6-4D58-9BD2-00CE37D15305}"/>
              </a:ext>
            </a:extLst>
          </p:cNvPr>
          <p:cNvSpPr>
            <a:spLocks noGrp="1"/>
          </p:cNvSpPr>
          <p:nvPr>
            <p:ph type="title"/>
          </p:nvPr>
        </p:nvSpPr>
        <p:spPr>
          <a:xfrm>
            <a:off x="1097280" y="286603"/>
            <a:ext cx="10079706" cy="1450757"/>
          </a:xfrm>
        </p:spPr>
        <p:txBody>
          <a:bodyPr>
            <a:normAutofit/>
          </a:bodyPr>
          <a:lstStyle/>
          <a:p>
            <a:r>
              <a:rPr lang="en-GB" sz="4000" dirty="0"/>
              <a:t>Overview of Specific Learning Difficulties (</a:t>
            </a:r>
            <a:r>
              <a:rPr lang="en-GB" sz="4000" dirty="0" err="1"/>
              <a:t>SpLD</a:t>
            </a:r>
            <a:r>
              <a:rPr lang="en-GB" sz="4000" dirty="0"/>
              <a:t>)</a:t>
            </a:r>
          </a:p>
        </p:txBody>
      </p:sp>
      <p:pic>
        <p:nvPicPr>
          <p:cNvPr id="4" name="Picture 3">
            <a:extLst>
              <a:ext uri="{FF2B5EF4-FFF2-40B4-BE49-F238E27FC236}">
                <a16:creationId xmlns:a16="http://schemas.microsoft.com/office/drawing/2014/main" id="{0EFF06E0-2AE8-46EE-A824-5EAD2A3B73B1}"/>
              </a:ext>
            </a:extLst>
          </p:cNvPr>
          <p:cNvPicPr>
            <a:picLocks noChangeAspect="1"/>
          </p:cNvPicPr>
          <p:nvPr/>
        </p:nvPicPr>
        <p:blipFill rotWithShape="1">
          <a:blip r:embed="rId2"/>
          <a:srcRect l="23179" r="21723"/>
          <a:stretch/>
        </p:blipFill>
        <p:spPr>
          <a:xfrm>
            <a:off x="7647840" y="1853324"/>
            <a:ext cx="4143375" cy="2857500"/>
          </a:xfrm>
          <a:prstGeom prst="rect">
            <a:avLst/>
          </a:prstGeom>
        </p:spPr>
      </p:pic>
      <p:sp>
        <p:nvSpPr>
          <p:cNvPr id="5" name="TextBox 4">
            <a:extLst>
              <a:ext uri="{FF2B5EF4-FFF2-40B4-BE49-F238E27FC236}">
                <a16:creationId xmlns:a16="http://schemas.microsoft.com/office/drawing/2014/main" id="{A674C3CB-7DF9-4EB6-ABA8-A8A3771C718B}"/>
              </a:ext>
            </a:extLst>
          </p:cNvPr>
          <p:cNvSpPr txBox="1"/>
          <p:nvPr/>
        </p:nvSpPr>
        <p:spPr>
          <a:xfrm>
            <a:off x="8484011" y="4893345"/>
            <a:ext cx="2471032" cy="285024"/>
          </a:xfrm>
          <a:prstGeom prst="rect">
            <a:avLst/>
          </a:prstGeom>
          <a:noFill/>
        </p:spPr>
        <p:txBody>
          <a:bodyPr wrap="square" rtlCol="0">
            <a:spAutoFit/>
          </a:bodyPr>
          <a:lstStyle/>
          <a:p>
            <a:r>
              <a:rPr lang="en-GB" sz="1200" dirty="0">
                <a:latin typeface="+mj-lt"/>
              </a:rPr>
              <a:t>(Helen Arkell Dyslexia Charity, 2021)</a:t>
            </a:r>
          </a:p>
        </p:txBody>
      </p:sp>
      <p:sp>
        <p:nvSpPr>
          <p:cNvPr id="6" name="TextBox 5">
            <a:extLst>
              <a:ext uri="{FF2B5EF4-FFF2-40B4-BE49-F238E27FC236}">
                <a16:creationId xmlns:a16="http://schemas.microsoft.com/office/drawing/2014/main" id="{EB05A9D2-4C02-4AEE-AE52-71CEE975EE34}"/>
              </a:ext>
            </a:extLst>
          </p:cNvPr>
          <p:cNvSpPr txBox="1"/>
          <p:nvPr/>
        </p:nvSpPr>
        <p:spPr>
          <a:xfrm>
            <a:off x="813195" y="1630828"/>
            <a:ext cx="4998720" cy="485543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latin typeface="+mj-lt"/>
              </a:rPr>
              <a:t>Significant difficulties in reading, writing, spelling, and/or numerical skills. </a:t>
            </a:r>
          </a:p>
          <a:p>
            <a:pPr>
              <a:lnSpc>
                <a:spcPct val="150000"/>
              </a:lnSpc>
            </a:pPr>
            <a:endParaRPr lang="en-GB" sz="1600" dirty="0">
              <a:latin typeface="+mj-lt"/>
            </a:endParaRPr>
          </a:p>
          <a:p>
            <a:pPr marL="285750" indent="-285750">
              <a:lnSpc>
                <a:spcPct val="150000"/>
              </a:lnSpc>
              <a:buFont typeface="Arial" panose="020B0604020202020204" pitchFamily="34" charset="0"/>
              <a:buChar char="•"/>
            </a:pPr>
            <a:r>
              <a:rPr lang="en-GB" sz="1600" dirty="0">
                <a:latin typeface="+mj-lt"/>
              </a:rPr>
              <a:t>“children with </a:t>
            </a:r>
            <a:r>
              <a:rPr lang="en-GB" sz="1600" dirty="0" err="1">
                <a:latin typeface="+mj-lt"/>
              </a:rPr>
              <a:t>SpLD</a:t>
            </a:r>
            <a:r>
              <a:rPr lang="en-GB" sz="1600" dirty="0">
                <a:latin typeface="+mj-lt"/>
              </a:rPr>
              <a:t> show one or two areas of very specific difficulty with the basic skills curriculum, although these difficulties may affect aspects to other areas which rely on these skills” (Welsh Government, 2012, p18). </a:t>
            </a:r>
          </a:p>
          <a:p>
            <a:pPr marL="285750" indent="-285750">
              <a:lnSpc>
                <a:spcPct val="150000"/>
              </a:lnSpc>
              <a:buFont typeface="Arial" panose="020B0604020202020204" pitchFamily="34" charset="0"/>
              <a:buChar char="•"/>
            </a:pPr>
            <a:endParaRPr lang="en-GB" sz="1600" dirty="0">
              <a:latin typeface="+mj-lt"/>
            </a:endParaRPr>
          </a:p>
          <a:p>
            <a:pPr marL="285750" indent="-285750">
              <a:lnSpc>
                <a:spcPct val="150000"/>
              </a:lnSpc>
              <a:buFont typeface="Arial" panose="020B0604020202020204" pitchFamily="34" charset="0"/>
              <a:buChar char="•"/>
            </a:pPr>
            <a:r>
              <a:rPr lang="en-GB" sz="1600" dirty="0">
                <a:latin typeface="+mj-lt"/>
              </a:rPr>
              <a:t>These difficulties are identified after a child has continuously displayed underachievement in their academic performance.</a:t>
            </a:r>
          </a:p>
          <a:p>
            <a:pPr>
              <a:lnSpc>
                <a:spcPct val="150000"/>
              </a:lnSpc>
            </a:pPr>
            <a:r>
              <a:rPr lang="en-GB" sz="1200" dirty="0">
                <a:latin typeface="+mj-lt"/>
              </a:rPr>
              <a:t>(Woodcock, Hitches &amp; Jones, 2019)</a:t>
            </a:r>
          </a:p>
        </p:txBody>
      </p:sp>
    </p:spTree>
    <p:extLst>
      <p:ext uri="{BB962C8B-B14F-4D97-AF65-F5344CB8AC3E}">
        <p14:creationId xmlns:p14="http://schemas.microsoft.com/office/powerpoint/2010/main" val="2057567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8FE2D-5D4E-457A-AA8F-4E0CE0A6B38D}"/>
              </a:ext>
            </a:extLst>
          </p:cNvPr>
          <p:cNvSpPr>
            <a:spLocks noGrp="1"/>
          </p:cNvSpPr>
          <p:nvPr>
            <p:ph type="title"/>
          </p:nvPr>
        </p:nvSpPr>
        <p:spPr/>
        <p:txBody>
          <a:bodyPr/>
          <a:lstStyle/>
          <a:p>
            <a:r>
              <a:rPr lang="en-GB" dirty="0"/>
              <a:t>Dyslexia</a:t>
            </a:r>
          </a:p>
        </p:txBody>
      </p:sp>
      <p:sp>
        <p:nvSpPr>
          <p:cNvPr id="3" name="TextBox 2">
            <a:extLst>
              <a:ext uri="{FF2B5EF4-FFF2-40B4-BE49-F238E27FC236}">
                <a16:creationId xmlns:a16="http://schemas.microsoft.com/office/drawing/2014/main" id="{8B668D94-E431-4298-90F9-E395FF0000E6}"/>
              </a:ext>
            </a:extLst>
          </p:cNvPr>
          <p:cNvSpPr txBox="1"/>
          <p:nvPr/>
        </p:nvSpPr>
        <p:spPr>
          <a:xfrm>
            <a:off x="1097280" y="2352582"/>
            <a:ext cx="10235954" cy="3693319"/>
          </a:xfrm>
          <a:prstGeom prst="rect">
            <a:avLst/>
          </a:prstGeom>
          <a:noFill/>
        </p:spPr>
        <p:txBody>
          <a:bodyPr wrap="square" rtlCol="0">
            <a:spAutoFit/>
          </a:bodyPr>
          <a:lstStyle/>
          <a:p>
            <a:pPr marL="285750" indent="-285750">
              <a:buFont typeface="Arial" panose="020B0604020202020204" pitchFamily="34" charset="0"/>
              <a:buChar char="•"/>
            </a:pPr>
            <a:r>
              <a:rPr lang="en-GB" dirty="0"/>
              <a:t>Dyslexia occurs in 5-10% of the population.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Dyslexia is “a learning difficulty that primarily affects the skills involved in accurate and fluent word reading and spelling” (Government Office for Science, 2020, p12).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is a large amount of evidence to suggest that phonological awareness plays an important role in dyslexia.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improve literacy skills in this group, the teaching of phonological awareness is critical.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a:t>
            </a:r>
            <a:r>
              <a:rPr lang="en-GB" sz="1200" dirty="0"/>
              <a:t>(Government Office for Science, 2020). </a:t>
            </a: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662312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00612-FCCA-4565-B562-0657AC6AFCCB}"/>
              </a:ext>
            </a:extLst>
          </p:cNvPr>
          <p:cNvSpPr>
            <a:spLocks noGrp="1"/>
          </p:cNvSpPr>
          <p:nvPr>
            <p:ph type="title"/>
          </p:nvPr>
        </p:nvSpPr>
        <p:spPr>
          <a:xfrm>
            <a:off x="2073897" y="399042"/>
            <a:ext cx="9421342" cy="1450757"/>
          </a:xfrm>
          <a:solidFill>
            <a:schemeClr val="bg1"/>
          </a:solidFill>
        </p:spPr>
        <p:txBody>
          <a:bodyPr/>
          <a:lstStyle/>
          <a:p>
            <a:r>
              <a:rPr lang="en-GB" dirty="0"/>
              <a:t>			</a:t>
            </a:r>
            <a:endParaRPr lang="en-GB" u="sng" dirty="0"/>
          </a:p>
        </p:txBody>
      </p:sp>
      <p:pic>
        <p:nvPicPr>
          <p:cNvPr id="4" name="Picture 3">
            <a:extLst>
              <a:ext uri="{FF2B5EF4-FFF2-40B4-BE49-F238E27FC236}">
                <a16:creationId xmlns:a16="http://schemas.microsoft.com/office/drawing/2014/main" id="{ED1D199B-33C7-47D9-BCB9-57995431C81D}"/>
              </a:ext>
            </a:extLst>
          </p:cNvPr>
          <p:cNvPicPr>
            <a:picLocks noChangeAspect="1"/>
          </p:cNvPicPr>
          <p:nvPr/>
        </p:nvPicPr>
        <p:blipFill>
          <a:blip r:embed="rId2"/>
          <a:stretch>
            <a:fillRect/>
          </a:stretch>
        </p:blipFill>
        <p:spPr>
          <a:xfrm>
            <a:off x="575314" y="1309241"/>
            <a:ext cx="4037256" cy="2624216"/>
          </a:xfrm>
          <a:prstGeom prst="rect">
            <a:avLst/>
          </a:prstGeom>
        </p:spPr>
      </p:pic>
      <p:sp>
        <p:nvSpPr>
          <p:cNvPr id="5" name="TextBox 4">
            <a:extLst>
              <a:ext uri="{FF2B5EF4-FFF2-40B4-BE49-F238E27FC236}">
                <a16:creationId xmlns:a16="http://schemas.microsoft.com/office/drawing/2014/main" id="{1DB9B903-0231-48E5-9D89-44BA78682CCC}"/>
              </a:ext>
            </a:extLst>
          </p:cNvPr>
          <p:cNvSpPr txBox="1"/>
          <p:nvPr/>
        </p:nvSpPr>
        <p:spPr>
          <a:xfrm>
            <a:off x="169046" y="4205751"/>
            <a:ext cx="5290998" cy="1890197"/>
          </a:xfrm>
          <a:prstGeom prst="rect">
            <a:avLst/>
          </a:prstGeom>
          <a:noFill/>
        </p:spPr>
        <p:txBody>
          <a:bodyPr wrap="square" rtlCol="0">
            <a:spAutoFit/>
          </a:bodyPr>
          <a:lstStyle/>
          <a:p>
            <a:r>
              <a:rPr lang="en-GB" sz="1400" dirty="0"/>
              <a:t>Phonics teach children: </a:t>
            </a:r>
          </a:p>
          <a:p>
            <a:pPr marL="285750" indent="-285750">
              <a:lnSpc>
                <a:spcPct val="150000"/>
              </a:lnSpc>
              <a:buFont typeface="Arial" panose="020B0604020202020204" pitchFamily="34" charset="0"/>
              <a:buChar char="•"/>
            </a:pPr>
            <a:r>
              <a:rPr lang="en-GB" sz="1400" dirty="0"/>
              <a:t>The sound each individual letter makes</a:t>
            </a:r>
          </a:p>
          <a:p>
            <a:pPr marL="285750" indent="-285750">
              <a:lnSpc>
                <a:spcPct val="150000"/>
              </a:lnSpc>
              <a:buFont typeface="Arial" panose="020B0604020202020204" pitchFamily="34" charset="0"/>
              <a:buChar char="•"/>
            </a:pPr>
            <a:r>
              <a:rPr lang="en-GB" sz="1400" dirty="0"/>
              <a:t>The sound a combination of letters make</a:t>
            </a:r>
          </a:p>
          <a:p>
            <a:pPr marL="285750" indent="-285750">
              <a:lnSpc>
                <a:spcPct val="150000"/>
              </a:lnSpc>
              <a:buFont typeface="Arial" panose="020B0604020202020204" pitchFamily="34" charset="0"/>
              <a:buChar char="•"/>
            </a:pPr>
            <a:r>
              <a:rPr lang="en-GB" sz="1400" dirty="0"/>
              <a:t>When you blend these sounds together it makes a word</a:t>
            </a:r>
          </a:p>
          <a:p>
            <a:pPr>
              <a:lnSpc>
                <a:spcPct val="150000"/>
              </a:lnSpc>
            </a:pPr>
            <a:r>
              <a:rPr lang="en-GB" sz="1400" dirty="0"/>
              <a:t>The first step of learning to read is using their knowledge to decode words that they are trying to say. </a:t>
            </a:r>
          </a:p>
        </p:txBody>
      </p:sp>
      <p:sp>
        <p:nvSpPr>
          <p:cNvPr id="3" name="TextBox 2">
            <a:extLst>
              <a:ext uri="{FF2B5EF4-FFF2-40B4-BE49-F238E27FC236}">
                <a16:creationId xmlns:a16="http://schemas.microsoft.com/office/drawing/2014/main" id="{87D57B5C-FFBD-4A4C-B792-4FCBAE73FC77}"/>
              </a:ext>
            </a:extLst>
          </p:cNvPr>
          <p:cNvSpPr txBox="1"/>
          <p:nvPr/>
        </p:nvSpPr>
        <p:spPr>
          <a:xfrm>
            <a:off x="5252654" y="1958072"/>
            <a:ext cx="6649375" cy="3539430"/>
          </a:xfrm>
          <a:prstGeom prst="rect">
            <a:avLst/>
          </a:prstGeom>
          <a:noFill/>
          <a:ln>
            <a:solidFill>
              <a:schemeClr val="accent1"/>
            </a:solidFill>
          </a:ln>
        </p:spPr>
        <p:txBody>
          <a:bodyPr wrap="square" rtlCol="0">
            <a:spAutoFit/>
          </a:bodyPr>
          <a:lstStyle/>
          <a:p>
            <a:pPr marL="285750" indent="-285750">
              <a:buFont typeface="Arial" panose="020B0604020202020204" pitchFamily="34" charset="0"/>
              <a:buChar char="•"/>
            </a:pPr>
            <a:r>
              <a:rPr lang="en-GB" sz="1600" dirty="0"/>
              <a:t>Synthetic phonics is the most effective way of teaching children to read.</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It is taught by starting with the easiest sounds and progressing to the most complex, in a structured manner.</a:t>
            </a:r>
            <a:endParaRPr lang="en-GB" sz="1200" dirty="0"/>
          </a:p>
          <a:p>
            <a:pPr marL="171450" indent="-171450">
              <a:buFont typeface="Arial" panose="020B0604020202020204" pitchFamily="34" charset="0"/>
              <a:buChar char="•"/>
            </a:pPr>
            <a:r>
              <a:rPr lang="en-GB" sz="1600" dirty="0"/>
              <a:t>Almost all children will learn to read through the teaching of phonics. </a:t>
            </a:r>
          </a:p>
          <a:p>
            <a:endParaRPr lang="en-GB" sz="1600" dirty="0"/>
          </a:p>
          <a:p>
            <a:pPr marL="171450" indent="-171450">
              <a:buFont typeface="Arial" panose="020B0604020202020204" pitchFamily="34" charset="0"/>
              <a:buChar char="•"/>
            </a:pPr>
            <a:r>
              <a:rPr lang="en-GB" sz="1600" dirty="0"/>
              <a:t>These children will also read more accurately than those taught using other methods (such as whole language or alphabet approaches). </a:t>
            </a:r>
          </a:p>
          <a:p>
            <a:endParaRPr lang="en-GB" sz="1600" dirty="0"/>
          </a:p>
          <a:p>
            <a:pPr marL="171450" indent="-171450">
              <a:buFont typeface="Arial" panose="020B0604020202020204" pitchFamily="34" charset="0"/>
              <a:buChar char="•"/>
            </a:pPr>
            <a:r>
              <a:rPr lang="en-GB" sz="1600" dirty="0"/>
              <a:t>This way of teaching children to read is helpful for all children, particularly those aged five to seven and struggling readers.</a:t>
            </a:r>
            <a:endParaRPr lang="en-GB" sz="1200" dirty="0"/>
          </a:p>
          <a:p>
            <a:pPr marL="171450" indent="-171450">
              <a:buFont typeface="Arial" panose="020B0604020202020204" pitchFamily="34" charset="0"/>
              <a:buChar char="•"/>
            </a:pPr>
            <a:r>
              <a:rPr lang="en-GB" sz="1600" dirty="0"/>
              <a:t>Students with </a:t>
            </a:r>
            <a:r>
              <a:rPr lang="en-GB" sz="1600" dirty="0" err="1"/>
              <a:t>SpLDs</a:t>
            </a:r>
            <a:r>
              <a:rPr lang="en-GB" sz="1600" dirty="0"/>
              <a:t> struggle to manipulate these phonemes or individual sounds and therefore struggle with the basic literacy skills of phonemic awareness.</a:t>
            </a:r>
            <a:endParaRPr lang="en-GB" sz="1400" dirty="0"/>
          </a:p>
        </p:txBody>
      </p:sp>
      <p:sp>
        <p:nvSpPr>
          <p:cNvPr id="6" name="TextBox 5">
            <a:extLst>
              <a:ext uri="{FF2B5EF4-FFF2-40B4-BE49-F238E27FC236}">
                <a16:creationId xmlns:a16="http://schemas.microsoft.com/office/drawing/2014/main" id="{87638309-6732-4124-B783-8F824FF66884}"/>
              </a:ext>
            </a:extLst>
          </p:cNvPr>
          <p:cNvSpPr txBox="1"/>
          <p:nvPr/>
        </p:nvSpPr>
        <p:spPr>
          <a:xfrm>
            <a:off x="2593942" y="294727"/>
            <a:ext cx="7004116" cy="830997"/>
          </a:xfrm>
          <a:prstGeom prst="rect">
            <a:avLst/>
          </a:prstGeom>
          <a:noFill/>
        </p:spPr>
        <p:txBody>
          <a:bodyPr wrap="square" rtlCol="0">
            <a:spAutoFit/>
          </a:bodyPr>
          <a:lstStyle/>
          <a:p>
            <a:r>
              <a:rPr lang="en-GB" sz="4800" dirty="0">
                <a:latin typeface="+mj-lt"/>
              </a:rPr>
              <a:t>The Importance of Phonics</a:t>
            </a:r>
          </a:p>
        </p:txBody>
      </p:sp>
      <p:sp>
        <p:nvSpPr>
          <p:cNvPr id="7" name="TextBox 6">
            <a:extLst>
              <a:ext uri="{FF2B5EF4-FFF2-40B4-BE49-F238E27FC236}">
                <a16:creationId xmlns:a16="http://schemas.microsoft.com/office/drawing/2014/main" id="{2B0D603C-D2A2-4B98-8A62-B7CFBA777769}"/>
              </a:ext>
            </a:extLst>
          </p:cNvPr>
          <p:cNvSpPr txBox="1"/>
          <p:nvPr/>
        </p:nvSpPr>
        <p:spPr>
          <a:xfrm>
            <a:off x="8757315" y="5957448"/>
            <a:ext cx="3265639" cy="276999"/>
          </a:xfrm>
          <a:prstGeom prst="rect">
            <a:avLst/>
          </a:prstGeom>
          <a:noFill/>
        </p:spPr>
        <p:txBody>
          <a:bodyPr wrap="square" rtlCol="0">
            <a:spAutoFit/>
          </a:bodyPr>
          <a:lstStyle/>
          <a:p>
            <a:r>
              <a:rPr lang="en-GB" sz="1200" dirty="0"/>
              <a:t>(Department for Education, 2015, Greene, 2021)</a:t>
            </a:r>
          </a:p>
        </p:txBody>
      </p:sp>
      <p:sp>
        <p:nvSpPr>
          <p:cNvPr id="8" name="TextBox 7">
            <a:extLst>
              <a:ext uri="{FF2B5EF4-FFF2-40B4-BE49-F238E27FC236}">
                <a16:creationId xmlns:a16="http://schemas.microsoft.com/office/drawing/2014/main" id="{9E92688E-BC75-4579-8842-5D8525C56F9E}"/>
              </a:ext>
            </a:extLst>
          </p:cNvPr>
          <p:cNvSpPr txBox="1"/>
          <p:nvPr/>
        </p:nvSpPr>
        <p:spPr>
          <a:xfrm>
            <a:off x="3243559" y="3727787"/>
            <a:ext cx="1689053" cy="276999"/>
          </a:xfrm>
          <a:prstGeom prst="rect">
            <a:avLst/>
          </a:prstGeom>
          <a:noFill/>
        </p:spPr>
        <p:txBody>
          <a:bodyPr wrap="square" rtlCol="0">
            <a:spAutoFit/>
          </a:bodyPr>
          <a:lstStyle/>
          <a:p>
            <a:r>
              <a:rPr lang="en-GB" sz="1200" dirty="0"/>
              <a:t>(Phonics Hero, 2021)</a:t>
            </a:r>
          </a:p>
        </p:txBody>
      </p:sp>
    </p:spTree>
    <p:extLst>
      <p:ext uri="{BB962C8B-B14F-4D97-AF65-F5344CB8AC3E}">
        <p14:creationId xmlns:p14="http://schemas.microsoft.com/office/powerpoint/2010/main" val="3567157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710F6-4105-44DF-BE29-5C04DA90EC36}"/>
              </a:ext>
            </a:extLst>
          </p:cNvPr>
          <p:cNvSpPr>
            <a:spLocks noGrp="1"/>
          </p:cNvSpPr>
          <p:nvPr>
            <p:ph type="title"/>
          </p:nvPr>
        </p:nvSpPr>
        <p:spPr>
          <a:xfrm>
            <a:off x="1097280" y="345785"/>
            <a:ext cx="6395473" cy="876226"/>
          </a:xfrm>
        </p:spPr>
        <p:txBody>
          <a:bodyPr>
            <a:noAutofit/>
          </a:bodyPr>
          <a:lstStyle/>
          <a:p>
            <a:r>
              <a:rPr lang="en-GB" dirty="0"/>
              <a:t>Elkonin</a:t>
            </a:r>
            <a:r>
              <a:rPr lang="en-GB" sz="4000" dirty="0"/>
              <a:t> Boxes (Sound boxes)</a:t>
            </a:r>
          </a:p>
        </p:txBody>
      </p:sp>
      <p:pic>
        <p:nvPicPr>
          <p:cNvPr id="7" name="Picture 6">
            <a:extLst>
              <a:ext uri="{FF2B5EF4-FFF2-40B4-BE49-F238E27FC236}">
                <a16:creationId xmlns:a16="http://schemas.microsoft.com/office/drawing/2014/main" id="{457E4995-50F9-4D42-AD11-B76D65368FCD}"/>
              </a:ext>
            </a:extLst>
          </p:cNvPr>
          <p:cNvPicPr>
            <a:picLocks noChangeAspect="1"/>
          </p:cNvPicPr>
          <p:nvPr/>
        </p:nvPicPr>
        <p:blipFill>
          <a:blip r:embed="rId2"/>
          <a:stretch>
            <a:fillRect/>
          </a:stretch>
        </p:blipFill>
        <p:spPr>
          <a:xfrm>
            <a:off x="1097280" y="2033793"/>
            <a:ext cx="3878986" cy="3878986"/>
          </a:xfrm>
          <a:prstGeom prst="rect">
            <a:avLst/>
          </a:prstGeom>
        </p:spPr>
      </p:pic>
      <p:sp>
        <p:nvSpPr>
          <p:cNvPr id="8" name="TextBox 7">
            <a:extLst>
              <a:ext uri="{FF2B5EF4-FFF2-40B4-BE49-F238E27FC236}">
                <a16:creationId xmlns:a16="http://schemas.microsoft.com/office/drawing/2014/main" id="{B9901BFB-1B9D-4BE3-A6BD-C056D7C52736}"/>
              </a:ext>
            </a:extLst>
          </p:cNvPr>
          <p:cNvSpPr txBox="1"/>
          <p:nvPr/>
        </p:nvSpPr>
        <p:spPr>
          <a:xfrm>
            <a:off x="1097280" y="5983801"/>
            <a:ext cx="3552825" cy="307777"/>
          </a:xfrm>
          <a:prstGeom prst="rect">
            <a:avLst/>
          </a:prstGeom>
          <a:noFill/>
        </p:spPr>
        <p:txBody>
          <a:bodyPr wrap="square" rtlCol="0">
            <a:spAutoFit/>
          </a:bodyPr>
          <a:lstStyle/>
          <a:p>
            <a:r>
              <a:rPr lang="en-GB" sz="1400" dirty="0">
                <a:latin typeface="+mj-lt"/>
              </a:rPr>
              <a:t>(Sarah Snippets, 2021b)</a:t>
            </a:r>
          </a:p>
        </p:txBody>
      </p:sp>
      <p:sp>
        <p:nvSpPr>
          <p:cNvPr id="3" name="TextBox 2">
            <a:extLst>
              <a:ext uri="{FF2B5EF4-FFF2-40B4-BE49-F238E27FC236}">
                <a16:creationId xmlns:a16="http://schemas.microsoft.com/office/drawing/2014/main" id="{64853C8E-B6CF-4208-9FFC-CC0214B8ED76}"/>
              </a:ext>
            </a:extLst>
          </p:cNvPr>
          <p:cNvSpPr txBox="1"/>
          <p:nvPr/>
        </p:nvSpPr>
        <p:spPr>
          <a:xfrm>
            <a:off x="5433134" y="2201662"/>
            <a:ext cx="184731" cy="369332"/>
          </a:xfrm>
          <a:prstGeom prst="rect">
            <a:avLst/>
          </a:prstGeom>
          <a:noFill/>
        </p:spPr>
        <p:txBody>
          <a:bodyPr wrap="none" rtlCol="0">
            <a:spAutoFit/>
          </a:bodyPr>
          <a:lstStyle/>
          <a:p>
            <a:endParaRPr lang="en-GB" dirty="0"/>
          </a:p>
        </p:txBody>
      </p:sp>
      <p:sp>
        <p:nvSpPr>
          <p:cNvPr id="6" name="TextBox 5">
            <a:extLst>
              <a:ext uri="{FF2B5EF4-FFF2-40B4-BE49-F238E27FC236}">
                <a16:creationId xmlns:a16="http://schemas.microsoft.com/office/drawing/2014/main" id="{B6227894-4BC9-4248-9F03-7DF8A6A48231}"/>
              </a:ext>
            </a:extLst>
          </p:cNvPr>
          <p:cNvSpPr txBox="1"/>
          <p:nvPr/>
        </p:nvSpPr>
        <p:spPr>
          <a:xfrm>
            <a:off x="6584864" y="1159147"/>
            <a:ext cx="4962617" cy="5224764"/>
          </a:xfrm>
          <a:prstGeom prst="rect">
            <a:avLst/>
          </a:prstGeom>
          <a:noFill/>
        </p:spPr>
        <p:txBody>
          <a:bodyPr wrap="square" rtlCol="0">
            <a:spAutoFit/>
          </a:bodyPr>
          <a:lstStyle/>
          <a:p>
            <a:endParaRPr lang="en-GB" sz="1600" dirty="0"/>
          </a:p>
          <a:p>
            <a:r>
              <a:rPr lang="en-GB" sz="1600" dirty="0"/>
              <a:t>How to use Elkonin Boxes</a:t>
            </a:r>
          </a:p>
          <a:p>
            <a:endParaRPr lang="en-GB" sz="1600" dirty="0"/>
          </a:p>
          <a:p>
            <a:pPr marL="342900" indent="-342900">
              <a:lnSpc>
                <a:spcPct val="150000"/>
              </a:lnSpc>
              <a:buAutoNum type="arabicPeriod"/>
            </a:pPr>
            <a:r>
              <a:rPr lang="en-GB" sz="1600" dirty="0"/>
              <a:t>Remind the child to focus on the sounds they hear and not the letters they see. </a:t>
            </a:r>
          </a:p>
          <a:p>
            <a:pPr marL="342900" indent="-342900">
              <a:lnSpc>
                <a:spcPct val="150000"/>
              </a:lnSpc>
              <a:buAutoNum type="arabicPeriod"/>
            </a:pPr>
            <a:r>
              <a:rPr lang="en-GB" sz="1600" dirty="0">
                <a:effectLst/>
                <a:latin typeface="Times New Roman" panose="02020603050405020304" pitchFamily="18" charset="0"/>
                <a:ea typeface="Times New Roman" panose="02020603050405020304" pitchFamily="18" charset="0"/>
              </a:rPr>
              <a:t>Start with using just counters to count the number of sounds or phonemes in each word. </a:t>
            </a:r>
          </a:p>
          <a:p>
            <a:pPr marL="342900" indent="-342900">
              <a:lnSpc>
                <a:spcPct val="150000"/>
              </a:lnSpc>
              <a:buAutoNum type="arabicPeriod"/>
            </a:pPr>
            <a:r>
              <a:rPr lang="en-GB" sz="1600" dirty="0">
                <a:latin typeface="Times New Roman" panose="02020603050405020304" pitchFamily="18" charset="0"/>
              </a:rPr>
              <a:t>Say a word slowly with emphasis on each sound.</a:t>
            </a:r>
          </a:p>
          <a:p>
            <a:pPr marL="342900" indent="-342900">
              <a:lnSpc>
                <a:spcPct val="150000"/>
              </a:lnSpc>
              <a:buAutoNum type="arabicPeriod"/>
            </a:pPr>
            <a:r>
              <a:rPr lang="en-GB" sz="1600" dirty="0">
                <a:latin typeface="Times New Roman" panose="02020603050405020304" pitchFamily="18" charset="0"/>
              </a:rPr>
              <a:t>Place a counter in each box for each sound they hear (for example chip would have 3 counters). </a:t>
            </a:r>
          </a:p>
          <a:p>
            <a:pPr marL="342900" indent="-342900">
              <a:lnSpc>
                <a:spcPct val="150000"/>
              </a:lnSpc>
              <a:buAutoNum type="arabicPeriod"/>
            </a:pPr>
            <a:r>
              <a:rPr lang="en-GB" sz="1600" dirty="0"/>
              <a:t>Repeat for words with 2, 3, 4, or 5 sounds depending on the level of the child. </a:t>
            </a:r>
          </a:p>
          <a:p>
            <a:pPr marL="342900" indent="-342900">
              <a:lnSpc>
                <a:spcPct val="150000"/>
              </a:lnSpc>
              <a:buAutoNum type="arabicPeriod"/>
            </a:pPr>
            <a:r>
              <a:rPr lang="en-GB" sz="1600" dirty="0"/>
              <a:t>Once the child is confident with the counters, progress to writing the letters in each box for each sound. </a:t>
            </a:r>
          </a:p>
        </p:txBody>
      </p:sp>
      <p:sp>
        <p:nvSpPr>
          <p:cNvPr id="4" name="TextBox 3">
            <a:extLst>
              <a:ext uri="{FF2B5EF4-FFF2-40B4-BE49-F238E27FC236}">
                <a16:creationId xmlns:a16="http://schemas.microsoft.com/office/drawing/2014/main" id="{14D81544-45CF-417E-BF0A-00CC07F6A4B5}"/>
              </a:ext>
            </a:extLst>
          </p:cNvPr>
          <p:cNvSpPr txBox="1"/>
          <p:nvPr/>
        </p:nvSpPr>
        <p:spPr>
          <a:xfrm>
            <a:off x="10404629" y="6088713"/>
            <a:ext cx="1855433" cy="276999"/>
          </a:xfrm>
          <a:prstGeom prst="rect">
            <a:avLst/>
          </a:prstGeom>
          <a:noFill/>
        </p:spPr>
        <p:txBody>
          <a:bodyPr wrap="square" rtlCol="0">
            <a:spAutoFit/>
          </a:bodyPr>
          <a:lstStyle/>
          <a:p>
            <a:r>
              <a:rPr lang="en-GB" sz="1200" dirty="0"/>
              <a:t>(Sarah Snippets, 2021a)</a:t>
            </a:r>
          </a:p>
        </p:txBody>
      </p:sp>
    </p:spTree>
    <p:extLst>
      <p:ext uri="{BB962C8B-B14F-4D97-AF65-F5344CB8AC3E}">
        <p14:creationId xmlns:p14="http://schemas.microsoft.com/office/powerpoint/2010/main" val="2459249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75701-FAB6-4441-B4F5-CEA163C1318B}"/>
              </a:ext>
            </a:extLst>
          </p:cNvPr>
          <p:cNvSpPr>
            <a:spLocks noGrp="1"/>
          </p:cNvSpPr>
          <p:nvPr>
            <p:ph type="title"/>
          </p:nvPr>
        </p:nvSpPr>
        <p:spPr/>
        <p:txBody>
          <a:bodyPr>
            <a:normAutofit/>
          </a:bodyPr>
          <a:lstStyle/>
          <a:p>
            <a:r>
              <a:rPr lang="en-GB" sz="4400" dirty="0"/>
              <a:t>Supporting Polices, Theories &amp; Documents </a:t>
            </a:r>
          </a:p>
        </p:txBody>
      </p:sp>
      <p:sp>
        <p:nvSpPr>
          <p:cNvPr id="4" name="TextBox 3">
            <a:extLst>
              <a:ext uri="{FF2B5EF4-FFF2-40B4-BE49-F238E27FC236}">
                <a16:creationId xmlns:a16="http://schemas.microsoft.com/office/drawing/2014/main" id="{8C665514-F512-4CD8-84C3-95C9CE961FFB}"/>
              </a:ext>
            </a:extLst>
          </p:cNvPr>
          <p:cNvSpPr txBox="1"/>
          <p:nvPr/>
        </p:nvSpPr>
        <p:spPr>
          <a:xfrm>
            <a:off x="1803646" y="1873188"/>
            <a:ext cx="8584707" cy="4278094"/>
          </a:xfrm>
          <a:prstGeom prst="rect">
            <a:avLst/>
          </a:prstGeom>
          <a:noFill/>
          <a:ln>
            <a:solidFill>
              <a:schemeClr val="accent1"/>
            </a:solidFill>
          </a:ln>
        </p:spPr>
        <p:txBody>
          <a:bodyPr wrap="square" rtlCol="0">
            <a:spAutoFit/>
          </a:bodyPr>
          <a:lstStyle/>
          <a:p>
            <a:r>
              <a:rPr lang="en-GB" sz="1600" b="1" dirty="0"/>
              <a:t>Welsh Government (2012) Current Literacy and Dyslexia Provisions in Wales: A Report on the Benchmark Study </a:t>
            </a:r>
          </a:p>
          <a:p>
            <a:r>
              <a:rPr lang="en-GB" sz="1400" dirty="0"/>
              <a:t>- several authorities provide training and specific interventions for schools across Wales, </a:t>
            </a:r>
            <a:r>
              <a:rPr lang="en-GB" sz="1400" dirty="0" err="1"/>
              <a:t>e.g</a:t>
            </a:r>
            <a:r>
              <a:rPr lang="en-GB" sz="1400" dirty="0"/>
              <a:t> Programme of Phoneme Awareness Training (POPAT).</a:t>
            </a:r>
          </a:p>
          <a:p>
            <a:r>
              <a:rPr lang="en-GB" sz="1400" dirty="0"/>
              <a:t>- “local authorities encourage them to choose programmes that are phonic-based and multi-sensory” (Welsh Government, 2012, p28). </a:t>
            </a:r>
          </a:p>
          <a:p>
            <a:endParaRPr lang="en-GB" dirty="0"/>
          </a:p>
          <a:p>
            <a:r>
              <a:rPr lang="en-GB" sz="1600" b="1" dirty="0"/>
              <a:t>Department for Education (2015) Reading: the next steps, Supporting Higher Standards in Schools</a:t>
            </a:r>
          </a:p>
          <a:p>
            <a:r>
              <a:rPr lang="en-GB" sz="1400" dirty="0"/>
              <a:t>- “There is a substantial body of evidence which demonstrates that systematic synthetic phonics is the most effective method for teaching all children to read” (Department for Education, 2015, p13).</a:t>
            </a:r>
          </a:p>
          <a:p>
            <a:endParaRPr lang="en-GB" dirty="0"/>
          </a:p>
          <a:p>
            <a:r>
              <a:rPr lang="en-GB" sz="1600" b="1" dirty="0"/>
              <a:t>Howard Gardner (1943) Multiple Intelligences Theory</a:t>
            </a:r>
          </a:p>
          <a:p>
            <a:pPr marL="285750" indent="-285750">
              <a:buFontTx/>
              <a:buChar char="-"/>
            </a:pPr>
            <a:r>
              <a:rPr lang="en-GB" sz="1400" dirty="0"/>
              <a:t>Proposed that people have different intelligences that establish different ways to process information.</a:t>
            </a:r>
          </a:p>
          <a:p>
            <a:pPr marL="285750" indent="-285750">
              <a:buFontTx/>
              <a:buChar char="-"/>
            </a:pPr>
            <a:r>
              <a:rPr lang="en-GB" sz="1400" dirty="0"/>
              <a:t>There are nine intelligences, and a person has a unique blend of these which makes them who they are.</a:t>
            </a:r>
          </a:p>
          <a:p>
            <a:pPr marL="285750" indent="-285750">
              <a:buFontTx/>
              <a:buChar char="-"/>
            </a:pPr>
            <a:r>
              <a:rPr lang="en-GB" sz="1400" dirty="0"/>
              <a:t>An individual’s capacity in one of these intelligences will impact on the way they learn. </a:t>
            </a:r>
          </a:p>
          <a:p>
            <a:pPr marL="285750" indent="-285750">
              <a:buFontTx/>
              <a:buChar char="-"/>
            </a:pPr>
            <a:r>
              <a:rPr lang="en-GB" sz="1400" dirty="0"/>
              <a:t>Teachers should be aware that every individual in the classroom has their own set of strengths and weaknesses and will each react differently to the work they are given (Bates, 2019).</a:t>
            </a:r>
          </a:p>
          <a:p>
            <a:endParaRPr lang="en-GB" dirty="0"/>
          </a:p>
        </p:txBody>
      </p:sp>
    </p:spTree>
    <p:extLst>
      <p:ext uri="{BB962C8B-B14F-4D97-AF65-F5344CB8AC3E}">
        <p14:creationId xmlns:p14="http://schemas.microsoft.com/office/powerpoint/2010/main" val="1513336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ED9E1-9F0A-42D4-A458-261C5A9DCFBC}"/>
              </a:ext>
            </a:extLst>
          </p:cNvPr>
          <p:cNvSpPr>
            <a:spLocks noGrp="1"/>
          </p:cNvSpPr>
          <p:nvPr>
            <p:ph type="title"/>
          </p:nvPr>
        </p:nvSpPr>
        <p:spPr/>
        <p:txBody>
          <a:bodyPr/>
          <a:lstStyle/>
          <a:p>
            <a:r>
              <a:rPr lang="en-GB" dirty="0"/>
              <a:t>Social / Emotional Impacts of Dyslexia</a:t>
            </a:r>
          </a:p>
        </p:txBody>
      </p:sp>
      <p:sp>
        <p:nvSpPr>
          <p:cNvPr id="3" name="TextBox 2">
            <a:extLst>
              <a:ext uri="{FF2B5EF4-FFF2-40B4-BE49-F238E27FC236}">
                <a16:creationId xmlns:a16="http://schemas.microsoft.com/office/drawing/2014/main" id="{AC3357FF-C926-4F52-8E5F-FC9F81622FDC}"/>
              </a:ext>
            </a:extLst>
          </p:cNvPr>
          <p:cNvSpPr txBox="1"/>
          <p:nvPr/>
        </p:nvSpPr>
        <p:spPr>
          <a:xfrm>
            <a:off x="1160015" y="1737360"/>
            <a:ext cx="4935985" cy="480131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Socially immature</a:t>
            </a:r>
          </a:p>
          <a:p>
            <a:pPr marL="285750" indent="-285750">
              <a:lnSpc>
                <a:spcPct val="150000"/>
              </a:lnSpc>
              <a:buFont typeface="Arial" panose="020B0604020202020204" pitchFamily="34" charset="0"/>
              <a:buChar char="•"/>
            </a:pPr>
            <a:r>
              <a:rPr lang="en-GB" sz="2000" dirty="0"/>
              <a:t>Less peer acceptance </a:t>
            </a:r>
          </a:p>
          <a:p>
            <a:pPr marL="285750" indent="-285750">
              <a:lnSpc>
                <a:spcPct val="150000"/>
              </a:lnSpc>
              <a:buFont typeface="Arial" panose="020B0604020202020204" pitchFamily="34" charset="0"/>
              <a:buChar char="•"/>
            </a:pPr>
            <a:r>
              <a:rPr lang="en-GB" sz="2000" dirty="0"/>
              <a:t>Verbal language</a:t>
            </a:r>
          </a:p>
          <a:p>
            <a:pPr marL="285750" indent="-285750">
              <a:lnSpc>
                <a:spcPct val="150000"/>
              </a:lnSpc>
              <a:buFont typeface="Arial" panose="020B0604020202020204" pitchFamily="34" charset="0"/>
              <a:buChar char="•"/>
            </a:pPr>
            <a:r>
              <a:rPr lang="en-GB" sz="2000" dirty="0"/>
              <a:t>Withdrawn &amp; Socially isolated</a:t>
            </a:r>
          </a:p>
          <a:p>
            <a:pPr marL="285750" indent="-285750">
              <a:lnSpc>
                <a:spcPct val="150000"/>
              </a:lnSpc>
              <a:buFont typeface="Arial" panose="020B0604020202020204" pitchFamily="34" charset="0"/>
              <a:buChar char="•"/>
            </a:pPr>
            <a:r>
              <a:rPr lang="en-GB" sz="2000" dirty="0"/>
              <a:t>Low self-esteem</a:t>
            </a:r>
          </a:p>
          <a:p>
            <a:pPr marL="285750" indent="-285750">
              <a:lnSpc>
                <a:spcPct val="150000"/>
              </a:lnSpc>
              <a:buFont typeface="Arial" panose="020B0604020202020204" pitchFamily="34" charset="0"/>
              <a:buChar char="•"/>
            </a:pPr>
            <a:r>
              <a:rPr lang="en-GB" sz="2000" dirty="0"/>
              <a:t>Lack of motivation</a:t>
            </a:r>
          </a:p>
          <a:p>
            <a:pPr marL="285750" indent="-285750">
              <a:lnSpc>
                <a:spcPct val="150000"/>
              </a:lnSpc>
              <a:buFont typeface="Arial" panose="020B0604020202020204" pitchFamily="34" charset="0"/>
              <a:buChar char="•"/>
            </a:pPr>
            <a:r>
              <a:rPr lang="en-GB" sz="2000" dirty="0"/>
              <a:t>Frustration &amp; anger</a:t>
            </a:r>
          </a:p>
          <a:p>
            <a:pPr marL="285750" indent="-285750">
              <a:lnSpc>
                <a:spcPct val="150000"/>
              </a:lnSpc>
              <a:buFont typeface="Arial" panose="020B0604020202020204" pitchFamily="34" charset="0"/>
              <a:buChar char="•"/>
            </a:pPr>
            <a:r>
              <a:rPr lang="en-GB" sz="2000" dirty="0"/>
              <a:t>Difficulty following oral instructions</a:t>
            </a:r>
          </a:p>
          <a:p>
            <a:pPr marL="285750" indent="-285750">
              <a:lnSpc>
                <a:spcPct val="150000"/>
              </a:lnSpc>
              <a:buFont typeface="Arial" panose="020B0604020202020204" pitchFamily="34" charset="0"/>
              <a:buChar char="•"/>
            </a:pPr>
            <a:r>
              <a:rPr lang="en-GB" sz="2000" dirty="0"/>
              <a:t>Anxiety </a:t>
            </a:r>
          </a:p>
          <a:p>
            <a:pPr marL="285750" indent="-285750">
              <a:buFont typeface="Arial" panose="020B0604020202020204" pitchFamily="34" charset="0"/>
              <a:buChar char="•"/>
            </a:pPr>
            <a:endParaRPr lang="en-GB" dirty="0"/>
          </a:p>
          <a:p>
            <a:endParaRPr lang="en-GB" dirty="0"/>
          </a:p>
        </p:txBody>
      </p:sp>
      <p:pic>
        <p:nvPicPr>
          <p:cNvPr id="5" name="Picture 4">
            <a:extLst>
              <a:ext uri="{FF2B5EF4-FFF2-40B4-BE49-F238E27FC236}">
                <a16:creationId xmlns:a16="http://schemas.microsoft.com/office/drawing/2014/main" id="{CCD17DAA-92F0-491B-8198-39CFEAEAFF77}"/>
              </a:ext>
            </a:extLst>
          </p:cNvPr>
          <p:cNvPicPr>
            <a:picLocks noChangeAspect="1"/>
          </p:cNvPicPr>
          <p:nvPr/>
        </p:nvPicPr>
        <p:blipFill>
          <a:blip r:embed="rId2"/>
          <a:stretch>
            <a:fillRect/>
          </a:stretch>
        </p:blipFill>
        <p:spPr>
          <a:xfrm>
            <a:off x="7200540" y="2483881"/>
            <a:ext cx="3955140" cy="2636760"/>
          </a:xfrm>
          <a:prstGeom prst="rect">
            <a:avLst/>
          </a:prstGeom>
        </p:spPr>
      </p:pic>
      <p:sp>
        <p:nvSpPr>
          <p:cNvPr id="6" name="TextBox 5">
            <a:extLst>
              <a:ext uri="{FF2B5EF4-FFF2-40B4-BE49-F238E27FC236}">
                <a16:creationId xmlns:a16="http://schemas.microsoft.com/office/drawing/2014/main" id="{EC431E56-3991-49FF-9B0B-C9E4916A5A51}"/>
              </a:ext>
            </a:extLst>
          </p:cNvPr>
          <p:cNvSpPr txBox="1"/>
          <p:nvPr/>
        </p:nvSpPr>
        <p:spPr>
          <a:xfrm>
            <a:off x="8545960" y="5248275"/>
            <a:ext cx="2486025" cy="276999"/>
          </a:xfrm>
          <a:prstGeom prst="rect">
            <a:avLst/>
          </a:prstGeom>
          <a:noFill/>
        </p:spPr>
        <p:txBody>
          <a:bodyPr wrap="square" rtlCol="0">
            <a:spAutoFit/>
          </a:bodyPr>
          <a:lstStyle/>
          <a:p>
            <a:r>
              <a:rPr lang="en-GB" sz="1200" dirty="0">
                <a:latin typeface="+mj-lt"/>
              </a:rPr>
              <a:t>(Too Small to Fail, </a:t>
            </a:r>
            <a:r>
              <a:rPr lang="en-GB" sz="1200" dirty="0" err="1">
                <a:latin typeface="+mj-lt"/>
              </a:rPr>
              <a:t>n.d</a:t>
            </a:r>
            <a:r>
              <a:rPr lang="en-GB" sz="1200" dirty="0">
                <a:latin typeface="+mj-lt"/>
              </a:rPr>
              <a:t>)</a:t>
            </a:r>
          </a:p>
        </p:txBody>
      </p:sp>
      <p:sp>
        <p:nvSpPr>
          <p:cNvPr id="4" name="TextBox 3">
            <a:extLst>
              <a:ext uri="{FF2B5EF4-FFF2-40B4-BE49-F238E27FC236}">
                <a16:creationId xmlns:a16="http://schemas.microsoft.com/office/drawing/2014/main" id="{D0FB4C8A-4DA9-49DF-B38A-2279031C40F8}"/>
              </a:ext>
            </a:extLst>
          </p:cNvPr>
          <p:cNvSpPr txBox="1"/>
          <p:nvPr/>
        </p:nvSpPr>
        <p:spPr>
          <a:xfrm>
            <a:off x="1160015" y="5894773"/>
            <a:ext cx="2032986" cy="276999"/>
          </a:xfrm>
          <a:prstGeom prst="rect">
            <a:avLst/>
          </a:prstGeom>
          <a:noFill/>
        </p:spPr>
        <p:txBody>
          <a:bodyPr wrap="square" rtlCol="0">
            <a:spAutoFit/>
          </a:bodyPr>
          <a:lstStyle/>
          <a:p>
            <a:r>
              <a:rPr lang="en-GB" sz="1200" dirty="0"/>
              <a:t>(Ryan, 2021, </a:t>
            </a:r>
            <a:r>
              <a:rPr lang="en-GB" sz="1200" dirty="0" err="1"/>
              <a:t>Sako</a:t>
            </a:r>
            <a:r>
              <a:rPr lang="en-GB" sz="1200" dirty="0"/>
              <a:t>, 2016)</a:t>
            </a:r>
          </a:p>
        </p:txBody>
      </p:sp>
    </p:spTree>
    <p:extLst>
      <p:ext uri="{BB962C8B-B14F-4D97-AF65-F5344CB8AC3E}">
        <p14:creationId xmlns:p14="http://schemas.microsoft.com/office/powerpoint/2010/main" val="1780252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62983-9839-4919-9458-6FBB7CED9E2D}"/>
              </a:ext>
            </a:extLst>
          </p:cNvPr>
          <p:cNvSpPr>
            <a:spLocks noGrp="1"/>
          </p:cNvSpPr>
          <p:nvPr>
            <p:ph type="title"/>
          </p:nvPr>
        </p:nvSpPr>
        <p:spPr/>
        <p:txBody>
          <a:bodyPr/>
          <a:lstStyle/>
          <a:p>
            <a:r>
              <a:rPr lang="en-GB" dirty="0"/>
              <a:t>Benefits of Dyslexia</a:t>
            </a:r>
          </a:p>
        </p:txBody>
      </p:sp>
      <p:sp>
        <p:nvSpPr>
          <p:cNvPr id="3" name="TextBox 2">
            <a:extLst>
              <a:ext uri="{FF2B5EF4-FFF2-40B4-BE49-F238E27FC236}">
                <a16:creationId xmlns:a16="http://schemas.microsoft.com/office/drawing/2014/main" id="{EB7392A2-5A7A-4EF7-8950-532FC4AAB1BE}"/>
              </a:ext>
            </a:extLst>
          </p:cNvPr>
          <p:cNvSpPr txBox="1"/>
          <p:nvPr/>
        </p:nvSpPr>
        <p:spPr>
          <a:xfrm>
            <a:off x="1323975" y="2000250"/>
            <a:ext cx="6829425" cy="3139321"/>
          </a:xfrm>
          <a:prstGeom prst="rect">
            <a:avLst/>
          </a:prstGeom>
          <a:noFill/>
        </p:spPr>
        <p:txBody>
          <a:bodyPr wrap="square" rtlCol="0">
            <a:spAutoFit/>
          </a:bodyPr>
          <a:lstStyle/>
          <a:p>
            <a:r>
              <a:rPr lang="en-GB" dirty="0"/>
              <a:t>Picture Thinkers</a:t>
            </a:r>
          </a:p>
          <a:p>
            <a:endParaRPr lang="en-GB" dirty="0"/>
          </a:p>
          <a:p>
            <a:r>
              <a:rPr lang="en-GB" dirty="0"/>
              <a:t>Strong reasoning skills</a:t>
            </a:r>
          </a:p>
          <a:p>
            <a:endParaRPr lang="en-GB" dirty="0"/>
          </a:p>
          <a:p>
            <a:r>
              <a:rPr lang="en-GB" dirty="0"/>
              <a:t>See the wider picture</a:t>
            </a:r>
          </a:p>
          <a:p>
            <a:endParaRPr lang="en-GB" dirty="0"/>
          </a:p>
          <a:p>
            <a:r>
              <a:rPr lang="en-GB" dirty="0"/>
              <a:t>Highly creative</a:t>
            </a:r>
          </a:p>
          <a:p>
            <a:endParaRPr lang="en-GB" dirty="0"/>
          </a:p>
          <a:p>
            <a:r>
              <a:rPr lang="en-GB" dirty="0"/>
              <a:t>Improved pattern recognition</a:t>
            </a:r>
          </a:p>
          <a:p>
            <a:endParaRPr lang="en-GB" dirty="0"/>
          </a:p>
          <a:p>
            <a:r>
              <a:rPr lang="en-GB" dirty="0"/>
              <a:t>Impressive comprehension skills</a:t>
            </a:r>
          </a:p>
        </p:txBody>
      </p:sp>
      <p:sp>
        <p:nvSpPr>
          <p:cNvPr id="4" name="Star: 5 Points 3">
            <a:extLst>
              <a:ext uri="{FF2B5EF4-FFF2-40B4-BE49-F238E27FC236}">
                <a16:creationId xmlns:a16="http://schemas.microsoft.com/office/drawing/2014/main" id="{7CFE517D-9F7F-4A7D-A53C-7C237CF59170}"/>
              </a:ext>
            </a:extLst>
          </p:cNvPr>
          <p:cNvSpPr/>
          <p:nvPr/>
        </p:nvSpPr>
        <p:spPr>
          <a:xfrm>
            <a:off x="838200" y="2000250"/>
            <a:ext cx="304800" cy="23812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tar: 5 Points 4">
            <a:extLst>
              <a:ext uri="{FF2B5EF4-FFF2-40B4-BE49-F238E27FC236}">
                <a16:creationId xmlns:a16="http://schemas.microsoft.com/office/drawing/2014/main" id="{15FE4D6F-08FC-42A3-8489-0A5DD05F24C5}"/>
              </a:ext>
            </a:extLst>
          </p:cNvPr>
          <p:cNvSpPr/>
          <p:nvPr/>
        </p:nvSpPr>
        <p:spPr>
          <a:xfrm>
            <a:off x="838200" y="2614612"/>
            <a:ext cx="304800" cy="23812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0BF33893-9046-4E3B-BD8B-53AD51A81528}"/>
              </a:ext>
            </a:extLst>
          </p:cNvPr>
          <p:cNvSpPr/>
          <p:nvPr/>
        </p:nvSpPr>
        <p:spPr>
          <a:xfrm>
            <a:off x="838200" y="3154359"/>
            <a:ext cx="304800" cy="23812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tar: 5 Points 9">
            <a:extLst>
              <a:ext uri="{FF2B5EF4-FFF2-40B4-BE49-F238E27FC236}">
                <a16:creationId xmlns:a16="http://schemas.microsoft.com/office/drawing/2014/main" id="{6C34F2BD-8568-4B65-8EBC-25A9D486760B}"/>
              </a:ext>
            </a:extLst>
          </p:cNvPr>
          <p:cNvSpPr/>
          <p:nvPr/>
        </p:nvSpPr>
        <p:spPr>
          <a:xfrm>
            <a:off x="838200" y="4233853"/>
            <a:ext cx="304800" cy="23812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tar: 5 Points 10">
            <a:extLst>
              <a:ext uri="{FF2B5EF4-FFF2-40B4-BE49-F238E27FC236}">
                <a16:creationId xmlns:a16="http://schemas.microsoft.com/office/drawing/2014/main" id="{F9D87D71-24F0-4AEC-854A-A240D265F35C}"/>
              </a:ext>
            </a:extLst>
          </p:cNvPr>
          <p:cNvSpPr/>
          <p:nvPr/>
        </p:nvSpPr>
        <p:spPr>
          <a:xfrm>
            <a:off x="838200" y="4805347"/>
            <a:ext cx="304800" cy="23812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7E1421EF-9B19-4483-B1AE-12BE16AE0EE9}"/>
              </a:ext>
            </a:extLst>
          </p:cNvPr>
          <p:cNvSpPr/>
          <p:nvPr/>
        </p:nvSpPr>
        <p:spPr>
          <a:xfrm>
            <a:off x="838200" y="3694106"/>
            <a:ext cx="304800" cy="23812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FFA67B2-E5DA-4682-9D37-95F53F8F7A0C}"/>
              </a:ext>
            </a:extLst>
          </p:cNvPr>
          <p:cNvSpPr txBox="1"/>
          <p:nvPr/>
        </p:nvSpPr>
        <p:spPr>
          <a:xfrm>
            <a:off x="8505825" y="4754276"/>
            <a:ext cx="2362200" cy="261610"/>
          </a:xfrm>
          <a:prstGeom prst="rect">
            <a:avLst/>
          </a:prstGeom>
          <a:noFill/>
        </p:spPr>
        <p:txBody>
          <a:bodyPr wrap="square" rtlCol="0">
            <a:spAutoFit/>
          </a:bodyPr>
          <a:lstStyle/>
          <a:p>
            <a:r>
              <a:rPr lang="en-GB" sz="1100" dirty="0"/>
              <a:t>Time4Learning (2018)</a:t>
            </a:r>
          </a:p>
        </p:txBody>
      </p:sp>
      <p:pic>
        <p:nvPicPr>
          <p:cNvPr id="7" name="Picture 6">
            <a:extLst>
              <a:ext uri="{FF2B5EF4-FFF2-40B4-BE49-F238E27FC236}">
                <a16:creationId xmlns:a16="http://schemas.microsoft.com/office/drawing/2014/main" id="{AC57EC66-D02C-4315-BDE7-A5E01DF3B3A6}"/>
              </a:ext>
            </a:extLst>
          </p:cNvPr>
          <p:cNvPicPr>
            <a:picLocks noChangeAspect="1"/>
          </p:cNvPicPr>
          <p:nvPr/>
        </p:nvPicPr>
        <p:blipFill>
          <a:blip r:embed="rId2"/>
          <a:stretch>
            <a:fillRect/>
          </a:stretch>
        </p:blipFill>
        <p:spPr>
          <a:xfrm>
            <a:off x="7856480" y="2000250"/>
            <a:ext cx="2758101" cy="2630341"/>
          </a:xfrm>
          <a:prstGeom prst="rect">
            <a:avLst/>
          </a:prstGeom>
        </p:spPr>
      </p:pic>
      <p:sp>
        <p:nvSpPr>
          <p:cNvPr id="8" name="TextBox 7">
            <a:extLst>
              <a:ext uri="{FF2B5EF4-FFF2-40B4-BE49-F238E27FC236}">
                <a16:creationId xmlns:a16="http://schemas.microsoft.com/office/drawing/2014/main" id="{82756962-2E2F-47C6-A980-612C8CC07B75}"/>
              </a:ext>
            </a:extLst>
          </p:cNvPr>
          <p:cNvSpPr txBox="1"/>
          <p:nvPr/>
        </p:nvSpPr>
        <p:spPr>
          <a:xfrm>
            <a:off x="6096000" y="5263256"/>
            <a:ext cx="5744127" cy="907941"/>
          </a:xfrm>
          <a:prstGeom prst="rect">
            <a:avLst/>
          </a:prstGeom>
          <a:noFill/>
        </p:spPr>
        <p:txBody>
          <a:bodyPr wrap="square" rtlCol="0">
            <a:spAutoFit/>
          </a:bodyPr>
          <a:lstStyle/>
          <a:p>
            <a:r>
              <a:rPr lang="en-GB" sz="1400" dirty="0">
                <a:effectLst/>
                <a:latin typeface="Times New Roman" panose="02020603050405020304" pitchFamily="18" charset="0"/>
                <a:ea typeface="Times New Roman" panose="02020603050405020304" pitchFamily="18" charset="0"/>
              </a:rPr>
              <a:t>“I recognised that I had dyslexia and then I realised I had this gift for imaging. I live in a world of patterns and images, and I see things that no one else sees. Because of dyslexia, I can see patterns” </a:t>
            </a:r>
            <a:r>
              <a:rPr lang="en-GB" sz="1400" dirty="0">
                <a:latin typeface="Times New Roman" panose="02020603050405020304" pitchFamily="18" charset="0"/>
                <a:ea typeface="Times New Roman" panose="02020603050405020304" pitchFamily="18" charset="0"/>
              </a:rPr>
              <a:t>Beryl </a:t>
            </a:r>
            <a:r>
              <a:rPr lang="en-GB" sz="1400" dirty="0" err="1">
                <a:latin typeface="Times New Roman" panose="02020603050405020304" pitchFamily="18" charset="0"/>
                <a:ea typeface="Times New Roman" panose="02020603050405020304" pitchFamily="18" charset="0"/>
              </a:rPr>
              <a:t>Banacerraf</a:t>
            </a:r>
            <a:r>
              <a:rPr lang="en-GB" sz="1400" dirty="0">
                <a:latin typeface="Times New Roman" panose="02020603050405020304" pitchFamily="18" charset="0"/>
                <a:ea typeface="Times New Roman" panose="02020603050405020304" pitchFamily="18" charset="0"/>
              </a:rPr>
              <a:t> </a:t>
            </a:r>
          </a:p>
          <a:p>
            <a:r>
              <a:rPr lang="en-GB" sz="1100" dirty="0">
                <a:latin typeface="Times New Roman" panose="02020603050405020304" pitchFamily="18" charset="0"/>
              </a:rPr>
              <a:t>(</a:t>
            </a:r>
            <a:r>
              <a:rPr lang="en-GB" sz="1100" dirty="0" err="1">
                <a:latin typeface="Times New Roman" panose="02020603050405020304" pitchFamily="18" charset="0"/>
              </a:rPr>
              <a:t>Nessy</a:t>
            </a:r>
            <a:r>
              <a:rPr lang="en-GB" sz="1100" dirty="0">
                <a:latin typeface="Times New Roman" panose="02020603050405020304" pitchFamily="18" charset="0"/>
              </a:rPr>
              <a:t>, 2017)</a:t>
            </a:r>
            <a:endParaRPr lang="en-GB" sz="1100" dirty="0"/>
          </a:p>
        </p:txBody>
      </p:sp>
      <p:sp>
        <p:nvSpPr>
          <p:cNvPr id="6" name="TextBox 5">
            <a:extLst>
              <a:ext uri="{FF2B5EF4-FFF2-40B4-BE49-F238E27FC236}">
                <a16:creationId xmlns:a16="http://schemas.microsoft.com/office/drawing/2014/main" id="{646D4FD4-C44F-42F7-977D-999E97F62E7E}"/>
              </a:ext>
            </a:extLst>
          </p:cNvPr>
          <p:cNvSpPr txBox="1"/>
          <p:nvPr/>
        </p:nvSpPr>
        <p:spPr>
          <a:xfrm>
            <a:off x="835241" y="5196884"/>
            <a:ext cx="1585404" cy="261610"/>
          </a:xfrm>
          <a:prstGeom prst="rect">
            <a:avLst/>
          </a:prstGeom>
          <a:noFill/>
        </p:spPr>
        <p:txBody>
          <a:bodyPr wrap="square" rtlCol="0">
            <a:spAutoFit/>
          </a:bodyPr>
          <a:lstStyle/>
          <a:p>
            <a:r>
              <a:rPr lang="en-GB" sz="1100" dirty="0"/>
              <a:t>(</a:t>
            </a:r>
            <a:r>
              <a:rPr lang="en-GB" sz="1100" dirty="0" err="1"/>
              <a:t>Nessy</a:t>
            </a:r>
            <a:r>
              <a:rPr lang="en-GB" sz="1100" dirty="0"/>
              <a:t>, 2017)</a:t>
            </a:r>
          </a:p>
        </p:txBody>
      </p:sp>
    </p:spTree>
    <p:extLst>
      <p:ext uri="{BB962C8B-B14F-4D97-AF65-F5344CB8AC3E}">
        <p14:creationId xmlns:p14="http://schemas.microsoft.com/office/powerpoint/2010/main" val="3291802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15218-25F4-41E0-88C2-F0E086C8807F}"/>
              </a:ext>
            </a:extLst>
          </p:cNvPr>
          <p:cNvSpPr>
            <a:spLocks noGrp="1"/>
          </p:cNvSpPr>
          <p:nvPr>
            <p:ph type="title"/>
          </p:nvPr>
        </p:nvSpPr>
        <p:spPr>
          <a:xfrm>
            <a:off x="989029" y="401556"/>
            <a:ext cx="10515600" cy="1325563"/>
          </a:xfrm>
        </p:spPr>
        <p:txBody>
          <a:bodyPr>
            <a:normAutofit/>
          </a:bodyPr>
          <a:lstStyle/>
          <a:p>
            <a:r>
              <a:rPr lang="en-GB" dirty="0"/>
              <a:t>Recap </a:t>
            </a:r>
          </a:p>
        </p:txBody>
      </p:sp>
      <p:sp>
        <p:nvSpPr>
          <p:cNvPr id="3" name="TextBox 2">
            <a:extLst>
              <a:ext uri="{FF2B5EF4-FFF2-40B4-BE49-F238E27FC236}">
                <a16:creationId xmlns:a16="http://schemas.microsoft.com/office/drawing/2014/main" id="{7CEEAEA2-5FB8-492F-A387-6DAC05DD6E08}"/>
              </a:ext>
            </a:extLst>
          </p:cNvPr>
          <p:cNvSpPr txBox="1"/>
          <p:nvPr/>
        </p:nvSpPr>
        <p:spPr>
          <a:xfrm>
            <a:off x="878890" y="2050743"/>
            <a:ext cx="3266982" cy="3664721"/>
          </a:xfrm>
          <a:prstGeom prst="rect">
            <a:avLst/>
          </a:prstGeom>
          <a:noFill/>
        </p:spPr>
        <p:txBody>
          <a:bodyPr wrap="square" rtlCol="0">
            <a:spAutoFit/>
          </a:bodyPr>
          <a:lstStyle/>
          <a:p>
            <a:pPr>
              <a:lnSpc>
                <a:spcPct val="150000"/>
              </a:lnSpc>
            </a:pPr>
            <a:r>
              <a:rPr lang="en-GB" u="sng" dirty="0"/>
              <a:t>What is going well:</a:t>
            </a:r>
          </a:p>
          <a:p>
            <a:pPr marL="285750" indent="-285750">
              <a:lnSpc>
                <a:spcPct val="150000"/>
              </a:lnSpc>
              <a:buFont typeface="Arial" panose="020B0604020202020204" pitchFamily="34" charset="0"/>
              <a:buChar char="•"/>
            </a:pPr>
            <a:r>
              <a:rPr lang="en-GB" sz="1600" dirty="0"/>
              <a:t>Department for Education has introduced a phonics partnership programme.</a:t>
            </a:r>
          </a:p>
          <a:p>
            <a:pPr>
              <a:lnSpc>
                <a:spcPct val="150000"/>
              </a:lnSpc>
            </a:pPr>
            <a:r>
              <a:rPr lang="en-GB" sz="1200" dirty="0"/>
              <a:t>(Department for Education 2015)</a:t>
            </a:r>
          </a:p>
          <a:p>
            <a:pPr>
              <a:lnSpc>
                <a:spcPct val="150000"/>
              </a:lnSpc>
            </a:pPr>
            <a:endParaRPr lang="en-GB" dirty="0"/>
          </a:p>
          <a:p>
            <a:pPr marL="285750" indent="-285750">
              <a:lnSpc>
                <a:spcPct val="150000"/>
              </a:lnSpc>
              <a:buFont typeface="Arial" panose="020B0604020202020204" pitchFamily="34" charset="0"/>
              <a:buChar char="•"/>
            </a:pPr>
            <a:r>
              <a:rPr lang="en-GB" sz="1600" dirty="0"/>
              <a:t>Phonic screening checks are carried out annually to identify those needing help.</a:t>
            </a:r>
          </a:p>
          <a:p>
            <a:pPr>
              <a:lnSpc>
                <a:spcPct val="150000"/>
              </a:lnSpc>
            </a:pPr>
            <a:r>
              <a:rPr lang="en-GB" sz="1200" dirty="0"/>
              <a:t>(Department for Education 2020)  </a:t>
            </a:r>
          </a:p>
        </p:txBody>
      </p:sp>
      <p:sp>
        <p:nvSpPr>
          <p:cNvPr id="4" name="TextBox 3">
            <a:extLst>
              <a:ext uri="{FF2B5EF4-FFF2-40B4-BE49-F238E27FC236}">
                <a16:creationId xmlns:a16="http://schemas.microsoft.com/office/drawing/2014/main" id="{60CEDCCE-5DF6-4B81-B704-689BBFAA3B78}"/>
              </a:ext>
            </a:extLst>
          </p:cNvPr>
          <p:cNvSpPr txBox="1"/>
          <p:nvPr/>
        </p:nvSpPr>
        <p:spPr>
          <a:xfrm>
            <a:off x="7353670" y="2050743"/>
            <a:ext cx="3959440" cy="4186980"/>
          </a:xfrm>
          <a:prstGeom prst="rect">
            <a:avLst/>
          </a:prstGeom>
          <a:noFill/>
        </p:spPr>
        <p:txBody>
          <a:bodyPr wrap="square" rtlCol="0">
            <a:spAutoFit/>
          </a:bodyPr>
          <a:lstStyle/>
          <a:p>
            <a:r>
              <a:rPr lang="en-GB" u="sng" dirty="0"/>
              <a:t>What is not so well:</a:t>
            </a:r>
          </a:p>
          <a:p>
            <a:pPr marL="285750" indent="-285750">
              <a:lnSpc>
                <a:spcPct val="200000"/>
              </a:lnSpc>
              <a:buFont typeface="Arial" panose="020B0604020202020204" pitchFamily="34" charset="0"/>
              <a:buChar char="•"/>
            </a:pPr>
            <a:r>
              <a:rPr lang="en-GB" sz="1400" dirty="0"/>
              <a:t>Learning through kinaesthetic movement and games or multisensory approaches may not help with a child’s literacy and writing skills. </a:t>
            </a:r>
          </a:p>
          <a:p>
            <a:pPr marL="285750" indent="-285750">
              <a:lnSpc>
                <a:spcPct val="200000"/>
              </a:lnSpc>
              <a:buFont typeface="Arial" panose="020B0604020202020204" pitchFamily="34" charset="0"/>
              <a:buChar char="•"/>
            </a:pPr>
            <a:r>
              <a:rPr lang="en-GB" sz="1400" dirty="0"/>
              <a:t>There is often no direct funding for multisensory learning.</a:t>
            </a:r>
          </a:p>
          <a:p>
            <a:pPr marL="285750" indent="-285750">
              <a:lnSpc>
                <a:spcPct val="200000"/>
              </a:lnSpc>
              <a:buFont typeface="Arial" panose="020B0604020202020204" pitchFamily="34" charset="0"/>
              <a:buChar char="•"/>
            </a:pPr>
            <a:r>
              <a:rPr lang="en-GB" sz="1400" dirty="0"/>
              <a:t>The availability of welsh versions of multi-sensory resources are very limited. </a:t>
            </a:r>
          </a:p>
          <a:p>
            <a:pPr marL="285750" indent="-285750">
              <a:lnSpc>
                <a:spcPct val="200000"/>
              </a:lnSpc>
              <a:buFont typeface="Arial" panose="020B0604020202020204" pitchFamily="34" charset="0"/>
              <a:buChar char="•"/>
            </a:pPr>
            <a:r>
              <a:rPr lang="en-GB" sz="1400" dirty="0"/>
              <a:t>Information for dyslexia and other </a:t>
            </a:r>
            <a:r>
              <a:rPr lang="en-GB" sz="1400" dirty="0" err="1"/>
              <a:t>SpLDs</a:t>
            </a:r>
            <a:r>
              <a:rPr lang="en-GB" sz="1400" dirty="0"/>
              <a:t> is outdated. </a:t>
            </a:r>
          </a:p>
        </p:txBody>
      </p:sp>
      <p:sp>
        <p:nvSpPr>
          <p:cNvPr id="5" name="TextBox 4">
            <a:extLst>
              <a:ext uri="{FF2B5EF4-FFF2-40B4-BE49-F238E27FC236}">
                <a16:creationId xmlns:a16="http://schemas.microsoft.com/office/drawing/2014/main" id="{779568A3-CAA8-4B77-BFC6-8329E9DB34D4}"/>
              </a:ext>
            </a:extLst>
          </p:cNvPr>
          <p:cNvSpPr txBox="1"/>
          <p:nvPr/>
        </p:nvSpPr>
        <p:spPr>
          <a:xfrm>
            <a:off x="10260268" y="6099223"/>
            <a:ext cx="1931732" cy="276999"/>
          </a:xfrm>
          <a:prstGeom prst="rect">
            <a:avLst/>
          </a:prstGeom>
          <a:noFill/>
        </p:spPr>
        <p:txBody>
          <a:bodyPr wrap="square" rtlCol="0">
            <a:spAutoFit/>
          </a:bodyPr>
          <a:lstStyle/>
          <a:p>
            <a:r>
              <a:rPr lang="en-GB" sz="1200" dirty="0"/>
              <a:t>(Welsh Government 2019)</a:t>
            </a:r>
          </a:p>
        </p:txBody>
      </p:sp>
    </p:spTree>
    <p:extLst>
      <p:ext uri="{BB962C8B-B14F-4D97-AF65-F5344CB8AC3E}">
        <p14:creationId xmlns:p14="http://schemas.microsoft.com/office/powerpoint/2010/main" val="1887413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A528F-EBA3-4B5C-AD81-F80966AF8142}"/>
              </a:ext>
            </a:extLst>
          </p:cNvPr>
          <p:cNvSpPr>
            <a:spLocks noGrp="1"/>
          </p:cNvSpPr>
          <p:nvPr>
            <p:ph type="title"/>
          </p:nvPr>
        </p:nvSpPr>
        <p:spPr/>
        <p:txBody>
          <a:bodyPr/>
          <a:lstStyle/>
          <a:p>
            <a:r>
              <a:rPr lang="en-GB" dirty="0"/>
              <a:t>Recap</a:t>
            </a:r>
          </a:p>
        </p:txBody>
      </p:sp>
      <p:sp>
        <p:nvSpPr>
          <p:cNvPr id="3" name="TextBox 2">
            <a:extLst>
              <a:ext uri="{FF2B5EF4-FFF2-40B4-BE49-F238E27FC236}">
                <a16:creationId xmlns:a16="http://schemas.microsoft.com/office/drawing/2014/main" id="{1ED2703E-8D6B-4204-8C8B-97B228955C55}"/>
              </a:ext>
            </a:extLst>
          </p:cNvPr>
          <p:cNvSpPr txBox="1"/>
          <p:nvPr/>
        </p:nvSpPr>
        <p:spPr>
          <a:xfrm>
            <a:off x="1305017" y="2032986"/>
            <a:ext cx="10191566" cy="3539430"/>
          </a:xfrm>
          <a:prstGeom prst="rect">
            <a:avLst/>
          </a:prstGeom>
          <a:noFill/>
        </p:spPr>
        <p:txBody>
          <a:bodyPr wrap="square" rtlCol="0">
            <a:spAutoFit/>
          </a:bodyPr>
          <a:lstStyle/>
          <a:p>
            <a:pPr marL="285750" indent="-285750">
              <a:buFont typeface="Arial" panose="020B0604020202020204" pitchFamily="34" charset="0"/>
              <a:buChar char="•"/>
            </a:pPr>
            <a:r>
              <a:rPr lang="en-GB" sz="1600" dirty="0"/>
              <a:t>Phonemic awareness is considered the most effective way of teaching young and struggling learners to read.</a:t>
            </a:r>
          </a:p>
          <a:p>
            <a:endParaRPr lang="en-GB" sz="1600" dirty="0"/>
          </a:p>
          <a:p>
            <a:pPr marL="285750" indent="-285750">
              <a:buFont typeface="Arial" panose="020B0604020202020204" pitchFamily="34" charset="0"/>
              <a:buChar char="•"/>
            </a:pPr>
            <a:r>
              <a:rPr lang="en-GB" sz="1600" dirty="0"/>
              <a:t>When a child struggles to identify and manipulate the individual sounds, reading is extremely challenging.</a:t>
            </a:r>
          </a:p>
          <a:p>
            <a:endParaRPr lang="en-GB" sz="1600" dirty="0"/>
          </a:p>
          <a:p>
            <a:pPr marL="285750" indent="-285750">
              <a:buFont typeface="Arial" panose="020B0604020202020204" pitchFamily="34" charset="0"/>
              <a:buChar char="•"/>
            </a:pPr>
            <a:r>
              <a:rPr lang="en-GB" sz="1600" dirty="0"/>
              <a:t>By learning through multisensory approaches, a child has more than one way of being engaged with the learning of a certain skill.</a:t>
            </a:r>
          </a:p>
          <a:p>
            <a:endParaRPr lang="en-GB" sz="1600" dirty="0"/>
          </a:p>
          <a:p>
            <a:pPr marL="285750" indent="-285750">
              <a:buFont typeface="Arial" panose="020B0604020202020204" pitchFamily="34" charset="0"/>
              <a:buChar char="•"/>
            </a:pPr>
            <a:r>
              <a:rPr lang="en-GB" sz="1600" dirty="0"/>
              <a:t>A child has to display an underachievement in a particular area for a long period of time before they are screened for a specific learning difficulty, which could have a huge impact on their social and emotional wellbeing.</a:t>
            </a:r>
          </a:p>
          <a:p>
            <a:endParaRPr lang="en-GB" sz="1600" dirty="0"/>
          </a:p>
          <a:p>
            <a:pPr marL="285750" indent="-285750">
              <a:buFont typeface="Arial" panose="020B0604020202020204" pitchFamily="34" charset="0"/>
              <a:buChar char="•"/>
            </a:pPr>
            <a:r>
              <a:rPr lang="en-GB" sz="1600" dirty="0"/>
              <a:t>Remember, a child having a specific learning difficulty does not impact their academic knowledge and achievement, it may just take them longer to get there.</a:t>
            </a:r>
          </a:p>
          <a:p>
            <a:endParaRPr lang="en-GB" sz="1600" dirty="0"/>
          </a:p>
          <a:p>
            <a:pPr marL="285750" indent="-285750">
              <a:buFont typeface="Arial" panose="020B0604020202020204" pitchFamily="34" charset="0"/>
              <a:buChar char="•"/>
            </a:pPr>
            <a:r>
              <a:rPr lang="en-GB" sz="1600" dirty="0"/>
              <a:t>These children can also excel in other aspects of life where typically normal children struggle in. </a:t>
            </a:r>
          </a:p>
        </p:txBody>
      </p:sp>
    </p:spTree>
    <p:extLst>
      <p:ext uri="{BB962C8B-B14F-4D97-AF65-F5344CB8AC3E}">
        <p14:creationId xmlns:p14="http://schemas.microsoft.com/office/powerpoint/2010/main" val="827256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D59FE-3A55-45D3-BF81-9B32FF1585F5}"/>
              </a:ext>
            </a:extLst>
          </p:cNvPr>
          <p:cNvSpPr>
            <a:spLocks noGrp="1"/>
          </p:cNvSpPr>
          <p:nvPr>
            <p:ph type="title"/>
          </p:nvPr>
        </p:nvSpPr>
        <p:spPr/>
        <p:txBody>
          <a:bodyPr/>
          <a:lstStyle/>
          <a:p>
            <a:r>
              <a:rPr lang="en-GB" dirty="0"/>
              <a:t>REFERENCE LIST</a:t>
            </a:r>
          </a:p>
        </p:txBody>
      </p:sp>
      <p:sp>
        <p:nvSpPr>
          <p:cNvPr id="3" name="TextBox 2">
            <a:extLst>
              <a:ext uri="{FF2B5EF4-FFF2-40B4-BE49-F238E27FC236}">
                <a16:creationId xmlns:a16="http://schemas.microsoft.com/office/drawing/2014/main" id="{E3E8F04F-0610-43E1-9713-47FCE2A85CD7}"/>
              </a:ext>
            </a:extLst>
          </p:cNvPr>
          <p:cNvSpPr txBox="1"/>
          <p:nvPr/>
        </p:nvSpPr>
        <p:spPr>
          <a:xfrm>
            <a:off x="1097280" y="1979720"/>
            <a:ext cx="10262586" cy="4785926"/>
          </a:xfrm>
          <a:prstGeom prst="rect">
            <a:avLst/>
          </a:prstGeom>
          <a:noFill/>
        </p:spPr>
        <p:txBody>
          <a:bodyPr wrap="square" rtlCol="0">
            <a:spAutoFit/>
          </a:bodyPr>
          <a:lstStyle/>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Bates, B (2019) </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Learning Theories Simplified and How to Apply Them to Teaching.</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2</a:t>
            </a:r>
            <a:r>
              <a:rPr lang="en-GB" sz="11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Ed. London: Sage Publications</a:t>
            </a:r>
          </a:p>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(2015)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Reading: the next steps, Supporting higher standards in school. </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1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https://assets.publishing.service.gov.uk/government/uploads/system/uploads/attachment_data/file/409409/Reading_the_next_steps.pdf</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06</a:t>
            </a:r>
            <a:r>
              <a:rPr lang="en-GB" sz="1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April 2021).  </a:t>
            </a:r>
          </a:p>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(2020)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Phonics Screening Check 2021: Technical Specification, version 1.</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https://assets.publishing.service.gov.uk/government/uploads/system/uploads/attachment_data/file/948019/Phonics_screening_check_2021_-_technical_specification__version_1.0.pdf</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06</a:t>
            </a:r>
            <a:r>
              <a:rPr lang="en-GB" sz="1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April 2021). </a:t>
            </a:r>
          </a:p>
          <a:p>
            <a:pPr algn="just"/>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Government Office for Science (2020) </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Current Understanding, Support Systems, and Technology-Led Interventions for Specific Learning Difficulties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https://assets.publishing.service.gov.uk/government/uploads/system/uploads/attachment_data/file/926052/specific-learning-difficulties-spld-cst-report.pdf</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(Accessed: 08</a:t>
            </a:r>
            <a:r>
              <a:rPr lang="en-GB" sz="1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April 2021). </a:t>
            </a:r>
          </a:p>
          <a:p>
            <a:pPr algn="just"/>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Helen Arkell Dyslexia Charity (2021) </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What is an </a:t>
            </a:r>
            <a:r>
              <a:rPr lang="en-GB" sz="1100" i="1" dirty="0" err="1">
                <a:effectLst/>
                <a:latin typeface="Times New Roman" panose="02020603050405020304" pitchFamily="18" charset="0"/>
                <a:ea typeface="Calibri" panose="020F0502020204030204" pitchFamily="34" charset="0"/>
                <a:cs typeface="Times New Roman" panose="02020603050405020304" pitchFamily="18" charset="0"/>
              </a:rPr>
              <a:t>SpLD</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https://www.helenarkell.org.uk/about-dyslexia/what-is-an-spld.php</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(Accessed: 04</a:t>
            </a:r>
            <a:r>
              <a:rPr lang="en-GB" sz="1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April 2021). </a:t>
            </a:r>
          </a:p>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McIver, M. (2017) </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Three Reasons Why Multisensory Learning is Food for the Brain.</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[Picture], Available at: </a:t>
            </a:r>
            <a:r>
              <a:rPr lang="en-GB"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https://ortongillinghamonlinetutor.com/three-reasons-why-multisensory-learning-is-food-for-the-brain/</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(Accessed: 06</a:t>
            </a:r>
            <a:r>
              <a:rPr lang="en-GB" sz="1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April 2021). </a:t>
            </a:r>
          </a:p>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Moustafa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B. M (1999) </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Multisensory Approaches and Learning Styles Theory in the Elementary School: Summary of Reference Papers.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https://files.eric.ed.gov/fulltext/ED432388.pdf</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(Accessed: 04</a:t>
            </a:r>
            <a:r>
              <a:rPr lang="en-GB" sz="1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April 2021). </a:t>
            </a:r>
          </a:p>
          <a:p>
            <a:pPr algn="just"/>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Nessy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Learning (2017)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9 Strengths of Dyslexia.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https://www.nessy.com/us/parents/dyslexia-information/9-strengths-dyslexia/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05</a:t>
            </a:r>
            <a:r>
              <a:rPr lang="en-GB" sz="1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April 2021). </a:t>
            </a:r>
          </a:p>
          <a:p>
            <a:pPr algn="just"/>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Phonics Hero (2021) </a:t>
            </a:r>
            <a:r>
              <a:rPr lang="en-GB" sz="1100" i="1" dirty="0">
                <a:effectLst/>
                <a:latin typeface="Times New Roman" panose="02020603050405020304" pitchFamily="18" charset="0"/>
                <a:ea typeface="Calibri" panose="020F0502020204030204" pitchFamily="34" charset="0"/>
                <a:cs typeface="Times New Roman" panose="02020603050405020304" pitchFamily="18" charset="0"/>
              </a:rPr>
              <a:t>Synthetic Phonics.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[picture], Available at: </a:t>
            </a:r>
            <a:r>
              <a:rPr lang="en-GB" sz="11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https://phonicshero.com/synthetic-phonics/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(Accessed: 06</a:t>
            </a:r>
            <a:r>
              <a:rPr lang="en-GB" sz="1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April 2021).</a:t>
            </a:r>
          </a:p>
          <a:p>
            <a:pPr algn="just"/>
            <a:endParaRPr lang="en-GB" sz="1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56284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0FD03-F97E-42E9-A05A-EFDA3E5E584D}"/>
              </a:ext>
            </a:extLst>
          </p:cNvPr>
          <p:cNvSpPr>
            <a:spLocks noGrp="1"/>
          </p:cNvSpPr>
          <p:nvPr>
            <p:ph type="title"/>
          </p:nvPr>
        </p:nvSpPr>
        <p:spPr>
          <a:xfrm>
            <a:off x="911440" y="192336"/>
            <a:ext cx="10058400" cy="929638"/>
          </a:xfrm>
        </p:spPr>
        <p:txBody>
          <a:bodyPr/>
          <a:lstStyle/>
          <a:p>
            <a:r>
              <a:rPr lang="en-GB" dirty="0"/>
              <a:t>REFERENCE LIST</a:t>
            </a:r>
          </a:p>
        </p:txBody>
      </p:sp>
      <p:sp>
        <p:nvSpPr>
          <p:cNvPr id="3" name="TextBox 2">
            <a:extLst>
              <a:ext uri="{FF2B5EF4-FFF2-40B4-BE49-F238E27FC236}">
                <a16:creationId xmlns:a16="http://schemas.microsoft.com/office/drawing/2014/main" id="{2FAA284C-0AC4-4E04-9AC2-19A7D7A991F3}"/>
              </a:ext>
            </a:extLst>
          </p:cNvPr>
          <p:cNvSpPr txBox="1"/>
          <p:nvPr/>
        </p:nvSpPr>
        <p:spPr>
          <a:xfrm>
            <a:off x="911440" y="1121974"/>
            <a:ext cx="10369119" cy="5170646"/>
          </a:xfrm>
          <a:prstGeom prst="rect">
            <a:avLst/>
          </a:prstGeom>
          <a:solidFill>
            <a:schemeClr val="bg1"/>
          </a:solidFill>
        </p:spPr>
        <p:txBody>
          <a:bodyPr wrap="square" rtlCol="0">
            <a:spAutoFit/>
          </a:bodyPr>
          <a:lstStyle/>
          <a:p>
            <a:pPr algn="just"/>
            <a:r>
              <a:rPr lang="en-GB" sz="1200" dirty="0">
                <a:effectLst/>
                <a:latin typeface="Times New Roman" panose="02020603050405020304" pitchFamily="18" charset="0"/>
                <a:ea typeface="Times New Roman" panose="02020603050405020304" pitchFamily="18" charset="0"/>
              </a:rPr>
              <a:t>Ryan, M (2021) </a:t>
            </a:r>
            <a:r>
              <a:rPr lang="en-GB" sz="1200" i="1" dirty="0">
                <a:effectLst/>
                <a:latin typeface="Times New Roman" panose="02020603050405020304" pitchFamily="18" charset="0"/>
                <a:ea typeface="Times New Roman" panose="02020603050405020304" pitchFamily="18" charset="0"/>
              </a:rPr>
              <a:t>Social and Emotional Problems Related to Dyslexia.</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2"/>
              </a:rPr>
              <a:t>http://www.ldonline.org/article/19296/#:~:text=Dyslexic%20children%20may%20be%20physically,have%20difficulty%20reading%20social%20cues</a:t>
            </a:r>
            <a:r>
              <a:rPr lang="en-GB" sz="1200" dirty="0">
                <a:effectLst/>
                <a:latin typeface="Times New Roman" panose="02020603050405020304" pitchFamily="18" charset="0"/>
                <a:ea typeface="Times New Roman" panose="02020603050405020304" pitchFamily="18" charset="0"/>
              </a:rPr>
              <a:t> (Accessed: 05</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April 2021). </a:t>
            </a:r>
          </a:p>
          <a:p>
            <a:pPr algn="just"/>
            <a:r>
              <a:rPr lang="en-GB" sz="1200" dirty="0">
                <a:effectLst/>
                <a:latin typeface="Times New Roman" panose="02020603050405020304" pitchFamily="18" charset="0"/>
                <a:ea typeface="Times New Roman" panose="02020603050405020304" pitchFamily="18" charset="0"/>
              </a:rPr>
              <a:t> </a:t>
            </a:r>
          </a:p>
          <a:p>
            <a:pPr algn="just"/>
            <a:r>
              <a:rPr lang="en-GB" sz="1200" dirty="0" err="1">
                <a:effectLst/>
                <a:latin typeface="Times New Roman" panose="02020603050405020304" pitchFamily="18" charset="0"/>
                <a:ea typeface="Times New Roman" panose="02020603050405020304" pitchFamily="18" charset="0"/>
              </a:rPr>
              <a:t>Sako</a:t>
            </a:r>
            <a:r>
              <a:rPr lang="en-GB" sz="1200" dirty="0">
                <a:effectLst/>
                <a:latin typeface="Times New Roman" panose="02020603050405020304" pitchFamily="18" charset="0"/>
                <a:ea typeface="Times New Roman" panose="02020603050405020304" pitchFamily="18" charset="0"/>
              </a:rPr>
              <a:t>, E. (2016) ‘The Emotional and Social Effects of Dyslexia’, </a:t>
            </a:r>
            <a:r>
              <a:rPr lang="en-GB" sz="1200" i="1" dirty="0">
                <a:effectLst/>
                <a:latin typeface="Times New Roman" panose="02020603050405020304" pitchFamily="18" charset="0"/>
                <a:ea typeface="Times New Roman" panose="02020603050405020304" pitchFamily="18" charset="0"/>
              </a:rPr>
              <a:t>European Journal of Interdisciplinary Studies,</a:t>
            </a:r>
            <a:r>
              <a:rPr lang="en-GB" sz="1200" dirty="0">
                <a:effectLst/>
                <a:latin typeface="Times New Roman" panose="02020603050405020304" pitchFamily="18" charset="0"/>
                <a:ea typeface="Times New Roman" panose="02020603050405020304" pitchFamily="18" charset="0"/>
              </a:rPr>
              <a:t> 2(2) pp. 231-239. Available at: </a:t>
            </a:r>
            <a:r>
              <a:rPr lang="en-GB" sz="1200" u="sng" dirty="0">
                <a:solidFill>
                  <a:srgbClr val="0563C1"/>
                </a:solidFill>
                <a:effectLst/>
                <a:latin typeface="Times New Roman" panose="02020603050405020304" pitchFamily="18" charset="0"/>
                <a:ea typeface="Times New Roman" panose="02020603050405020304" pitchFamily="18" charset="0"/>
                <a:hlinkClick r:id="rId3"/>
              </a:rPr>
              <a:t>http://journals.euser.org/files/articles/ejis_jan_apr_16/Enkeleda.pdf</a:t>
            </a:r>
            <a:r>
              <a:rPr lang="en-GB" sz="1200" dirty="0">
                <a:effectLst/>
                <a:latin typeface="Times New Roman" panose="02020603050405020304" pitchFamily="18" charset="0"/>
                <a:ea typeface="Times New Roman" panose="02020603050405020304" pitchFamily="18" charset="0"/>
              </a:rPr>
              <a:t> (Accessed: 05</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April 2021). </a:t>
            </a:r>
          </a:p>
          <a:p>
            <a:pPr algn="just"/>
            <a:r>
              <a:rPr lang="en-GB" sz="1200" dirty="0">
                <a:effectLst/>
                <a:latin typeface="Times New Roman" panose="02020603050405020304" pitchFamily="18" charset="0"/>
                <a:ea typeface="Times New Roman" panose="02020603050405020304" pitchFamily="18" charset="0"/>
              </a:rPr>
              <a:t> </a:t>
            </a: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Sarah Snippets (2021a)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All About Phonemic Awareness.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https://sarahsnippets.com/all-about-phonemic-awareness/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06</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April 2021).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Sarah Snippets (2021b)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Sound Boxes.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[picture],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https://sarahsnippets.com/sound-boxes/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05</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April, 2021).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Time4Learning (2018)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10 Learning Strengths of Children with Dyslexia (Part 1).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[Picture],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https://www.time4learning.com/blog/special-needsgifted/10-learning-strengths-of-children-with-dyslexia-part-1/</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06</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April 2021)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Too Small to Fail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n.d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4 Things to Know About Your Child’s Social-Emotional Development.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[Picture],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http://toosmall.org/blog/4-things-to-know-about-your-childs-social-emotional-development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06</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April 2021)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Welsh Government (2012)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Current Literacy and Dyslexia Provisions in Wales: A Report on the Benchmark Study.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https://gov.wales/sites/default/files/statistics-and-research/2019-08/120824-current-literacy-dyslexia-provision-en.pdf</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04</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April 2021). </a:t>
            </a:r>
          </a:p>
          <a:p>
            <a:pPr algn="just"/>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Welsh Government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Support for Children and Young People with Multi-Sensory Impairment in Educational Settings.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https://gov.wales/sites/default/files/publications/2019-12/191209-support-for-children-and-young-people-with-multi-sensory-impairment-in-educational-settings.pdf</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17</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April 2021).</a:t>
            </a:r>
          </a:p>
          <a:p>
            <a:pPr algn="just"/>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Woodcock, S. Hitches, E. Jones, G. (2019)</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‘It’s not you, it’s me: Teachers self-efficacy and attributional beliefs towards students with specific learning difficulties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Educational Research,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97. p107-118 DOI: 10.1016/j.ijer.2019.07.007 (Accessed 07</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April 2021).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962829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TM02900769[[fn=Retrospect]]</Template>
  <TotalTime>1962</TotalTime>
  <Words>2059</Words>
  <Application>Microsoft Office PowerPoint</Application>
  <PresentationFormat>Widescreen</PresentationFormat>
  <Paragraphs>163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Retrospect</vt:lpstr>
      <vt:lpstr>PowerPoint Presentation</vt:lpstr>
      <vt:lpstr>Introduction</vt:lpstr>
      <vt:lpstr>Overview of Specific Learning Difficulties (SpLD)</vt:lpstr>
      <vt:lpstr>Dyslexia</vt:lpstr>
      <vt:lpstr>   </vt:lpstr>
      <vt:lpstr>Elkonin Boxes (Sound boxes)</vt:lpstr>
      <vt:lpstr>Supporting Polices, Theories &amp; Documents </vt:lpstr>
      <vt:lpstr>Social / Emotional Impacts of Dyslexia</vt:lpstr>
      <vt:lpstr>Benefits of Dyslexia</vt:lpstr>
      <vt:lpstr>Recap </vt:lpstr>
      <vt:lpstr>Recap</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shannon jenkins</dc:creator>
  <cp:lastModifiedBy>shannon jenkins</cp:lastModifiedBy>
  <cp:revision>38</cp:revision>
  <dcterms:created xsi:type="dcterms:W3CDTF">2021-04-04T09:32:29Z</dcterms:created>
  <dcterms:modified xsi:type="dcterms:W3CDTF">2021-04-18T07:50:32Z</dcterms:modified>
</cp:coreProperties>
</file>