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7" r:id="rId2"/>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5">
          <p15:clr>
            <a:srgbClr val="A4A3A4"/>
          </p15:clr>
        </p15:guide>
        <p15:guide id="2" pos="673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p:scale>
          <a:sx n="33" d="100"/>
          <a:sy n="33" d="100"/>
        </p:scale>
        <p:origin x="1906" y="-1680"/>
      </p:cViewPr>
      <p:guideLst>
        <p:guide orient="horz" pos="9535"/>
        <p:guide pos="673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5/1/2020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5/1/2020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5/1/2020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5/1/2020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5/1/2020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5/1/2020</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12.jpg"/><Relationship Id="rId3" Type="http://schemas.openxmlformats.org/officeDocument/2006/relationships/image" Target="../media/image2.png"/><Relationship Id="rId7" Type="http://schemas.openxmlformats.org/officeDocument/2006/relationships/image" Target="../media/image6.png"/><Relationship Id="rId12" Type="http://schemas.openxmlformats.org/officeDocument/2006/relationships/image" Target="../media/image11.jp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5.png"/><Relationship Id="rId11" Type="http://schemas.openxmlformats.org/officeDocument/2006/relationships/image" Target="../media/image10.jpg"/><Relationship Id="rId5" Type="http://schemas.openxmlformats.org/officeDocument/2006/relationships/image" Target="../media/image4.png"/><Relationship Id="rId10" Type="http://schemas.openxmlformats.org/officeDocument/2006/relationships/image" Target="../media/image9.JPG"/><Relationship Id="rId4" Type="http://schemas.openxmlformats.org/officeDocument/2006/relationships/image" Target="../media/image3.png"/><Relationship Id="rId9" Type="http://schemas.openxmlformats.org/officeDocument/2006/relationships/image" Target="../media/image8.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2924754" y="2111264"/>
            <a:ext cx="18109397" cy="38438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a:lnSpc>
                <a:spcPct val="110000"/>
              </a:lnSpc>
              <a:spcBef>
                <a:spcPct val="0"/>
              </a:spcBef>
              <a:buNone/>
            </a:pPr>
            <a:r>
              <a:rPr lang="en-GB" sz="3600" b="1" dirty="0"/>
              <a:t>APPROPRIATION OF GEAR RATIOS THROUGH SIMULATION OF HOMOLOGATION </a:t>
            </a:r>
          </a:p>
          <a:p>
            <a:pPr>
              <a:lnSpc>
                <a:spcPct val="110000"/>
              </a:lnSpc>
              <a:spcBef>
                <a:spcPct val="0"/>
              </a:spcBef>
              <a:buNone/>
            </a:pPr>
            <a:r>
              <a:rPr lang="en-GB" sz="3600" b="1" dirty="0"/>
              <a:t>TEST PROCEDURES TO REDUCE FUEL CONSUMPTION &amp; CO</a:t>
            </a:r>
            <a:r>
              <a:rPr lang="en-GB" sz="3600" b="1" baseline="-25000" dirty="0"/>
              <a:t>2</a:t>
            </a:r>
            <a:r>
              <a:rPr lang="en-GB" sz="3600" b="1" dirty="0"/>
              <a:t> EMISSIONS.</a:t>
            </a:r>
            <a:endParaRPr lang="en-GB" altLang="en-US" sz="3600" b="1" dirty="0">
              <a:latin typeface="Calibri" charset="0"/>
              <a:ea typeface="Calibri" charset="0"/>
              <a:cs typeface="Calibri" charset="0"/>
            </a:endParaRPr>
          </a:p>
          <a:p>
            <a:pPr eaLnBrk="1" hangingPunct="1">
              <a:lnSpc>
                <a:spcPct val="110000"/>
              </a:lnSpc>
              <a:spcBef>
                <a:spcPct val="0"/>
              </a:spcBef>
              <a:buFontTx/>
              <a:buNone/>
            </a:pPr>
            <a:r>
              <a:rPr lang="en-GB" altLang="en-US" sz="4000" b="1" dirty="0">
                <a:latin typeface="Calibri" charset="0"/>
                <a:ea typeface="Calibri" charset="0"/>
                <a:cs typeface="Calibri" charset="0"/>
              </a:rPr>
              <a:t>Danny John Richardson</a:t>
            </a:r>
          </a:p>
          <a:p>
            <a:pPr>
              <a:lnSpc>
                <a:spcPct val="110000"/>
              </a:lnSpc>
              <a:spcBef>
                <a:spcPct val="0"/>
              </a:spcBef>
              <a:buNone/>
            </a:pPr>
            <a:r>
              <a:rPr lang="en-GB" altLang="en-US" sz="3600" dirty="0">
                <a:latin typeface="Calibri" charset="0"/>
                <a:ea typeface="Calibri" charset="0"/>
                <a:cs typeface="Calibri" charset="0"/>
              </a:rPr>
              <a:t>Malcolm McDonald</a:t>
            </a:r>
          </a:p>
          <a:p>
            <a:pPr eaLnBrk="1" hangingPunct="1">
              <a:lnSpc>
                <a:spcPct val="110000"/>
              </a:lnSpc>
              <a:spcBef>
                <a:spcPct val="0"/>
              </a:spcBef>
              <a:buFontTx/>
              <a:buNone/>
            </a:pPr>
            <a:endParaRPr lang="en-GB" altLang="en-US" sz="1800" dirty="0">
              <a:latin typeface="Calibri" charset="0"/>
              <a:ea typeface="Calibri" charset="0"/>
              <a:cs typeface="Calibri" charset="0"/>
            </a:endParaRPr>
          </a:p>
          <a:p>
            <a:pPr eaLnBrk="1" hangingPunct="1">
              <a:lnSpc>
                <a:spcPct val="110000"/>
              </a:lnSpc>
              <a:spcBef>
                <a:spcPct val="0"/>
              </a:spcBef>
              <a:buFontTx/>
              <a:buNone/>
            </a:pPr>
            <a:r>
              <a:rPr lang="en-GB" altLang="en-US" sz="3600" dirty="0">
                <a:latin typeface="Calibri" charset="0"/>
                <a:ea typeface="Calibri" charset="0"/>
                <a:cs typeface="Calibri" charset="0"/>
              </a:rPr>
              <a:t>School</a:t>
            </a:r>
            <a:r>
              <a:rPr lang="en-GB" altLang="en-US" sz="3600" dirty="0">
                <a:latin typeface="Georgia" charset="0"/>
              </a:rPr>
              <a:t> </a:t>
            </a:r>
            <a:r>
              <a:rPr lang="en-GB" altLang="en-US" sz="3600" i="1" dirty="0">
                <a:latin typeface="Georgia" charset="0"/>
              </a:rPr>
              <a:t>of</a:t>
            </a:r>
            <a:r>
              <a:rPr lang="en-GB" altLang="en-US" sz="3600" dirty="0">
                <a:latin typeface="Georgia" charset="0"/>
              </a:rPr>
              <a:t> </a:t>
            </a:r>
            <a:r>
              <a:rPr lang="en-GB" altLang="en-US" sz="3600" b="1" dirty="0">
                <a:latin typeface="Calibri" charset="0"/>
                <a:ea typeface="Calibri" charset="0"/>
                <a:cs typeface="Calibri" charset="0"/>
              </a:rPr>
              <a:t>Engineering</a:t>
            </a:r>
          </a:p>
          <a:p>
            <a:pPr eaLnBrk="1" hangingPunct="1">
              <a:lnSpc>
                <a:spcPct val="110000"/>
              </a:lnSpc>
              <a:spcBef>
                <a:spcPct val="0"/>
              </a:spcBef>
              <a:buFontTx/>
              <a:buNone/>
            </a:pPr>
            <a:r>
              <a:rPr lang="en-GB" altLang="en-US" sz="3600" dirty="0">
                <a:latin typeface="Calibri" charset="0"/>
                <a:ea typeface="Calibri" charset="0"/>
                <a:cs typeface="Calibri" charset="0"/>
              </a:rPr>
              <a:t>BEng (Hons) Motorsport Engineering</a:t>
            </a:r>
            <a:endParaRPr lang="en-US" altLang="zh-CN" sz="3600" dirty="0">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270531" y="6257121"/>
            <a:ext cx="6415087" cy="65363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Introduction</a:t>
            </a:r>
          </a:p>
          <a:p>
            <a:pPr>
              <a:spcBef>
                <a:spcPct val="50000"/>
              </a:spcBef>
            </a:pPr>
            <a:endParaRPr lang="en-AU" altLang="en-US" sz="1200" b="1" dirty="0">
              <a:latin typeface="Arial" panose="020B0604020202020204" pitchFamily="34" charset="0"/>
              <a:cs typeface="Arial" panose="020B0604020202020204" pitchFamily="34" charset="0"/>
            </a:endParaRPr>
          </a:p>
          <a:p>
            <a:pPr algn="just"/>
            <a:r>
              <a:rPr lang="en-GB" sz="2800" dirty="0"/>
              <a:t>Because of the ‘fixed’ nature of the manual transmission testing procedure of the NEDC and with some form of freedom within the WLTP, this project investigated how the theoretical manipulation of gear ratios within a manual transmission can be used to aid in the reduction of fuel use and subsequently the combustion emissions of ICE vehicles across these homologation test cycles.</a:t>
            </a:r>
            <a:endParaRPr lang="en-US" altLang="en-US" sz="2800" dirty="0"/>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5" name="TextBox 4"/>
          <p:cNvSpPr txBox="1"/>
          <p:nvPr/>
        </p:nvSpPr>
        <p:spPr>
          <a:xfrm>
            <a:off x="348597" y="2532558"/>
            <a:ext cx="2237294" cy="2554545"/>
          </a:xfrm>
          <a:prstGeom prst="rect">
            <a:avLst/>
          </a:prstGeom>
          <a:noFill/>
        </p:spPr>
        <p:txBody>
          <a:bodyPr wrap="square" rtlCol="0">
            <a:spAutoFit/>
          </a:bodyPr>
          <a:lstStyle/>
          <a:p>
            <a:pPr algn="ctr"/>
            <a:r>
              <a:rPr lang="en-US" sz="8000" b="1" dirty="0">
                <a:solidFill>
                  <a:schemeClr val="bg1"/>
                </a:solidFill>
              </a:rPr>
              <a:t>Your Pic</a:t>
            </a: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a:solidFill>
                  <a:srgbClr val="002060"/>
                </a:solidFill>
                <a:latin typeface="Calibri" charset="0"/>
                <a:ea typeface="Calibri" charset="0"/>
                <a:cs typeface="Calibri" charset="0"/>
              </a:rPr>
              <a:t>Engineering</a:t>
            </a:r>
            <a:endParaRPr lang="en-GB" sz="3200" dirty="0"/>
          </a:p>
        </p:txBody>
      </p:sp>
      <p:sp>
        <p:nvSpPr>
          <p:cNvPr id="44" name="Text Box 6"/>
          <p:cNvSpPr txBox="1">
            <a:spLocks noChangeArrowheads="1"/>
          </p:cNvSpPr>
          <p:nvPr/>
        </p:nvSpPr>
        <p:spPr bwMode="auto">
          <a:xfrm>
            <a:off x="270530" y="12656688"/>
            <a:ext cx="6415087" cy="82598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Project Aims</a:t>
            </a:r>
          </a:p>
          <a:p>
            <a:pPr>
              <a:spcBef>
                <a:spcPct val="50000"/>
              </a:spcBef>
            </a:pPr>
            <a:endParaRPr lang="en-AU" altLang="en-US" sz="1200" dirty="0">
              <a:latin typeface="Arial" panose="020B0604020202020204" pitchFamily="34" charset="0"/>
              <a:cs typeface="Arial" panose="020B0604020202020204" pitchFamily="34" charset="0"/>
            </a:endParaRPr>
          </a:p>
          <a:p>
            <a:pPr marL="457200" indent="-457200" algn="just">
              <a:spcBef>
                <a:spcPct val="50000"/>
              </a:spcBef>
              <a:buFont typeface="Arial" panose="020B0604020202020204" pitchFamily="34" charset="0"/>
              <a:buChar char="•"/>
            </a:pPr>
            <a:r>
              <a:rPr lang="en-GB" altLang="en-US" sz="2800" dirty="0">
                <a:latin typeface="Arial" panose="020B0604020202020204" pitchFamily="34" charset="0"/>
                <a:cs typeface="Arial" panose="020B0604020202020204" pitchFamily="34" charset="0"/>
              </a:rPr>
              <a:t>Outline the fundamental differences between the test procedures.</a:t>
            </a:r>
          </a:p>
          <a:p>
            <a:pPr marL="457200" indent="-457200" algn="just">
              <a:spcBef>
                <a:spcPct val="50000"/>
              </a:spcBef>
              <a:buFont typeface="Arial" panose="020B0604020202020204" pitchFamily="34" charset="0"/>
              <a:buChar char="•"/>
            </a:pPr>
            <a:r>
              <a:rPr lang="en-GB" altLang="en-US" sz="2800" dirty="0">
                <a:latin typeface="Arial" panose="020B0604020202020204" pitchFamily="34" charset="0"/>
                <a:cs typeface="Arial" panose="020B0604020202020204" pitchFamily="34" charset="0"/>
              </a:rPr>
              <a:t>Construct a mathematical model within Microsoft’s Excel software in order to validate the methodology.</a:t>
            </a:r>
          </a:p>
          <a:p>
            <a:pPr marL="457200" indent="-457200" algn="just">
              <a:spcBef>
                <a:spcPct val="50000"/>
              </a:spcBef>
              <a:buFont typeface="Arial" panose="020B0604020202020204" pitchFamily="34" charset="0"/>
              <a:buChar char="•"/>
            </a:pPr>
            <a:r>
              <a:rPr lang="en-GB" altLang="en-US" sz="2800" dirty="0">
                <a:latin typeface="Arial" panose="020B0604020202020204" pitchFamily="34" charset="0"/>
                <a:cs typeface="Arial" panose="020B0604020202020204" pitchFamily="34" charset="0"/>
              </a:rPr>
              <a:t>Within MATLAB development of a gear ratio appropriation algorithm across the NEDC.</a:t>
            </a:r>
          </a:p>
          <a:p>
            <a:pPr marL="457200" indent="-457200" algn="just">
              <a:spcBef>
                <a:spcPct val="50000"/>
              </a:spcBef>
              <a:buFont typeface="Arial" panose="020B0604020202020204" pitchFamily="34" charset="0"/>
              <a:buChar char="•"/>
            </a:pPr>
            <a:r>
              <a:rPr lang="en-GB" altLang="en-US" sz="2800" dirty="0">
                <a:latin typeface="Arial" panose="020B0604020202020204" pitchFamily="34" charset="0"/>
                <a:cs typeface="Arial" panose="020B0604020202020204" pitchFamily="34" charset="0"/>
              </a:rPr>
              <a:t>Simulate the WLTP to show the  potential enhancement of the gear ratios, along with a simple gear shifting strategy. </a:t>
            </a:r>
          </a:p>
        </p:txBody>
      </p:sp>
      <mc:AlternateContent xmlns:mc="http://schemas.openxmlformats.org/markup-compatibility/2006">
        <mc:Choice xmlns:a14="http://schemas.microsoft.com/office/drawing/2010/main" Requires="a14">
          <p:sp>
            <p:nvSpPr>
              <p:cNvPr id="46" name="Text Box 6"/>
              <p:cNvSpPr txBox="1">
                <a:spLocks noChangeArrowheads="1"/>
              </p:cNvSpPr>
              <p:nvPr/>
            </p:nvSpPr>
            <p:spPr bwMode="auto">
              <a:xfrm>
                <a:off x="268620" y="20940712"/>
                <a:ext cx="6415087" cy="7488037"/>
              </a:xfrm>
              <a:prstGeom prst="rect">
                <a:avLst/>
              </a:prstGeom>
              <a:noFill/>
              <a:ln>
                <a:noFill/>
              </a:ln>
              <a:extLst>
                <a:ext uri="{909E8E84-426E-40DD-AFC4-6F175D3DCCD1}">
                  <a14:hiddenFill>
                    <a:solidFill>
                      <a:srgbClr val="FFFFFF"/>
                    </a:solidFill>
                  </a14:hiddenFill>
                </a:ext>
                <a:ext uri="{91240B29-F687-4F45-9708-019B960494DF}">
                  <a14:hiddenLine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Methodology</a:t>
                </a:r>
              </a:p>
              <a:p>
                <a:endParaRPr lang="en-GB" sz="1200" dirty="0">
                  <a:latin typeface="Arial" panose="020B0604020202020204" pitchFamily="34" charset="0"/>
                  <a:cs typeface="Arial" panose="020B0604020202020204" pitchFamily="34" charset="0"/>
                </a:endParaRPr>
              </a:p>
              <a:p>
                <a:pPr algn="just"/>
                <a:r>
                  <a:rPr lang="en-GB" sz="2800" dirty="0">
                    <a:latin typeface="Arial" panose="020B0604020202020204" pitchFamily="34" charset="0"/>
                    <a:cs typeface="Arial" panose="020B0604020202020204" pitchFamily="34" charset="0"/>
                  </a:rPr>
                  <a:t>For this investigation the primary equations used for the vehicle modelling were the simple known relationships of:</a:t>
                </a:r>
              </a:p>
              <a:p>
                <a:pPr algn="just"/>
                <a:endParaRPr lang="en-GB" sz="2800" dirty="0">
                  <a:latin typeface="Arial" panose="020B0604020202020204" pitchFamily="34" charset="0"/>
                  <a:cs typeface="Arial" panose="020B0604020202020204" pitchFamily="34" charset="0"/>
                </a:endParaRPr>
              </a:p>
              <a:p>
                <a:pPr algn="just"/>
                <a:endParaRPr lang="en-GB" sz="12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14:m>
                  <m:oMath xmlns:m="http://schemas.openxmlformats.org/officeDocument/2006/math">
                    <m:r>
                      <a:rPr lang="en-GB" b="0" i="1" smtClean="0">
                        <a:latin typeface="Cambria Math" panose="02040503050406030204" pitchFamily="18" charset="0"/>
                      </a:rPr>
                      <m:t>𝐹</m:t>
                    </m:r>
                    <m:r>
                      <a:rPr lang="en-GB" b="0" i="1" smtClean="0">
                        <a:latin typeface="Cambria Math" panose="02040503050406030204" pitchFamily="18" charset="0"/>
                      </a:rPr>
                      <m:t>=</m:t>
                    </m:r>
                    <m:r>
                      <a:rPr lang="en-GB" b="0" i="1" smtClean="0">
                        <a:latin typeface="Cambria Math" panose="02040503050406030204" pitchFamily="18" charset="0"/>
                      </a:rPr>
                      <m:t>𝑚𝑎</m:t>
                    </m:r>
                  </m:oMath>
                </a14:m>
                <a:endParaRPr lang="en-GB" i="1" dirty="0">
                  <a:latin typeface="Cambria Math" panose="02040503050406030204" pitchFamily="18" charset="0"/>
                </a:endParaRPr>
              </a:p>
              <a:p>
                <a:endParaRPr lang="en-GB" sz="1200" i="1" dirty="0">
                  <a:latin typeface="Cambria Math" panose="02040503050406030204" pitchFamily="18" charset="0"/>
                </a:endParaRPr>
              </a:p>
              <a:p>
                <a:pPr marL="342900" indent="-342900">
                  <a:buFont typeface="Arial" panose="020B0604020202020204" pitchFamily="34" charset="0"/>
                  <a:buChar char="•"/>
                </a:pPr>
                <a14:m>
                  <m:oMath xmlns:m="http://schemas.openxmlformats.org/officeDocument/2006/math">
                    <m:r>
                      <a:rPr lang="en-GB" i="1">
                        <a:latin typeface="Cambria Math" panose="02040503050406030204" pitchFamily="18" charset="0"/>
                      </a:rPr>
                      <m:t>𝐷𝑟𝑎𝑔</m:t>
                    </m:r>
                    <m:r>
                      <a:rPr lang="en-GB" i="1">
                        <a:latin typeface="Cambria Math" panose="02040503050406030204" pitchFamily="18" charset="0"/>
                      </a:rPr>
                      <m:t> </m:t>
                    </m:r>
                    <m:r>
                      <a:rPr lang="en-GB" i="1">
                        <a:latin typeface="Cambria Math" panose="02040503050406030204" pitchFamily="18" charset="0"/>
                      </a:rPr>
                      <m:t>𝐹𝑜𝑟𝑐𝑒</m:t>
                    </m:r>
                    <m:r>
                      <a:rPr lang="en-GB" i="1">
                        <a:latin typeface="Cambria Math" panose="02040503050406030204" pitchFamily="18" charset="0"/>
                      </a:rPr>
                      <m:t>=</m:t>
                    </m:r>
                    <m:f>
                      <m:fPr>
                        <m:ctrlPr>
                          <a:rPr lang="en-GB" i="1">
                            <a:latin typeface="Cambria Math" panose="02040503050406030204" pitchFamily="18" charset="0"/>
                          </a:rPr>
                        </m:ctrlPr>
                      </m:fPr>
                      <m:num>
                        <m:r>
                          <a:rPr lang="en-GB" i="1">
                            <a:latin typeface="Cambria Math" panose="02040503050406030204" pitchFamily="18" charset="0"/>
                          </a:rPr>
                          <m:t>1</m:t>
                        </m:r>
                      </m:num>
                      <m:den>
                        <m:r>
                          <a:rPr lang="en-GB" i="1">
                            <a:latin typeface="Cambria Math" panose="02040503050406030204" pitchFamily="18" charset="0"/>
                          </a:rPr>
                          <m:t>2</m:t>
                        </m:r>
                      </m:den>
                    </m:f>
                    <m:r>
                      <a:rPr lang="en-GB" i="1">
                        <a:latin typeface="Cambria Math" panose="02040503050406030204" pitchFamily="18" charset="0"/>
                      </a:rPr>
                      <m:t> ∙ </m:t>
                    </m:r>
                    <m:r>
                      <a:rPr lang="en-GB" i="1">
                        <a:latin typeface="Cambria Math" panose="02040503050406030204" pitchFamily="18" charset="0"/>
                      </a:rPr>
                      <m:t>𝜌</m:t>
                    </m:r>
                    <m:r>
                      <a:rPr lang="en-GB" i="1">
                        <a:latin typeface="Cambria Math" panose="02040503050406030204" pitchFamily="18" charset="0"/>
                      </a:rPr>
                      <m:t> ∙ </m:t>
                    </m:r>
                    <m:sSub>
                      <m:sSubPr>
                        <m:ctrlPr>
                          <a:rPr lang="en-GB" i="1">
                            <a:latin typeface="Cambria Math" panose="02040503050406030204" pitchFamily="18" charset="0"/>
                          </a:rPr>
                        </m:ctrlPr>
                      </m:sSubPr>
                      <m:e>
                        <m:r>
                          <a:rPr lang="en-GB" i="1">
                            <a:latin typeface="Cambria Math" panose="02040503050406030204" pitchFamily="18" charset="0"/>
                          </a:rPr>
                          <m:t>𝐶</m:t>
                        </m:r>
                      </m:e>
                      <m:sub>
                        <m:r>
                          <a:rPr lang="en-GB" i="1">
                            <a:latin typeface="Cambria Math" panose="02040503050406030204" pitchFamily="18" charset="0"/>
                          </a:rPr>
                          <m:t>𝑑</m:t>
                        </m:r>
                      </m:sub>
                    </m:sSub>
                    <m:r>
                      <a:rPr lang="en-GB" i="1">
                        <a:latin typeface="Cambria Math" panose="02040503050406030204" pitchFamily="18" charset="0"/>
                      </a:rPr>
                      <m:t>𝐴</m:t>
                    </m:r>
                    <m:r>
                      <a:rPr lang="en-GB" i="1">
                        <a:latin typeface="Cambria Math" panose="02040503050406030204" pitchFamily="18" charset="0"/>
                      </a:rPr>
                      <m:t> ∙</m:t>
                    </m:r>
                    <m:sSup>
                      <m:sSupPr>
                        <m:ctrlPr>
                          <a:rPr lang="en-GB" i="1">
                            <a:latin typeface="Cambria Math" panose="02040503050406030204" pitchFamily="18" charset="0"/>
                          </a:rPr>
                        </m:ctrlPr>
                      </m:sSupPr>
                      <m:e>
                        <m:r>
                          <a:rPr lang="en-GB" i="1">
                            <a:latin typeface="Cambria Math" panose="02040503050406030204" pitchFamily="18" charset="0"/>
                          </a:rPr>
                          <m:t>𝑉</m:t>
                        </m:r>
                      </m:e>
                      <m:sup>
                        <m:r>
                          <a:rPr lang="en-GB" i="1">
                            <a:latin typeface="Cambria Math" panose="02040503050406030204" pitchFamily="18" charset="0"/>
                          </a:rPr>
                          <m:t>2</m:t>
                        </m:r>
                      </m:sup>
                    </m:sSup>
                  </m:oMath>
                </a14:m>
                <a:endParaRPr lang="en-GB" sz="1200" dirty="0"/>
              </a:p>
              <a:p>
                <a:pPr marL="342900" indent="-342900">
                  <a:buFont typeface="Arial" panose="020B0604020202020204" pitchFamily="34" charset="0"/>
                  <a:buChar char="•"/>
                </a:pPr>
                <a:endParaRPr lang="en-GB" sz="1200" dirty="0"/>
              </a:p>
              <a:p>
                <a:pPr marL="342900" indent="-342900">
                  <a:buFont typeface="Arial" panose="020B0604020202020204" pitchFamily="34" charset="0"/>
                  <a:buChar char="•"/>
                </a:pPr>
                <a14:m>
                  <m:oMath xmlns:m="http://schemas.openxmlformats.org/officeDocument/2006/math">
                    <m:r>
                      <a:rPr lang="en-GB" i="1">
                        <a:latin typeface="Cambria Math" panose="02040503050406030204" pitchFamily="18" charset="0"/>
                      </a:rPr>
                      <m:t>𝑅𝑜𝑙𝑙𝑖𝑛𝑔</m:t>
                    </m:r>
                    <m:r>
                      <a:rPr lang="en-GB" i="1">
                        <a:latin typeface="Cambria Math" panose="02040503050406030204" pitchFamily="18" charset="0"/>
                      </a:rPr>
                      <m:t> </m:t>
                    </m:r>
                    <m:r>
                      <a:rPr lang="en-GB" i="1">
                        <a:latin typeface="Cambria Math" panose="02040503050406030204" pitchFamily="18" charset="0"/>
                      </a:rPr>
                      <m:t>𝑅𝑒𝑠𝑖𝑠𝑡𝑎𝑛𝑐𝑒</m:t>
                    </m:r>
                    <m:r>
                      <a:rPr lang="en-GB" i="1">
                        <a:latin typeface="Cambria Math" panose="02040503050406030204" pitchFamily="18" charset="0"/>
                      </a:rPr>
                      <m:t> =</m:t>
                    </m:r>
                    <m:r>
                      <a:rPr lang="en-GB" i="1">
                        <a:latin typeface="Cambria Math" panose="02040503050406030204" pitchFamily="18" charset="0"/>
                      </a:rPr>
                      <m:t>𝑀</m:t>
                    </m:r>
                    <m:r>
                      <a:rPr lang="en-GB" i="1">
                        <a:latin typeface="Cambria Math" panose="02040503050406030204" pitchFamily="18" charset="0"/>
                      </a:rPr>
                      <m:t> ∙</m:t>
                    </m:r>
                    <m:r>
                      <a:rPr lang="en-GB" i="1">
                        <a:latin typeface="Cambria Math" panose="02040503050406030204" pitchFamily="18" charset="0"/>
                      </a:rPr>
                      <m:t>𝑔</m:t>
                    </m:r>
                    <m:r>
                      <a:rPr lang="en-GB" i="1">
                        <a:latin typeface="Cambria Math" panose="02040503050406030204" pitchFamily="18" charset="0"/>
                      </a:rPr>
                      <m:t>∙ </m:t>
                    </m:r>
                    <m:sSub>
                      <m:sSubPr>
                        <m:ctrlPr>
                          <a:rPr lang="en-GB" i="1">
                            <a:latin typeface="Cambria Math" panose="02040503050406030204" pitchFamily="18" charset="0"/>
                          </a:rPr>
                        </m:ctrlPr>
                      </m:sSubPr>
                      <m:e>
                        <m:r>
                          <a:rPr lang="en-GB" i="1">
                            <a:latin typeface="Cambria Math" panose="02040503050406030204" pitchFamily="18" charset="0"/>
                          </a:rPr>
                          <m:t>𝐶𝑜𝑒</m:t>
                        </m:r>
                      </m:e>
                      <m:sub>
                        <m:r>
                          <a:rPr lang="en-GB" i="1">
                            <a:latin typeface="Cambria Math" panose="02040503050406030204" pitchFamily="18" charset="0"/>
                          </a:rPr>
                          <m:t>𝑅𝑅</m:t>
                        </m:r>
                      </m:sub>
                    </m:sSub>
                  </m:oMath>
                </a14:m>
                <a:endParaRPr lang="en-GB" sz="1200" dirty="0"/>
              </a:p>
              <a:p>
                <a:pPr marL="342900" indent="-342900">
                  <a:buFont typeface="Arial" panose="020B0604020202020204" pitchFamily="34" charset="0"/>
                  <a:buChar char="•"/>
                </a:pPr>
                <a:endParaRPr lang="en-GB" sz="1200" dirty="0"/>
              </a:p>
              <a:p>
                <a:pPr marL="342900" indent="-342900">
                  <a:buFont typeface="Arial" panose="020B0604020202020204" pitchFamily="34" charset="0"/>
                  <a:buChar char="•"/>
                </a:pPr>
                <a14:m>
                  <m:oMath xmlns:m="http://schemas.openxmlformats.org/officeDocument/2006/math">
                    <m:r>
                      <a:rPr lang="en-GB" i="1">
                        <a:latin typeface="Cambria Math" panose="02040503050406030204" pitchFamily="18" charset="0"/>
                      </a:rPr>
                      <m:t>𝑇𝑜𝑟𝑞𝑢𝑒</m:t>
                    </m:r>
                    <m:r>
                      <a:rPr lang="en-GB" i="1">
                        <a:latin typeface="Cambria Math" panose="02040503050406030204" pitchFamily="18" charset="0"/>
                      </a:rPr>
                      <m:t>=</m:t>
                    </m:r>
                    <m:r>
                      <a:rPr lang="en-GB" i="1">
                        <a:latin typeface="Cambria Math" panose="02040503050406030204" pitchFamily="18" charset="0"/>
                      </a:rPr>
                      <m:t>𝐼</m:t>
                    </m:r>
                    <m:r>
                      <a:rPr lang="en-GB" i="1">
                        <a:latin typeface="Cambria Math" panose="02040503050406030204" pitchFamily="18" charset="0"/>
                      </a:rPr>
                      <m:t> ∙ </m:t>
                    </m:r>
                    <m:r>
                      <a:rPr lang="en-GB" i="1">
                        <a:latin typeface="Cambria Math" panose="02040503050406030204" pitchFamily="18" charset="0"/>
                      </a:rPr>
                      <m:t>𝛼</m:t>
                    </m:r>
                  </m:oMath>
                </a14:m>
                <a:endParaRPr lang="en-GB" sz="1200" dirty="0"/>
              </a:p>
              <a:p>
                <a:pPr marL="342900" indent="-342900">
                  <a:buFont typeface="Arial" panose="020B0604020202020204" pitchFamily="34" charset="0"/>
                  <a:buChar char="•"/>
                </a:pPr>
                <a:endParaRPr lang="en-GB" sz="1200" dirty="0"/>
              </a:p>
              <a:p>
                <a:pPr marL="342900" indent="-342900">
                  <a:buFont typeface="Arial" panose="020B0604020202020204" pitchFamily="34" charset="0"/>
                  <a:buChar char="•"/>
                </a:pP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𝑇</m:t>
                        </m:r>
                      </m:e>
                      <m:sub>
                        <m:r>
                          <a:rPr lang="en-GB" i="1">
                            <a:latin typeface="Cambria Math" panose="02040503050406030204" pitchFamily="18" charset="0"/>
                          </a:rPr>
                          <m:t>𝑎𝑥𝑙𝑒</m:t>
                        </m:r>
                      </m:sub>
                    </m:sSub>
                    <m:r>
                      <a:rPr lang="en-GB" i="1">
                        <a:latin typeface="Cambria Math" panose="02040503050406030204" pitchFamily="18" charset="0"/>
                      </a:rPr>
                      <m:t>= </m:t>
                    </m:r>
                    <m:sSub>
                      <m:sSubPr>
                        <m:ctrlPr>
                          <a:rPr lang="en-GB" i="1">
                            <a:latin typeface="Cambria Math" panose="02040503050406030204" pitchFamily="18" charset="0"/>
                          </a:rPr>
                        </m:ctrlPr>
                      </m:sSubPr>
                      <m:e>
                        <m:r>
                          <a:rPr lang="en-GB" i="1">
                            <a:latin typeface="Cambria Math" panose="02040503050406030204" pitchFamily="18" charset="0"/>
                          </a:rPr>
                          <m:t>𝑇</m:t>
                        </m:r>
                      </m:e>
                      <m:sub>
                        <m:r>
                          <a:rPr lang="en-GB" i="1">
                            <a:latin typeface="Cambria Math" panose="02040503050406030204" pitchFamily="18" charset="0"/>
                          </a:rPr>
                          <m:t>𝑒𝑛𝑔𝑖𝑛𝑒</m:t>
                        </m:r>
                      </m:sub>
                    </m:sSub>
                    <m:r>
                      <a:rPr lang="en-GB" i="1">
                        <a:latin typeface="Cambria Math" panose="02040503050406030204" pitchFamily="18" charset="0"/>
                      </a:rPr>
                      <m:t> ∙</m:t>
                    </m:r>
                    <m:r>
                      <a:rPr lang="en-GB" i="1">
                        <a:latin typeface="Cambria Math" panose="02040503050406030204" pitchFamily="18" charset="0"/>
                      </a:rPr>
                      <m:t>𝐺𝑒𝑎𝑟</m:t>
                    </m:r>
                    <m:r>
                      <a:rPr lang="en-GB" i="1">
                        <a:latin typeface="Cambria Math" panose="02040503050406030204" pitchFamily="18" charset="0"/>
                      </a:rPr>
                      <m:t> </m:t>
                    </m:r>
                    <m:r>
                      <a:rPr lang="en-GB" i="1">
                        <a:latin typeface="Cambria Math" panose="02040503050406030204" pitchFamily="18" charset="0"/>
                      </a:rPr>
                      <m:t>𝑅𝑎𝑡𝑖𝑜</m:t>
                    </m:r>
                    <m:r>
                      <a:rPr lang="en-GB" i="1">
                        <a:latin typeface="Cambria Math" panose="02040503050406030204" pitchFamily="18" charset="0"/>
                      </a:rPr>
                      <m:t> ∙ </m:t>
                    </m:r>
                    <m:sSub>
                      <m:sSubPr>
                        <m:ctrlPr>
                          <a:rPr lang="en-GB" i="1">
                            <a:latin typeface="Cambria Math" panose="02040503050406030204" pitchFamily="18" charset="0"/>
                          </a:rPr>
                        </m:ctrlPr>
                      </m:sSubPr>
                      <m:e>
                        <m:r>
                          <a:rPr lang="en-GB" i="1">
                            <a:latin typeface="Cambria Math" panose="02040503050406030204" pitchFamily="18" charset="0"/>
                          </a:rPr>
                          <m:t>𝜇</m:t>
                        </m:r>
                      </m:e>
                      <m:sub>
                        <m:r>
                          <a:rPr lang="en-GB" i="1">
                            <a:latin typeface="Cambria Math" panose="02040503050406030204" pitchFamily="18" charset="0"/>
                          </a:rPr>
                          <m:t>𝑔𝑒𝑎𝑟𝑠</m:t>
                        </m:r>
                      </m:sub>
                    </m:sSub>
                  </m:oMath>
                </a14:m>
                <a:endParaRPr lang="en-GB" dirty="0"/>
              </a:p>
              <a:p>
                <a:pPr marL="342900" indent="-342900">
                  <a:buFont typeface="Arial" panose="020B0604020202020204" pitchFamily="34" charset="0"/>
                  <a:buChar char="•"/>
                </a:pPr>
                <a:endParaRPr lang="en-GB" sz="1200" dirty="0"/>
              </a:p>
              <a:p>
                <a:pPr marL="342900" indent="-342900">
                  <a:buFont typeface="Arial" panose="020B0604020202020204" pitchFamily="34" charset="0"/>
                  <a:buChar char="•"/>
                </a:pPr>
                <a14:m>
                  <m:oMath xmlns:m="http://schemas.openxmlformats.org/officeDocument/2006/math">
                    <m:r>
                      <a:rPr lang="en-GB" b="0" i="1" smtClean="0">
                        <a:latin typeface="Cambria Math" panose="02040503050406030204" pitchFamily="18" charset="0"/>
                      </a:rPr>
                      <m:t>𝑉</m:t>
                    </m:r>
                    <m:r>
                      <a:rPr lang="en-GB" b="0" i="1" smtClean="0">
                        <a:latin typeface="Cambria Math" panose="02040503050406030204" pitchFamily="18" charset="0"/>
                      </a:rPr>
                      <m:t>=</m:t>
                    </m:r>
                    <m:r>
                      <a:rPr lang="en-GB" b="0" i="1" smtClean="0">
                        <a:latin typeface="Cambria Math" panose="02040503050406030204" pitchFamily="18" charset="0"/>
                      </a:rPr>
                      <m:t>𝑟</m:t>
                    </m:r>
                    <m:r>
                      <a:rPr lang="en-GB" b="0" i="1" smtClean="0">
                        <a:latin typeface="Cambria Math" panose="02040503050406030204" pitchFamily="18" charset="0"/>
                        <a:ea typeface="Cambria Math" panose="02040503050406030204" pitchFamily="18" charset="0"/>
                      </a:rPr>
                      <m:t>𝜔</m:t>
                    </m:r>
                  </m:oMath>
                </a14:m>
                <a:endParaRPr lang="en-GB" dirty="0"/>
              </a:p>
              <a:p>
                <a:endParaRPr lang="en-GB" sz="1200" dirty="0"/>
              </a:p>
              <a:p>
                <a:pPr marL="342900" indent="-342900">
                  <a:buFont typeface="Arial" panose="020B0604020202020204" pitchFamily="34" charset="0"/>
                  <a:buChar char="•"/>
                </a:pPr>
                <a14:m>
                  <m:oMath xmlns:m="http://schemas.openxmlformats.org/officeDocument/2006/math">
                    <m:r>
                      <a:rPr lang="en-GB" b="0" i="1" smtClean="0">
                        <a:latin typeface="Cambria Math" panose="02040503050406030204" pitchFamily="18" charset="0"/>
                      </a:rPr>
                      <m:t>𝑇</m:t>
                    </m:r>
                    <m:r>
                      <a:rPr lang="en-GB" b="0" i="1" smtClean="0">
                        <a:latin typeface="Cambria Math" panose="02040503050406030204" pitchFamily="18" charset="0"/>
                      </a:rPr>
                      <m:t>=</m:t>
                    </m:r>
                    <m:r>
                      <a:rPr lang="en-GB" b="0" i="1" smtClean="0">
                        <a:latin typeface="Cambria Math" panose="02040503050406030204" pitchFamily="18" charset="0"/>
                      </a:rPr>
                      <m:t>𝐹</m:t>
                    </m:r>
                    <m:r>
                      <a:rPr lang="en-GB" b="0" i="1" smtClean="0">
                        <a:latin typeface="Cambria Math" panose="02040503050406030204" pitchFamily="18" charset="0"/>
                        <a:ea typeface="Cambria Math" panose="02040503050406030204" pitchFamily="18" charset="0"/>
                      </a:rPr>
                      <m:t>∙</m:t>
                    </m:r>
                    <m:r>
                      <a:rPr lang="en-GB" b="0" i="1" smtClean="0">
                        <a:latin typeface="Cambria Math" panose="02040503050406030204" pitchFamily="18" charset="0"/>
                        <a:ea typeface="Cambria Math" panose="02040503050406030204" pitchFamily="18" charset="0"/>
                      </a:rPr>
                      <m:t>𝑟</m:t>
                    </m:r>
                  </m:oMath>
                </a14:m>
                <a:endParaRPr lang="en-GB" dirty="0"/>
              </a:p>
            </p:txBody>
          </p:sp>
        </mc:Choice>
        <mc:Fallback>
          <p:sp>
            <p:nvSpPr>
              <p:cNvPr id="46" name="Text Box 6"/>
              <p:cNvSpPr txBox="1">
                <a:spLocks noRot="1" noChangeAspect="1" noMove="1" noResize="1" noEditPoints="1" noAdjustHandles="1" noChangeArrowheads="1" noChangeShapeType="1" noTextEdit="1"/>
              </p:cNvSpPr>
              <p:nvPr/>
            </p:nvSpPr>
            <p:spPr bwMode="auto">
              <a:xfrm>
                <a:off x="268620" y="20940712"/>
                <a:ext cx="6415087" cy="7488037"/>
              </a:xfrm>
              <a:prstGeom prst="rect">
                <a:avLst/>
              </a:prstGeom>
              <a:blipFill>
                <a:blip r:embed="rId4"/>
                <a:stretch>
                  <a:fillRect l="-190"/>
                </a:stretch>
              </a:blip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noFill/>
                  </a:rPr>
                  <a:t> </a:t>
                </a:r>
              </a:p>
            </p:txBody>
          </p:sp>
        </mc:Fallback>
      </mc:AlternateContent>
      <p:sp>
        <p:nvSpPr>
          <p:cNvPr id="47" name="Text Box 6"/>
          <p:cNvSpPr txBox="1">
            <a:spLocks noChangeArrowheads="1"/>
          </p:cNvSpPr>
          <p:nvPr/>
        </p:nvSpPr>
        <p:spPr bwMode="auto">
          <a:xfrm>
            <a:off x="7484457" y="15968252"/>
            <a:ext cx="6415087" cy="43203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Results</a:t>
            </a:r>
          </a:p>
          <a:p>
            <a:pPr algn="just">
              <a:spcBef>
                <a:spcPct val="50000"/>
              </a:spcBef>
            </a:pPr>
            <a:r>
              <a:rPr lang="en-AU" altLang="en-US" sz="2800" dirty="0">
                <a:latin typeface="Arial" panose="020B0604020202020204" pitchFamily="34" charset="0"/>
                <a:cs typeface="Arial" panose="020B0604020202020204" pitchFamily="34" charset="0"/>
              </a:rPr>
              <a:t>The testing of the two vehicles, Ford Mondeo 2019 2.0L EcoBlue &amp; the VW Passat 2006 2.0L TFSI across both test procedures showed a minimum reduction of fuel of 4.94% &amp; 9.7% respectively, from a change in gear ratios of 10% below original.</a:t>
            </a:r>
          </a:p>
        </p:txBody>
      </p:sp>
      <p:sp>
        <p:nvSpPr>
          <p:cNvPr id="48" name="Text Box 6"/>
          <p:cNvSpPr txBox="1">
            <a:spLocks noChangeArrowheads="1"/>
          </p:cNvSpPr>
          <p:nvPr/>
        </p:nvSpPr>
        <p:spPr bwMode="auto">
          <a:xfrm>
            <a:off x="14693246" y="15968252"/>
            <a:ext cx="6415087" cy="132766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Conclusions</a:t>
            </a:r>
          </a:p>
          <a:p>
            <a:pPr>
              <a:spcBef>
                <a:spcPct val="50000"/>
              </a:spcBef>
            </a:pPr>
            <a:r>
              <a:rPr lang="en-GB" altLang="en-US" sz="2800" dirty="0"/>
              <a:t>Conclusions to take from this investigation: </a:t>
            </a:r>
          </a:p>
          <a:p>
            <a:pPr algn="just">
              <a:spcBef>
                <a:spcPct val="50000"/>
              </a:spcBef>
            </a:pPr>
            <a:r>
              <a:rPr lang="en-GB" altLang="en-US" sz="2800" dirty="0"/>
              <a:t>Across the New European Driving Cycle, it has been made clear that a reduction in gear ratio, leading to a reduction of engine speed, is a cost-effective way to reduce the fuel used and emissions produced across the cycle.</a:t>
            </a:r>
          </a:p>
          <a:p>
            <a:pPr algn="just">
              <a:spcBef>
                <a:spcPct val="50000"/>
              </a:spcBef>
            </a:pPr>
            <a:endParaRPr lang="en-GB" altLang="en-US" sz="800" dirty="0"/>
          </a:p>
          <a:p>
            <a:pPr algn="just">
              <a:spcBef>
                <a:spcPct val="50000"/>
              </a:spcBef>
            </a:pPr>
            <a:r>
              <a:rPr lang="en-GB" sz="2800" dirty="0"/>
              <a:t>For the World harmonised Light vehicle Testing Procedure, although modifying the gear ratios alone does result in reduced fuel consumption, the gear shifting pattern is the most important area that needs to be optimised alongside the ratios for the greatest reduction across this cycle.</a:t>
            </a:r>
          </a:p>
          <a:p>
            <a:pPr algn="just">
              <a:spcBef>
                <a:spcPct val="50000"/>
              </a:spcBef>
            </a:pPr>
            <a:endParaRPr lang="en-GB" altLang="en-US" sz="800" dirty="0"/>
          </a:p>
          <a:p>
            <a:pPr algn="just">
              <a:spcBef>
                <a:spcPct val="50000"/>
              </a:spcBef>
            </a:pPr>
            <a:r>
              <a:rPr lang="en-GB" altLang="en-US" sz="2800" dirty="0"/>
              <a:t>Both vehicles have clearly been designed to “beat” these cycles and not necessarily for real world driving and this is why the introduction of the Real Driving Emissions [RDE] test is so important, to confirm laboratory results with the real-world performance.</a:t>
            </a:r>
            <a:endParaRPr lang="en-US" altLang="en-US" sz="2800" dirty="0"/>
          </a:p>
        </p:txBody>
      </p:sp>
      <mc:AlternateContent xmlns:mc="http://schemas.openxmlformats.org/markup-compatibility/2006">
        <mc:Choice xmlns:a14="http://schemas.microsoft.com/office/drawing/2010/main" Requires="a14">
          <p:sp>
            <p:nvSpPr>
              <p:cNvPr id="49" name="Text Box 6"/>
              <p:cNvSpPr txBox="1">
                <a:spLocks noChangeArrowheads="1"/>
              </p:cNvSpPr>
              <p:nvPr/>
            </p:nvSpPr>
            <p:spPr bwMode="auto">
              <a:xfrm>
                <a:off x="7484456" y="6213288"/>
                <a:ext cx="6415088" cy="10335675"/>
              </a:xfrm>
              <a:prstGeom prst="rect">
                <a:avLst/>
              </a:prstGeom>
              <a:noFill/>
              <a:ln>
                <a:noFill/>
              </a:ln>
              <a:extLst>
                <a:ext uri="{909E8E84-426E-40DD-AFC4-6F175D3DCCD1}">
                  <a14:hiddenFill>
                    <a:solidFill>
                      <a:srgbClr val="FFFFFF"/>
                    </a:solidFill>
                  </a14:hiddenFill>
                </a:ext>
                <a:ext uri="{91240B29-F687-4F45-9708-019B960494DF}">
                  <a14:hiddenLine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just"/>
                <a:r>
                  <a:rPr lang="en-GB" sz="2800" dirty="0">
                    <a:solidFill>
                      <a:schemeClr val="tx1"/>
                    </a:solidFill>
                  </a:rPr>
                  <a:t>And for considering the efficiency of the powertrain:</a:t>
                </a:r>
              </a:p>
              <a:p>
                <a:pPr algn="just"/>
                <a:endParaRPr lang="en-GB" sz="1200" dirty="0">
                  <a:solidFill>
                    <a:schemeClr val="tx1"/>
                  </a:solidFill>
                </a:endParaRPr>
              </a:p>
              <a:p>
                <a:pPr marL="457200" indent="-457200" algn="just">
                  <a:buFont typeface="Arial" panose="020B0604020202020204" pitchFamily="34" charset="0"/>
                  <a:buChar char="•"/>
                </a:pPr>
                <a14:m>
                  <m:oMath xmlns:m="http://schemas.openxmlformats.org/officeDocument/2006/math">
                    <m:r>
                      <a:rPr lang="en-GB" sz="2800" b="0" i="1" smtClean="0">
                        <a:solidFill>
                          <a:schemeClr val="tx1"/>
                        </a:solidFill>
                        <a:latin typeface="Cambria Math" panose="02040503050406030204" pitchFamily="18" charset="0"/>
                      </a:rPr>
                      <m:t>𝑃</m:t>
                    </m:r>
                    <m:r>
                      <a:rPr lang="en-GB" sz="2800" b="0" i="1" smtClean="0">
                        <a:solidFill>
                          <a:schemeClr val="tx1"/>
                        </a:solidFill>
                        <a:latin typeface="Cambria Math" panose="02040503050406030204" pitchFamily="18" charset="0"/>
                      </a:rPr>
                      <m:t>=</m:t>
                    </m:r>
                    <m:r>
                      <a:rPr lang="en-GB" sz="2800" b="0" i="1" smtClean="0">
                        <a:solidFill>
                          <a:schemeClr val="tx1"/>
                        </a:solidFill>
                        <a:latin typeface="Cambria Math" panose="02040503050406030204" pitchFamily="18" charset="0"/>
                      </a:rPr>
                      <m:t>𝑇</m:t>
                    </m:r>
                    <m:r>
                      <a:rPr lang="en-GB" sz="2800" b="0" i="1" smtClean="0">
                        <a:solidFill>
                          <a:schemeClr val="tx1"/>
                        </a:solidFill>
                        <a:latin typeface="Cambria Math" panose="02040503050406030204" pitchFamily="18" charset="0"/>
                        <a:ea typeface="Cambria Math" panose="02040503050406030204" pitchFamily="18" charset="0"/>
                      </a:rPr>
                      <m:t>∙ </m:t>
                    </m:r>
                    <m:r>
                      <a:rPr lang="en-GB" sz="2800" b="0" i="1" smtClean="0">
                        <a:solidFill>
                          <a:schemeClr val="tx1"/>
                        </a:solidFill>
                        <a:latin typeface="Cambria Math" panose="02040503050406030204" pitchFamily="18" charset="0"/>
                        <a:ea typeface="Cambria Math" panose="02040503050406030204" pitchFamily="18" charset="0"/>
                      </a:rPr>
                      <m:t>𝜔</m:t>
                    </m:r>
                  </m:oMath>
                </a14:m>
                <a:endParaRPr lang="en-GB" sz="2800" dirty="0">
                  <a:solidFill>
                    <a:schemeClr val="tx1"/>
                  </a:solidFill>
                </a:endParaRPr>
              </a:p>
              <a:p>
                <a:pPr marL="457200" indent="-457200" algn="just">
                  <a:buFont typeface="Arial" panose="020B0604020202020204" pitchFamily="34" charset="0"/>
                  <a:buChar char="•"/>
                </a:pPr>
                <a14:m>
                  <m:oMath xmlns:m="http://schemas.openxmlformats.org/officeDocument/2006/math">
                    <m:r>
                      <a:rPr lang="en-GB" sz="2800" i="1">
                        <a:solidFill>
                          <a:schemeClr val="tx1"/>
                        </a:solidFill>
                        <a:latin typeface="Cambria Math" panose="02040503050406030204" pitchFamily="18" charset="0"/>
                      </a:rPr>
                      <m:t>𝐵𝑆𝐹𝐶</m:t>
                    </m:r>
                    <m:r>
                      <a:rPr lang="en-GB" sz="2800" i="1">
                        <a:solidFill>
                          <a:schemeClr val="tx1"/>
                        </a:solidFill>
                        <a:latin typeface="Cambria Math" panose="02040503050406030204" pitchFamily="18" charset="0"/>
                      </a:rPr>
                      <m:t>= </m:t>
                    </m:r>
                    <m:f>
                      <m:fPr>
                        <m:ctrlPr>
                          <a:rPr lang="en-GB" sz="2800" i="1">
                            <a:solidFill>
                              <a:schemeClr val="tx1"/>
                            </a:solidFill>
                            <a:latin typeface="Cambria Math" panose="02040503050406030204" pitchFamily="18" charset="0"/>
                          </a:rPr>
                        </m:ctrlPr>
                      </m:fPr>
                      <m:num>
                        <m:r>
                          <a:rPr lang="en-GB" sz="2800" i="1">
                            <a:solidFill>
                              <a:schemeClr val="tx1"/>
                            </a:solidFill>
                            <a:latin typeface="Cambria Math" panose="02040503050406030204" pitchFamily="18" charset="0"/>
                          </a:rPr>
                          <m:t>𝐹𝑢𝑒𝑙</m:t>
                        </m:r>
                        <m:r>
                          <a:rPr lang="en-GB" sz="2800" i="1">
                            <a:solidFill>
                              <a:schemeClr val="tx1"/>
                            </a:solidFill>
                            <a:latin typeface="Cambria Math" panose="02040503050406030204" pitchFamily="18" charset="0"/>
                          </a:rPr>
                          <m:t> (</m:t>
                        </m:r>
                        <m:f>
                          <m:fPr>
                            <m:ctrlPr>
                              <a:rPr lang="en-GB" sz="2800" i="1">
                                <a:solidFill>
                                  <a:schemeClr val="tx1"/>
                                </a:solidFill>
                                <a:latin typeface="Cambria Math" panose="02040503050406030204" pitchFamily="18" charset="0"/>
                              </a:rPr>
                            </m:ctrlPr>
                          </m:fPr>
                          <m:num>
                            <m:r>
                              <a:rPr lang="en-GB" sz="2800" i="1">
                                <a:solidFill>
                                  <a:schemeClr val="tx1"/>
                                </a:solidFill>
                                <a:latin typeface="Cambria Math" panose="02040503050406030204" pitchFamily="18" charset="0"/>
                              </a:rPr>
                              <m:t>𝑔</m:t>
                            </m:r>
                          </m:num>
                          <m:den>
                            <m:r>
                              <a:rPr lang="en-GB" sz="2800" i="1">
                                <a:solidFill>
                                  <a:schemeClr val="tx1"/>
                                </a:solidFill>
                                <a:latin typeface="Cambria Math" panose="02040503050406030204" pitchFamily="18" charset="0"/>
                              </a:rPr>
                              <m:t>𝑠</m:t>
                            </m:r>
                          </m:den>
                        </m:f>
                        <m:r>
                          <a:rPr lang="en-GB" sz="2800" i="1">
                            <a:solidFill>
                              <a:schemeClr val="tx1"/>
                            </a:solidFill>
                            <a:latin typeface="Cambria Math" panose="02040503050406030204" pitchFamily="18" charset="0"/>
                          </a:rPr>
                          <m:t>)</m:t>
                        </m:r>
                      </m:num>
                      <m:den>
                        <m:r>
                          <a:rPr lang="en-GB" sz="2800" i="1">
                            <a:solidFill>
                              <a:schemeClr val="tx1"/>
                            </a:solidFill>
                            <a:latin typeface="Cambria Math" panose="02040503050406030204" pitchFamily="18" charset="0"/>
                          </a:rPr>
                          <m:t>𝑃𝑜𝑤𝑒𝑟</m:t>
                        </m:r>
                        <m:r>
                          <a:rPr lang="en-GB" sz="2800" i="1">
                            <a:solidFill>
                              <a:schemeClr val="tx1"/>
                            </a:solidFill>
                            <a:latin typeface="Cambria Math" panose="02040503050406030204" pitchFamily="18" charset="0"/>
                          </a:rPr>
                          <m:t> </m:t>
                        </m:r>
                        <m:d>
                          <m:dPr>
                            <m:ctrlPr>
                              <a:rPr lang="en-GB" sz="2800" i="1">
                                <a:solidFill>
                                  <a:schemeClr val="tx1"/>
                                </a:solidFill>
                                <a:latin typeface="Cambria Math" panose="02040503050406030204" pitchFamily="18" charset="0"/>
                              </a:rPr>
                            </m:ctrlPr>
                          </m:dPr>
                          <m:e>
                            <m:r>
                              <a:rPr lang="en-GB" sz="2800" i="1">
                                <a:solidFill>
                                  <a:schemeClr val="tx1"/>
                                </a:solidFill>
                                <a:latin typeface="Cambria Math" panose="02040503050406030204" pitchFamily="18" charset="0"/>
                              </a:rPr>
                              <m:t>𝐾𝑤</m:t>
                            </m:r>
                          </m:e>
                        </m:d>
                      </m:den>
                    </m:f>
                    <m:r>
                      <a:rPr lang="en-GB" sz="2800" i="1">
                        <a:solidFill>
                          <a:schemeClr val="tx1"/>
                        </a:solidFill>
                        <a:latin typeface="Cambria Math" panose="02040503050406030204" pitchFamily="18" charset="0"/>
                      </a:rPr>
                      <m:t> ∙3600</m:t>
                    </m:r>
                  </m:oMath>
                </a14:m>
                <a:endParaRPr lang="en-GB" sz="2800" dirty="0">
                  <a:solidFill>
                    <a:schemeClr val="tx1"/>
                  </a:solidFill>
                </a:endParaRPr>
              </a:p>
              <a:p>
                <a:pPr algn="just"/>
                <a:endParaRPr lang="en-GB" sz="1200" dirty="0">
                  <a:solidFill>
                    <a:schemeClr val="tx1"/>
                  </a:solidFill>
                </a:endParaRPr>
              </a:p>
              <a:p>
                <a:pPr algn="just"/>
                <a:r>
                  <a:rPr lang="en-GB" sz="2800" dirty="0">
                    <a:solidFill>
                      <a:schemeClr val="tx1"/>
                    </a:solidFill>
                  </a:rPr>
                  <a:t>The fundamental chemical balance used to calculate        is shown as: </a:t>
                </a:r>
              </a:p>
              <a:p>
                <a:pPr algn="just"/>
                <a:endParaRPr lang="en-GB" sz="1600" dirty="0">
                  <a:solidFill>
                    <a:schemeClr val="tx1"/>
                  </a:solidFill>
                </a:endParaRPr>
              </a:p>
              <a:p>
                <a:pPr marL="342900" indent="-342900" algn="just">
                  <a:buFont typeface="Arial" panose="020B0604020202020204" pitchFamily="34" charset="0"/>
                  <a:buChar char="•"/>
                </a:pPr>
                <a14:m>
                  <m:oMath xmlns:m="http://schemas.openxmlformats.org/officeDocument/2006/math">
                    <m:r>
                      <a:rPr lang="en-GB" i="1">
                        <a:solidFill>
                          <a:schemeClr val="tx1"/>
                        </a:solidFill>
                        <a:latin typeface="Cambria Math" panose="02040503050406030204" pitchFamily="18" charset="0"/>
                      </a:rPr>
                      <m:t>𝐶</m:t>
                    </m:r>
                    <m:r>
                      <a:rPr lang="en-GB" i="1">
                        <a:solidFill>
                          <a:schemeClr val="tx1"/>
                        </a:solidFill>
                        <a:latin typeface="Cambria Math" panose="02040503050406030204" pitchFamily="18" charset="0"/>
                      </a:rPr>
                      <m:t>8</m:t>
                    </m:r>
                    <m:r>
                      <a:rPr lang="en-GB" i="1">
                        <a:solidFill>
                          <a:schemeClr val="tx1"/>
                        </a:solidFill>
                        <a:latin typeface="Cambria Math" panose="02040503050406030204" pitchFamily="18" charset="0"/>
                      </a:rPr>
                      <m:t>𝐻</m:t>
                    </m:r>
                    <m:r>
                      <a:rPr lang="en-GB" i="1">
                        <a:solidFill>
                          <a:schemeClr val="tx1"/>
                        </a:solidFill>
                        <a:latin typeface="Cambria Math" panose="02040503050406030204" pitchFamily="18" charset="0"/>
                      </a:rPr>
                      <m:t>18  +  12.5</m:t>
                    </m:r>
                    <m:d>
                      <m:dPr>
                        <m:ctrlPr>
                          <a:rPr lang="en-GB" i="1">
                            <a:solidFill>
                              <a:schemeClr val="tx1"/>
                            </a:solidFill>
                            <a:latin typeface="Cambria Math" panose="02040503050406030204" pitchFamily="18" charset="0"/>
                          </a:rPr>
                        </m:ctrlPr>
                      </m:dPr>
                      <m:e>
                        <m:sSup>
                          <m:sSupPr>
                            <m:ctrlPr>
                              <a:rPr lang="en-GB" i="1">
                                <a:solidFill>
                                  <a:schemeClr val="tx1"/>
                                </a:solidFill>
                                <a:latin typeface="Cambria Math" panose="02040503050406030204" pitchFamily="18" charset="0"/>
                              </a:rPr>
                            </m:ctrlPr>
                          </m:sSupPr>
                          <m:e>
                            <m:r>
                              <a:rPr lang="en-GB" i="1">
                                <a:solidFill>
                                  <a:schemeClr val="tx1"/>
                                </a:solidFill>
                                <a:latin typeface="Cambria Math" panose="02040503050406030204" pitchFamily="18" charset="0"/>
                              </a:rPr>
                              <m:t>𝑂</m:t>
                            </m:r>
                          </m:e>
                          <m:sup>
                            <m:r>
                              <a:rPr lang="en-GB" i="1">
                                <a:solidFill>
                                  <a:schemeClr val="tx1"/>
                                </a:solidFill>
                                <a:latin typeface="Cambria Math" panose="02040503050406030204" pitchFamily="18" charset="0"/>
                              </a:rPr>
                              <m:t>2</m:t>
                            </m:r>
                          </m:sup>
                        </m:sSup>
                        <m:r>
                          <a:rPr lang="en-GB" i="1">
                            <a:solidFill>
                              <a:schemeClr val="tx1"/>
                            </a:solidFill>
                            <a:latin typeface="Cambria Math" panose="02040503050406030204" pitchFamily="18" charset="0"/>
                          </a:rPr>
                          <m:t> + 3.76</m:t>
                        </m:r>
                        <m:d>
                          <m:dPr>
                            <m:ctrlPr>
                              <a:rPr lang="en-GB" i="1">
                                <a:solidFill>
                                  <a:schemeClr val="tx1"/>
                                </a:solidFill>
                                <a:latin typeface="Cambria Math" panose="02040503050406030204" pitchFamily="18" charset="0"/>
                              </a:rPr>
                            </m:ctrlPr>
                          </m:dPr>
                          <m:e>
                            <m:sSup>
                              <m:sSupPr>
                                <m:ctrlPr>
                                  <a:rPr lang="en-GB" i="1">
                                    <a:solidFill>
                                      <a:schemeClr val="tx1"/>
                                    </a:solidFill>
                                    <a:latin typeface="Cambria Math" panose="02040503050406030204" pitchFamily="18" charset="0"/>
                                  </a:rPr>
                                </m:ctrlPr>
                              </m:sSupPr>
                              <m:e>
                                <m:r>
                                  <a:rPr lang="en-GB" i="1">
                                    <a:solidFill>
                                      <a:schemeClr val="tx1"/>
                                    </a:solidFill>
                                    <a:latin typeface="Cambria Math" panose="02040503050406030204" pitchFamily="18" charset="0"/>
                                  </a:rPr>
                                  <m:t>𝑁</m:t>
                                </m:r>
                              </m:e>
                              <m:sup>
                                <m:r>
                                  <a:rPr lang="en-GB" i="1">
                                    <a:solidFill>
                                      <a:schemeClr val="tx1"/>
                                    </a:solidFill>
                                    <a:latin typeface="Cambria Math" panose="02040503050406030204" pitchFamily="18" charset="0"/>
                                  </a:rPr>
                                  <m:t>2</m:t>
                                </m:r>
                              </m:sup>
                            </m:sSup>
                          </m:e>
                        </m:d>
                      </m:e>
                    </m:d>
                    <m:r>
                      <a:rPr lang="en-GB" i="1">
                        <a:solidFill>
                          <a:schemeClr val="tx1"/>
                        </a:solidFill>
                        <a:latin typeface="Cambria Math" panose="02040503050406030204" pitchFamily="18" charset="0"/>
                      </a:rPr>
                      <m:t>= 8</m:t>
                    </m:r>
                    <m:r>
                      <a:rPr lang="en-GB" i="1">
                        <a:solidFill>
                          <a:schemeClr val="tx1"/>
                        </a:solidFill>
                        <a:latin typeface="Cambria Math" panose="02040503050406030204" pitchFamily="18" charset="0"/>
                      </a:rPr>
                      <m:t>𝐶𝑂</m:t>
                    </m:r>
                    <m:r>
                      <a:rPr lang="en-GB" i="1">
                        <a:solidFill>
                          <a:schemeClr val="tx1"/>
                        </a:solidFill>
                        <a:latin typeface="Cambria Math" panose="02040503050406030204" pitchFamily="18" charset="0"/>
                      </a:rPr>
                      <m:t>₂ + 9</m:t>
                    </m:r>
                    <m:r>
                      <a:rPr lang="en-GB" i="1">
                        <a:solidFill>
                          <a:schemeClr val="tx1"/>
                        </a:solidFill>
                        <a:latin typeface="Cambria Math" panose="02040503050406030204" pitchFamily="18" charset="0"/>
                      </a:rPr>
                      <m:t>𝐻</m:t>
                    </m:r>
                    <m:r>
                      <a:rPr lang="en-GB" i="1">
                        <a:solidFill>
                          <a:schemeClr val="tx1"/>
                        </a:solidFill>
                        <a:latin typeface="Cambria Math" panose="02040503050406030204" pitchFamily="18" charset="0"/>
                      </a:rPr>
                      <m:t>₂</m:t>
                    </m:r>
                    <m:r>
                      <a:rPr lang="en-GB" i="1">
                        <a:solidFill>
                          <a:schemeClr val="tx1"/>
                        </a:solidFill>
                        <a:latin typeface="Cambria Math" panose="02040503050406030204" pitchFamily="18" charset="0"/>
                      </a:rPr>
                      <m:t>𝑂</m:t>
                    </m:r>
                    <m:r>
                      <a:rPr lang="en-GB" i="1">
                        <a:solidFill>
                          <a:schemeClr val="tx1"/>
                        </a:solidFill>
                        <a:latin typeface="Cambria Math" panose="02040503050406030204" pitchFamily="18" charset="0"/>
                      </a:rPr>
                      <m:t> + 47</m:t>
                    </m:r>
                    <m:r>
                      <a:rPr lang="en-GB" i="1">
                        <a:solidFill>
                          <a:schemeClr val="tx1"/>
                        </a:solidFill>
                        <a:latin typeface="Cambria Math" panose="02040503050406030204" pitchFamily="18" charset="0"/>
                      </a:rPr>
                      <m:t>𝑁</m:t>
                    </m:r>
                    <m:r>
                      <a:rPr lang="en-GB" i="1">
                        <a:solidFill>
                          <a:schemeClr val="tx1"/>
                        </a:solidFill>
                        <a:latin typeface="Cambria Math" panose="02040503050406030204" pitchFamily="18" charset="0"/>
                      </a:rPr>
                      <m:t>₂</m:t>
                    </m:r>
                  </m:oMath>
                </a14:m>
                <a:endParaRPr lang="en-GB" dirty="0">
                  <a:solidFill>
                    <a:schemeClr val="tx1"/>
                  </a:solidFill>
                </a:endParaRPr>
              </a:p>
              <a:p>
                <a:pPr algn="just"/>
                <a:endParaRPr lang="en-GB" sz="1600" dirty="0">
                  <a:solidFill>
                    <a:schemeClr val="tx1"/>
                  </a:solidFill>
                </a:endParaRPr>
              </a:p>
              <a:p>
                <a:pPr algn="just"/>
                <a:r>
                  <a:rPr lang="en-GB" sz="2800" dirty="0">
                    <a:solidFill>
                      <a:schemeClr val="tx1"/>
                    </a:solidFill>
                  </a:rPr>
                  <a:t>Leading to 3.0822g of carbon dioxide for every 1g of fuel burnt.</a:t>
                </a:r>
              </a:p>
              <a:p>
                <a:pPr algn="just"/>
                <a:endParaRPr lang="en-GB" sz="1600" dirty="0">
                  <a:solidFill>
                    <a:schemeClr val="tx1"/>
                  </a:solidFill>
                </a:endParaRPr>
              </a:p>
              <a:p>
                <a:pPr algn="just"/>
                <a:r>
                  <a:rPr lang="en-GB" sz="2800" dirty="0">
                    <a:solidFill>
                      <a:schemeClr val="tx1"/>
                    </a:solidFill>
                  </a:rPr>
                  <a:t>The gear ratio investigation was done considering a change of 10% from the original gear ratio. The principle was to conduct the full test procedure for every 0.001 increment of the gear ratio and record it’s individual affect upon fuel usage to find the appropriate ratio to reduce the mass of fuel used.</a:t>
                </a:r>
              </a:p>
            </p:txBody>
          </p:sp>
        </mc:Choice>
        <mc:Fallback>
          <p:sp>
            <p:nvSpPr>
              <p:cNvPr id="49" name="Text Box 6"/>
              <p:cNvSpPr txBox="1">
                <a:spLocks noRot="1" noChangeAspect="1" noMove="1" noResize="1" noEditPoints="1" noAdjustHandles="1" noChangeArrowheads="1" noChangeShapeType="1" noTextEdit="1"/>
              </p:cNvSpPr>
              <p:nvPr/>
            </p:nvSpPr>
            <p:spPr bwMode="auto">
              <a:xfrm>
                <a:off x="7484456" y="6213288"/>
                <a:ext cx="6415088" cy="10335675"/>
              </a:xfrm>
              <a:prstGeom prst="rect">
                <a:avLst/>
              </a:prstGeom>
              <a:blipFill>
                <a:blip r:embed="rId5"/>
                <a:stretch>
                  <a:fillRect/>
                </a:stretch>
              </a:blip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noFill/>
                  </a:rPr>
                  <a:t> </a:t>
                </a:r>
              </a:p>
            </p:txBody>
          </p:sp>
        </mc:Fallback>
      </mc:AlternateContent>
      <p:sp>
        <p:nvSpPr>
          <p:cNvPr id="50" name="Text Box 19"/>
          <p:cNvSpPr txBox="1">
            <a:spLocks noChangeArrowheads="1"/>
          </p:cNvSpPr>
          <p:nvPr/>
        </p:nvSpPr>
        <p:spPr bwMode="auto">
          <a:xfrm>
            <a:off x="14698008" y="15030774"/>
            <a:ext cx="6410325" cy="115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just">
              <a:spcBef>
                <a:spcPct val="50000"/>
              </a:spcBef>
            </a:pPr>
            <a:r>
              <a:rPr lang="en-GB" altLang="en-US" sz="2000" i="1" dirty="0">
                <a:latin typeface="Times New Roman" charset="0"/>
              </a:rPr>
              <a:t>Ford Mondeo 2.0L EcoBlue CO2 Production comparison across the WLTP.</a:t>
            </a:r>
            <a:endParaRPr lang="en-AU" altLang="en-US" sz="2000" i="1" dirty="0">
              <a:latin typeface="Times New Roman" charset="0"/>
            </a:endParaRPr>
          </a:p>
        </p:txBody>
      </p:sp>
      <p:sp>
        <p:nvSpPr>
          <p:cNvPr id="60" name="Text Box 25"/>
          <p:cNvSpPr txBox="1">
            <a:spLocks noChangeArrowheads="1"/>
          </p:cNvSpPr>
          <p:nvPr/>
        </p:nvSpPr>
        <p:spPr bwMode="auto">
          <a:xfrm>
            <a:off x="14501013" y="6212285"/>
            <a:ext cx="6799549" cy="115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just">
              <a:spcBef>
                <a:spcPct val="50000"/>
              </a:spcBef>
            </a:pPr>
            <a:r>
              <a:rPr lang="en-GB" altLang="en-US" sz="2000" i="1" dirty="0">
                <a:latin typeface="Times New Roman" charset="0"/>
              </a:rPr>
              <a:t>Ford Mondeo 2.0L EcoBlue gear ratio change results across the WLTP.</a:t>
            </a:r>
            <a:endParaRPr lang="en-AU" altLang="en-US" sz="2000" i="1" dirty="0">
              <a:latin typeface="Times New Roman" charset="0"/>
            </a:endParaRPr>
          </a:p>
        </p:txBody>
      </p:sp>
      <p:pic>
        <p:nvPicPr>
          <p:cNvPr id="37" name="Picture 36">
            <a:extLst>
              <a:ext uri="{FF2B5EF4-FFF2-40B4-BE49-F238E27FC236}">
                <a16:creationId xmlns:a16="http://schemas.microsoft.com/office/drawing/2014/main" id="{86D24EF0-EFBC-44E5-A5CA-203B0ABC73E4}"/>
              </a:ext>
            </a:extLst>
          </p:cNvPr>
          <p:cNvPicPr/>
          <p:nvPr/>
        </p:nvPicPr>
        <p:blipFill>
          <a:blip r:embed="rId6">
            <a:extLst>
              <a:ext uri="{28A0092B-C50C-407E-A947-70E740481C1C}">
                <a14:useLocalDpi xmlns:a14="http://schemas.microsoft.com/office/drawing/2010/main" val="0"/>
              </a:ext>
            </a:extLst>
          </a:blip>
          <a:srcRect/>
          <a:stretch>
            <a:fillRect/>
          </a:stretch>
        </p:blipFill>
        <p:spPr bwMode="auto">
          <a:xfrm>
            <a:off x="567250" y="29016572"/>
            <a:ext cx="1799988" cy="1150181"/>
          </a:xfrm>
          <a:prstGeom prst="rect">
            <a:avLst/>
          </a:prstGeom>
          <a:noFill/>
        </p:spPr>
      </p:pic>
      <p:pic>
        <p:nvPicPr>
          <p:cNvPr id="38" name="Picture 37">
            <a:extLst>
              <a:ext uri="{FF2B5EF4-FFF2-40B4-BE49-F238E27FC236}">
                <a16:creationId xmlns:a16="http://schemas.microsoft.com/office/drawing/2014/main" id="{9234E663-58C7-4D77-9068-8E688F24B7E2}"/>
              </a:ext>
            </a:extLst>
          </p:cNvPr>
          <p:cNvPicPr/>
          <p:nvPr/>
        </p:nvPicPr>
        <p:blipFill rotWithShape="1">
          <a:blip r:embed="rId7">
            <a:extLst>
              <a:ext uri="{28A0092B-C50C-407E-A947-70E740481C1C}">
                <a14:useLocalDpi xmlns:a14="http://schemas.microsoft.com/office/drawing/2010/main" val="0"/>
              </a:ext>
            </a:extLst>
          </a:blip>
          <a:srcRect l="12500" t="12498" r="12500" b="12498"/>
          <a:stretch/>
        </p:blipFill>
        <p:spPr bwMode="auto">
          <a:xfrm>
            <a:off x="2796305" y="29006886"/>
            <a:ext cx="1212417" cy="1150181"/>
          </a:xfrm>
          <a:prstGeom prst="ellipse">
            <a:avLst/>
          </a:prstGeom>
          <a:ln>
            <a:noFill/>
          </a:ln>
          <a:extLst>
            <a:ext uri="{53640926-AAD7-44D8-BBD7-CCE9431645EC}">
              <a14:shadowObscured xmlns:a14="http://schemas.microsoft.com/office/drawing/2010/main"/>
            </a:ext>
          </a:extLst>
        </p:spPr>
      </p:pic>
      <p:sp>
        <p:nvSpPr>
          <p:cNvPr id="12" name="TextBox 11">
            <a:extLst>
              <a:ext uri="{FF2B5EF4-FFF2-40B4-BE49-F238E27FC236}">
                <a16:creationId xmlns:a16="http://schemas.microsoft.com/office/drawing/2014/main" id="{04E3A78E-844C-4124-8BBF-4EAF6D955DC8}"/>
              </a:ext>
            </a:extLst>
          </p:cNvPr>
          <p:cNvSpPr txBox="1"/>
          <p:nvPr/>
        </p:nvSpPr>
        <p:spPr>
          <a:xfrm>
            <a:off x="10494502" y="9381203"/>
            <a:ext cx="787398" cy="523220"/>
          </a:xfrm>
          <a:prstGeom prst="rect">
            <a:avLst/>
          </a:prstGeom>
          <a:noFill/>
          <a:ln>
            <a:noFill/>
          </a:ln>
        </p:spPr>
        <p:txBody>
          <a:bodyPr wrap="square" rtlCol="0">
            <a:spAutoFit/>
          </a:bodyPr>
          <a:lstStyle/>
          <a:p>
            <a:r>
              <a:rPr lang="en-GB" sz="2800" dirty="0"/>
              <a:t>CO</a:t>
            </a:r>
            <a:r>
              <a:rPr lang="en-GB" sz="2800" baseline="-25000" dirty="0"/>
              <a:t>2</a:t>
            </a:r>
            <a:endParaRPr lang="en-GB" sz="2800" dirty="0"/>
          </a:p>
        </p:txBody>
      </p:sp>
      <p:pic>
        <p:nvPicPr>
          <p:cNvPr id="3" name="Picture 2">
            <a:extLst>
              <a:ext uri="{FF2B5EF4-FFF2-40B4-BE49-F238E27FC236}">
                <a16:creationId xmlns:a16="http://schemas.microsoft.com/office/drawing/2014/main" id="{E9ED7494-CFFE-4014-A730-4A2EA835C5E4}"/>
              </a:ext>
            </a:extLst>
          </p:cNvPr>
          <p:cNvPicPr>
            <a:picLocks noChangeAspect="1"/>
          </p:cNvPicPr>
          <p:nvPr/>
        </p:nvPicPr>
        <p:blipFill>
          <a:blip r:embed="rId8"/>
          <a:stretch>
            <a:fillRect/>
          </a:stretch>
        </p:blipFill>
        <p:spPr>
          <a:xfrm>
            <a:off x="7484455" y="20239555"/>
            <a:ext cx="5759105" cy="4319328"/>
          </a:xfrm>
          <a:prstGeom prst="rect">
            <a:avLst/>
          </a:prstGeom>
        </p:spPr>
      </p:pic>
      <p:pic>
        <p:nvPicPr>
          <p:cNvPr id="33" name="Picture 32" descr="A close up of a map&#10;&#10;Description automatically generated">
            <a:extLst>
              <a:ext uri="{FF2B5EF4-FFF2-40B4-BE49-F238E27FC236}">
                <a16:creationId xmlns:a16="http://schemas.microsoft.com/office/drawing/2014/main" id="{7494F795-07CF-4A7D-BE31-BC9F2EF261E7}"/>
              </a:ext>
            </a:extLst>
          </p:cNvPr>
          <p:cNvPicPr/>
          <p:nvPr/>
        </p:nvPicPr>
        <p:blipFill>
          <a:blip r:embed="rId9"/>
          <a:stretch>
            <a:fillRect/>
          </a:stretch>
        </p:blipFill>
        <p:spPr>
          <a:xfrm>
            <a:off x="7484456" y="24558883"/>
            <a:ext cx="5759104" cy="4319328"/>
          </a:xfrm>
          <a:prstGeom prst="rect">
            <a:avLst/>
          </a:prstGeom>
        </p:spPr>
      </p:pic>
      <p:sp>
        <p:nvSpPr>
          <p:cNvPr id="58" name="Text Box 21"/>
          <p:cNvSpPr txBox="1">
            <a:spLocks noChangeArrowheads="1"/>
          </p:cNvSpPr>
          <p:nvPr/>
        </p:nvSpPr>
        <p:spPr bwMode="auto">
          <a:xfrm>
            <a:off x="12827284" y="21298946"/>
            <a:ext cx="1756739" cy="21139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GB" altLang="en-US" sz="2000" i="1" dirty="0">
                <a:latin typeface="Times New Roman" charset="0"/>
              </a:rPr>
              <a:t>VW Passat 2006 2.0L TFSI Individual gear fuel mass reduction.</a:t>
            </a:r>
            <a:endParaRPr lang="en-AU" altLang="en-US" sz="2000" i="1" dirty="0">
              <a:latin typeface="Times New Roman" charset="0"/>
            </a:endParaRPr>
          </a:p>
        </p:txBody>
      </p:sp>
      <p:sp>
        <p:nvSpPr>
          <p:cNvPr id="34" name="Text Box 21">
            <a:extLst>
              <a:ext uri="{FF2B5EF4-FFF2-40B4-BE49-F238E27FC236}">
                <a16:creationId xmlns:a16="http://schemas.microsoft.com/office/drawing/2014/main" id="{75CF9284-CFAB-4938-838D-89755C273259}"/>
              </a:ext>
            </a:extLst>
          </p:cNvPr>
          <p:cNvSpPr txBox="1">
            <a:spLocks noChangeArrowheads="1"/>
          </p:cNvSpPr>
          <p:nvPr/>
        </p:nvSpPr>
        <p:spPr bwMode="auto">
          <a:xfrm>
            <a:off x="12822522" y="25524350"/>
            <a:ext cx="1756739" cy="21139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GB" altLang="en-US" sz="2000" i="1" dirty="0">
                <a:latin typeface="Times New Roman" charset="0"/>
              </a:rPr>
              <a:t>Ford Mondeo 2019 2.0L EcoBlue Individual gear fuel mass reduction.</a:t>
            </a:r>
            <a:endParaRPr lang="en-AU" altLang="en-US" sz="2000" i="1" dirty="0">
              <a:latin typeface="Times New Roman" charset="0"/>
            </a:endParaRPr>
          </a:p>
        </p:txBody>
      </p:sp>
      <p:pic>
        <p:nvPicPr>
          <p:cNvPr id="35" name="Picture 34" descr="A screenshot of a cell phone&#10;&#10;Description automatically generated">
            <a:extLst>
              <a:ext uri="{FF2B5EF4-FFF2-40B4-BE49-F238E27FC236}">
                <a16:creationId xmlns:a16="http://schemas.microsoft.com/office/drawing/2014/main" id="{6C8F7C94-BD4C-4EDD-A1AB-FA27ACF007D2}"/>
              </a:ext>
            </a:extLst>
          </p:cNvPr>
          <p:cNvPicPr/>
          <p:nvPr/>
        </p:nvPicPr>
        <p:blipFill>
          <a:blip r:embed="rId10"/>
          <a:stretch>
            <a:fillRect/>
          </a:stretch>
        </p:blipFill>
        <p:spPr>
          <a:xfrm>
            <a:off x="14693245" y="7040880"/>
            <a:ext cx="6415087" cy="3857983"/>
          </a:xfrm>
          <a:prstGeom prst="rect">
            <a:avLst/>
          </a:prstGeom>
        </p:spPr>
      </p:pic>
      <p:pic>
        <p:nvPicPr>
          <p:cNvPr id="39" name="Picture 38" descr="A close up of a map&#10;&#10;Description automatically generated">
            <a:extLst>
              <a:ext uri="{FF2B5EF4-FFF2-40B4-BE49-F238E27FC236}">
                <a16:creationId xmlns:a16="http://schemas.microsoft.com/office/drawing/2014/main" id="{35CAA430-E8F5-4CA1-9670-56BDA87E0895}"/>
              </a:ext>
            </a:extLst>
          </p:cNvPr>
          <p:cNvPicPr/>
          <p:nvPr/>
        </p:nvPicPr>
        <p:blipFill>
          <a:blip r:embed="rId11"/>
          <a:stretch>
            <a:fillRect/>
          </a:stretch>
        </p:blipFill>
        <p:spPr>
          <a:xfrm>
            <a:off x="14827533" y="10974427"/>
            <a:ext cx="5918539" cy="4315213"/>
          </a:xfrm>
          <a:prstGeom prst="rect">
            <a:avLst/>
          </a:prstGeom>
        </p:spPr>
      </p:pic>
      <p:pic>
        <p:nvPicPr>
          <p:cNvPr id="14" name="Picture 13" descr="A picture containing drawing&#10;&#10;Description automatically generated">
            <a:extLst>
              <a:ext uri="{FF2B5EF4-FFF2-40B4-BE49-F238E27FC236}">
                <a16:creationId xmlns:a16="http://schemas.microsoft.com/office/drawing/2014/main" id="{891C98D4-CA7C-44C1-ADB8-676CAC96AC3A}"/>
              </a:ext>
            </a:extLst>
          </p:cNvPr>
          <p:cNvPicPr>
            <a:picLocks noChangeAspect="1"/>
          </p:cNvPicPr>
          <p:nvPr/>
        </p:nvPicPr>
        <p:blipFill>
          <a:blip r:embed="rId12"/>
          <a:stretch>
            <a:fillRect/>
          </a:stretch>
        </p:blipFill>
        <p:spPr>
          <a:xfrm>
            <a:off x="4437789" y="29209982"/>
            <a:ext cx="3743330" cy="743987"/>
          </a:xfrm>
          <a:prstGeom prst="rect">
            <a:avLst/>
          </a:prstGeom>
        </p:spPr>
      </p:pic>
      <p:pic>
        <p:nvPicPr>
          <p:cNvPr id="16" name="Picture 15" descr="A person posing for the camera&#10;&#10;Description automatically generated">
            <a:extLst>
              <a:ext uri="{FF2B5EF4-FFF2-40B4-BE49-F238E27FC236}">
                <a16:creationId xmlns:a16="http://schemas.microsoft.com/office/drawing/2014/main" id="{EDDF02BF-BBFF-4A61-8022-C44EE5DE99CB}"/>
              </a:ext>
            </a:extLst>
          </p:cNvPr>
          <p:cNvPicPr>
            <a:picLocks noChangeAspect="1"/>
          </p:cNvPicPr>
          <p:nvPr/>
        </p:nvPicPr>
        <p:blipFill>
          <a:blip r:embed="rId13"/>
          <a:stretch>
            <a:fillRect/>
          </a:stretch>
        </p:blipFill>
        <p:spPr>
          <a:xfrm>
            <a:off x="561280" y="2086259"/>
            <a:ext cx="2150791" cy="4171232"/>
          </a:xfrm>
          <a:prstGeom prst="rect">
            <a:avLst/>
          </a:prstGeom>
        </p:spPr>
      </p:pic>
    </p:spTree>
    <p:extLst>
      <p:ext uri="{BB962C8B-B14F-4D97-AF65-F5344CB8AC3E}">
        <p14:creationId xmlns:p14="http://schemas.microsoft.com/office/powerpoint/2010/main" val="392477405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363</TotalTime>
  <Words>585</Words>
  <Application>Microsoft Office PowerPoint</Application>
  <PresentationFormat>Custom</PresentationFormat>
  <Paragraphs>62</Paragraphs>
  <Slides>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vt:i4>
      </vt:variant>
    </vt:vector>
  </HeadingPairs>
  <TitlesOfParts>
    <vt:vector size="8" baseType="lpstr">
      <vt:lpstr>Arial</vt:lpstr>
      <vt:lpstr>Calibri</vt:lpstr>
      <vt:lpstr>Calibri Light</vt:lpstr>
      <vt:lpstr>Cambria Math</vt:lpstr>
      <vt:lpstr>Georgia</vt:lpstr>
      <vt:lpstr>Times New Roman</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Danny Richardson</cp:lastModifiedBy>
  <cp:revision>88</cp:revision>
  <dcterms:created xsi:type="dcterms:W3CDTF">2016-02-25T08:27:32Z</dcterms:created>
  <dcterms:modified xsi:type="dcterms:W3CDTF">2020-04-30T23:13:56Z</dcterms:modified>
</cp:coreProperties>
</file>