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95" r:id="rId2"/>
    <p:sldMasterId id="2147483735" r:id="rId3"/>
  </p:sldMasterIdLst>
  <p:sldIdLst>
    <p:sldId id="268" r:id="rId4"/>
    <p:sldId id="260" r:id="rId5"/>
    <p:sldId id="261" r:id="rId6"/>
    <p:sldId id="262" r:id="rId7"/>
    <p:sldId id="263" r:id="rId8"/>
    <p:sldId id="257" r:id="rId9"/>
    <p:sldId id="258" r:id="rId10"/>
    <p:sldId id="259" r:id="rId11"/>
    <p:sldId id="264" r:id="rId12"/>
    <p:sldId id="265" r:id="rId13"/>
    <p:sldId id="266"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5" d="100"/>
          <a:sy n="125" d="100"/>
        </p:scale>
        <p:origin x="24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391596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28790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87020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435715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65471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293484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31446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663759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82895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3440032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12/13/2022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8914228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6EC0E7-E903-49AA-85D0-2BA7E1F0BA8B}" type="datetimeFigureOut">
              <a:rPr lang="pt-PT" smtClean="0"/>
              <a:t>13/12/2022</a:t>
            </a:fld>
            <a:endParaRPr lang="pt-PT"/>
          </a:p>
        </p:txBody>
      </p:sp>
      <p:sp>
        <p:nvSpPr>
          <p:cNvPr id="4" name="Footer Placeholder 3"/>
          <p:cNvSpPr>
            <a:spLocks noGrp="1"/>
          </p:cNvSpPr>
          <p:nvPr>
            <p:ph type="ftr" sz="quarter" idx="11"/>
          </p:nvPr>
        </p:nvSpPr>
        <p:spPr/>
        <p:txBody>
          <a:bodyPr/>
          <a:lstStyle/>
          <a:p>
            <a:endParaRPr lang="pt-PT"/>
          </a:p>
        </p:txBody>
      </p:sp>
      <p:sp>
        <p:nvSpPr>
          <p:cNvPr id="5" name="Slide Number Placeholder 4"/>
          <p:cNvSpPr>
            <a:spLocks noGrp="1"/>
          </p:cNvSpPr>
          <p:nvPr>
            <p:ph type="sldNum" sz="quarter" idx="12"/>
          </p:nvPr>
        </p:nvSpPr>
        <p:spPr/>
        <p:txBody>
          <a:bodyPr/>
          <a:lstStyle/>
          <a:p>
            <a:fld id="{C3AE8A3F-9990-4347-9E19-2B6903A14032}" type="slidenum">
              <a:rPr lang="pt-PT" smtClean="0"/>
              <a:t>‹#›</a:t>
            </a:fld>
            <a:endParaRPr lang="pt-PT"/>
          </a:p>
        </p:txBody>
      </p:sp>
    </p:spTree>
    <p:extLst>
      <p:ext uri="{BB962C8B-B14F-4D97-AF65-F5344CB8AC3E}">
        <p14:creationId xmlns:p14="http://schemas.microsoft.com/office/powerpoint/2010/main" val="2593472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26EC0E7-E903-49AA-85D0-2BA7E1F0BA8B}" type="datetimeFigureOut">
              <a:rPr lang="pt-PT" smtClean="0"/>
              <a:t>13/12/2022</a:t>
            </a:fld>
            <a:endParaRPr lang="pt-PT"/>
          </a:p>
        </p:txBody>
      </p:sp>
      <p:sp>
        <p:nvSpPr>
          <p:cNvPr id="5" name="Footer Placeholder 4"/>
          <p:cNvSpPr>
            <a:spLocks noGrp="1"/>
          </p:cNvSpPr>
          <p:nvPr>
            <p:ph type="ftr" sz="quarter" idx="11"/>
          </p:nvPr>
        </p:nvSpPr>
        <p:spPr/>
        <p:txBody>
          <a:bodyPr/>
          <a:lstStyle/>
          <a:p>
            <a:endParaRPr lang="pt-PT"/>
          </a:p>
        </p:txBody>
      </p:sp>
      <p:sp>
        <p:nvSpPr>
          <p:cNvPr id="6" name="Slide Number Placeholder 5"/>
          <p:cNvSpPr>
            <a:spLocks noGrp="1"/>
          </p:cNvSpPr>
          <p:nvPr>
            <p:ph type="sldNum" sz="quarter" idx="12"/>
          </p:nvPr>
        </p:nvSpPr>
        <p:spPr/>
        <p:txBody>
          <a:bodyPr/>
          <a:lstStyle/>
          <a:p>
            <a:fld id="{C3AE8A3F-9990-4347-9E19-2B6903A14032}" type="slidenum">
              <a:rPr lang="pt-PT" smtClean="0"/>
              <a:t>‹#›</a:t>
            </a:fld>
            <a:endParaRPr lang="pt-PT"/>
          </a:p>
        </p:txBody>
      </p:sp>
    </p:spTree>
    <p:extLst>
      <p:ext uri="{BB962C8B-B14F-4D97-AF65-F5344CB8AC3E}">
        <p14:creationId xmlns:p14="http://schemas.microsoft.com/office/powerpoint/2010/main" val="20830365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D96F2-02BD-E71F-EFBD-14FECCF2D331}"/>
              </a:ext>
            </a:extLst>
          </p:cNvPr>
          <p:cNvSpPr>
            <a:spLocks noGrp="1"/>
          </p:cNvSpPr>
          <p:nvPr>
            <p:ph type="ctrTitle"/>
          </p:nvPr>
        </p:nvSpPr>
        <p:spPr>
          <a:xfrm>
            <a:off x="1524000" y="1122362"/>
            <a:ext cx="7172325" cy="3152251"/>
          </a:xfrm>
        </p:spPr>
        <p:txBody>
          <a:bodyPr anchor="b">
            <a:normAutofit/>
          </a:bodyPr>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BBE90113-E8E1-4E48-41BC-583802BFC956}"/>
              </a:ext>
            </a:extLst>
          </p:cNvPr>
          <p:cNvSpPr>
            <a:spLocks noGrp="1"/>
          </p:cNvSpPr>
          <p:nvPr>
            <p:ph type="subTitle" idx="1"/>
          </p:nvPr>
        </p:nvSpPr>
        <p:spPr>
          <a:xfrm>
            <a:off x="1524000" y="4920137"/>
            <a:ext cx="7172325" cy="1122363"/>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FFAC7EE5-BFF0-D779-4261-E239DB450A69}"/>
              </a:ext>
            </a:extLst>
          </p:cNvPr>
          <p:cNvSpPr>
            <a:spLocks noGrp="1"/>
          </p:cNvSpPr>
          <p:nvPr>
            <p:ph type="dt" sz="half" idx="10"/>
          </p:nvPr>
        </p:nvSpPr>
        <p:spPr/>
        <p:txBody>
          <a:bodyPr/>
          <a:lstStyle/>
          <a:p>
            <a:fld id="{9D0D92BC-42A9-434B-8530-ADBF4485E407}" type="datetimeFigureOut">
              <a:rPr lang="en-US" smtClean="0"/>
              <a:t>12/13/2022</a:t>
            </a:fld>
            <a:endParaRPr lang="en-US"/>
          </a:p>
        </p:txBody>
      </p:sp>
      <p:sp>
        <p:nvSpPr>
          <p:cNvPr id="5" name="Footer Placeholder 4">
            <a:extLst>
              <a:ext uri="{FF2B5EF4-FFF2-40B4-BE49-F238E27FC236}">
                <a16:creationId xmlns:a16="http://schemas.microsoft.com/office/drawing/2014/main" id="{63789492-34ED-FE24-4F29-E4C8F5497BE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0C886-7F1E-7BC1-9A9E-B24C2AC2F0F5}"/>
              </a:ext>
            </a:extLst>
          </p:cNvPr>
          <p:cNvSpPr>
            <a:spLocks noGrp="1"/>
          </p:cNvSpPr>
          <p:nvPr>
            <p:ph type="sldNum" sz="quarter" idx="12"/>
          </p:nvPr>
        </p:nvSpPr>
        <p:spPr/>
        <p:txBody>
          <a:bodyPr/>
          <a:lstStyle/>
          <a:p>
            <a:fld id="{A0289F9E-9962-4B7B-BA18-A15907CCC6BF}" type="slidenum">
              <a:rPr lang="en-US" smtClean="0"/>
              <a:t>‹#›</a:t>
            </a:fld>
            <a:endParaRPr lang="en-US"/>
          </a:p>
        </p:txBody>
      </p:sp>
      <p:cxnSp>
        <p:nvCxnSpPr>
          <p:cNvPr id="8" name="Straight Connector 7">
            <a:extLst>
              <a:ext uri="{FF2B5EF4-FFF2-40B4-BE49-F238E27FC236}">
                <a16:creationId xmlns:a16="http://schemas.microsoft.com/office/drawing/2014/main" id="{1C74AEE6-9CA7-5247-DC34-99634247DF50}"/>
              </a:ext>
            </a:extLst>
          </p:cNvPr>
          <p:cNvCxnSpPr>
            <a:cxnSpLocks/>
          </p:cNvCxnSpPr>
          <p:nvPr/>
        </p:nvCxnSpPr>
        <p:spPr>
          <a:xfrm>
            <a:off x="1638300" y="459663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1390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12/13/2022</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55443042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26EC0E7-E903-49AA-85D0-2BA7E1F0BA8B}" type="datetimeFigureOut">
              <a:rPr lang="pt-PT" smtClean="0"/>
              <a:t>13/12/2022</a:t>
            </a:fld>
            <a:endParaRPr lang="pt-PT"/>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pt-PT"/>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3AE8A3F-9990-4347-9E19-2B6903A14032}" type="slidenum">
              <a:rPr lang="pt-PT" smtClean="0"/>
              <a:t>‹#›</a:t>
            </a:fld>
            <a:endParaRPr lang="pt-PT"/>
          </a:p>
        </p:txBody>
      </p:sp>
    </p:spTree>
    <p:extLst>
      <p:ext uri="{BB962C8B-B14F-4D97-AF65-F5344CB8AC3E}">
        <p14:creationId xmlns:p14="http://schemas.microsoft.com/office/powerpoint/2010/main" val="298093633"/>
      </p:ext>
    </p:extLst>
  </p:cSld>
  <p:clrMap bg1="lt1" tx1="dk1" bg2="lt2" tx2="dk2" accent1="accent1" accent2="accent2" accent3="accent3" accent4="accent4" accent5="accent5" accent6="accent6" hlink="hlink" folHlink="folHlink"/>
  <p:sldLayoutIdLst>
    <p:sldLayoutId id="2147483701" r:id="rId1"/>
    <p:sldLayoutId id="2147483697"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5258B98-3BD5-0A20-B0E7-944EAEB2654A}"/>
              </a:ext>
            </a:extLst>
          </p:cNvPr>
          <p:cNvSpPr/>
          <p:nvPr/>
        </p:nvSpPr>
        <p:spPr>
          <a:xfrm>
            <a:off x="0" y="3510612"/>
            <a:ext cx="12192000" cy="3347388"/>
          </a:xfrm>
          <a:prstGeom prst="rect">
            <a:avLst/>
          </a:prstGeom>
          <a:gradFill>
            <a:gsLst>
              <a:gs pos="14000">
                <a:schemeClr val="accent1">
                  <a:lumMod val="60000"/>
                  <a:lumOff val="40000"/>
                  <a:alpha val="0"/>
                </a:schemeClr>
              </a:gs>
              <a:gs pos="10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C0D404C1-E8A5-65FC-C068-21EA0397ED63}"/>
              </a:ext>
            </a:extLst>
          </p:cNvPr>
          <p:cNvSpPr>
            <a:spLocks noGrp="1"/>
          </p:cNvSpPr>
          <p:nvPr>
            <p:ph type="title"/>
          </p:nvPr>
        </p:nvSpPr>
        <p:spPr>
          <a:xfrm>
            <a:off x="952500" y="757238"/>
            <a:ext cx="10287000" cy="1147762"/>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26DCFD78-F171-BA47-AAF3-C6EB75F94C78}"/>
              </a:ext>
            </a:extLst>
          </p:cNvPr>
          <p:cNvSpPr>
            <a:spLocks noGrp="1"/>
          </p:cNvSpPr>
          <p:nvPr>
            <p:ph type="body" idx="1"/>
          </p:nvPr>
        </p:nvSpPr>
        <p:spPr>
          <a:xfrm>
            <a:off x="952500" y="2285997"/>
            <a:ext cx="10287000" cy="389096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5965A77-B1AB-D608-A6C5-F0F99B6913D8}"/>
              </a:ext>
            </a:extLst>
          </p:cNvPr>
          <p:cNvSpPr>
            <a:spLocks noGrp="1"/>
          </p:cNvSpPr>
          <p:nvPr>
            <p:ph type="dt" sz="half" idx="2"/>
          </p:nvPr>
        </p:nvSpPr>
        <p:spPr>
          <a:xfrm rot="5400000">
            <a:off x="10568087" y="4756249"/>
            <a:ext cx="2476307"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9D0D92BC-42A9-434B-8530-ADBF4485E407}" type="datetimeFigureOut">
              <a:rPr lang="en-US" smtClean="0"/>
              <a:pPr/>
              <a:t>12/13/2022</a:t>
            </a:fld>
            <a:endParaRPr lang="en-US" dirty="0"/>
          </a:p>
        </p:txBody>
      </p:sp>
      <p:sp>
        <p:nvSpPr>
          <p:cNvPr id="5" name="Footer Placeholder 4">
            <a:extLst>
              <a:ext uri="{FF2B5EF4-FFF2-40B4-BE49-F238E27FC236}">
                <a16:creationId xmlns:a16="http://schemas.microsoft.com/office/drawing/2014/main" id="{05DE34E5-5E9B-7786-05B5-B93241EE2F42}"/>
              </a:ext>
            </a:extLst>
          </p:cNvPr>
          <p:cNvSpPr>
            <a:spLocks noGrp="1"/>
          </p:cNvSpPr>
          <p:nvPr>
            <p:ph type="ftr" sz="quarter" idx="3"/>
          </p:nvPr>
        </p:nvSpPr>
        <p:spPr>
          <a:xfrm rot="5400000">
            <a:off x="10589519" y="1758059"/>
            <a:ext cx="2433442"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525CD4B-611E-32FA-419D-326099EEF340}"/>
              </a:ext>
            </a:extLst>
          </p:cNvPr>
          <p:cNvSpPr>
            <a:spLocks noGrp="1"/>
          </p:cNvSpPr>
          <p:nvPr>
            <p:ph type="sldNum" sz="quarter" idx="4"/>
          </p:nvPr>
        </p:nvSpPr>
        <p:spPr>
          <a:xfrm>
            <a:off x="11539542" y="3246437"/>
            <a:ext cx="533399" cy="365125"/>
          </a:xfrm>
          <a:prstGeom prst="rect">
            <a:avLst/>
          </a:prstGeom>
        </p:spPr>
        <p:txBody>
          <a:bodyPr vert="horz" lIns="91440" tIns="45720" rIns="91440" bIns="45720" rtlCol="0" anchor="ctr"/>
          <a:lstStyle>
            <a:lvl1pPr algn="ctr">
              <a:defRPr sz="1600" b="1" cap="all" baseline="0">
                <a:solidFill>
                  <a:schemeClr val="tx1"/>
                </a:solidFill>
                <a:latin typeface="+mj-lt"/>
              </a:defRPr>
            </a:lvl1pPr>
          </a:lstStyle>
          <a:p>
            <a:fld id="{A0289F9E-9962-4B7B-BA18-A15907CCC6BF}" type="slidenum">
              <a:rPr lang="en-US" smtClean="0"/>
              <a:pPr/>
              <a:t>‹#›</a:t>
            </a:fld>
            <a:endParaRPr lang="en-US" dirty="0"/>
          </a:p>
        </p:txBody>
      </p:sp>
    </p:spTree>
    <p:extLst>
      <p:ext uri="{BB962C8B-B14F-4D97-AF65-F5344CB8AC3E}">
        <p14:creationId xmlns:p14="http://schemas.microsoft.com/office/powerpoint/2010/main" val="3192101314"/>
      </p:ext>
    </p:extLst>
  </p:cSld>
  <p:clrMap bg1="lt1" tx1="dk1" bg2="lt2" tx2="dk2" accent1="accent1" accent2="accent2" accent3="accent3" accent4="accent4" accent5="accent5" accent6="accent6" hlink="hlink" folHlink="folHlink"/>
  <p:sldLayoutIdLst>
    <p:sldLayoutId id="2147483730" r:id="rId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256032" indent="0" algn="l" defTabSz="914400" rtl="0" eaLnBrk="1" latinLnBrk="0" hangingPunct="1">
        <a:lnSpc>
          <a:spcPct val="120000"/>
        </a:lnSpc>
        <a:spcBef>
          <a:spcPts val="500"/>
        </a:spcBef>
        <a:buFontTx/>
        <a:buNone/>
        <a:defRPr sz="1600" b="1" kern="1200">
          <a:solidFill>
            <a:schemeClr val="tx1"/>
          </a:solidFill>
          <a:latin typeface="+mn-lt"/>
          <a:ea typeface="+mn-ea"/>
          <a:cs typeface="+mn-cs"/>
        </a:defRPr>
      </a:lvl2pPr>
      <a:lvl3pPr marL="521208"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539496" indent="0" algn="l" defTabSz="914400" rtl="0" eaLnBrk="1" latinLnBrk="0" hangingPunct="1">
        <a:lnSpc>
          <a:spcPct val="120000"/>
        </a:lnSpc>
        <a:spcBef>
          <a:spcPts val="500"/>
        </a:spcBef>
        <a:buFontTx/>
        <a:buNone/>
        <a:defRPr sz="1200" b="1" kern="1200">
          <a:solidFill>
            <a:schemeClr val="tx1"/>
          </a:solidFill>
          <a:latin typeface="+mn-lt"/>
          <a:ea typeface="+mn-ea"/>
          <a:cs typeface="+mn-cs"/>
        </a:defRPr>
      </a:lvl4pPr>
      <a:lvl5pPr marL="832104"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grass, outdoor, person, field">
            <a:extLst>
              <a:ext uri="{FF2B5EF4-FFF2-40B4-BE49-F238E27FC236}">
                <a16:creationId xmlns:a16="http://schemas.microsoft.com/office/drawing/2014/main" id="{F67F7B4E-E25D-A4B1-025A-FEA74B3B4E48}"/>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23"/>
          <a:stretch/>
        </p:blipFill>
        <p:spPr>
          <a:xfrm>
            <a:off x="0" y="1571"/>
            <a:ext cx="12191980" cy="6856429"/>
          </a:xfrm>
          <a:prstGeom prst="rect">
            <a:avLst/>
          </a:prstGeom>
        </p:spPr>
      </p:pic>
      <p:sp>
        <p:nvSpPr>
          <p:cNvPr id="23" name="Freeform: Shape 22">
            <a:extLst>
              <a:ext uri="{FF2B5EF4-FFF2-40B4-BE49-F238E27FC236}">
                <a16:creationId xmlns:a16="http://schemas.microsoft.com/office/drawing/2014/main" id="{3F0586C3-A19F-D214-ABDE-30AD5B6669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7342" y="1250342"/>
            <a:ext cx="4357316" cy="4357316"/>
          </a:xfrm>
          <a:custGeom>
            <a:avLst/>
            <a:gdLst>
              <a:gd name="connsiteX0" fmla="*/ 2178658 w 4357316"/>
              <a:gd name="connsiteY0" fmla="*/ 0 h 4357316"/>
              <a:gd name="connsiteX1" fmla="*/ 4357316 w 4357316"/>
              <a:gd name="connsiteY1" fmla="*/ 2178658 h 4357316"/>
              <a:gd name="connsiteX2" fmla="*/ 2178658 w 4357316"/>
              <a:gd name="connsiteY2" fmla="*/ 4357316 h 4357316"/>
              <a:gd name="connsiteX3" fmla="*/ 0 w 4357316"/>
              <a:gd name="connsiteY3" fmla="*/ 2178658 h 4357316"/>
              <a:gd name="connsiteX4" fmla="*/ 2178658 w 4357316"/>
              <a:gd name="connsiteY4" fmla="*/ 0 h 4357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57316" h="4357316">
                <a:moveTo>
                  <a:pt x="2178658" y="0"/>
                </a:moveTo>
                <a:cubicBezTo>
                  <a:pt x="3381898" y="0"/>
                  <a:pt x="4357316" y="975418"/>
                  <a:pt x="4357316" y="2178658"/>
                </a:cubicBezTo>
                <a:cubicBezTo>
                  <a:pt x="4357316" y="3381898"/>
                  <a:pt x="3381898" y="4357316"/>
                  <a:pt x="2178658" y="4357316"/>
                </a:cubicBezTo>
                <a:cubicBezTo>
                  <a:pt x="975418" y="4357316"/>
                  <a:pt x="0" y="3381898"/>
                  <a:pt x="0" y="2178658"/>
                </a:cubicBezTo>
                <a:cubicBezTo>
                  <a:pt x="0" y="975418"/>
                  <a:pt x="975418" y="0"/>
                  <a:pt x="2178658" y="0"/>
                </a:cubicBezTo>
                <a:close/>
              </a:path>
            </a:pathLst>
          </a:custGeom>
          <a:gradFill>
            <a:gsLst>
              <a:gs pos="0">
                <a:schemeClr val="accent1">
                  <a:lumMod val="60000"/>
                  <a:lumOff val="40000"/>
                  <a:alpha val="20000"/>
                </a:schemeClr>
              </a:gs>
              <a:gs pos="70000">
                <a:schemeClr val="accent1">
                  <a:lumMod val="60000"/>
                  <a:lumOff val="4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5ABD10D-BD27-BA7F-ED88-361C677B3A9D}"/>
              </a:ext>
            </a:extLst>
          </p:cNvPr>
          <p:cNvSpPr>
            <a:spLocks noGrp="1"/>
          </p:cNvSpPr>
          <p:nvPr>
            <p:ph type="ctrTitle"/>
          </p:nvPr>
        </p:nvSpPr>
        <p:spPr>
          <a:xfrm>
            <a:off x="4328160" y="1477585"/>
            <a:ext cx="3535679" cy="1425728"/>
          </a:xfrm>
        </p:spPr>
        <p:txBody>
          <a:bodyPr anchor="b">
            <a:normAutofit/>
          </a:bodyPr>
          <a:lstStyle/>
          <a:p>
            <a:pPr algn="ctr"/>
            <a:r>
              <a:rPr lang="en-US" dirty="0"/>
              <a:t>Garden care Ltd.</a:t>
            </a:r>
            <a:endParaRPr lang="en-GB" dirty="0"/>
          </a:p>
        </p:txBody>
      </p:sp>
      <p:sp>
        <p:nvSpPr>
          <p:cNvPr id="3" name="Subtitle 2">
            <a:extLst>
              <a:ext uri="{FF2B5EF4-FFF2-40B4-BE49-F238E27FC236}">
                <a16:creationId xmlns:a16="http://schemas.microsoft.com/office/drawing/2014/main" id="{6836D2EB-7730-8F86-92E3-D407F1E51FCC}"/>
              </a:ext>
            </a:extLst>
          </p:cNvPr>
          <p:cNvSpPr>
            <a:spLocks noGrp="1"/>
          </p:cNvSpPr>
          <p:nvPr>
            <p:ph type="subTitle" idx="1"/>
          </p:nvPr>
        </p:nvSpPr>
        <p:spPr>
          <a:xfrm>
            <a:off x="4571990" y="2998086"/>
            <a:ext cx="3048000" cy="2202766"/>
          </a:xfrm>
        </p:spPr>
        <p:txBody>
          <a:bodyPr>
            <a:noAutofit/>
          </a:bodyPr>
          <a:lstStyle/>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Leonardo (2133150)</a:t>
            </a:r>
          </a:p>
          <a:p>
            <a:pPr marL="285750" indent="-285750">
              <a:buFont typeface="Arial" panose="020B0604020202020204" pitchFamily="34" charset="0"/>
              <a:buChar char="•"/>
            </a:pPr>
            <a:r>
              <a:rPr lang="en-US" dirty="0" err="1">
                <a:latin typeface="Arial" panose="020B0604020202020204" pitchFamily="34" charset="0"/>
                <a:cs typeface="Arial" panose="020B0604020202020204" pitchFamily="34" charset="0"/>
              </a:rPr>
              <a:t>Cadmiel</a:t>
            </a:r>
            <a:r>
              <a:rPr lang="en-US" dirty="0">
                <a:latin typeface="Arial" panose="020B0604020202020204" pitchFamily="34" charset="0"/>
                <a:cs typeface="Arial" panose="020B0604020202020204" pitchFamily="34" charset="0"/>
              </a:rPr>
              <a:t>  (2133523)</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Rumen (2133895)</a:t>
            </a:r>
          </a:p>
          <a:p>
            <a:pPr marL="285750" indent="-285750">
              <a:buFont typeface="Arial" panose="020B0604020202020204" pitchFamily="34" charset="0"/>
              <a:buChar char="•"/>
            </a:pPr>
            <a:r>
              <a:rPr lang="en-US" dirty="0">
                <a:latin typeface="Arial" panose="020B0604020202020204" pitchFamily="34" charset="0"/>
                <a:cs typeface="Arial" panose="020B0604020202020204" pitchFamily="34" charset="0"/>
              </a:rPr>
              <a:t>Vania (2131280)</a:t>
            </a:r>
          </a:p>
          <a:p>
            <a:pPr algn="ctr"/>
            <a:r>
              <a:rPr lang="en-GB" dirty="0">
                <a:latin typeface="Arial" panose="020B0604020202020204" pitchFamily="34" charset="0"/>
                <a:cs typeface="Arial" panose="020B0604020202020204" pitchFamily="34" charset="0"/>
              </a:rPr>
              <a:t>Lecturer: Hossein Shokri</a:t>
            </a:r>
          </a:p>
        </p:txBody>
      </p:sp>
      <p:cxnSp>
        <p:nvCxnSpPr>
          <p:cNvPr id="25" name="Straight Connector 24">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3" y="3954687"/>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Picture 5" descr="Diagram&#10;&#10;Description automatically generated">
            <a:extLst>
              <a:ext uri="{FF2B5EF4-FFF2-40B4-BE49-F238E27FC236}">
                <a16:creationId xmlns:a16="http://schemas.microsoft.com/office/drawing/2014/main" id="{CD211654-6DEE-B860-BED8-E48D95CEE2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2730" y="184688"/>
            <a:ext cx="2133441" cy="2131308"/>
          </a:xfrm>
          <a:prstGeom prst="rect">
            <a:avLst/>
          </a:prstGeom>
        </p:spPr>
      </p:pic>
    </p:spTree>
    <p:extLst>
      <p:ext uri="{BB962C8B-B14F-4D97-AF65-F5344CB8AC3E}">
        <p14:creationId xmlns:p14="http://schemas.microsoft.com/office/powerpoint/2010/main" val="33037923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42DC-4B57-EE7C-A255-C31C1B3D5282}"/>
              </a:ext>
            </a:extLst>
          </p:cNvPr>
          <p:cNvSpPr>
            <a:spLocks noGrp="1"/>
          </p:cNvSpPr>
          <p:nvPr>
            <p:ph type="title"/>
          </p:nvPr>
        </p:nvSpPr>
        <p:spPr>
          <a:xfrm>
            <a:off x="457200" y="685799"/>
            <a:ext cx="7685037" cy="1307813"/>
          </a:xfrm>
        </p:spPr>
        <p:txBody>
          <a:bodyPr>
            <a:normAutofit fontScale="90000"/>
          </a:bodyPr>
          <a:lstStyle/>
          <a:p>
            <a:r>
              <a:rPr lang="en-GB" sz="4000" b="1" u="sng" dirty="0">
                <a:latin typeface="Arial"/>
                <a:cs typeface="Arial"/>
              </a:rPr>
              <a:t>Business Concept</a:t>
            </a:r>
            <a:br>
              <a:rPr lang="en-GB" sz="4000" b="1" u="sng" dirty="0">
                <a:latin typeface="Arial"/>
                <a:cs typeface="Arial"/>
              </a:rPr>
            </a:br>
            <a:br>
              <a:rPr lang="en-GB" sz="4000" b="1" u="sng" dirty="0"/>
            </a:br>
            <a:r>
              <a:rPr lang="en-GB" sz="3200" b="1" dirty="0">
                <a:latin typeface="Arial"/>
                <a:cs typeface="Arial"/>
              </a:rPr>
              <a:t>  </a:t>
            </a:r>
            <a:r>
              <a:rPr lang="en-GB" sz="3100" b="1" dirty="0">
                <a:latin typeface="Arial"/>
                <a:cs typeface="Arial"/>
              </a:rPr>
              <a:t>Business description</a:t>
            </a:r>
          </a:p>
        </p:txBody>
      </p:sp>
      <p:sp>
        <p:nvSpPr>
          <p:cNvPr id="3" name="Content Placeholder 2">
            <a:extLst>
              <a:ext uri="{FF2B5EF4-FFF2-40B4-BE49-F238E27FC236}">
                <a16:creationId xmlns:a16="http://schemas.microsoft.com/office/drawing/2014/main" id="{2DDEB083-EDF7-6955-3C87-D2B6925E3587}"/>
              </a:ext>
            </a:extLst>
          </p:cNvPr>
          <p:cNvSpPr>
            <a:spLocks noGrp="1"/>
          </p:cNvSpPr>
          <p:nvPr>
            <p:ph idx="1"/>
          </p:nvPr>
        </p:nvSpPr>
        <p:spPr/>
        <p:txBody>
          <a:bodyPr>
            <a:normAutofit/>
          </a:bodyPr>
          <a:lstStyle/>
          <a:p>
            <a:r>
              <a:rPr lang="en-GB" dirty="0">
                <a:latin typeface="Arial"/>
                <a:cs typeface="Arial"/>
              </a:rPr>
              <a:t>‘</a:t>
            </a:r>
            <a:r>
              <a:rPr lang="en-GB" b="1" dirty="0">
                <a:latin typeface="Arial"/>
                <a:cs typeface="Arial"/>
              </a:rPr>
              <a:t>Garden Care Ltd.’</a:t>
            </a:r>
            <a:r>
              <a:rPr lang="en-GB" dirty="0">
                <a:latin typeface="Arial"/>
                <a:cs typeface="Arial"/>
              </a:rPr>
              <a:t> is going to be a registered ‘Private Limited Company’ having five owners and offering a variety of gardening products </a:t>
            </a:r>
            <a:r>
              <a:rPr lang="en-GB">
                <a:latin typeface="Arial"/>
                <a:cs typeface="Arial"/>
              </a:rPr>
              <a:t>and services.</a:t>
            </a:r>
            <a:endParaRPr lang="en-GB" dirty="0">
              <a:latin typeface="Arial"/>
              <a:cs typeface="Arial"/>
            </a:endParaRPr>
          </a:p>
          <a:p>
            <a:r>
              <a:rPr lang="en-GB" dirty="0">
                <a:latin typeface="Arial"/>
                <a:cs typeface="Arial"/>
              </a:rPr>
              <a:t> This enterprise is a ‘Small Business’ (SME) where each of</a:t>
            </a:r>
            <a:r>
              <a:rPr lang="en-US" dirty="0">
                <a:latin typeface="Arial"/>
                <a:cs typeface="Arial"/>
              </a:rPr>
              <a:t> </a:t>
            </a:r>
            <a:r>
              <a:rPr lang="en-GB" dirty="0">
                <a:latin typeface="Arial"/>
                <a:cs typeface="Arial"/>
              </a:rPr>
              <a:t>the five partners have their own roles and responsibilities, but also the same rights and liability, our ‘Partnership Company’ being therefore horizontally organized.</a:t>
            </a:r>
          </a:p>
          <a:p>
            <a:r>
              <a:rPr lang="en-GB" dirty="0">
                <a:latin typeface="Arial"/>
                <a:cs typeface="Arial"/>
              </a:rPr>
              <a:t> The budget to lunch the business is 100000 GBP and that is mean each partner contributes with 10000 GBP, plus borrows another 10000 GBP from the bank, which makes 20000 GBP asset from each of us.</a:t>
            </a:r>
          </a:p>
          <a:p>
            <a:r>
              <a:rPr lang="en-GB" dirty="0">
                <a:latin typeface="Arial"/>
                <a:cs typeface="Arial"/>
              </a:rPr>
              <a:t> We need to hire five more professional workers with very good gardening skills.</a:t>
            </a:r>
          </a:p>
          <a:p>
            <a:pPr marL="0" indent="0">
              <a:buNone/>
            </a:pPr>
            <a:endParaRPr lang="en-GB" dirty="0">
              <a:latin typeface="Arial"/>
              <a:cs typeface="Arial"/>
            </a:endParaRPr>
          </a:p>
          <a:p>
            <a:pPr marL="0" indent="0">
              <a:buNone/>
            </a:pPr>
            <a:endParaRPr lang="en-GB" dirty="0">
              <a:latin typeface="Arial"/>
              <a:cs typeface="Arial"/>
            </a:endParaRPr>
          </a:p>
          <a:p>
            <a:endParaRPr lang="en-GB" dirty="0">
              <a:latin typeface="Arial"/>
              <a:cs typeface="Arial"/>
            </a:endParaRPr>
          </a:p>
        </p:txBody>
      </p:sp>
      <p:pic>
        <p:nvPicPr>
          <p:cNvPr id="4" name="Picture 3" descr="6d7b7368-e4e3-4831-b4bf-067d08c3ab50.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4312" y="4578499"/>
            <a:ext cx="3847688" cy="1956445"/>
          </a:xfrm>
          <a:prstGeom prst="rect">
            <a:avLst/>
          </a:prstGeom>
        </p:spPr>
      </p:pic>
    </p:spTree>
    <p:extLst>
      <p:ext uri="{BB962C8B-B14F-4D97-AF65-F5344CB8AC3E}">
        <p14:creationId xmlns:p14="http://schemas.microsoft.com/office/powerpoint/2010/main" val="446237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4793C-EFFD-62C0-194C-9922D16C05CF}"/>
              </a:ext>
            </a:extLst>
          </p:cNvPr>
          <p:cNvSpPr>
            <a:spLocks noGrp="1"/>
          </p:cNvSpPr>
          <p:nvPr>
            <p:ph type="title"/>
          </p:nvPr>
        </p:nvSpPr>
        <p:spPr/>
        <p:txBody>
          <a:bodyPr>
            <a:normAutofit/>
          </a:bodyPr>
          <a:lstStyle/>
          <a:p>
            <a:r>
              <a:rPr lang="en-GB" sz="2800" b="1" dirty="0">
                <a:latin typeface="Arial"/>
                <a:cs typeface="Arial"/>
              </a:rPr>
              <a:t>  Business products and services</a:t>
            </a:r>
          </a:p>
        </p:txBody>
      </p:sp>
      <p:sp>
        <p:nvSpPr>
          <p:cNvPr id="3" name="Content Placeholder 2">
            <a:extLst>
              <a:ext uri="{FF2B5EF4-FFF2-40B4-BE49-F238E27FC236}">
                <a16:creationId xmlns:a16="http://schemas.microsoft.com/office/drawing/2014/main" id="{020EBB4C-0519-44C5-158C-1777B0B57BC3}"/>
              </a:ext>
            </a:extLst>
          </p:cNvPr>
          <p:cNvSpPr>
            <a:spLocks noGrp="1"/>
          </p:cNvSpPr>
          <p:nvPr>
            <p:ph idx="1"/>
          </p:nvPr>
        </p:nvSpPr>
        <p:spPr/>
        <p:txBody>
          <a:bodyPr>
            <a:normAutofit/>
          </a:bodyPr>
          <a:lstStyle/>
          <a:p>
            <a:r>
              <a:rPr lang="en-US" dirty="0">
                <a:latin typeface="Arial"/>
                <a:cs typeface="Arial"/>
              </a:rPr>
              <a:t>Many people from UK are house owners and of course many houses have gardens, that is why our enterprise is focused to get customers who are house owners, mainly from London and surrounding areas.</a:t>
            </a:r>
          </a:p>
          <a:p>
            <a:r>
              <a:rPr lang="en-US" dirty="0">
                <a:latin typeface="Arial"/>
                <a:cs typeface="Arial"/>
              </a:rPr>
              <a:t> Our company is selling a lot of plants as flowers, trees, vegetables, grass, a multitude of plant seeds, garden items and decorations, but in the same time it offers all kinds of gardening services, and maintenance.</a:t>
            </a:r>
          </a:p>
          <a:p>
            <a:r>
              <a:rPr lang="en-US" dirty="0">
                <a:latin typeface="Arial"/>
                <a:cs typeface="Arial"/>
              </a:rPr>
              <a:t>W</a:t>
            </a:r>
            <a:r>
              <a:rPr lang="en-GB" dirty="0">
                <a:latin typeface="Arial"/>
                <a:cs typeface="Arial"/>
              </a:rPr>
              <a:t>e decided to rent a hall where we can grow our gardening products and also to deposit our stuck.</a:t>
            </a:r>
          </a:p>
          <a:p>
            <a:r>
              <a:rPr lang="en-GB" dirty="0">
                <a:latin typeface="Arial"/>
                <a:cs typeface="Arial"/>
              </a:rPr>
              <a:t>In order to do all of these we have to buy tools, materials and a van for delivery.</a:t>
            </a:r>
          </a:p>
          <a:p>
            <a:endParaRPr lang="en-GB" dirty="0"/>
          </a:p>
          <a:p>
            <a:endParaRPr lang="en-GB" dirty="0"/>
          </a:p>
          <a:p>
            <a:endParaRPr lang="en-GB" dirty="0"/>
          </a:p>
        </p:txBody>
      </p:sp>
      <p:pic>
        <p:nvPicPr>
          <p:cNvPr id="4" name="Picture 3" descr="70c0a80b-d482-4042-90d9-4fdc59fe4187.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5745" y="4873626"/>
            <a:ext cx="3826254" cy="1984374"/>
          </a:xfrm>
          <a:prstGeom prst="rect">
            <a:avLst/>
          </a:prstGeom>
        </p:spPr>
      </p:pic>
      <p:pic>
        <p:nvPicPr>
          <p:cNvPr id="5" name="Picture 4" descr="f5adb0fe-db27-4c79-9171-bda60aec99b3.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97875" y="2158999"/>
            <a:ext cx="3794126" cy="1951623"/>
          </a:xfrm>
          <a:prstGeom prst="rect">
            <a:avLst/>
          </a:prstGeom>
        </p:spPr>
      </p:pic>
    </p:spTree>
    <p:extLst>
      <p:ext uri="{BB962C8B-B14F-4D97-AF65-F5344CB8AC3E}">
        <p14:creationId xmlns:p14="http://schemas.microsoft.com/office/powerpoint/2010/main" val="4276495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2169-6E00-79E7-02A7-38BA59D03A28}"/>
              </a:ext>
            </a:extLst>
          </p:cNvPr>
          <p:cNvSpPr>
            <a:spLocks noGrp="1"/>
          </p:cNvSpPr>
          <p:nvPr>
            <p:ph type="title"/>
          </p:nvPr>
        </p:nvSpPr>
        <p:spPr/>
        <p:txBody>
          <a:bodyPr/>
          <a:lstStyle/>
          <a:p>
            <a:r>
              <a:rPr lang="en-GB" sz="2800" b="1" dirty="0">
                <a:latin typeface="Arial"/>
                <a:cs typeface="Arial"/>
              </a:rPr>
              <a:t>Customer benefits</a:t>
            </a:r>
            <a:endParaRPr lang="en-GB" dirty="0"/>
          </a:p>
        </p:txBody>
      </p:sp>
      <p:sp>
        <p:nvSpPr>
          <p:cNvPr id="3" name="Content Placeholder 2">
            <a:extLst>
              <a:ext uri="{FF2B5EF4-FFF2-40B4-BE49-F238E27FC236}">
                <a16:creationId xmlns:a16="http://schemas.microsoft.com/office/drawing/2014/main" id="{7E84E890-DF7C-5F5B-C21A-0DFBA883409C}"/>
              </a:ext>
            </a:extLst>
          </p:cNvPr>
          <p:cNvSpPr>
            <a:spLocks noGrp="1"/>
          </p:cNvSpPr>
          <p:nvPr>
            <p:ph idx="1"/>
          </p:nvPr>
        </p:nvSpPr>
        <p:spPr/>
        <p:txBody>
          <a:bodyPr>
            <a:normAutofit fontScale="92500" lnSpcReduction="20000"/>
          </a:bodyPr>
          <a:lstStyle/>
          <a:p>
            <a:r>
              <a:rPr lang="en-GB" dirty="0">
                <a:latin typeface="Arial"/>
                <a:cs typeface="Arial"/>
              </a:rPr>
              <a:t>We offer one year warranty for products and services we provide to our customers.</a:t>
            </a:r>
          </a:p>
          <a:p>
            <a:r>
              <a:rPr lang="en-GB" dirty="0">
                <a:latin typeface="Arial"/>
                <a:cs typeface="Arial"/>
              </a:rPr>
              <a:t>Our company will make free delivery for customers at a distance of 10 miles from the garden hall.</a:t>
            </a:r>
          </a:p>
          <a:p>
            <a:r>
              <a:rPr lang="en-GB" dirty="0">
                <a:latin typeface="Arial"/>
                <a:cs typeface="Arial"/>
              </a:rPr>
              <a:t> Advertising the ‘</a:t>
            </a:r>
            <a:r>
              <a:rPr lang="en-GB" b="1" dirty="0">
                <a:latin typeface="Arial"/>
                <a:cs typeface="Arial"/>
              </a:rPr>
              <a:t>Garden Care Ltd.</a:t>
            </a:r>
            <a:r>
              <a:rPr lang="en-GB" dirty="0">
                <a:latin typeface="Arial"/>
                <a:cs typeface="Arial"/>
              </a:rPr>
              <a:t>’ enterprise is a very important aspect in achieving our objectives. </a:t>
            </a:r>
          </a:p>
          <a:p>
            <a:r>
              <a:rPr lang="en-GB" dirty="0">
                <a:latin typeface="Arial"/>
                <a:cs typeface="Arial"/>
              </a:rPr>
              <a:t>That is why we have created an App, where the customers have the possibility to choose and order our products and services from smart phones or tablets, also on this App they can design the way their garden want to looks like.</a:t>
            </a:r>
          </a:p>
          <a:p>
            <a:r>
              <a:rPr lang="en-GB" dirty="0">
                <a:latin typeface="Arial"/>
                <a:cs typeface="Arial"/>
              </a:rPr>
              <a:t>As well they can contact us online accessing the company website ‘</a:t>
            </a:r>
            <a:r>
              <a:rPr lang="en-GB" i="1" dirty="0" err="1">
                <a:latin typeface="Arial"/>
                <a:cs typeface="Arial"/>
              </a:rPr>
              <a:t>www.gardencare.co.uk</a:t>
            </a:r>
            <a:r>
              <a:rPr lang="en-GB" i="1" dirty="0">
                <a:latin typeface="Arial"/>
                <a:cs typeface="Arial"/>
              </a:rPr>
              <a:t>’ </a:t>
            </a:r>
            <a:r>
              <a:rPr lang="en-GB" dirty="0">
                <a:latin typeface="Arial"/>
                <a:cs typeface="Arial"/>
              </a:rPr>
              <a:t>or by phone call.</a:t>
            </a:r>
            <a:endParaRPr lang="en-GB" dirty="0"/>
          </a:p>
          <a:p>
            <a:r>
              <a:rPr lang="en-GB" dirty="0">
                <a:latin typeface="Arial"/>
                <a:cs typeface="Arial"/>
              </a:rPr>
              <a:t>The company will be also advertised on the social media platforms as Facebook, </a:t>
            </a:r>
            <a:r>
              <a:rPr lang="en-GB" dirty="0" err="1">
                <a:latin typeface="Arial"/>
                <a:cs typeface="Arial"/>
              </a:rPr>
              <a:t>Instagram</a:t>
            </a:r>
            <a:r>
              <a:rPr lang="en-GB" dirty="0">
                <a:latin typeface="Arial"/>
                <a:cs typeface="Arial"/>
              </a:rPr>
              <a:t>, YouTube and news papers and also on our van the people could see the organisation name and logo, the App, the website and the phone numbers.</a:t>
            </a:r>
          </a:p>
          <a:p>
            <a:endParaRPr lang="en-GB" dirty="0">
              <a:latin typeface="Arial"/>
              <a:cs typeface="Arial"/>
            </a:endParaRPr>
          </a:p>
        </p:txBody>
      </p:sp>
      <p:pic>
        <p:nvPicPr>
          <p:cNvPr id="4" name="Picture 3" descr="be7dcd10-6ad0-4876-a90b-0746da860f70.jpg"/>
          <p:cNvPicPr>
            <a:picLocks noChangeAspect="1"/>
          </p:cNvPicPr>
          <p:nvPr/>
        </p:nvPicPr>
        <p:blipFill>
          <a:blip r:embed="rId2" cstate="print">
            <a:alphaModFix amt="60000"/>
            <a:extLst>
              <a:ext uri="{28A0092B-C50C-407E-A947-70E740481C1C}">
                <a14:useLocalDpi xmlns:a14="http://schemas.microsoft.com/office/drawing/2010/main" val="0"/>
              </a:ext>
            </a:extLst>
          </a:blip>
          <a:stretch>
            <a:fillRect/>
          </a:stretch>
        </p:blipFill>
        <p:spPr>
          <a:xfrm>
            <a:off x="9647765" y="1737825"/>
            <a:ext cx="1797815" cy="4774838"/>
          </a:xfrm>
          <a:prstGeom prst="rect">
            <a:avLst/>
          </a:prstGeom>
        </p:spPr>
      </p:pic>
    </p:spTree>
    <p:extLst>
      <p:ext uri="{BB962C8B-B14F-4D97-AF65-F5344CB8AC3E}">
        <p14:creationId xmlns:p14="http://schemas.microsoft.com/office/powerpoint/2010/main" val="2226877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Arial"/>
                <a:cs typeface="Arial"/>
              </a:rPr>
              <a:t>Business Objectives </a:t>
            </a:r>
            <a:br>
              <a:rPr lang="en-US" sz="2800" dirty="0">
                <a:latin typeface="Arial"/>
                <a:cs typeface="Arial"/>
              </a:rPr>
            </a:br>
            <a:r>
              <a:rPr lang="en-US" sz="2400" b="1" dirty="0">
                <a:latin typeface="Arial"/>
                <a:cs typeface="Arial"/>
              </a:rPr>
              <a:t>(SMART Objectives)</a:t>
            </a:r>
          </a:p>
        </p:txBody>
      </p:sp>
      <p:sp>
        <p:nvSpPr>
          <p:cNvPr id="3" name="Content Placeholder 2"/>
          <p:cNvSpPr>
            <a:spLocks noGrp="1"/>
          </p:cNvSpPr>
          <p:nvPr>
            <p:ph idx="1"/>
          </p:nvPr>
        </p:nvSpPr>
        <p:spPr/>
        <p:txBody>
          <a:bodyPr/>
          <a:lstStyle/>
          <a:p>
            <a:r>
              <a:rPr lang="en-US" dirty="0">
                <a:latin typeface="Arial"/>
                <a:cs typeface="Arial"/>
              </a:rPr>
              <a:t>Short </a:t>
            </a:r>
            <a:r>
              <a:rPr lang="mr-IN" dirty="0">
                <a:latin typeface="Arial"/>
                <a:cs typeface="Arial"/>
              </a:rPr>
              <a:t>–</a:t>
            </a:r>
            <a:r>
              <a:rPr lang="en-US" dirty="0">
                <a:latin typeface="Arial"/>
                <a:cs typeface="Arial"/>
              </a:rPr>
              <a:t> Term Objectives (less than a year):</a:t>
            </a:r>
          </a:p>
          <a:p>
            <a:pPr marL="0" indent="0">
              <a:buNone/>
            </a:pPr>
            <a:r>
              <a:rPr lang="en-US" dirty="0">
                <a:latin typeface="Arial"/>
                <a:cs typeface="Arial"/>
              </a:rPr>
              <a:t>   - to make a profit in less than three months</a:t>
            </a:r>
          </a:p>
          <a:p>
            <a:pPr marL="0" indent="0">
              <a:buNone/>
            </a:pPr>
            <a:r>
              <a:rPr lang="en-US" dirty="0">
                <a:latin typeface="Arial"/>
                <a:cs typeface="Arial"/>
              </a:rPr>
              <a:t>   - to have at least 200 customers in the first 12 months</a:t>
            </a:r>
          </a:p>
          <a:p>
            <a:pPr marL="0" indent="0">
              <a:buNone/>
            </a:pPr>
            <a:endParaRPr lang="en-US" dirty="0">
              <a:latin typeface="Arial"/>
              <a:cs typeface="Arial"/>
            </a:endParaRPr>
          </a:p>
          <a:p>
            <a:r>
              <a:rPr lang="en-US" dirty="0">
                <a:latin typeface="Arial"/>
                <a:cs typeface="Arial"/>
              </a:rPr>
              <a:t> Long </a:t>
            </a:r>
            <a:r>
              <a:rPr lang="mr-IN" dirty="0">
                <a:latin typeface="Arial"/>
                <a:cs typeface="Arial"/>
              </a:rPr>
              <a:t>–</a:t>
            </a:r>
            <a:r>
              <a:rPr lang="en-US" dirty="0">
                <a:latin typeface="Arial"/>
                <a:cs typeface="Arial"/>
              </a:rPr>
              <a:t> Term Objectives (more than a year):</a:t>
            </a:r>
          </a:p>
          <a:p>
            <a:pPr marL="0" indent="0">
              <a:buNone/>
            </a:pPr>
            <a:r>
              <a:rPr lang="en-US" dirty="0">
                <a:latin typeface="Arial"/>
                <a:cs typeface="Arial"/>
              </a:rPr>
              <a:t>  - to obtain contracts with other companies</a:t>
            </a:r>
          </a:p>
          <a:p>
            <a:pPr marL="0" indent="0">
              <a:buNone/>
            </a:pPr>
            <a:r>
              <a:rPr lang="en-US" dirty="0">
                <a:latin typeface="Arial"/>
                <a:cs typeface="Arial"/>
              </a:rPr>
              <a:t>  - to expand and open branches in other cities</a:t>
            </a:r>
          </a:p>
          <a:p>
            <a:pPr marL="0" indent="0">
              <a:buNone/>
            </a:pPr>
            <a:endParaRPr lang="en-US" dirty="0">
              <a:latin typeface="Arial"/>
              <a:cs typeface="Arial"/>
            </a:endParaRPr>
          </a:p>
          <a:p>
            <a:pPr marL="0" indent="0">
              <a:buNone/>
            </a:pPr>
            <a:endParaRPr lang="en-US" dirty="0">
              <a:latin typeface="Arial"/>
              <a:cs typeface="Arial"/>
            </a:endParaRPr>
          </a:p>
        </p:txBody>
      </p:sp>
      <p:pic>
        <p:nvPicPr>
          <p:cNvPr id="5" name="Picture 4" descr="33cf2cf8-b858-4cad-beae-2e8e6d40d4a9.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8876" y="2094300"/>
            <a:ext cx="3803124" cy="2706996"/>
          </a:xfrm>
          <a:prstGeom prst="rect">
            <a:avLst/>
          </a:prstGeom>
        </p:spPr>
      </p:pic>
    </p:spTree>
    <p:extLst>
      <p:ext uri="{BB962C8B-B14F-4D97-AF65-F5344CB8AC3E}">
        <p14:creationId xmlns:p14="http://schemas.microsoft.com/office/powerpoint/2010/main" val="1343352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E42DC-4B57-EE7C-A255-C31C1B3D5282}"/>
              </a:ext>
            </a:extLst>
          </p:cNvPr>
          <p:cNvSpPr>
            <a:spLocks noGrp="1"/>
          </p:cNvSpPr>
          <p:nvPr>
            <p:ph type="title"/>
          </p:nvPr>
        </p:nvSpPr>
        <p:spPr>
          <a:xfrm>
            <a:off x="457199" y="113313"/>
            <a:ext cx="7685037" cy="1325563"/>
          </a:xfrm>
        </p:spPr>
        <p:txBody>
          <a:bodyPr>
            <a:normAutofit/>
          </a:bodyPr>
          <a:lstStyle/>
          <a:p>
            <a:r>
              <a:rPr lang="en-US" sz="4000" dirty="0">
                <a:latin typeface="Rockwell" panose="02060603020205020403" pitchFamily="18" charset="0"/>
                <a:cs typeface="Arial" panose="020B0604020202020204" pitchFamily="34" charset="0"/>
              </a:rPr>
              <a:t>Marketing Analysis and Trends</a:t>
            </a:r>
            <a:endParaRPr lang="en-GB" sz="4000" dirty="0">
              <a:latin typeface="Rockwell" panose="02060603020205020403" pitchFamily="18" charset="0"/>
              <a:cs typeface="Arial" panose="020B0604020202020204" pitchFamily="34" charset="0"/>
            </a:endParaRPr>
          </a:p>
        </p:txBody>
      </p:sp>
      <p:sp>
        <p:nvSpPr>
          <p:cNvPr id="3" name="Content Placeholder 2">
            <a:extLst>
              <a:ext uri="{FF2B5EF4-FFF2-40B4-BE49-F238E27FC236}">
                <a16:creationId xmlns:a16="http://schemas.microsoft.com/office/drawing/2014/main" id="{2DDEB083-EDF7-6955-3C87-D2B6925E3587}"/>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Analysis of the market: our competitors are variety stores (such as Homebase and B&amp;Q) and others that also sell garden products.</a:t>
            </a:r>
          </a:p>
          <a:p>
            <a:r>
              <a:rPr lang="en-US" dirty="0">
                <a:latin typeface="Arial" panose="020B0604020202020204" pitchFamily="34" charset="0"/>
                <a:cs typeface="Arial" panose="020B0604020202020204" pitchFamily="34" charset="0"/>
              </a:rPr>
              <a:t>Inflation in UK has increase in the last months, so a search for garden maintenance has decrease due to it.</a:t>
            </a:r>
          </a:p>
          <a:p>
            <a:r>
              <a:rPr lang="en-US" dirty="0">
                <a:latin typeface="Arial" panose="020B0604020202020204" pitchFamily="34" charset="0"/>
                <a:cs typeface="Arial" panose="020B0604020202020204" pitchFamily="34" charset="0"/>
              </a:rPr>
              <a:t>In general, our main public is the customers that has a garden and wants to take care of it.</a:t>
            </a:r>
          </a:p>
          <a:p>
            <a:r>
              <a:rPr lang="en-US" dirty="0">
                <a:latin typeface="Arial" panose="020B0604020202020204" pitchFamily="34" charset="0"/>
                <a:cs typeface="Arial" panose="020B0604020202020204" pitchFamily="34" charset="0"/>
              </a:rPr>
              <a:t>An increase in demand for products from the public who live in apartments.</a:t>
            </a:r>
          </a:p>
        </p:txBody>
      </p:sp>
      <p:pic>
        <p:nvPicPr>
          <p:cNvPr id="7" name="Picture 6" descr="Logo&#10;&#10;Description automatically generated">
            <a:extLst>
              <a:ext uri="{FF2B5EF4-FFF2-40B4-BE49-F238E27FC236}">
                <a16:creationId xmlns:a16="http://schemas.microsoft.com/office/drawing/2014/main" id="{3E8683A8-66D7-F0B0-B2F7-A590207961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5848" y="1984744"/>
            <a:ext cx="3298701" cy="3287706"/>
          </a:xfrm>
          <a:prstGeom prst="rect">
            <a:avLst/>
          </a:prstGeom>
        </p:spPr>
      </p:pic>
    </p:spTree>
    <p:extLst>
      <p:ext uri="{BB962C8B-B14F-4D97-AF65-F5344CB8AC3E}">
        <p14:creationId xmlns:p14="http://schemas.microsoft.com/office/powerpoint/2010/main" val="683555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92169-6E00-79E7-02A7-38BA59D03A28}"/>
              </a:ext>
            </a:extLst>
          </p:cNvPr>
          <p:cNvSpPr>
            <a:spLocks noGrp="1"/>
          </p:cNvSpPr>
          <p:nvPr>
            <p:ph type="title"/>
          </p:nvPr>
        </p:nvSpPr>
        <p:spPr>
          <a:xfrm>
            <a:off x="457199" y="119409"/>
            <a:ext cx="7685037" cy="1325563"/>
          </a:xfrm>
        </p:spPr>
        <p:txBody>
          <a:bodyPr>
            <a:normAutofit/>
          </a:bodyPr>
          <a:lstStyle/>
          <a:p>
            <a:r>
              <a:rPr lang="en-US" sz="4000" dirty="0">
                <a:latin typeface="Rockwell" panose="02060603020205020403" pitchFamily="18" charset="0"/>
              </a:rPr>
              <a:t>SWOT Analysis</a:t>
            </a:r>
            <a:endParaRPr lang="en-GB" sz="4000" dirty="0">
              <a:latin typeface="Rockwell" panose="02060603020205020403" pitchFamily="18" charset="0"/>
            </a:endParaRPr>
          </a:p>
        </p:txBody>
      </p:sp>
      <p:sp>
        <p:nvSpPr>
          <p:cNvPr id="3" name="Content Placeholder 2">
            <a:extLst>
              <a:ext uri="{FF2B5EF4-FFF2-40B4-BE49-F238E27FC236}">
                <a16:creationId xmlns:a16="http://schemas.microsoft.com/office/drawing/2014/main" id="{7E84E890-DF7C-5F5B-C21A-0DFBA883409C}"/>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Strengths: We intend to be a company that makes the difference in the life of our customers, listen to their needs and providing most of the service for garden.</a:t>
            </a:r>
          </a:p>
          <a:p>
            <a:r>
              <a:rPr lang="en-US" dirty="0">
                <a:latin typeface="Arial" panose="020B0604020202020204" pitchFamily="34" charset="0"/>
                <a:cs typeface="Arial" panose="020B0604020202020204" pitchFamily="34" charset="0"/>
              </a:rPr>
              <a:t>Weakness: As we are a new company in the market, there is much more other companies there are already consolidated in the market with a strong brand and name.</a:t>
            </a:r>
          </a:p>
          <a:p>
            <a:r>
              <a:rPr lang="en-US" dirty="0">
                <a:latin typeface="Arial" panose="020B0604020202020204" pitchFamily="34" charset="0"/>
                <a:cs typeface="Arial" panose="020B0604020202020204" pitchFamily="34" charset="0"/>
              </a:rPr>
              <a:t>Opportunities: With the app, we can differentiate our company from the others, catching more customers and facilitating their life making it easier.</a:t>
            </a:r>
          </a:p>
          <a:p>
            <a:r>
              <a:rPr lang="en-US" dirty="0">
                <a:latin typeface="Arial" panose="020B0604020202020204" pitchFamily="34" charset="0"/>
                <a:cs typeface="Arial" panose="020B0604020202020204" pitchFamily="34" charset="0"/>
              </a:rPr>
              <a:t>Threats: Our competitors are very consolidated in the market, so we need to provide a quality service to differentiate our company from the others.</a:t>
            </a:r>
            <a:endParaRPr lang="en-GB" dirty="0">
              <a:latin typeface="Arial" panose="020B0604020202020204" pitchFamily="34" charset="0"/>
              <a:cs typeface="Arial" panose="020B0604020202020204" pitchFamily="34" charset="0"/>
            </a:endParaRPr>
          </a:p>
          <a:p>
            <a:endParaRPr lang="en-US" dirty="0">
              <a:latin typeface="Arial" panose="020B0604020202020204" pitchFamily="34" charset="0"/>
              <a:cs typeface="Arial" panose="020B0604020202020204" pitchFamily="34" charset="0"/>
            </a:endParaRPr>
          </a:p>
        </p:txBody>
      </p:sp>
      <p:pic>
        <p:nvPicPr>
          <p:cNvPr id="5" name="Picture 4" descr="Diagram">
            <a:extLst>
              <a:ext uri="{FF2B5EF4-FFF2-40B4-BE49-F238E27FC236}">
                <a16:creationId xmlns:a16="http://schemas.microsoft.com/office/drawing/2014/main" id="{8781B6A6-9E41-6698-077B-0F88C5C6E01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69036" y="1947857"/>
            <a:ext cx="3365764" cy="3365764"/>
          </a:xfrm>
          <a:prstGeom prst="rect">
            <a:avLst/>
          </a:prstGeom>
        </p:spPr>
      </p:pic>
    </p:spTree>
    <p:extLst>
      <p:ext uri="{BB962C8B-B14F-4D97-AF65-F5344CB8AC3E}">
        <p14:creationId xmlns:p14="http://schemas.microsoft.com/office/powerpoint/2010/main" val="780114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4793C-EFFD-62C0-194C-9922D16C05CF}"/>
              </a:ext>
            </a:extLst>
          </p:cNvPr>
          <p:cNvSpPr>
            <a:spLocks noGrp="1"/>
          </p:cNvSpPr>
          <p:nvPr>
            <p:ph type="title"/>
          </p:nvPr>
        </p:nvSpPr>
        <p:spPr>
          <a:xfrm>
            <a:off x="457200" y="107217"/>
            <a:ext cx="7685037" cy="1325563"/>
          </a:xfrm>
        </p:spPr>
        <p:txBody>
          <a:bodyPr>
            <a:normAutofit/>
          </a:bodyPr>
          <a:lstStyle/>
          <a:p>
            <a:r>
              <a:rPr lang="en-US" sz="4000" dirty="0">
                <a:latin typeface="Rockwell" panose="02060603020205020403" pitchFamily="18" charset="0"/>
              </a:rPr>
              <a:t>PESTLE Analysis</a:t>
            </a:r>
            <a:endParaRPr lang="en-GB" sz="4000" dirty="0">
              <a:latin typeface="Rockwell" panose="02060603020205020403" pitchFamily="18" charset="0"/>
            </a:endParaRPr>
          </a:p>
        </p:txBody>
      </p:sp>
      <p:sp>
        <p:nvSpPr>
          <p:cNvPr id="3" name="Content Placeholder 2">
            <a:extLst>
              <a:ext uri="{FF2B5EF4-FFF2-40B4-BE49-F238E27FC236}">
                <a16:creationId xmlns:a16="http://schemas.microsoft.com/office/drawing/2014/main" id="{020EBB4C-0519-44C5-158C-1777B0B57BC3}"/>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An increase of the search for domestic plants by the “gen y”, that are currently looking for plants to decorate their apartments and houses.</a:t>
            </a:r>
          </a:p>
          <a:p>
            <a:r>
              <a:rPr lang="en-US" dirty="0">
                <a:latin typeface="Arial" panose="020B0604020202020204" pitchFamily="34" charset="0"/>
                <a:cs typeface="Arial" panose="020B0604020202020204" pitchFamily="34" charset="0"/>
              </a:rPr>
              <a:t>There is a significant demand for garden services and products in the industry of hotels and other companies, since they are currently looking for design services as well.</a:t>
            </a:r>
          </a:p>
          <a:p>
            <a:r>
              <a:rPr lang="en-US" sz="1800" dirty="0">
                <a:effectLst/>
                <a:latin typeface="Arial" panose="020B0604020202020204" pitchFamily="34" charset="0"/>
                <a:ea typeface="Calibri" panose="020F0502020204030204" pitchFamily="34" charset="0"/>
                <a:cs typeface="Arial" panose="020B0604020202020204" pitchFamily="34" charset="0"/>
              </a:rPr>
              <a:t>These customers are the ones that provide the most revenue along with maintenance services that help keep customers in the long term.</a:t>
            </a:r>
          </a:p>
          <a:p>
            <a:r>
              <a:rPr lang="en-US" sz="1800" dirty="0">
                <a:effectLst/>
                <a:latin typeface="Arial" panose="020B0604020202020204" pitchFamily="34" charset="0"/>
                <a:ea typeface="Calibri" panose="020F0502020204030204" pitchFamily="34" charset="0"/>
                <a:cs typeface="Arial" panose="020B0604020202020204" pitchFamily="34" charset="0"/>
              </a:rPr>
              <a:t>In the first quarter of 2020, digital sales has increased 141%, so the app and website can help us to catch more customers, with a friendly and safe environment, making the task of ordering </a:t>
            </a:r>
            <a:r>
              <a:rPr lang="en-US" sz="1800">
                <a:effectLst/>
                <a:latin typeface="Arial" panose="020B0604020202020204" pitchFamily="34" charset="0"/>
                <a:ea typeface="Calibri" panose="020F0502020204030204" pitchFamily="34" charset="0"/>
                <a:cs typeface="Arial" panose="020B0604020202020204" pitchFamily="34" charset="0"/>
              </a:rPr>
              <a:t>services easier to do.</a:t>
            </a:r>
            <a:endParaRPr lang="pt-BR" sz="1800" dirty="0">
              <a:effectLst/>
              <a:latin typeface="Arial" panose="020B0604020202020204" pitchFamily="34" charset="0"/>
              <a:ea typeface="Calibri" panose="020F050202020403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5" name="Picture 4" descr="Diagram&#10;&#10;Description automatically generated">
            <a:extLst>
              <a:ext uri="{FF2B5EF4-FFF2-40B4-BE49-F238E27FC236}">
                <a16:creationId xmlns:a16="http://schemas.microsoft.com/office/drawing/2014/main" id="{8C0A4B4B-7604-B955-1385-2CAF3079072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75656" y="2324987"/>
            <a:ext cx="3688752" cy="2766564"/>
          </a:xfrm>
          <a:prstGeom prst="rect">
            <a:avLst/>
          </a:prstGeom>
        </p:spPr>
      </p:pic>
    </p:spTree>
    <p:extLst>
      <p:ext uri="{BB962C8B-B14F-4D97-AF65-F5344CB8AC3E}">
        <p14:creationId xmlns:p14="http://schemas.microsoft.com/office/powerpoint/2010/main" val="2480119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886DE5F-B1FE-CEBC-DD93-8CC0F8188349}"/>
              </a:ext>
            </a:extLst>
          </p:cNvPr>
          <p:cNvSpPr>
            <a:spLocks noGrp="1"/>
          </p:cNvSpPr>
          <p:nvPr>
            <p:ph type="title"/>
          </p:nvPr>
        </p:nvSpPr>
        <p:spPr>
          <a:xfrm>
            <a:off x="838200" y="365125"/>
            <a:ext cx="10515600" cy="798657"/>
          </a:xfrm>
        </p:spPr>
        <p:txBody>
          <a:bodyPr/>
          <a:lstStyle/>
          <a:p>
            <a:pPr algn="ctr"/>
            <a:r>
              <a:rPr lang="pt-PT" b="1">
                <a:latin typeface="Times New Roman" panose="02020603050405020304" pitchFamily="18" charset="0"/>
                <a:cs typeface="Times New Roman" panose="02020603050405020304" pitchFamily="18" charset="0"/>
              </a:rPr>
              <a:t>Investment and Source of Finance</a:t>
            </a:r>
            <a:endParaRPr lang="pt-PT" b="1" dirty="0">
              <a:latin typeface="Times New Roman" panose="02020603050405020304" pitchFamily="18" charset="0"/>
              <a:cs typeface="Times New Roman" panose="02020603050405020304" pitchFamily="18" charset="0"/>
            </a:endParaRPr>
          </a:p>
        </p:txBody>
      </p:sp>
      <p:graphicFrame>
        <p:nvGraphicFramePr>
          <p:cNvPr id="6" name="Tabela 5">
            <a:extLst>
              <a:ext uri="{FF2B5EF4-FFF2-40B4-BE49-F238E27FC236}">
                <a16:creationId xmlns:a16="http://schemas.microsoft.com/office/drawing/2014/main" id="{5D282D5A-9B9C-CC37-B3A8-81E717E99D42}"/>
              </a:ext>
            </a:extLst>
          </p:cNvPr>
          <p:cNvGraphicFramePr>
            <a:graphicFrameLocks noGrp="1"/>
          </p:cNvGraphicFramePr>
          <p:nvPr/>
        </p:nvGraphicFramePr>
        <p:xfrm>
          <a:off x="6096000" y="1842655"/>
          <a:ext cx="4696691" cy="2708562"/>
        </p:xfrm>
        <a:graphic>
          <a:graphicData uri="http://schemas.openxmlformats.org/drawingml/2006/table">
            <a:tbl>
              <a:tblPr/>
              <a:tblGrid>
                <a:gridCol w="2395002">
                  <a:extLst>
                    <a:ext uri="{9D8B030D-6E8A-4147-A177-3AD203B41FA5}">
                      <a16:colId xmlns:a16="http://schemas.microsoft.com/office/drawing/2014/main" val="26446062"/>
                    </a:ext>
                  </a:extLst>
                </a:gridCol>
                <a:gridCol w="1306364">
                  <a:extLst>
                    <a:ext uri="{9D8B030D-6E8A-4147-A177-3AD203B41FA5}">
                      <a16:colId xmlns:a16="http://schemas.microsoft.com/office/drawing/2014/main" val="526044177"/>
                    </a:ext>
                  </a:extLst>
                </a:gridCol>
                <a:gridCol w="995325">
                  <a:extLst>
                    <a:ext uri="{9D8B030D-6E8A-4147-A177-3AD203B41FA5}">
                      <a16:colId xmlns:a16="http://schemas.microsoft.com/office/drawing/2014/main" val="391581055"/>
                    </a:ext>
                  </a:extLst>
                </a:gridCol>
              </a:tblGrid>
              <a:tr h="536602">
                <a:tc gridSpan="3">
                  <a:txBody>
                    <a:bodyPr/>
                    <a:lstStyle/>
                    <a:p>
                      <a:pPr algn="ctr" fontAlgn="b"/>
                      <a:r>
                        <a:rPr lang="pt-PT" sz="1800" b="1" i="0" u="none" strike="noStrike">
                          <a:solidFill>
                            <a:srgbClr val="000000"/>
                          </a:solidFill>
                          <a:effectLst/>
                          <a:latin typeface="Times New Roman" panose="02020603050405020304" pitchFamily="18" charset="0"/>
                        </a:rPr>
                        <a:t>Source of Finance</a:t>
                      </a:r>
                      <a:endParaRPr lang="pt-PT" sz="1800" b="1" i="0" u="none" strike="noStrike" dirty="0">
                        <a:solidFill>
                          <a:srgbClr val="000000"/>
                        </a:solidFill>
                        <a:effectLst/>
                        <a:latin typeface="Times New Roman" panose="02020603050405020304" pitchFamily="18" charset="0"/>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tc hMerge="1">
                  <a:txBody>
                    <a:bodyPr/>
                    <a:lstStyle/>
                    <a:p>
                      <a:endParaRPr lang="pt-PT"/>
                    </a:p>
                  </a:txBody>
                  <a:tcPr/>
                </a:tc>
                <a:extLst>
                  <a:ext uri="{0D108BD9-81ED-4DB2-BD59-A6C34878D82A}">
                    <a16:rowId xmlns:a16="http://schemas.microsoft.com/office/drawing/2014/main" val="1788824835"/>
                  </a:ext>
                </a:extLst>
              </a:tr>
              <a:tr h="536602">
                <a:tc>
                  <a:txBody>
                    <a:bodyPr/>
                    <a:lstStyle/>
                    <a:p>
                      <a:pPr algn="ctr" fontAlgn="b"/>
                      <a:r>
                        <a:rPr lang="pt-PT" sz="1800" b="1" i="0" u="none" strike="noStrike">
                          <a:solidFill>
                            <a:srgbClr val="000000"/>
                          </a:solidFill>
                          <a:effectLst/>
                          <a:latin typeface="Times New Roman" panose="02020603050405020304" pitchFamily="18" charset="0"/>
                        </a:rPr>
                        <a:t>Source of Finance</a:t>
                      </a:r>
                      <a:endParaRPr lang="pt-PT" sz="1800" b="1" i="0" u="none" strike="noStrike" dirty="0">
                        <a:solidFill>
                          <a:srgbClr val="000000"/>
                        </a:solidFill>
                        <a:effectLst/>
                        <a:latin typeface="Times New Roman" panose="02020603050405020304" pitchFamily="18"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a:solidFill>
                            <a:srgbClr val="000000"/>
                          </a:solidFill>
                          <a:effectLst/>
                          <a:latin typeface="Times New Roman" panose="02020603050405020304" pitchFamily="18" charset="0"/>
                        </a:rPr>
                        <a: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a:solidFill>
                            <a:srgbClr val="000000"/>
                          </a:solidFill>
                          <a:effectLst/>
                          <a:latin typeface="Times New Roman" panose="02020603050405020304" pitchFamily="18" charset="0"/>
                        </a:rPr>
                        <a:t>Valor</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439864798"/>
                  </a:ext>
                </a:extLst>
              </a:tr>
              <a:tr h="536602">
                <a:tc>
                  <a:txBody>
                    <a:bodyPr/>
                    <a:lstStyle/>
                    <a:p>
                      <a:pPr algn="l" fontAlgn="b"/>
                      <a:r>
                        <a:rPr lang="pt-PT" sz="1800" b="0" i="0" u="none" strike="noStrike">
                          <a:solidFill>
                            <a:srgbClr val="000000"/>
                          </a:solidFill>
                          <a:effectLst/>
                          <a:latin typeface="Times New Roman" panose="02020603050405020304" pitchFamily="18" charset="0"/>
                        </a:rPr>
                        <a:t>Investors</a:t>
                      </a:r>
                      <a:endParaRPr lang="pt-PT" sz="1800" b="0" i="0" u="none" strike="noStrike" dirty="0">
                        <a:solidFill>
                          <a:srgbClr val="000000"/>
                        </a:solidFill>
                        <a:effectLst/>
                        <a:latin typeface="Times New Roman" panose="02020603050405020304" pitchFamily="18" charset="0"/>
                      </a:endParaRP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16 500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08429931"/>
                  </a:ext>
                </a:extLst>
              </a:tr>
              <a:tr h="536602">
                <a:tc>
                  <a:txBody>
                    <a:bodyPr/>
                    <a:lstStyle/>
                    <a:p>
                      <a:pPr algn="l" fontAlgn="b"/>
                      <a:r>
                        <a:rPr lang="pt-PT" sz="1800" b="0" i="0" u="none" strike="noStrike">
                          <a:solidFill>
                            <a:srgbClr val="000000"/>
                          </a:solidFill>
                          <a:effectLst/>
                          <a:latin typeface="Times New Roman" panose="02020603050405020304" pitchFamily="18" charset="0"/>
                        </a:rPr>
                        <a:t>Bank Loan</a:t>
                      </a:r>
                      <a:endParaRPr lang="pt-PT" sz="1800" b="0" i="0" u="none" strike="noStrike" dirty="0">
                        <a:solidFill>
                          <a:srgbClr val="000000"/>
                        </a:solidFill>
                        <a:effectLst/>
                        <a:latin typeface="Times New Roman" panose="02020603050405020304" pitchFamily="18" charset="0"/>
                      </a:endParaRP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70%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38 500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11971810"/>
                  </a:ext>
                </a:extLst>
              </a:tr>
              <a:tr h="562154">
                <a:tc>
                  <a:txBody>
                    <a:bodyPr/>
                    <a:lstStyle/>
                    <a:p>
                      <a:pPr algn="l" fontAlgn="b"/>
                      <a:r>
                        <a:rPr lang="pt-PT" sz="1800" b="1" i="0" u="none" strike="noStrike">
                          <a:solidFill>
                            <a:srgbClr val="000000"/>
                          </a:solidFill>
                          <a:effectLst/>
                          <a:latin typeface="Times New Roman" panose="02020603050405020304" pitchFamily="18" charset="0"/>
                        </a:rPr>
                        <a:t>Total</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100%</a:t>
                      </a:r>
                      <a:endParaRPr lang="pt-PT" sz="1800" b="1"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55 000</a:t>
                      </a:r>
                      <a:endParaRPr lang="pt-PT" sz="1800" b="1"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808780927"/>
                  </a:ext>
                </a:extLst>
              </a:tr>
            </a:tbl>
          </a:graphicData>
        </a:graphic>
      </p:graphicFrame>
      <p:graphicFrame>
        <p:nvGraphicFramePr>
          <p:cNvPr id="7" name="Tabela 6">
            <a:extLst>
              <a:ext uri="{FF2B5EF4-FFF2-40B4-BE49-F238E27FC236}">
                <a16:creationId xmlns:a16="http://schemas.microsoft.com/office/drawing/2014/main" id="{C9989B4B-F86D-686B-230F-2C639114D6C5}"/>
              </a:ext>
            </a:extLst>
          </p:cNvPr>
          <p:cNvGraphicFramePr>
            <a:graphicFrameLocks noGrp="1"/>
          </p:cNvGraphicFramePr>
          <p:nvPr/>
        </p:nvGraphicFramePr>
        <p:xfrm>
          <a:off x="957123" y="1842655"/>
          <a:ext cx="4696690" cy="2708564"/>
        </p:xfrm>
        <a:graphic>
          <a:graphicData uri="http://schemas.openxmlformats.org/drawingml/2006/table">
            <a:tbl>
              <a:tblPr/>
              <a:tblGrid>
                <a:gridCol w="3039035">
                  <a:extLst>
                    <a:ext uri="{9D8B030D-6E8A-4147-A177-3AD203B41FA5}">
                      <a16:colId xmlns:a16="http://schemas.microsoft.com/office/drawing/2014/main" val="1328747363"/>
                    </a:ext>
                  </a:extLst>
                </a:gridCol>
                <a:gridCol w="1657655">
                  <a:extLst>
                    <a:ext uri="{9D8B030D-6E8A-4147-A177-3AD203B41FA5}">
                      <a16:colId xmlns:a16="http://schemas.microsoft.com/office/drawing/2014/main" val="1586035442"/>
                    </a:ext>
                  </a:extLst>
                </a:gridCol>
              </a:tblGrid>
              <a:tr h="447873">
                <a:tc gridSpan="2">
                  <a:txBody>
                    <a:bodyPr/>
                    <a:lstStyle/>
                    <a:p>
                      <a:pPr algn="ctr" fontAlgn="ctr"/>
                      <a:r>
                        <a:rPr lang="pt-PT" sz="1800" b="1" i="0" u="none" strike="noStrike">
                          <a:solidFill>
                            <a:srgbClr val="000000"/>
                          </a:solidFill>
                          <a:effectLst/>
                          <a:latin typeface="Times New Roman" panose="02020603050405020304" pitchFamily="18" charset="0"/>
                        </a:rPr>
                        <a:t>Investment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extLst>
                  <a:ext uri="{0D108BD9-81ED-4DB2-BD59-A6C34878D82A}">
                    <a16:rowId xmlns:a16="http://schemas.microsoft.com/office/drawing/2014/main" val="1916508695"/>
                  </a:ext>
                </a:extLst>
              </a:tr>
              <a:tr h="447873">
                <a:tc>
                  <a:txBody>
                    <a:bodyPr/>
                    <a:lstStyle/>
                    <a:p>
                      <a:pPr algn="ctr" fontAlgn="ctr"/>
                      <a:r>
                        <a:rPr lang="pt-PT" sz="1800" b="1" i="0" u="none" strike="noStrike">
                          <a:solidFill>
                            <a:srgbClr val="000000"/>
                          </a:solidFill>
                          <a:effectLst/>
                          <a:latin typeface="Times New Roman" panose="02020603050405020304" pitchFamily="18" charset="0"/>
                        </a:rPr>
                        <a:t>Description</a:t>
                      </a:r>
                      <a:endParaRPr lang="pt-PT" sz="1800" b="1" i="0" u="none" strike="noStrike" dirty="0">
                        <a:solidFill>
                          <a:srgbClr val="000000"/>
                        </a:solidFill>
                        <a:effectLst/>
                        <a:latin typeface="Times New Roman" panose="02020603050405020304" pitchFamily="18"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ctr"/>
                      <a:r>
                        <a:rPr lang="pt-PT" sz="1800" b="1" i="0" u="none" strike="noStrike">
                          <a:solidFill>
                            <a:srgbClr val="000000"/>
                          </a:solidFill>
                          <a:effectLst/>
                          <a:latin typeface="Times New Roman" panose="02020603050405020304" pitchFamily="18" charset="0"/>
                        </a:rPr>
                        <a:t>Value</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044283579"/>
                  </a:ext>
                </a:extLst>
              </a:tr>
              <a:tr h="447873">
                <a:tc>
                  <a:txBody>
                    <a:bodyPr/>
                    <a:lstStyle/>
                    <a:p>
                      <a:pPr algn="l" fontAlgn="b"/>
                      <a:r>
                        <a:rPr lang="pt-PT" sz="1800" b="0" i="0" u="none" strike="noStrike">
                          <a:solidFill>
                            <a:srgbClr val="000000"/>
                          </a:solidFill>
                          <a:effectLst/>
                          <a:latin typeface="Times New Roman" panose="02020603050405020304" pitchFamily="18" charset="0"/>
                        </a:rPr>
                        <a:t>Tangible Fixed Assets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40 000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11082973"/>
                  </a:ext>
                </a:extLst>
              </a:tr>
              <a:tr h="447873">
                <a:tc>
                  <a:txBody>
                    <a:bodyPr/>
                    <a:lstStyle/>
                    <a:p>
                      <a:pPr algn="l" fontAlgn="b"/>
                      <a:r>
                        <a:rPr lang="pt-PT" sz="1800" b="0" i="0" u="none" strike="noStrike">
                          <a:solidFill>
                            <a:srgbClr val="000000"/>
                          </a:solidFill>
                          <a:effectLst/>
                          <a:latin typeface="Times New Roman" panose="02020603050405020304" pitchFamily="18" charset="0"/>
                        </a:rPr>
                        <a:t>Intangible Assets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5 000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92389070"/>
                  </a:ext>
                </a:extLst>
              </a:tr>
              <a:tr h="447873">
                <a:tc>
                  <a:txBody>
                    <a:bodyPr/>
                    <a:lstStyle/>
                    <a:p>
                      <a:pPr algn="l" fontAlgn="b"/>
                      <a:r>
                        <a:rPr lang="pt-PT" sz="1800" b="0" i="0" u="none" strike="noStrike">
                          <a:solidFill>
                            <a:srgbClr val="000000"/>
                          </a:solidFill>
                          <a:effectLst/>
                          <a:latin typeface="Times New Roman" panose="02020603050405020304" pitchFamily="18" charset="0"/>
                        </a:rPr>
                        <a:t>Working Capital</a:t>
                      </a:r>
                      <a:endParaRPr lang="pt-PT" sz="1800" b="0" i="0" u="none" strike="noStrike" dirty="0">
                        <a:solidFill>
                          <a:srgbClr val="000000"/>
                        </a:solidFill>
                        <a:effectLst/>
                        <a:latin typeface="Times New Roman" panose="02020603050405020304" pitchFamily="18" charset="0"/>
                      </a:endParaRP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10 000</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74159014"/>
                  </a:ext>
                </a:extLst>
              </a:tr>
              <a:tr h="469199">
                <a:tc>
                  <a:txBody>
                    <a:bodyPr/>
                    <a:lstStyle/>
                    <a:p>
                      <a:pPr algn="l" fontAlgn="b"/>
                      <a:r>
                        <a:rPr lang="pt-PT" sz="1800" b="1" i="0" u="none" strike="noStrike">
                          <a:solidFill>
                            <a:srgbClr val="000000"/>
                          </a:solidFill>
                          <a:effectLst/>
                          <a:latin typeface="Times New Roman" panose="02020603050405020304" pitchFamily="18" charset="0"/>
                        </a:rPr>
                        <a:t>Total</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55 000</a:t>
                      </a:r>
                      <a:endParaRPr lang="pt-PT" sz="1800" b="1"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74227884"/>
                  </a:ext>
                </a:extLst>
              </a:tr>
            </a:tbl>
          </a:graphicData>
        </a:graphic>
      </p:graphicFrame>
    </p:spTree>
    <p:extLst>
      <p:ext uri="{BB962C8B-B14F-4D97-AF65-F5344CB8AC3E}">
        <p14:creationId xmlns:p14="http://schemas.microsoft.com/office/powerpoint/2010/main" val="3339181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AD0962AF-E078-34A5-7679-2F478C8EB949}"/>
              </a:ext>
            </a:extLst>
          </p:cNvPr>
          <p:cNvSpPr>
            <a:spLocks noGrp="1"/>
          </p:cNvSpPr>
          <p:nvPr>
            <p:ph type="title"/>
          </p:nvPr>
        </p:nvSpPr>
        <p:spPr>
          <a:xfrm>
            <a:off x="-839986" y="335280"/>
            <a:ext cx="6030518" cy="529619"/>
          </a:xfrm>
        </p:spPr>
        <p:txBody>
          <a:bodyPr>
            <a:normAutofit fontScale="90000"/>
          </a:bodyPr>
          <a:lstStyle/>
          <a:p>
            <a:pPr algn="ctr"/>
            <a:r>
              <a:rPr lang="pt-PT" dirty="0">
                <a:latin typeface="Times New Roman" panose="02020603050405020304" pitchFamily="18" charset="0"/>
                <a:cs typeface="Times New Roman" panose="02020603050405020304" pitchFamily="18" charset="0"/>
              </a:rPr>
              <a:t>Cash Flow Forecast</a:t>
            </a:r>
          </a:p>
        </p:txBody>
      </p:sp>
      <p:graphicFrame>
        <p:nvGraphicFramePr>
          <p:cNvPr id="3" name="Tabela 2">
            <a:extLst>
              <a:ext uri="{FF2B5EF4-FFF2-40B4-BE49-F238E27FC236}">
                <a16:creationId xmlns:a16="http://schemas.microsoft.com/office/drawing/2014/main" id="{6887748B-6D32-0560-948F-9AA17AA98C33}"/>
              </a:ext>
            </a:extLst>
          </p:cNvPr>
          <p:cNvGraphicFramePr>
            <a:graphicFrameLocks noGrp="1"/>
          </p:cNvGraphicFramePr>
          <p:nvPr/>
        </p:nvGraphicFramePr>
        <p:xfrm>
          <a:off x="393896" y="1158240"/>
          <a:ext cx="3896750" cy="5364480"/>
        </p:xfrm>
        <a:graphic>
          <a:graphicData uri="http://schemas.openxmlformats.org/drawingml/2006/table">
            <a:tbl>
              <a:tblPr/>
              <a:tblGrid>
                <a:gridCol w="1985370">
                  <a:extLst>
                    <a:ext uri="{9D8B030D-6E8A-4147-A177-3AD203B41FA5}">
                      <a16:colId xmlns:a16="http://schemas.microsoft.com/office/drawing/2014/main" val="3420419005"/>
                    </a:ext>
                  </a:extLst>
                </a:gridCol>
                <a:gridCol w="1911380">
                  <a:extLst>
                    <a:ext uri="{9D8B030D-6E8A-4147-A177-3AD203B41FA5}">
                      <a16:colId xmlns:a16="http://schemas.microsoft.com/office/drawing/2014/main" val="1046325343"/>
                    </a:ext>
                  </a:extLst>
                </a:gridCol>
              </a:tblGrid>
              <a:tr h="252486">
                <a:tc gridSpan="2">
                  <a:txBody>
                    <a:bodyPr/>
                    <a:lstStyle/>
                    <a:p>
                      <a:pPr algn="ctr" fontAlgn="ctr"/>
                      <a:r>
                        <a:rPr lang="pt-PT" sz="1800" b="1" i="0" u="none" strike="noStrike" dirty="0">
                          <a:solidFill>
                            <a:srgbClr val="000000"/>
                          </a:solidFill>
                          <a:effectLst/>
                          <a:latin typeface="Times New Roman" panose="02020603050405020304" pitchFamily="18" charset="0"/>
                        </a:rPr>
                        <a:t>Cash </a:t>
                      </a:r>
                      <a:r>
                        <a:rPr lang="pt-PT" sz="1800" b="1" i="0" u="none" strike="noStrike" dirty="0" err="1">
                          <a:solidFill>
                            <a:srgbClr val="000000"/>
                          </a:solidFill>
                          <a:effectLst/>
                          <a:latin typeface="Times New Roman" panose="02020603050405020304" pitchFamily="18" charset="0"/>
                        </a:rPr>
                        <a:t>Flow</a:t>
                      </a:r>
                      <a:r>
                        <a:rPr lang="pt-PT" sz="1800" b="1" i="0" u="none" strike="noStrike" dirty="0">
                          <a:solidFill>
                            <a:srgbClr val="000000"/>
                          </a:solidFill>
                          <a:effectLst/>
                          <a:latin typeface="Times New Roman" panose="02020603050405020304" pitchFamily="18" charset="0"/>
                        </a:rPr>
                        <a:t> </a:t>
                      </a:r>
                      <a:r>
                        <a:rPr lang="pt-PT" sz="1800" b="1" i="0" u="none" strike="noStrike" dirty="0" err="1">
                          <a:solidFill>
                            <a:srgbClr val="000000"/>
                          </a:solidFill>
                          <a:effectLst/>
                          <a:latin typeface="Times New Roman" panose="02020603050405020304" pitchFamily="18" charset="0"/>
                        </a:rPr>
                        <a:t>Forecast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extLst>
                  <a:ext uri="{0D108BD9-81ED-4DB2-BD59-A6C34878D82A}">
                    <a16:rowId xmlns:a16="http://schemas.microsoft.com/office/drawing/2014/main" val="1019849952"/>
                  </a:ext>
                </a:extLst>
              </a:tr>
              <a:tr h="252486">
                <a:tc>
                  <a:txBody>
                    <a:bodyPr/>
                    <a:lstStyle/>
                    <a:p>
                      <a:pPr algn="l" fontAlgn="ctr"/>
                      <a:r>
                        <a:rPr lang="pt-PT" sz="1800" b="1" i="0" u="none" strike="noStrike" dirty="0">
                          <a:solidFill>
                            <a:srgbClr val="000000"/>
                          </a:solidFill>
                          <a:effectLst/>
                          <a:latin typeface="Times New Roman" panose="02020603050405020304" pitchFamily="18" charset="0"/>
                        </a:rPr>
                        <a:t>Cash Inflows</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ctr"/>
                      <a:r>
                        <a:rPr lang="pt-PT" sz="1800" b="1" i="0" u="none" strike="noStrike">
                          <a:solidFill>
                            <a:srgbClr val="000000"/>
                          </a:solidFill>
                          <a:effectLst/>
                          <a:latin typeface="Times New Roman" panose="02020603050405020304" pitchFamily="18"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52092393"/>
                  </a:ext>
                </a:extLst>
              </a:tr>
              <a:tr h="252486">
                <a:tc>
                  <a:txBody>
                    <a:bodyPr/>
                    <a:lstStyle/>
                    <a:p>
                      <a:pPr algn="l" fontAlgn="b"/>
                      <a:r>
                        <a:rPr lang="pt-PT" sz="1800" b="0" i="0" u="none" strike="noStrike" dirty="0">
                          <a:solidFill>
                            <a:srgbClr val="000000"/>
                          </a:solidFill>
                          <a:effectLst/>
                          <a:latin typeface="Times New Roman" panose="02020603050405020304" pitchFamily="18" charset="0"/>
                        </a:rPr>
                        <a:t>Sales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330 000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160706"/>
                  </a:ext>
                </a:extLst>
              </a:tr>
              <a:tr h="252486">
                <a:tc>
                  <a:txBody>
                    <a:bodyPr/>
                    <a:lstStyle/>
                    <a:p>
                      <a:pPr algn="l" fontAlgn="b"/>
                      <a:r>
                        <a:rPr lang="pt-PT" sz="1800" b="0" i="0" u="none" strike="noStrike" dirty="0" err="1">
                          <a:solidFill>
                            <a:srgbClr val="000000"/>
                          </a:solidFill>
                          <a:effectLst/>
                          <a:latin typeface="Times New Roman" panose="02020603050405020304" pitchFamily="18" charset="0"/>
                        </a:rPr>
                        <a:t>Investors</a:t>
                      </a:r>
                      <a:endParaRPr lang="pt-PT" sz="1800" b="0" i="0" u="none" strike="noStrike" dirty="0">
                        <a:solidFill>
                          <a:srgbClr val="000000"/>
                        </a:solidFill>
                        <a:effectLst/>
                        <a:latin typeface="Times New Roman" panose="02020603050405020304" pitchFamily="18" charset="0"/>
                      </a:endParaRP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16 500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2886272"/>
                  </a:ext>
                </a:extLst>
              </a:tr>
              <a:tr h="252486">
                <a:tc>
                  <a:txBody>
                    <a:bodyPr/>
                    <a:lstStyle/>
                    <a:p>
                      <a:pPr algn="l" fontAlgn="b"/>
                      <a:r>
                        <a:rPr lang="pt-PT" sz="1800" b="0" i="0" u="none" strike="noStrike">
                          <a:solidFill>
                            <a:srgbClr val="000000"/>
                          </a:solidFill>
                          <a:effectLst/>
                          <a:latin typeface="Times New Roman" panose="02020603050405020304" pitchFamily="18" charset="0"/>
                        </a:rPr>
                        <a:t>loan</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38 500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81040144"/>
                  </a:ext>
                </a:extLst>
              </a:tr>
              <a:tr h="252486">
                <a:tc>
                  <a:txBody>
                    <a:bodyPr/>
                    <a:lstStyle/>
                    <a:p>
                      <a:pPr algn="l" fontAlgn="b"/>
                      <a:r>
                        <a:rPr lang="pt-PT" sz="1800" b="1" i="0" u="none" strike="noStrike" dirty="0">
                          <a:solidFill>
                            <a:srgbClr val="000000"/>
                          </a:solidFill>
                          <a:effectLst/>
                          <a:latin typeface="Times New Roman" panose="02020603050405020304" pitchFamily="18" charset="0"/>
                        </a:rPr>
                        <a:t>Total </a:t>
                      </a:r>
                      <a:r>
                        <a:rPr lang="pt-PT" sz="1800" b="1" i="0" u="none" strike="noStrike" dirty="0" err="1">
                          <a:solidFill>
                            <a:srgbClr val="000000"/>
                          </a:solidFill>
                          <a:effectLst/>
                          <a:latin typeface="Times New Roman" panose="02020603050405020304" pitchFamily="18" charset="0"/>
                        </a:rPr>
                        <a:t>Incoming</a:t>
                      </a:r>
                      <a:r>
                        <a:rPr lang="pt-PT" sz="1800" b="1" i="0" u="none" strike="noStrike" dirty="0">
                          <a:solidFill>
                            <a:srgbClr val="000000"/>
                          </a:solidFill>
                          <a:effectLst/>
                          <a:latin typeface="Times New Roman" panose="02020603050405020304" pitchFamily="18" charset="0"/>
                        </a:rPr>
                        <a:t> Cash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dirty="0">
                          <a:solidFill>
                            <a:srgbClr val="000000"/>
                          </a:solidFill>
                          <a:effectLst/>
                          <a:latin typeface="Times New Roman" panose="02020603050405020304" pitchFamily="18" charset="0"/>
                        </a:rPr>
                        <a:t>385 000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197456935"/>
                  </a:ext>
                </a:extLst>
              </a:tr>
              <a:tr h="252486">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442924247"/>
                  </a:ext>
                </a:extLst>
              </a:tr>
              <a:tr h="252486">
                <a:tc>
                  <a:txBody>
                    <a:bodyPr/>
                    <a:lstStyle/>
                    <a:p>
                      <a:pPr algn="l" fontAlgn="b"/>
                      <a:r>
                        <a:rPr lang="pt-PT" sz="1800" b="1" i="0" u="none" strike="noStrike">
                          <a:solidFill>
                            <a:srgbClr val="000000"/>
                          </a:solidFill>
                          <a:effectLst/>
                          <a:latin typeface="Times New Roman" panose="02020603050405020304" pitchFamily="18" charset="0"/>
                        </a:rPr>
                        <a:t>Cash Outflow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dirty="0">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231633749"/>
                  </a:ext>
                </a:extLst>
              </a:tr>
              <a:tr h="252486">
                <a:tc>
                  <a:txBody>
                    <a:bodyPr/>
                    <a:lstStyle/>
                    <a:p>
                      <a:pPr algn="l" fontAlgn="b"/>
                      <a:r>
                        <a:rPr lang="pt-PT" sz="1800" b="0" i="0" u="none" strike="noStrike">
                          <a:solidFill>
                            <a:srgbClr val="000000"/>
                          </a:solidFill>
                          <a:effectLst/>
                          <a:latin typeface="Times New Roman" panose="02020603050405020304" pitchFamily="18" charset="0"/>
                        </a:rPr>
                        <a:t>Equipment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45 000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48371652"/>
                  </a:ext>
                </a:extLst>
              </a:tr>
              <a:tr h="252486">
                <a:tc>
                  <a:txBody>
                    <a:bodyPr/>
                    <a:lstStyle/>
                    <a:p>
                      <a:pPr algn="l" fontAlgn="b"/>
                      <a:r>
                        <a:rPr lang="pt-PT" sz="1800" b="0" i="0" u="none" strike="noStrike">
                          <a:solidFill>
                            <a:srgbClr val="000000"/>
                          </a:solidFill>
                          <a:effectLst/>
                          <a:latin typeface="Times New Roman" panose="02020603050405020304" pitchFamily="18" charset="0"/>
                        </a:rPr>
                        <a:t>Operating Fixed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189 120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5769154"/>
                  </a:ext>
                </a:extLst>
              </a:tr>
              <a:tr h="252486">
                <a:tc>
                  <a:txBody>
                    <a:bodyPr/>
                    <a:lstStyle/>
                    <a:p>
                      <a:pPr algn="l" fontAlgn="b"/>
                      <a:r>
                        <a:rPr lang="pt-PT" sz="1800" b="0" i="0" u="none" strike="noStrike">
                          <a:solidFill>
                            <a:srgbClr val="000000"/>
                          </a:solidFill>
                          <a:effectLst/>
                          <a:latin typeface="Times New Roman" panose="02020603050405020304" pitchFamily="18" charset="0"/>
                        </a:rPr>
                        <a:t>Variable Cost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108 574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9673285"/>
                  </a:ext>
                </a:extLst>
              </a:tr>
              <a:tr h="252486">
                <a:tc>
                  <a:txBody>
                    <a:bodyPr/>
                    <a:lstStyle/>
                    <a:p>
                      <a:pPr algn="l" fontAlgn="b"/>
                      <a:r>
                        <a:rPr lang="pt-PT" sz="1800" b="0" i="0" u="none" strike="noStrike">
                          <a:solidFill>
                            <a:srgbClr val="000000"/>
                          </a:solidFill>
                          <a:effectLst/>
                          <a:latin typeface="Times New Roman" panose="02020603050405020304" pitchFamily="18" charset="0"/>
                        </a:rPr>
                        <a:t>Loan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6 898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63093308"/>
                  </a:ext>
                </a:extLst>
              </a:tr>
              <a:tr h="252486">
                <a:tc>
                  <a:txBody>
                    <a:bodyPr/>
                    <a:lstStyle/>
                    <a:p>
                      <a:pPr algn="l" fontAlgn="b"/>
                      <a:r>
                        <a:rPr lang="pt-PT" sz="1800" b="0" i="0" u="none" strike="noStrike">
                          <a:solidFill>
                            <a:srgbClr val="000000"/>
                          </a:solidFill>
                          <a:effectLst/>
                          <a:latin typeface="Times New Roman" panose="02020603050405020304" pitchFamily="18" charset="0"/>
                        </a:rPr>
                        <a:t>Interest</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2 118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82151363"/>
                  </a:ext>
                </a:extLst>
              </a:tr>
              <a:tr h="252486">
                <a:tc>
                  <a:txBody>
                    <a:bodyPr/>
                    <a:lstStyle/>
                    <a:p>
                      <a:pPr algn="l" fontAlgn="b"/>
                      <a:r>
                        <a:rPr lang="pt-PT" sz="1800" b="1" i="0" u="none" strike="noStrike">
                          <a:solidFill>
                            <a:srgbClr val="000000"/>
                          </a:solidFill>
                          <a:effectLst/>
                          <a:latin typeface="Times New Roman" panose="02020603050405020304" pitchFamily="18" charset="0"/>
                        </a:rPr>
                        <a:t>Total Outgoing Cash</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dirty="0">
                          <a:solidFill>
                            <a:srgbClr val="000000"/>
                          </a:solidFill>
                          <a:effectLst/>
                          <a:latin typeface="Times New Roman" panose="02020603050405020304" pitchFamily="18" charset="0"/>
                        </a:rPr>
                        <a:t>351 710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876528518"/>
                  </a:ext>
                </a:extLst>
              </a:tr>
              <a:tr h="252486">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dirty="0">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668624217"/>
                  </a:ext>
                </a:extLst>
              </a:tr>
              <a:tr h="252486">
                <a:tc>
                  <a:txBody>
                    <a:bodyPr/>
                    <a:lstStyle/>
                    <a:p>
                      <a:pPr algn="l" fontAlgn="b"/>
                      <a:r>
                        <a:rPr lang="pt-PT" sz="1800" b="1" i="0" u="none" strike="noStrike">
                          <a:solidFill>
                            <a:srgbClr val="000000"/>
                          </a:solidFill>
                          <a:effectLst/>
                          <a:latin typeface="Times New Roman" panose="02020603050405020304" pitchFamily="18" charset="0"/>
                        </a:rPr>
                        <a:t>Net Cash Flow</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dirty="0">
                          <a:solidFill>
                            <a:srgbClr val="000000"/>
                          </a:solidFill>
                          <a:effectLst/>
                          <a:latin typeface="Times New Roman" panose="02020603050405020304" pitchFamily="18" charset="0"/>
                        </a:rPr>
                        <a:t>33 290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4163585112"/>
                  </a:ext>
                </a:extLst>
              </a:tr>
            </a:tbl>
          </a:graphicData>
        </a:graphic>
      </p:graphicFrame>
      <p:sp>
        <p:nvSpPr>
          <p:cNvPr id="7" name="TextBox 6">
            <a:extLst>
              <a:ext uri="{FF2B5EF4-FFF2-40B4-BE49-F238E27FC236}">
                <a16:creationId xmlns:a16="http://schemas.microsoft.com/office/drawing/2014/main" id="{17BA841C-792A-A6B8-258D-91FB4824786D}"/>
              </a:ext>
            </a:extLst>
          </p:cNvPr>
          <p:cNvSpPr txBox="1"/>
          <p:nvPr/>
        </p:nvSpPr>
        <p:spPr>
          <a:xfrm>
            <a:off x="6444343" y="213863"/>
            <a:ext cx="3033485" cy="646331"/>
          </a:xfrm>
          <a:prstGeom prst="rect">
            <a:avLst/>
          </a:prstGeom>
          <a:noFill/>
        </p:spPr>
        <p:txBody>
          <a:bodyPr wrap="square" rtlCol="0">
            <a:spAutoFit/>
          </a:bodyPr>
          <a:lstStyle/>
          <a:p>
            <a:r>
              <a:rPr kumimoji="0" lang="pt-PT" sz="3600" i="0" u="none" strike="noStrike" kern="1200" cap="none" spc="0" normalizeH="0" baseline="0" noProof="0" dirty="0">
                <a:ln>
                  <a:noFill/>
                </a:ln>
                <a:solidFill>
                  <a:srgbClr val="90C226"/>
                </a:solidFill>
                <a:effectLst/>
                <a:uLnTx/>
                <a:uFillTx/>
                <a:latin typeface="Times New Roman" panose="02020603050405020304" pitchFamily="18" charset="0"/>
                <a:ea typeface="+mj-ea"/>
                <a:cs typeface="Times New Roman" panose="02020603050405020304" pitchFamily="18" charset="0"/>
              </a:rPr>
              <a:t>Sales</a:t>
            </a:r>
            <a:r>
              <a:rPr kumimoji="0" lang="pt-PT" sz="3600" b="1" i="0" u="none" strike="noStrike" kern="1200" cap="none" spc="0" normalizeH="0" baseline="0" noProof="0" dirty="0">
                <a:ln>
                  <a:noFill/>
                </a:ln>
                <a:solidFill>
                  <a:srgbClr val="90C226"/>
                </a:solidFill>
                <a:effectLst/>
                <a:uLnTx/>
                <a:uFillTx/>
                <a:latin typeface="Times New Roman" panose="02020603050405020304" pitchFamily="18" charset="0"/>
                <a:ea typeface="+mj-ea"/>
                <a:cs typeface="Times New Roman" panose="02020603050405020304" pitchFamily="18" charset="0"/>
              </a:rPr>
              <a:t> </a:t>
            </a:r>
            <a:r>
              <a:rPr kumimoji="0" lang="pt-PT" sz="3600" i="0" u="none" strike="noStrike" kern="1200" cap="none" spc="0" normalizeH="0" baseline="0" noProof="0" dirty="0">
                <a:ln>
                  <a:noFill/>
                </a:ln>
                <a:solidFill>
                  <a:srgbClr val="90C226"/>
                </a:solidFill>
                <a:effectLst/>
                <a:uLnTx/>
                <a:uFillTx/>
                <a:latin typeface="Times New Roman" panose="02020603050405020304" pitchFamily="18" charset="0"/>
                <a:ea typeface="+mj-ea"/>
                <a:cs typeface="Times New Roman" panose="02020603050405020304" pitchFamily="18" charset="0"/>
              </a:rPr>
              <a:t>Forecast</a:t>
            </a:r>
            <a:endParaRPr lang="en-GB" dirty="0"/>
          </a:p>
        </p:txBody>
      </p:sp>
      <p:pic>
        <p:nvPicPr>
          <p:cNvPr id="8" name="Picture 7">
            <a:extLst>
              <a:ext uri="{FF2B5EF4-FFF2-40B4-BE49-F238E27FC236}">
                <a16:creationId xmlns:a16="http://schemas.microsoft.com/office/drawing/2014/main" id="{0D798563-A5C4-0A06-17B3-90C8EC3AB143}"/>
              </a:ext>
            </a:extLst>
          </p:cNvPr>
          <p:cNvPicPr>
            <a:picLocks noChangeAspect="1"/>
          </p:cNvPicPr>
          <p:nvPr/>
        </p:nvPicPr>
        <p:blipFill>
          <a:blip r:embed="rId2"/>
          <a:stretch>
            <a:fillRect/>
          </a:stretch>
        </p:blipFill>
        <p:spPr>
          <a:xfrm>
            <a:off x="5081536" y="1338840"/>
            <a:ext cx="6716568" cy="3156264"/>
          </a:xfrm>
          <a:prstGeom prst="rect">
            <a:avLst/>
          </a:prstGeom>
        </p:spPr>
      </p:pic>
    </p:spTree>
    <p:extLst>
      <p:ext uri="{BB962C8B-B14F-4D97-AF65-F5344CB8AC3E}">
        <p14:creationId xmlns:p14="http://schemas.microsoft.com/office/powerpoint/2010/main" val="23040488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1A4E996A-143E-04AC-5E8F-3BCD4FE88560}"/>
              </a:ext>
            </a:extLst>
          </p:cNvPr>
          <p:cNvSpPr>
            <a:spLocks noGrp="1"/>
          </p:cNvSpPr>
          <p:nvPr>
            <p:ph type="title"/>
          </p:nvPr>
        </p:nvSpPr>
        <p:spPr>
          <a:xfrm>
            <a:off x="838200" y="365126"/>
            <a:ext cx="10515600" cy="812510"/>
          </a:xfrm>
        </p:spPr>
        <p:txBody>
          <a:bodyPr/>
          <a:lstStyle/>
          <a:p>
            <a:pPr algn="ctr"/>
            <a:r>
              <a:rPr lang="pt-PT" b="1" dirty="0" err="1">
                <a:latin typeface="Times New Roman" panose="02020603050405020304" pitchFamily="18" charset="0"/>
                <a:cs typeface="Times New Roman" panose="02020603050405020304" pitchFamily="18" charset="0"/>
              </a:rPr>
              <a:t>Production</a:t>
            </a:r>
            <a:r>
              <a:rPr lang="pt-PT" b="1" dirty="0">
                <a:latin typeface="Times New Roman" panose="02020603050405020304" pitchFamily="18" charset="0"/>
                <a:cs typeface="Times New Roman" panose="02020603050405020304" pitchFamily="18" charset="0"/>
              </a:rPr>
              <a:t> </a:t>
            </a:r>
            <a:r>
              <a:rPr lang="pt-PT" b="1" dirty="0" err="1">
                <a:latin typeface="Times New Roman" panose="02020603050405020304" pitchFamily="18" charset="0"/>
                <a:cs typeface="Times New Roman" panose="02020603050405020304" pitchFamily="18" charset="0"/>
              </a:rPr>
              <a:t>Cost</a:t>
            </a:r>
            <a:endParaRPr lang="pt-PT" b="1" dirty="0">
              <a:latin typeface="Times New Roman" panose="02020603050405020304" pitchFamily="18" charset="0"/>
              <a:cs typeface="Times New Roman" panose="02020603050405020304" pitchFamily="18" charset="0"/>
            </a:endParaRPr>
          </a:p>
        </p:txBody>
      </p:sp>
      <p:graphicFrame>
        <p:nvGraphicFramePr>
          <p:cNvPr id="3" name="Tabela 2">
            <a:extLst>
              <a:ext uri="{FF2B5EF4-FFF2-40B4-BE49-F238E27FC236}">
                <a16:creationId xmlns:a16="http://schemas.microsoft.com/office/drawing/2014/main" id="{3E97B1D6-D691-023F-CC7D-3F9CB289AD54}"/>
              </a:ext>
            </a:extLst>
          </p:cNvPr>
          <p:cNvGraphicFramePr>
            <a:graphicFrameLocks noGrp="1"/>
          </p:cNvGraphicFramePr>
          <p:nvPr/>
        </p:nvGraphicFramePr>
        <p:xfrm>
          <a:off x="838200" y="1482437"/>
          <a:ext cx="10515600" cy="4212929"/>
        </p:xfrm>
        <a:graphic>
          <a:graphicData uri="http://schemas.openxmlformats.org/drawingml/2006/table">
            <a:tbl>
              <a:tblPr/>
              <a:tblGrid>
                <a:gridCol w="2143831">
                  <a:extLst>
                    <a:ext uri="{9D8B030D-6E8A-4147-A177-3AD203B41FA5}">
                      <a16:colId xmlns:a16="http://schemas.microsoft.com/office/drawing/2014/main" val="75554500"/>
                    </a:ext>
                  </a:extLst>
                </a:gridCol>
                <a:gridCol w="787270">
                  <a:extLst>
                    <a:ext uri="{9D8B030D-6E8A-4147-A177-3AD203B41FA5}">
                      <a16:colId xmlns:a16="http://schemas.microsoft.com/office/drawing/2014/main" val="3016046723"/>
                    </a:ext>
                  </a:extLst>
                </a:gridCol>
                <a:gridCol w="1045557">
                  <a:extLst>
                    <a:ext uri="{9D8B030D-6E8A-4147-A177-3AD203B41FA5}">
                      <a16:colId xmlns:a16="http://schemas.microsoft.com/office/drawing/2014/main" val="2550999243"/>
                    </a:ext>
                  </a:extLst>
                </a:gridCol>
                <a:gridCol w="1288069">
                  <a:extLst>
                    <a:ext uri="{9D8B030D-6E8A-4147-A177-3AD203B41FA5}">
                      <a16:colId xmlns:a16="http://schemas.microsoft.com/office/drawing/2014/main" val="595415719"/>
                    </a:ext>
                  </a:extLst>
                </a:gridCol>
                <a:gridCol w="1039336">
                  <a:extLst>
                    <a:ext uri="{9D8B030D-6E8A-4147-A177-3AD203B41FA5}">
                      <a16:colId xmlns:a16="http://schemas.microsoft.com/office/drawing/2014/main" val="3560943249"/>
                    </a:ext>
                  </a:extLst>
                </a:gridCol>
                <a:gridCol w="1070658">
                  <a:extLst>
                    <a:ext uri="{9D8B030D-6E8A-4147-A177-3AD203B41FA5}">
                      <a16:colId xmlns:a16="http://schemas.microsoft.com/office/drawing/2014/main" val="3530217556"/>
                    </a:ext>
                  </a:extLst>
                </a:gridCol>
                <a:gridCol w="1034988">
                  <a:extLst>
                    <a:ext uri="{9D8B030D-6E8A-4147-A177-3AD203B41FA5}">
                      <a16:colId xmlns:a16="http://schemas.microsoft.com/office/drawing/2014/main" val="519175870"/>
                    </a:ext>
                  </a:extLst>
                </a:gridCol>
                <a:gridCol w="1143830">
                  <a:extLst>
                    <a:ext uri="{9D8B030D-6E8A-4147-A177-3AD203B41FA5}">
                      <a16:colId xmlns:a16="http://schemas.microsoft.com/office/drawing/2014/main" val="3852814752"/>
                    </a:ext>
                  </a:extLst>
                </a:gridCol>
                <a:gridCol w="962061">
                  <a:extLst>
                    <a:ext uri="{9D8B030D-6E8A-4147-A177-3AD203B41FA5}">
                      <a16:colId xmlns:a16="http://schemas.microsoft.com/office/drawing/2014/main" val="3222874607"/>
                    </a:ext>
                  </a:extLst>
                </a:gridCol>
              </a:tblGrid>
              <a:tr h="589165">
                <a:tc>
                  <a:txBody>
                    <a:bodyPr/>
                    <a:lstStyle/>
                    <a:p>
                      <a:pPr algn="ctr" fontAlgn="ctr"/>
                      <a:r>
                        <a:rPr lang="pt-PT" sz="1800" b="1" i="0" u="none" strike="noStrike" dirty="0">
                          <a:solidFill>
                            <a:srgbClr val="000000"/>
                          </a:solidFill>
                          <a:effectLst/>
                          <a:latin typeface="Times New Roman" panose="02020603050405020304" pitchFamily="18" charset="0"/>
                        </a:rPr>
                        <a:t>Production Cost</a:t>
                      </a: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ctr"/>
                      <a:r>
                        <a:rPr lang="pt-PT" sz="1800" b="1" i="0" u="none" strike="noStrike">
                          <a:solidFill>
                            <a:srgbClr val="000000"/>
                          </a:solidFill>
                          <a:effectLst/>
                          <a:latin typeface="Times New Roman" panose="02020603050405020304" pitchFamily="18" charset="0"/>
                        </a:rPr>
                        <a:t>UF</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ctr"/>
                      <a:r>
                        <a:rPr lang="pt-PT" sz="1800" b="1" i="0" u="none" strike="noStrike">
                          <a:solidFill>
                            <a:srgbClr val="000000"/>
                          </a:solidFill>
                          <a:effectLst/>
                          <a:latin typeface="Times New Roman" panose="02020603050405020304" pitchFamily="18" charset="0"/>
                        </a:rPr>
                        <a:t>Unit Cost</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gridSpan="2">
                  <a:txBody>
                    <a:bodyPr/>
                    <a:lstStyle/>
                    <a:p>
                      <a:pPr algn="ctr" fontAlgn="ctr"/>
                      <a:r>
                        <a:rPr lang="pt-PT" sz="1800" b="1" i="0" u="none" strike="noStrike">
                          <a:solidFill>
                            <a:srgbClr val="000000"/>
                          </a:solidFill>
                          <a:effectLst/>
                          <a:latin typeface="Times New Roman" panose="02020603050405020304" pitchFamily="18" charset="0"/>
                        </a:rPr>
                        <a:t>Garden Cleaning</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tc gridSpan="2">
                  <a:txBody>
                    <a:bodyPr/>
                    <a:lstStyle/>
                    <a:p>
                      <a:pPr algn="ctr" fontAlgn="ctr"/>
                      <a:r>
                        <a:rPr lang="pt-PT" sz="1800" b="1" i="0" u="none" strike="noStrike">
                          <a:solidFill>
                            <a:srgbClr val="000000"/>
                          </a:solidFill>
                          <a:effectLst/>
                          <a:latin typeface="Times New Roman" panose="02020603050405020304" pitchFamily="18" charset="0"/>
                        </a:rPr>
                        <a:t>Treatment and Maintenance</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tc gridSpan="2">
                  <a:txBody>
                    <a:bodyPr/>
                    <a:lstStyle/>
                    <a:p>
                      <a:pPr algn="ctr" fontAlgn="ctr"/>
                      <a:r>
                        <a:rPr lang="pt-PT" sz="1800" b="1" i="0" u="none" strike="noStrike" dirty="0">
                          <a:solidFill>
                            <a:srgbClr val="000000"/>
                          </a:solidFill>
                          <a:effectLst/>
                          <a:latin typeface="Times New Roman" panose="02020603050405020304" pitchFamily="18" charset="0"/>
                        </a:rPr>
                        <a:t>Construction</a:t>
                      </a: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extLst>
                  <a:ext uri="{0D108BD9-81ED-4DB2-BD59-A6C34878D82A}">
                    <a16:rowId xmlns:a16="http://schemas.microsoft.com/office/drawing/2014/main" val="1922159486"/>
                  </a:ext>
                </a:extLst>
              </a:tr>
              <a:tr h="589165">
                <a:tc>
                  <a:txBody>
                    <a:bodyPr/>
                    <a:lstStyle/>
                    <a:p>
                      <a:pPr algn="ctr" fontAlgn="b"/>
                      <a:r>
                        <a:rPr lang="pt-PT" sz="1800" b="1" i="0" u="none" strike="noStrike" dirty="0" err="1">
                          <a:solidFill>
                            <a:srgbClr val="000000"/>
                          </a:solidFill>
                          <a:effectLst/>
                          <a:latin typeface="Times New Roman" panose="02020603050405020304" pitchFamily="18" charset="0"/>
                        </a:rPr>
                        <a:t>Description</a:t>
                      </a:r>
                      <a:endParaRPr lang="pt-PT" sz="1800" b="1" i="0" u="none" strike="noStrike" dirty="0">
                        <a:solidFill>
                          <a:srgbClr val="000000"/>
                        </a:solidFill>
                        <a:effectLst/>
                        <a:latin typeface="Times New Roman" panose="02020603050405020304" pitchFamily="18" charset="0"/>
                      </a:endParaRPr>
                    </a:p>
                  </a:txBody>
                  <a:tcPr marL="9525" marR="9525" marT="9525" marB="0" anchor="ctr">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a:solidFill>
                            <a:srgbClr val="000000"/>
                          </a:solidFill>
                          <a:effectLst/>
                          <a:latin typeface="Times New Roman" panose="02020603050405020304" pitchFamily="18"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a:solidFill>
                            <a:srgbClr val="000000"/>
                          </a:solidFill>
                          <a:effectLst/>
                          <a:latin typeface="Times New Roman" panose="02020603050405020304" pitchFamily="18" charset="0"/>
                        </a:rPr>
                        <a:t> </a:t>
                      </a: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a:solidFill>
                            <a:srgbClr val="000000"/>
                          </a:solidFill>
                          <a:effectLst/>
                          <a:latin typeface="Times New Roman" panose="02020603050405020304" pitchFamily="18" charset="0"/>
                        </a:rPr>
                        <a:t>Cons. </a:t>
                      </a:r>
                      <a:r>
                        <a:rPr lang="pt-PT" sz="1800" b="1" i="0" u="none" strike="noStrike" dirty="0" err="1">
                          <a:solidFill>
                            <a:srgbClr val="000000"/>
                          </a:solidFill>
                          <a:effectLst/>
                          <a:latin typeface="Times New Roman" panose="02020603050405020304" pitchFamily="18" charset="0"/>
                        </a:rPr>
                        <a:t>Unit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err="1">
                          <a:solidFill>
                            <a:srgbClr val="000000"/>
                          </a:solidFill>
                          <a:effectLst/>
                          <a:latin typeface="Times New Roman" panose="02020603050405020304" pitchFamily="18" charset="0"/>
                        </a:rPr>
                        <a:t>Value</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a:solidFill>
                            <a:srgbClr val="000000"/>
                          </a:solidFill>
                          <a:effectLst/>
                          <a:latin typeface="Times New Roman" panose="02020603050405020304" pitchFamily="18" charset="0"/>
                        </a:rPr>
                        <a:t>Cons. </a:t>
                      </a:r>
                      <a:r>
                        <a:rPr lang="pt-PT" sz="1800" b="1" i="0" u="none" strike="noStrike" dirty="0" err="1">
                          <a:solidFill>
                            <a:srgbClr val="000000"/>
                          </a:solidFill>
                          <a:effectLst/>
                          <a:latin typeface="Times New Roman" panose="02020603050405020304" pitchFamily="18" charset="0"/>
                        </a:rPr>
                        <a:t>Unit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err="1">
                          <a:solidFill>
                            <a:srgbClr val="000000"/>
                          </a:solidFill>
                          <a:effectLst/>
                          <a:latin typeface="Times New Roman" panose="02020603050405020304" pitchFamily="18" charset="0"/>
                        </a:rPr>
                        <a:t>Value</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a:solidFill>
                            <a:srgbClr val="000000"/>
                          </a:solidFill>
                          <a:effectLst/>
                          <a:latin typeface="Times New Roman" panose="02020603050405020304" pitchFamily="18" charset="0"/>
                        </a:rPr>
                        <a:t>Cons. </a:t>
                      </a:r>
                      <a:r>
                        <a:rPr lang="pt-PT" sz="1800" b="1" i="0" u="none" strike="noStrike" dirty="0" err="1">
                          <a:solidFill>
                            <a:srgbClr val="000000"/>
                          </a:solidFill>
                          <a:effectLst/>
                          <a:latin typeface="Times New Roman" panose="02020603050405020304" pitchFamily="18" charset="0"/>
                        </a:rPr>
                        <a:t>Unit</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ctr" fontAlgn="b"/>
                      <a:r>
                        <a:rPr lang="pt-PT" sz="1800" b="1" i="0" u="none" strike="noStrike" dirty="0" err="1">
                          <a:solidFill>
                            <a:srgbClr val="000000"/>
                          </a:solidFill>
                          <a:effectLst/>
                          <a:latin typeface="Times New Roman" panose="02020603050405020304" pitchFamily="18" charset="0"/>
                        </a:rPr>
                        <a:t>Value</a:t>
                      </a:r>
                      <a:endParaRPr lang="pt-PT" sz="1800" b="1" i="0" u="none" strike="noStrike" dirty="0">
                        <a:solidFill>
                          <a:srgbClr val="000000"/>
                        </a:solidFill>
                        <a:effectLst/>
                        <a:latin typeface="Times New Roman" panose="02020603050405020304" pitchFamily="18" charset="0"/>
                      </a:endParaRPr>
                    </a:p>
                  </a:txBody>
                  <a:tcPr marL="9525" marR="9525" marT="9525" marB="0" anchor="ctr">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11186611"/>
                  </a:ext>
                </a:extLst>
              </a:tr>
              <a:tr h="427695">
                <a:tc>
                  <a:txBody>
                    <a:bodyPr/>
                    <a:lstStyle/>
                    <a:p>
                      <a:pPr algn="l" fontAlgn="b"/>
                      <a:r>
                        <a:rPr lang="pt-PT" sz="1800" b="0" i="0" u="none" strike="noStrike">
                          <a:solidFill>
                            <a:srgbClr val="000000"/>
                          </a:solidFill>
                          <a:effectLst/>
                          <a:latin typeface="Times New Roman" panose="02020603050405020304" pitchFamily="18" charset="0"/>
                        </a:rPr>
                        <a:t>Fuel</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pt-PT" sz="1800" b="0" i="0" u="none" strike="noStrike">
                          <a:solidFill>
                            <a:srgbClr val="000000"/>
                          </a:solidFill>
                          <a:effectLst/>
                          <a:latin typeface="Times New Roman" panose="02020603050405020304" pitchFamily="18" charset="0"/>
                        </a:rPr>
                        <a:t>Lts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1,7</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3,06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5,1</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9366293"/>
                  </a:ext>
                </a:extLst>
              </a:tr>
              <a:tr h="427695">
                <a:tc>
                  <a:txBody>
                    <a:bodyPr/>
                    <a:lstStyle/>
                    <a:p>
                      <a:pPr algn="l" fontAlgn="b"/>
                      <a:r>
                        <a:rPr lang="pt-PT" sz="1800" b="0" i="0" u="none" strike="noStrike">
                          <a:solidFill>
                            <a:srgbClr val="000000"/>
                          </a:solidFill>
                          <a:effectLst/>
                          <a:latin typeface="Times New Roman" panose="02020603050405020304" pitchFamily="18" charset="0"/>
                        </a:rPr>
                        <a:t>Equipment Cleaning</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pt-PT" sz="1800" b="0" i="0" u="none" strike="noStrike">
                          <a:solidFill>
                            <a:srgbClr val="000000"/>
                          </a:solidFill>
                          <a:effectLst/>
                          <a:latin typeface="Times New Roman" panose="02020603050405020304" pitchFamily="18" charset="0"/>
                        </a:rPr>
                        <a:t>unid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dirty="0">
                          <a:solidFill>
                            <a:srgbClr val="000000"/>
                          </a:solidFill>
                          <a:effectLst/>
                          <a:latin typeface="Times New Roman" panose="02020603050405020304" pitchFamily="18" charset="0"/>
                        </a:rPr>
                        <a:t>25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0,5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12,5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37,5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3</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75</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11769950"/>
                  </a:ext>
                </a:extLst>
              </a:tr>
              <a:tr h="427695">
                <a:tc>
                  <a:txBody>
                    <a:bodyPr/>
                    <a:lstStyle/>
                    <a:p>
                      <a:pPr algn="l" fontAlgn="b"/>
                      <a:r>
                        <a:rPr lang="pt-PT" sz="1800" b="0" i="0" u="none" strike="noStrike">
                          <a:solidFill>
                            <a:srgbClr val="000000"/>
                          </a:solidFill>
                          <a:effectLst/>
                          <a:latin typeface="Times New Roman" panose="02020603050405020304" pitchFamily="18" charset="0"/>
                        </a:rPr>
                        <a:t>Others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pt-PT" sz="1800" b="0" i="0" u="none" strike="noStrike">
                          <a:solidFill>
                            <a:srgbClr val="000000"/>
                          </a:solidFill>
                          <a:effectLst/>
                          <a:latin typeface="Times New Roman" panose="02020603050405020304" pitchFamily="18" charset="0"/>
                        </a:rPr>
                        <a:t>Unid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50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0,5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25</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1</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50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8</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1800" b="0" i="0" u="none" strike="noStrike">
                          <a:solidFill>
                            <a:srgbClr val="000000"/>
                          </a:solidFill>
                          <a:effectLst/>
                          <a:latin typeface="Times New Roman" panose="02020603050405020304" pitchFamily="18" charset="0"/>
                        </a:rPr>
                        <a:t>400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194127"/>
                  </a:ext>
                </a:extLst>
              </a:tr>
              <a:tr h="427695">
                <a:tc>
                  <a:txBody>
                    <a:bodyPr/>
                    <a:lstStyle/>
                    <a:p>
                      <a:pPr algn="l" fontAlgn="b"/>
                      <a:r>
                        <a:rPr lang="pt-PT" sz="1800" b="1" i="0" u="none" strike="noStrike">
                          <a:solidFill>
                            <a:srgbClr val="000000"/>
                          </a:solidFill>
                          <a:effectLst/>
                          <a:latin typeface="Times New Roman" panose="02020603050405020304" pitchFamily="18" charset="0"/>
                        </a:rPr>
                        <a:t>C. total (100 m2)**</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39,2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90,56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480,1</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3398871164"/>
                  </a:ext>
                </a:extLst>
              </a:tr>
              <a:tr h="427695">
                <a:tc>
                  <a:txBody>
                    <a:bodyPr/>
                    <a:lstStyle/>
                    <a:p>
                      <a:pPr algn="l" fontAlgn="b"/>
                      <a:r>
                        <a:rPr lang="pt-PT" sz="1800" b="1" i="0" u="none" strike="noStrike">
                          <a:solidFill>
                            <a:srgbClr val="000000"/>
                          </a:solidFill>
                          <a:effectLst/>
                          <a:latin typeface="Times New Roman" panose="02020603050405020304" pitchFamily="18" charset="0"/>
                        </a:rPr>
                        <a:t>Cost per m2</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dirty="0">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0,392</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0,9056</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4,801</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630702149"/>
                  </a:ext>
                </a:extLst>
              </a:tr>
              <a:tr h="448062">
                <a:tc>
                  <a:txBody>
                    <a:bodyPr/>
                    <a:lstStyle/>
                    <a:p>
                      <a:pPr algn="l" fontAlgn="b"/>
                      <a:r>
                        <a:rPr lang="pt-PT" sz="1800" b="1" i="0" u="none" strike="noStrike">
                          <a:solidFill>
                            <a:srgbClr val="000000"/>
                          </a:solidFill>
                          <a:effectLst/>
                          <a:latin typeface="Times New Roman" panose="02020603050405020304" pitchFamily="18" charset="0"/>
                        </a:rPr>
                        <a:t>Anual Cost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7840</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36224</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18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1800" b="1" i="0" u="none" strike="noStrike">
                          <a:solidFill>
                            <a:srgbClr val="000000"/>
                          </a:solidFill>
                          <a:effectLst/>
                          <a:latin typeface="Times New Roman" panose="02020603050405020304" pitchFamily="18" charset="0"/>
                        </a:rPr>
                        <a:t>48010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432360417"/>
                  </a:ext>
                </a:extLst>
              </a:tr>
              <a:tr h="448062">
                <a:tc gridSpan="9">
                  <a:txBody>
                    <a:bodyPr/>
                    <a:lstStyle/>
                    <a:p>
                      <a:pPr algn="l" fontAlgn="b"/>
                      <a:r>
                        <a:rPr lang="en-US" sz="1800" b="1" i="0" u="none" strike="noStrike" dirty="0">
                          <a:solidFill>
                            <a:srgbClr val="000000"/>
                          </a:solidFill>
                          <a:effectLst/>
                          <a:latin typeface="Times New Roman" panose="02020603050405020304" pitchFamily="18" charset="0"/>
                        </a:rPr>
                        <a:t>**Average consumption for a 100-square-meter garden</a:t>
                      </a:r>
                    </a:p>
                  </a:txBody>
                  <a:tcPr marL="9525" marR="9525" marT="952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tc hMerge="1">
                  <a:txBody>
                    <a:bodyPr/>
                    <a:lstStyle/>
                    <a:p>
                      <a:endParaRPr lang="pt-PT"/>
                    </a:p>
                  </a:txBody>
                  <a:tcPr/>
                </a:tc>
                <a:tc hMerge="1">
                  <a:txBody>
                    <a:bodyPr/>
                    <a:lstStyle/>
                    <a:p>
                      <a:endParaRPr lang="pt-PT"/>
                    </a:p>
                  </a:txBody>
                  <a:tcPr/>
                </a:tc>
                <a:tc hMerge="1">
                  <a:txBody>
                    <a:bodyPr/>
                    <a:lstStyle/>
                    <a:p>
                      <a:endParaRPr lang="pt-PT"/>
                    </a:p>
                  </a:txBody>
                  <a:tcPr/>
                </a:tc>
                <a:tc hMerge="1">
                  <a:txBody>
                    <a:bodyPr/>
                    <a:lstStyle/>
                    <a:p>
                      <a:endParaRPr lang="pt-PT"/>
                    </a:p>
                  </a:txBody>
                  <a:tcPr/>
                </a:tc>
                <a:tc hMerge="1">
                  <a:txBody>
                    <a:bodyPr/>
                    <a:lstStyle/>
                    <a:p>
                      <a:endParaRPr lang="pt-PT"/>
                    </a:p>
                  </a:txBody>
                  <a:tcPr/>
                </a:tc>
                <a:tc hMerge="1">
                  <a:txBody>
                    <a:bodyPr/>
                    <a:lstStyle/>
                    <a:p>
                      <a:endParaRPr lang="pt-PT"/>
                    </a:p>
                  </a:txBody>
                  <a:tcPr/>
                </a:tc>
                <a:tc hMerge="1">
                  <a:txBody>
                    <a:bodyPr/>
                    <a:lstStyle/>
                    <a:p>
                      <a:endParaRPr lang="pt-PT"/>
                    </a:p>
                  </a:txBody>
                  <a:tcPr/>
                </a:tc>
                <a:extLst>
                  <a:ext uri="{0D108BD9-81ED-4DB2-BD59-A6C34878D82A}">
                    <a16:rowId xmlns:a16="http://schemas.microsoft.com/office/drawing/2014/main" val="1675071036"/>
                  </a:ext>
                </a:extLst>
              </a:tr>
            </a:tbl>
          </a:graphicData>
        </a:graphic>
      </p:graphicFrame>
    </p:spTree>
    <p:extLst>
      <p:ext uri="{BB962C8B-B14F-4D97-AF65-F5344CB8AC3E}">
        <p14:creationId xmlns:p14="http://schemas.microsoft.com/office/powerpoint/2010/main" val="17782720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188B81C-E03D-CA21-3B17-F75FA04DD4B0}"/>
              </a:ext>
            </a:extLst>
          </p:cNvPr>
          <p:cNvSpPr>
            <a:spLocks noGrp="1"/>
          </p:cNvSpPr>
          <p:nvPr>
            <p:ph type="title"/>
          </p:nvPr>
        </p:nvSpPr>
        <p:spPr>
          <a:xfrm>
            <a:off x="838200" y="157444"/>
            <a:ext cx="10515600" cy="840220"/>
          </a:xfrm>
        </p:spPr>
        <p:txBody>
          <a:bodyPr/>
          <a:lstStyle/>
          <a:p>
            <a:pPr algn="ctr"/>
            <a:r>
              <a:rPr lang="pt-PT" b="1" dirty="0" err="1">
                <a:latin typeface="Times New Roman" panose="02020603050405020304" pitchFamily="18" charset="0"/>
                <a:cs typeface="Times New Roman" panose="02020603050405020304" pitchFamily="18" charset="0"/>
              </a:rPr>
              <a:t>Breakeven</a:t>
            </a:r>
            <a:endParaRPr lang="pt-PT" b="1" dirty="0">
              <a:latin typeface="Times New Roman" panose="02020603050405020304" pitchFamily="18" charset="0"/>
              <a:cs typeface="Times New Roman" panose="02020603050405020304" pitchFamily="18" charset="0"/>
            </a:endParaRPr>
          </a:p>
        </p:txBody>
      </p:sp>
      <p:graphicFrame>
        <p:nvGraphicFramePr>
          <p:cNvPr id="3" name="Tabela 2">
            <a:extLst>
              <a:ext uri="{FF2B5EF4-FFF2-40B4-BE49-F238E27FC236}">
                <a16:creationId xmlns:a16="http://schemas.microsoft.com/office/drawing/2014/main" id="{5EBF26CB-D661-CCA6-D324-1A546FA70A24}"/>
              </a:ext>
            </a:extLst>
          </p:cNvPr>
          <p:cNvGraphicFramePr>
            <a:graphicFrameLocks noGrp="1"/>
          </p:cNvGraphicFramePr>
          <p:nvPr/>
        </p:nvGraphicFramePr>
        <p:xfrm>
          <a:off x="2729345" y="1052946"/>
          <a:ext cx="6289964" cy="5227500"/>
        </p:xfrm>
        <a:graphic>
          <a:graphicData uri="http://schemas.openxmlformats.org/drawingml/2006/table">
            <a:tbl>
              <a:tblPr/>
              <a:tblGrid>
                <a:gridCol w="4040491">
                  <a:extLst>
                    <a:ext uri="{9D8B030D-6E8A-4147-A177-3AD203B41FA5}">
                      <a16:colId xmlns:a16="http://schemas.microsoft.com/office/drawing/2014/main" val="4024809148"/>
                    </a:ext>
                  </a:extLst>
                </a:gridCol>
                <a:gridCol w="2249473">
                  <a:extLst>
                    <a:ext uri="{9D8B030D-6E8A-4147-A177-3AD203B41FA5}">
                      <a16:colId xmlns:a16="http://schemas.microsoft.com/office/drawing/2014/main" val="3439365479"/>
                    </a:ext>
                  </a:extLst>
                </a:gridCol>
              </a:tblGrid>
              <a:tr h="348500">
                <a:tc gridSpan="2">
                  <a:txBody>
                    <a:bodyPr/>
                    <a:lstStyle/>
                    <a:p>
                      <a:pPr algn="ctr" fontAlgn="b"/>
                      <a:r>
                        <a:rPr lang="pt-PT" sz="2000" b="1" i="0" u="none" strike="noStrike" dirty="0" err="1">
                          <a:solidFill>
                            <a:srgbClr val="000000"/>
                          </a:solidFill>
                          <a:effectLst/>
                          <a:latin typeface="Times New Roman" panose="02020603050405020304" pitchFamily="18" charset="0"/>
                        </a:rPr>
                        <a:t>Breakeven</a:t>
                      </a:r>
                      <a:endParaRPr lang="pt-PT" sz="2000" b="1" i="0" u="none" strike="noStrike" dirty="0">
                        <a:solidFill>
                          <a:srgbClr val="000000"/>
                        </a:solidFill>
                        <a:effectLst/>
                        <a:latin typeface="Times New Roman" panose="02020603050405020304" pitchFamily="18" charset="0"/>
                      </a:endParaRPr>
                    </a:p>
                  </a:txBody>
                  <a:tcPr marL="9525" marR="9525" marT="9525"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hMerge="1">
                  <a:txBody>
                    <a:bodyPr/>
                    <a:lstStyle/>
                    <a:p>
                      <a:endParaRPr lang="pt-PT"/>
                    </a:p>
                  </a:txBody>
                  <a:tcPr/>
                </a:tc>
                <a:extLst>
                  <a:ext uri="{0D108BD9-81ED-4DB2-BD59-A6C34878D82A}">
                    <a16:rowId xmlns:a16="http://schemas.microsoft.com/office/drawing/2014/main" val="3557272188"/>
                  </a:ext>
                </a:extLst>
              </a:tr>
              <a:tr h="348500">
                <a:tc>
                  <a:txBody>
                    <a:bodyPr/>
                    <a:lstStyle/>
                    <a:p>
                      <a:pPr algn="l" fontAlgn="b"/>
                      <a:r>
                        <a:rPr lang="pt-PT" sz="2000" b="1" i="0" u="none" strike="noStrike" dirty="0">
                          <a:solidFill>
                            <a:srgbClr val="000000"/>
                          </a:solidFill>
                          <a:effectLst/>
                          <a:latin typeface="Times New Roman" panose="02020603050405020304" pitchFamily="18" charset="0"/>
                        </a:rPr>
                        <a:t>Sales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a:solidFill>
                            <a:srgbClr val="000000"/>
                          </a:solidFill>
                          <a:effectLst/>
                          <a:latin typeface="Times New Roman" panose="02020603050405020304" pitchFamily="18" charset="0"/>
                        </a:rPr>
                        <a:t>330 000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816170045"/>
                  </a:ext>
                </a:extLst>
              </a:tr>
              <a:tr h="348500">
                <a:tc>
                  <a:txBody>
                    <a:bodyPr/>
                    <a:lstStyle/>
                    <a:p>
                      <a:pPr algn="l" fontAlgn="b"/>
                      <a:r>
                        <a:rPr lang="pt-PT" sz="2000" b="1" i="0" u="none" strike="noStrike" dirty="0">
                          <a:solidFill>
                            <a:srgbClr val="000000"/>
                          </a:solidFill>
                          <a:effectLst/>
                          <a:latin typeface="Times New Roman" panose="02020603050405020304" pitchFamily="18" charset="0"/>
                        </a:rPr>
                        <a:t> </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20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262156104"/>
                  </a:ext>
                </a:extLst>
              </a:tr>
              <a:tr h="348500">
                <a:tc>
                  <a:txBody>
                    <a:bodyPr/>
                    <a:lstStyle/>
                    <a:p>
                      <a:pPr algn="l" fontAlgn="b"/>
                      <a:r>
                        <a:rPr lang="pt-PT" sz="2000" b="1" i="0" u="none" strike="noStrike">
                          <a:solidFill>
                            <a:srgbClr val="000000"/>
                          </a:solidFill>
                          <a:effectLst/>
                          <a:latin typeface="Times New Roman" panose="02020603050405020304" pitchFamily="18" charset="0"/>
                        </a:rPr>
                        <a:t>Fixed Cost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2000" b="0"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3157363415"/>
                  </a:ext>
                </a:extLst>
              </a:tr>
              <a:tr h="348500">
                <a:tc>
                  <a:txBody>
                    <a:bodyPr/>
                    <a:lstStyle/>
                    <a:p>
                      <a:pPr algn="l" fontAlgn="b"/>
                      <a:r>
                        <a:rPr lang="pt-PT" sz="2000" b="0" i="0" u="none" strike="noStrike" dirty="0" err="1">
                          <a:solidFill>
                            <a:srgbClr val="000000"/>
                          </a:solidFill>
                          <a:effectLst/>
                          <a:latin typeface="Times New Roman" panose="02020603050405020304" pitchFamily="18" charset="0"/>
                        </a:rPr>
                        <a:t>Fixed</a:t>
                      </a:r>
                      <a:r>
                        <a:rPr lang="pt-PT" sz="2000" b="0" i="0" u="none" strike="noStrike" dirty="0">
                          <a:solidFill>
                            <a:srgbClr val="000000"/>
                          </a:solidFill>
                          <a:effectLst/>
                          <a:latin typeface="Times New Roman" panose="02020603050405020304" pitchFamily="18" charset="0"/>
                        </a:rPr>
                        <a:t> </a:t>
                      </a:r>
                      <a:r>
                        <a:rPr lang="pt-PT" sz="2000" b="0" i="0" u="none" strike="noStrike" dirty="0" err="1">
                          <a:solidFill>
                            <a:srgbClr val="000000"/>
                          </a:solidFill>
                          <a:effectLst/>
                          <a:latin typeface="Times New Roman" panose="02020603050405020304" pitchFamily="18" charset="0"/>
                        </a:rPr>
                        <a:t>Cost</a:t>
                      </a:r>
                      <a:endParaRPr lang="pt-PT" sz="2000" b="0" i="0" u="none" strike="noStrike" dirty="0">
                        <a:solidFill>
                          <a:srgbClr val="000000"/>
                        </a:solidFill>
                        <a:effectLst/>
                        <a:latin typeface="Times New Roman" panose="02020603050405020304" pitchFamily="18" charset="0"/>
                      </a:endParaRP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2000" b="0" i="0" u="none" strike="noStrike">
                          <a:solidFill>
                            <a:srgbClr val="000000"/>
                          </a:solidFill>
                          <a:effectLst/>
                          <a:latin typeface="Times New Roman" panose="02020603050405020304" pitchFamily="18" charset="0"/>
                        </a:rPr>
                        <a:t>189 120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582057871"/>
                  </a:ext>
                </a:extLst>
              </a:tr>
              <a:tr h="348500">
                <a:tc>
                  <a:txBody>
                    <a:bodyPr/>
                    <a:lstStyle/>
                    <a:p>
                      <a:pPr algn="l" fontAlgn="b"/>
                      <a:r>
                        <a:rPr lang="pt-PT" sz="2000" b="0" i="0" u="none" strike="noStrike">
                          <a:solidFill>
                            <a:srgbClr val="000000"/>
                          </a:solidFill>
                          <a:effectLst/>
                          <a:latin typeface="Times New Roman" panose="02020603050405020304" pitchFamily="18" charset="0"/>
                        </a:rPr>
                        <a:t>Depreciation and Amortization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2000" b="0" i="0" u="none" strike="noStrike">
                          <a:solidFill>
                            <a:srgbClr val="000000"/>
                          </a:solidFill>
                          <a:effectLst/>
                          <a:latin typeface="Times New Roman" panose="02020603050405020304" pitchFamily="18" charset="0"/>
                        </a:rPr>
                        <a:t>8 500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13056646"/>
                  </a:ext>
                </a:extLst>
              </a:tr>
              <a:tr h="348500">
                <a:tc>
                  <a:txBody>
                    <a:bodyPr/>
                    <a:lstStyle/>
                    <a:p>
                      <a:pPr algn="l" fontAlgn="b"/>
                      <a:r>
                        <a:rPr lang="pt-PT" sz="2000" b="1" i="0" u="none" strike="noStrike">
                          <a:solidFill>
                            <a:srgbClr val="000000"/>
                          </a:solidFill>
                          <a:effectLst/>
                          <a:latin typeface="Times New Roman" panose="02020603050405020304" pitchFamily="18" charset="0"/>
                        </a:rPr>
                        <a:t>Total Fixed Cost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dirty="0">
                          <a:solidFill>
                            <a:srgbClr val="000000"/>
                          </a:solidFill>
                          <a:effectLst/>
                          <a:latin typeface="Times New Roman" panose="02020603050405020304" pitchFamily="18" charset="0"/>
                        </a:rPr>
                        <a:t>197 620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799826377"/>
                  </a:ext>
                </a:extLst>
              </a:tr>
              <a:tr h="348500">
                <a:tc>
                  <a:txBody>
                    <a:bodyPr/>
                    <a:lstStyle/>
                    <a:p>
                      <a:pPr algn="l" fontAlgn="b"/>
                      <a:r>
                        <a:rPr lang="pt-PT" sz="2000" b="1" i="0" u="none" strike="noStrike">
                          <a:solidFill>
                            <a:srgbClr val="000000"/>
                          </a:solidFill>
                          <a:effectLst/>
                          <a:latin typeface="Times New Roman" panose="02020603050405020304" pitchFamily="18" charset="0"/>
                        </a:rPr>
                        <a:t> </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2000" b="1" i="0" u="none" strike="noStrike">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899428858"/>
                  </a:ext>
                </a:extLst>
              </a:tr>
              <a:tr h="348500">
                <a:tc>
                  <a:txBody>
                    <a:bodyPr/>
                    <a:lstStyle/>
                    <a:p>
                      <a:pPr algn="l" fontAlgn="b"/>
                      <a:r>
                        <a:rPr lang="pt-PT" sz="2000" b="1" i="0" u="none" strike="noStrike">
                          <a:solidFill>
                            <a:srgbClr val="000000"/>
                          </a:solidFill>
                          <a:effectLst/>
                          <a:latin typeface="Times New Roman" panose="02020603050405020304" pitchFamily="18" charset="0"/>
                        </a:rPr>
                        <a:t>Variable Cost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l" fontAlgn="b"/>
                      <a:r>
                        <a:rPr lang="pt-PT" sz="2000" b="1" i="0" u="none" strike="noStrike" dirty="0">
                          <a:solidFill>
                            <a:srgbClr val="000000"/>
                          </a:solidFill>
                          <a:effectLst/>
                          <a:latin typeface="Times New Roman" panose="02020603050405020304" pitchFamily="18" charset="0"/>
                        </a:rPr>
                        <a:t> </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2078658932"/>
                  </a:ext>
                </a:extLst>
              </a:tr>
              <a:tr h="348500">
                <a:tc>
                  <a:txBody>
                    <a:bodyPr/>
                    <a:lstStyle/>
                    <a:p>
                      <a:pPr algn="l" fontAlgn="b"/>
                      <a:r>
                        <a:rPr lang="pt-PT" sz="2000" b="0" i="0" u="none" strike="noStrike">
                          <a:solidFill>
                            <a:srgbClr val="000000"/>
                          </a:solidFill>
                          <a:effectLst/>
                          <a:latin typeface="Times New Roman" panose="02020603050405020304" pitchFamily="18" charset="0"/>
                        </a:rPr>
                        <a:t>Cost of Sales</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2000" b="0" i="0" u="none" strike="noStrike" dirty="0">
                          <a:solidFill>
                            <a:srgbClr val="000000"/>
                          </a:solidFill>
                          <a:effectLst/>
                          <a:latin typeface="Times New Roman" panose="02020603050405020304" pitchFamily="18" charset="0"/>
                        </a:rPr>
                        <a:t>92 074</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74969877"/>
                  </a:ext>
                </a:extLst>
              </a:tr>
              <a:tr h="348500">
                <a:tc>
                  <a:txBody>
                    <a:bodyPr/>
                    <a:lstStyle/>
                    <a:p>
                      <a:pPr algn="l" fontAlgn="b"/>
                      <a:r>
                        <a:rPr lang="pt-PT" sz="2000" b="0" i="0" u="none" strike="noStrike">
                          <a:solidFill>
                            <a:srgbClr val="000000"/>
                          </a:solidFill>
                          <a:effectLst/>
                          <a:latin typeface="Times New Roman" panose="02020603050405020304" pitchFamily="18" charset="0"/>
                        </a:rPr>
                        <a:t>Comission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pt-PT" sz="2000" b="0" i="0" u="none" strike="noStrike">
                          <a:solidFill>
                            <a:srgbClr val="000000"/>
                          </a:solidFill>
                          <a:effectLst/>
                          <a:latin typeface="Times New Roman" panose="02020603050405020304" pitchFamily="18" charset="0"/>
                        </a:rPr>
                        <a:t>16 500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8331265"/>
                  </a:ext>
                </a:extLst>
              </a:tr>
              <a:tr h="348500">
                <a:tc>
                  <a:txBody>
                    <a:bodyPr/>
                    <a:lstStyle/>
                    <a:p>
                      <a:pPr algn="l" fontAlgn="b"/>
                      <a:r>
                        <a:rPr lang="pt-PT" sz="2000" b="1" i="0" u="none" strike="noStrike">
                          <a:solidFill>
                            <a:srgbClr val="000000"/>
                          </a:solidFill>
                          <a:effectLst/>
                          <a:latin typeface="Times New Roman" panose="02020603050405020304" pitchFamily="18" charset="0"/>
                        </a:rPr>
                        <a:t>Total Variable Cost</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dirty="0">
                          <a:solidFill>
                            <a:srgbClr val="000000"/>
                          </a:solidFill>
                          <a:effectLst/>
                          <a:latin typeface="Times New Roman" panose="02020603050405020304" pitchFamily="18" charset="0"/>
                        </a:rPr>
                        <a:t>108 574</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993168619"/>
                  </a:ext>
                </a:extLst>
              </a:tr>
              <a:tr h="348500">
                <a:tc>
                  <a:txBody>
                    <a:bodyPr/>
                    <a:lstStyle/>
                    <a:p>
                      <a:pPr algn="l" fontAlgn="b"/>
                      <a:r>
                        <a:rPr lang="pt-PT" sz="2000" b="1" i="0" u="none" strike="noStrike">
                          <a:solidFill>
                            <a:srgbClr val="000000"/>
                          </a:solidFill>
                          <a:effectLst/>
                          <a:latin typeface="Times New Roman" panose="02020603050405020304" pitchFamily="18" charset="0"/>
                        </a:rPr>
                        <a:t>Contribuition Margin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dirty="0">
                          <a:solidFill>
                            <a:srgbClr val="000000"/>
                          </a:solidFill>
                          <a:effectLst/>
                          <a:latin typeface="Times New Roman" panose="02020603050405020304" pitchFamily="18" charset="0"/>
                        </a:rPr>
                        <a:t>221 426</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568215100"/>
                  </a:ext>
                </a:extLst>
              </a:tr>
              <a:tr h="348500">
                <a:tc>
                  <a:txBody>
                    <a:bodyPr/>
                    <a:lstStyle/>
                    <a:p>
                      <a:pPr algn="l" fontAlgn="b"/>
                      <a:r>
                        <a:rPr lang="pt-PT" sz="2000" b="1" i="0" u="none" strike="noStrike">
                          <a:solidFill>
                            <a:srgbClr val="000000"/>
                          </a:solidFill>
                          <a:effectLst/>
                          <a:latin typeface="Times New Roman" panose="02020603050405020304" pitchFamily="18" charset="0"/>
                        </a:rPr>
                        <a:t>Contribuition Margin %</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dirty="0">
                          <a:solidFill>
                            <a:srgbClr val="000000"/>
                          </a:solidFill>
                          <a:effectLst/>
                          <a:latin typeface="Times New Roman" panose="02020603050405020304" pitchFamily="18" charset="0"/>
                        </a:rPr>
                        <a:t>67,10%</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1897519337"/>
                  </a:ext>
                </a:extLst>
              </a:tr>
              <a:tr h="348500">
                <a:tc>
                  <a:txBody>
                    <a:bodyPr/>
                    <a:lstStyle/>
                    <a:p>
                      <a:pPr algn="l" fontAlgn="b"/>
                      <a:r>
                        <a:rPr lang="pt-PT" sz="2000" b="1" i="0" u="none" strike="noStrike">
                          <a:solidFill>
                            <a:srgbClr val="000000"/>
                          </a:solidFill>
                          <a:effectLst/>
                          <a:latin typeface="Times New Roman" panose="02020603050405020304" pitchFamily="18" charset="0"/>
                        </a:rPr>
                        <a:t>Breakeven</a:t>
                      </a:r>
                    </a:p>
                  </a:txBody>
                  <a:tcPr marL="9525" marR="9525" marT="9525" marB="0" anchor="b">
                    <a:lnL w="1270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tc>
                  <a:txBody>
                    <a:bodyPr/>
                    <a:lstStyle/>
                    <a:p>
                      <a:pPr algn="r" fontAlgn="b"/>
                      <a:r>
                        <a:rPr lang="pt-PT" sz="2000" b="1" i="0" u="none" strike="noStrike" dirty="0">
                          <a:solidFill>
                            <a:srgbClr val="000000"/>
                          </a:solidFill>
                          <a:effectLst/>
                          <a:latin typeface="Times New Roman" panose="02020603050405020304" pitchFamily="18" charset="0"/>
                        </a:rPr>
                        <a:t>294 521</a:t>
                      </a:r>
                    </a:p>
                  </a:txBody>
                  <a:tcPr marL="9525" marR="9525" marT="9525" marB="0" anchor="b">
                    <a:lnL w="63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A9D08E"/>
                    </a:solidFill>
                  </a:tcPr>
                </a:tc>
                <a:extLst>
                  <a:ext uri="{0D108BD9-81ED-4DB2-BD59-A6C34878D82A}">
                    <a16:rowId xmlns:a16="http://schemas.microsoft.com/office/drawing/2014/main" val="513316738"/>
                  </a:ext>
                </a:extLst>
              </a:tr>
            </a:tbl>
          </a:graphicData>
        </a:graphic>
      </p:graphicFrame>
    </p:spTree>
    <p:extLst>
      <p:ext uri="{BB962C8B-B14F-4D97-AF65-F5344CB8AC3E}">
        <p14:creationId xmlns:p14="http://schemas.microsoft.com/office/powerpoint/2010/main" val="3071477208"/>
      </p:ext>
    </p:extLst>
  </p:cSld>
  <p:clrMapOvr>
    <a:masterClrMapping/>
  </p:clrMapOvr>
</p:sld>
</file>

<file path=ppt/theme/theme1.xml><?xml version="1.0" encoding="utf-8"?>
<a:theme xmlns:a="http://schemas.openxmlformats.org/drawingml/2006/main" name="TropicVTI">
  <a:themeElements>
    <a:clrScheme name="AnalogousFromDarkSeedLeftStep">
      <a:dk1>
        <a:srgbClr val="000000"/>
      </a:dk1>
      <a:lt1>
        <a:srgbClr val="FFFFFF"/>
      </a:lt1>
      <a:dk2>
        <a:srgbClr val="313820"/>
      </a:dk2>
      <a:lt2>
        <a:srgbClr val="E8E2E5"/>
      </a:lt2>
      <a:accent1>
        <a:srgbClr val="31B77D"/>
      </a:accent1>
      <a:accent2>
        <a:srgbClr val="25B93C"/>
      </a:accent2>
      <a:accent3>
        <a:srgbClr val="53B430"/>
      </a:accent3>
      <a:accent4>
        <a:srgbClr val="82AF23"/>
      </a:accent4>
      <a:accent5>
        <a:srgbClr val="B0A32F"/>
      </a:accent5>
      <a:accent6>
        <a:srgbClr val="C57427"/>
      </a:accent6>
      <a:hlink>
        <a:srgbClr val="81872D"/>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AfterglowVTI">
  <a:themeElements>
    <a:clrScheme name="Custom 7">
      <a:dk1>
        <a:sysClr val="windowText" lastClr="000000"/>
      </a:dk1>
      <a:lt1>
        <a:sysClr val="window" lastClr="FFFFFF"/>
      </a:lt1>
      <a:dk2>
        <a:srgbClr val="0A2E36"/>
      </a:dk2>
      <a:lt2>
        <a:srgbClr val="E7E6E6"/>
      </a:lt2>
      <a:accent1>
        <a:srgbClr val="188659"/>
      </a:accent1>
      <a:accent2>
        <a:srgbClr val="A3A300"/>
      </a:accent2>
      <a:accent3>
        <a:srgbClr val="00ADA8"/>
      </a:accent3>
      <a:accent4>
        <a:srgbClr val="EA0440"/>
      </a:accent4>
      <a:accent5>
        <a:srgbClr val="92278F"/>
      </a:accent5>
      <a:accent6>
        <a:srgbClr val="E15BC1"/>
      </a:accent6>
      <a:hlink>
        <a:srgbClr val="188659"/>
      </a:hlink>
      <a:folHlink>
        <a:srgbClr val="EA0440"/>
      </a:folHlink>
    </a:clrScheme>
    <a:fontScheme name="Trade Gothic">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fterglowVTI" id="{804DBEB7-1920-4C72-A0CB-091339F1875F}" vid="{D4C59F5A-9ECA-4C96-BDFD-0606A75324E3}"/>
    </a:ext>
  </a:extLst>
</a:theme>
</file>

<file path=docProps/app.xml><?xml version="1.0" encoding="utf-8"?>
<Properties xmlns="http://schemas.openxmlformats.org/officeDocument/2006/extended-properties" xmlns:vt="http://schemas.openxmlformats.org/officeDocument/2006/docPropsVTypes">
  <TotalTime>0</TotalTime>
  <Words>1119</Words>
  <Application>Microsoft Office PowerPoint</Application>
  <PresentationFormat>Widescreen</PresentationFormat>
  <Paragraphs>207</Paragraphs>
  <Slides>12</Slides>
  <Notes>0</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12</vt:i4>
      </vt:variant>
    </vt:vector>
  </HeadingPairs>
  <TitlesOfParts>
    <vt:vector size="23" baseType="lpstr">
      <vt:lpstr>Arial</vt:lpstr>
      <vt:lpstr>Gill Sans Nova</vt:lpstr>
      <vt:lpstr>Rockwell</vt:lpstr>
      <vt:lpstr>Times New Roman</vt:lpstr>
      <vt:lpstr>Trade Gothic Next Cond</vt:lpstr>
      <vt:lpstr>Trade Gothic Next Light</vt:lpstr>
      <vt:lpstr>Trebuchet MS</vt:lpstr>
      <vt:lpstr>Wingdings 3</vt:lpstr>
      <vt:lpstr>TropicVTI</vt:lpstr>
      <vt:lpstr>Facet</vt:lpstr>
      <vt:lpstr>AfterglowVTI</vt:lpstr>
      <vt:lpstr>Garden care Ltd.</vt:lpstr>
      <vt:lpstr>Business Concept    Business description</vt:lpstr>
      <vt:lpstr>  Business products and services</vt:lpstr>
      <vt:lpstr>Customer benefits</vt:lpstr>
      <vt:lpstr>Business Objectives  (SMART Objectives)</vt:lpstr>
      <vt:lpstr>Marketing Analysis and Trends</vt:lpstr>
      <vt:lpstr>SWOT Analysis</vt:lpstr>
      <vt:lpstr>PESTLE Analysis</vt:lpstr>
      <vt:lpstr>Investment and Source of Finance</vt:lpstr>
      <vt:lpstr>Cash Flow Forecast</vt:lpstr>
      <vt:lpstr>Production Cost</vt:lpstr>
      <vt:lpstr>Breakeven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Garden Care Ltd.</dc:title>
  <dc:creator>Leonardo Alves De Souza (2133150)</dc:creator>
  <cp:lastModifiedBy>Leonardo Alves De Souza (2133150)</cp:lastModifiedBy>
  <cp:revision>9</cp:revision>
  <dcterms:created xsi:type="dcterms:W3CDTF">2022-12-07T16:23:00Z</dcterms:created>
  <dcterms:modified xsi:type="dcterms:W3CDTF">2022-12-13T21:19:23Z</dcterms:modified>
</cp:coreProperties>
</file>