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542" r:id="rId5"/>
    <p:sldId id="264" r:id="rId6"/>
    <p:sldId id="265" r:id="rId7"/>
    <p:sldId id="266" r:id="rId8"/>
    <p:sldId id="263" r:id="rId9"/>
    <p:sldId id="543" r:id="rId10"/>
    <p:sldId id="54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7CE731-8FB5-4EC6-A1D2-AEA21D5D1D15}" v="392" dt="2024-10-19T06:32:06.0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06B419-998D-49B8-A39B-BC5AAB41CC91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27E966-E8EF-4EFB-9B1F-6BC716A83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079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7E966-E8EF-4EFB-9B1F-6BC716A83EA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2189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Bydda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Bingo. </a:t>
            </a:r>
            <a:r>
              <a:rPr lang="en-GB" dirty="0" err="1"/>
              <a:t>Ysgrifenwch</a:t>
            </a:r>
            <a:r>
              <a:rPr lang="en-GB" dirty="0"/>
              <a:t> </a:t>
            </a:r>
            <a:r>
              <a:rPr lang="en-GB" dirty="0" err="1"/>
              <a:t>chwe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olwen</a:t>
            </a:r>
            <a:r>
              <a:rPr lang="en-GB" dirty="0"/>
              <a:t>. </a:t>
            </a:r>
            <a:r>
              <a:rPr lang="en-GB" dirty="0" err="1"/>
              <a:t>Pryd</a:t>
            </a:r>
            <a:r>
              <a:rPr lang="en-GB" dirty="0"/>
              <a:t> y </a:t>
            </a:r>
            <a:r>
              <a:rPr lang="en-GB" dirty="0" err="1"/>
              <a:t>olwen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y gair, </a:t>
            </a:r>
            <a:r>
              <a:rPr lang="en-GB" dirty="0" err="1"/>
              <a:t>bydda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ofyn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. 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ti'n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fwyta</a:t>
            </a:r>
            <a:r>
              <a:rPr lang="en-GB" dirty="0"/>
              <a:t> Stuart/ neu </a:t>
            </a:r>
            <a:r>
              <a:rPr lang="en-GB" dirty="0" err="1"/>
              <a:t>rhywpobl</a:t>
            </a:r>
            <a:r>
              <a:rPr lang="en-GB" dirty="0"/>
              <a:t>. Ac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soicle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7E966-E8EF-4EFB-9B1F-6BC716A83EA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492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3CA8C-E1D6-3C91-3739-F0D9571F84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47409-2EAF-D61C-D314-71D299605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0B6105-8429-DE82-CF0F-491873FE9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EE50B8-CC42-48D3-B63F-61750B19F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C612CD-FB04-550E-F13D-2AB0B2F3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856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6BCCD-BE0A-86EC-4DD7-B7D8EB6CD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7C720-3B8A-E6B8-432D-1B5013C17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4C99E3-D3F8-FD17-7EE4-BBC8D16D9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6C1DDE-357A-D136-5054-C3FF0BD0A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4CE1-4ED7-1679-1F48-5622EAB4F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594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1F7A1-FDF4-9DCC-8A01-6A8DCC5FE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6C402-5305-938D-0F5C-96C910E56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300E6-AF50-081E-0237-95728BF22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AEA77-0555-1682-AA8C-0322E03A2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607EB-4B0D-B26B-0836-8D1826D3A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62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15A23-751A-FD52-6F6A-BA0B6BFFF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DBCE4-14A8-96ED-3260-C748D835FD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738034-6027-8B41-FE73-F31DAB90D1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645BF3-1F26-A6F3-C121-400D4D862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F6E44-BC3B-00A0-AB59-9C76015C9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134F4C-5944-F9B2-000F-8486AFDE3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662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99AD0-9156-6C56-5DA9-186871725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C7E832-3161-D582-2FEF-54628FFFEE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262B2-D3C6-DC1C-CA3D-7A7730FD02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41D524-B9A5-6E0B-1C62-A583A91702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E72AFE-D728-DBB2-1321-49ABF2D456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2E79C4-2D63-D2F6-A4F5-E1C36C245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FE304E-A532-5C91-78E2-23EC6D983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41EA4A-DB2E-C4C4-A11E-F603237A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11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AF50F-D8E2-BFD4-5A86-122869414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A946D9-A1DA-312C-3491-CD66DC39F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F4A04B-E119-DDED-5103-68BAF4E6A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CC544C-CD5F-5BAC-1C70-E76A1D36E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847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F0E3F9-B2B1-9E7F-ACA7-566AD6289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F84B63-875F-FBE5-0E60-AE1068E2D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D2E7D-6141-9FF6-8F15-3F0541099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246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C5FEC-F17E-C3A9-2C06-6F2196DDC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BB9D0-8FF7-2B14-3B7C-B41FD1B29D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9221B-3140-72D4-1E2D-F389E372D2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832C5-6631-D1D4-32BA-61AB9D05D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B9BC7-40F7-FCB7-1F04-EBC537A87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E6EE4F-6C14-3394-9FE7-39F760F19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158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9A9A-951F-608B-246E-EA950D289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C266F3-6F83-4531-BCD7-27EDE57EA4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367E5D-B954-85DF-E5AA-845EBD41E8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B24AD5-E5B3-2971-147A-0F4BCB5AD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0462FF-A7A3-2BCD-782C-1A7A0AC6B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3D7303-99FB-9049-C4F4-6EA1C6052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622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BBF91-76AA-EAA7-5D7D-7F0DC18FF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9BE84-22D2-C47A-9B4D-F0A6176B84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E82AD-682A-C4E1-D88B-D9B358167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D64FD-2A5C-F790-9169-C2F6A4835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5C840-DF81-5A2E-F5B8-4C5E198D7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06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65D8AE-8DCA-2DDD-611F-E3421587C8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DAE51B-C128-51B4-E8ED-D5D496BA37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E7165-9DE9-8999-745A-7E269F744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95303B-86DC-9344-9001-F018FF955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C68D5-0195-6D5D-32FF-DBD7C9C53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133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53C31A-D4A5-9A25-2043-E963E7C4A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26A340-8FB3-1A28-544F-A4EC864F0B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CB25D-75C9-A9EC-A9BE-64FB32FF99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ADE78-C4E7-1550-E1AF-F9290D1F7B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A18FA6-83B8-4753-6084-1989147273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158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f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79952233/hoffi-bwy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f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FB326-35D3-2A2A-34ED-C69592CA0A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Mini Micro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AD3CB-7B8E-F37B-4462-430F4CBB54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sz="6000" dirty="0"/>
              <a:t>Patrwm Cael Gorffennol </a:t>
            </a:r>
          </a:p>
        </p:txBody>
      </p:sp>
    </p:spTree>
    <p:extLst>
      <p:ext uri="{BB962C8B-B14F-4D97-AF65-F5344CB8AC3E}">
        <p14:creationId xmlns:p14="http://schemas.microsoft.com/office/powerpoint/2010/main" val="1678095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B7CAE8-B7CA-A9FC-A839-3D7D8E67526A}"/>
              </a:ext>
            </a:extLst>
          </p:cNvPr>
          <p:cNvSpPr txBox="1"/>
          <p:nvPr/>
        </p:nvSpPr>
        <p:spPr>
          <a:xfrm>
            <a:off x="1017141" y="924674"/>
            <a:ext cx="9883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Nod y wers ydy patrwm ‘Cael yn orfannol’, wers adolygu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D9191B-2259-2D64-5311-02F855C2A4BC}"/>
              </a:ext>
            </a:extLst>
          </p:cNvPr>
          <p:cNvSpPr txBox="1"/>
          <p:nvPr/>
        </p:nvSpPr>
        <p:spPr>
          <a:xfrm>
            <a:off x="997018" y="2600556"/>
            <a:ext cx="2897312" cy="230832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400" u="sng" dirty="0"/>
              <a:t>Cadarnhaol</a:t>
            </a:r>
          </a:p>
          <a:p>
            <a:endParaRPr lang="en-GB" sz="2400" dirty="0"/>
          </a:p>
          <a:p>
            <a:r>
              <a:rPr lang="en-GB" sz="2400" dirty="0" err="1"/>
              <a:t>Ces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endParaRPr lang="en-GB" sz="2400" dirty="0"/>
          </a:p>
          <a:p>
            <a:r>
              <a:rPr lang="en-GB" sz="2400" dirty="0" err="1"/>
              <a:t>Cest</a:t>
            </a:r>
            <a:r>
              <a:rPr lang="en-GB" sz="2400" dirty="0"/>
              <a:t> </a:t>
            </a:r>
            <a:r>
              <a:rPr lang="en-GB" sz="2400" dirty="0" err="1"/>
              <a:t>ti</a:t>
            </a:r>
            <a:endParaRPr lang="en-GB" sz="2400" dirty="0"/>
          </a:p>
          <a:p>
            <a:r>
              <a:rPr lang="en-GB" sz="2400" dirty="0" err="1"/>
              <a:t>Cafodd</a:t>
            </a:r>
            <a:r>
              <a:rPr lang="en-GB" sz="2400" dirty="0"/>
              <a:t> e</a:t>
            </a:r>
          </a:p>
          <a:p>
            <a:r>
              <a:rPr lang="en-GB" sz="2400" dirty="0" err="1"/>
              <a:t>Cafodd</a:t>
            </a:r>
            <a:r>
              <a:rPr lang="en-GB" sz="2400" dirty="0"/>
              <a:t> hi</a:t>
            </a:r>
            <a:endParaRPr lang="cy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1828BC-739C-5251-1A00-01DF63CCD74E}"/>
              </a:ext>
            </a:extLst>
          </p:cNvPr>
          <p:cNvSpPr txBox="1"/>
          <p:nvPr/>
        </p:nvSpPr>
        <p:spPr>
          <a:xfrm>
            <a:off x="4748279" y="2712699"/>
            <a:ext cx="2506894" cy="2308324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400" u="sng" dirty="0"/>
              <a:t>Cwestiwn </a:t>
            </a:r>
          </a:p>
          <a:p>
            <a:endParaRPr lang="cy-GB" sz="2400" u="sng" dirty="0"/>
          </a:p>
          <a:p>
            <a:r>
              <a:rPr lang="cy-GB" sz="2400" dirty="0"/>
              <a:t>Ges i?</a:t>
            </a:r>
          </a:p>
          <a:p>
            <a:r>
              <a:rPr lang="cy-GB" sz="2400" dirty="0"/>
              <a:t>Gest ti?</a:t>
            </a:r>
          </a:p>
          <a:p>
            <a:r>
              <a:rPr lang="cy-GB" sz="2400" dirty="0"/>
              <a:t>Gafodd e?</a:t>
            </a:r>
          </a:p>
          <a:p>
            <a:r>
              <a:rPr lang="cy-GB" sz="2400" dirty="0"/>
              <a:t>Gafodd hi?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FD934D-D045-CC4A-C0A8-647E95EEBC5B}"/>
              </a:ext>
            </a:extLst>
          </p:cNvPr>
          <p:cNvSpPr txBox="1"/>
          <p:nvPr/>
        </p:nvSpPr>
        <p:spPr>
          <a:xfrm>
            <a:off x="8154258" y="2856216"/>
            <a:ext cx="3578830" cy="230832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400" dirty="0" err="1"/>
              <a:t>Negyddol</a:t>
            </a:r>
            <a:endParaRPr lang="en-GB" sz="2400" dirty="0"/>
          </a:p>
          <a:p>
            <a:endParaRPr lang="cy-GB" sz="2400" dirty="0">
              <a:solidFill>
                <a:srgbClr val="FF0000"/>
              </a:solidFill>
            </a:endParaRPr>
          </a:p>
          <a:p>
            <a:r>
              <a:rPr lang="cy-GB" sz="2400" dirty="0"/>
              <a:t>Ches i ddim</a:t>
            </a:r>
          </a:p>
          <a:p>
            <a:r>
              <a:rPr lang="cy-GB" sz="2400" dirty="0"/>
              <a:t>Chest ti ddim</a:t>
            </a:r>
          </a:p>
          <a:p>
            <a:r>
              <a:rPr lang="cy-GB" sz="2400" dirty="0"/>
              <a:t>Chafodd e ddim</a:t>
            </a:r>
          </a:p>
          <a:p>
            <a:r>
              <a:rPr lang="cy-GB" sz="2400" dirty="0"/>
              <a:t>Chafodd hi ddim</a:t>
            </a:r>
          </a:p>
        </p:txBody>
      </p:sp>
      <p:pic>
        <p:nvPicPr>
          <p:cNvPr id="6" name="Picture 5" descr="A cartoon of a hand giving a thumbs up&#10;&#10;Description automatically generated">
            <a:extLst>
              <a:ext uri="{FF2B5EF4-FFF2-40B4-BE49-F238E27FC236}">
                <a16:creationId xmlns:a16="http://schemas.microsoft.com/office/drawing/2014/main" id="{77234CEF-CDB1-BE2B-CA01-46714F7E9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130" y="2411859"/>
            <a:ext cx="1095630" cy="1095630"/>
          </a:xfrm>
          <a:prstGeom prst="rect">
            <a:avLst/>
          </a:prstGeom>
        </p:spPr>
      </p:pic>
      <p:pic>
        <p:nvPicPr>
          <p:cNvPr id="8" name="Picture 7" descr="A cartoon of a hand with a thumb down&#10;&#10;Description automatically generated">
            <a:extLst>
              <a:ext uri="{FF2B5EF4-FFF2-40B4-BE49-F238E27FC236}">
                <a16:creationId xmlns:a16="http://schemas.microsoft.com/office/drawing/2014/main" id="{9E84C399-6797-357B-1B08-47CE10586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8898" y="2836862"/>
            <a:ext cx="1194190" cy="1194190"/>
          </a:xfrm>
          <a:prstGeom prst="rect">
            <a:avLst/>
          </a:prstGeom>
        </p:spPr>
      </p:pic>
      <p:pic>
        <p:nvPicPr>
          <p:cNvPr id="10" name="Picture 9" descr="A cartoon of a person with a question mark on her head&#10;&#10;Description automatically generated">
            <a:extLst>
              <a:ext uri="{FF2B5EF4-FFF2-40B4-BE49-F238E27FC236}">
                <a16:creationId xmlns:a16="http://schemas.microsoft.com/office/drawing/2014/main" id="{AAF2F84F-1B9A-D2EB-07CD-4AE60B2462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114" y="2467895"/>
            <a:ext cx="1398966" cy="1398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312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3D545BF-D11F-4215-1B49-5EE79FCD86E8}"/>
              </a:ext>
            </a:extLst>
          </p:cNvPr>
          <p:cNvSpPr txBox="1"/>
          <p:nvPr/>
        </p:nvSpPr>
        <p:spPr>
          <a:xfrm>
            <a:off x="2971799" y="5314057"/>
            <a:ext cx="7096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solidFill>
                  <a:srgbClr val="00B050"/>
                </a:solidFill>
                <a:latin typeface="Comic Sans MS" panose="030F0702030302020204" pitchFamily="66" charset="0"/>
              </a:rPr>
              <a:t>Cafodd hi iogwrt i frecwast.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A80EBE-6375-16F4-B4DF-BAB25BB06588}"/>
              </a:ext>
            </a:extLst>
          </p:cNvPr>
          <p:cNvSpPr txBox="1"/>
          <p:nvPr/>
        </p:nvSpPr>
        <p:spPr>
          <a:xfrm>
            <a:off x="5348287" y="4269528"/>
            <a:ext cx="68437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latin typeface="Comic Sans MS" panose="030F0702030302020204" pitchFamily="66" charset="0"/>
              </a:rPr>
              <a:t>Beth gafodd hi i frecwast?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7E4A90-01C9-9ED5-E616-DA76496EC2BB}"/>
              </a:ext>
            </a:extLst>
          </p:cNvPr>
          <p:cNvSpPr txBox="1"/>
          <p:nvPr/>
        </p:nvSpPr>
        <p:spPr>
          <a:xfrm>
            <a:off x="814951" y="2967335"/>
            <a:ext cx="62484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latin typeface="Comic Sans MS" panose="030F0702030302020204" pitchFamily="66" charset="0"/>
              </a:rPr>
              <a:t>Beth gest ti i swper?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8F1E4F-D7DA-28DE-7E0C-DA6761251B3F}"/>
              </a:ext>
            </a:extLst>
          </p:cNvPr>
          <p:cNvSpPr txBox="1"/>
          <p:nvPr/>
        </p:nvSpPr>
        <p:spPr>
          <a:xfrm>
            <a:off x="2209801" y="1702989"/>
            <a:ext cx="5286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solidFill>
                  <a:srgbClr val="00B050"/>
                </a:solidFill>
                <a:latin typeface="Comic Sans MS" panose="030F0702030302020204" pitchFamily="66" charset="0"/>
              </a:rPr>
              <a:t>Ces i dost a wy</a:t>
            </a:r>
            <a:endParaRPr lang="en-GB" sz="3600" dirty="0">
              <a:solidFill>
                <a:srgbClr val="00B05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96089D-02F1-740C-DB27-AF6AC9C81ED6}"/>
              </a:ext>
            </a:extLst>
          </p:cNvPr>
          <p:cNvSpPr txBox="1"/>
          <p:nvPr/>
        </p:nvSpPr>
        <p:spPr>
          <a:xfrm>
            <a:off x="759210" y="830617"/>
            <a:ext cx="5600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latin typeface="Comic Sans MS" panose="030F0702030302020204" pitchFamily="66" charset="0"/>
              </a:rPr>
              <a:t>Beth gest ti i frecwast?</a:t>
            </a:r>
            <a:endParaRPr lang="en-GB" sz="3600" dirty="0"/>
          </a:p>
        </p:txBody>
      </p:sp>
      <p:pic>
        <p:nvPicPr>
          <p:cNvPr id="12" name="Picture 11" descr="A heart shaped egg on a piece of toast&#10;&#10;Description automatically generated">
            <a:extLst>
              <a:ext uri="{FF2B5EF4-FFF2-40B4-BE49-F238E27FC236}">
                <a16:creationId xmlns:a16="http://schemas.microsoft.com/office/drawing/2014/main" id="{8BD0D960-5FCE-8650-B074-72A3C003A1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202782"/>
            <a:ext cx="2209800" cy="165521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12972C4-BDDF-0E85-20D6-80D939DAAF57}"/>
              </a:ext>
            </a:extLst>
          </p:cNvPr>
          <p:cNvSpPr txBox="1"/>
          <p:nvPr/>
        </p:nvSpPr>
        <p:spPr>
          <a:xfrm>
            <a:off x="3755364" y="5892523"/>
            <a:ext cx="829124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Ches i ddim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tost</a:t>
            </a:r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 a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wy</a:t>
            </a:r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</a:t>
            </a:r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frecwast</a:t>
            </a:r>
            <a:endParaRPr lang="en-GB" sz="32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6D6E95-0FD8-8EC1-920E-FF3B8BD0A214}"/>
              </a:ext>
            </a:extLst>
          </p:cNvPr>
          <p:cNvSpPr txBox="1"/>
          <p:nvPr/>
        </p:nvSpPr>
        <p:spPr>
          <a:xfrm>
            <a:off x="7343775" y="3152454"/>
            <a:ext cx="44800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Ches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</a:t>
            </a:r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ddim</a:t>
            </a:r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uwd</a:t>
            </a:r>
            <a:endParaRPr lang="en-GB" sz="32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pic>
        <p:nvPicPr>
          <p:cNvPr id="15" name="Picture 14" descr="A cartoon of a hand giving a thumbs up&#10;&#10;Description automatically generated">
            <a:extLst>
              <a:ext uri="{FF2B5EF4-FFF2-40B4-BE49-F238E27FC236}">
                <a16:creationId xmlns:a16="http://schemas.microsoft.com/office/drawing/2014/main" id="{C477727D-C304-85E9-A642-890D993A1B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0887" y="1445300"/>
            <a:ext cx="1095630" cy="1095630"/>
          </a:xfrm>
          <a:prstGeom prst="rect">
            <a:avLst/>
          </a:prstGeom>
        </p:spPr>
      </p:pic>
      <p:pic>
        <p:nvPicPr>
          <p:cNvPr id="16" name="Picture 15" descr="A cartoon of a hand giving a thumbs up&#10;&#10;Description automatically generated">
            <a:extLst>
              <a:ext uri="{FF2B5EF4-FFF2-40B4-BE49-F238E27FC236}">
                <a16:creationId xmlns:a16="http://schemas.microsoft.com/office/drawing/2014/main" id="{39665E5B-5B45-6B2B-A840-C7CDCB0DA5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3930" y="4652987"/>
            <a:ext cx="1095630" cy="1095630"/>
          </a:xfrm>
          <a:prstGeom prst="rect">
            <a:avLst/>
          </a:prstGeom>
        </p:spPr>
      </p:pic>
      <p:pic>
        <p:nvPicPr>
          <p:cNvPr id="17" name="Picture 16" descr="A cartoon of a hand with a thumb down&#10;&#10;Description automatically generated">
            <a:extLst>
              <a:ext uri="{FF2B5EF4-FFF2-40B4-BE49-F238E27FC236}">
                <a16:creationId xmlns:a16="http://schemas.microsoft.com/office/drawing/2014/main" id="{5563CA4C-1033-DD56-E5F7-800A40EAEC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4656" y="5640223"/>
            <a:ext cx="1009353" cy="1009353"/>
          </a:xfrm>
          <a:prstGeom prst="rect">
            <a:avLst/>
          </a:prstGeom>
        </p:spPr>
      </p:pic>
      <p:pic>
        <p:nvPicPr>
          <p:cNvPr id="18" name="Picture 17" descr="A cartoon of a hand with a thumb down&#10;&#10;Description automatically generated">
            <a:extLst>
              <a:ext uri="{FF2B5EF4-FFF2-40B4-BE49-F238E27FC236}">
                <a16:creationId xmlns:a16="http://schemas.microsoft.com/office/drawing/2014/main" id="{6BC42418-9E32-EC21-1ED2-2D7ABC465E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5431" y="2871041"/>
            <a:ext cx="986319" cy="986319"/>
          </a:xfrm>
          <a:prstGeom prst="rect">
            <a:avLst/>
          </a:prstGeom>
        </p:spPr>
      </p:pic>
      <p:pic>
        <p:nvPicPr>
          <p:cNvPr id="20" name="Picture 19" descr="A cartoon of a person with a question mark on her head&#10;&#10;Description automatically generated">
            <a:extLst>
              <a:ext uri="{FF2B5EF4-FFF2-40B4-BE49-F238E27FC236}">
                <a16:creationId xmlns:a16="http://schemas.microsoft.com/office/drawing/2014/main" id="{691B482C-E57C-6A91-43B6-DCAE1705A3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059" y="3455929"/>
            <a:ext cx="1306591" cy="1306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74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9E2208-CA66-F342-F9E9-CE97481190DA}"/>
              </a:ext>
            </a:extLst>
          </p:cNvPr>
          <p:cNvSpPr txBox="1"/>
          <p:nvPr/>
        </p:nvSpPr>
        <p:spPr>
          <a:xfrm>
            <a:off x="586409" y="705678"/>
            <a:ext cx="1798982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I had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46B30D-9B8E-C5DA-8D86-654D352D7AAF}"/>
              </a:ext>
            </a:extLst>
          </p:cNvPr>
          <p:cNvSpPr txBox="1"/>
          <p:nvPr/>
        </p:nvSpPr>
        <p:spPr>
          <a:xfrm>
            <a:off x="510209" y="1523999"/>
            <a:ext cx="179898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Ces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endParaRPr lang="en-GB" sz="3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D44E36-E2A0-C36A-AA88-9A2BC8D742C8}"/>
              </a:ext>
            </a:extLst>
          </p:cNvPr>
          <p:cNvSpPr txBox="1"/>
          <p:nvPr/>
        </p:nvSpPr>
        <p:spPr>
          <a:xfrm>
            <a:off x="586409" y="3296216"/>
            <a:ext cx="1798982" cy="1077218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You had (sing)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E75737-03A9-C7C4-CD3C-81653643D9F6}"/>
              </a:ext>
            </a:extLst>
          </p:cNvPr>
          <p:cNvSpPr txBox="1"/>
          <p:nvPr/>
        </p:nvSpPr>
        <p:spPr>
          <a:xfrm>
            <a:off x="586409" y="4765791"/>
            <a:ext cx="179898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Cest</a:t>
            </a:r>
            <a:r>
              <a:rPr lang="en-GB" sz="3200" dirty="0"/>
              <a:t> </a:t>
            </a:r>
            <a:r>
              <a:rPr lang="en-GB" sz="3200" dirty="0" err="1"/>
              <a:t>ti</a:t>
            </a:r>
            <a:r>
              <a:rPr lang="en-GB" sz="3200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C528A-77BD-D267-10A8-D0E774AD4518}"/>
              </a:ext>
            </a:extLst>
          </p:cNvPr>
          <p:cNvSpPr txBox="1"/>
          <p:nvPr/>
        </p:nvSpPr>
        <p:spPr>
          <a:xfrm>
            <a:off x="2726635" y="1567067"/>
            <a:ext cx="179898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Cafodd</a:t>
            </a:r>
            <a:r>
              <a:rPr lang="en-GB" sz="3200" dirty="0"/>
              <a:t> 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E9403D6-B81A-6EF5-1218-8C13D417F94C}"/>
              </a:ext>
            </a:extLst>
          </p:cNvPr>
          <p:cNvSpPr txBox="1"/>
          <p:nvPr/>
        </p:nvSpPr>
        <p:spPr>
          <a:xfrm>
            <a:off x="2726635" y="705678"/>
            <a:ext cx="1798982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He had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F738C24-519E-0E2A-C124-0BA277BB498F}"/>
              </a:ext>
            </a:extLst>
          </p:cNvPr>
          <p:cNvSpPr txBox="1"/>
          <p:nvPr/>
        </p:nvSpPr>
        <p:spPr>
          <a:xfrm>
            <a:off x="2726635" y="3136612"/>
            <a:ext cx="1798982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She had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48C825-CC2A-E2E4-46F3-036B39CA22ED}"/>
              </a:ext>
            </a:extLst>
          </p:cNvPr>
          <p:cNvSpPr txBox="1"/>
          <p:nvPr/>
        </p:nvSpPr>
        <p:spPr>
          <a:xfrm>
            <a:off x="5196509" y="705678"/>
            <a:ext cx="1798982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You had?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F0A1F0-8B09-23EE-595D-2B43B9FB23E8}"/>
              </a:ext>
            </a:extLst>
          </p:cNvPr>
          <p:cNvSpPr txBox="1"/>
          <p:nvPr/>
        </p:nvSpPr>
        <p:spPr>
          <a:xfrm>
            <a:off x="8216348" y="705678"/>
            <a:ext cx="2547730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I didn’t have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D23DCC0-AEE3-C8CE-7CC2-F35DBE3583C0}"/>
              </a:ext>
            </a:extLst>
          </p:cNvPr>
          <p:cNvSpPr txBox="1"/>
          <p:nvPr/>
        </p:nvSpPr>
        <p:spPr>
          <a:xfrm>
            <a:off x="2726634" y="4615864"/>
            <a:ext cx="1923003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Cafodd</a:t>
            </a:r>
            <a:r>
              <a:rPr lang="en-GB" sz="3200" dirty="0"/>
              <a:t> hi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692089F-E2AC-606F-D27C-C9DD25DD5EFA}"/>
              </a:ext>
            </a:extLst>
          </p:cNvPr>
          <p:cNvSpPr txBox="1"/>
          <p:nvPr/>
        </p:nvSpPr>
        <p:spPr>
          <a:xfrm>
            <a:off x="5100431" y="1679710"/>
            <a:ext cx="208556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Gest </a:t>
            </a:r>
            <a:r>
              <a:rPr lang="en-GB" sz="3200" dirty="0" err="1"/>
              <a:t>ti</a:t>
            </a:r>
            <a:r>
              <a:rPr lang="en-GB" sz="3200" dirty="0"/>
              <a:t>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A24653B-E966-6FEF-A779-34166D458498}"/>
              </a:ext>
            </a:extLst>
          </p:cNvPr>
          <p:cNvSpPr txBox="1"/>
          <p:nvPr/>
        </p:nvSpPr>
        <p:spPr>
          <a:xfrm>
            <a:off x="8191500" y="1816386"/>
            <a:ext cx="254773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Ches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ddim</a:t>
            </a:r>
            <a:endParaRPr lang="en-GB" sz="32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49FAF07-ADC8-4F6D-AD00-59543087958F}"/>
              </a:ext>
            </a:extLst>
          </p:cNvPr>
          <p:cNvSpPr txBox="1"/>
          <p:nvPr/>
        </p:nvSpPr>
        <p:spPr>
          <a:xfrm>
            <a:off x="4959626" y="3217297"/>
            <a:ext cx="2547730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He had?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298316-831D-765D-7229-6F82DC1BDD06}"/>
              </a:ext>
            </a:extLst>
          </p:cNvPr>
          <p:cNvSpPr txBox="1"/>
          <p:nvPr/>
        </p:nvSpPr>
        <p:spPr>
          <a:xfrm>
            <a:off x="8338931" y="3136612"/>
            <a:ext cx="2944420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She didn’t have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5A1299C-3BB8-6954-CB68-AD0816101BFE}"/>
              </a:ext>
            </a:extLst>
          </p:cNvPr>
          <p:cNvSpPr txBox="1"/>
          <p:nvPr/>
        </p:nvSpPr>
        <p:spPr>
          <a:xfrm>
            <a:off x="4959626" y="4483717"/>
            <a:ext cx="2537793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Gafodd</a:t>
            </a:r>
            <a:r>
              <a:rPr lang="en-GB" sz="3200" dirty="0"/>
              <a:t> e?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AD281EE-D4A3-AF54-68FF-9FB6FC45B5A7}"/>
              </a:ext>
            </a:extLst>
          </p:cNvPr>
          <p:cNvSpPr txBox="1"/>
          <p:nvPr/>
        </p:nvSpPr>
        <p:spPr>
          <a:xfrm>
            <a:off x="8338929" y="4483717"/>
            <a:ext cx="3266661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Chafodd</a:t>
            </a:r>
            <a:r>
              <a:rPr lang="en-GB" sz="3200" dirty="0"/>
              <a:t> hi </a:t>
            </a:r>
            <a:r>
              <a:rPr lang="en-GB" sz="3200" dirty="0" err="1"/>
              <a:t>ddim</a:t>
            </a:r>
            <a:endParaRPr lang="en-GB" sz="3200" dirty="0"/>
          </a:p>
        </p:txBody>
      </p:sp>
      <p:pic>
        <p:nvPicPr>
          <p:cNvPr id="4" name="Picture 3" descr="A cartoon of a person with her chin on her hand&#10;&#10;Description automatically generated">
            <a:extLst>
              <a:ext uri="{FF2B5EF4-FFF2-40B4-BE49-F238E27FC236}">
                <a16:creationId xmlns:a16="http://schemas.microsoft.com/office/drawing/2014/main" id="{EA28216E-82AA-E34B-BD85-53426F7642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2381" y="4194958"/>
            <a:ext cx="2629619" cy="2629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48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3732D72-34FE-5E07-8128-BECF42638B2D}"/>
              </a:ext>
            </a:extLst>
          </p:cNvPr>
          <p:cNvSpPr txBox="1"/>
          <p:nvPr/>
        </p:nvSpPr>
        <p:spPr>
          <a:xfrm>
            <a:off x="885825" y="866775"/>
            <a:ext cx="988695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Sgwrs</a:t>
            </a:r>
            <a:endParaRPr lang="en-GB" sz="240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Prynhawn</a:t>
            </a:r>
            <a:r>
              <a:rPr lang="en-GB" sz="2400" dirty="0">
                <a:latin typeface="Comic Sans MS" panose="030F0702030302020204" pitchFamily="66" charset="0"/>
              </a:rPr>
              <a:t> da </a:t>
            </a:r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?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Do,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gawl</a:t>
            </a:r>
            <a:r>
              <a:rPr lang="en-GB" sz="2400" dirty="0">
                <a:latin typeface="Comic Sans MS" panose="030F0702030302020204" pitchFamily="66" charset="0"/>
              </a:rPr>
              <a:t> a bara.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fel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afer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ond</a:t>
            </a:r>
            <a:r>
              <a:rPr lang="en-GB" sz="2400" dirty="0">
                <a:latin typeface="Comic Sans MS" panose="030F0702030302020204" pitchFamily="66" charset="0"/>
              </a:rPr>
              <a:t>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achos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,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Mae </a:t>
            </a:r>
            <a:r>
              <a:rPr lang="en-GB" sz="2400" dirty="0" err="1">
                <a:latin typeface="Comic Sans MS" panose="030F0702030302020204" pitchFamily="66" charset="0"/>
              </a:rPr>
              <a:t>trueni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mwynheaist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ti'r</a:t>
            </a:r>
            <a:r>
              <a:rPr lang="en-GB" sz="2400" dirty="0">
                <a:latin typeface="Comic Sans MS" panose="030F0702030302020204" pitchFamily="66" charset="0"/>
              </a:rPr>
              <a:t> cawl.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Fy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fwyd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ydy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pysgod</a:t>
            </a:r>
            <a:r>
              <a:rPr lang="en-GB" sz="2400" dirty="0">
                <a:latin typeface="Comic Sans MS" panose="030F0702030302020204" pitchFamily="66" charset="0"/>
              </a:rPr>
              <a:t> a </a:t>
            </a:r>
            <a:r>
              <a:rPr lang="en-GB" sz="2400" dirty="0" err="1">
                <a:latin typeface="Comic Sans MS" panose="030F0702030302020204" pitchFamily="66" charset="0"/>
              </a:rPr>
              <a:t>sglodion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hwn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ysgol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Beth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bwdin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rwyt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 </a:t>
            </a:r>
            <a:r>
              <a:rPr lang="en-GB" sz="2400" dirty="0" err="1">
                <a:latin typeface="Comic Sans MS" panose="030F0702030302020204" pitchFamily="66" charset="0"/>
              </a:rPr>
              <a:t>Dydw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ches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gacen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siocled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Gwych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trît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A fi! </a:t>
            </a:r>
          </a:p>
        </p:txBody>
      </p:sp>
    </p:spTree>
    <p:extLst>
      <p:ext uri="{BB962C8B-B14F-4D97-AF65-F5344CB8AC3E}">
        <p14:creationId xmlns:p14="http://schemas.microsoft.com/office/powerpoint/2010/main" val="1305023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3140C1-2087-90B4-F6D0-60B07370C5C6}"/>
              </a:ext>
            </a:extLst>
          </p:cNvPr>
          <p:cNvSpPr txBox="1"/>
          <p:nvPr/>
        </p:nvSpPr>
        <p:spPr>
          <a:xfrm>
            <a:off x="904126" y="842481"/>
            <a:ext cx="9287838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Sgwrs</a:t>
            </a:r>
            <a:r>
              <a:rPr lang="en-GB" sz="2400" dirty="0">
                <a:latin typeface="Comic Sans MS" panose="030F0702030302020204" pitchFamily="66" charset="0"/>
              </a:rPr>
              <a:t> Cael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orffennol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Prynhawn</a:t>
            </a:r>
            <a:r>
              <a:rPr lang="en-GB" sz="2400" dirty="0">
                <a:latin typeface="Comic Sans MS" panose="030F0702030302020204" pitchFamily="66" charset="0"/>
              </a:rPr>
              <a:t> da </a:t>
            </a:r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?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Do,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gawl</a:t>
            </a:r>
            <a:r>
              <a:rPr lang="en-GB" sz="2400" dirty="0">
                <a:latin typeface="Comic Sans MS" panose="030F0702030302020204" pitchFamily="66" charset="0"/>
              </a:rPr>
              <a:t> a bara.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fel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afer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ond</a:t>
            </a:r>
            <a:r>
              <a:rPr lang="en-GB" sz="2400" dirty="0">
                <a:latin typeface="Comic Sans MS" panose="030F0702030302020204" pitchFamily="66" charset="0"/>
              </a:rPr>
              <a:t>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achos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,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Mae </a:t>
            </a:r>
            <a:r>
              <a:rPr lang="en-GB" sz="2400" dirty="0" err="1">
                <a:latin typeface="Comic Sans MS" panose="030F0702030302020204" pitchFamily="66" charset="0"/>
              </a:rPr>
              <a:t>trueni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mwynheaist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ti'r</a:t>
            </a:r>
            <a:r>
              <a:rPr lang="en-GB" sz="2400" dirty="0">
                <a:latin typeface="Comic Sans MS" panose="030F0702030302020204" pitchFamily="66" charset="0"/>
              </a:rPr>
              <a:t> cawl.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Fy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fwyd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ydy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pysgod</a:t>
            </a:r>
            <a:r>
              <a:rPr lang="en-GB" sz="2400" dirty="0">
                <a:latin typeface="Comic Sans MS" panose="030F0702030302020204" pitchFamily="66" charset="0"/>
              </a:rPr>
              <a:t> a </a:t>
            </a:r>
            <a:r>
              <a:rPr lang="en-GB" sz="2400" dirty="0" err="1">
                <a:latin typeface="Comic Sans MS" panose="030F0702030302020204" pitchFamily="66" charset="0"/>
              </a:rPr>
              <a:t>sglodion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hwn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ysgol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Beth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bwdin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rwyt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 </a:t>
            </a:r>
            <a:r>
              <a:rPr lang="en-GB" sz="2400" dirty="0" err="1">
                <a:latin typeface="Comic Sans MS" panose="030F0702030302020204" pitchFamily="66" charset="0"/>
              </a:rPr>
              <a:t>Dydw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ches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gacen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siocled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Gwych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trît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A fi!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AE7678F-6345-4B58-13DE-FC5B3992C39A}"/>
              </a:ext>
            </a:extLst>
          </p:cNvPr>
          <p:cNvSpPr/>
          <p:nvPr/>
        </p:nvSpPr>
        <p:spPr>
          <a:xfrm>
            <a:off x="4849402" y="1613043"/>
            <a:ext cx="698643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C4EC2E2-578A-3522-8A9D-8FB867BA5D4B}"/>
              </a:ext>
            </a:extLst>
          </p:cNvPr>
          <p:cNvSpPr/>
          <p:nvPr/>
        </p:nvSpPr>
        <p:spPr>
          <a:xfrm>
            <a:off x="2120579" y="2395171"/>
            <a:ext cx="698643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567C9CF-34C0-9ACF-0C53-7C21DE3C5E73}"/>
              </a:ext>
            </a:extLst>
          </p:cNvPr>
          <p:cNvSpPr/>
          <p:nvPr/>
        </p:nvSpPr>
        <p:spPr>
          <a:xfrm>
            <a:off x="2682816" y="3048857"/>
            <a:ext cx="835050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10CDBA-67EA-0ACE-158F-E16D6399D8B6}"/>
              </a:ext>
            </a:extLst>
          </p:cNvPr>
          <p:cNvSpPr/>
          <p:nvPr/>
        </p:nvSpPr>
        <p:spPr>
          <a:xfrm>
            <a:off x="904126" y="3813732"/>
            <a:ext cx="835050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B8D335-0C36-841E-4FF0-0B56A3549DE4}"/>
              </a:ext>
            </a:extLst>
          </p:cNvPr>
          <p:cNvSpPr/>
          <p:nvPr/>
        </p:nvSpPr>
        <p:spPr>
          <a:xfrm>
            <a:off x="4206816" y="4193875"/>
            <a:ext cx="835050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1DF2D7-3C88-948A-5A51-3F4FC7E768EF}"/>
              </a:ext>
            </a:extLst>
          </p:cNvPr>
          <p:cNvSpPr/>
          <p:nvPr/>
        </p:nvSpPr>
        <p:spPr>
          <a:xfrm>
            <a:off x="1863306" y="5302678"/>
            <a:ext cx="971780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882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9C66B4-EDC6-C87B-666D-D289458B31CF}"/>
              </a:ext>
            </a:extLst>
          </p:cNvPr>
          <p:cNvSpPr txBox="1"/>
          <p:nvPr/>
        </p:nvSpPr>
        <p:spPr>
          <a:xfrm>
            <a:off x="1047964" y="842481"/>
            <a:ext cx="975017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Sgwrs</a:t>
            </a:r>
            <a:r>
              <a:rPr lang="en-GB" sz="2400" dirty="0">
                <a:latin typeface="Comic Sans MS" panose="030F0702030302020204" pitchFamily="66" charset="0"/>
              </a:rPr>
              <a:t> Cael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orffennol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Prynhawn</a:t>
            </a:r>
            <a:r>
              <a:rPr lang="en-GB" sz="2400" dirty="0">
                <a:latin typeface="Comic Sans MS" panose="030F0702030302020204" pitchFamily="66" charset="0"/>
              </a:rPr>
              <a:t> da </a:t>
            </a:r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?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Do,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gawl</a:t>
            </a:r>
            <a:r>
              <a:rPr lang="en-GB" sz="2400" dirty="0">
                <a:latin typeface="Comic Sans MS" panose="030F0702030302020204" pitchFamily="66" charset="0"/>
              </a:rPr>
              <a:t> a bara.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fel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afer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ond</a:t>
            </a:r>
            <a:r>
              <a:rPr lang="en-GB" sz="2400" dirty="0">
                <a:latin typeface="Comic Sans MS" panose="030F0702030302020204" pitchFamily="66" charset="0"/>
              </a:rPr>
              <a:t>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achos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,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Mae </a:t>
            </a:r>
            <a:r>
              <a:rPr lang="en-GB" sz="2400" dirty="0" err="1">
                <a:latin typeface="Comic Sans MS" panose="030F0702030302020204" pitchFamily="66" charset="0"/>
              </a:rPr>
              <a:t>trueni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mwynheaist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ti'r</a:t>
            </a:r>
            <a:r>
              <a:rPr lang="en-GB" sz="2400" dirty="0">
                <a:latin typeface="Comic Sans MS" panose="030F0702030302020204" pitchFamily="66" charset="0"/>
              </a:rPr>
              <a:t> cawl.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Fy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fwyd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ydy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pysgod</a:t>
            </a:r>
            <a:r>
              <a:rPr lang="en-GB" sz="2400" dirty="0">
                <a:latin typeface="Comic Sans MS" panose="030F0702030302020204" pitchFamily="66" charset="0"/>
              </a:rPr>
              <a:t> a </a:t>
            </a:r>
            <a:r>
              <a:rPr lang="en-GB" sz="2400" dirty="0" err="1">
                <a:latin typeface="Comic Sans MS" panose="030F0702030302020204" pitchFamily="66" charset="0"/>
              </a:rPr>
              <a:t>sglodion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hwn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ysgol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Beth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bwdin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rwyt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 </a:t>
            </a:r>
            <a:r>
              <a:rPr lang="en-GB" sz="2400" dirty="0" err="1">
                <a:latin typeface="Comic Sans MS" panose="030F0702030302020204" pitchFamily="66" charset="0"/>
              </a:rPr>
              <a:t>Dydw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ches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gacen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siocled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Gwych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trît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A fi!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8D3840-5B01-BB2E-1ED1-0CD50B2CC811}"/>
              </a:ext>
            </a:extLst>
          </p:cNvPr>
          <p:cNvSpPr/>
          <p:nvPr/>
        </p:nvSpPr>
        <p:spPr>
          <a:xfrm>
            <a:off x="6262777" y="1627826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88F03BE-5925-00F6-8AA7-892406823DD2}"/>
              </a:ext>
            </a:extLst>
          </p:cNvPr>
          <p:cNvSpPr/>
          <p:nvPr/>
        </p:nvSpPr>
        <p:spPr>
          <a:xfrm>
            <a:off x="4310331" y="2007969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9FFA784-F91C-94D9-3800-60570E86F7D3}"/>
              </a:ext>
            </a:extLst>
          </p:cNvPr>
          <p:cNvSpPr/>
          <p:nvPr/>
        </p:nvSpPr>
        <p:spPr>
          <a:xfrm>
            <a:off x="6096000" y="3048857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9C700FB-7FC8-797B-0BB3-359C95D75189}"/>
              </a:ext>
            </a:extLst>
          </p:cNvPr>
          <p:cNvSpPr/>
          <p:nvPr/>
        </p:nvSpPr>
        <p:spPr>
          <a:xfrm>
            <a:off x="2524663" y="3468564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56F52C-409D-5503-5175-AB161D2AD4E2}"/>
              </a:ext>
            </a:extLst>
          </p:cNvPr>
          <p:cNvSpPr/>
          <p:nvPr/>
        </p:nvSpPr>
        <p:spPr>
          <a:xfrm>
            <a:off x="2861093" y="4204249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5794C2D-CC20-B19D-5E62-AD787AA3B466}"/>
              </a:ext>
            </a:extLst>
          </p:cNvPr>
          <p:cNvSpPr/>
          <p:nvPr/>
        </p:nvSpPr>
        <p:spPr>
          <a:xfrm>
            <a:off x="6489940" y="4911614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EF94EDF-5B61-4428-0D44-9751216D6D62}"/>
              </a:ext>
            </a:extLst>
          </p:cNvPr>
          <p:cNvSpPr/>
          <p:nvPr/>
        </p:nvSpPr>
        <p:spPr>
          <a:xfrm>
            <a:off x="1998452" y="5946784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26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56E31B-362B-4018-5973-461A57E92042}"/>
              </a:ext>
            </a:extLst>
          </p:cNvPr>
          <p:cNvSpPr txBox="1"/>
          <p:nvPr/>
        </p:nvSpPr>
        <p:spPr>
          <a:xfrm>
            <a:off x="2638425" y="4696900"/>
            <a:ext cx="69151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https://wordwall.net/resource/79952233/hoffi-bwyd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 descr="A group of colorful circles with letters on them&#10;&#10;Description automatically generated">
            <a:extLst>
              <a:ext uri="{FF2B5EF4-FFF2-40B4-BE49-F238E27FC236}">
                <a16:creationId xmlns:a16="http://schemas.microsoft.com/office/drawing/2014/main" id="{D963C3B0-3141-809B-0A65-D3F7D98B20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4543" y="1467366"/>
            <a:ext cx="6406115" cy="2146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890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0145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dirty="0"/>
                        <a:t>Siarad efo lles pendant. Siarad defnyddio treiglad yn gywir</a:t>
                      </a:r>
                    </a:p>
                    <a:p>
                      <a:endParaRPr lang="cy-GB" b="1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3453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__Lowri John_________________________</a:t>
            </a:r>
          </a:p>
          <a:p>
            <a:r>
              <a:rPr lang="cy-GB" dirty="0"/>
              <a:t>Teitl y wers: 	 __Cael - Gorffennol________________</a:t>
            </a:r>
          </a:p>
          <a:p>
            <a:r>
              <a:rPr lang="cy-GB" dirty="0"/>
              <a:t>Nod y wers:	 __Cofiwch i defnyddio y treiglad cywir  ____</a:t>
            </a:r>
          </a:p>
          <a:p>
            <a:r>
              <a:rPr lang="cy-GB" dirty="0"/>
              <a:t>Blwyddyn:	 ______5&amp;6_____________________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745857" y="1705979"/>
          <a:ext cx="5131274" cy="5394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607670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sz="1200" dirty="0"/>
                        <a:t>Cyntaf – Cyflwyno'r patrwm defnyddio i batrwm</a:t>
                      </a:r>
                    </a:p>
                    <a:p>
                      <a:r>
                        <a:rPr lang="cy-GB" sz="1200" dirty="0"/>
                        <a:t>Bydda yn ofalus efo treiglad meddal/cwestiwn, treiglad llaes/ negyddol.</a:t>
                      </a:r>
                    </a:p>
                    <a:p>
                      <a:r>
                        <a:rPr lang="cy-GB" sz="1200" dirty="0"/>
                        <a:t>Ail – tasg ysgrifennwch – defnyddio'r </a:t>
                      </a:r>
                      <a:r>
                        <a:rPr lang="cy-GB" sz="1200" dirty="0" err="1"/>
                        <a:t>power</a:t>
                      </a:r>
                      <a:r>
                        <a:rPr lang="cy-GB" sz="1200" dirty="0"/>
                        <a:t> </a:t>
                      </a:r>
                      <a:r>
                        <a:rPr lang="cy-GB" sz="1200" dirty="0" err="1"/>
                        <a:t>point</a:t>
                      </a:r>
                      <a:r>
                        <a:rPr lang="cy-GB" sz="1200" dirty="0"/>
                        <a:t>, ar ôl pawb yn weld y Saesneg, ysgrifennwch y Gymraeg. </a:t>
                      </a:r>
                    </a:p>
                    <a:p>
                      <a:r>
                        <a:rPr lang="cy-GB" sz="1200" dirty="0"/>
                        <a:t>Trydydd  - tasg cwestiwn – pawb mynd o gwmpas gofyn y cwestiwn Beth gest ti i frecwast/swper/cinio? Ysgrifennwch yr ateb yn y ffurflen. Gofyn dau neu mor pobl. </a:t>
                      </a:r>
                    </a:p>
                    <a:p>
                      <a:r>
                        <a:rPr lang="cy-GB" sz="1200" dirty="0"/>
                        <a:t>Nesa  - ar ôl y bwrdd – gofyn y cwestiwn. Beth gafodd Caitlin i frecwast? 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dirty="0"/>
                        <a:t>Yn olaf – ateb y cwestiwn yn </a:t>
                      </a:r>
                      <a:r>
                        <a:rPr lang="cy-GB" sz="1200" dirty="0" err="1"/>
                        <a:t>gymflym</a:t>
                      </a:r>
                      <a:r>
                        <a:rPr lang="cy-GB" sz="1200" dirty="0"/>
                        <a:t>, </a:t>
                      </a:r>
                    </a:p>
                    <a:p>
                      <a:r>
                        <a:rPr lang="cy-GB" dirty="0"/>
                        <a:t> 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95281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200" dirty="0"/>
                        <a:t>Beth gest ti i frecwast/swper/cinio? </a:t>
                      </a:r>
                      <a:endParaRPr lang="cy-GB" sz="1200" b="1" dirty="0"/>
                    </a:p>
                    <a:p>
                      <a:r>
                        <a:rPr lang="cy-GB" sz="1200" dirty="0"/>
                        <a:t>Mi rhaid i chi ymarfer y patrwm, felly edrychwch arna i, a gwrandewch yn ofalus. </a:t>
                      </a:r>
                    </a:p>
                    <a:p>
                      <a:r>
                        <a:rPr lang="cy-GB" sz="1200" dirty="0"/>
                        <a:t>Aelod roddwch ar fy ôl i. </a:t>
                      </a:r>
                    </a:p>
                    <a:p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Beth 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ydy’r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rheolau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am 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Gwestiynau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 </a:t>
                      </a:r>
                      <a:endParaRPr lang="cy-GB" sz="1200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14068" y="1705979"/>
          <a:ext cx="5681932" cy="472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81932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r>
                        <a:rPr lang="cy-GB" b="1" dirty="0"/>
                        <a:t>Ffocws Iaith / Patrymau: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/>
                        <a:t>Ces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i</a:t>
                      </a:r>
                      <a:r>
                        <a:rPr lang="en-GB" sz="1800" dirty="0"/>
                        <a:t>               </a:t>
                      </a:r>
                      <a:r>
                        <a:rPr lang="cy-GB" sz="1800" dirty="0"/>
                        <a:t>Ges i?                Ches i ddim</a:t>
                      </a:r>
                      <a:endParaRPr lang="en-GB" sz="1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/>
                        <a:t>Cest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ti</a:t>
                      </a:r>
                      <a:r>
                        <a:rPr lang="en-GB" sz="1800" dirty="0"/>
                        <a:t>           </a:t>
                      </a:r>
                      <a:r>
                        <a:rPr lang="cy-GB" sz="1800" dirty="0"/>
                        <a:t>Gest ti?             Chest ti ddim</a:t>
                      </a:r>
                      <a:endParaRPr lang="en-GB" sz="1800" dirty="0"/>
                    </a:p>
                    <a:p>
                      <a:r>
                        <a:rPr lang="en-GB" sz="1800" dirty="0" err="1"/>
                        <a:t>Cafodd</a:t>
                      </a:r>
                      <a:r>
                        <a:rPr lang="en-GB" sz="1800" dirty="0"/>
                        <a:t> e      </a:t>
                      </a:r>
                      <a:r>
                        <a:rPr lang="en-GB" sz="1800" dirty="0" err="1"/>
                        <a:t>Gafodd</a:t>
                      </a:r>
                      <a:r>
                        <a:rPr lang="en-GB" sz="1800" dirty="0"/>
                        <a:t> e?        </a:t>
                      </a:r>
                      <a:r>
                        <a:rPr lang="en-GB" sz="1800" dirty="0" err="1"/>
                        <a:t>Chafodd</a:t>
                      </a:r>
                      <a:r>
                        <a:rPr lang="en-GB" sz="1800" dirty="0"/>
                        <a:t> e </a:t>
                      </a:r>
                      <a:r>
                        <a:rPr lang="en-GB" sz="1800" dirty="0" err="1"/>
                        <a:t>ddim</a:t>
                      </a:r>
                      <a:endParaRPr lang="en-GB" sz="1800" dirty="0"/>
                    </a:p>
                    <a:p>
                      <a:r>
                        <a:rPr lang="en-GB" sz="1800" dirty="0" err="1"/>
                        <a:t>Cafodd</a:t>
                      </a:r>
                      <a:r>
                        <a:rPr lang="en-GB" sz="1800" dirty="0"/>
                        <a:t> hi     </a:t>
                      </a:r>
                      <a:r>
                        <a:rPr lang="en-GB" sz="1800" dirty="0" err="1"/>
                        <a:t>Gafodd</a:t>
                      </a:r>
                      <a:r>
                        <a:rPr lang="en-GB" sz="1800" dirty="0"/>
                        <a:t> hi?      </a:t>
                      </a:r>
                      <a:r>
                        <a:rPr lang="en-GB" sz="1800" dirty="0" err="1"/>
                        <a:t>Chafodd</a:t>
                      </a:r>
                      <a:r>
                        <a:rPr lang="en-GB" sz="1800" dirty="0"/>
                        <a:t> hi </a:t>
                      </a:r>
                      <a:r>
                        <a:rPr lang="en-GB" sz="1800" dirty="0" err="1"/>
                        <a:t>ddim</a:t>
                      </a:r>
                      <a:endParaRPr lang="en-GB" sz="1800" dirty="0"/>
                    </a:p>
                    <a:p>
                      <a:endParaRPr lang="en-GB" sz="1800" b="1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sz="1600" dirty="0"/>
                        <a:t>Rydyn ni wedi edrych ar y patrwm Cael yn gyflym. </a:t>
                      </a:r>
                    </a:p>
                    <a:p>
                      <a:r>
                        <a:rPr lang="cy-GB" sz="1600" dirty="0"/>
                        <a:t>Pawb yn hyderus efo patrwm es i, des i a gwnes i , ond achos y treiglad meddal a treiglad llaes a'r patrwm gwahanol, patrwm ces i angen ymarfer môr.</a:t>
                      </a:r>
                      <a:endParaRPr lang="cy-GB" sz="1600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8675</TotalTime>
  <Words>905</Words>
  <Application>Microsoft Office PowerPoint</Application>
  <PresentationFormat>Widescreen</PresentationFormat>
  <Paragraphs>119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Comic Sans MS</vt:lpstr>
      <vt:lpstr>Office Theme</vt:lpstr>
      <vt:lpstr>Mini Micro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 John (Meifod CP School)</dc:creator>
  <cp:lastModifiedBy>L John (Meifod CP School)</cp:lastModifiedBy>
  <cp:revision>3</cp:revision>
  <dcterms:created xsi:type="dcterms:W3CDTF">2024-10-16T11:30:45Z</dcterms:created>
  <dcterms:modified xsi:type="dcterms:W3CDTF">2024-10-23T14:38:24Z</dcterms:modified>
</cp:coreProperties>
</file>