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352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45" r:id="rId15"/>
    <p:sldId id="346" r:id="rId16"/>
    <p:sldId id="347" r:id="rId17"/>
    <p:sldId id="348" r:id="rId18"/>
    <p:sldId id="349" r:id="rId19"/>
    <p:sldId id="350" r:id="rId20"/>
    <p:sldId id="351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5B8591-23DC-425F-B8B7-AC31857115BB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316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DA1AB20-B041-4CB6-8B98-36F7EF18E0A7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601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4E542A8-BB27-4A83-A171-410365F8E648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2807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6EC1349-BFA0-4CC2-BDE2-4C9215C292DC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2422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DC62B26-7E92-4501-B12D-FEB55D42F32E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899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19/10/2018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BMSK4002 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Effective </a:t>
            </a:r>
            <a:r>
              <a:rPr lang="en-GB" altLang="en-US" dirty="0">
                <a:solidFill>
                  <a:schemeClr val="tx1"/>
                </a:solidFill>
              </a:rPr>
              <a:t>Team Working and Communication </a:t>
            </a:r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</a:t>
            </a:r>
            <a:r>
              <a:rPr lang="en-GB" altLang="en-US" dirty="0" smtClean="0">
                <a:solidFill>
                  <a:schemeClr val="tx1"/>
                </a:solidFill>
              </a:rPr>
              <a:t>2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Belbin role types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1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028700" y="1275556"/>
            <a:ext cx="7292975" cy="44958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Belbin’s Team Roles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you a Team yet?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team work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4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9FFE46-6643-4C76-8DB9-EF05142CBEC4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08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Group/Team Development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560" y="1916832"/>
            <a:ext cx="5256584" cy="35814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Meredith Belbin</a:t>
            </a:r>
          </a:p>
          <a:p>
            <a:pPr marL="0" indent="0">
              <a:buNone/>
            </a:pPr>
            <a:r>
              <a:rPr lang="en-GB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Father </a:t>
            </a: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Team Role Theory</a:t>
            </a:r>
          </a:p>
          <a:p>
            <a:endParaRPr lang="en-GB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Teams: Why They Succeed or Fail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(1981),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Job Promoters: A Journey to a New Profession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(1990),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Roles at Work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(1993), 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Coming Shape of Organization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(1996),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the Way We Work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(1997),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Beyond the Team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(2000), </a:t>
            </a: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without Power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(2002)</a:t>
            </a:r>
          </a:p>
          <a:p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413750" y="6381750"/>
            <a:ext cx="730250" cy="339725"/>
          </a:xfrm>
        </p:spPr>
        <p:txBody>
          <a:bodyPr/>
          <a:lstStyle/>
          <a:p>
            <a:pPr>
              <a:defRPr/>
            </a:pPr>
            <a:fld id="{C4852548-689B-4A24-BE41-FB2248441F9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5124" name="Picture 4" descr="R. Meredith Belb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838" y="1772816"/>
            <a:ext cx="271303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0320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Team Roles</a:t>
            </a:r>
            <a:endParaRPr lang="en-US" altLang="en-US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>
            <a:noAutofit/>
          </a:bodyPr>
          <a:lstStyle/>
          <a:p>
            <a:pPr marL="0">
              <a:buFont typeface="Arial" charset="0"/>
              <a:buNone/>
              <a:defRPr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Belbin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charset="0"/>
              <a:buNone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Based on these traits he identified 8 distinct team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roles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72B8C0-0521-49C0-BAD0-2552A50F604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03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8 Team Roles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idx="1"/>
          </p:nvPr>
        </p:nvSpPr>
        <p:spPr>
          <a:xfrm>
            <a:off x="611188" y="1125538"/>
            <a:ext cx="8281987" cy="4525962"/>
          </a:xfrm>
        </p:spPr>
        <p:txBody>
          <a:bodyPr/>
          <a:lstStyle/>
          <a:p>
            <a:pPr marL="0">
              <a:buFont typeface="Arial" pitchFamily="34" charset="0"/>
              <a:buNone/>
              <a:defRPr/>
            </a:pPr>
            <a:endParaRPr lang="en-GB" altLang="en-US" sz="30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Coordinator			Implementer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Plant					Monitor / Evaluator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Resource Investigator	Team Worker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Shaper				Completer / Finisher</a:t>
            </a:r>
          </a:p>
          <a:p>
            <a:pPr marL="0" algn="ctr">
              <a:buFont typeface="Arial" pitchFamily="34" charset="0"/>
              <a:buNone/>
              <a:defRPr/>
            </a:pPr>
            <a:r>
              <a:rPr lang="en-GB" altLang="en-US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What </a:t>
            </a:r>
            <a:r>
              <a:rPr lang="en-GB" altLang="en-US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are you?</a:t>
            </a:r>
          </a:p>
        </p:txBody>
      </p:sp>
      <p:pic>
        <p:nvPicPr>
          <p:cNvPr id="717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4F2A4-051B-4F86-9E8D-3E25E83B11D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0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Coordinator (CO)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268413"/>
            <a:ext cx="7848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Presides over the team and coordinates efforts to meet targets</a:t>
            </a:r>
            <a:r>
              <a:rPr lang="en-GB" altLang="en-US" sz="2000" dirty="0" smtClean="0">
                <a:latin typeface="Arial" charset="0"/>
                <a:cs typeface="Arial" charset="0"/>
              </a:rPr>
              <a:t>.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Intelligent rather than brilliant; not really an ‘ideas’ person.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Establishes roles / work boundaries according to individual abilities and focuses people on what they do best.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A good two-way communicator and self-disciplined in approach.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If a decision is necessary, it is taken firmly after everyone has had a say.</a:t>
            </a:r>
          </a:p>
          <a:p>
            <a:pPr marL="0" indent="0">
              <a:buFont typeface="Arial" charset="0"/>
              <a:buNone/>
            </a:pPr>
            <a:endParaRPr lang="en-US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819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6" descr="Belbin Character - Coordin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DE4F35-6B1F-4214-8ADF-3D856F206D9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8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Implementer (IMP)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2875"/>
            <a:ext cx="7786687" cy="5140325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practical organiser, concerned with what is feasible.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Turns decisions into defined and manageable tasks that people can actually get on with.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Efficient, systematic, methodical, but can be inflexible.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i="1" dirty="0">
                <a:latin typeface="Arial" pitchFamily="34" charset="0"/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922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6" descr="Belbin Character - Implemen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C24393-B0B3-41E7-94C1-F3135460ABF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Plant (PL)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341438"/>
            <a:ext cx="7859713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The ‘ideas’ person.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Most imaginative and intelligent member of the team and the one most likely to look for a new approach to a problem if the team gets bogged down.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Can cause offence when criticising other people’s ideas, usually counter-proposing own ideas.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Can sulk if own ideas are dissected or rejected.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 smtClean="0">
                <a:latin typeface="Arial" charset="0"/>
                <a:cs typeface="Arial" charset="0"/>
              </a:rPr>
              <a:t>Needs </a:t>
            </a:r>
            <a:r>
              <a:rPr lang="en-GB" altLang="en-US" sz="2000" i="1" dirty="0">
                <a:latin typeface="Arial" charset="0"/>
                <a:cs typeface="Arial" charset="0"/>
              </a:rPr>
              <a:t>careful handling by the coordinator to ensure that vital spark is provided.</a:t>
            </a:r>
          </a:p>
          <a:p>
            <a:pPr marL="0" indent="0">
              <a:buFont typeface="Arial" charset="0"/>
              <a:buNone/>
            </a:pPr>
            <a:endParaRPr lang="en-GB" altLang="en-US" sz="2000" dirty="0"/>
          </a:p>
        </p:txBody>
      </p:sp>
      <p:pic>
        <p:nvPicPr>
          <p:cNvPr id="1024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6" descr="Belbin Character - Pl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BD3BC8-EDD9-459E-BD17-95635F06D9E3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Monitor / Evaluator (ME)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7638"/>
            <a:ext cx="7786687" cy="48529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Measured, dispassionate, analysis is his / her forte.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Critic rather than creator – but only if he / she can see a flaw in the argument.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most objective mind in the team, likes time to mull things over.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Most likely to stop the team from committing itself to a misguided project.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i="1" dirty="0">
                <a:latin typeface="Arial" pitchFamily="34" charset="0"/>
                <a:cs typeface="Arial" pitchFamily="34" charset="0"/>
              </a:rPr>
              <a:t>One quality </a:t>
            </a:r>
            <a:r>
              <a:rPr lang="en-GB" sz="2000" i="1" dirty="0" smtClean="0">
                <a:latin typeface="Arial" pitchFamily="34" charset="0"/>
                <a:cs typeface="Arial" pitchFamily="34" charset="0"/>
              </a:rPr>
              <a:t>makes </a:t>
            </a:r>
            <a:r>
              <a:rPr lang="en-GB" sz="2000" i="1" dirty="0">
                <a:latin typeface="Arial" pitchFamily="34" charset="0"/>
                <a:cs typeface="Arial" pitchFamily="34" charset="0"/>
              </a:rPr>
              <a:t>him / her indispensible – judgement is hardly ever wrong.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126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7" descr="Belbin Character - Monitor Evalu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4FDA89-30A9-47DB-BCBB-FEE6A261659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8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Resource Investigator (RI)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484313"/>
            <a:ext cx="7715250" cy="5257800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Sociable, gregarious, positive, enthusiastic.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Goes outside the group and brings back information, ideas etc.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diplomat, the liaison officer, always looking for new possibilities in the wider world outside.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Needs the stimulus of others, gets bored in solitary work.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Within the team, though, a good improviser, active under pressure.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Prevents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the team from losing touch with reality.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229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6" descr="Belbin Character - Resource Investig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A6A272-0B79-4CBE-AF0A-CCB16ED1A33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03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Team Worker (TW)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5068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Most aware of individual needs and emotional undercurrents within the team. Most active internal communicator.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Likeable, popular, unassertive: the cement of the team.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Loyal to the team unit, builds on ideas rather than demolishes them. Dislikes confrontation, avoids it, and helps cool it down in others. </a:t>
            </a:r>
            <a:endParaRPr lang="en-GB" altLang="en-US" sz="20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Exemplary team member, particularly in times of stress.</a:t>
            </a:r>
          </a:p>
          <a:p>
            <a:pPr marL="0" indent="0">
              <a:buFont typeface="Arial" charset="0"/>
              <a:buNone/>
            </a:pPr>
            <a:endParaRPr lang="en-GB" altLang="en-US" dirty="0"/>
          </a:p>
        </p:txBody>
      </p:sp>
      <p:pic>
        <p:nvPicPr>
          <p:cNvPr id="1331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7" descr="Belbin Character - Teamwork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E6CEA2-1F7C-41E1-9B28-953C72B13DC3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471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Shaper (SH)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75" y="1281923"/>
            <a:ext cx="7715250" cy="50688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The task leader, where the Coordinator is a sociable leader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Seeks to convert ideas into decisions and action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Impulsive and impatient, people outside the team regard him/ her as arrogant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i="1" dirty="0" smtClean="0">
                <a:latin typeface="Arial" pitchFamily="34" charset="0"/>
                <a:cs typeface="Arial" pitchFamily="34" charset="0"/>
              </a:rPr>
              <a:t>Can </a:t>
            </a:r>
            <a:r>
              <a:rPr lang="en-GB" sz="2200" i="1" dirty="0">
                <a:latin typeface="Arial" pitchFamily="34" charset="0"/>
                <a:cs typeface="Arial" pitchFamily="34" charset="0"/>
              </a:rPr>
              <a:t>even make the team feel uncomfortable, but makes things happen.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434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Belbin Character - Shap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AEB4E8-5D2B-496D-9111-ADAA56A133FE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9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/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Completer / Finisher (CF)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900113" y="1600200"/>
            <a:ext cx="7786687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Worries about what might go wrong.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Checks every detail, this obsession being an expression of anxiety.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Preoccupied with order, compulsive in meeting deadlines, maintains a permanent sense of urgency.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 i="1">
                <a:latin typeface="Arial" charset="0"/>
                <a:cs typeface="Arial" charset="0"/>
              </a:rPr>
              <a:t>Although an asset to the team, can be a morale-lowering worrier, and be side-tracked by trivia.</a:t>
            </a:r>
          </a:p>
          <a:p>
            <a:pPr marL="0" indent="0">
              <a:buFont typeface="Arial" charset="0"/>
              <a:buNone/>
            </a:pPr>
            <a:endParaRPr lang="en-GB" altLang="en-US" sz="3000"/>
          </a:p>
        </p:txBody>
      </p:sp>
      <p:pic>
        <p:nvPicPr>
          <p:cNvPr id="1536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6" descr="Belbin Character - Completer/Finish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B3AA0-EBD3-4A71-BE86-DE7D94AAF03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834685"/>
              </p:ext>
            </p:extLst>
          </p:nvPr>
        </p:nvGraphicFramePr>
        <p:xfrm>
          <a:off x="0" y="0"/>
          <a:ext cx="9180513" cy="1313338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84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97594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Team Role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Strengths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Weaknesses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Plant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Resource Investigator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Coordinator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Mature, confident</a:t>
                      </a:r>
                      <a:r>
                        <a:rPr lang="en-GB" sz="1100" baseline="0" dirty="0"/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Not necessarily the most clever or creative member</a:t>
                      </a:r>
                      <a:r>
                        <a:rPr lang="en-GB" sz="1100" baseline="0" dirty="0"/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Shaper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Monitor</a:t>
                      </a:r>
                      <a:r>
                        <a:rPr lang="en-GB" sz="1100" baseline="0" dirty="0"/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Sober, strategic</a:t>
                      </a:r>
                      <a:r>
                        <a:rPr lang="en-GB" sz="1100" baseline="0" dirty="0"/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Lacks drive and ability to</a:t>
                      </a:r>
                      <a:r>
                        <a:rPr lang="en-GB" sz="1100" baseline="0" dirty="0"/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Implementer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Disciplined, reliable,</a:t>
                      </a:r>
                      <a:r>
                        <a:rPr lang="en-GB" sz="1100" baseline="0" dirty="0"/>
                        <a:t> conservative and efficient. Turns ideas </a:t>
                      </a:r>
                      <a:r>
                        <a:rPr lang="en-GB" sz="1100" baseline="0"/>
                        <a:t>into plans/actions</a:t>
                      </a:r>
                      <a:r>
                        <a:rPr lang="en-GB" sz="1100" baseline="0" dirty="0"/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Somewhat inflexible. Slow</a:t>
                      </a:r>
                      <a:r>
                        <a:rPr lang="en-GB" sz="1100" baseline="0" dirty="0"/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Inclined to worry unduly. Reluctant to delegate.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Specialist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Single-minded,</a:t>
                      </a:r>
                      <a:r>
                        <a:rPr lang="en-GB" sz="1100" baseline="0" dirty="0"/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Contributes only on a narrow front.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643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1BDD41-D05A-41BE-8FE5-1636B83B5D90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4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7552380"/>
              </p:ext>
            </p:extLst>
          </p:nvPr>
        </p:nvGraphicFramePr>
        <p:xfrm>
          <a:off x="0" y="-7659688"/>
          <a:ext cx="9143999" cy="1582420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1467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67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0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01984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Team Role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Strengths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Weaknesses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Plant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Resource Investigator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Coordinator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Mature, confident</a:t>
                      </a:r>
                      <a:r>
                        <a:rPr lang="en-GB" sz="1100" baseline="0" dirty="0"/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Not necessarily the most clever or creative member</a:t>
                      </a:r>
                      <a:r>
                        <a:rPr lang="en-GB" sz="1100" baseline="0" dirty="0"/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Shaper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Monitor</a:t>
                      </a:r>
                      <a:r>
                        <a:rPr lang="en-GB" sz="1100" baseline="0" dirty="0"/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Sober, strategic</a:t>
                      </a:r>
                      <a:r>
                        <a:rPr lang="en-GB" sz="1100" baseline="0" dirty="0"/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Lacks drive and ability to</a:t>
                      </a:r>
                      <a:r>
                        <a:rPr lang="en-GB" sz="1100" baseline="0" dirty="0"/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Implementer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Disciplined, reliable,</a:t>
                      </a:r>
                      <a:r>
                        <a:rPr lang="en-GB" sz="1100" baseline="0" dirty="0"/>
                        <a:t> conservative and efficient. Turns ideas </a:t>
                      </a:r>
                      <a:r>
                        <a:rPr lang="en-GB" sz="1100" baseline="0"/>
                        <a:t>into plans/actions</a:t>
                      </a:r>
                      <a:r>
                        <a:rPr lang="en-GB" sz="1100" baseline="0" dirty="0"/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Somewhat inflexible. Slow</a:t>
                      </a:r>
                      <a:r>
                        <a:rPr lang="en-GB" sz="1100" baseline="0" dirty="0"/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Inclined to worry unduly. Reluctant to delegate.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Specialist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Single-minded,</a:t>
                      </a:r>
                      <a:r>
                        <a:rPr lang="en-GB" sz="1100" baseline="0" dirty="0"/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Contributes only on a narrow front.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745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A3B592-2668-4C9E-9A9C-65BE8DD95F4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591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Are you a team yet?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1042988" y="1600200"/>
            <a:ext cx="7643812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How many of you have sent on information to students who have been absent?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How many have offered support to those struggling?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How many of you have worked closely with your team members?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34C68E-2C80-4801-B688-46E945298C09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pic>
        <p:nvPicPr>
          <p:cNvPr id="18437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255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Strategies for Effective Teamwork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50688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What’s the difference between a group and a team</a:t>
            </a:r>
            <a:r>
              <a:rPr lang="en-GB" sz="2000" dirty="0" smtClean="0"/>
              <a:t>?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Effective teamwork strategies can help to bring groups of people together, to work to a common cause</a:t>
            </a:r>
            <a:r>
              <a:rPr lang="en-GB" sz="2000" dirty="0" smtClean="0"/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Benefits include the effective sharing of ideas and collaborating to achieve a goal</a:t>
            </a:r>
            <a:r>
              <a:rPr lang="en-GB" sz="2000" dirty="0" smtClean="0"/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/>
              <a:t>Teamwork can take place in all sorts of places e.g. organisations, schools, sports teams, community.</a:t>
            </a:r>
          </a:p>
        </p:txBody>
      </p:sp>
      <p:pic>
        <p:nvPicPr>
          <p:cNvPr id="19460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84121A-9728-4B8F-B290-5F20FC50B423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29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323528" y="9131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588" y="1124744"/>
            <a:ext cx="8075240" cy="4997450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working within a team acquires a role (whether consciously or not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like to lead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Others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prefer to be more passive participants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Defining roles, along with a clear goal, is an important strategy for creating a successful teamwork environment.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Clearly defined goals, matched with specific tasks, will help team members decide which role is best suited to their personality and abilities. </a:t>
            </a:r>
          </a:p>
        </p:txBody>
      </p:sp>
      <p:pic>
        <p:nvPicPr>
          <p:cNvPr id="20484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115888"/>
            <a:ext cx="1257300" cy="47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614F5-DFB8-46AA-9296-B6554D232DC0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99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57841" y="11884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587151" y="1239215"/>
            <a:ext cx="8291264" cy="492442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Essential to effective teamwork strategy.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Need to share thoughts, ideas and progress.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Let’s consider different ways to communicate:</a:t>
            </a:r>
          </a:p>
          <a:p>
            <a:pPr marL="457200" lvl="1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Skype, Phone, Email, Social Media etc</a:t>
            </a:r>
            <a:r>
              <a:rPr lang="en-GB" altLang="en-US" sz="2000" dirty="0" smtClean="0">
                <a:latin typeface="Arial" charset="0"/>
                <a:cs typeface="Arial" charset="0"/>
              </a:rPr>
              <a:t>.</a:t>
            </a:r>
          </a:p>
          <a:p>
            <a:pPr marL="457200" lvl="1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Why are face to face meetings important (where possible)?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Why is a structured approach to meetings essential?</a:t>
            </a:r>
          </a:p>
          <a:p>
            <a:pPr marL="0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Why are written communications beneficial?</a:t>
            </a:r>
          </a:p>
        </p:txBody>
      </p:sp>
      <p:pic>
        <p:nvPicPr>
          <p:cNvPr id="21508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15888"/>
            <a:ext cx="1041400" cy="39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91BEE3-FFFA-4C3C-A7BF-1F95C7CAC14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28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Reward &amp; Recognition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Why is it important to reward and recognise when a team have done a good job?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457200" lvl="1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What are your experiences of working in a team?</a:t>
            </a:r>
          </a:p>
          <a:p>
            <a:pPr marL="0" indent="0">
              <a:buFont typeface="Arial" charset="0"/>
              <a:buNone/>
            </a:pPr>
            <a:endParaRPr lang="en-GB" altLang="en-US" sz="700" dirty="0">
              <a:latin typeface="Arial" charset="0"/>
              <a:cs typeface="Arial" charset="0"/>
            </a:endParaRPr>
          </a:p>
          <a:p>
            <a:pPr marL="457200" lvl="1" indent="0">
              <a:buFont typeface="Arial" charset="0"/>
              <a:buNone/>
            </a:pPr>
            <a:r>
              <a:rPr lang="en-GB" altLang="en-US" sz="2400" dirty="0">
                <a:latin typeface="Arial" charset="0"/>
                <a:cs typeface="Arial" charset="0"/>
              </a:rPr>
              <a:t>Good, Okay, Poor</a:t>
            </a:r>
          </a:p>
        </p:txBody>
      </p:sp>
      <p:pic>
        <p:nvPicPr>
          <p:cNvPr id="22532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4C91C-9443-4B0B-BD66-CDABB60F2186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438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779</TotalTime>
  <Words>1450</Words>
  <Application>Microsoft Office PowerPoint</Application>
  <PresentationFormat>On-screen Show (4:3)</PresentationFormat>
  <Paragraphs>248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 BMSK4002 </vt:lpstr>
      <vt:lpstr>Overview for Today</vt:lpstr>
      <vt:lpstr>Group/Team Development</vt:lpstr>
      <vt:lpstr>Belbin’s Team Roles</vt:lpstr>
      <vt:lpstr>Belbin’s 8 Team Roles</vt:lpstr>
      <vt:lpstr>Coordinator (CO)</vt:lpstr>
      <vt:lpstr>Implementer (IMP)</vt:lpstr>
      <vt:lpstr>Plant (PL)</vt:lpstr>
      <vt:lpstr> Monitor / Evaluator (ME) </vt:lpstr>
      <vt:lpstr> Resource Investigator (RI) </vt:lpstr>
      <vt:lpstr> Team Worker (TW) </vt:lpstr>
      <vt:lpstr>Shaper (SH)</vt:lpstr>
      <vt:lpstr> Completer / Finisher (CF) </vt:lpstr>
      <vt:lpstr>Belbin’s Team Roles</vt:lpstr>
      <vt:lpstr>Belbin’s Team Roles</vt:lpstr>
      <vt:lpstr>Are you a team yet?</vt:lpstr>
      <vt:lpstr>Strategies for Effective Teamwork</vt:lpstr>
      <vt:lpstr>Roles</vt:lpstr>
      <vt:lpstr>Communication</vt:lpstr>
      <vt:lpstr>Reward &amp; Recognition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42</cp:revision>
  <cp:lastPrinted>2018-07-09T15:27:01Z</cp:lastPrinted>
  <dcterms:created xsi:type="dcterms:W3CDTF">2002-10-07T19:43:58Z</dcterms:created>
  <dcterms:modified xsi:type="dcterms:W3CDTF">2018-10-19T15:11:44Z</dcterms:modified>
</cp:coreProperties>
</file>