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2"/>
  </p:notesMasterIdLst>
  <p:sldIdLst>
    <p:sldId id="256" r:id="rId2"/>
    <p:sldId id="257" r:id="rId3"/>
    <p:sldId id="258" r:id="rId4"/>
    <p:sldId id="259" r:id="rId5"/>
    <p:sldId id="260" r:id="rId6"/>
    <p:sldId id="261" r:id="rId7"/>
    <p:sldId id="262" r:id="rId8"/>
    <p:sldId id="265"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34" y="11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62A9B7-DC10-4ADB-A718-F222E24F5EAC}" type="datetimeFigureOut">
              <a:rPr lang="en-GB" smtClean="0"/>
              <a:t>17/06/2020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FD09A-6A51-4F3E-81B3-16926FB5D1C1}" type="slidenum">
              <a:rPr lang="en-GB" smtClean="0"/>
              <a:t>‹#›</a:t>
            </a:fld>
            <a:endParaRPr lang="en-GB"/>
          </a:p>
        </p:txBody>
      </p:sp>
    </p:spTree>
    <p:extLst>
      <p:ext uri="{BB962C8B-B14F-4D97-AF65-F5344CB8AC3E}">
        <p14:creationId xmlns:p14="http://schemas.microsoft.com/office/powerpoint/2010/main" val="4152206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BFD09A-6A51-4F3E-81B3-16926FB5D1C1}" type="slidenum">
              <a:rPr lang="en-GB" smtClean="0"/>
              <a:t>2</a:t>
            </a:fld>
            <a:endParaRPr lang="en-GB"/>
          </a:p>
        </p:txBody>
      </p:sp>
    </p:spTree>
    <p:extLst>
      <p:ext uri="{BB962C8B-B14F-4D97-AF65-F5344CB8AC3E}">
        <p14:creationId xmlns:p14="http://schemas.microsoft.com/office/powerpoint/2010/main" val="860820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lvl="0"/>
            <a:fld id="{0B50D624-6713-4C06-B26B-5462D9EB3A14}" type="datetime2">
              <a:rPr lang="en-US" smtClean="0"/>
              <a:pPr lvl="0"/>
              <a:t>Wednesday, June 17, 2020</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1C4AD911-5214-4945-B48F-3DB240B96F5B}"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8006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1B87B21-D618-42F7-BB81-0C78C152A081}" type="datetime2">
              <a:rPr lang="en-US" smtClean="0"/>
              <a:pPr lvl="0"/>
              <a:t>Wednesday, June 17, 2020</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2537E6B-36D8-4ACD-BBF4-BE55C588F008}" type="slidenum">
              <a:rPr lang="en-US" smtClean="0"/>
              <a:t>‹#›</a:t>
            </a:fld>
            <a:endParaRPr lang="en-US"/>
          </a:p>
        </p:txBody>
      </p:sp>
    </p:spTree>
    <p:extLst>
      <p:ext uri="{BB962C8B-B14F-4D97-AF65-F5344CB8AC3E}">
        <p14:creationId xmlns:p14="http://schemas.microsoft.com/office/powerpoint/2010/main" val="28298682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3D61201-424B-4F28-A942-1B6C775AFF67}" type="datetime2">
              <a:rPr lang="en-US" smtClean="0"/>
              <a:pPr lvl="0"/>
              <a:t>Wednesday, June 17, 2020</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E8A529AD-311D-4DD8-B9CE-6EFB050A39A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113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52121DB-D973-46F2-BB04-6D0147DFEE10}" type="datetime2">
              <a:rPr lang="en-US" smtClean="0"/>
              <a:pPr lvl="0"/>
              <a:t>Wednesday, June 17, 2020</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72D88F0-2161-48EE-BD5D-3E0D7FD81475}" type="slidenum">
              <a:rPr lang="en-US" smtClean="0"/>
              <a:t>‹#›</a:t>
            </a:fld>
            <a:endParaRPr lang="en-US"/>
          </a:p>
        </p:txBody>
      </p:sp>
    </p:spTree>
    <p:extLst>
      <p:ext uri="{BB962C8B-B14F-4D97-AF65-F5344CB8AC3E}">
        <p14:creationId xmlns:p14="http://schemas.microsoft.com/office/powerpoint/2010/main" val="2743135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2C4D3C4B-820C-4CC3-A375-A161DDDF3B41}" type="datetime2">
              <a:rPr lang="en-US" smtClean="0"/>
              <a:pPr lvl="0"/>
              <a:t>Wednesday, June 17, 2020</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9D242D5E-D53E-4252-A9C5-7D94B5567378}" type="slidenum">
              <a:rPr lang="en-US" smtClean="0"/>
              <a:t>‹#›</a:t>
            </a:fld>
            <a:endParaRPr lang="en-US"/>
          </a:p>
        </p:txBody>
      </p:sp>
    </p:spTree>
    <p:extLst>
      <p:ext uri="{BB962C8B-B14F-4D97-AF65-F5344CB8AC3E}">
        <p14:creationId xmlns:p14="http://schemas.microsoft.com/office/powerpoint/2010/main" val="3279619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5FEF8163-20D5-4A65-BB85-81D6B5634CA6}" type="datetime2">
              <a:rPr lang="en-US" smtClean="0"/>
              <a:pPr lvl="0"/>
              <a:t>Wednesday, June 17, 2020</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90BA26A4-20DA-4B60-80DB-ECB461E39306}" type="slidenum">
              <a:rPr lang="en-US" smtClean="0"/>
              <a:t>‹#›</a:t>
            </a:fld>
            <a:endParaRPr lang="en-US"/>
          </a:p>
        </p:txBody>
      </p:sp>
    </p:spTree>
    <p:extLst>
      <p:ext uri="{BB962C8B-B14F-4D97-AF65-F5344CB8AC3E}">
        <p14:creationId xmlns:p14="http://schemas.microsoft.com/office/powerpoint/2010/main" val="2657425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6E0CC0D0-019F-4D3A-B515-93ECC95F10BF}" type="datetime2">
              <a:rPr lang="en-US" smtClean="0"/>
              <a:pPr lvl="0"/>
              <a:t>Wednesday, June 17, 2020</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E6AB16EE-0299-422B-9472-3310B0080BC8}" type="slidenum">
              <a:rPr lang="en-US" smtClean="0"/>
              <a:t>‹#›</a:t>
            </a:fld>
            <a:endParaRPr lang="en-US"/>
          </a:p>
        </p:txBody>
      </p:sp>
    </p:spTree>
    <p:extLst>
      <p:ext uri="{BB962C8B-B14F-4D97-AF65-F5344CB8AC3E}">
        <p14:creationId xmlns:p14="http://schemas.microsoft.com/office/powerpoint/2010/main" val="137534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66F962AE-2395-4D36-955B-ECA25D5820C2}" type="datetime2">
              <a:rPr lang="en-US" smtClean="0"/>
              <a:pPr lvl="0"/>
              <a:t>Wednesday, June 17, 2020</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03CB8761-7AAE-4D5C-A031-CC90A393FD64}" type="slidenum">
              <a:rPr lang="en-US" smtClean="0"/>
              <a:t>‹#›</a:t>
            </a:fld>
            <a:endParaRPr lang="en-US"/>
          </a:p>
        </p:txBody>
      </p:sp>
    </p:spTree>
    <p:extLst>
      <p:ext uri="{BB962C8B-B14F-4D97-AF65-F5344CB8AC3E}">
        <p14:creationId xmlns:p14="http://schemas.microsoft.com/office/powerpoint/2010/main" val="1296148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0BE835B1-7756-4680-9933-B4694C6307CF}" type="datetime2">
              <a:rPr lang="en-US" smtClean="0"/>
              <a:pPr lvl="0"/>
              <a:t>Wednesday, June 17, 2020</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DB4E7B83-3BA5-42D8-89A9-8082E7F0E45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470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18B7BEE-FA99-4554-80FE-C320EE609A3B}" type="datetime2">
              <a:rPr lang="en-US" smtClean="0"/>
              <a:pPr lvl="0"/>
              <a:t>Wednesday, June 17, 2020</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D941274-9442-42EA-B41F-BD1CE45272DE}" type="slidenum">
              <a:rPr lang="en-US" smtClean="0"/>
              <a:t>‹#›</a:t>
            </a:fld>
            <a:endParaRPr lang="en-US"/>
          </a:p>
        </p:txBody>
      </p:sp>
    </p:spTree>
    <p:extLst>
      <p:ext uri="{BB962C8B-B14F-4D97-AF65-F5344CB8AC3E}">
        <p14:creationId xmlns:p14="http://schemas.microsoft.com/office/powerpoint/2010/main" val="893543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64E5F7C2-9AE2-4AD1-A44D-F7D6532570D9}" type="datetime2">
              <a:rPr lang="en-US" smtClean="0"/>
              <a:pPr lvl="0"/>
              <a:t>Wednesday, June 17, 2020</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EDF82868-FCC5-4874-877D-4F879D2764D3}"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0279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lvl="0"/>
            <a:fld id="{F874439A-0809-45FB-97DD-4564EDE89085}" type="datetime2">
              <a:rPr lang="en-US" smtClean="0"/>
              <a:pPr lvl="0"/>
              <a:t>Wednesday, June 17, 2020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lvl="0"/>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lvl="0"/>
            <a:fld id="{271EEEDD-B706-4C4F-BEC6-6D795CB3D52C}"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03720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94EB73E-6232-4F53-B278-C016C4F7FCF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10">
            <a:extLst>
              <a:ext uri="{FF2B5EF4-FFF2-40B4-BE49-F238E27FC236}">
                <a16:creationId xmlns:a16="http://schemas.microsoft.com/office/drawing/2014/main" id="{B556791C-59B0-4B21-B9EA-7E3813C63BB4}"/>
              </a:ext>
            </a:extLst>
          </p:cNvPr>
          <p:cNvSpPr>
            <a:spLocks noMove="1" noResize="1"/>
          </p:cNvSpPr>
          <p:nvPr/>
        </p:nvSpPr>
        <p:spPr>
          <a:xfrm rot="5399996" flipH="1">
            <a:off x="-1417540" y="1417540"/>
            <a:ext cx="6875821" cy="4040742"/>
          </a:xfrm>
          <a:prstGeom prst="rect">
            <a:avLst/>
          </a:prstGeom>
          <a:gradFill>
            <a:gsLst>
              <a:gs pos="0">
                <a:srgbClr val="7B3BB1"/>
              </a:gs>
              <a:gs pos="100000">
                <a:srgbClr val="2C857A">
                  <a:alpha val="85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2">
            <a:extLst>
              <a:ext uri="{FF2B5EF4-FFF2-40B4-BE49-F238E27FC236}">
                <a16:creationId xmlns:a16="http://schemas.microsoft.com/office/drawing/2014/main" id="{78774AB3-25E0-4AF1-944A-4861CCA98E77}"/>
              </a:ext>
            </a:extLst>
          </p:cNvPr>
          <p:cNvSpPr>
            <a:spLocks noMove="1" noResize="1"/>
          </p:cNvSpPr>
          <p:nvPr/>
        </p:nvSpPr>
        <p:spPr>
          <a:xfrm rot="16200004">
            <a:off x="-159558" y="2659400"/>
            <a:ext cx="4355598" cy="4040742"/>
          </a:xfrm>
          <a:prstGeom prst="rect">
            <a:avLst/>
          </a:prstGeom>
          <a:gradFill>
            <a:gsLst>
              <a:gs pos="0">
                <a:srgbClr val="4DA0C3">
                  <a:alpha val="35000"/>
                </a:srgbClr>
              </a:gs>
              <a:gs pos="100000">
                <a:srgbClr val="3BB1A3">
                  <a:alpha val="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pic>
        <p:nvPicPr>
          <p:cNvPr id="5" name="Picture 3">
            <a:extLst>
              <a:ext uri="{FF2B5EF4-FFF2-40B4-BE49-F238E27FC236}">
                <a16:creationId xmlns:a16="http://schemas.microsoft.com/office/drawing/2014/main" id="{51D69DEE-42DE-49A6-AAC5-FD6262CAE49F}"/>
              </a:ext>
            </a:extLst>
          </p:cNvPr>
          <p:cNvPicPr>
            <a:picLocks noChangeAspect="1"/>
          </p:cNvPicPr>
          <p:nvPr/>
        </p:nvPicPr>
        <p:blipFill>
          <a:blip r:embed="rId2"/>
          <a:srcRect l="333" r="13924" b="1"/>
          <a:stretch>
            <a:fillRect/>
          </a:stretch>
        </p:blipFill>
        <p:spPr>
          <a:xfrm>
            <a:off x="4038603" y="9"/>
            <a:ext cx="8160023" cy="6875812"/>
          </a:xfrm>
          <a:prstGeom prst="rect">
            <a:avLst/>
          </a:prstGeom>
          <a:noFill/>
          <a:ln cap="flat">
            <a:noFill/>
          </a:ln>
        </p:spPr>
      </p:pic>
      <p:sp>
        <p:nvSpPr>
          <p:cNvPr id="6" name="Freeform: Shape 14">
            <a:extLst>
              <a:ext uri="{FF2B5EF4-FFF2-40B4-BE49-F238E27FC236}">
                <a16:creationId xmlns:a16="http://schemas.microsoft.com/office/drawing/2014/main" id="{59FB9481-99B2-408F-A44D-30EA62B1E2AD}"/>
              </a:ext>
            </a:extLst>
          </p:cNvPr>
          <p:cNvSpPr>
            <a:spLocks noMove="1" noResize="1"/>
          </p:cNvSpPr>
          <p:nvPr/>
        </p:nvSpPr>
        <p:spPr>
          <a:xfrm rot="6097841">
            <a:off x="-747358" y="1201312"/>
            <a:ext cx="4808299" cy="4088666"/>
          </a:xfrm>
          <a:custGeom>
            <a:avLst/>
            <a:gdLst>
              <a:gd name="f0" fmla="val 10800000"/>
              <a:gd name="f1" fmla="val 5400000"/>
              <a:gd name="f2" fmla="val 180"/>
              <a:gd name="f3" fmla="val w"/>
              <a:gd name="f4" fmla="val h"/>
              <a:gd name="f5" fmla="val 0"/>
              <a:gd name="f6" fmla="val 4808302"/>
              <a:gd name="f7" fmla="val 4088666"/>
              <a:gd name="f8" fmla="val 48844"/>
              <a:gd name="f9" fmla="val 2888671"/>
              <a:gd name="f10" fmla="val 16818"/>
              <a:gd name="f11" fmla="val 2732167"/>
              <a:gd name="f12" fmla="val 2570123"/>
              <a:gd name="f13" fmla="val 2404151"/>
              <a:gd name="f14" fmla="val 1076375"/>
              <a:gd name="f15" fmla="val 3731927"/>
              <a:gd name="f16" fmla="val 2653109"/>
              <a:gd name="f17" fmla="val 4770461"/>
              <a:gd name="f18" fmla="val 2893229"/>
              <a:gd name="f19" fmla="val 4700216"/>
              <a:gd name="f20" fmla="val 3119072"/>
              <a:gd name="f21" fmla="val 4643143"/>
              <a:gd name="f22" fmla="val 3275009"/>
              <a:gd name="f23" fmla="val 690093"/>
              <a:gd name="f24" fmla="val 548991"/>
              <a:gd name="f25" fmla="val 3933414"/>
              <a:gd name="f26" fmla="val 304015"/>
              <a:gd name="f27" fmla="val 3636572"/>
              <a:gd name="f28" fmla="val 128908"/>
              <a:gd name="f29" fmla="val 3279932"/>
              <a:gd name="f30" fmla="+- 0 0 -90"/>
              <a:gd name="f31" fmla="*/ f3 1 4808302"/>
              <a:gd name="f32" fmla="*/ f4 1 4088666"/>
              <a:gd name="f33" fmla="val f5"/>
              <a:gd name="f34" fmla="val f6"/>
              <a:gd name="f35" fmla="val f7"/>
              <a:gd name="f36" fmla="*/ f30 f0 1"/>
              <a:gd name="f37" fmla="+- f35 0 f33"/>
              <a:gd name="f38" fmla="+- f34 0 f33"/>
              <a:gd name="f39" fmla="*/ f36 1 f2"/>
              <a:gd name="f40" fmla="*/ f38 1 4808302"/>
              <a:gd name="f41" fmla="*/ f37 1 4088666"/>
              <a:gd name="f42" fmla="*/ 48844 f38 1"/>
              <a:gd name="f43" fmla="*/ 2888671 f37 1"/>
              <a:gd name="f44" fmla="*/ 0 f38 1"/>
              <a:gd name="f45" fmla="*/ 2404151 f37 1"/>
              <a:gd name="f46" fmla="*/ 2404151 f38 1"/>
              <a:gd name="f47" fmla="*/ 0 f37 1"/>
              <a:gd name="f48" fmla="*/ 4808302 f38 1"/>
              <a:gd name="f49" fmla="*/ 4700216 f38 1"/>
              <a:gd name="f50" fmla="*/ 3119072 f37 1"/>
              <a:gd name="f51" fmla="*/ 4643143 f38 1"/>
              <a:gd name="f52" fmla="*/ 3275009 f37 1"/>
              <a:gd name="f53" fmla="*/ 690093 f38 1"/>
              <a:gd name="f54" fmla="*/ 4088666 f37 1"/>
              <a:gd name="f55" fmla="*/ 548991 f38 1"/>
              <a:gd name="f56" fmla="*/ 3933414 f37 1"/>
              <a:gd name="f57" fmla="+- f39 0 f1"/>
              <a:gd name="f58" fmla="*/ f42 1 4808302"/>
              <a:gd name="f59" fmla="*/ f43 1 4088666"/>
              <a:gd name="f60" fmla="*/ f44 1 4808302"/>
              <a:gd name="f61" fmla="*/ f45 1 4088666"/>
              <a:gd name="f62" fmla="*/ f46 1 4808302"/>
              <a:gd name="f63" fmla="*/ f47 1 4088666"/>
              <a:gd name="f64" fmla="*/ f48 1 4808302"/>
              <a:gd name="f65" fmla="*/ f49 1 4808302"/>
              <a:gd name="f66" fmla="*/ f50 1 4088666"/>
              <a:gd name="f67" fmla="*/ f51 1 4808302"/>
              <a:gd name="f68" fmla="*/ f52 1 4088666"/>
              <a:gd name="f69" fmla="*/ f53 1 4808302"/>
              <a:gd name="f70" fmla="*/ f54 1 4088666"/>
              <a:gd name="f71" fmla="*/ f55 1 4808302"/>
              <a:gd name="f72" fmla="*/ f56 1 4088666"/>
              <a:gd name="f73" fmla="*/ f33 1 f40"/>
              <a:gd name="f74" fmla="*/ f34 1 f40"/>
              <a:gd name="f75" fmla="*/ f33 1 f41"/>
              <a:gd name="f76" fmla="*/ f35 1 f41"/>
              <a:gd name="f77" fmla="*/ f58 1 f40"/>
              <a:gd name="f78" fmla="*/ f59 1 f41"/>
              <a:gd name="f79" fmla="*/ f60 1 f40"/>
              <a:gd name="f80" fmla="*/ f61 1 f41"/>
              <a:gd name="f81" fmla="*/ f62 1 f40"/>
              <a:gd name="f82" fmla="*/ f63 1 f41"/>
              <a:gd name="f83" fmla="*/ f64 1 f40"/>
              <a:gd name="f84" fmla="*/ f65 1 f40"/>
              <a:gd name="f85" fmla="*/ f66 1 f41"/>
              <a:gd name="f86" fmla="*/ f67 1 f40"/>
              <a:gd name="f87" fmla="*/ f68 1 f41"/>
              <a:gd name="f88" fmla="*/ f69 1 f40"/>
              <a:gd name="f89" fmla="*/ f70 1 f41"/>
              <a:gd name="f90" fmla="*/ f71 1 f40"/>
              <a:gd name="f91" fmla="*/ f72 1 f41"/>
              <a:gd name="f92" fmla="*/ f73 f31 1"/>
              <a:gd name="f93" fmla="*/ f74 f31 1"/>
              <a:gd name="f94" fmla="*/ f76 f32 1"/>
              <a:gd name="f95" fmla="*/ f75 f32 1"/>
              <a:gd name="f96" fmla="*/ f77 f31 1"/>
              <a:gd name="f97" fmla="*/ f78 f32 1"/>
              <a:gd name="f98" fmla="*/ f79 f31 1"/>
              <a:gd name="f99" fmla="*/ f80 f32 1"/>
              <a:gd name="f100" fmla="*/ f81 f31 1"/>
              <a:gd name="f101" fmla="*/ f82 f32 1"/>
              <a:gd name="f102" fmla="*/ f83 f31 1"/>
              <a:gd name="f103" fmla="*/ f84 f31 1"/>
              <a:gd name="f104" fmla="*/ f85 f32 1"/>
              <a:gd name="f105" fmla="*/ f86 f31 1"/>
              <a:gd name="f106" fmla="*/ f87 f32 1"/>
              <a:gd name="f107" fmla="*/ f88 f31 1"/>
              <a:gd name="f108" fmla="*/ f89 f32 1"/>
              <a:gd name="f109" fmla="*/ f90 f31 1"/>
              <a:gd name="f110" fmla="*/ f91 f32 1"/>
            </a:gdLst>
            <a:ahLst/>
            <a:cxnLst>
              <a:cxn ang="3cd4">
                <a:pos x="hc" y="t"/>
              </a:cxn>
              <a:cxn ang="0">
                <a:pos x="r" y="vc"/>
              </a:cxn>
              <a:cxn ang="cd4">
                <a:pos x="hc" y="b"/>
              </a:cxn>
              <a:cxn ang="cd2">
                <a:pos x="l" y="vc"/>
              </a:cxn>
              <a:cxn ang="f57">
                <a:pos x="f96" y="f97"/>
              </a:cxn>
              <a:cxn ang="f57">
                <a:pos x="f98" y="f99"/>
              </a:cxn>
              <a:cxn ang="f57">
                <a:pos x="f100" y="f101"/>
              </a:cxn>
              <a:cxn ang="f57">
                <a:pos x="f102" y="f99"/>
              </a:cxn>
              <a:cxn ang="f57">
                <a:pos x="f103" y="f104"/>
              </a:cxn>
              <a:cxn ang="f57">
                <a:pos x="f105" y="f106"/>
              </a:cxn>
              <a:cxn ang="f57">
                <a:pos x="f107" y="f108"/>
              </a:cxn>
              <a:cxn ang="f57">
                <a:pos x="f109" y="f110"/>
              </a:cxn>
              <a:cxn ang="f57">
                <a:pos x="f96" y="f97"/>
              </a:cxn>
            </a:cxnLst>
            <a:rect l="f92" t="f95" r="f93" b="f94"/>
            <a:pathLst>
              <a:path w="4808302" h="4088666">
                <a:moveTo>
                  <a:pt x="f8" y="f9"/>
                </a:moveTo>
                <a:cubicBezTo>
                  <a:pt x="f10" y="f11"/>
                  <a:pt x="f5" y="f12"/>
                  <a:pt x="f5" y="f13"/>
                </a:cubicBezTo>
                <a:cubicBezTo>
                  <a:pt x="f5" y="f14"/>
                  <a:pt x="f14" y="f5"/>
                  <a:pt x="f13" y="f5"/>
                </a:cubicBezTo>
                <a:cubicBezTo>
                  <a:pt x="f15" y="f5"/>
                  <a:pt x="f6" y="f14"/>
                  <a:pt x="f6" y="f13"/>
                </a:cubicBezTo>
                <a:cubicBezTo>
                  <a:pt x="f6" y="f16"/>
                  <a:pt x="f17" y="f18"/>
                  <a:pt x="f19" y="f20"/>
                </a:cubicBezTo>
                <a:lnTo>
                  <a:pt x="f21" y="f22"/>
                </a:lnTo>
                <a:lnTo>
                  <a:pt x="f23" y="f7"/>
                </a:lnTo>
                <a:lnTo>
                  <a:pt x="f24" y="f25"/>
                </a:lnTo>
                <a:cubicBezTo>
                  <a:pt x="f26" y="f27"/>
                  <a:pt x="f28" y="f29"/>
                  <a:pt x="f8" y="f9"/>
                </a:cubicBezTo>
                <a:close/>
              </a:path>
            </a:pathLst>
          </a:custGeom>
          <a:gradFill>
            <a:gsLst>
              <a:gs pos="0">
                <a:srgbClr val="D6DEF1">
                  <a:alpha val="0"/>
                </a:srgbClr>
              </a:gs>
              <a:gs pos="100000">
                <a:srgbClr val="3BB1A3">
                  <a:alpha val="29000"/>
                </a:srgbClr>
              </a:gs>
            </a:gsLst>
            <a:lin ang="16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2A23F055-6E43-4B0D-8912-EFD3898E2A9D}"/>
              </a:ext>
            </a:extLst>
          </p:cNvPr>
          <p:cNvSpPr txBox="1">
            <a:spLocks noGrp="1"/>
          </p:cNvSpPr>
          <p:nvPr>
            <p:ph type="ctrTitle"/>
          </p:nvPr>
        </p:nvSpPr>
        <p:spPr>
          <a:xfrm>
            <a:off x="463829" y="2950384"/>
            <a:ext cx="3077047" cy="3531403"/>
          </a:xfrm>
        </p:spPr>
        <p:txBody>
          <a:bodyPr anchor="t" anchorCtr="0"/>
          <a:lstStyle/>
          <a:p>
            <a:pPr lvl="0" algn="r"/>
            <a:r>
              <a:rPr lang="en-US" sz="3600" b="0" u="sng"/>
              <a:t>Improvement of problems found in the report </a:t>
            </a:r>
            <a:endParaRPr lang="en-GB" sz="2900" u="sng">
              <a:solidFill>
                <a:srgbClr val="FFFFFF"/>
              </a:solidFill>
            </a:endParaRPr>
          </a:p>
        </p:txBody>
      </p:sp>
      <p:sp>
        <p:nvSpPr>
          <p:cNvPr id="8" name="Subtitle 2">
            <a:extLst>
              <a:ext uri="{FF2B5EF4-FFF2-40B4-BE49-F238E27FC236}">
                <a16:creationId xmlns:a16="http://schemas.microsoft.com/office/drawing/2014/main" id="{E82CA88E-07BA-4B6F-840A-480CE452537F}"/>
              </a:ext>
            </a:extLst>
          </p:cNvPr>
          <p:cNvSpPr txBox="1">
            <a:spLocks noGrp="1"/>
          </p:cNvSpPr>
          <p:nvPr>
            <p:ph type="subTitle" idx="1"/>
          </p:nvPr>
        </p:nvSpPr>
        <p:spPr>
          <a:xfrm>
            <a:off x="642027" y="525972"/>
            <a:ext cx="2937756" cy="1600227"/>
          </a:xfrm>
        </p:spPr>
        <p:txBody>
          <a:bodyPr anchor="b" anchorCtr="0"/>
          <a:lstStyle/>
          <a:p>
            <a:pPr lvl="0" algn="r"/>
            <a:r>
              <a:rPr lang="en-GB"/>
              <a:t>Andreia Dumitrascu</a:t>
            </a:r>
            <a:endParaRPr lang="en-GB" sz="120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725006F-913A-4740-8C15-068267C93330}"/>
              </a:ext>
            </a:extLst>
          </p:cNvPr>
          <p:cNvSpPr>
            <a:spLocks noMove="1" noResize="1"/>
          </p:cNvSpPr>
          <p:nvPr/>
        </p:nvSpPr>
        <p:spPr>
          <a:xfrm rot="10800009" flipH="1">
            <a:off x="10" y="6400799"/>
            <a:ext cx="12191996" cy="456770"/>
          </a:xfrm>
          <a:prstGeom prst="rect">
            <a:avLst/>
          </a:prstGeom>
          <a:gradFill>
            <a:gsLst>
              <a:gs pos="0">
                <a:srgbClr val="3B5DB1">
                  <a:alpha val="28000"/>
                </a:srgbClr>
              </a:gs>
              <a:gs pos="100000">
                <a:srgbClr val="4DA0C3">
                  <a:alpha val="85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7CDF4782-2AF5-47D3-850C-5E5CC2C1E14D}"/>
              </a:ext>
            </a:extLst>
          </p:cNvPr>
          <p:cNvSpPr>
            <a:spLocks noMove="1" noResize="1"/>
          </p:cNvSpPr>
          <p:nvPr/>
        </p:nvSpPr>
        <p:spPr>
          <a:xfrm flipH="1">
            <a:off x="4038603" y="6400800"/>
            <a:ext cx="8153393" cy="456770"/>
          </a:xfrm>
          <a:prstGeom prst="rect">
            <a:avLst/>
          </a:prstGeom>
          <a:gradFill>
            <a:gsLst>
              <a:gs pos="0">
                <a:srgbClr val="B084D6">
                  <a:alpha val="55000"/>
                </a:srgbClr>
              </a:gs>
              <a:gs pos="100000">
                <a:srgbClr val="7B3BB1"/>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76D9EA42-1FC6-4473-BDEE-03C60B2B1B8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69E7464A-AABF-4117-8F84-1299DD911938}"/>
              </a:ext>
            </a:extLst>
          </p:cNvPr>
          <p:cNvSpPr>
            <a:spLocks noMove="1" noResize="1"/>
          </p:cNvSpPr>
          <p:nvPr/>
        </p:nvSpPr>
        <p:spPr>
          <a:xfrm flipH="1">
            <a:off x="0" y="-17419"/>
            <a:ext cx="12192006" cy="6892829"/>
          </a:xfrm>
          <a:prstGeom prst="rect">
            <a:avLst/>
          </a:prstGeom>
          <a:gradFill>
            <a:gsLst>
              <a:gs pos="0">
                <a:srgbClr val="3BB1A3"/>
              </a:gs>
              <a:gs pos="100000">
                <a:srgbClr val="4DA0C3">
                  <a:alpha val="81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C737E029-2A8F-4A01-A92D-CF08F48133B8}"/>
              </a:ext>
            </a:extLst>
          </p:cNvPr>
          <p:cNvSpPr>
            <a:spLocks noMove="1" noResize="1"/>
          </p:cNvSpPr>
          <p:nvPr/>
        </p:nvSpPr>
        <p:spPr>
          <a:xfrm rot="10800009" flipH="1">
            <a:off x="-10" y="4369579"/>
            <a:ext cx="12192006" cy="2505840"/>
          </a:xfrm>
          <a:prstGeom prst="rect">
            <a:avLst/>
          </a:prstGeom>
          <a:gradFill>
            <a:gsLst>
              <a:gs pos="0">
                <a:srgbClr val="4DA0C3">
                  <a:alpha val="0"/>
                </a:srgbClr>
              </a:gs>
              <a:gs pos="100000">
                <a:srgbClr val="7B3BB1">
                  <a:alpha val="63000"/>
                </a:srgbClr>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Rectangle 17">
            <a:extLst>
              <a:ext uri="{FF2B5EF4-FFF2-40B4-BE49-F238E27FC236}">
                <a16:creationId xmlns:a16="http://schemas.microsoft.com/office/drawing/2014/main" id="{A29BCD65-7E1F-4503-B394-EE4957F14D47}"/>
              </a:ext>
            </a:extLst>
          </p:cNvPr>
          <p:cNvSpPr>
            <a:spLocks noMove="1" noResize="1"/>
          </p:cNvSpPr>
          <p:nvPr/>
        </p:nvSpPr>
        <p:spPr>
          <a:xfrm rot="10800009" flipH="1">
            <a:off x="457190" y="-17410"/>
            <a:ext cx="11734806" cy="6892829"/>
          </a:xfrm>
          <a:prstGeom prst="rect">
            <a:avLst/>
          </a:prstGeom>
          <a:gradFill>
            <a:gsLst>
              <a:gs pos="0">
                <a:srgbClr val="7B3BB1">
                  <a:alpha val="43000"/>
                </a:srgbClr>
              </a:gs>
              <a:gs pos="100000">
                <a:srgbClr val="4DA0C3">
                  <a:alpha val="33000"/>
                </a:srgbClr>
              </a:gs>
            </a:gsLst>
            <a:lin ang="15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Oval 19">
            <a:extLst>
              <a:ext uri="{FF2B5EF4-FFF2-40B4-BE49-F238E27FC236}">
                <a16:creationId xmlns:a16="http://schemas.microsoft.com/office/drawing/2014/main" id="{8CEA6CB7-E66F-4118-BB18-19E49FD30600}"/>
              </a:ext>
            </a:extLst>
          </p:cNvPr>
          <p:cNvSpPr>
            <a:spLocks noMove="1" noResize="1"/>
          </p:cNvSpPr>
          <p:nvPr/>
        </p:nvSpPr>
        <p:spPr>
          <a:xfrm rot="8417082">
            <a:off x="5496705" y="1105098"/>
            <a:ext cx="5005754" cy="500575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2C857A">
                  <a:alpha val="0"/>
                </a:srgbClr>
              </a:gs>
              <a:gs pos="100000">
                <a:srgbClr val="3BB1A3">
                  <a:alpha val="3700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Rectangle 21">
            <a:extLst>
              <a:ext uri="{FF2B5EF4-FFF2-40B4-BE49-F238E27FC236}">
                <a16:creationId xmlns:a16="http://schemas.microsoft.com/office/drawing/2014/main" id="{C4FD969E-6E23-4423-A005-909A4041B43C}"/>
              </a:ext>
            </a:extLst>
          </p:cNvPr>
          <p:cNvSpPr>
            <a:spLocks noMove="1" noResize="1"/>
          </p:cNvSpPr>
          <p:nvPr/>
        </p:nvSpPr>
        <p:spPr>
          <a:xfrm rot="16200004">
            <a:off x="1935529" y="-1495748"/>
            <a:ext cx="4739545" cy="7696203"/>
          </a:xfrm>
          <a:prstGeom prst="rect">
            <a:avLst/>
          </a:prstGeom>
          <a:gradFill>
            <a:gsLst>
              <a:gs pos="0">
                <a:srgbClr val="94C6DB">
                  <a:alpha val="0"/>
                </a:srgbClr>
              </a:gs>
              <a:gs pos="100000">
                <a:srgbClr val="3BB1A3">
                  <a:alpha val="25000"/>
                </a:srgbClr>
              </a:gs>
            </a:gsLst>
            <a:lin ang="2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Title 1">
            <a:extLst>
              <a:ext uri="{FF2B5EF4-FFF2-40B4-BE49-F238E27FC236}">
                <a16:creationId xmlns:a16="http://schemas.microsoft.com/office/drawing/2014/main" id="{F67642F7-B064-4FAE-A05C-26CE86EE96F6}"/>
              </a:ext>
            </a:extLst>
          </p:cNvPr>
          <p:cNvSpPr txBox="1">
            <a:spLocks noGrp="1"/>
          </p:cNvSpPr>
          <p:nvPr>
            <p:ph type="title"/>
          </p:nvPr>
        </p:nvSpPr>
        <p:spPr>
          <a:xfrm>
            <a:off x="1119280" y="661358"/>
            <a:ext cx="6692877" cy="3347563"/>
          </a:xfrm>
        </p:spPr>
        <p:txBody>
          <a:bodyPr/>
          <a:lstStyle/>
          <a:p>
            <a:pPr lvl="0" algn="r"/>
            <a:r>
              <a:rPr lang="en-US" sz="4400" u="sng" spc="750" dirty="0">
                <a:solidFill>
                  <a:srgbClr val="FFFFFF"/>
                </a:solidFill>
              </a:rPr>
              <a:t>Introduction</a:t>
            </a:r>
          </a:p>
        </p:txBody>
      </p:sp>
      <p:sp>
        <p:nvSpPr>
          <p:cNvPr id="11" name="TextBox 10">
            <a:extLst>
              <a:ext uri="{FF2B5EF4-FFF2-40B4-BE49-F238E27FC236}">
                <a16:creationId xmlns:a16="http://schemas.microsoft.com/office/drawing/2014/main" id="{E7190C9C-FAD9-424C-9C39-5DCCAC39C477}"/>
              </a:ext>
            </a:extLst>
          </p:cNvPr>
          <p:cNvSpPr txBox="1"/>
          <p:nvPr/>
        </p:nvSpPr>
        <p:spPr>
          <a:xfrm>
            <a:off x="1889015" y="2886200"/>
            <a:ext cx="8413955" cy="923330"/>
          </a:xfrm>
          <a:prstGeom prst="rect">
            <a:avLst/>
          </a:prstGeom>
          <a:noFill/>
        </p:spPr>
        <p:txBody>
          <a:bodyPr wrap="square" rtlCol="0">
            <a:spAutoFit/>
          </a:bodyPr>
          <a:lstStyle/>
          <a:p>
            <a:r>
              <a:rPr lang="en-US" dirty="0"/>
              <a:t>In this presentation we are discussing the problems that can rise when two main sectors of an organization are not well organized and experienced. We will explore how to fix these issues and what potential ramification they can have without receiving any attention.</a:t>
            </a:r>
            <a:endParaRPr lang="en-GB" dirty="0"/>
          </a:p>
        </p:txBody>
      </p:sp>
      <p:pic>
        <p:nvPicPr>
          <p:cNvPr id="1026" name="Picture 2" descr="5 Introduction Email Templates That Work in 2020">
            <a:extLst>
              <a:ext uri="{FF2B5EF4-FFF2-40B4-BE49-F238E27FC236}">
                <a16:creationId xmlns:a16="http://schemas.microsoft.com/office/drawing/2014/main" id="{C4BFDFA1-6861-4975-87D9-247E999BC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9289" y="3809530"/>
            <a:ext cx="4326010" cy="288188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0AC0C49-C930-412C-A078-6E3BA4BAAD3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EE050B67-7473-4B0F-B3A9-DD3BE75A4BEA}"/>
              </a:ext>
            </a:extLst>
          </p:cNvPr>
          <p:cNvSpPr>
            <a:spLocks noMove="1" noResize="1"/>
          </p:cNvSpPr>
          <p:nvPr/>
        </p:nvSpPr>
        <p:spPr>
          <a:xfrm>
            <a:off x="-11210" y="5257370"/>
            <a:ext cx="12203207" cy="1600629"/>
          </a:xfrm>
          <a:prstGeom prst="rect">
            <a:avLst/>
          </a:prstGeom>
          <a:gradFill>
            <a:gsLst>
              <a:gs pos="0">
                <a:srgbClr val="4DA0C3">
                  <a:alpha val="83000"/>
                </a:srgbClr>
              </a:gs>
              <a:gs pos="100000">
                <a:srgbClr val="3BB1A3"/>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EC93D3A3-45C7-4220-A3B0-F7177BDF4F7F}"/>
              </a:ext>
            </a:extLst>
          </p:cNvPr>
          <p:cNvSpPr>
            <a:spLocks noMove="1" noResize="1"/>
          </p:cNvSpPr>
          <p:nvPr/>
        </p:nvSpPr>
        <p:spPr>
          <a:xfrm rot="10799991">
            <a:off x="4440518" y="5262920"/>
            <a:ext cx="7751478" cy="1145395"/>
          </a:xfrm>
          <a:prstGeom prst="rect">
            <a:avLst/>
          </a:prstGeom>
          <a:gradFill>
            <a:gsLst>
              <a:gs pos="0">
                <a:srgbClr val="4DA0C3">
                  <a:alpha val="30000"/>
                </a:srgbClr>
              </a:gs>
              <a:gs pos="100000">
                <a:srgbClr val="4DA0C3">
                  <a:alpha val="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9EBC7F3E-66AD-4B10-BC78-26802DA08B44}"/>
              </a:ext>
            </a:extLst>
          </p:cNvPr>
          <p:cNvSpPr>
            <a:spLocks noMove="1" noResize="1"/>
          </p:cNvSpPr>
          <p:nvPr/>
        </p:nvSpPr>
        <p:spPr>
          <a:xfrm>
            <a:off x="-11210" y="5262911"/>
            <a:ext cx="8778688" cy="1595088"/>
          </a:xfrm>
          <a:prstGeom prst="rect">
            <a:avLst/>
          </a:prstGeom>
          <a:gradFill>
            <a:gsLst>
              <a:gs pos="0">
                <a:srgbClr val="2C857A">
                  <a:alpha val="31000"/>
                </a:srgbClr>
              </a:gs>
              <a:gs pos="100000">
                <a:srgbClr val="4DA0C3">
                  <a:alpha val="23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4D478454-47A1-4F65-938E-E0EE1F6EB9AD}"/>
              </a:ext>
            </a:extLst>
          </p:cNvPr>
          <p:cNvSpPr>
            <a:spLocks noMove="1" noResize="1"/>
          </p:cNvSpPr>
          <p:nvPr/>
        </p:nvSpPr>
        <p:spPr>
          <a:xfrm>
            <a:off x="6890122" y="5256867"/>
            <a:ext cx="5301874" cy="1600702"/>
          </a:xfrm>
          <a:prstGeom prst="rect">
            <a:avLst/>
          </a:prstGeom>
          <a:gradFill>
            <a:gsLst>
              <a:gs pos="0">
                <a:srgbClr val="485B83">
                  <a:alpha val="0"/>
                </a:srgbClr>
              </a:gs>
              <a:gs pos="100000">
                <a:srgbClr val="485B83">
                  <a:alpha val="66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981E794A-74DD-4C78-B639-BF8A2700D983}"/>
              </a:ext>
            </a:extLst>
          </p:cNvPr>
          <p:cNvSpPr txBox="1">
            <a:spLocks noGrp="1"/>
          </p:cNvSpPr>
          <p:nvPr>
            <p:ph type="title"/>
          </p:nvPr>
        </p:nvSpPr>
        <p:spPr>
          <a:xfrm>
            <a:off x="914400" y="5602885"/>
            <a:ext cx="10698105" cy="827038"/>
          </a:xfrm>
        </p:spPr>
        <p:txBody>
          <a:bodyPr anchor="ctr"/>
          <a:lstStyle/>
          <a:p>
            <a:pPr lvl="0"/>
            <a:r>
              <a:rPr lang="en-US" sz="3200" u="sng" dirty="0">
                <a:solidFill>
                  <a:srgbClr val="FFFFFF"/>
                </a:solidFill>
              </a:rPr>
              <a:t>One of the issues</a:t>
            </a:r>
            <a:endParaRPr lang="en-GB" sz="3200" u="sng" dirty="0">
              <a:solidFill>
                <a:srgbClr val="FFFFFF"/>
              </a:solidFill>
            </a:endParaRPr>
          </a:p>
        </p:txBody>
      </p:sp>
      <p:sp>
        <p:nvSpPr>
          <p:cNvPr id="8" name="Content Placeholder 2">
            <a:extLst>
              <a:ext uri="{FF2B5EF4-FFF2-40B4-BE49-F238E27FC236}">
                <a16:creationId xmlns:a16="http://schemas.microsoft.com/office/drawing/2014/main" id="{8E6567F5-5AC7-48BF-BB09-FBB2A8E3B28E}"/>
              </a:ext>
            </a:extLst>
          </p:cNvPr>
          <p:cNvSpPr txBox="1">
            <a:spLocks noGrp="1"/>
          </p:cNvSpPr>
          <p:nvPr>
            <p:ph idx="1"/>
          </p:nvPr>
        </p:nvSpPr>
        <p:spPr>
          <a:xfrm>
            <a:off x="1371600" y="1028700"/>
            <a:ext cx="9448796" cy="3600450"/>
          </a:xfrm>
        </p:spPr>
        <p:txBody>
          <a:bodyPr>
            <a:normAutofit lnSpcReduction="10000"/>
          </a:bodyPr>
          <a:lstStyle/>
          <a:p>
            <a:pPr lvl="0"/>
            <a:r>
              <a:rPr lang="en-US" sz="1800" dirty="0"/>
              <a:t>The first issue that we are going to discuses is the problem of unorganized Human Resources staff.	</a:t>
            </a:r>
          </a:p>
          <a:p>
            <a:pPr lvl="1"/>
            <a:r>
              <a:rPr lang="en-US" sz="1800" dirty="0"/>
              <a:t>The human resources sector is often viewed by employees as the enemy and they are treated with a us vs them mentality. This is because often a badly organized HR department might put too much focus on the negatives.</a:t>
            </a:r>
          </a:p>
          <a:p>
            <a:pPr lvl="1"/>
            <a:r>
              <a:rPr lang="en-US" sz="1800" dirty="0"/>
              <a:t>Some HR departments must make quite difficult decisions which can affect somebody financially, without proper training these decisions might not be suitable and could cause the organization to loose a perfectly good employee.</a:t>
            </a:r>
          </a:p>
          <a:p>
            <a:pPr lvl="1"/>
            <a:r>
              <a:rPr lang="en-US" sz="1800" dirty="0"/>
              <a:t>The HR department is there to protect the organization and employees. However in some cases the HR department might not be focusing on the employees' side of situation as its known that they are meant to keep unions out which might make demands on the behalf of all employees.</a:t>
            </a:r>
          </a:p>
          <a:p>
            <a:pPr lvl="1"/>
            <a:r>
              <a:rPr lang="en-US" sz="1800" dirty="0"/>
              <a:t>If this department of the organization is not properly organized, then issues such as discrimination, sexual harassment and many more can go ignored which will eventually lead to the organization loosing productivity and possible prosecution from ex-employees.</a:t>
            </a:r>
          </a:p>
          <a:p>
            <a:pPr lvl="1"/>
            <a:endParaRPr lang="en-US" sz="1800" dirty="0"/>
          </a:p>
          <a:p>
            <a:pPr lvl="1"/>
            <a:endParaRPr lang="en-GB" sz="1800" dirty="0"/>
          </a:p>
        </p:txBody>
      </p:sp>
      <p:pic>
        <p:nvPicPr>
          <p:cNvPr id="2050" name="Picture 2" descr="Personnel Management v/s Human Resource Management - Businesstopia">
            <a:extLst>
              <a:ext uri="{FF2B5EF4-FFF2-40B4-BE49-F238E27FC236}">
                <a16:creationId xmlns:a16="http://schemas.microsoft.com/office/drawing/2014/main" id="{D2491B0E-7203-4E65-AC13-3137EEC921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135" y="4234334"/>
            <a:ext cx="5202494" cy="23359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03293E9-0D93-4056-B43C-6D33ED5AA93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E8EE02A9-AF2A-4F33-A20D-5B537159C1E6}"/>
              </a:ext>
            </a:extLst>
          </p:cNvPr>
          <p:cNvSpPr>
            <a:spLocks noMove="1" noResize="1"/>
          </p:cNvSpPr>
          <p:nvPr/>
        </p:nvSpPr>
        <p:spPr>
          <a:xfrm>
            <a:off x="-11210" y="5257370"/>
            <a:ext cx="12203207" cy="1600629"/>
          </a:xfrm>
          <a:prstGeom prst="rect">
            <a:avLst/>
          </a:prstGeom>
          <a:gradFill>
            <a:gsLst>
              <a:gs pos="0">
                <a:srgbClr val="4DA0C3">
                  <a:alpha val="83000"/>
                </a:srgbClr>
              </a:gs>
              <a:gs pos="100000">
                <a:srgbClr val="3BB1A3"/>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7D8847A5-C449-4AC0-8F84-F453185713DB}"/>
              </a:ext>
            </a:extLst>
          </p:cNvPr>
          <p:cNvSpPr>
            <a:spLocks noMove="1" noResize="1"/>
          </p:cNvSpPr>
          <p:nvPr/>
        </p:nvSpPr>
        <p:spPr>
          <a:xfrm rot="10799991">
            <a:off x="4440518" y="5262920"/>
            <a:ext cx="7751478" cy="1145395"/>
          </a:xfrm>
          <a:prstGeom prst="rect">
            <a:avLst/>
          </a:prstGeom>
          <a:gradFill>
            <a:gsLst>
              <a:gs pos="0">
                <a:srgbClr val="4DA0C3">
                  <a:alpha val="30000"/>
                </a:srgbClr>
              </a:gs>
              <a:gs pos="100000">
                <a:srgbClr val="4DA0C3">
                  <a:alpha val="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E0E1E405-66DB-4F00-87B4-74498F175A28}"/>
              </a:ext>
            </a:extLst>
          </p:cNvPr>
          <p:cNvSpPr>
            <a:spLocks noMove="1" noResize="1"/>
          </p:cNvSpPr>
          <p:nvPr/>
        </p:nvSpPr>
        <p:spPr>
          <a:xfrm>
            <a:off x="-11210" y="5262911"/>
            <a:ext cx="8778688" cy="1595088"/>
          </a:xfrm>
          <a:prstGeom prst="rect">
            <a:avLst/>
          </a:prstGeom>
          <a:gradFill>
            <a:gsLst>
              <a:gs pos="0">
                <a:srgbClr val="2C857A">
                  <a:alpha val="31000"/>
                </a:srgbClr>
              </a:gs>
              <a:gs pos="100000">
                <a:srgbClr val="4DA0C3">
                  <a:alpha val="23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A266E1B9-B48B-4FEA-8AA8-95F04583AA39}"/>
              </a:ext>
            </a:extLst>
          </p:cNvPr>
          <p:cNvSpPr>
            <a:spLocks noMove="1" noResize="1"/>
          </p:cNvSpPr>
          <p:nvPr/>
        </p:nvSpPr>
        <p:spPr>
          <a:xfrm>
            <a:off x="6890122" y="5256867"/>
            <a:ext cx="5301874" cy="1600702"/>
          </a:xfrm>
          <a:prstGeom prst="rect">
            <a:avLst/>
          </a:prstGeom>
          <a:gradFill>
            <a:gsLst>
              <a:gs pos="0">
                <a:srgbClr val="485B83">
                  <a:alpha val="0"/>
                </a:srgbClr>
              </a:gs>
              <a:gs pos="100000">
                <a:srgbClr val="485B83">
                  <a:alpha val="66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78B8828C-E00D-4430-A800-3024B11B01D1}"/>
              </a:ext>
            </a:extLst>
          </p:cNvPr>
          <p:cNvSpPr txBox="1">
            <a:spLocks noGrp="1"/>
          </p:cNvSpPr>
          <p:nvPr>
            <p:ph type="title"/>
          </p:nvPr>
        </p:nvSpPr>
        <p:spPr>
          <a:xfrm>
            <a:off x="914400" y="5602885"/>
            <a:ext cx="10698105" cy="827038"/>
          </a:xfrm>
        </p:spPr>
        <p:txBody>
          <a:bodyPr anchor="ctr"/>
          <a:lstStyle/>
          <a:p>
            <a:pPr lvl="0"/>
            <a:r>
              <a:rPr lang="en-US" sz="3200" u="sng" dirty="0">
                <a:solidFill>
                  <a:srgbClr val="FFFFFF"/>
                </a:solidFill>
              </a:rPr>
              <a:t>How this issue </a:t>
            </a:r>
            <a:endParaRPr lang="en-GB" sz="3200" u="sng" dirty="0">
              <a:solidFill>
                <a:srgbClr val="FFFFFF"/>
              </a:solidFill>
            </a:endParaRPr>
          </a:p>
        </p:txBody>
      </p:sp>
      <p:sp>
        <p:nvSpPr>
          <p:cNvPr id="8" name="Content Placeholder 2">
            <a:extLst>
              <a:ext uri="{FF2B5EF4-FFF2-40B4-BE49-F238E27FC236}">
                <a16:creationId xmlns:a16="http://schemas.microsoft.com/office/drawing/2014/main" id="{ADB196A6-3A5E-4BEB-9F05-9AD1E679EB21}"/>
              </a:ext>
            </a:extLst>
          </p:cNvPr>
          <p:cNvSpPr txBox="1">
            <a:spLocks noGrp="1"/>
          </p:cNvSpPr>
          <p:nvPr>
            <p:ph idx="1"/>
          </p:nvPr>
        </p:nvSpPr>
        <p:spPr>
          <a:xfrm>
            <a:off x="1371600" y="1028700"/>
            <a:ext cx="9448796" cy="3600450"/>
          </a:xfrm>
        </p:spPr>
        <p:txBody>
          <a:bodyPr>
            <a:normAutofit/>
          </a:bodyPr>
          <a:lstStyle/>
          <a:p>
            <a:r>
              <a:rPr lang="en-US" dirty="0"/>
              <a:t>To solve this issue there a couple of ways to go about doing that, these include:</a:t>
            </a:r>
          </a:p>
          <a:p>
            <a:pPr lvl="1"/>
            <a:r>
              <a:rPr lang="en-US" dirty="0"/>
              <a:t>A really good way to deal with disorganization is not implement HR software which is designed to get rid of the high amount of paperwork that might come from the different cases that are active.</a:t>
            </a:r>
          </a:p>
          <a:p>
            <a:pPr lvl="1"/>
            <a:r>
              <a:rPr lang="en-GB" dirty="0"/>
              <a:t>Improving the hiring process could be a major step to make our HR department better. By building a strong and professional team of employees that are intending to spend a long time with the company, it will make sure that they are motivated thus more productive. When someone is passionate and motivated about their position, they will be able to do their job properly and focus on the main issues that the HR department has to deal with.</a:t>
            </a:r>
          </a:p>
          <a:p>
            <a:pPr lvl="1"/>
            <a:r>
              <a:rPr lang="en-GB" dirty="0"/>
              <a:t>A training programme can be implemented for all employees to learn how to be more organized and manager their time at a hight rate of productivity.</a:t>
            </a:r>
          </a:p>
          <a:p>
            <a:pPr lvl="1"/>
            <a:endParaRPr lang="en-GB" dirty="0"/>
          </a:p>
        </p:txBody>
      </p:sp>
      <p:pic>
        <p:nvPicPr>
          <p:cNvPr id="3074" name="Picture 2" descr="Discover 8 outstanding success stories | Erasmus+">
            <a:extLst>
              <a:ext uri="{FF2B5EF4-FFF2-40B4-BE49-F238E27FC236}">
                <a16:creationId xmlns:a16="http://schemas.microsoft.com/office/drawing/2014/main" id="{240E957F-40B8-4488-940F-E09E39FF3B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0571" y="4008639"/>
            <a:ext cx="4682613" cy="250854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F486E55-B234-4735-928A-9EA70136D7E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2B1403E6-21AA-4D7D-81BE-7430C74F0E30}"/>
              </a:ext>
            </a:extLst>
          </p:cNvPr>
          <p:cNvSpPr>
            <a:spLocks noMove="1" noResize="1"/>
          </p:cNvSpPr>
          <p:nvPr/>
        </p:nvSpPr>
        <p:spPr>
          <a:xfrm>
            <a:off x="-11210" y="5257370"/>
            <a:ext cx="12203207" cy="1600629"/>
          </a:xfrm>
          <a:prstGeom prst="rect">
            <a:avLst/>
          </a:prstGeom>
          <a:gradFill>
            <a:gsLst>
              <a:gs pos="0">
                <a:srgbClr val="4DA0C3">
                  <a:alpha val="83000"/>
                </a:srgbClr>
              </a:gs>
              <a:gs pos="100000">
                <a:srgbClr val="3BB1A3"/>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49F9D6F1-62A8-4201-95ED-02EEAF461135}"/>
              </a:ext>
            </a:extLst>
          </p:cNvPr>
          <p:cNvSpPr>
            <a:spLocks noMove="1" noResize="1"/>
          </p:cNvSpPr>
          <p:nvPr/>
        </p:nvSpPr>
        <p:spPr>
          <a:xfrm rot="10799991">
            <a:off x="4440518" y="5262920"/>
            <a:ext cx="7751478" cy="1145395"/>
          </a:xfrm>
          <a:prstGeom prst="rect">
            <a:avLst/>
          </a:prstGeom>
          <a:gradFill>
            <a:gsLst>
              <a:gs pos="0">
                <a:srgbClr val="4DA0C3">
                  <a:alpha val="30000"/>
                </a:srgbClr>
              </a:gs>
              <a:gs pos="100000">
                <a:srgbClr val="4DA0C3">
                  <a:alpha val="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EF44F6C2-AF7E-4584-B9E6-4A6E922ECE5B}"/>
              </a:ext>
            </a:extLst>
          </p:cNvPr>
          <p:cNvSpPr>
            <a:spLocks noMove="1" noResize="1"/>
          </p:cNvSpPr>
          <p:nvPr/>
        </p:nvSpPr>
        <p:spPr>
          <a:xfrm>
            <a:off x="-11210" y="5262911"/>
            <a:ext cx="8778688" cy="1595088"/>
          </a:xfrm>
          <a:prstGeom prst="rect">
            <a:avLst/>
          </a:prstGeom>
          <a:gradFill>
            <a:gsLst>
              <a:gs pos="0">
                <a:srgbClr val="2C857A">
                  <a:alpha val="31000"/>
                </a:srgbClr>
              </a:gs>
              <a:gs pos="100000">
                <a:srgbClr val="4DA0C3">
                  <a:alpha val="23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DE811DF3-CEF8-44EA-A2F0-30D72F55DC62}"/>
              </a:ext>
            </a:extLst>
          </p:cNvPr>
          <p:cNvSpPr>
            <a:spLocks noMove="1" noResize="1"/>
          </p:cNvSpPr>
          <p:nvPr/>
        </p:nvSpPr>
        <p:spPr>
          <a:xfrm>
            <a:off x="6890122" y="5256867"/>
            <a:ext cx="5301874" cy="1600702"/>
          </a:xfrm>
          <a:prstGeom prst="rect">
            <a:avLst/>
          </a:prstGeom>
          <a:gradFill>
            <a:gsLst>
              <a:gs pos="0">
                <a:srgbClr val="485B83">
                  <a:alpha val="0"/>
                </a:srgbClr>
              </a:gs>
              <a:gs pos="100000">
                <a:srgbClr val="485B83">
                  <a:alpha val="66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A63D1EF9-1AD2-412D-BA16-E5B78064F3C7}"/>
              </a:ext>
            </a:extLst>
          </p:cNvPr>
          <p:cNvSpPr txBox="1">
            <a:spLocks noGrp="1"/>
          </p:cNvSpPr>
          <p:nvPr>
            <p:ph type="title"/>
          </p:nvPr>
        </p:nvSpPr>
        <p:spPr>
          <a:xfrm>
            <a:off x="914400" y="5602885"/>
            <a:ext cx="10698105" cy="827038"/>
          </a:xfrm>
        </p:spPr>
        <p:txBody>
          <a:bodyPr anchor="ctr"/>
          <a:lstStyle/>
          <a:p>
            <a:pPr lvl="0"/>
            <a:r>
              <a:rPr lang="en-US" sz="3200" u="sng" dirty="0">
                <a:solidFill>
                  <a:srgbClr val="FFFFFF"/>
                </a:solidFill>
              </a:rPr>
              <a:t>The final issue</a:t>
            </a:r>
            <a:endParaRPr lang="en-GB" sz="3200" u="sng" dirty="0">
              <a:solidFill>
                <a:srgbClr val="FFFFFF"/>
              </a:solidFill>
            </a:endParaRPr>
          </a:p>
        </p:txBody>
      </p:sp>
      <p:sp>
        <p:nvSpPr>
          <p:cNvPr id="8" name="Content Placeholder 2">
            <a:extLst>
              <a:ext uri="{FF2B5EF4-FFF2-40B4-BE49-F238E27FC236}">
                <a16:creationId xmlns:a16="http://schemas.microsoft.com/office/drawing/2014/main" id="{67E03999-1FB0-4905-BB78-07F1425D5235}"/>
              </a:ext>
            </a:extLst>
          </p:cNvPr>
          <p:cNvSpPr txBox="1">
            <a:spLocks noGrp="1"/>
          </p:cNvSpPr>
          <p:nvPr>
            <p:ph idx="1"/>
          </p:nvPr>
        </p:nvSpPr>
        <p:spPr>
          <a:xfrm>
            <a:off x="1371600" y="1028700"/>
            <a:ext cx="9448796" cy="3600450"/>
          </a:xfrm>
        </p:spPr>
        <p:txBody>
          <a:bodyPr>
            <a:normAutofit/>
          </a:bodyPr>
          <a:lstStyle/>
          <a:p>
            <a:pPr lvl="0"/>
            <a:r>
              <a:rPr lang="en-US" sz="1800" dirty="0"/>
              <a:t>The second issue that we are going to discuss is the unexperienced managerial staff which can negatively impact the organization.</a:t>
            </a:r>
          </a:p>
          <a:p>
            <a:pPr lvl="1"/>
            <a:r>
              <a:rPr lang="en-US" sz="1800" dirty="0"/>
              <a:t>Bad managerial staff can reduce the productivity of the staff, this is because managers are there to divert staff into the tasks that need to be done. With bad management more work force is used for time consuming tasks which can reduce the productivity of the business.</a:t>
            </a:r>
          </a:p>
          <a:p>
            <a:pPr lvl="1"/>
            <a:r>
              <a:rPr lang="en-US" sz="1800" dirty="0"/>
              <a:t>Bullying and criticizing, this a managerial style which is usually used by new and unexperienced managerial staff, this is very dangerous as it doesn’t value good results but focuses on issues and it can result in the raised stress levels in the working environment. Also, if the manager that may use bullying to make fun of someone sexuality, race, gender it can result to legal action being taken against the company.</a:t>
            </a:r>
            <a:endParaRPr lang="en-GB" sz="1800" dirty="0"/>
          </a:p>
        </p:txBody>
      </p:sp>
      <p:pic>
        <p:nvPicPr>
          <p:cNvPr id="4098" name="Picture 2" descr="When bad management happens to good people - ClearlyNext - Medium">
            <a:extLst>
              <a:ext uri="{FF2B5EF4-FFF2-40B4-BE49-F238E27FC236}">
                <a16:creationId xmlns:a16="http://schemas.microsoft.com/office/drawing/2014/main" id="{577C0C18-300E-4613-B672-5215B96B71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6067" y="3840613"/>
            <a:ext cx="4909984" cy="267817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3ED8DF4-814E-41B4-9C71-594B2BB3963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49C1B569-8D5A-44C9-A3A2-725C8B70ACAA}"/>
              </a:ext>
            </a:extLst>
          </p:cNvPr>
          <p:cNvSpPr>
            <a:spLocks noMove="1" noResize="1"/>
          </p:cNvSpPr>
          <p:nvPr/>
        </p:nvSpPr>
        <p:spPr>
          <a:xfrm>
            <a:off x="-11210" y="5257370"/>
            <a:ext cx="12203207" cy="1600629"/>
          </a:xfrm>
          <a:prstGeom prst="rect">
            <a:avLst/>
          </a:prstGeom>
          <a:gradFill>
            <a:gsLst>
              <a:gs pos="0">
                <a:srgbClr val="4DA0C3">
                  <a:alpha val="83000"/>
                </a:srgbClr>
              </a:gs>
              <a:gs pos="100000">
                <a:srgbClr val="3BB1A3"/>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363360D8-B8BA-47FF-90FD-7B08050DD729}"/>
              </a:ext>
            </a:extLst>
          </p:cNvPr>
          <p:cNvSpPr>
            <a:spLocks noMove="1" noResize="1"/>
          </p:cNvSpPr>
          <p:nvPr/>
        </p:nvSpPr>
        <p:spPr>
          <a:xfrm rot="10799991">
            <a:off x="4440518" y="5262920"/>
            <a:ext cx="7751478" cy="1145395"/>
          </a:xfrm>
          <a:prstGeom prst="rect">
            <a:avLst/>
          </a:prstGeom>
          <a:gradFill>
            <a:gsLst>
              <a:gs pos="0">
                <a:srgbClr val="4DA0C3">
                  <a:alpha val="30000"/>
                </a:srgbClr>
              </a:gs>
              <a:gs pos="100000">
                <a:srgbClr val="4DA0C3">
                  <a:alpha val="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F9AD1529-71E4-417A-883C-A6952FA8984B}"/>
              </a:ext>
            </a:extLst>
          </p:cNvPr>
          <p:cNvSpPr>
            <a:spLocks noMove="1" noResize="1"/>
          </p:cNvSpPr>
          <p:nvPr/>
        </p:nvSpPr>
        <p:spPr>
          <a:xfrm>
            <a:off x="-11210" y="5262911"/>
            <a:ext cx="8778688" cy="1595088"/>
          </a:xfrm>
          <a:prstGeom prst="rect">
            <a:avLst/>
          </a:prstGeom>
          <a:gradFill>
            <a:gsLst>
              <a:gs pos="0">
                <a:srgbClr val="2C857A">
                  <a:alpha val="31000"/>
                </a:srgbClr>
              </a:gs>
              <a:gs pos="100000">
                <a:srgbClr val="4DA0C3">
                  <a:alpha val="23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651BE136-BC39-4039-B109-F62AFB4B7057}"/>
              </a:ext>
            </a:extLst>
          </p:cNvPr>
          <p:cNvSpPr>
            <a:spLocks noMove="1" noResize="1"/>
          </p:cNvSpPr>
          <p:nvPr/>
        </p:nvSpPr>
        <p:spPr>
          <a:xfrm>
            <a:off x="6890122" y="5256867"/>
            <a:ext cx="5301874" cy="1600702"/>
          </a:xfrm>
          <a:prstGeom prst="rect">
            <a:avLst/>
          </a:prstGeom>
          <a:gradFill>
            <a:gsLst>
              <a:gs pos="0">
                <a:srgbClr val="485B83">
                  <a:alpha val="0"/>
                </a:srgbClr>
              </a:gs>
              <a:gs pos="100000">
                <a:srgbClr val="485B83">
                  <a:alpha val="66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A21ABADF-8022-4ED3-95FD-4FF1C7BF34BC}"/>
              </a:ext>
            </a:extLst>
          </p:cNvPr>
          <p:cNvSpPr txBox="1">
            <a:spLocks noGrp="1"/>
          </p:cNvSpPr>
          <p:nvPr>
            <p:ph type="title"/>
          </p:nvPr>
        </p:nvSpPr>
        <p:spPr>
          <a:xfrm>
            <a:off x="914400" y="5602885"/>
            <a:ext cx="10698105" cy="827038"/>
          </a:xfrm>
        </p:spPr>
        <p:txBody>
          <a:bodyPr anchor="ctr"/>
          <a:lstStyle/>
          <a:p>
            <a:pPr lvl="0"/>
            <a:r>
              <a:rPr lang="en-US" sz="3200" u="sng" dirty="0">
                <a:solidFill>
                  <a:srgbClr val="FFFFFF"/>
                </a:solidFill>
              </a:rPr>
              <a:t>How to solve this issue</a:t>
            </a:r>
            <a:endParaRPr lang="en-GB" sz="3200" u="sng" dirty="0">
              <a:solidFill>
                <a:srgbClr val="FFFFFF"/>
              </a:solidFill>
            </a:endParaRPr>
          </a:p>
        </p:txBody>
      </p:sp>
      <p:sp>
        <p:nvSpPr>
          <p:cNvPr id="8" name="Content Placeholder 2">
            <a:extLst>
              <a:ext uri="{FF2B5EF4-FFF2-40B4-BE49-F238E27FC236}">
                <a16:creationId xmlns:a16="http://schemas.microsoft.com/office/drawing/2014/main" id="{5D40338F-590E-451B-87E7-52C480DBAACA}"/>
              </a:ext>
            </a:extLst>
          </p:cNvPr>
          <p:cNvSpPr txBox="1">
            <a:spLocks noGrp="1"/>
          </p:cNvSpPr>
          <p:nvPr>
            <p:ph idx="1"/>
          </p:nvPr>
        </p:nvSpPr>
        <p:spPr>
          <a:xfrm>
            <a:off x="1371600" y="1028700"/>
            <a:ext cx="9448796" cy="3600450"/>
          </a:xfrm>
        </p:spPr>
        <p:txBody>
          <a:bodyPr>
            <a:noAutofit/>
          </a:bodyPr>
          <a:lstStyle/>
          <a:p>
            <a:r>
              <a:rPr lang="en-US" sz="1500" dirty="0"/>
              <a:t>When employing a new manager that might be their first time or they don’t have much experience there are a couple of ways of preventing such issues from appearing, these include:</a:t>
            </a:r>
          </a:p>
          <a:p>
            <a:pPr lvl="1"/>
            <a:r>
              <a:rPr lang="en-US" sz="1500" dirty="0"/>
              <a:t>Improve the hiring process to make sure that the candidates have the required skills and references to make sure that they have the required skill set to be able to go into a managerial job.</a:t>
            </a:r>
          </a:p>
          <a:p>
            <a:pPr lvl="1"/>
            <a:r>
              <a:rPr lang="en-US" sz="1500" dirty="0"/>
              <a:t>Provide training and learning opportunities for managers to succeed and built onto their skills set, by doing this so it will increase their ability to control and manage their department at an efficient rate.</a:t>
            </a:r>
          </a:p>
          <a:p>
            <a:pPr lvl="1"/>
            <a:r>
              <a:rPr lang="en-US" sz="1500" dirty="0"/>
              <a:t>Develop SWOT analysis, which can be used for the whole team. This highlights strengths, weaknesses, opportunities and threats. This will help the team to think more strategically and make the organization more productive.</a:t>
            </a:r>
          </a:p>
          <a:p>
            <a:pPr lvl="1"/>
            <a:r>
              <a:rPr lang="en-US" sz="1500" dirty="0"/>
              <a:t>A more serious punishment system in place for managers that do not follow the guidelines of the company and that do not respect all the employees without discrimination. By doing this it will make sure that the bad managers are not kept and where there is need of improvement training can be provided.</a:t>
            </a:r>
          </a:p>
          <a:p>
            <a:pPr lvl="1"/>
            <a:endParaRPr lang="en-GB" sz="1500" dirty="0"/>
          </a:p>
        </p:txBody>
      </p:sp>
      <p:pic>
        <p:nvPicPr>
          <p:cNvPr id="5122" name="Picture 2" descr="Bad Managers: 5 Signs You Won't Succeed as a Manager">
            <a:extLst>
              <a:ext uri="{FF2B5EF4-FFF2-40B4-BE49-F238E27FC236}">
                <a16:creationId xmlns:a16="http://schemas.microsoft.com/office/drawing/2014/main" id="{367BF88B-9DDC-4F3B-B903-B5E92E37A1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4485" y="3648232"/>
            <a:ext cx="3360017" cy="29470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8E23B00-6804-40F7-91BB-D46C102B8F1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534F3C6A-A491-4982-BEB4-92790F3D5B14}"/>
              </a:ext>
            </a:extLst>
          </p:cNvPr>
          <p:cNvSpPr>
            <a:spLocks noMove="1" noResize="1"/>
          </p:cNvSpPr>
          <p:nvPr/>
        </p:nvSpPr>
        <p:spPr>
          <a:xfrm>
            <a:off x="-11210" y="5257370"/>
            <a:ext cx="12203207" cy="1600629"/>
          </a:xfrm>
          <a:prstGeom prst="rect">
            <a:avLst/>
          </a:prstGeom>
          <a:gradFill>
            <a:gsLst>
              <a:gs pos="0">
                <a:srgbClr val="4DA0C3">
                  <a:alpha val="83000"/>
                </a:srgbClr>
              </a:gs>
              <a:gs pos="100000">
                <a:srgbClr val="3BB1A3"/>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1EC75412-5286-4B53-B0AF-6575B5C43838}"/>
              </a:ext>
            </a:extLst>
          </p:cNvPr>
          <p:cNvSpPr>
            <a:spLocks noMove="1" noResize="1"/>
          </p:cNvSpPr>
          <p:nvPr/>
        </p:nvSpPr>
        <p:spPr>
          <a:xfrm rot="10799991">
            <a:off x="4440518" y="5262920"/>
            <a:ext cx="7751478" cy="1145395"/>
          </a:xfrm>
          <a:prstGeom prst="rect">
            <a:avLst/>
          </a:prstGeom>
          <a:gradFill>
            <a:gsLst>
              <a:gs pos="0">
                <a:srgbClr val="4DA0C3">
                  <a:alpha val="30000"/>
                </a:srgbClr>
              </a:gs>
              <a:gs pos="100000">
                <a:srgbClr val="4DA0C3">
                  <a:alpha val="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F61CE068-B908-4F9A-AF05-CD4C73553348}"/>
              </a:ext>
            </a:extLst>
          </p:cNvPr>
          <p:cNvSpPr>
            <a:spLocks noMove="1" noResize="1"/>
          </p:cNvSpPr>
          <p:nvPr/>
        </p:nvSpPr>
        <p:spPr>
          <a:xfrm>
            <a:off x="-11210" y="5262911"/>
            <a:ext cx="8778688" cy="1595088"/>
          </a:xfrm>
          <a:prstGeom prst="rect">
            <a:avLst/>
          </a:prstGeom>
          <a:gradFill>
            <a:gsLst>
              <a:gs pos="0">
                <a:srgbClr val="2C857A">
                  <a:alpha val="31000"/>
                </a:srgbClr>
              </a:gs>
              <a:gs pos="100000">
                <a:srgbClr val="4DA0C3">
                  <a:alpha val="23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3F37C6D7-3212-4DBA-A0FA-FF360E629C3F}"/>
              </a:ext>
            </a:extLst>
          </p:cNvPr>
          <p:cNvSpPr>
            <a:spLocks noMove="1" noResize="1"/>
          </p:cNvSpPr>
          <p:nvPr/>
        </p:nvSpPr>
        <p:spPr>
          <a:xfrm>
            <a:off x="6890122" y="5256867"/>
            <a:ext cx="5301874" cy="1600702"/>
          </a:xfrm>
          <a:prstGeom prst="rect">
            <a:avLst/>
          </a:prstGeom>
          <a:gradFill>
            <a:gsLst>
              <a:gs pos="0">
                <a:srgbClr val="485B83">
                  <a:alpha val="0"/>
                </a:srgbClr>
              </a:gs>
              <a:gs pos="100000">
                <a:srgbClr val="485B83">
                  <a:alpha val="66000"/>
                </a:srgbClr>
              </a:gs>
            </a:gsLst>
            <a:lin ang="18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Title 1">
            <a:extLst>
              <a:ext uri="{FF2B5EF4-FFF2-40B4-BE49-F238E27FC236}">
                <a16:creationId xmlns:a16="http://schemas.microsoft.com/office/drawing/2014/main" id="{9E71CC36-F85A-46C1-BF5E-763D5011EFDE}"/>
              </a:ext>
            </a:extLst>
          </p:cNvPr>
          <p:cNvSpPr txBox="1">
            <a:spLocks noGrp="1"/>
          </p:cNvSpPr>
          <p:nvPr>
            <p:ph type="title"/>
          </p:nvPr>
        </p:nvSpPr>
        <p:spPr>
          <a:xfrm>
            <a:off x="914400" y="5602885"/>
            <a:ext cx="10698105" cy="827038"/>
          </a:xfrm>
        </p:spPr>
        <p:txBody>
          <a:bodyPr anchor="ctr">
            <a:normAutofit/>
          </a:bodyPr>
          <a:lstStyle/>
          <a:p>
            <a:pPr lvl="0"/>
            <a:r>
              <a:rPr lang="en-US" sz="2900" u="sng">
                <a:solidFill>
                  <a:srgbClr val="FFFFFF"/>
                </a:solidFill>
              </a:rPr>
              <a:t>Why is it important to fix these issues?</a:t>
            </a:r>
            <a:endParaRPr lang="en-GB" sz="2900" u="sng">
              <a:solidFill>
                <a:srgbClr val="FFFFFF"/>
              </a:solidFill>
            </a:endParaRPr>
          </a:p>
        </p:txBody>
      </p:sp>
      <p:sp>
        <p:nvSpPr>
          <p:cNvPr id="8" name="Content Placeholder 2">
            <a:extLst>
              <a:ext uri="{FF2B5EF4-FFF2-40B4-BE49-F238E27FC236}">
                <a16:creationId xmlns:a16="http://schemas.microsoft.com/office/drawing/2014/main" id="{9D896BF9-E56C-4AE8-9B07-19255381600A}"/>
              </a:ext>
            </a:extLst>
          </p:cNvPr>
          <p:cNvSpPr txBox="1">
            <a:spLocks noGrp="1"/>
          </p:cNvSpPr>
          <p:nvPr>
            <p:ph idx="1"/>
          </p:nvPr>
        </p:nvSpPr>
        <p:spPr>
          <a:xfrm>
            <a:off x="1371600" y="1028700"/>
            <a:ext cx="9448796" cy="3600450"/>
          </a:xfrm>
        </p:spPr>
        <p:txBody>
          <a:bodyPr>
            <a:noAutofit/>
          </a:bodyPr>
          <a:lstStyle/>
          <a:p>
            <a:r>
              <a:rPr lang="en-US" sz="1800" dirty="0"/>
              <a:t>Issue NO.1:</a:t>
            </a:r>
          </a:p>
          <a:p>
            <a:pPr lvl="1"/>
            <a:r>
              <a:rPr lang="en-US" dirty="0"/>
              <a:t>If the HR department is not organized, then major issues will rise such as I said in the previous slides. </a:t>
            </a:r>
          </a:p>
          <a:p>
            <a:pPr lvl="2"/>
            <a:r>
              <a:rPr lang="en-US" sz="1800" dirty="0"/>
              <a:t>However these have important ramifications such as:</a:t>
            </a:r>
          </a:p>
          <a:p>
            <a:pPr lvl="3"/>
            <a:r>
              <a:rPr lang="en-US" sz="1800" dirty="0"/>
              <a:t>If complaints about sexual harassment, discrimination and more are not dealt with then the organization and the employees will be negatively affected.</a:t>
            </a:r>
          </a:p>
          <a:p>
            <a:pPr lvl="3"/>
            <a:r>
              <a:rPr lang="en-US" sz="1800" dirty="0"/>
              <a:t>If there is a divide between the HR and the organization then it could make the employees less likely to report problems which might affect their productivity.</a:t>
            </a:r>
          </a:p>
          <a:p>
            <a:pPr lvl="3"/>
            <a:r>
              <a:rPr lang="en-US" sz="1800" dirty="0"/>
              <a:t>Employing bad HR staff can lead to a disorganized HR department which means that decisions will be made poorly and slowly therefore the organization might suffer negatively.</a:t>
            </a:r>
          </a:p>
          <a:p>
            <a:pPr lvl="3"/>
            <a:r>
              <a:rPr lang="en-US" sz="1800" dirty="0"/>
              <a:t>If organization is not a high priority such as not using HR software, the process of managing and budgeting this department could be quite time consuming. The budget can be used somewhere else such as on the employees through invectives to increase motivate thus increasing productivity,</a:t>
            </a:r>
            <a:endParaRPr lang="en-GB" sz="1800" dirty="0"/>
          </a:p>
        </p:txBody>
      </p:sp>
      <p:pic>
        <p:nvPicPr>
          <p:cNvPr id="6146" name="Picture 2">
            <a:extLst>
              <a:ext uri="{FF2B5EF4-FFF2-40B4-BE49-F238E27FC236}">
                <a16:creationId xmlns:a16="http://schemas.microsoft.com/office/drawing/2014/main" id="{7DE6BEA6-C06C-4537-B6E6-D0FEB31939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709" y="4617520"/>
            <a:ext cx="3698949" cy="208065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A6875-14CD-426B-9268-D4F58754A7CC}"/>
              </a:ext>
            </a:extLst>
          </p:cNvPr>
          <p:cNvSpPr>
            <a:spLocks noGrp="1"/>
          </p:cNvSpPr>
          <p:nvPr>
            <p:ph type="title"/>
          </p:nvPr>
        </p:nvSpPr>
        <p:spPr/>
        <p:txBody>
          <a:bodyPr/>
          <a:lstStyle/>
          <a:p>
            <a:r>
              <a:rPr lang="en-US" u="sng" dirty="0"/>
              <a:t>Effects of issue NO.2</a:t>
            </a:r>
            <a:endParaRPr lang="en-GB" u="sng" dirty="0"/>
          </a:p>
        </p:txBody>
      </p:sp>
      <p:sp>
        <p:nvSpPr>
          <p:cNvPr id="3" name="Content Placeholder 2">
            <a:extLst>
              <a:ext uri="{FF2B5EF4-FFF2-40B4-BE49-F238E27FC236}">
                <a16:creationId xmlns:a16="http://schemas.microsoft.com/office/drawing/2014/main" id="{5F128E93-CA36-4E18-ACA3-9BAE25B82338}"/>
              </a:ext>
            </a:extLst>
          </p:cNvPr>
          <p:cNvSpPr>
            <a:spLocks noGrp="1"/>
          </p:cNvSpPr>
          <p:nvPr>
            <p:ph idx="1"/>
          </p:nvPr>
        </p:nvSpPr>
        <p:spPr>
          <a:xfrm>
            <a:off x="943012" y="1696065"/>
            <a:ext cx="9720073" cy="2580968"/>
          </a:xfrm>
        </p:spPr>
        <p:txBody>
          <a:bodyPr>
            <a:normAutofit fontScale="92500" lnSpcReduction="10000"/>
          </a:bodyPr>
          <a:lstStyle/>
          <a:p>
            <a:pPr lvl="1"/>
            <a:r>
              <a:rPr lang="en-US" dirty="0"/>
              <a:t>Bad management can lead to many ramifications such as:</a:t>
            </a:r>
          </a:p>
          <a:p>
            <a:pPr lvl="2"/>
            <a:r>
              <a:rPr lang="en-US" sz="1800" dirty="0"/>
              <a:t>Low organization morale, this can be caused by the bulling and critics ton coming from bad managers. When employees complain to each other they complete tasks with minimal effort or might fail to finish their work on time because of the manager that doesn’t relate to the staff.</a:t>
            </a:r>
          </a:p>
          <a:p>
            <a:pPr lvl="2"/>
            <a:r>
              <a:rPr lang="en-US" sz="1800" dirty="0"/>
              <a:t>This will lead to a reduced employee productivity, as the managers are not focus on on the goals but the negatives which will make the employees feel like they are not appreciated for their work so they will become less motivated therefore not being insecticide to work herded thus reducing productivity.</a:t>
            </a:r>
          </a:p>
          <a:p>
            <a:pPr lvl="2"/>
            <a:r>
              <a:rPr lang="en-GB" sz="1800" dirty="0"/>
              <a:t>Eventually there will be a loss in profits as the productivity and quality of work will be reduced therefore the services that are being provided suffer massively.</a:t>
            </a:r>
          </a:p>
          <a:p>
            <a:pPr lvl="3"/>
            <a:r>
              <a:rPr lang="en-GB" sz="1800" dirty="0"/>
              <a:t>In the end the organization will fail and be force to close its doors as its not longer profitable.</a:t>
            </a:r>
          </a:p>
        </p:txBody>
      </p:sp>
      <p:pic>
        <p:nvPicPr>
          <p:cNvPr id="7170" name="Picture 2" descr="Agencija Spin / Termination/closure of the company">
            <a:extLst>
              <a:ext uri="{FF2B5EF4-FFF2-40B4-BE49-F238E27FC236}">
                <a16:creationId xmlns:a16="http://schemas.microsoft.com/office/drawing/2014/main" id="{682590FC-49A5-4EEE-907A-855005446F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9316" y="4172238"/>
            <a:ext cx="3465256" cy="248343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421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01F2EDB-80C2-4F2B-8DC0-EE06C5F26AF5}"/>
              </a:ext>
            </a:extLst>
          </p:cNvPr>
          <p:cNvSpPr>
            <a:spLocks noMove="1" noResize="1"/>
          </p:cNvSpPr>
          <p:nvPr/>
        </p:nvSpPr>
        <p:spPr>
          <a:xfrm rot="10800009" flipH="1">
            <a:off x="10" y="6400799"/>
            <a:ext cx="12191996" cy="456770"/>
          </a:xfrm>
          <a:prstGeom prst="rect">
            <a:avLst/>
          </a:prstGeom>
          <a:gradFill>
            <a:gsLst>
              <a:gs pos="0">
                <a:srgbClr val="3B5DB1">
                  <a:alpha val="28000"/>
                </a:srgbClr>
              </a:gs>
              <a:gs pos="100000">
                <a:srgbClr val="4DA0C3">
                  <a:alpha val="85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9">
            <a:extLst>
              <a:ext uri="{FF2B5EF4-FFF2-40B4-BE49-F238E27FC236}">
                <a16:creationId xmlns:a16="http://schemas.microsoft.com/office/drawing/2014/main" id="{5F388D66-6FB7-49CE-ADF6-8C441A441078}"/>
              </a:ext>
            </a:extLst>
          </p:cNvPr>
          <p:cNvSpPr>
            <a:spLocks noMove="1" noResize="1"/>
          </p:cNvSpPr>
          <p:nvPr/>
        </p:nvSpPr>
        <p:spPr>
          <a:xfrm flipH="1">
            <a:off x="4038603" y="6400800"/>
            <a:ext cx="8153393" cy="456770"/>
          </a:xfrm>
          <a:prstGeom prst="rect">
            <a:avLst/>
          </a:prstGeom>
          <a:gradFill>
            <a:gsLst>
              <a:gs pos="0">
                <a:srgbClr val="B084D6">
                  <a:alpha val="55000"/>
                </a:srgbClr>
              </a:gs>
              <a:gs pos="100000">
                <a:srgbClr val="7B3BB1"/>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Rectangle 11">
            <a:extLst>
              <a:ext uri="{FF2B5EF4-FFF2-40B4-BE49-F238E27FC236}">
                <a16:creationId xmlns:a16="http://schemas.microsoft.com/office/drawing/2014/main" id="{1DD26F78-AD2D-4356-AE2F-F2D5F2C2E4E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Rectangle 13">
            <a:extLst>
              <a:ext uri="{FF2B5EF4-FFF2-40B4-BE49-F238E27FC236}">
                <a16:creationId xmlns:a16="http://schemas.microsoft.com/office/drawing/2014/main" id="{F78289BA-EBB1-4A1F-A961-6A13923BF344}"/>
              </a:ext>
            </a:extLst>
          </p:cNvPr>
          <p:cNvSpPr>
            <a:spLocks noMove="1" noResize="1"/>
          </p:cNvSpPr>
          <p:nvPr/>
        </p:nvSpPr>
        <p:spPr>
          <a:xfrm rot="10800009" flipH="1">
            <a:off x="10" y="0"/>
            <a:ext cx="12191996" cy="6858000"/>
          </a:xfrm>
          <a:prstGeom prst="rect">
            <a:avLst/>
          </a:prstGeom>
          <a:gradFill>
            <a:gsLst>
              <a:gs pos="0">
                <a:srgbClr val="4DA0C3">
                  <a:alpha val="75000"/>
                </a:srgbClr>
              </a:gs>
              <a:gs pos="100000">
                <a:srgbClr val="B084D6"/>
              </a:gs>
            </a:gsLst>
            <a:lin ang="13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Rectangle 15">
            <a:extLst>
              <a:ext uri="{FF2B5EF4-FFF2-40B4-BE49-F238E27FC236}">
                <a16:creationId xmlns:a16="http://schemas.microsoft.com/office/drawing/2014/main" id="{693E35D3-6576-4780-82EA-B80589A88022}"/>
              </a:ext>
            </a:extLst>
          </p:cNvPr>
          <p:cNvSpPr>
            <a:spLocks noMove="1" noResize="1"/>
          </p:cNvSpPr>
          <p:nvPr/>
        </p:nvSpPr>
        <p:spPr>
          <a:xfrm rot="10799991">
            <a:off x="10" y="0"/>
            <a:ext cx="12191996" cy="6858000"/>
          </a:xfrm>
          <a:prstGeom prst="rect">
            <a:avLst/>
          </a:prstGeom>
          <a:gradFill>
            <a:gsLst>
              <a:gs pos="0">
                <a:srgbClr val="4DA0C3">
                  <a:alpha val="50000"/>
                </a:srgbClr>
              </a:gs>
              <a:gs pos="100000">
                <a:srgbClr val="7B3BB1">
                  <a:alpha val="74000"/>
                </a:srgbClr>
              </a:gs>
            </a:gsLst>
            <a:lin ang="15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Light"/>
            </a:endParaRPr>
          </a:p>
        </p:txBody>
      </p:sp>
      <p:sp>
        <p:nvSpPr>
          <p:cNvPr id="7" name="Rectangle 17">
            <a:extLst>
              <a:ext uri="{FF2B5EF4-FFF2-40B4-BE49-F238E27FC236}">
                <a16:creationId xmlns:a16="http://schemas.microsoft.com/office/drawing/2014/main" id="{76B3BD40-9E57-40EA-AEC9-94FDB25DDCFC}"/>
              </a:ext>
            </a:extLst>
          </p:cNvPr>
          <p:cNvSpPr>
            <a:spLocks noMove="1" noResize="1"/>
          </p:cNvSpPr>
          <p:nvPr/>
        </p:nvSpPr>
        <p:spPr>
          <a:xfrm rot="10800009" flipH="1">
            <a:off x="-11" y="0"/>
            <a:ext cx="6096003" cy="6858000"/>
          </a:xfrm>
          <a:prstGeom prst="rect">
            <a:avLst/>
          </a:prstGeom>
          <a:gradFill>
            <a:gsLst>
              <a:gs pos="0">
                <a:srgbClr val="7B3BB1">
                  <a:alpha val="17000"/>
                </a:srgbClr>
              </a:gs>
              <a:gs pos="100000">
                <a:srgbClr val="3B5DB1">
                  <a:alpha val="40000"/>
                </a:srgbClr>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Light"/>
            </a:endParaRPr>
          </a:p>
        </p:txBody>
      </p:sp>
      <p:sp>
        <p:nvSpPr>
          <p:cNvPr id="8" name="Freeform: Shape 13">
            <a:extLst>
              <a:ext uri="{FF2B5EF4-FFF2-40B4-BE49-F238E27FC236}">
                <a16:creationId xmlns:a16="http://schemas.microsoft.com/office/drawing/2014/main" id="{4B1278AB-D896-4127-91F5-F7574B27EE8E}"/>
              </a:ext>
            </a:extLst>
          </p:cNvPr>
          <p:cNvSpPr>
            <a:spLocks noMove="1" noResize="1"/>
          </p:cNvSpPr>
          <p:nvPr/>
        </p:nvSpPr>
        <p:spPr>
          <a:xfrm rot="5399996" flipH="1">
            <a:off x="3460651" y="-2569185"/>
            <a:ext cx="5115720" cy="10255626"/>
          </a:xfrm>
          <a:custGeom>
            <a:avLst/>
            <a:gdLst>
              <a:gd name="f0" fmla="val 10800000"/>
              <a:gd name="f1" fmla="val 5400000"/>
              <a:gd name="f2" fmla="val 180"/>
              <a:gd name="f3" fmla="val w"/>
              <a:gd name="f4" fmla="val h"/>
              <a:gd name="f5" fmla="val 0"/>
              <a:gd name="f6" fmla="val 2065105"/>
              <a:gd name="f7" fmla="val 4139967"/>
              <a:gd name="f8" fmla="val 1858573"/>
              <a:gd name="f9" fmla="val 4129538"/>
              <a:gd name="f10" fmla="val 814640"/>
              <a:gd name="f11" fmla="val 4023521"/>
              <a:gd name="f12" fmla="val 3141887"/>
              <a:gd name="f13" fmla="val 2069983"/>
              <a:gd name="f14" fmla="val 998079"/>
              <a:gd name="f15" fmla="val 116446"/>
              <a:gd name="f16" fmla="val 10428"/>
              <a:gd name="f17" fmla="+- 0 0 -90"/>
              <a:gd name="f18" fmla="*/ f3 1 2065105"/>
              <a:gd name="f19" fmla="*/ f4 1 4139967"/>
              <a:gd name="f20" fmla="val f5"/>
              <a:gd name="f21" fmla="val f6"/>
              <a:gd name="f22" fmla="val f7"/>
              <a:gd name="f23" fmla="*/ f17 f0 1"/>
              <a:gd name="f24" fmla="+- f22 0 f20"/>
              <a:gd name="f25" fmla="+- f21 0 f20"/>
              <a:gd name="f26" fmla="*/ f23 1 f2"/>
              <a:gd name="f27" fmla="*/ f25 1 2065105"/>
              <a:gd name="f28" fmla="*/ f24 1 4139967"/>
              <a:gd name="f29" fmla="*/ 2065105 f25 1"/>
              <a:gd name="f30" fmla="*/ 0 f24 1"/>
              <a:gd name="f31" fmla="*/ 4139967 f24 1"/>
              <a:gd name="f32" fmla="*/ 1858573 f25 1"/>
              <a:gd name="f33" fmla="*/ 4129538 f24 1"/>
              <a:gd name="f34" fmla="*/ 0 f25 1"/>
              <a:gd name="f35" fmla="*/ 2069983 f24 1"/>
              <a:gd name="f36" fmla="*/ 10428 f24 1"/>
              <a:gd name="f37" fmla="+- f26 0 f1"/>
              <a:gd name="f38" fmla="*/ f29 1 2065105"/>
              <a:gd name="f39" fmla="*/ f30 1 4139967"/>
              <a:gd name="f40" fmla="*/ f31 1 4139967"/>
              <a:gd name="f41" fmla="*/ f32 1 2065105"/>
              <a:gd name="f42" fmla="*/ f33 1 4139967"/>
              <a:gd name="f43" fmla="*/ f34 1 2065105"/>
              <a:gd name="f44" fmla="*/ f35 1 4139967"/>
              <a:gd name="f45" fmla="*/ f36 1 4139967"/>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2065105" h="4139967">
                <a:moveTo>
                  <a:pt x="f6" y="f5"/>
                </a:moveTo>
                <a:lnTo>
                  <a:pt x="f6" y="f7"/>
                </a:lnTo>
                <a:lnTo>
                  <a:pt x="f8" y="f9"/>
                </a:lnTo>
                <a:cubicBezTo>
                  <a:pt x="f10" y="f11"/>
                  <a:pt x="f5" y="f12"/>
                  <a:pt x="f5" y="f13"/>
                </a:cubicBezTo>
                <a:cubicBezTo>
                  <a:pt x="f5" y="f14"/>
                  <a:pt x="f10" y="f15"/>
                  <a:pt x="f8" y="f16"/>
                </a:cubicBezTo>
                <a:close/>
              </a:path>
            </a:pathLst>
          </a:custGeom>
          <a:gradFill>
            <a:gsLst>
              <a:gs pos="0">
                <a:srgbClr val="849BD6">
                  <a:alpha val="3000"/>
                </a:srgbClr>
              </a:gs>
              <a:gs pos="100000">
                <a:srgbClr val="849BD6">
                  <a:alpha val="37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Title 1">
            <a:extLst>
              <a:ext uri="{FF2B5EF4-FFF2-40B4-BE49-F238E27FC236}">
                <a16:creationId xmlns:a16="http://schemas.microsoft.com/office/drawing/2014/main" id="{6474262E-8960-4654-B4BC-E9AEC495BF39}"/>
              </a:ext>
            </a:extLst>
          </p:cNvPr>
          <p:cNvSpPr txBox="1">
            <a:spLocks noGrp="1"/>
          </p:cNvSpPr>
          <p:nvPr>
            <p:ph type="title"/>
          </p:nvPr>
        </p:nvSpPr>
        <p:spPr>
          <a:xfrm>
            <a:off x="1524003" y="1104448"/>
            <a:ext cx="9144000" cy="2826181"/>
          </a:xfrm>
        </p:spPr>
        <p:txBody>
          <a:bodyPr anchor="ctr" anchorCtr="1"/>
          <a:lstStyle/>
          <a:p>
            <a:pPr lvl="0" algn="ctr"/>
            <a:r>
              <a:rPr lang="en-US" sz="4400" u="sng" spc="750" dirty="0" err="1">
                <a:solidFill>
                  <a:srgbClr val="FFFFFF"/>
                </a:solidFill>
              </a:rPr>
              <a:t>COnclusion</a:t>
            </a:r>
            <a:endParaRPr lang="en-US" sz="4400" u="sng" spc="750" dirty="0">
              <a:solidFill>
                <a:srgbClr val="FFFFFF"/>
              </a:solidFill>
            </a:endParaRPr>
          </a:p>
        </p:txBody>
      </p:sp>
      <p:sp>
        <p:nvSpPr>
          <p:cNvPr id="10" name="TextBox 9">
            <a:extLst>
              <a:ext uri="{FF2B5EF4-FFF2-40B4-BE49-F238E27FC236}">
                <a16:creationId xmlns:a16="http://schemas.microsoft.com/office/drawing/2014/main" id="{C348333B-C321-4EEA-8655-111749C06827}"/>
              </a:ext>
            </a:extLst>
          </p:cNvPr>
          <p:cNvSpPr txBox="1"/>
          <p:nvPr/>
        </p:nvSpPr>
        <p:spPr>
          <a:xfrm>
            <a:off x="287276" y="2812802"/>
            <a:ext cx="6912566" cy="1477328"/>
          </a:xfrm>
          <a:prstGeom prst="rect">
            <a:avLst/>
          </a:prstGeom>
          <a:noFill/>
        </p:spPr>
        <p:txBody>
          <a:bodyPr wrap="square" rtlCol="0">
            <a:spAutoFit/>
          </a:bodyPr>
          <a:lstStyle/>
          <a:p>
            <a:r>
              <a:rPr lang="en-US" dirty="0"/>
              <a:t>We have identified the issues and most importantly how to make sure that they are solved, and the organization does not suffer from any of the ramifications that I've explored in the last 2 slides. All these steps will make sure that the employees are happy, and the organizations investors are happy as the organization will keep growing.</a:t>
            </a:r>
            <a:endParaRPr lang="en-GB" dirty="0"/>
          </a:p>
        </p:txBody>
      </p:sp>
      <p:pic>
        <p:nvPicPr>
          <p:cNvPr id="8194" name="Picture 2" descr="Top tips for happier employees">
            <a:extLst>
              <a:ext uri="{FF2B5EF4-FFF2-40B4-BE49-F238E27FC236}">
                <a16:creationId xmlns:a16="http://schemas.microsoft.com/office/drawing/2014/main" id="{BBFB1D4F-5D62-4FD6-92C2-1864A44925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0737" y="3551466"/>
            <a:ext cx="4616284" cy="30095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FF0A-E0FA-499B-AE26-67276C5E75D8}"/>
              </a:ext>
            </a:extLst>
          </p:cNvPr>
          <p:cNvSpPr txBox="1">
            <a:spLocks noGrp="1"/>
          </p:cNvSpPr>
          <p:nvPr>
            <p:ph type="title"/>
          </p:nvPr>
        </p:nvSpPr>
        <p:spPr/>
        <p:txBody>
          <a:bodyPr/>
          <a:lstStyle/>
          <a:p>
            <a:pPr lvl="0"/>
            <a:r>
              <a:rPr lang="en-US" u="sng"/>
              <a:t>references</a:t>
            </a:r>
            <a:endParaRPr lang="en-GB" u="sng"/>
          </a:p>
        </p:txBody>
      </p:sp>
      <p:sp>
        <p:nvSpPr>
          <p:cNvPr id="3" name="Content Placeholder 2">
            <a:extLst>
              <a:ext uri="{FF2B5EF4-FFF2-40B4-BE49-F238E27FC236}">
                <a16:creationId xmlns:a16="http://schemas.microsoft.com/office/drawing/2014/main" id="{94E3D686-F45D-49BB-81E0-B4B49C43DD23}"/>
              </a:ext>
            </a:extLst>
          </p:cNvPr>
          <p:cNvSpPr txBox="1">
            <a:spLocks noGrp="1"/>
          </p:cNvSpPr>
          <p:nvPr>
            <p:ph idx="1"/>
          </p:nvPr>
        </p:nvSpPr>
        <p:spPr/>
        <p:txBody>
          <a:bodyPr>
            <a:normAutofit fontScale="77500" lnSpcReduction="20000"/>
          </a:bodyPr>
          <a:lstStyle/>
          <a:p>
            <a:r>
              <a:rPr lang="en-US" dirty="0"/>
              <a:t>Andrew, R., 2020. </a:t>
            </a:r>
            <a:r>
              <a:rPr lang="en-US" i="1" dirty="0"/>
              <a:t>5 Signs That Your HR Department Is A Failure</a:t>
            </a:r>
            <a:r>
              <a:rPr lang="en-US" dirty="0"/>
              <a:t>. [online] Psychology Today. Available at: &lt;https://www.psychologytoday.com/us/blog/cutting-edge-leadership/201808/5-signs-your-hr-department-is-failure&gt; [Accessed 17 June 2020].</a:t>
            </a:r>
          </a:p>
          <a:p>
            <a:r>
              <a:rPr lang="en-US" dirty="0" err="1"/>
              <a:t>Valentini</a:t>
            </a:r>
            <a:r>
              <a:rPr lang="en-US" dirty="0"/>
              <a:t>, R., 2020. </a:t>
            </a:r>
            <a:r>
              <a:rPr lang="en-US" i="1" dirty="0"/>
              <a:t>How To Improve A Human Resources Department</a:t>
            </a:r>
            <a:r>
              <a:rPr lang="en-US" dirty="0"/>
              <a:t>. [online] </a:t>
            </a:r>
            <a:r>
              <a:rPr lang="en-US" dirty="0" err="1"/>
              <a:t>TrainingZone</a:t>
            </a:r>
            <a:r>
              <a:rPr lang="en-US" dirty="0"/>
              <a:t>. Available at: &lt;https://www.trainingzone.co.uk/community/blogs/cristinefelt/how-to-improve-a-human-resources-department&gt; [Accessed 17 June 2020].</a:t>
            </a:r>
          </a:p>
          <a:p>
            <a:r>
              <a:rPr lang="en-US" dirty="0"/>
              <a:t>Small Business - Chron.com. 2020. </a:t>
            </a:r>
            <a:r>
              <a:rPr lang="en-US" i="1" dirty="0"/>
              <a:t>What Are The Effects Of Bad Management On Employees?</a:t>
            </a:r>
            <a:r>
              <a:rPr lang="en-US" dirty="0"/>
              <a:t>. [online] Available at: &lt;https://smallbusiness.chron.com/effects-bad-management-employees-13378.html&gt; [Accessed 17 June 2020].</a:t>
            </a:r>
          </a:p>
          <a:p>
            <a:r>
              <a:rPr lang="en-US" dirty="0"/>
              <a:t>Business Insider. 2020. </a:t>
            </a:r>
            <a:r>
              <a:rPr lang="en-US" i="1" dirty="0"/>
              <a:t>10 Ways To Improve Team Management And Grow A Business</a:t>
            </a:r>
            <a:r>
              <a:rPr lang="en-US" dirty="0"/>
              <a:t>. [online] Available at: &lt;https://www.businessinsider.com/10-ways-to-improve-team-management-and-grow-a-business-2011-3?r=US&amp;IR=T&gt; [Accessed 17 June 2020].</a:t>
            </a:r>
          </a:p>
          <a:p>
            <a:r>
              <a:rPr lang="en-US" dirty="0"/>
              <a:t>Small Business - Chron.com. 2020. </a:t>
            </a:r>
            <a:r>
              <a:rPr lang="en-US" i="1" dirty="0"/>
              <a:t>What Happens To An Organization With Bad Management?</a:t>
            </a:r>
            <a:r>
              <a:rPr lang="en-US" dirty="0"/>
              <a:t>. [online] Available at: &lt;https://smallbusiness.chron.com/happens-organization-bad-management-34749.html#:~:text=Business%20Failure,business's%20ability%20to%20continue%20operations.&gt; [Accessed 17 June 2020].</a:t>
            </a:r>
            <a:endParaRPr lang="en-GB"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90</TotalTime>
  <Words>1420</Words>
  <Application>Microsoft Office PowerPoint</Application>
  <PresentationFormat>Widescreen</PresentationFormat>
  <Paragraphs>48</Paragraphs>
  <Slides>10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Avenir Next LT Pro Light</vt:lpstr>
      <vt:lpstr>Calibri</vt:lpstr>
      <vt:lpstr>Tw Cen MT</vt:lpstr>
      <vt:lpstr>Tw Cen MT Condensed</vt:lpstr>
      <vt:lpstr>Wingdings 3</vt:lpstr>
      <vt:lpstr>Integral</vt:lpstr>
      <vt:lpstr>Improvement of problems found in the report </vt:lpstr>
      <vt:lpstr>Introduction</vt:lpstr>
      <vt:lpstr>One of the issues</vt:lpstr>
      <vt:lpstr>How this issue </vt:lpstr>
      <vt:lpstr>The final issue</vt:lpstr>
      <vt:lpstr>How to solve this issue</vt:lpstr>
      <vt:lpstr>Why is it important to fix these issues?</vt:lpstr>
      <vt:lpstr>Effects of issue NO.2</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Improvement of problems found in the report</dc:title>
  <dc:creator>George Marcu</dc:creator>
  <cp:lastModifiedBy>George Marcu</cp:lastModifiedBy>
  <cp:revision>10</cp:revision>
  <dcterms:created xsi:type="dcterms:W3CDTF">2020-06-16T23:47:42Z</dcterms:created>
  <dcterms:modified xsi:type="dcterms:W3CDTF">2020-06-17T19:54:13Z</dcterms:modified>
</cp:coreProperties>
</file>