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34" r:id="rId1"/>
  </p:sldMasterIdLst>
  <p:notesMasterIdLst>
    <p:notesMasterId r:id="rId30"/>
  </p:notesMasterIdLst>
  <p:handoutMasterIdLst>
    <p:handoutMasterId r:id="rId31"/>
  </p:handoutMasterIdLst>
  <p:sldIdLst>
    <p:sldId id="649" r:id="rId2"/>
    <p:sldId id="544" r:id="rId3"/>
    <p:sldId id="643" r:id="rId4"/>
    <p:sldId id="734" r:id="rId5"/>
    <p:sldId id="736" r:id="rId6"/>
    <p:sldId id="792" r:id="rId7"/>
    <p:sldId id="793" r:id="rId8"/>
    <p:sldId id="765" r:id="rId9"/>
    <p:sldId id="767" r:id="rId10"/>
    <p:sldId id="768" r:id="rId11"/>
    <p:sldId id="769" r:id="rId12"/>
    <p:sldId id="777" r:id="rId13"/>
    <p:sldId id="772" r:id="rId14"/>
    <p:sldId id="773" r:id="rId15"/>
    <p:sldId id="776" r:id="rId16"/>
    <p:sldId id="720" r:id="rId17"/>
    <p:sldId id="761" r:id="rId18"/>
    <p:sldId id="762" r:id="rId19"/>
    <p:sldId id="756" r:id="rId20"/>
    <p:sldId id="737" r:id="rId21"/>
    <p:sldId id="738" r:id="rId22"/>
    <p:sldId id="739" r:id="rId23"/>
    <p:sldId id="760" r:id="rId24"/>
    <p:sldId id="759" r:id="rId25"/>
    <p:sldId id="617" r:id="rId26"/>
    <p:sldId id="732" r:id="rId27"/>
    <p:sldId id="650" r:id="rId28"/>
    <p:sldId id="441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BCBC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354"/>
    <p:restoredTop sz="79080"/>
  </p:normalViewPr>
  <p:slideViewPr>
    <p:cSldViewPr snapToGrid="0" snapToObjects="1">
      <p:cViewPr varScale="1">
        <p:scale>
          <a:sx n="76" d="100"/>
          <a:sy n="76" d="100"/>
        </p:scale>
        <p:origin x="42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1AFE1B-69A8-B343-A74E-823C24B76CE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5F8782-5671-1B43-BD2D-D7FAC3900D4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B7B24A-A83D-C141-90CF-75D766739CF2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68411E-5641-9947-9F60-E5673182D5B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47388E-122E-2244-9E7F-7B0929F3A19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9577D0-A8D1-8E40-8D18-A3FB86BE6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858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475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9135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862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155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0737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607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68137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80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2778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7214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489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352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9965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631293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9649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1650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9625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77202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177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2287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09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5" r:id="rId1"/>
    <p:sldLayoutId id="2147483836" r:id="rId2"/>
    <p:sldLayoutId id="2147483837" r:id="rId3"/>
    <p:sldLayoutId id="2147483838" r:id="rId4"/>
    <p:sldLayoutId id="2147483839" r:id="rId5"/>
    <p:sldLayoutId id="2147483840" r:id="rId6"/>
    <p:sldLayoutId id="2147483841" r:id="rId7"/>
    <p:sldLayoutId id="2147483842" r:id="rId8"/>
    <p:sldLayoutId id="2147483843" r:id="rId9"/>
    <p:sldLayoutId id="2147483844" r:id="rId10"/>
    <p:sldLayoutId id="2147483845" r:id="rId11"/>
    <p:sldLayoutId id="2147483846" r:id="rId12"/>
    <p:sldLayoutId id="2147483847" r:id="rId13"/>
    <p:sldLayoutId id="2147483848" r:id="rId14"/>
    <p:sldLayoutId id="2147483849" r:id="rId15"/>
    <p:sldLayoutId id="2147483850" r:id="rId16"/>
    <p:sldLayoutId id="2147483851" r:id="rId17"/>
    <p:sldLayoutId id="2147483852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5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7" Type="http://schemas.openxmlformats.org/officeDocument/2006/relationships/image" Target="../media/image14.tiff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tiff"/><Relationship Id="rId5" Type="http://schemas.openxmlformats.org/officeDocument/2006/relationships/image" Target="../media/image12.tiff"/><Relationship Id="rId4" Type="http://schemas.openxmlformats.org/officeDocument/2006/relationships/image" Target="../media/image11.tif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tiff"/><Relationship Id="rId13" Type="http://schemas.openxmlformats.org/officeDocument/2006/relationships/image" Target="../media/image32.tiff"/><Relationship Id="rId3" Type="http://schemas.openxmlformats.org/officeDocument/2006/relationships/image" Target="../media/image22.tiff"/><Relationship Id="rId7" Type="http://schemas.openxmlformats.org/officeDocument/2006/relationships/image" Target="../media/image26.tiff"/><Relationship Id="rId12" Type="http://schemas.openxmlformats.org/officeDocument/2006/relationships/image" Target="../media/image31.tiff"/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tiff"/><Relationship Id="rId11" Type="http://schemas.openxmlformats.org/officeDocument/2006/relationships/image" Target="../media/image30.tiff"/><Relationship Id="rId5" Type="http://schemas.openxmlformats.org/officeDocument/2006/relationships/image" Target="../media/image24.tiff"/><Relationship Id="rId10" Type="http://schemas.openxmlformats.org/officeDocument/2006/relationships/image" Target="../media/image29.tiff"/><Relationship Id="rId4" Type="http://schemas.openxmlformats.org/officeDocument/2006/relationships/image" Target="../media/image23.tiff"/><Relationship Id="rId9" Type="http://schemas.openxmlformats.org/officeDocument/2006/relationships/image" Target="../media/image28.tiff"/><Relationship Id="rId14" Type="http://schemas.openxmlformats.org/officeDocument/2006/relationships/image" Target="../media/image33.tif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4.tiff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35.tiff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93928" y="171700"/>
            <a:ext cx="11091897" cy="23697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96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96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48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2C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808892" y="5091099"/>
            <a:ext cx="10234246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 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Mawrth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y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pedwerydd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ar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hugain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Dachwedd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2020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24.11.2020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28561" y="258718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775402" y="1901045"/>
            <a:ext cx="2995888" cy="2666721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7" y="2678683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Darlith</a:t>
            </a:r>
            <a:endParaRPr lang="en-US" sz="4000" b="1" dirty="0"/>
          </a:p>
          <a:p>
            <a:pPr algn="ctr"/>
            <a:r>
              <a:rPr lang="en-US" sz="4000" b="1" dirty="0"/>
              <a:t>8</a:t>
            </a:r>
            <a:endParaRPr lang="en-US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730" y="6173074"/>
            <a:ext cx="3377876" cy="5233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1C6228-32AF-4645-8326-44FAEF63BAF9}"/>
              </a:ext>
            </a:extLst>
          </p:cNvPr>
          <p:cNvSpPr txBox="1"/>
          <p:nvPr/>
        </p:nvSpPr>
        <p:spPr>
          <a:xfrm>
            <a:off x="9155739" y="6297111"/>
            <a:ext cx="281042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hlinkClick r:id="rId5"/>
              </a:rPr>
              <a:t>n.evans@uwtsd.ac.uk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589493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33651" y="2251022"/>
            <a:ext cx="5687464" cy="310854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cynnal</a:t>
            </a:r>
            <a:r>
              <a:rPr lang="en-US" sz="2800" dirty="0"/>
              <a:t> </a:t>
            </a:r>
            <a:r>
              <a:rPr lang="en-US" sz="2800" dirty="0" err="1"/>
              <a:t>sesiwn</a:t>
            </a:r>
            <a:r>
              <a:rPr lang="en-US" sz="2800" dirty="0"/>
              <a:t> </a:t>
            </a:r>
            <a:r>
              <a:rPr lang="en-US" sz="2800" dirty="0" err="1"/>
              <a:t>gofrestru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;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adolygu</a:t>
            </a:r>
            <a:r>
              <a:rPr lang="en-US" sz="2800" dirty="0"/>
              <a:t> </a:t>
            </a:r>
            <a:r>
              <a:rPr lang="en-US" sz="2800" dirty="0" err="1"/>
              <a:t>patrymau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a </a:t>
            </a:r>
            <a:r>
              <a:rPr lang="en-US" sz="2800" dirty="0" err="1"/>
              <a:t>gyflwynwyd</a:t>
            </a:r>
            <a:r>
              <a:rPr lang="en-US" sz="2800" dirty="0"/>
              <a:t> </a:t>
            </a:r>
            <a:r>
              <a:rPr lang="en-US" sz="2800" dirty="0" err="1"/>
              <a:t>hyd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dysgu</a:t>
            </a:r>
            <a:r>
              <a:rPr lang="en-US" sz="2800" dirty="0"/>
              <a:t> </a:t>
            </a:r>
            <a:r>
              <a:rPr lang="en-US" sz="2800" dirty="0" err="1"/>
              <a:t>sut</a:t>
            </a:r>
            <a:r>
              <a:rPr lang="en-US" sz="2800" dirty="0"/>
              <a:t> i </a:t>
            </a:r>
            <a:r>
              <a:rPr lang="en-US" sz="2800" dirty="0" err="1"/>
              <a:t>siarad</a:t>
            </a:r>
            <a:r>
              <a:rPr lang="en-US" sz="2800" dirty="0"/>
              <a:t> </a:t>
            </a:r>
            <a:r>
              <a:rPr lang="en-US" sz="2800" dirty="0" err="1"/>
              <a:t>amdanaf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48690" y="2251021"/>
            <a:ext cx="5768490" cy="310854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conduct a registry session in Welsh;</a:t>
            </a:r>
          </a:p>
          <a:p>
            <a:endParaRPr lang="en-US" sz="2800" dirty="0"/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revise Welsh patterns introduced so far;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learn how to discuss “myself”.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381309" y="5968366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1761067" y="406400"/>
            <a:ext cx="8771465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Nod y </a:t>
            </a:r>
            <a:r>
              <a:rPr lang="en-US" sz="4000" b="1" dirty="0" err="1">
                <a:solidFill>
                  <a:schemeClr val="bg1"/>
                </a:solidFill>
              </a:rPr>
              <a:t>wers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ydy</a:t>
            </a:r>
            <a:r>
              <a:rPr lang="en-US" sz="4000" b="1" dirty="0">
                <a:solidFill>
                  <a:schemeClr val="bg1"/>
                </a:solidFill>
              </a:rPr>
              <a:t> ….</a:t>
            </a:r>
          </a:p>
        </p:txBody>
      </p:sp>
    </p:spTree>
    <p:extLst>
      <p:ext uri="{BB962C8B-B14F-4D97-AF65-F5344CB8AC3E}">
        <p14:creationId xmlns:p14="http://schemas.microsoft.com/office/powerpoint/2010/main" val="121894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316872"/>
              </p:ext>
            </p:extLst>
          </p:nvPr>
        </p:nvGraphicFramePr>
        <p:xfrm>
          <a:off x="308162" y="1258756"/>
          <a:ext cx="11468100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9679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88421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Croeso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i’r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amdanaf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2400" b="1" i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amdanaf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Gwrandewch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rydych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chi’n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mynd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...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amdanaf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bwrdd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gwyn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/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sgrîn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Barod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Agorwch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Pawb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hapus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Ysgrifennwch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dyddiad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Oes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cwestiwn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Agor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Lesson openers</a:t>
            </a:r>
            <a:endParaRPr sz="50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035EAA-79DE-BC48-9B01-09A7237A3E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7166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207717" y="164876"/>
            <a:ext cx="4909102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Beth </a:t>
            </a:r>
            <a:r>
              <a:rPr lang="en-US" sz="4000" b="1" dirty="0" err="1">
                <a:solidFill>
                  <a:schemeClr val="bg1"/>
                </a:solidFill>
              </a:rPr>
              <a:t>ydy’r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dyddiad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14220C-D430-BB42-840C-B19FE9B20225}"/>
              </a:ext>
            </a:extLst>
          </p:cNvPr>
          <p:cNvSpPr txBox="1"/>
          <p:nvPr/>
        </p:nvSpPr>
        <p:spPr>
          <a:xfrm>
            <a:off x="207717" y="1787871"/>
            <a:ext cx="4909102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Arial Rounded MT Bold" panose="020F0704030504030204" pitchFamily="34" charset="77"/>
              </a:rPr>
              <a:t>24.11.2020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1117601" y="4118754"/>
            <a:ext cx="9020168" cy="206210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………., y</a:t>
            </a:r>
            <a:r>
              <a:rPr lang="en-US" sz="3200" b="1" dirty="0">
                <a:solidFill>
                  <a:srgbClr val="FF0000"/>
                </a:solidFill>
              </a:rPr>
              <a:t> </a:t>
            </a:r>
            <a:r>
              <a:rPr lang="en-US" sz="3200" b="1" dirty="0"/>
              <a:t>………............ o ……….. 2020.</a:t>
            </a:r>
          </a:p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………,  ……….. y ………..…… 2020.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E6DA9A-422B-7946-B3D5-12D05FDFCE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7067" y="45731"/>
            <a:ext cx="6715055" cy="43174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47A076-F18F-D543-A311-C46C36A573D7}"/>
              </a:ext>
            </a:extLst>
          </p:cNvPr>
          <p:cNvSpPr txBox="1"/>
          <p:nvPr/>
        </p:nvSpPr>
        <p:spPr>
          <a:xfrm>
            <a:off x="2500577" y="4542790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22462D-73AA-B74D-967A-F0667C822926}"/>
              </a:ext>
            </a:extLst>
          </p:cNvPr>
          <p:cNvSpPr txBox="1"/>
          <p:nvPr/>
        </p:nvSpPr>
        <p:spPr>
          <a:xfrm>
            <a:off x="2807480" y="5561338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12A388F-AC34-224E-87DF-23F0D10E2B41}"/>
              </a:ext>
            </a:extLst>
          </p:cNvPr>
          <p:cNvSpPr txBox="1"/>
          <p:nvPr/>
        </p:nvSpPr>
        <p:spPr>
          <a:xfrm>
            <a:off x="4614374" y="4265791"/>
            <a:ext cx="1736232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pedwerydd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</a:t>
            </a:r>
            <a:r>
              <a:rPr lang="en-US" b="1" dirty="0" err="1"/>
              <a:t>hugain</a:t>
            </a:r>
            <a:endParaRPr lang="en-US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76178D9-9621-244B-A247-DD1BE9EF0277}"/>
              </a:ext>
            </a:extLst>
          </p:cNvPr>
          <p:cNvSpPr txBox="1"/>
          <p:nvPr/>
        </p:nvSpPr>
        <p:spPr>
          <a:xfrm>
            <a:off x="4220064" y="5561338"/>
            <a:ext cx="142455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Tachwedd</a:t>
            </a:r>
            <a:endParaRPr lang="en-US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0BE16E9-90F7-564A-BBE7-FE2BDBF604AC}"/>
              </a:ext>
            </a:extLst>
          </p:cNvPr>
          <p:cNvSpPr txBox="1"/>
          <p:nvPr/>
        </p:nvSpPr>
        <p:spPr>
          <a:xfrm>
            <a:off x="7370727" y="4582309"/>
            <a:ext cx="130386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Dachwedd</a:t>
            </a:r>
            <a:endParaRPr lang="en-US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198354C-1055-1947-B138-404E1A48FB38}"/>
              </a:ext>
            </a:extLst>
          </p:cNvPr>
          <p:cNvSpPr txBox="1"/>
          <p:nvPr/>
        </p:nvSpPr>
        <p:spPr>
          <a:xfrm>
            <a:off x="6381972" y="5238172"/>
            <a:ext cx="1736232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pedwerydd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</a:t>
            </a:r>
            <a:r>
              <a:rPr lang="en-US" b="1" dirty="0" err="1"/>
              <a:t>hugain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514918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6" grpId="0" animBg="1"/>
      <p:bldP spid="12" grpId="0" animBg="1"/>
      <p:bldP spid="13" grpId="0" animBg="1"/>
      <p:bldP spid="15" grpId="0" animBg="1"/>
      <p:bldP spid="16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963186C-5727-844E-A45C-E5261E7B1E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41" t="4632" r="3615" b="21093"/>
          <a:stretch/>
        </p:blipFill>
        <p:spPr>
          <a:xfrm>
            <a:off x="6730812" y="235596"/>
            <a:ext cx="5214258" cy="3078474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1CEA39-2453-B64A-8CE8-B9668D4E728C}"/>
              </a:ext>
            </a:extLst>
          </p:cNvPr>
          <p:cNvSpPr txBox="1"/>
          <p:nvPr/>
        </p:nvSpPr>
        <p:spPr>
          <a:xfrm>
            <a:off x="-23896" y="-63043"/>
            <a:ext cx="63569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Ble</a:t>
            </a:r>
            <a:r>
              <a:rPr lang="en-US" sz="5400" b="1" dirty="0"/>
              <a:t> </a:t>
            </a:r>
            <a:r>
              <a:rPr lang="en-US" sz="5400" b="1" dirty="0" err="1"/>
              <a:t>rwyt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ti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byw</a:t>
            </a:r>
            <a:r>
              <a:rPr lang="en-US" sz="5400" b="1" dirty="0"/>
              <a:t>?</a:t>
            </a:r>
          </a:p>
          <a:p>
            <a:pPr algn="ctr"/>
            <a:endParaRPr lang="en-US" sz="1400" b="1" dirty="0"/>
          </a:p>
          <a:p>
            <a:pPr algn="ctr"/>
            <a:r>
              <a:rPr lang="en-US" sz="2000" b="1" i="1" dirty="0"/>
              <a:t>Where do you live?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D1FAF74-91AF-FD49-BE68-D02A18D8B598}"/>
              </a:ext>
            </a:extLst>
          </p:cNvPr>
          <p:cNvSpPr/>
          <p:nvPr/>
        </p:nvSpPr>
        <p:spPr>
          <a:xfrm>
            <a:off x="9025467" y="474133"/>
            <a:ext cx="1676400" cy="2404533"/>
          </a:xfrm>
          <a:custGeom>
            <a:avLst/>
            <a:gdLst>
              <a:gd name="connsiteX0" fmla="*/ 1202267 w 1337734"/>
              <a:gd name="connsiteY0" fmla="*/ 67734 h 2336800"/>
              <a:gd name="connsiteX1" fmla="*/ 474134 w 1337734"/>
              <a:gd name="connsiteY1" fmla="*/ 101600 h 2336800"/>
              <a:gd name="connsiteX2" fmla="*/ 355600 w 1337734"/>
              <a:gd name="connsiteY2" fmla="*/ 118534 h 2336800"/>
              <a:gd name="connsiteX3" fmla="*/ 304800 w 1337734"/>
              <a:gd name="connsiteY3" fmla="*/ 135467 h 2336800"/>
              <a:gd name="connsiteX4" fmla="*/ 237067 w 1337734"/>
              <a:gd name="connsiteY4" fmla="*/ 152400 h 2336800"/>
              <a:gd name="connsiteX5" fmla="*/ 135467 w 1337734"/>
              <a:gd name="connsiteY5" fmla="*/ 186267 h 2336800"/>
              <a:gd name="connsiteX6" fmla="*/ 84667 w 1337734"/>
              <a:gd name="connsiteY6" fmla="*/ 220134 h 2336800"/>
              <a:gd name="connsiteX7" fmla="*/ 16934 w 1337734"/>
              <a:gd name="connsiteY7" fmla="*/ 372534 h 2336800"/>
              <a:gd name="connsiteX8" fmla="*/ 0 w 1337734"/>
              <a:gd name="connsiteY8" fmla="*/ 423334 h 2336800"/>
              <a:gd name="connsiteX9" fmla="*/ 16934 w 1337734"/>
              <a:gd name="connsiteY9" fmla="*/ 677334 h 2336800"/>
              <a:gd name="connsiteX10" fmla="*/ 33867 w 1337734"/>
              <a:gd name="connsiteY10" fmla="*/ 778934 h 2336800"/>
              <a:gd name="connsiteX11" fmla="*/ 67734 w 1337734"/>
              <a:gd name="connsiteY11" fmla="*/ 914400 h 2336800"/>
              <a:gd name="connsiteX12" fmla="*/ 84667 w 1337734"/>
              <a:gd name="connsiteY12" fmla="*/ 1016000 h 2336800"/>
              <a:gd name="connsiteX13" fmla="*/ 118534 w 1337734"/>
              <a:gd name="connsiteY13" fmla="*/ 1253067 h 2336800"/>
              <a:gd name="connsiteX14" fmla="*/ 135467 w 1337734"/>
              <a:gd name="connsiteY14" fmla="*/ 1320800 h 2336800"/>
              <a:gd name="connsiteX15" fmla="*/ 152400 w 1337734"/>
              <a:gd name="connsiteY15" fmla="*/ 1405467 h 2336800"/>
              <a:gd name="connsiteX16" fmla="*/ 186267 w 1337734"/>
              <a:gd name="connsiteY16" fmla="*/ 1507067 h 2336800"/>
              <a:gd name="connsiteX17" fmla="*/ 254000 w 1337734"/>
              <a:gd name="connsiteY17" fmla="*/ 1744134 h 2336800"/>
              <a:gd name="connsiteX18" fmla="*/ 270934 w 1337734"/>
              <a:gd name="connsiteY18" fmla="*/ 1794934 h 2336800"/>
              <a:gd name="connsiteX19" fmla="*/ 304800 w 1337734"/>
              <a:gd name="connsiteY19" fmla="*/ 1845734 h 2336800"/>
              <a:gd name="connsiteX20" fmla="*/ 321734 w 1337734"/>
              <a:gd name="connsiteY20" fmla="*/ 1896534 h 2336800"/>
              <a:gd name="connsiteX21" fmla="*/ 423334 w 1337734"/>
              <a:gd name="connsiteY21" fmla="*/ 2048934 h 2336800"/>
              <a:gd name="connsiteX22" fmla="*/ 457200 w 1337734"/>
              <a:gd name="connsiteY22" fmla="*/ 2099734 h 2336800"/>
              <a:gd name="connsiteX23" fmla="*/ 508000 w 1337734"/>
              <a:gd name="connsiteY23" fmla="*/ 2150534 h 2336800"/>
              <a:gd name="connsiteX24" fmla="*/ 541867 w 1337734"/>
              <a:gd name="connsiteY24" fmla="*/ 2201334 h 2336800"/>
              <a:gd name="connsiteX25" fmla="*/ 643467 w 1337734"/>
              <a:gd name="connsiteY25" fmla="*/ 2269067 h 2336800"/>
              <a:gd name="connsiteX26" fmla="*/ 694267 w 1337734"/>
              <a:gd name="connsiteY26" fmla="*/ 2302934 h 2336800"/>
              <a:gd name="connsiteX27" fmla="*/ 795867 w 1337734"/>
              <a:gd name="connsiteY27" fmla="*/ 2336800 h 2336800"/>
              <a:gd name="connsiteX28" fmla="*/ 965200 w 1337734"/>
              <a:gd name="connsiteY28" fmla="*/ 2302934 h 2336800"/>
              <a:gd name="connsiteX29" fmla="*/ 1066800 w 1337734"/>
              <a:gd name="connsiteY29" fmla="*/ 2235200 h 2336800"/>
              <a:gd name="connsiteX30" fmla="*/ 1168400 w 1337734"/>
              <a:gd name="connsiteY30" fmla="*/ 2082800 h 2336800"/>
              <a:gd name="connsiteX31" fmla="*/ 1202267 w 1337734"/>
              <a:gd name="connsiteY31" fmla="*/ 2032000 h 2336800"/>
              <a:gd name="connsiteX32" fmla="*/ 1253067 w 1337734"/>
              <a:gd name="connsiteY32" fmla="*/ 1930400 h 2336800"/>
              <a:gd name="connsiteX33" fmla="*/ 1270000 w 1337734"/>
              <a:gd name="connsiteY33" fmla="*/ 1862667 h 2336800"/>
              <a:gd name="connsiteX34" fmla="*/ 1303867 w 1337734"/>
              <a:gd name="connsiteY34" fmla="*/ 1608667 h 2336800"/>
              <a:gd name="connsiteX35" fmla="*/ 1337734 w 1337734"/>
              <a:gd name="connsiteY35" fmla="*/ 778934 h 2336800"/>
              <a:gd name="connsiteX36" fmla="*/ 1320800 w 1337734"/>
              <a:gd name="connsiteY36" fmla="*/ 287867 h 2336800"/>
              <a:gd name="connsiteX37" fmla="*/ 1303867 w 1337734"/>
              <a:gd name="connsiteY37" fmla="*/ 237067 h 2336800"/>
              <a:gd name="connsiteX38" fmla="*/ 1253067 w 1337734"/>
              <a:gd name="connsiteY38" fmla="*/ 220134 h 2336800"/>
              <a:gd name="connsiteX39" fmla="*/ 1151467 w 1337734"/>
              <a:gd name="connsiteY39" fmla="*/ 152400 h 2336800"/>
              <a:gd name="connsiteX40" fmla="*/ 897467 w 1337734"/>
              <a:gd name="connsiteY40" fmla="*/ 67734 h 2336800"/>
              <a:gd name="connsiteX41" fmla="*/ 745067 w 1337734"/>
              <a:gd name="connsiteY41" fmla="*/ 16934 h 2336800"/>
              <a:gd name="connsiteX42" fmla="*/ 694267 w 1337734"/>
              <a:gd name="connsiteY42" fmla="*/ 0 h 233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1337734" h="2336800">
                <a:moveTo>
                  <a:pt x="1202267" y="67734"/>
                </a:moveTo>
                <a:cubicBezTo>
                  <a:pt x="857700" y="116957"/>
                  <a:pt x="1249932" y="65516"/>
                  <a:pt x="474134" y="101600"/>
                </a:cubicBezTo>
                <a:cubicBezTo>
                  <a:pt x="434265" y="103454"/>
                  <a:pt x="395111" y="112889"/>
                  <a:pt x="355600" y="118534"/>
                </a:cubicBezTo>
                <a:cubicBezTo>
                  <a:pt x="338667" y="124178"/>
                  <a:pt x="321963" y="130564"/>
                  <a:pt x="304800" y="135467"/>
                </a:cubicBezTo>
                <a:cubicBezTo>
                  <a:pt x="282423" y="141860"/>
                  <a:pt x="259358" y="145713"/>
                  <a:pt x="237067" y="152400"/>
                </a:cubicBezTo>
                <a:cubicBezTo>
                  <a:pt x="202874" y="162658"/>
                  <a:pt x="135467" y="186267"/>
                  <a:pt x="135467" y="186267"/>
                </a:cubicBezTo>
                <a:cubicBezTo>
                  <a:pt x="118534" y="197556"/>
                  <a:pt x="99058" y="205743"/>
                  <a:pt x="84667" y="220134"/>
                </a:cubicBezTo>
                <a:cubicBezTo>
                  <a:pt x="44414" y="260387"/>
                  <a:pt x="33702" y="322230"/>
                  <a:pt x="16934" y="372534"/>
                </a:cubicBezTo>
                <a:lnTo>
                  <a:pt x="0" y="423334"/>
                </a:lnTo>
                <a:cubicBezTo>
                  <a:pt x="5645" y="508001"/>
                  <a:pt x="8889" y="592862"/>
                  <a:pt x="16934" y="677334"/>
                </a:cubicBezTo>
                <a:cubicBezTo>
                  <a:pt x="20189" y="711513"/>
                  <a:pt x="27725" y="745154"/>
                  <a:pt x="33867" y="778934"/>
                </a:cubicBezTo>
                <a:cubicBezTo>
                  <a:pt x="50214" y="868843"/>
                  <a:pt x="44233" y="843899"/>
                  <a:pt x="67734" y="914400"/>
                </a:cubicBezTo>
                <a:cubicBezTo>
                  <a:pt x="73378" y="948267"/>
                  <a:pt x="79812" y="982011"/>
                  <a:pt x="84667" y="1016000"/>
                </a:cubicBezTo>
                <a:cubicBezTo>
                  <a:pt x="100277" y="1125275"/>
                  <a:pt x="98329" y="1152044"/>
                  <a:pt x="118534" y="1253067"/>
                </a:cubicBezTo>
                <a:cubicBezTo>
                  <a:pt x="123098" y="1275888"/>
                  <a:pt x="130419" y="1298082"/>
                  <a:pt x="135467" y="1320800"/>
                </a:cubicBezTo>
                <a:cubicBezTo>
                  <a:pt x="141710" y="1348896"/>
                  <a:pt x="144827" y="1377700"/>
                  <a:pt x="152400" y="1405467"/>
                </a:cubicBezTo>
                <a:cubicBezTo>
                  <a:pt x="161793" y="1439908"/>
                  <a:pt x="177609" y="1472434"/>
                  <a:pt x="186267" y="1507067"/>
                </a:cubicBezTo>
                <a:cubicBezTo>
                  <a:pt x="228788" y="1677152"/>
                  <a:pt x="205418" y="1598389"/>
                  <a:pt x="254000" y="1744134"/>
                </a:cubicBezTo>
                <a:cubicBezTo>
                  <a:pt x="259644" y="1761067"/>
                  <a:pt x="261033" y="1780082"/>
                  <a:pt x="270934" y="1794934"/>
                </a:cubicBezTo>
                <a:cubicBezTo>
                  <a:pt x="282223" y="1811867"/>
                  <a:pt x="295699" y="1827531"/>
                  <a:pt x="304800" y="1845734"/>
                </a:cubicBezTo>
                <a:cubicBezTo>
                  <a:pt x="312782" y="1861699"/>
                  <a:pt x="313066" y="1880931"/>
                  <a:pt x="321734" y="1896534"/>
                </a:cubicBezTo>
                <a:cubicBezTo>
                  <a:pt x="321742" y="1896549"/>
                  <a:pt x="406396" y="2023527"/>
                  <a:pt x="423334" y="2048934"/>
                </a:cubicBezTo>
                <a:cubicBezTo>
                  <a:pt x="434623" y="2065867"/>
                  <a:pt x="442810" y="2085344"/>
                  <a:pt x="457200" y="2099734"/>
                </a:cubicBezTo>
                <a:cubicBezTo>
                  <a:pt x="474133" y="2116667"/>
                  <a:pt x="492669" y="2132137"/>
                  <a:pt x="508000" y="2150534"/>
                </a:cubicBezTo>
                <a:cubicBezTo>
                  <a:pt x="521029" y="2166168"/>
                  <a:pt x="526551" y="2187933"/>
                  <a:pt x="541867" y="2201334"/>
                </a:cubicBezTo>
                <a:cubicBezTo>
                  <a:pt x="572499" y="2228137"/>
                  <a:pt x="609600" y="2246489"/>
                  <a:pt x="643467" y="2269067"/>
                </a:cubicBezTo>
                <a:cubicBezTo>
                  <a:pt x="660400" y="2280356"/>
                  <a:pt x="674960" y="2296498"/>
                  <a:pt x="694267" y="2302934"/>
                </a:cubicBezTo>
                <a:lnTo>
                  <a:pt x="795867" y="2336800"/>
                </a:lnTo>
                <a:cubicBezTo>
                  <a:pt x="825312" y="2332594"/>
                  <a:pt x="924279" y="2325668"/>
                  <a:pt x="965200" y="2302934"/>
                </a:cubicBezTo>
                <a:cubicBezTo>
                  <a:pt x="1000781" y="2283167"/>
                  <a:pt x="1066800" y="2235200"/>
                  <a:pt x="1066800" y="2235200"/>
                </a:cubicBezTo>
                <a:lnTo>
                  <a:pt x="1168400" y="2082800"/>
                </a:lnTo>
                <a:lnTo>
                  <a:pt x="1202267" y="2032000"/>
                </a:lnTo>
                <a:cubicBezTo>
                  <a:pt x="1273615" y="1817952"/>
                  <a:pt x="1154594" y="2160170"/>
                  <a:pt x="1253067" y="1930400"/>
                </a:cubicBezTo>
                <a:cubicBezTo>
                  <a:pt x="1262235" y="1909009"/>
                  <a:pt x="1265837" y="1885564"/>
                  <a:pt x="1270000" y="1862667"/>
                </a:cubicBezTo>
                <a:cubicBezTo>
                  <a:pt x="1279351" y="1811235"/>
                  <a:pt x="1297967" y="1655866"/>
                  <a:pt x="1303867" y="1608667"/>
                </a:cubicBezTo>
                <a:cubicBezTo>
                  <a:pt x="1318761" y="1340566"/>
                  <a:pt x="1337734" y="1041695"/>
                  <a:pt x="1337734" y="778934"/>
                </a:cubicBezTo>
                <a:cubicBezTo>
                  <a:pt x="1337734" y="615148"/>
                  <a:pt x="1331017" y="451334"/>
                  <a:pt x="1320800" y="287867"/>
                </a:cubicBezTo>
                <a:cubicBezTo>
                  <a:pt x="1319687" y="270052"/>
                  <a:pt x="1316488" y="249688"/>
                  <a:pt x="1303867" y="237067"/>
                </a:cubicBezTo>
                <a:cubicBezTo>
                  <a:pt x="1291246" y="224446"/>
                  <a:pt x="1270000" y="225778"/>
                  <a:pt x="1253067" y="220134"/>
                </a:cubicBezTo>
                <a:cubicBezTo>
                  <a:pt x="1219200" y="197556"/>
                  <a:pt x="1190081" y="165271"/>
                  <a:pt x="1151467" y="152400"/>
                </a:cubicBezTo>
                <a:lnTo>
                  <a:pt x="897467" y="67734"/>
                </a:lnTo>
                <a:lnTo>
                  <a:pt x="745067" y="16934"/>
                </a:lnTo>
                <a:lnTo>
                  <a:pt x="694267" y="0"/>
                </a:lnTo>
              </a:path>
            </a:pathLst>
          </a:cu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12-Point Star 4">
            <a:extLst>
              <a:ext uri="{FF2B5EF4-FFF2-40B4-BE49-F238E27FC236}">
                <a16:creationId xmlns:a16="http://schemas.microsoft.com/office/drawing/2014/main" id="{094B0657-674C-7745-A93D-7D62F43F0838}"/>
              </a:ext>
            </a:extLst>
          </p:cNvPr>
          <p:cNvSpPr/>
          <p:nvPr/>
        </p:nvSpPr>
        <p:spPr>
          <a:xfrm>
            <a:off x="3796119" y="868132"/>
            <a:ext cx="2934693" cy="2445938"/>
          </a:xfrm>
          <a:prstGeom prst="star1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yn</a:t>
            </a:r>
            <a:r>
              <a:rPr lang="en-US" b="1" dirty="0"/>
              <a:t> + </a:t>
            </a:r>
            <a:r>
              <a:rPr lang="en-US" b="1" dirty="0" err="1"/>
              <a:t>enw</a:t>
            </a:r>
            <a:r>
              <a:rPr lang="en-US" b="1" dirty="0"/>
              <a:t> </a:t>
            </a:r>
            <a:r>
              <a:rPr lang="en-US" b="1" dirty="0" err="1"/>
              <a:t>lle</a:t>
            </a:r>
            <a:r>
              <a:rPr lang="en-US" b="1" dirty="0"/>
              <a:t> = </a:t>
            </a:r>
            <a:r>
              <a:rPr lang="en-US" b="1" dirty="0" err="1"/>
              <a:t>treiglad</a:t>
            </a:r>
            <a:r>
              <a:rPr lang="en-US" b="1" dirty="0"/>
              <a:t> </a:t>
            </a:r>
            <a:r>
              <a:rPr lang="en-US" b="1" dirty="0" err="1"/>
              <a:t>trwynol</a:t>
            </a:r>
            <a:endParaRPr lang="en-US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63BE2D-E661-BC49-90B2-671D25526EE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872" t="18245" r="7573" b="8852"/>
          <a:stretch/>
        </p:blipFill>
        <p:spPr>
          <a:xfrm>
            <a:off x="217334" y="3314070"/>
            <a:ext cx="4400051" cy="3387173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sp>
        <p:nvSpPr>
          <p:cNvPr id="7" name="Left Arrow 6">
            <a:extLst>
              <a:ext uri="{FF2B5EF4-FFF2-40B4-BE49-F238E27FC236}">
                <a16:creationId xmlns:a16="http://schemas.microsoft.com/office/drawing/2014/main" id="{A9575622-520F-EB4A-8AC0-D0BD93C2D2EA}"/>
              </a:ext>
            </a:extLst>
          </p:cNvPr>
          <p:cNvSpPr/>
          <p:nvPr/>
        </p:nvSpPr>
        <p:spPr>
          <a:xfrm>
            <a:off x="4185139" y="3511202"/>
            <a:ext cx="1529861" cy="615461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E0D771-13C8-EB41-BF27-346EEF38732B}"/>
              </a:ext>
            </a:extLst>
          </p:cNvPr>
          <p:cNvSpPr txBox="1"/>
          <p:nvPr/>
        </p:nvSpPr>
        <p:spPr>
          <a:xfrm>
            <a:off x="5780444" y="3511202"/>
            <a:ext cx="6213584" cy="120032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Does DIM </a:t>
            </a:r>
            <a:r>
              <a:rPr lang="en-US" dirty="0" err="1"/>
              <a:t>treiglad</a:t>
            </a:r>
            <a:r>
              <a:rPr lang="en-US" dirty="0"/>
              <a:t> am </a:t>
            </a:r>
            <a:r>
              <a:rPr lang="en-US" dirty="0" err="1"/>
              <a:t>fod</a:t>
            </a:r>
            <a:r>
              <a:rPr lang="en-US" dirty="0"/>
              <a:t> y </a:t>
            </a:r>
            <a:r>
              <a:rPr lang="en-US" dirty="0" err="1"/>
              <a:t>llefydd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dechrau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llythrennau</a:t>
            </a:r>
            <a:r>
              <a:rPr lang="en-US" dirty="0"/>
              <a:t> A </a:t>
            </a:r>
            <a:r>
              <a:rPr lang="en-US" dirty="0" err="1"/>
              <a:t>neu</a:t>
            </a:r>
            <a:r>
              <a:rPr lang="en-US" dirty="0"/>
              <a:t> LL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ddim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treiglo’n</a:t>
            </a:r>
            <a:r>
              <a:rPr lang="en-US" dirty="0"/>
              <a:t> </a:t>
            </a:r>
            <a:r>
              <a:rPr lang="en-US" dirty="0" err="1"/>
              <a:t>drwynol</a:t>
            </a:r>
            <a:r>
              <a:rPr lang="en-US" dirty="0"/>
              <a:t>.</a:t>
            </a:r>
          </a:p>
          <a:p>
            <a:r>
              <a:rPr lang="en-US" dirty="0"/>
              <a:t>There is no mutation here as the place names </a:t>
            </a:r>
            <a:r>
              <a:rPr lang="en-US" dirty="0" err="1"/>
              <a:t>begon</a:t>
            </a:r>
            <a:r>
              <a:rPr lang="en-US" dirty="0"/>
              <a:t> with the letters A or </a:t>
            </a:r>
            <a:r>
              <a:rPr lang="en-US" dirty="0" err="1"/>
              <a:t>Ll</a:t>
            </a:r>
            <a:r>
              <a:rPr lang="en-US" dirty="0"/>
              <a:t> and they do NOT have a nasal mutation.</a:t>
            </a:r>
          </a:p>
        </p:txBody>
      </p:sp>
      <p:sp>
        <p:nvSpPr>
          <p:cNvPr id="9" name="Left Arrow 8">
            <a:extLst>
              <a:ext uri="{FF2B5EF4-FFF2-40B4-BE49-F238E27FC236}">
                <a16:creationId xmlns:a16="http://schemas.microsoft.com/office/drawing/2014/main" id="{22AA9A68-77BC-8D44-BD75-142AB9C8DEEA}"/>
              </a:ext>
            </a:extLst>
          </p:cNvPr>
          <p:cNvSpPr/>
          <p:nvPr/>
        </p:nvSpPr>
        <p:spPr>
          <a:xfrm>
            <a:off x="4498534" y="4711531"/>
            <a:ext cx="1529861" cy="615461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CB1DD3-1FBF-1C4F-864E-1B613DD4F418}"/>
              </a:ext>
            </a:extLst>
          </p:cNvPr>
          <p:cNvSpPr txBox="1"/>
          <p:nvPr/>
        </p:nvSpPr>
        <p:spPr>
          <a:xfrm>
            <a:off x="6333068" y="4851034"/>
            <a:ext cx="377449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 err="1"/>
              <a:t>T</a:t>
            </a:r>
            <a:r>
              <a:rPr lang="en-US" dirty="0" err="1"/>
              <a:t>alybont</a:t>
            </a:r>
            <a:r>
              <a:rPr lang="en-US" dirty="0"/>
              <a:t>        </a:t>
            </a:r>
            <a:r>
              <a:rPr lang="en-US" b="1" u="sng" dirty="0" err="1"/>
              <a:t>D</a:t>
            </a:r>
            <a:r>
              <a:rPr lang="en-US" dirty="0" err="1"/>
              <a:t>inbych</a:t>
            </a:r>
            <a:r>
              <a:rPr lang="en-US" dirty="0"/>
              <a:t> y </a:t>
            </a:r>
            <a:r>
              <a:rPr lang="en-US" dirty="0" err="1"/>
              <a:t>Pysgod</a:t>
            </a:r>
            <a:endParaRPr lang="en-US" dirty="0"/>
          </a:p>
        </p:txBody>
      </p:sp>
      <p:sp>
        <p:nvSpPr>
          <p:cNvPr id="11" name="Left Arrow 10">
            <a:extLst>
              <a:ext uri="{FF2B5EF4-FFF2-40B4-BE49-F238E27FC236}">
                <a16:creationId xmlns:a16="http://schemas.microsoft.com/office/drawing/2014/main" id="{B15F0702-9675-914E-AA7A-2825F208CF02}"/>
              </a:ext>
            </a:extLst>
          </p:cNvPr>
          <p:cNvSpPr/>
          <p:nvPr/>
        </p:nvSpPr>
        <p:spPr>
          <a:xfrm>
            <a:off x="4511680" y="5440216"/>
            <a:ext cx="1529861" cy="615461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Left Arrow 11">
            <a:extLst>
              <a:ext uri="{FF2B5EF4-FFF2-40B4-BE49-F238E27FC236}">
                <a16:creationId xmlns:a16="http://schemas.microsoft.com/office/drawing/2014/main" id="{B7A1B571-238A-D742-A3BE-F21B80725CAF}"/>
              </a:ext>
            </a:extLst>
          </p:cNvPr>
          <p:cNvSpPr/>
          <p:nvPr/>
        </p:nvSpPr>
        <p:spPr>
          <a:xfrm>
            <a:off x="4517896" y="6155533"/>
            <a:ext cx="1529861" cy="615461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C8EFB7D-A9AC-A24D-8A44-3FAB52ABA411}"/>
              </a:ext>
            </a:extLst>
          </p:cNvPr>
          <p:cNvSpPr txBox="1"/>
          <p:nvPr/>
        </p:nvSpPr>
        <p:spPr>
          <a:xfrm>
            <a:off x="6333067" y="5563280"/>
            <a:ext cx="377449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/>
              <a:t>P</a:t>
            </a:r>
            <a:r>
              <a:rPr lang="en-US" dirty="0"/>
              <a:t>en-y-</a:t>
            </a:r>
            <a:r>
              <a:rPr lang="en-US" dirty="0" err="1"/>
              <a:t>bont</a:t>
            </a:r>
            <a:r>
              <a:rPr lang="en-US" dirty="0"/>
              <a:t>           </a:t>
            </a:r>
            <a:r>
              <a:rPr lang="en-US" b="1" u="sng" dirty="0"/>
              <a:t>B</a:t>
            </a:r>
            <a:r>
              <a:rPr lang="en-US" dirty="0"/>
              <a:t>angor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1BE5E90-C136-EC40-906A-ACEEEADA42B1}"/>
              </a:ext>
            </a:extLst>
          </p:cNvPr>
          <p:cNvSpPr txBox="1"/>
          <p:nvPr/>
        </p:nvSpPr>
        <p:spPr>
          <a:xfrm>
            <a:off x="6333066" y="6331911"/>
            <a:ext cx="377449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 err="1"/>
              <a:t>C</a:t>
            </a:r>
            <a:r>
              <a:rPr lang="en-US" dirty="0" err="1"/>
              <a:t>aerdydd</a:t>
            </a:r>
            <a:r>
              <a:rPr lang="en-US" dirty="0"/>
              <a:t>          </a:t>
            </a:r>
            <a:r>
              <a:rPr lang="en-US" b="1" u="sng" dirty="0"/>
              <a:t>G</a:t>
            </a:r>
            <a:r>
              <a:rPr lang="en-US" dirty="0"/>
              <a:t>wynedd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C5F6977-7D06-484D-8C2B-C183EE33ADDC}"/>
              </a:ext>
            </a:extLst>
          </p:cNvPr>
          <p:cNvSpPr/>
          <p:nvPr/>
        </p:nvSpPr>
        <p:spPr>
          <a:xfrm>
            <a:off x="217334" y="1733882"/>
            <a:ext cx="3698847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u="sng" dirty="0" err="1"/>
              <a:t>Dw</a:t>
            </a:r>
            <a:r>
              <a:rPr lang="en-US" sz="3200" b="1" dirty="0"/>
              <a:t> </a:t>
            </a:r>
            <a:r>
              <a:rPr lang="en-US" sz="3200" b="1" dirty="0" err="1">
                <a:solidFill>
                  <a:srgbClr val="FF0000"/>
                </a:solidFill>
              </a:rPr>
              <a:t>i</a:t>
            </a:r>
            <a:r>
              <a:rPr lang="en-US" sz="3200" b="1" dirty="0" err="1"/>
              <a:t>’n</a:t>
            </a:r>
            <a:r>
              <a:rPr lang="en-US" sz="3200" b="1" dirty="0"/>
              <a:t> </a:t>
            </a:r>
            <a:r>
              <a:rPr lang="en-US" sz="3200" b="1" dirty="0" err="1"/>
              <a:t>byw</a:t>
            </a:r>
            <a:r>
              <a:rPr lang="en-US" sz="3200" b="1" dirty="0"/>
              <a:t> </a:t>
            </a:r>
            <a:r>
              <a:rPr lang="en-US" sz="3200" b="1" dirty="0" err="1">
                <a:solidFill>
                  <a:srgbClr val="00B050"/>
                </a:solidFill>
              </a:rPr>
              <a:t>yn</a:t>
            </a:r>
            <a:r>
              <a:rPr lang="en-US" sz="3200" b="1" dirty="0"/>
              <a:t> …</a:t>
            </a:r>
          </a:p>
          <a:p>
            <a:pPr algn="ctr"/>
            <a:endParaRPr lang="en-US" sz="1000" b="1" dirty="0"/>
          </a:p>
        </p:txBody>
      </p:sp>
    </p:spTree>
    <p:extLst>
      <p:ext uri="{BB962C8B-B14F-4D97-AF65-F5344CB8AC3E}">
        <p14:creationId xmlns:p14="http://schemas.microsoft.com/office/powerpoint/2010/main" val="42829396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2EA8A-FF93-8C42-8489-46E667E03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9784" y="162580"/>
            <a:ext cx="4119549" cy="710592"/>
          </a:xfrm>
          <a:solidFill>
            <a:schemeClr val="tx1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Tai a </a:t>
            </a:r>
            <a:r>
              <a:rPr lang="en-US" b="1" dirty="0" err="1">
                <a:solidFill>
                  <a:schemeClr val="bg1"/>
                </a:solidFill>
              </a:rPr>
              <a:t>Chartrefi</a:t>
            </a:r>
            <a:endParaRPr lang="en-US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0C0762-BEFA-B448-9C46-2D63C7DE1B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29" y="1073150"/>
            <a:ext cx="3274937" cy="214402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0D449AC-A159-F14A-98B3-DB6A53BAC8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119" b="11803"/>
          <a:stretch/>
        </p:blipFill>
        <p:spPr>
          <a:xfrm>
            <a:off x="4241800" y="1066496"/>
            <a:ext cx="3350298" cy="215067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190318F-8A60-BB49-AAFA-3A5909F79D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3232" y="1041096"/>
            <a:ext cx="2893958" cy="217607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EFE68F2-CB0A-764B-A5A4-10031536CD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728" y="4010737"/>
            <a:ext cx="3274937" cy="217532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6058B5B-2FD7-4F44-A4D2-B8A7CAF0355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35323" r="38046"/>
          <a:stretch/>
        </p:blipFill>
        <p:spPr>
          <a:xfrm>
            <a:off x="4241800" y="4004083"/>
            <a:ext cx="3350298" cy="209854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892E252-68BA-2646-8480-C50D68942BF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3232" y="3978682"/>
            <a:ext cx="2989156" cy="220737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D37DA1C-0D6E-C449-8566-A75C47663A44}"/>
              </a:ext>
            </a:extLst>
          </p:cNvPr>
          <p:cNvSpPr txBox="1"/>
          <p:nvPr/>
        </p:nvSpPr>
        <p:spPr>
          <a:xfrm>
            <a:off x="778933" y="3217173"/>
            <a:ext cx="2201334" cy="523220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r>
              <a:rPr lang="en-US" sz="2800" b="1" dirty="0"/>
              <a:t>ty </a:t>
            </a:r>
            <a:r>
              <a:rPr lang="en-US" sz="2800" b="1" dirty="0" err="1"/>
              <a:t>ar</a:t>
            </a:r>
            <a:r>
              <a:rPr lang="en-US" sz="2800" b="1" dirty="0"/>
              <a:t> </a:t>
            </a:r>
            <a:r>
              <a:rPr lang="en-US" sz="2800" b="1" dirty="0" err="1"/>
              <a:t>wahân</a:t>
            </a:r>
            <a:endParaRPr lang="en-US" sz="28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B16E9F2-7DA6-9247-B9E8-21E251937F3E}"/>
              </a:ext>
            </a:extLst>
          </p:cNvPr>
          <p:cNvSpPr txBox="1"/>
          <p:nvPr/>
        </p:nvSpPr>
        <p:spPr>
          <a:xfrm>
            <a:off x="4703687" y="3217173"/>
            <a:ext cx="2201334" cy="523220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byngalo</a:t>
            </a:r>
            <a:endParaRPr lang="en-US" sz="28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82C6364-0CDD-EF41-BBDF-117722955F2B}"/>
              </a:ext>
            </a:extLst>
          </p:cNvPr>
          <p:cNvSpPr txBox="1"/>
          <p:nvPr/>
        </p:nvSpPr>
        <p:spPr>
          <a:xfrm>
            <a:off x="8539544" y="3217173"/>
            <a:ext cx="2201334" cy="523220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ty </a:t>
            </a:r>
            <a:r>
              <a:rPr lang="en-US" sz="2800" b="1" dirty="0" err="1"/>
              <a:t>teras</a:t>
            </a:r>
            <a:endParaRPr lang="en-US" sz="28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E0C1B13-1CD4-C747-80AD-1622A0A5437B}"/>
              </a:ext>
            </a:extLst>
          </p:cNvPr>
          <p:cNvSpPr txBox="1"/>
          <p:nvPr/>
        </p:nvSpPr>
        <p:spPr>
          <a:xfrm>
            <a:off x="902529" y="6185604"/>
            <a:ext cx="2201334" cy="523220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ty </a:t>
            </a:r>
            <a:r>
              <a:rPr lang="en-US" sz="2800" b="1" dirty="0" err="1"/>
              <a:t>pâr</a:t>
            </a:r>
            <a:endParaRPr lang="en-US" sz="28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9BEB42A-5279-6249-8C8F-03E16186E0AC}"/>
              </a:ext>
            </a:extLst>
          </p:cNvPr>
          <p:cNvSpPr txBox="1"/>
          <p:nvPr/>
        </p:nvSpPr>
        <p:spPr>
          <a:xfrm>
            <a:off x="4816282" y="6185604"/>
            <a:ext cx="2201334" cy="523220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bwthyn</a:t>
            </a:r>
            <a:endParaRPr lang="en-US" sz="28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7EADB38-1496-8B4F-BB21-E588AF88F0BB}"/>
              </a:ext>
            </a:extLst>
          </p:cNvPr>
          <p:cNvSpPr txBox="1"/>
          <p:nvPr/>
        </p:nvSpPr>
        <p:spPr>
          <a:xfrm>
            <a:off x="8645572" y="6162738"/>
            <a:ext cx="2201334" cy="523220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fflat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14445322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A1D0EE-D5C5-1643-B0B9-E3060A8164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133" y="2032000"/>
            <a:ext cx="10580721" cy="4656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byw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yng</a:t>
            </a:r>
            <a:r>
              <a:rPr lang="en-US" sz="2400" b="1" dirty="0"/>
              <a:t> </a:t>
            </a:r>
            <a:r>
              <a:rPr lang="en-US" sz="2400" b="1" dirty="0" err="1"/>
              <a:t>Ngheredigion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00B050"/>
                </a:solidFill>
              </a:rPr>
              <a:t>mewn</a:t>
            </a:r>
            <a:r>
              <a:rPr lang="en-US" sz="2400" b="1" dirty="0"/>
              <a:t> ty </a:t>
            </a:r>
            <a:r>
              <a:rPr lang="en-US" sz="2400" b="1" dirty="0" err="1"/>
              <a:t>ar</a:t>
            </a:r>
            <a:r>
              <a:rPr lang="en-US" sz="2400" b="1" dirty="0"/>
              <a:t> </a:t>
            </a:r>
            <a:r>
              <a:rPr lang="en-US" sz="2400" b="1" dirty="0" err="1"/>
              <a:t>wahân</a:t>
            </a:r>
            <a:r>
              <a:rPr lang="en-US" sz="2400" b="1" dirty="0"/>
              <a:t>.</a:t>
            </a:r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byw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ym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Mangor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00B050"/>
                </a:solidFill>
              </a:rPr>
              <a:t>mewn</a:t>
            </a:r>
            <a:r>
              <a:rPr lang="en-US" sz="2400" b="1" dirty="0"/>
              <a:t> </a:t>
            </a:r>
            <a:r>
              <a:rPr lang="en-US" sz="2400" b="1" dirty="0" err="1"/>
              <a:t>fflat</a:t>
            </a:r>
            <a:r>
              <a:rPr lang="en-US" sz="2400" b="1" dirty="0"/>
              <a:t>.</a:t>
            </a:r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E3BFD6D-68B8-6A4F-AD73-05206E437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9784" y="162580"/>
            <a:ext cx="4932349" cy="710592"/>
          </a:xfrm>
          <a:solidFill>
            <a:schemeClr val="tx1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Tai a </a:t>
            </a:r>
            <a:r>
              <a:rPr lang="en-US" b="1" dirty="0" err="1">
                <a:solidFill>
                  <a:schemeClr val="bg1"/>
                </a:solidFill>
              </a:rPr>
              <a:t>Chartrefi</a:t>
            </a:r>
            <a:r>
              <a:rPr lang="en-US" b="1" dirty="0">
                <a:solidFill>
                  <a:schemeClr val="bg1"/>
                </a:solidFill>
              </a:rPr>
              <a:t>  / in</a:t>
            </a:r>
            <a:endParaRPr lang="en-US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C4B66841-0B8A-E148-9986-FB09FD91A90E}"/>
              </a:ext>
            </a:extLst>
          </p:cNvPr>
          <p:cNvSpPr/>
          <p:nvPr/>
        </p:nvSpPr>
        <p:spPr>
          <a:xfrm>
            <a:off x="7789333" y="1085235"/>
            <a:ext cx="4402667" cy="4592703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u="sng" dirty="0"/>
              <a:t>RHEOL:</a:t>
            </a:r>
          </a:p>
          <a:p>
            <a:pPr algn="ctr"/>
            <a:endParaRPr lang="en-US" sz="3200" b="1" u="sng" dirty="0"/>
          </a:p>
          <a:p>
            <a:pPr algn="ctr"/>
            <a:r>
              <a:rPr lang="en-US" b="1" dirty="0"/>
              <a:t>YN = </a:t>
            </a:r>
            <a:r>
              <a:rPr lang="en-US" b="1" dirty="0" err="1"/>
              <a:t>lle</a:t>
            </a:r>
            <a:r>
              <a:rPr lang="en-US" b="1" dirty="0"/>
              <a:t> </a:t>
            </a:r>
            <a:r>
              <a:rPr lang="en-US" b="1" dirty="0" err="1"/>
              <a:t>penodol</a:t>
            </a:r>
            <a:r>
              <a:rPr lang="en-US" b="1" dirty="0"/>
              <a:t> (definite place)</a:t>
            </a:r>
          </a:p>
          <a:p>
            <a:pPr algn="ctr"/>
            <a:endParaRPr lang="en-US" b="1" dirty="0"/>
          </a:p>
          <a:p>
            <a:pPr algn="ctr"/>
            <a:r>
              <a:rPr lang="en-US" b="1" dirty="0"/>
              <a:t>MEWN = </a:t>
            </a:r>
            <a:r>
              <a:rPr lang="en-US" b="1" dirty="0" err="1"/>
              <a:t>lle</a:t>
            </a:r>
            <a:r>
              <a:rPr lang="en-US" b="1" dirty="0"/>
              <a:t> </a:t>
            </a:r>
            <a:r>
              <a:rPr lang="en-US" b="1" dirty="0" err="1"/>
              <a:t>amhenodol</a:t>
            </a:r>
            <a:r>
              <a:rPr lang="en-US" b="1" dirty="0"/>
              <a:t> (indefinite place)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90A73F-8E40-324B-B67D-82773DB1E6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41964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20075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38" y="176787"/>
            <a:ext cx="11687688" cy="512570"/>
          </a:xfrm>
          <a:solidFill>
            <a:schemeClr val="tx1"/>
          </a:solidFill>
        </p:spPr>
        <p:txBody>
          <a:bodyPr>
            <a:noAutofit/>
          </a:bodyPr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Amser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cofrestru</a:t>
            </a:r>
            <a:r>
              <a:rPr lang="en-US" b="1" dirty="0">
                <a:solidFill>
                  <a:schemeClr val="bg1"/>
                </a:solidFill>
              </a:rPr>
              <a:t> ...              Registration time ...</a:t>
            </a:r>
            <a:r>
              <a:rPr lang="en-US" sz="2800" b="1" dirty="0">
                <a:latin typeface="Segoe Print"/>
              </a:rPr>
              <a:t> </a:t>
            </a:r>
            <a:endParaRPr lang="en-US" sz="28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349762" y="722591"/>
            <a:ext cx="5069731" cy="106182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</a:t>
            </a:r>
            <a:r>
              <a:rPr lang="en-US" sz="3200" b="1" dirty="0">
                <a:solidFill>
                  <a:schemeClr val="bg1"/>
                </a:solidFill>
              </a:rPr>
              <a:t>  ….....  </a:t>
            </a:r>
            <a:r>
              <a:rPr lang="en-US" sz="3200" b="1" dirty="0" err="1">
                <a:solidFill>
                  <a:schemeClr val="bg1"/>
                </a:solidFill>
              </a:rPr>
              <a:t>yma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Is …… here today?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B01190-B45A-3644-A073-814CEC1458D7}"/>
              </a:ext>
            </a:extLst>
          </p:cNvPr>
          <p:cNvSpPr txBox="1"/>
          <p:nvPr/>
        </p:nvSpPr>
        <p:spPr>
          <a:xfrm>
            <a:off x="7136780" y="693256"/>
            <a:ext cx="4690108" cy="106182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How are you today?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4324949"/>
              </p:ext>
            </p:extLst>
          </p:nvPr>
        </p:nvGraphicFramePr>
        <p:xfrm>
          <a:off x="349762" y="1931382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943898CE-FA8E-664E-B739-5EC83F9AD9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1912089"/>
              </p:ext>
            </p:extLst>
          </p:nvPr>
        </p:nvGraphicFramePr>
        <p:xfrm>
          <a:off x="4456811" y="1931382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DF79FDD9-EA0F-FD42-BC4C-9E5C05113D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1403810"/>
              </p:ext>
            </p:extLst>
          </p:nvPr>
        </p:nvGraphicFramePr>
        <p:xfrm>
          <a:off x="8729481" y="1948921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AD41D6D4-464D-004A-96D2-512CF403ED83}"/>
              </a:ext>
            </a:extLst>
          </p:cNvPr>
          <p:cNvSpPr txBox="1"/>
          <p:nvPr/>
        </p:nvSpPr>
        <p:spPr>
          <a:xfrm>
            <a:off x="3074194" y="5676888"/>
            <a:ext cx="5671301" cy="1061829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Ble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rwyt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ti’n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byw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Where do you live?</a:t>
            </a:r>
          </a:p>
        </p:txBody>
      </p:sp>
      <p:sp>
        <p:nvSpPr>
          <p:cNvPr id="3" name="12-Point Star 2">
            <a:extLst>
              <a:ext uri="{FF2B5EF4-FFF2-40B4-BE49-F238E27FC236}">
                <a16:creationId xmlns:a16="http://schemas.microsoft.com/office/drawing/2014/main" id="{F2F18B7A-EB07-FF4F-BACD-E65EF12AE25D}"/>
              </a:ext>
            </a:extLst>
          </p:cNvPr>
          <p:cNvSpPr/>
          <p:nvPr/>
        </p:nvSpPr>
        <p:spPr>
          <a:xfrm>
            <a:off x="3255830" y="2946400"/>
            <a:ext cx="1200981" cy="125069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/>
              <a:t>yn</a:t>
            </a:r>
            <a:endParaRPr lang="en-US" sz="3200" b="1" dirty="0"/>
          </a:p>
        </p:txBody>
      </p:sp>
      <p:sp>
        <p:nvSpPr>
          <p:cNvPr id="16" name="12-Point Star 15">
            <a:extLst>
              <a:ext uri="{FF2B5EF4-FFF2-40B4-BE49-F238E27FC236}">
                <a16:creationId xmlns:a16="http://schemas.microsoft.com/office/drawing/2014/main" id="{3EE7B944-745D-9E46-8CB4-724F1384C907}"/>
              </a:ext>
            </a:extLst>
          </p:cNvPr>
          <p:cNvSpPr/>
          <p:nvPr/>
        </p:nvSpPr>
        <p:spPr>
          <a:xfrm>
            <a:off x="7429675" y="2927017"/>
            <a:ext cx="1299806" cy="125069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/>
              <a:t>mewn</a:t>
            </a:r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13649968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20358"/>
            <a:ext cx="11667240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PYNCIAU                                  SUBJECTS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1524638" y="1273887"/>
            <a:ext cx="8584701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290717"/>
            <a:ext cx="4030080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Come in, year 5!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209862" y="4107985"/>
            <a:ext cx="4527086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Be quiet!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7994615" y="4107984"/>
            <a:ext cx="3882487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Go to play.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sgl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3641835" y="5572143"/>
            <a:ext cx="435030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Sit quietly.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94EBA3-848F-0644-8B2B-8ADB7B682A10}"/>
              </a:ext>
            </a:extLst>
          </p:cNvPr>
          <p:cNvSpPr txBox="1"/>
          <p:nvPr/>
        </p:nvSpPr>
        <p:spPr>
          <a:xfrm>
            <a:off x="7804960" y="2278897"/>
            <a:ext cx="388248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Come in!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4EEC2C-71C1-7542-B876-DB64D1A001CF}"/>
              </a:ext>
            </a:extLst>
          </p:cNvPr>
          <p:cNvSpPr txBox="1"/>
          <p:nvPr/>
        </p:nvSpPr>
        <p:spPr>
          <a:xfrm>
            <a:off x="751320" y="2969563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Dewch</a:t>
            </a:r>
            <a:r>
              <a:rPr lang="en-US" b="1" dirty="0"/>
              <a:t> i </a:t>
            </a:r>
            <a:r>
              <a:rPr lang="en-US" b="1" dirty="0" err="1"/>
              <a:t>mewn</a:t>
            </a:r>
            <a:r>
              <a:rPr lang="en-US" b="1" dirty="0"/>
              <a:t>, </a:t>
            </a:r>
            <a:r>
              <a:rPr lang="en-US" b="1" dirty="0" err="1"/>
              <a:t>flwyddyn</a:t>
            </a:r>
            <a:r>
              <a:rPr lang="en-US" b="1" dirty="0"/>
              <a:t> 5!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3BBC35-61AD-DA4B-8BD7-6A33B52DD5DF}"/>
              </a:ext>
            </a:extLst>
          </p:cNvPr>
          <p:cNvSpPr txBox="1"/>
          <p:nvPr/>
        </p:nvSpPr>
        <p:spPr>
          <a:xfrm>
            <a:off x="1027144" y="4779069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FF0000"/>
                </a:solidFill>
              </a:rPr>
              <a:t>Byddwch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dawel</a:t>
            </a:r>
            <a:r>
              <a:rPr lang="en-US" b="1" dirty="0"/>
              <a:t>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91676E2-39B5-3147-8E55-161902C5ABA9}"/>
              </a:ext>
            </a:extLst>
          </p:cNvPr>
          <p:cNvSpPr txBox="1"/>
          <p:nvPr/>
        </p:nvSpPr>
        <p:spPr>
          <a:xfrm>
            <a:off x="3919666" y="6317250"/>
            <a:ext cx="4072473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Eistedd</a:t>
            </a:r>
            <a:r>
              <a:rPr lang="en-US" b="1" dirty="0" err="1">
                <a:solidFill>
                  <a:srgbClr val="FF0000"/>
                </a:solidFill>
              </a:rPr>
              <a:t>wch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dawel</a:t>
            </a:r>
            <a:r>
              <a:rPr lang="en-US" b="1" dirty="0"/>
              <a:t>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F7CED8-8F80-5C4F-805D-0A2BDC5AC4EC}"/>
              </a:ext>
            </a:extLst>
          </p:cNvPr>
          <p:cNvSpPr txBox="1"/>
          <p:nvPr/>
        </p:nvSpPr>
        <p:spPr>
          <a:xfrm>
            <a:off x="8844775" y="4818692"/>
            <a:ext cx="2230665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FF0000"/>
                </a:solidFill>
              </a:rPr>
              <a:t>Cer</a:t>
            </a:r>
            <a:r>
              <a:rPr lang="en-US" b="1" dirty="0"/>
              <a:t> i </a:t>
            </a:r>
            <a:r>
              <a:rPr lang="en-US" b="1" dirty="0" err="1"/>
              <a:t>chwarae</a:t>
            </a:r>
            <a:r>
              <a:rPr lang="en-US" b="1" dirty="0"/>
              <a:t>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900F05-B07D-5A44-A562-B27FB8C3D6C7}"/>
              </a:ext>
            </a:extLst>
          </p:cNvPr>
          <p:cNvSpPr txBox="1"/>
          <p:nvPr/>
        </p:nvSpPr>
        <p:spPr>
          <a:xfrm>
            <a:off x="8094779" y="2973386"/>
            <a:ext cx="318140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FF0000"/>
                </a:solidFill>
              </a:rPr>
              <a:t>Dewch</a:t>
            </a:r>
            <a:r>
              <a:rPr lang="en-US" b="1" dirty="0"/>
              <a:t> i </a:t>
            </a:r>
            <a:r>
              <a:rPr lang="en-US" b="1" dirty="0" err="1"/>
              <a:t>mewn</a:t>
            </a:r>
            <a:r>
              <a:rPr lang="en-US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32616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9" grpId="0" animBg="1"/>
      <p:bldP spid="12" grpId="0" animBg="1"/>
      <p:bldP spid="13" grpId="0" animBg="1"/>
      <p:bldP spid="6" grpId="0" animBg="1"/>
      <p:bldP spid="14" grpId="0" animBg="1"/>
      <p:bldP spid="16" grpId="0" animBg="1"/>
      <p:bldP spid="18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21024" y="600911"/>
            <a:ext cx="1191409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Beth </a:t>
            </a:r>
            <a:r>
              <a:rPr lang="en-US" sz="6600" b="1" dirty="0" err="1"/>
              <a:t>wyt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ti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(</a:t>
            </a:r>
            <a:r>
              <a:rPr lang="en-US" sz="6600" b="1" dirty="0" err="1"/>
              <a:t>ei</a:t>
            </a:r>
            <a:r>
              <a:rPr lang="en-US" sz="6600" b="1" dirty="0"/>
              <a:t>) </a:t>
            </a:r>
            <a:r>
              <a:rPr lang="en-US" sz="6600" b="1" dirty="0" err="1"/>
              <a:t>wneud</a:t>
            </a:r>
            <a:r>
              <a:rPr lang="en-US" sz="6600" b="1" dirty="0"/>
              <a:t>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What do </a:t>
            </a:r>
            <a:r>
              <a:rPr lang="en-US" sz="4000" b="1" dirty="0">
                <a:solidFill>
                  <a:srgbClr val="FF0000"/>
                </a:solidFill>
              </a:rPr>
              <a:t>you</a:t>
            </a:r>
            <a:r>
              <a:rPr lang="en-US" sz="4000" b="1" dirty="0"/>
              <a:t> like doing?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1759321" y="1546411"/>
            <a:ext cx="1629338" cy="98163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3996018" y="1546411"/>
            <a:ext cx="979394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6602506" y="1653988"/>
            <a:ext cx="0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 flipH="1">
            <a:off x="7810498" y="1653988"/>
            <a:ext cx="1246096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313A882-B6FA-BA42-8049-BAB4D2D5BC61}"/>
              </a:ext>
            </a:extLst>
          </p:cNvPr>
          <p:cNvSpPr txBox="1"/>
          <p:nvPr/>
        </p:nvSpPr>
        <p:spPr>
          <a:xfrm>
            <a:off x="190501" y="3729041"/>
            <a:ext cx="1191409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Dw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00B050"/>
                </a:solidFill>
              </a:rPr>
              <a:t>i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>
                <a:solidFill>
                  <a:srgbClr val="00B050"/>
                </a:solidFill>
              </a:rPr>
              <a:t>I</a:t>
            </a:r>
            <a:r>
              <a:rPr lang="en-US" sz="4000" b="1" dirty="0"/>
              <a:t> like …</a:t>
            </a:r>
          </a:p>
        </p:txBody>
      </p:sp>
      <p:sp>
        <p:nvSpPr>
          <p:cNvPr id="9" name="12-Point Star 8">
            <a:extLst>
              <a:ext uri="{FF2B5EF4-FFF2-40B4-BE49-F238E27FC236}">
                <a16:creationId xmlns:a16="http://schemas.microsoft.com/office/drawing/2014/main" id="{0470A48C-83BD-2E4F-8A0D-73DBC7432042}"/>
              </a:ext>
            </a:extLst>
          </p:cNvPr>
          <p:cNvSpPr/>
          <p:nvPr/>
        </p:nvSpPr>
        <p:spPr>
          <a:xfrm>
            <a:off x="190501" y="3729041"/>
            <a:ext cx="3467099" cy="2844861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u="sng" dirty="0"/>
              <a:t>COFIWCH:</a:t>
            </a:r>
          </a:p>
          <a:p>
            <a:pPr algn="ctr"/>
            <a:r>
              <a:rPr lang="en-US" sz="2000" b="1" dirty="0"/>
              <a:t>TI </a:t>
            </a:r>
            <a:r>
              <a:rPr lang="en-US" sz="2000" b="1" dirty="0" err="1"/>
              <a:t>yn</a:t>
            </a:r>
            <a:r>
              <a:rPr lang="en-US" sz="2000" b="1" dirty="0"/>
              <a:t> y </a:t>
            </a:r>
            <a:r>
              <a:rPr lang="en-US" sz="2000" b="1" dirty="0" err="1"/>
              <a:t>cwestiwn</a:t>
            </a:r>
            <a:endParaRPr lang="en-US" sz="2000" b="1" dirty="0"/>
          </a:p>
          <a:p>
            <a:pPr algn="ctr"/>
            <a:r>
              <a:rPr lang="en-US" sz="2000" b="1" dirty="0"/>
              <a:t> = </a:t>
            </a:r>
          </a:p>
          <a:p>
            <a:pPr algn="ctr"/>
            <a:r>
              <a:rPr lang="en-US" sz="2000" b="1" dirty="0"/>
              <a:t>FI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yr</a:t>
            </a:r>
            <a:r>
              <a:rPr lang="en-US" sz="2000" b="1" dirty="0"/>
              <a:t> </a:t>
            </a:r>
            <a:r>
              <a:rPr lang="en-US" sz="2000" b="1" dirty="0" err="1"/>
              <a:t>ateb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4017674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109381" y="565808"/>
            <a:ext cx="9883588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Beth </a:t>
            </a:r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dy</a:t>
            </a:r>
            <a:r>
              <a:rPr lang="en-US" sz="6600" b="1" dirty="0"/>
              <a:t> </a:t>
            </a:r>
            <a:r>
              <a:rPr lang="en-US" sz="6600" b="1" dirty="0" err="1"/>
              <a:t>hobi</a:t>
            </a:r>
            <a:r>
              <a:rPr lang="en-US" sz="6600" b="1" dirty="0"/>
              <a:t> (</a:t>
            </a:r>
            <a:r>
              <a:rPr lang="en-US" sz="6600" b="1" dirty="0">
                <a:solidFill>
                  <a:srgbClr val="FF0000"/>
                </a:solidFill>
              </a:rPr>
              <a:t>di</a:t>
            </a:r>
            <a:r>
              <a:rPr lang="en-US" sz="6600" b="1" dirty="0"/>
              <a:t>)?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What is </a:t>
            </a:r>
            <a:r>
              <a:rPr lang="en-US" sz="4000" b="1" dirty="0">
                <a:solidFill>
                  <a:srgbClr val="FF0000"/>
                </a:solidFill>
              </a:rPr>
              <a:t>your</a:t>
            </a:r>
            <a:r>
              <a:rPr lang="en-US" sz="4000" b="1" dirty="0"/>
              <a:t> hobby?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3520885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4695261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5788958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>
            <a:off x="7286063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2164974" y="3641619"/>
            <a:ext cx="7772401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>
                <a:solidFill>
                  <a:srgbClr val="00B050"/>
                </a:solidFill>
              </a:rPr>
              <a:t>Fy</a:t>
            </a:r>
            <a:r>
              <a:rPr lang="en-US" sz="6600" b="1" dirty="0"/>
              <a:t> </a:t>
            </a:r>
            <a:r>
              <a:rPr lang="en-US" sz="6600" b="1" dirty="0" err="1"/>
              <a:t>hobi</a:t>
            </a:r>
            <a:r>
              <a:rPr lang="en-US" sz="6600" b="1" dirty="0"/>
              <a:t> </a:t>
            </a:r>
            <a:r>
              <a:rPr lang="en-US" sz="6600" b="1" dirty="0" err="1"/>
              <a:t>ydy</a:t>
            </a:r>
            <a:r>
              <a:rPr lang="en-US" sz="6600" b="1" dirty="0"/>
              <a:t> …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>
                <a:solidFill>
                  <a:srgbClr val="00B050"/>
                </a:solidFill>
              </a:rPr>
              <a:t>My</a:t>
            </a:r>
            <a:r>
              <a:rPr lang="en-US" sz="4000" b="1" dirty="0"/>
              <a:t> hobby is …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1C481E8-7791-194B-9FC2-2BCF9E4C6463}"/>
              </a:ext>
            </a:extLst>
          </p:cNvPr>
          <p:cNvCxnSpPr>
            <a:cxnSpLocks/>
          </p:cNvCxnSpPr>
          <p:nvPr/>
        </p:nvCxnSpPr>
        <p:spPr>
          <a:xfrm>
            <a:off x="4045320" y="4643718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603AA85-A158-6D40-848A-1F2ABDBCFE29}"/>
              </a:ext>
            </a:extLst>
          </p:cNvPr>
          <p:cNvCxnSpPr>
            <a:cxnSpLocks/>
          </p:cNvCxnSpPr>
          <p:nvPr/>
        </p:nvCxnSpPr>
        <p:spPr>
          <a:xfrm>
            <a:off x="5219696" y="4585449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210EC6F-DFF9-C745-9E6E-79E538B44A33}"/>
              </a:ext>
            </a:extLst>
          </p:cNvPr>
          <p:cNvCxnSpPr>
            <a:cxnSpLocks/>
          </p:cNvCxnSpPr>
          <p:nvPr/>
        </p:nvCxnSpPr>
        <p:spPr>
          <a:xfrm>
            <a:off x="6314509" y="4625790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D49A2E85-517F-2E4D-A137-BB0270876CC2}"/>
              </a:ext>
            </a:extLst>
          </p:cNvPr>
          <p:cNvSpPr/>
          <p:nvPr/>
        </p:nvSpPr>
        <p:spPr>
          <a:xfrm>
            <a:off x="190501" y="3729041"/>
            <a:ext cx="3467099" cy="2844861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u="sng" dirty="0"/>
              <a:t>COFIWCH:</a:t>
            </a:r>
          </a:p>
          <a:p>
            <a:pPr algn="ctr"/>
            <a:r>
              <a:rPr lang="en-US" sz="2000" b="1" dirty="0"/>
              <a:t>DY </a:t>
            </a:r>
            <a:r>
              <a:rPr lang="en-US" sz="2000" b="1" dirty="0" err="1"/>
              <a:t>yn</a:t>
            </a:r>
            <a:r>
              <a:rPr lang="en-US" sz="2000" b="1" dirty="0"/>
              <a:t> y </a:t>
            </a:r>
            <a:r>
              <a:rPr lang="en-US" sz="2000" b="1" dirty="0" err="1"/>
              <a:t>cwestiwn</a:t>
            </a:r>
            <a:endParaRPr lang="en-US" sz="2000" b="1" dirty="0"/>
          </a:p>
          <a:p>
            <a:pPr algn="ctr"/>
            <a:r>
              <a:rPr lang="en-US" sz="2000" b="1" dirty="0"/>
              <a:t> = </a:t>
            </a:r>
          </a:p>
          <a:p>
            <a:pPr algn="ctr"/>
            <a:r>
              <a:rPr lang="en-US" sz="2000" b="1" dirty="0"/>
              <a:t>FY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yr</a:t>
            </a:r>
            <a:r>
              <a:rPr lang="en-US" sz="2000" b="1" dirty="0"/>
              <a:t> </a:t>
            </a:r>
            <a:r>
              <a:rPr lang="en-US" sz="2000" b="1" dirty="0" err="1"/>
              <a:t>ateb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1838923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Wyt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ti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Do </a:t>
            </a:r>
            <a:r>
              <a:rPr lang="en-US" sz="4000" b="1" dirty="0">
                <a:solidFill>
                  <a:srgbClr val="FF0000"/>
                </a:solidFill>
              </a:rPr>
              <a:t>you</a:t>
            </a:r>
            <a:r>
              <a:rPr lang="en-US" sz="4000" b="1" dirty="0"/>
              <a:t> like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-201706" y="3151094"/>
            <a:ext cx="50157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Ydw</a:t>
            </a:r>
            <a:r>
              <a:rPr lang="en-US" sz="5400" b="1" dirty="0"/>
              <a:t>, </a:t>
            </a:r>
            <a:r>
              <a:rPr lang="en-US" sz="5400" b="1" dirty="0" err="1">
                <a:solidFill>
                  <a:srgbClr val="FF0000"/>
                </a:solidFill>
              </a:rPr>
              <a:t>dw</a:t>
            </a:r>
            <a:r>
              <a:rPr lang="en-US" sz="5400" b="1" dirty="0">
                <a:solidFill>
                  <a:srgbClr val="FF0000"/>
                </a:solidFill>
              </a:rPr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i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7B27C1-EFAF-B744-A8C4-31CD8CBA0637}"/>
              </a:ext>
            </a:extLst>
          </p:cNvPr>
          <p:cNvSpPr txBox="1"/>
          <p:nvPr/>
        </p:nvSpPr>
        <p:spPr>
          <a:xfrm>
            <a:off x="6194612" y="3151094"/>
            <a:ext cx="59973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Nac</a:t>
            </a:r>
            <a:r>
              <a:rPr lang="en-US" sz="5400" b="1" dirty="0"/>
              <a:t> </a:t>
            </a:r>
            <a:r>
              <a:rPr lang="en-US" sz="5400" b="1" dirty="0" err="1"/>
              <a:t>ydw</a:t>
            </a:r>
            <a:r>
              <a:rPr lang="en-US" sz="5400" b="1" dirty="0"/>
              <a:t>, </a:t>
            </a:r>
            <a:r>
              <a:rPr lang="en-US" sz="5400" b="1" dirty="0" err="1">
                <a:solidFill>
                  <a:srgbClr val="FF0000"/>
                </a:solidFill>
              </a:rPr>
              <a:t>dw</a:t>
            </a:r>
            <a:r>
              <a:rPr lang="en-US" sz="5400" b="1" dirty="0">
                <a:solidFill>
                  <a:srgbClr val="FF0000"/>
                </a:solidFill>
              </a:rPr>
              <a:t> i </a:t>
            </a:r>
            <a:r>
              <a:rPr lang="en-US" sz="5400" b="1" dirty="0" err="1">
                <a:solidFill>
                  <a:srgbClr val="FF0000"/>
                </a:solidFill>
              </a:rPr>
              <a:t>ddim</a:t>
            </a:r>
            <a:r>
              <a:rPr lang="en-US" sz="5400" b="1" dirty="0">
                <a:solidFill>
                  <a:srgbClr val="FF0000"/>
                </a:solidFill>
              </a:rPr>
              <a:t> </a:t>
            </a:r>
            <a:r>
              <a:rPr lang="en-US" sz="5400" b="1" dirty="0" err="1"/>
              <a:t>yn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1570925">
            <a:off x="2477390" y="1101772"/>
            <a:ext cx="577819" cy="22994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79D7EFB8-5454-2242-AE41-3E9B154A5EA8}"/>
              </a:ext>
            </a:extLst>
          </p:cNvPr>
          <p:cNvSpPr/>
          <p:nvPr/>
        </p:nvSpPr>
        <p:spPr>
          <a:xfrm rot="20265176">
            <a:off x="8465813" y="1054182"/>
            <a:ext cx="577819" cy="22994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7F3ABD9-56AC-1C46-8207-7E27BB31678E}"/>
              </a:ext>
            </a:extLst>
          </p:cNvPr>
          <p:cNvSpPr/>
          <p:nvPr/>
        </p:nvSpPr>
        <p:spPr>
          <a:xfrm>
            <a:off x="3291775" y="4717261"/>
            <a:ext cx="4480626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</p:spTree>
    <p:extLst>
      <p:ext uri="{BB962C8B-B14F-4D97-AF65-F5344CB8AC3E}">
        <p14:creationId xmlns:p14="http://schemas.microsoft.com/office/powerpoint/2010/main" val="32031180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Wyt</a:t>
            </a:r>
            <a:r>
              <a:rPr lang="en-US" sz="6600" b="1" dirty="0"/>
              <a:t> </a:t>
            </a:r>
            <a:r>
              <a:rPr lang="en-US" sz="6600" b="1" dirty="0" err="1"/>
              <a:t>ti’n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157499" y="2081123"/>
            <a:ext cx="368449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Ydw</a:t>
            </a:r>
            <a:r>
              <a:rPr lang="en-US" sz="5400" b="1" dirty="0"/>
              <a:t>, </a:t>
            </a:r>
            <a:r>
              <a:rPr lang="en-US" sz="5400" b="1" dirty="0" err="1"/>
              <a:t>dw</a:t>
            </a:r>
            <a:r>
              <a:rPr lang="en-US" sz="5400" b="1" dirty="0"/>
              <a:t> </a:t>
            </a:r>
            <a:r>
              <a:rPr lang="en-US" sz="5400" b="1" dirty="0" err="1"/>
              <a:t>i’n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199121">
            <a:off x="1888652" y="597392"/>
            <a:ext cx="577819" cy="177435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7F3ABD9-56AC-1C46-8207-7E27BB31678E}"/>
              </a:ext>
            </a:extLst>
          </p:cNvPr>
          <p:cNvSpPr/>
          <p:nvPr/>
        </p:nvSpPr>
        <p:spPr>
          <a:xfrm>
            <a:off x="157499" y="4098697"/>
            <a:ext cx="3284948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7BB39F6-0EE6-AF4D-A009-83BAC7538D53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235824" y="2081123"/>
          <a:ext cx="7732058" cy="360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6708">
                  <a:extLst>
                    <a:ext uri="{9D8B030D-6E8A-4147-A177-3AD203B41FA5}">
                      <a16:colId xmlns:a16="http://schemas.microsoft.com/office/drawing/2014/main" val="2193980085"/>
                    </a:ext>
                  </a:extLst>
                </a:gridCol>
                <a:gridCol w="3595264">
                  <a:extLst>
                    <a:ext uri="{9D8B030D-6E8A-4147-A177-3AD203B41FA5}">
                      <a16:colId xmlns:a16="http://schemas.microsoft.com/office/drawing/2014/main" val="1576575855"/>
                    </a:ext>
                  </a:extLst>
                </a:gridCol>
                <a:gridCol w="2590086">
                  <a:extLst>
                    <a:ext uri="{9D8B030D-6E8A-4147-A177-3AD203B41FA5}">
                      <a16:colId xmlns:a16="http://schemas.microsoft.com/office/drawing/2014/main" val="39187643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hwyl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fun.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9652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because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ddiddorol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interesting.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759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fendigedig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fantastic.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3275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ffordd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ymlacio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a good way to relax.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973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cadw’n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heini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like to keep fit.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03966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chwarae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gyda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ffrindiau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like to play with my friends.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5736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ennill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like to win!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0896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gystadleuol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am competitive.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51480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cael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awyr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iach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like to get fresh air.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4236339"/>
                  </a:ext>
                </a:extLst>
              </a:tr>
            </a:tbl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350348A-A6A4-774D-8F28-065DBA9951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35824" y="3061074"/>
            <a:ext cx="1646897" cy="1646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629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6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Wyt</a:t>
            </a:r>
            <a:r>
              <a:rPr lang="en-US" sz="6600" b="1" dirty="0"/>
              <a:t> </a:t>
            </a:r>
            <a:r>
              <a:rPr lang="en-US" sz="6600" b="1" dirty="0" err="1"/>
              <a:t>ti’n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157499" y="2081123"/>
            <a:ext cx="368449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Nac</a:t>
            </a:r>
            <a:r>
              <a:rPr lang="en-US" sz="5400" b="1" dirty="0"/>
              <a:t> </a:t>
            </a:r>
            <a:r>
              <a:rPr lang="en-US" sz="5400" b="1" dirty="0" err="1"/>
              <a:t>ydw</a:t>
            </a:r>
            <a:r>
              <a:rPr lang="en-US" sz="5400" b="1" dirty="0"/>
              <a:t>, </a:t>
            </a:r>
            <a:r>
              <a:rPr lang="en-US" sz="5400" b="1" dirty="0" err="1"/>
              <a:t>dw</a:t>
            </a:r>
            <a:r>
              <a:rPr lang="en-US" sz="5400" b="1" dirty="0"/>
              <a:t> i </a:t>
            </a:r>
            <a:r>
              <a:rPr lang="en-US" sz="5400" b="1" dirty="0" err="1"/>
              <a:t>ddim</a:t>
            </a:r>
            <a:r>
              <a:rPr lang="en-US" sz="5400" b="1" dirty="0"/>
              <a:t> </a:t>
            </a:r>
            <a:r>
              <a:rPr lang="en-US" sz="5400" b="1" dirty="0" err="1"/>
              <a:t>yn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199121">
            <a:off x="1888652" y="597392"/>
            <a:ext cx="577819" cy="177435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7F3ABD9-56AC-1C46-8207-7E27BB31678E}"/>
              </a:ext>
            </a:extLst>
          </p:cNvPr>
          <p:cNvSpPr/>
          <p:nvPr/>
        </p:nvSpPr>
        <p:spPr>
          <a:xfrm>
            <a:off x="357272" y="4687772"/>
            <a:ext cx="3284948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7BB39F6-0EE6-AF4D-A009-83BAC7538D53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235824" y="2081123"/>
          <a:ext cx="7732058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6708">
                  <a:extLst>
                    <a:ext uri="{9D8B030D-6E8A-4147-A177-3AD203B41FA5}">
                      <a16:colId xmlns:a16="http://schemas.microsoft.com/office/drawing/2014/main" val="2193980085"/>
                    </a:ext>
                  </a:extLst>
                </a:gridCol>
                <a:gridCol w="3595264">
                  <a:extLst>
                    <a:ext uri="{9D8B030D-6E8A-4147-A177-3AD203B41FA5}">
                      <a16:colId xmlns:a16="http://schemas.microsoft.com/office/drawing/2014/main" val="1576575855"/>
                    </a:ext>
                  </a:extLst>
                </a:gridCol>
                <a:gridCol w="2590086">
                  <a:extLst>
                    <a:ext uri="{9D8B030D-6E8A-4147-A177-3AD203B41FA5}">
                      <a16:colId xmlns:a16="http://schemas.microsoft.com/office/drawing/2014/main" val="39187643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ddiflas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boring.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9652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because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anodd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difficult.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759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cadw’n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heini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don’t like to keep fit.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3275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bod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mewn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don’t like being indoors.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973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bod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allan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don’t like being outdoors.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11532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colli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don’t like to lose.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03966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gystadleuol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am not competitive.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573697"/>
                  </a:ext>
                </a:extLst>
              </a:tr>
            </a:tbl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40ECDD9-B46E-C045-9EA9-B8F691A0D5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435597" y="3186581"/>
            <a:ext cx="1355603" cy="1355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747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6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38531" y="1802802"/>
            <a:ext cx="3297464" cy="1107996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…….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I like ….. 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3588396" y="1971059"/>
            <a:ext cx="1222391" cy="627127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1428496" y="976570"/>
            <a:ext cx="1153720" cy="63507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DDD61D8-44FD-CC48-BC12-53F63900D6A5}"/>
              </a:ext>
            </a:extLst>
          </p:cNvPr>
          <p:cNvSpPr txBox="1"/>
          <p:nvPr/>
        </p:nvSpPr>
        <p:spPr>
          <a:xfrm>
            <a:off x="7755467" y="4790282"/>
            <a:ext cx="4157794" cy="830997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….. </a:t>
            </a:r>
            <a:r>
              <a:rPr lang="en-US" sz="2400" b="1" dirty="0" err="1"/>
              <a:t>yn</a:t>
            </a:r>
            <a:r>
              <a:rPr lang="en-US" sz="2400" b="1" dirty="0"/>
              <a:t> y ….. </a:t>
            </a:r>
          </a:p>
          <a:p>
            <a:pPr algn="ctr"/>
            <a:r>
              <a:rPr lang="en-US" sz="2400" b="1" i="1" dirty="0"/>
              <a:t>I …. In the …. .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84111C7-AAF2-CE4E-A11B-4B9F31FE0106}"/>
              </a:ext>
            </a:extLst>
          </p:cNvPr>
          <p:cNvCxnSpPr>
            <a:cxnSpLocks/>
          </p:cNvCxnSpPr>
          <p:nvPr/>
        </p:nvCxnSpPr>
        <p:spPr>
          <a:xfrm>
            <a:off x="8614502" y="4025986"/>
            <a:ext cx="749631" cy="49521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12-Point Star 15">
            <a:extLst>
              <a:ext uri="{FF2B5EF4-FFF2-40B4-BE49-F238E27FC236}">
                <a16:creationId xmlns:a16="http://schemas.microsoft.com/office/drawing/2014/main" id="{1E89AF5F-5FDC-D744-B762-B9705FB200ED}"/>
              </a:ext>
            </a:extLst>
          </p:cNvPr>
          <p:cNvSpPr/>
          <p:nvPr/>
        </p:nvSpPr>
        <p:spPr>
          <a:xfrm>
            <a:off x="4343633" y="1782959"/>
            <a:ext cx="7061628" cy="2436214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err="1">
                <a:solidFill>
                  <a:srgbClr val="FFC000"/>
                </a:solidFill>
              </a:rPr>
              <a:t>Ble</a:t>
            </a:r>
            <a:r>
              <a:rPr lang="en-US" sz="4800" b="1" dirty="0">
                <a:solidFill>
                  <a:srgbClr val="FFC000"/>
                </a:solidFill>
              </a:rPr>
              <a:t> </a:t>
            </a:r>
            <a:r>
              <a:rPr lang="en-US" sz="4800" b="1" dirty="0" err="1"/>
              <a:t>rwyt</a:t>
            </a:r>
            <a:r>
              <a:rPr lang="en-US" sz="4800" b="1" dirty="0"/>
              <a:t> </a:t>
            </a:r>
            <a:r>
              <a:rPr lang="en-US" sz="4800" b="1" dirty="0" err="1"/>
              <a:t>ti’n</a:t>
            </a:r>
            <a:r>
              <a:rPr lang="en-US" sz="4800" b="1" dirty="0"/>
              <a:t>  ….?</a:t>
            </a:r>
          </a:p>
          <a:p>
            <a:pPr algn="ctr"/>
            <a:r>
              <a:rPr lang="en-US" sz="3200" b="1" i="1" dirty="0"/>
              <a:t>Where …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7982ABD-3FDF-1649-A209-2EFE703C7A85}"/>
              </a:ext>
            </a:extLst>
          </p:cNvPr>
          <p:cNvSpPr txBox="1"/>
          <p:nvPr/>
        </p:nvSpPr>
        <p:spPr>
          <a:xfrm>
            <a:off x="2867595" y="184722"/>
            <a:ext cx="6661969" cy="101566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Beth </a:t>
            </a:r>
            <a:r>
              <a:rPr lang="en-US" sz="3600" b="1" dirty="0" err="1">
                <a:solidFill>
                  <a:schemeClr val="bg1"/>
                </a:solidFill>
              </a:rPr>
              <a:t>rwyt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wneud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2400" b="1" i="1" dirty="0">
                <a:solidFill>
                  <a:schemeClr val="bg1"/>
                </a:solidFill>
              </a:rPr>
              <a:t>What do you like doing?</a:t>
            </a:r>
          </a:p>
        </p:txBody>
      </p:sp>
      <p:sp>
        <p:nvSpPr>
          <p:cNvPr id="7" name="8-Point Star 6">
            <a:extLst>
              <a:ext uri="{FF2B5EF4-FFF2-40B4-BE49-F238E27FC236}">
                <a16:creationId xmlns:a16="http://schemas.microsoft.com/office/drawing/2014/main" id="{90A99855-1F80-D740-9ED0-FCF692D43DCC}"/>
              </a:ext>
            </a:extLst>
          </p:cNvPr>
          <p:cNvSpPr/>
          <p:nvPr/>
        </p:nvSpPr>
        <p:spPr>
          <a:xfrm>
            <a:off x="0" y="3613345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parc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19" name="8-Point Star 18">
            <a:extLst>
              <a:ext uri="{FF2B5EF4-FFF2-40B4-BE49-F238E27FC236}">
                <a16:creationId xmlns:a16="http://schemas.microsoft.com/office/drawing/2014/main" id="{BAF02976-BB7D-4B43-9BF6-C94A8E7E1BF5}"/>
              </a:ext>
            </a:extLst>
          </p:cNvPr>
          <p:cNvSpPr/>
          <p:nvPr/>
        </p:nvSpPr>
        <p:spPr>
          <a:xfrm>
            <a:off x="1337513" y="4232821"/>
            <a:ext cx="2489405" cy="143713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Ganolfan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Hamdden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0" name="8-Point Star 19">
            <a:extLst>
              <a:ext uri="{FF2B5EF4-FFF2-40B4-BE49-F238E27FC236}">
                <a16:creationId xmlns:a16="http://schemas.microsoft.com/office/drawing/2014/main" id="{52C5B2D4-8A49-FD4E-821B-6FEF7C8CEBBD}"/>
              </a:ext>
            </a:extLst>
          </p:cNvPr>
          <p:cNvSpPr/>
          <p:nvPr/>
        </p:nvSpPr>
        <p:spPr>
          <a:xfrm>
            <a:off x="1533600" y="3112886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yr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ysgol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1" name="8-Point Star 20">
            <a:extLst>
              <a:ext uri="{FF2B5EF4-FFF2-40B4-BE49-F238E27FC236}">
                <a16:creationId xmlns:a16="http://schemas.microsoft.com/office/drawing/2014/main" id="{D59CF6D2-8E43-2D42-83E0-B5A5011FBC40}"/>
              </a:ext>
            </a:extLst>
          </p:cNvPr>
          <p:cNvSpPr/>
          <p:nvPr/>
        </p:nvSpPr>
        <p:spPr>
          <a:xfrm>
            <a:off x="145205" y="5360770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dref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2" name="8-Point Star 21">
            <a:extLst>
              <a:ext uri="{FF2B5EF4-FFF2-40B4-BE49-F238E27FC236}">
                <a16:creationId xmlns:a16="http://schemas.microsoft.com/office/drawing/2014/main" id="{D32E46FF-5398-4E49-AC8D-D1E8316C9D75}"/>
              </a:ext>
            </a:extLst>
          </p:cNvPr>
          <p:cNvSpPr/>
          <p:nvPr/>
        </p:nvSpPr>
        <p:spPr>
          <a:xfrm>
            <a:off x="2690084" y="5486527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ty</a:t>
            </a:r>
          </a:p>
        </p:txBody>
      </p:sp>
      <p:sp>
        <p:nvSpPr>
          <p:cNvPr id="23" name="8-Point Star 22">
            <a:extLst>
              <a:ext uri="{FF2B5EF4-FFF2-40B4-BE49-F238E27FC236}">
                <a16:creationId xmlns:a16="http://schemas.microsoft.com/office/drawing/2014/main" id="{5B5B7939-8EB2-C84E-8529-D05957D0F421}"/>
              </a:ext>
            </a:extLst>
          </p:cNvPr>
          <p:cNvSpPr/>
          <p:nvPr/>
        </p:nvSpPr>
        <p:spPr>
          <a:xfrm>
            <a:off x="4024810" y="4606273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fy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nghartref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4" name="8-Point Star 23">
            <a:extLst>
              <a:ext uri="{FF2B5EF4-FFF2-40B4-BE49-F238E27FC236}">
                <a16:creationId xmlns:a16="http://schemas.microsoft.com/office/drawing/2014/main" id="{C7A3FD21-29C7-A349-973F-BF5D37CDFC21}"/>
              </a:ext>
            </a:extLst>
          </p:cNvPr>
          <p:cNvSpPr/>
          <p:nvPr/>
        </p:nvSpPr>
        <p:spPr>
          <a:xfrm>
            <a:off x="3239908" y="3550772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gegin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6" name="8-Point Star 25">
            <a:extLst>
              <a:ext uri="{FF2B5EF4-FFF2-40B4-BE49-F238E27FC236}">
                <a16:creationId xmlns:a16="http://schemas.microsoft.com/office/drawing/2014/main" id="{0295F670-E0C0-FF4A-8AA4-3144519CE99C}"/>
              </a:ext>
            </a:extLst>
          </p:cNvPr>
          <p:cNvSpPr/>
          <p:nvPr/>
        </p:nvSpPr>
        <p:spPr>
          <a:xfrm>
            <a:off x="4592479" y="5764115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yr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awyr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iach</a:t>
            </a:r>
            <a:endParaRPr lang="en-US" sz="20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481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38531" y="1802802"/>
            <a:ext cx="3297464" cy="1107996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…….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I like ….. 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3588396" y="1971059"/>
            <a:ext cx="1222391" cy="627127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1428496" y="976570"/>
            <a:ext cx="1153720" cy="63507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DDD61D8-44FD-CC48-BC12-53F63900D6A5}"/>
              </a:ext>
            </a:extLst>
          </p:cNvPr>
          <p:cNvSpPr txBox="1"/>
          <p:nvPr/>
        </p:nvSpPr>
        <p:spPr>
          <a:xfrm>
            <a:off x="7755467" y="4790282"/>
            <a:ext cx="4157794" cy="830997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….. ….. </a:t>
            </a:r>
          </a:p>
          <a:p>
            <a:pPr algn="ctr"/>
            <a:r>
              <a:rPr lang="en-US" sz="2400" b="1" i="1" dirty="0"/>
              <a:t>I …. ..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84111C7-AAF2-CE4E-A11B-4B9F31FE0106}"/>
              </a:ext>
            </a:extLst>
          </p:cNvPr>
          <p:cNvCxnSpPr>
            <a:cxnSpLocks/>
          </p:cNvCxnSpPr>
          <p:nvPr/>
        </p:nvCxnSpPr>
        <p:spPr>
          <a:xfrm>
            <a:off x="8614502" y="4025986"/>
            <a:ext cx="749631" cy="49521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12-Point Star 15">
            <a:extLst>
              <a:ext uri="{FF2B5EF4-FFF2-40B4-BE49-F238E27FC236}">
                <a16:creationId xmlns:a16="http://schemas.microsoft.com/office/drawing/2014/main" id="{1E89AF5F-5FDC-D744-B762-B9705FB200ED}"/>
              </a:ext>
            </a:extLst>
          </p:cNvPr>
          <p:cNvSpPr/>
          <p:nvPr/>
        </p:nvSpPr>
        <p:spPr>
          <a:xfrm>
            <a:off x="4343632" y="1782959"/>
            <a:ext cx="7848367" cy="2436214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err="1">
                <a:solidFill>
                  <a:srgbClr val="FFC000"/>
                </a:solidFill>
              </a:rPr>
              <a:t>Pryd</a:t>
            </a:r>
            <a:r>
              <a:rPr lang="en-US" sz="4800" b="1" dirty="0">
                <a:solidFill>
                  <a:srgbClr val="FFC000"/>
                </a:solidFill>
              </a:rPr>
              <a:t> </a:t>
            </a:r>
            <a:r>
              <a:rPr lang="en-US" sz="4800" b="1" dirty="0" err="1"/>
              <a:t>rwyt</a:t>
            </a:r>
            <a:r>
              <a:rPr lang="en-US" sz="4800" b="1" dirty="0"/>
              <a:t> </a:t>
            </a:r>
            <a:r>
              <a:rPr lang="en-US" sz="4800" b="1" dirty="0" err="1"/>
              <a:t>ti’n</a:t>
            </a:r>
            <a:r>
              <a:rPr lang="en-US" sz="4800" b="1" dirty="0"/>
              <a:t>  ….?</a:t>
            </a:r>
          </a:p>
          <a:p>
            <a:pPr algn="ctr"/>
            <a:r>
              <a:rPr lang="en-US" sz="3200" b="1" i="1" dirty="0"/>
              <a:t>When …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7982ABD-3FDF-1649-A209-2EFE703C7A85}"/>
              </a:ext>
            </a:extLst>
          </p:cNvPr>
          <p:cNvSpPr txBox="1"/>
          <p:nvPr/>
        </p:nvSpPr>
        <p:spPr>
          <a:xfrm>
            <a:off x="2867595" y="184722"/>
            <a:ext cx="6661969" cy="101566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Beth </a:t>
            </a:r>
            <a:r>
              <a:rPr lang="en-US" sz="3600" b="1" dirty="0" err="1">
                <a:solidFill>
                  <a:schemeClr val="bg1"/>
                </a:solidFill>
              </a:rPr>
              <a:t>rwyt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wneud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2400" b="1" i="1" dirty="0">
                <a:solidFill>
                  <a:schemeClr val="bg1"/>
                </a:solidFill>
              </a:rPr>
              <a:t>What do you like doing?</a:t>
            </a:r>
          </a:p>
        </p:txBody>
      </p:sp>
      <p:sp>
        <p:nvSpPr>
          <p:cNvPr id="7" name="8-Point Star 6">
            <a:extLst>
              <a:ext uri="{FF2B5EF4-FFF2-40B4-BE49-F238E27FC236}">
                <a16:creationId xmlns:a16="http://schemas.microsoft.com/office/drawing/2014/main" id="{90A99855-1F80-D740-9ED0-FCF692D43DCC}"/>
              </a:ext>
            </a:extLst>
          </p:cNvPr>
          <p:cNvSpPr/>
          <p:nvPr/>
        </p:nvSpPr>
        <p:spPr>
          <a:xfrm>
            <a:off x="0" y="3613345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Llun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0" name="8-Point Star 19">
            <a:extLst>
              <a:ext uri="{FF2B5EF4-FFF2-40B4-BE49-F238E27FC236}">
                <a16:creationId xmlns:a16="http://schemas.microsoft.com/office/drawing/2014/main" id="{52C5B2D4-8A49-FD4E-821B-6FEF7C8CEBBD}"/>
              </a:ext>
            </a:extLst>
          </p:cNvPr>
          <p:cNvSpPr/>
          <p:nvPr/>
        </p:nvSpPr>
        <p:spPr>
          <a:xfrm>
            <a:off x="1533600" y="3112886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Mawrth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1" name="8-Point Star 20">
            <a:extLst>
              <a:ext uri="{FF2B5EF4-FFF2-40B4-BE49-F238E27FC236}">
                <a16:creationId xmlns:a16="http://schemas.microsoft.com/office/drawing/2014/main" id="{D59CF6D2-8E43-2D42-83E0-B5A5011FBC40}"/>
              </a:ext>
            </a:extLst>
          </p:cNvPr>
          <p:cNvSpPr/>
          <p:nvPr/>
        </p:nvSpPr>
        <p:spPr>
          <a:xfrm>
            <a:off x="145205" y="5360770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Gwener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2" name="8-Point Star 21">
            <a:extLst>
              <a:ext uri="{FF2B5EF4-FFF2-40B4-BE49-F238E27FC236}">
                <a16:creationId xmlns:a16="http://schemas.microsoft.com/office/drawing/2014/main" id="{D32E46FF-5398-4E49-AC8D-D1E8316C9D75}"/>
              </a:ext>
            </a:extLst>
          </p:cNvPr>
          <p:cNvSpPr/>
          <p:nvPr/>
        </p:nvSpPr>
        <p:spPr>
          <a:xfrm>
            <a:off x="6593386" y="5819044"/>
            <a:ext cx="2395931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2"/>
                </a:solidFill>
              </a:rPr>
              <a:t>bob </a:t>
            </a:r>
            <a:r>
              <a:rPr lang="en-US" sz="2000" b="1" dirty="0" err="1">
                <a:solidFill>
                  <a:schemeClr val="tx2"/>
                </a:solidFill>
              </a:rPr>
              <a:t>penwythnos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3" name="8-Point Star 22">
            <a:extLst>
              <a:ext uri="{FF2B5EF4-FFF2-40B4-BE49-F238E27FC236}">
                <a16:creationId xmlns:a16="http://schemas.microsoft.com/office/drawing/2014/main" id="{5B5B7939-8EB2-C84E-8529-D05957D0F421}"/>
              </a:ext>
            </a:extLst>
          </p:cNvPr>
          <p:cNvSpPr/>
          <p:nvPr/>
        </p:nvSpPr>
        <p:spPr>
          <a:xfrm>
            <a:off x="4024810" y="4606273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2"/>
                </a:solidFill>
              </a:rPr>
              <a:t>bob </a:t>
            </a:r>
            <a:r>
              <a:rPr lang="en-US" sz="2000" b="1" dirty="0" err="1">
                <a:solidFill>
                  <a:schemeClr val="tx2"/>
                </a:solidFill>
              </a:rPr>
              <a:t>nos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4" name="8-Point Star 23">
            <a:extLst>
              <a:ext uri="{FF2B5EF4-FFF2-40B4-BE49-F238E27FC236}">
                <a16:creationId xmlns:a16="http://schemas.microsoft.com/office/drawing/2014/main" id="{C7A3FD21-29C7-A349-973F-BF5D37CDFC21}"/>
              </a:ext>
            </a:extLst>
          </p:cNvPr>
          <p:cNvSpPr/>
          <p:nvPr/>
        </p:nvSpPr>
        <p:spPr>
          <a:xfrm>
            <a:off x="3239908" y="3550772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Mercher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6" name="8-Point Star 25">
            <a:extLst>
              <a:ext uri="{FF2B5EF4-FFF2-40B4-BE49-F238E27FC236}">
                <a16:creationId xmlns:a16="http://schemas.microsoft.com/office/drawing/2014/main" id="{0295F670-E0C0-FF4A-8AA4-3144519CE99C}"/>
              </a:ext>
            </a:extLst>
          </p:cNvPr>
          <p:cNvSpPr/>
          <p:nvPr/>
        </p:nvSpPr>
        <p:spPr>
          <a:xfrm>
            <a:off x="4592479" y="5819044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2"/>
                </a:solidFill>
              </a:rPr>
              <a:t>bob bore</a:t>
            </a:r>
          </a:p>
        </p:txBody>
      </p:sp>
      <p:sp>
        <p:nvSpPr>
          <p:cNvPr id="27" name="8-Point Star 26">
            <a:extLst>
              <a:ext uri="{FF2B5EF4-FFF2-40B4-BE49-F238E27FC236}">
                <a16:creationId xmlns:a16="http://schemas.microsoft.com/office/drawing/2014/main" id="{06B77FBA-7282-8047-8C27-71DD4DB7372D}"/>
              </a:ext>
            </a:extLst>
          </p:cNvPr>
          <p:cNvSpPr/>
          <p:nvPr/>
        </p:nvSpPr>
        <p:spPr>
          <a:xfrm>
            <a:off x="1492119" y="4359852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Iau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8" name="8-Point Star 27">
            <a:extLst>
              <a:ext uri="{FF2B5EF4-FFF2-40B4-BE49-F238E27FC236}">
                <a16:creationId xmlns:a16="http://schemas.microsoft.com/office/drawing/2014/main" id="{336E6A36-BB44-8447-9540-436FB24E65BA}"/>
              </a:ext>
            </a:extLst>
          </p:cNvPr>
          <p:cNvSpPr/>
          <p:nvPr/>
        </p:nvSpPr>
        <p:spPr>
          <a:xfrm>
            <a:off x="2225455" y="5415453"/>
            <a:ext cx="2395931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penwythnos</a:t>
            </a:r>
            <a:endParaRPr lang="en-US" sz="20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1558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997D814-F97B-2B44-A581-74EE29F431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240" t="13580" r="31091" b="11853"/>
          <a:stretch/>
        </p:blipFill>
        <p:spPr>
          <a:xfrm rot="5400000">
            <a:off x="3158067" y="-2226733"/>
            <a:ext cx="6062138" cy="11328402"/>
          </a:xfrm>
          <a:prstGeom prst="rect">
            <a:avLst/>
          </a:prstGeom>
        </p:spPr>
      </p:pic>
      <p:sp>
        <p:nvSpPr>
          <p:cNvPr id="5" name="Freeform 4">
            <a:extLst>
              <a:ext uri="{FF2B5EF4-FFF2-40B4-BE49-F238E27FC236}">
                <a16:creationId xmlns:a16="http://schemas.microsoft.com/office/drawing/2014/main" id="{0EDA7CC2-3353-8148-9D14-1160F099116B}"/>
              </a:ext>
            </a:extLst>
          </p:cNvPr>
          <p:cNvSpPr/>
          <p:nvPr/>
        </p:nvSpPr>
        <p:spPr>
          <a:xfrm>
            <a:off x="1676400" y="3674533"/>
            <a:ext cx="4334933" cy="1236133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5837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992C1D-3E77-5045-BCED-9EB1BB90C4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414" t="19506" r="19290" b="49383"/>
          <a:stretch/>
        </p:blipFill>
        <p:spPr>
          <a:xfrm>
            <a:off x="237067" y="778931"/>
            <a:ext cx="11813017" cy="4961467"/>
          </a:xfrm>
          <a:prstGeom prst="rect">
            <a:avLst/>
          </a:prstGeom>
        </p:spPr>
      </p:pic>
      <p:sp>
        <p:nvSpPr>
          <p:cNvPr id="4" name="Freeform 3">
            <a:extLst>
              <a:ext uri="{FF2B5EF4-FFF2-40B4-BE49-F238E27FC236}">
                <a16:creationId xmlns:a16="http://schemas.microsoft.com/office/drawing/2014/main" id="{167B424C-1164-C845-8427-D19933DB439C}"/>
              </a:ext>
            </a:extLst>
          </p:cNvPr>
          <p:cNvSpPr/>
          <p:nvPr/>
        </p:nvSpPr>
        <p:spPr>
          <a:xfrm>
            <a:off x="1540933" y="1964267"/>
            <a:ext cx="4487334" cy="1117599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2203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8F941F77-243C-A945-B621-9CC50A133D0C}"/>
              </a:ext>
            </a:extLst>
          </p:cNvPr>
          <p:cNvSpPr txBox="1">
            <a:spLocks/>
          </p:cNvSpPr>
          <p:nvPr/>
        </p:nvSpPr>
        <p:spPr>
          <a:xfrm>
            <a:off x="56134" y="171188"/>
            <a:ext cx="5997503" cy="810946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eich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</a:rPr>
              <a:t> Gwaith </a:t>
            </a:r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cartref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</a:rPr>
              <a:t>                                    </a:t>
            </a:r>
            <a:endParaRPr lang="en-US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DB5D73-052C-1E41-9BE1-D433A9FB07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2249" y="1150620"/>
            <a:ext cx="8670065" cy="5554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3152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447396" y="389467"/>
            <a:ext cx="11213432" cy="2920554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fi!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3FCF06D-9B57-5844-B370-D848C82A6C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0232" y="3090506"/>
            <a:ext cx="2738967" cy="3549478"/>
          </a:xfrm>
          <a:prstGeom prst="rect">
            <a:avLst/>
          </a:prstGeom>
        </p:spPr>
      </p:pic>
      <p:sp>
        <p:nvSpPr>
          <p:cNvPr id="7" name="12-Point Star 6">
            <a:extLst>
              <a:ext uri="{FF2B5EF4-FFF2-40B4-BE49-F238E27FC236}">
                <a16:creationId xmlns:a16="http://schemas.microsoft.com/office/drawing/2014/main" id="{A2A31D7E-B477-2F47-9CED-E78F3A53B206}"/>
              </a:ext>
            </a:extLst>
          </p:cNvPr>
          <p:cNvSpPr/>
          <p:nvPr/>
        </p:nvSpPr>
        <p:spPr>
          <a:xfrm>
            <a:off x="0" y="2773979"/>
            <a:ext cx="3623733" cy="240762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Beth </a:t>
            </a:r>
            <a:r>
              <a:rPr lang="en-US" sz="2000" b="1" dirty="0" err="1"/>
              <a:t>wyt</a:t>
            </a:r>
            <a:r>
              <a:rPr lang="en-US" sz="2000" b="1" dirty="0"/>
              <a:t> </a:t>
            </a:r>
            <a:r>
              <a:rPr lang="en-US" sz="2000" b="1" dirty="0" err="1"/>
              <a:t>ti’n</a:t>
            </a:r>
            <a:r>
              <a:rPr lang="en-US" sz="2000" b="1" dirty="0"/>
              <a:t> </a:t>
            </a:r>
            <a:r>
              <a:rPr lang="en-US" sz="2000" b="1" dirty="0" err="1"/>
              <a:t>gallu</a:t>
            </a:r>
            <a:r>
              <a:rPr lang="en-US" sz="2000" b="1" dirty="0"/>
              <a:t> </a:t>
            </a:r>
            <a:r>
              <a:rPr lang="en-US" sz="2000" b="1" dirty="0" err="1"/>
              <a:t>ei</a:t>
            </a:r>
            <a:r>
              <a:rPr lang="en-US" sz="2000" b="1" dirty="0"/>
              <a:t> </a:t>
            </a:r>
            <a:r>
              <a:rPr lang="en-US" sz="2000" b="1" dirty="0" err="1"/>
              <a:t>ddweud</a:t>
            </a:r>
            <a:r>
              <a:rPr lang="en-US" sz="2000" b="1" dirty="0"/>
              <a:t> </a:t>
            </a:r>
            <a:r>
              <a:rPr lang="en-US" sz="2000" b="1" dirty="0" err="1"/>
              <a:t>amdanat</a:t>
            </a:r>
            <a:r>
              <a:rPr lang="en-US" sz="2000" b="1" dirty="0"/>
              <a:t> </a:t>
            </a:r>
            <a:r>
              <a:rPr lang="en-US" sz="2000" b="1" dirty="0" err="1"/>
              <a:t>ti</a:t>
            </a:r>
            <a:r>
              <a:rPr lang="en-US" sz="2000" b="1" dirty="0"/>
              <a:t> </a:t>
            </a:r>
            <a:r>
              <a:rPr lang="en-US" sz="2000" b="1" dirty="0" err="1"/>
              <a:t>dy</a:t>
            </a:r>
            <a:r>
              <a:rPr lang="en-US" sz="2000" b="1" dirty="0"/>
              <a:t> </a:t>
            </a:r>
            <a:r>
              <a:rPr lang="en-US" sz="2000" b="1" dirty="0" err="1"/>
              <a:t>hun</a:t>
            </a:r>
            <a:r>
              <a:rPr lang="en-US" sz="2000" b="1" dirty="0"/>
              <a:t>?</a:t>
            </a:r>
          </a:p>
        </p:txBody>
      </p:sp>
      <p:sp>
        <p:nvSpPr>
          <p:cNvPr id="8" name="12-Point Star 7">
            <a:extLst>
              <a:ext uri="{FF2B5EF4-FFF2-40B4-BE49-F238E27FC236}">
                <a16:creationId xmlns:a16="http://schemas.microsoft.com/office/drawing/2014/main" id="{1BABAC3F-9293-CC45-8B55-1EEA8812BDEB}"/>
              </a:ext>
            </a:extLst>
          </p:cNvPr>
          <p:cNvSpPr/>
          <p:nvPr/>
        </p:nvSpPr>
        <p:spPr>
          <a:xfrm>
            <a:off x="2489200" y="4833051"/>
            <a:ext cx="2641600" cy="18965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Sut</a:t>
            </a:r>
            <a:r>
              <a:rPr lang="en-US" sz="2000" b="1" dirty="0"/>
              <a:t> </a:t>
            </a:r>
            <a:r>
              <a:rPr lang="en-US" sz="2000" b="1" dirty="0" err="1"/>
              <a:t>wyt</a:t>
            </a:r>
            <a:r>
              <a:rPr lang="en-US" sz="2000" b="1" dirty="0"/>
              <a:t> </a:t>
            </a:r>
            <a:r>
              <a:rPr lang="en-US" sz="2000" b="1" dirty="0" err="1"/>
              <a:t>ti’n</a:t>
            </a:r>
            <a:r>
              <a:rPr lang="en-US" sz="2000" b="1" dirty="0"/>
              <a:t> </a:t>
            </a:r>
            <a:r>
              <a:rPr lang="en-US" sz="2000" b="1" dirty="0" err="1"/>
              <a:t>teimlo</a:t>
            </a:r>
            <a:r>
              <a:rPr lang="en-US" sz="2000" b="1" dirty="0"/>
              <a:t>?</a:t>
            </a:r>
          </a:p>
        </p:txBody>
      </p:sp>
      <p:sp>
        <p:nvSpPr>
          <p:cNvPr id="9" name="12-Point Star 8">
            <a:extLst>
              <a:ext uri="{FF2B5EF4-FFF2-40B4-BE49-F238E27FC236}">
                <a16:creationId xmlns:a16="http://schemas.microsoft.com/office/drawing/2014/main" id="{D0BEF9DB-2178-2648-B607-23BA024274EC}"/>
              </a:ext>
            </a:extLst>
          </p:cNvPr>
          <p:cNvSpPr/>
          <p:nvPr/>
        </p:nvSpPr>
        <p:spPr>
          <a:xfrm>
            <a:off x="8271043" y="2773979"/>
            <a:ext cx="3623733" cy="240762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What can you say about yourself in Welsh?</a:t>
            </a: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BE647C1D-0192-1444-BAD2-CE45903B7312}"/>
              </a:ext>
            </a:extLst>
          </p:cNvPr>
          <p:cNvSpPr/>
          <p:nvPr/>
        </p:nvSpPr>
        <p:spPr>
          <a:xfrm>
            <a:off x="6950243" y="4788251"/>
            <a:ext cx="2641600" cy="18965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How do you feel?</a:t>
            </a:r>
          </a:p>
        </p:txBody>
      </p:sp>
    </p:spTree>
    <p:extLst>
      <p:ext uri="{BB962C8B-B14F-4D97-AF65-F5344CB8AC3E}">
        <p14:creationId xmlns:p14="http://schemas.microsoft.com/office/powerpoint/2010/main" val="3452113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2261936" y="218974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fi!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87289FF-D352-D743-BDA0-CAC6CBD2DCA2}"/>
              </a:ext>
            </a:extLst>
          </p:cNvPr>
          <p:cNvSpPr txBox="1"/>
          <p:nvPr/>
        </p:nvSpPr>
        <p:spPr>
          <a:xfrm rot="21441066">
            <a:off x="240324" y="518105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dy</a:t>
            </a:r>
            <a:r>
              <a:rPr lang="en-US" sz="3600" b="1" dirty="0"/>
              <a:t> </a:t>
            </a:r>
            <a:r>
              <a:rPr lang="en-US" sz="3600" b="1" dirty="0" err="1"/>
              <a:t>enw</a:t>
            </a:r>
            <a:r>
              <a:rPr lang="en-US" sz="3600" b="1" dirty="0"/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15B24C-AA01-A648-89C9-ADF55A2CD2C5}"/>
              </a:ext>
            </a:extLst>
          </p:cNvPr>
          <p:cNvSpPr txBox="1"/>
          <p:nvPr/>
        </p:nvSpPr>
        <p:spPr>
          <a:xfrm>
            <a:off x="4090964" y="1520462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FAINT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dy</a:t>
            </a:r>
            <a:r>
              <a:rPr lang="en-US" sz="3600" b="1" dirty="0"/>
              <a:t> </a:t>
            </a:r>
            <a:r>
              <a:rPr lang="en-US" sz="3600" b="1" dirty="0" err="1"/>
              <a:t>oed</a:t>
            </a:r>
            <a:r>
              <a:rPr lang="en-US" sz="3600" b="1" dirty="0"/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CA4D19-6B2A-D740-A2F6-DD017C40E234}"/>
              </a:ext>
            </a:extLst>
          </p:cNvPr>
          <p:cNvSpPr txBox="1"/>
          <p:nvPr/>
        </p:nvSpPr>
        <p:spPr>
          <a:xfrm rot="369862">
            <a:off x="7535204" y="602090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BLE </a:t>
            </a:r>
            <a:r>
              <a:rPr lang="en-US" sz="3600" b="1" dirty="0" err="1"/>
              <a:t>rwyt</a:t>
            </a:r>
            <a:r>
              <a:rPr lang="en-US" sz="3600" b="1" dirty="0"/>
              <a:t> </a:t>
            </a:r>
            <a:r>
              <a:rPr lang="en-US" sz="3600" b="1" dirty="0" err="1"/>
              <a:t>ti’n</a:t>
            </a:r>
            <a:r>
              <a:rPr lang="en-US" sz="3600" b="1" dirty="0"/>
              <a:t> </a:t>
            </a:r>
            <a:r>
              <a:rPr lang="en-US" sz="3600" b="1" dirty="0" err="1"/>
              <a:t>byw</a:t>
            </a:r>
            <a:r>
              <a:rPr lang="en-US" sz="3600" b="1" dirty="0"/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C269A1-F5FD-D247-B144-7635B6C37DCC}"/>
              </a:ext>
            </a:extLst>
          </p:cNvPr>
          <p:cNvSpPr txBox="1"/>
          <p:nvPr/>
        </p:nvSpPr>
        <p:spPr>
          <a:xfrm rot="21232204">
            <a:off x="230784" y="4439642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dy</a:t>
            </a:r>
            <a:r>
              <a:rPr lang="en-US" sz="3600" b="1" dirty="0"/>
              <a:t> </a:t>
            </a:r>
            <a:r>
              <a:rPr lang="en-US" sz="3600" b="1" dirty="0" err="1"/>
              <a:t>hobi</a:t>
            </a:r>
            <a:r>
              <a:rPr lang="en-US" sz="3600" b="1" dirty="0"/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E19E92-6746-D44B-9AD4-FC546150005F}"/>
              </a:ext>
            </a:extLst>
          </p:cNvPr>
          <p:cNvSpPr txBox="1"/>
          <p:nvPr/>
        </p:nvSpPr>
        <p:spPr>
          <a:xfrm>
            <a:off x="585319" y="5465227"/>
            <a:ext cx="999642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Ble</a:t>
            </a:r>
            <a:r>
              <a:rPr lang="en-US" sz="2400" b="1" dirty="0"/>
              <a:t>?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9DF1B1-3260-4241-9293-821524A5DF52}"/>
              </a:ext>
            </a:extLst>
          </p:cNvPr>
          <p:cNvSpPr txBox="1"/>
          <p:nvPr/>
        </p:nvSpPr>
        <p:spPr>
          <a:xfrm>
            <a:off x="2003058" y="5465227"/>
            <a:ext cx="1007111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Pryd</a:t>
            </a:r>
            <a:r>
              <a:rPr lang="en-US" sz="2400" b="1" dirty="0"/>
              <a:t>?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3A7152-D33B-6F46-8C3F-3572DC6339A8}"/>
              </a:ext>
            </a:extLst>
          </p:cNvPr>
          <p:cNvSpPr txBox="1"/>
          <p:nvPr/>
        </p:nvSpPr>
        <p:spPr>
          <a:xfrm>
            <a:off x="926972" y="6232355"/>
            <a:ext cx="2045597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/>
              <a:t>phwy</a:t>
            </a:r>
            <a:r>
              <a:rPr lang="en-US" sz="2400" b="1" dirty="0"/>
              <a:t>?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A2E87A-1D19-D54A-AC45-EE562B572860}"/>
              </a:ext>
            </a:extLst>
          </p:cNvPr>
          <p:cNvSpPr txBox="1"/>
          <p:nvPr/>
        </p:nvSpPr>
        <p:spPr>
          <a:xfrm rot="287982">
            <a:off x="6382373" y="4330729"/>
            <a:ext cx="5623541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wyt</a:t>
            </a:r>
            <a:r>
              <a:rPr lang="en-US" sz="3600" b="1" dirty="0"/>
              <a:t> </a:t>
            </a:r>
            <a:r>
              <a:rPr lang="en-US" sz="3600" b="1" dirty="0" err="1"/>
              <a:t>ti’n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? </a:t>
            </a:r>
            <a:r>
              <a:rPr lang="en-US" sz="2400" b="1" i="1" dirty="0"/>
              <a:t>(likes)</a:t>
            </a:r>
            <a:endParaRPr lang="en-US" sz="3600" b="1" i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A7B4CAB-7ABB-7C4F-97E6-1AE66B1B1F25}"/>
              </a:ext>
            </a:extLst>
          </p:cNvPr>
          <p:cNvSpPr txBox="1"/>
          <p:nvPr/>
        </p:nvSpPr>
        <p:spPr>
          <a:xfrm>
            <a:off x="4090965" y="5807122"/>
            <a:ext cx="7782470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dwyt</a:t>
            </a:r>
            <a:r>
              <a:rPr lang="en-US" sz="3600" b="1" dirty="0"/>
              <a:t> </a:t>
            </a:r>
            <a:r>
              <a:rPr lang="en-US" sz="3600" b="1" dirty="0" err="1"/>
              <a:t>ti</a:t>
            </a:r>
            <a:r>
              <a:rPr lang="en-US" sz="3600" b="1" dirty="0"/>
              <a:t> DDIM </a:t>
            </a:r>
            <a:r>
              <a:rPr lang="en-US" sz="3600" b="1" dirty="0" err="1"/>
              <a:t>yn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? </a:t>
            </a:r>
            <a:r>
              <a:rPr lang="en-US" sz="2400" b="1" dirty="0"/>
              <a:t>(dislikes)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3770555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11" grpId="0" animBg="1"/>
      <p:bldP spid="1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1837515" y="136307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fi!</a:t>
            </a:r>
          </a:p>
        </p:txBody>
      </p:sp>
      <p:sp>
        <p:nvSpPr>
          <p:cNvPr id="3" name="12-Point Star 2">
            <a:extLst>
              <a:ext uri="{FF2B5EF4-FFF2-40B4-BE49-F238E27FC236}">
                <a16:creationId xmlns:a16="http://schemas.microsoft.com/office/drawing/2014/main" id="{5C3F2746-3A8D-924E-B0D7-BA1AC48AE85B}"/>
              </a:ext>
            </a:extLst>
          </p:cNvPr>
          <p:cNvSpPr/>
          <p:nvPr/>
        </p:nvSpPr>
        <p:spPr>
          <a:xfrm>
            <a:off x="390654" y="139119"/>
            <a:ext cx="1998133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Nia</a:t>
            </a: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2B832CB4-8AE0-3541-B0F0-5915E6598990}"/>
              </a:ext>
            </a:extLst>
          </p:cNvPr>
          <p:cNvSpPr/>
          <p:nvPr/>
        </p:nvSpPr>
        <p:spPr>
          <a:xfrm>
            <a:off x="3516311" y="115677"/>
            <a:ext cx="1998133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41</a:t>
            </a:r>
          </a:p>
        </p:txBody>
      </p:sp>
      <p:sp>
        <p:nvSpPr>
          <p:cNvPr id="14" name="12-Point Star 13">
            <a:extLst>
              <a:ext uri="{FF2B5EF4-FFF2-40B4-BE49-F238E27FC236}">
                <a16:creationId xmlns:a16="http://schemas.microsoft.com/office/drawing/2014/main" id="{4233F365-3D58-B446-A708-C0C2162528A7}"/>
              </a:ext>
            </a:extLst>
          </p:cNvPr>
          <p:cNvSpPr/>
          <p:nvPr/>
        </p:nvSpPr>
        <p:spPr>
          <a:xfrm>
            <a:off x="6342016" y="115678"/>
            <a:ext cx="2410242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/>
              <a:t>Medi</a:t>
            </a:r>
            <a:endParaRPr lang="en-US" sz="3600" b="1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B05C96C-3675-0A4C-BF9F-3215408426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38084" y="139119"/>
            <a:ext cx="2018002" cy="2433473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3598897-4D3B-B540-9037-D4CF8BB1A1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934" y="3582402"/>
            <a:ext cx="1612900" cy="1257300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43FE3DC-42BA-194D-BE45-B8F06F2A63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88787" y="4204702"/>
            <a:ext cx="1587500" cy="12700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1E63A37-481B-6644-B7D1-803AC02A1F5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751" t="4687" r="13047" b="13361"/>
          <a:stretch/>
        </p:blipFill>
        <p:spPr>
          <a:xfrm>
            <a:off x="629239" y="5133385"/>
            <a:ext cx="1520961" cy="1557867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153ECCF-1909-E64B-9DAA-E839E07C882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4281" r="17502"/>
          <a:stretch/>
        </p:blipFill>
        <p:spPr>
          <a:xfrm>
            <a:off x="2709332" y="5573652"/>
            <a:ext cx="1049867" cy="11176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sp>
        <p:nvSpPr>
          <p:cNvPr id="20" name="12-Point Star 19">
            <a:extLst>
              <a:ext uri="{FF2B5EF4-FFF2-40B4-BE49-F238E27FC236}">
                <a16:creationId xmlns:a16="http://schemas.microsoft.com/office/drawing/2014/main" id="{FCC6CDC7-24A6-5A46-A62B-E7C95CF1A716}"/>
              </a:ext>
            </a:extLst>
          </p:cNvPr>
          <p:cNvSpPr/>
          <p:nvPr/>
        </p:nvSpPr>
        <p:spPr>
          <a:xfrm rot="322858">
            <a:off x="1491614" y="3178382"/>
            <a:ext cx="1871284" cy="1070611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hobïau</a:t>
            </a:r>
            <a:endParaRPr lang="en-US" sz="2000" b="1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058F6293-98C3-AD4E-92D1-E1970094FD0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381" y="4042991"/>
            <a:ext cx="1460500" cy="13843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554B6902-5597-1640-9362-2229D007AAF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1464" t="29585" r="9996" b="17703"/>
          <a:stretch/>
        </p:blipFill>
        <p:spPr>
          <a:xfrm rot="1305199">
            <a:off x="6281838" y="4066150"/>
            <a:ext cx="1880154" cy="1113409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55003088-3FC5-1D47-B021-E5E8137A2AE0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3303" t="14613" r="270" b="10370"/>
          <a:stretch/>
        </p:blipFill>
        <p:spPr>
          <a:xfrm>
            <a:off x="4953965" y="5557998"/>
            <a:ext cx="1371600" cy="1067033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sp>
        <p:nvSpPr>
          <p:cNvPr id="24" name="12-Point Star 23">
            <a:extLst>
              <a:ext uri="{FF2B5EF4-FFF2-40B4-BE49-F238E27FC236}">
                <a16:creationId xmlns:a16="http://schemas.microsoft.com/office/drawing/2014/main" id="{4F79ABBB-FFCD-1646-9958-0889040E1AE7}"/>
              </a:ext>
            </a:extLst>
          </p:cNvPr>
          <p:cNvSpPr/>
          <p:nvPr/>
        </p:nvSpPr>
        <p:spPr>
          <a:xfrm>
            <a:off x="5111148" y="3108633"/>
            <a:ext cx="1871284" cy="1070611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hoffi</a:t>
            </a:r>
            <a:endParaRPr lang="en-US" sz="2000" b="1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1324805-C813-BB4D-82FA-A6131B9F4B9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470037" y="4006905"/>
            <a:ext cx="1638300" cy="12319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B9D72AAA-CDC0-2F49-8F5E-40912EAAECF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879759" y="3830232"/>
            <a:ext cx="1422400" cy="14224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6BC53E8C-A613-2A48-942C-E7D7BFC93C4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911450" y="5326965"/>
            <a:ext cx="2166846" cy="143929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sp>
        <p:nvSpPr>
          <p:cNvPr id="30" name="12-Point Star 29">
            <a:extLst>
              <a:ext uri="{FF2B5EF4-FFF2-40B4-BE49-F238E27FC236}">
                <a16:creationId xmlns:a16="http://schemas.microsoft.com/office/drawing/2014/main" id="{83BD3B14-FCB2-D54F-A9B2-3FFC11F33CF4}"/>
              </a:ext>
            </a:extLst>
          </p:cNvPr>
          <p:cNvSpPr/>
          <p:nvPr/>
        </p:nvSpPr>
        <p:spPr>
          <a:xfrm rot="659491">
            <a:off x="10088998" y="2849205"/>
            <a:ext cx="2096474" cy="1406728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ddim</a:t>
            </a:r>
            <a:r>
              <a:rPr lang="en-US" sz="2000" b="1" dirty="0"/>
              <a:t>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hoffi</a:t>
            </a:r>
            <a:endParaRPr lang="en-US" sz="2000" b="1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6A01B2A0-A0B1-DC44-A8C8-9359EA421173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21130" t="24224" r="19445" b="6260"/>
          <a:stretch/>
        </p:blipFill>
        <p:spPr>
          <a:xfrm>
            <a:off x="8200467" y="5468692"/>
            <a:ext cx="1612004" cy="1139285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31B75A4B-F1DF-924F-870C-A9BB0DB7988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551238" y="5409398"/>
            <a:ext cx="1169463" cy="1169463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2345380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1837515" y="136307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fi!</a:t>
            </a:r>
          </a:p>
        </p:txBody>
      </p:sp>
      <p:sp>
        <p:nvSpPr>
          <p:cNvPr id="3" name="12-Point Star 2">
            <a:extLst>
              <a:ext uri="{FF2B5EF4-FFF2-40B4-BE49-F238E27FC236}">
                <a16:creationId xmlns:a16="http://schemas.microsoft.com/office/drawing/2014/main" id="{5C3F2746-3A8D-924E-B0D7-BA1AC48AE85B}"/>
              </a:ext>
            </a:extLst>
          </p:cNvPr>
          <p:cNvSpPr/>
          <p:nvPr/>
        </p:nvSpPr>
        <p:spPr>
          <a:xfrm>
            <a:off x="390654" y="139119"/>
            <a:ext cx="1998133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b="1" dirty="0"/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2B832CB4-8AE0-3541-B0F0-5915E6598990}"/>
              </a:ext>
            </a:extLst>
          </p:cNvPr>
          <p:cNvSpPr/>
          <p:nvPr/>
        </p:nvSpPr>
        <p:spPr>
          <a:xfrm>
            <a:off x="3516311" y="115677"/>
            <a:ext cx="1998133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b="1" dirty="0"/>
          </a:p>
        </p:txBody>
      </p:sp>
      <p:sp>
        <p:nvSpPr>
          <p:cNvPr id="14" name="12-Point Star 13">
            <a:extLst>
              <a:ext uri="{FF2B5EF4-FFF2-40B4-BE49-F238E27FC236}">
                <a16:creationId xmlns:a16="http://schemas.microsoft.com/office/drawing/2014/main" id="{4233F365-3D58-B446-A708-C0C2162528A7}"/>
              </a:ext>
            </a:extLst>
          </p:cNvPr>
          <p:cNvSpPr/>
          <p:nvPr/>
        </p:nvSpPr>
        <p:spPr>
          <a:xfrm>
            <a:off x="6342016" y="115678"/>
            <a:ext cx="2410242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b="1" dirty="0"/>
          </a:p>
        </p:txBody>
      </p:sp>
      <p:sp>
        <p:nvSpPr>
          <p:cNvPr id="30" name="12-Point Star 29">
            <a:extLst>
              <a:ext uri="{FF2B5EF4-FFF2-40B4-BE49-F238E27FC236}">
                <a16:creationId xmlns:a16="http://schemas.microsoft.com/office/drawing/2014/main" id="{83BD3B14-FCB2-D54F-A9B2-3FFC11F33CF4}"/>
              </a:ext>
            </a:extLst>
          </p:cNvPr>
          <p:cNvSpPr/>
          <p:nvPr/>
        </p:nvSpPr>
        <p:spPr>
          <a:xfrm rot="659491">
            <a:off x="10088998" y="2849205"/>
            <a:ext cx="2096474" cy="1406728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ddim</a:t>
            </a:r>
            <a:r>
              <a:rPr lang="en-US" sz="2000" b="1" dirty="0"/>
              <a:t>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hoffi</a:t>
            </a:r>
            <a:endParaRPr lang="en-US" sz="20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765F70-14C7-5C46-AE95-D39A7CBBA32B}"/>
              </a:ext>
            </a:extLst>
          </p:cNvPr>
          <p:cNvSpPr txBox="1"/>
          <p:nvPr/>
        </p:nvSpPr>
        <p:spPr>
          <a:xfrm>
            <a:off x="9911450" y="270933"/>
            <a:ext cx="1908017" cy="2391314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6527073-C752-2C49-A8BF-22727EBC46F6}"/>
              </a:ext>
            </a:extLst>
          </p:cNvPr>
          <p:cNvSpPr txBox="1"/>
          <p:nvPr/>
        </p:nvSpPr>
        <p:spPr>
          <a:xfrm>
            <a:off x="199670" y="3798781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CB3EE36-6286-D44F-A4F7-BA52C0E80696}"/>
              </a:ext>
            </a:extLst>
          </p:cNvPr>
          <p:cNvSpPr txBox="1"/>
          <p:nvPr/>
        </p:nvSpPr>
        <p:spPr>
          <a:xfrm>
            <a:off x="1837515" y="4608340"/>
            <a:ext cx="1480843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6A5552DB-1B46-8A4C-A8EF-F4FF9715CE97}"/>
              </a:ext>
            </a:extLst>
          </p:cNvPr>
          <p:cNvSpPr txBox="1"/>
          <p:nvPr/>
        </p:nvSpPr>
        <p:spPr>
          <a:xfrm>
            <a:off x="202613" y="5371253"/>
            <a:ext cx="1426325" cy="138609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4" name="12-Point Star 33">
            <a:extLst>
              <a:ext uri="{FF2B5EF4-FFF2-40B4-BE49-F238E27FC236}">
                <a16:creationId xmlns:a16="http://schemas.microsoft.com/office/drawing/2014/main" id="{21966131-3B1B-DD4C-B545-D06047C76987}"/>
              </a:ext>
            </a:extLst>
          </p:cNvPr>
          <p:cNvSpPr/>
          <p:nvPr/>
        </p:nvSpPr>
        <p:spPr>
          <a:xfrm rot="322858">
            <a:off x="1675351" y="3326296"/>
            <a:ext cx="1871284" cy="1070611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hobïau</a:t>
            </a:r>
            <a:endParaRPr lang="en-US" sz="2000" b="1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639D9B0-8961-C24B-A986-27F21FB560E6}"/>
              </a:ext>
            </a:extLst>
          </p:cNvPr>
          <p:cNvSpPr txBox="1"/>
          <p:nvPr/>
        </p:nvSpPr>
        <p:spPr>
          <a:xfrm>
            <a:off x="4471442" y="3775350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89939DB5-0F19-DA4D-976E-6CBE53E8E148}"/>
              </a:ext>
            </a:extLst>
          </p:cNvPr>
          <p:cNvSpPr txBox="1"/>
          <p:nvPr/>
        </p:nvSpPr>
        <p:spPr>
          <a:xfrm>
            <a:off x="6570311" y="3768852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47E7F71-D675-5743-A3B4-05A9000699C9}"/>
              </a:ext>
            </a:extLst>
          </p:cNvPr>
          <p:cNvSpPr txBox="1"/>
          <p:nvPr/>
        </p:nvSpPr>
        <p:spPr>
          <a:xfrm>
            <a:off x="5514444" y="5271701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B6728330-74AD-DC42-9C66-5D2C377FF0DF}"/>
              </a:ext>
            </a:extLst>
          </p:cNvPr>
          <p:cNvSpPr txBox="1"/>
          <p:nvPr/>
        </p:nvSpPr>
        <p:spPr>
          <a:xfrm>
            <a:off x="8897443" y="5288599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2D7C415-830F-8F42-A27A-F9F7767914EE}"/>
              </a:ext>
            </a:extLst>
          </p:cNvPr>
          <p:cNvSpPr txBox="1"/>
          <p:nvPr/>
        </p:nvSpPr>
        <p:spPr>
          <a:xfrm>
            <a:off x="10586987" y="4442891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39C60DF2-4847-D048-A744-839219DCE50B}"/>
              </a:ext>
            </a:extLst>
          </p:cNvPr>
          <p:cNvSpPr txBox="1"/>
          <p:nvPr/>
        </p:nvSpPr>
        <p:spPr>
          <a:xfrm>
            <a:off x="8883015" y="3759380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3" name="12-Point Star 42">
            <a:extLst>
              <a:ext uri="{FF2B5EF4-FFF2-40B4-BE49-F238E27FC236}">
                <a16:creationId xmlns:a16="http://schemas.microsoft.com/office/drawing/2014/main" id="{0BB263E5-C4D6-A442-8F24-6A7DF5BFD765}"/>
              </a:ext>
            </a:extLst>
          </p:cNvPr>
          <p:cNvSpPr/>
          <p:nvPr/>
        </p:nvSpPr>
        <p:spPr>
          <a:xfrm>
            <a:off x="5244859" y="3133109"/>
            <a:ext cx="1871284" cy="1070611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hoffi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41692305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FAA7372-258D-164F-AA02-949B807C6521}"/>
              </a:ext>
            </a:extLst>
          </p:cNvPr>
          <p:cNvSpPr txBox="1"/>
          <p:nvPr/>
        </p:nvSpPr>
        <p:spPr>
          <a:xfrm>
            <a:off x="222393" y="2537890"/>
            <a:ext cx="4918507" cy="369331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dirty="0"/>
              <a:t>Begin a new meeting.</a:t>
            </a:r>
          </a:p>
          <a:p>
            <a:pPr marL="342900" indent="-342900">
              <a:buAutoNum type="arabicPeriod"/>
            </a:pPr>
            <a:r>
              <a:rPr lang="en-US" dirty="0"/>
              <a:t>Everyone to create an individual mat – do not include full name (for safety reasons) – this should take no more than 15 minutes.</a:t>
            </a:r>
          </a:p>
          <a:p>
            <a:pPr marL="342900" indent="-342900">
              <a:buAutoNum type="arabicPeriod"/>
            </a:pPr>
            <a:r>
              <a:rPr lang="en-US" dirty="0"/>
              <a:t>One at a time, share their “language mat” with the group (everyone needs to be presenters) – 5 minutes per student.</a:t>
            </a:r>
          </a:p>
          <a:p>
            <a:pPr marL="342900" indent="-342900">
              <a:buAutoNum type="arabicPeriod"/>
            </a:pPr>
            <a:r>
              <a:rPr lang="en-US" dirty="0"/>
              <a:t>Everyone to ask questions – YN GYMRAEG! </a:t>
            </a:r>
          </a:p>
          <a:p>
            <a:pPr marL="342900" indent="-342900">
              <a:buAutoNum type="arabicPeriod"/>
            </a:pPr>
            <a:r>
              <a:rPr lang="en-US" dirty="0"/>
              <a:t>At the end of the session, share your mat with your ”captain”.  He / she should include them all in one PowerPoint presentation and share the mats with all members of the group.</a:t>
            </a:r>
          </a:p>
          <a:p>
            <a:pPr marL="342900" indent="-342900">
              <a:buAutoNum type="arabicPeriod"/>
            </a:pPr>
            <a:r>
              <a:rPr lang="en-US" dirty="0"/>
              <a:t>You have an useful resource you can use in class.</a:t>
            </a:r>
          </a:p>
        </p:txBody>
      </p:sp>
      <p:sp>
        <p:nvSpPr>
          <p:cNvPr id="28" name="12-Point Star 27">
            <a:extLst>
              <a:ext uri="{FF2B5EF4-FFF2-40B4-BE49-F238E27FC236}">
                <a16:creationId xmlns:a16="http://schemas.microsoft.com/office/drawing/2014/main" id="{B33C8FC1-E2E3-364C-8C3A-BA8FFD8E575A}"/>
              </a:ext>
            </a:extLst>
          </p:cNvPr>
          <p:cNvSpPr/>
          <p:nvPr/>
        </p:nvSpPr>
        <p:spPr>
          <a:xfrm>
            <a:off x="8957734" y="4267200"/>
            <a:ext cx="3115733" cy="25908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35 </a:t>
            </a:r>
            <a:r>
              <a:rPr lang="en-US" sz="2400" b="1" dirty="0" err="1"/>
              <a:t>munud</a:t>
            </a:r>
            <a:endParaRPr lang="en-US" sz="2400" b="1" dirty="0"/>
          </a:p>
          <a:p>
            <a:pPr algn="ctr"/>
            <a:r>
              <a:rPr lang="en-US" sz="2400" b="1" dirty="0" err="1"/>
              <a:t>mewn</a:t>
            </a:r>
            <a:r>
              <a:rPr lang="en-US" sz="2400" b="1" dirty="0"/>
              <a:t> </a:t>
            </a:r>
            <a:r>
              <a:rPr lang="en-US" sz="2400" b="1" dirty="0" err="1"/>
              <a:t>grwpiau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41381384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Erbyn</a:t>
            </a:r>
            <a:r>
              <a:rPr lang="en-GB" sz="4400" b="1" dirty="0">
                <a:latin typeface="+mj-lt"/>
              </a:rPr>
              <a:t> y </a:t>
            </a:r>
            <a:r>
              <a:rPr lang="en-GB" sz="4400" b="1" dirty="0" err="1">
                <a:latin typeface="+mj-lt"/>
              </a:rPr>
              <a:t>tro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nesaf</a:t>
            </a:r>
            <a:r>
              <a:rPr lang="en-GB" sz="4400" b="1" dirty="0">
                <a:latin typeface="+mj-lt"/>
              </a:rPr>
              <a:t> 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By next time 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150524" y="1998048"/>
            <a:ext cx="5952102" cy="120032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Dysgwch</a:t>
            </a:r>
            <a:r>
              <a:rPr lang="en-US" sz="2400" dirty="0"/>
              <a:t> y </a:t>
            </a:r>
            <a:r>
              <a:rPr lang="en-US" sz="2400" dirty="0" err="1"/>
              <a:t>patrymau</a:t>
            </a:r>
            <a:r>
              <a:rPr lang="en-US" sz="2400" dirty="0"/>
              <a:t> </a:t>
            </a:r>
            <a:r>
              <a:rPr lang="en-US" sz="2400" dirty="0" err="1"/>
              <a:t>iaith</a:t>
            </a:r>
            <a:r>
              <a:rPr lang="en-US" sz="2400" dirty="0"/>
              <a:t> </a:t>
            </a:r>
            <a:r>
              <a:rPr lang="en-US" sz="2400" dirty="0" err="1"/>
              <a:t>a’r</a:t>
            </a:r>
            <a:r>
              <a:rPr lang="en-US" sz="2400" dirty="0"/>
              <a:t> </a:t>
            </a:r>
            <a:r>
              <a:rPr lang="en-US" sz="2400" dirty="0" err="1"/>
              <a:t>eirfa</a:t>
            </a:r>
            <a:r>
              <a:rPr lang="en-US" sz="2400" dirty="0"/>
              <a:t>.</a:t>
            </a:r>
          </a:p>
          <a:p>
            <a:endParaRPr lang="en-US" sz="2400" dirty="0"/>
          </a:p>
          <a:p>
            <a:endParaRPr lang="en-US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440558" y="1998048"/>
            <a:ext cx="5462768" cy="120032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Learn the language patterns and any new vocabulary.</a:t>
            </a:r>
          </a:p>
          <a:p>
            <a:endParaRPr lang="en-US" sz="24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2074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Oes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cwestiwn</a:t>
            </a:r>
            <a:r>
              <a:rPr lang="en-GB" sz="4400" b="1" dirty="0">
                <a:latin typeface="+mj-lt"/>
              </a:rPr>
              <a:t>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10286999" y="5830583"/>
            <a:ext cx="1543953" cy="91523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209B480-11CE-F04B-AC83-A4E1AF0F9F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4452" y="2133234"/>
            <a:ext cx="7120821" cy="3697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4026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8203297"/>
              </p:ext>
            </p:extLst>
          </p:nvPr>
        </p:nvGraphicFramePr>
        <p:xfrm>
          <a:off x="251013" y="1214145"/>
          <a:ext cx="11417526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54192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6333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Gwaith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Gorffennwch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gwaith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Ymdrech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dda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Caewch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Da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iawn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Tacluswch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gyflym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Gwaith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ardderchog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Sefwch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Syniad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Diolch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Cwestiwn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Hwyl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fawr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Ateb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3600" b="1" i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8613448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36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Ymadroddion</a:t>
            </a:r>
            <a:r>
              <a:rPr lang="en-GB" sz="36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36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defnyddiol</a:t>
            </a:r>
            <a:r>
              <a:rPr lang="en-GB" sz="36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 Useful phrases</a:t>
            </a:r>
            <a:endParaRPr sz="36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075370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03" y="1744347"/>
            <a:ext cx="3084798" cy="30847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14AEDA-4182-9D4A-833A-2CAF0B779F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CA68D30-06AA-CA40-842C-9A617E1913C6}"/>
              </a:ext>
            </a:extLst>
          </p:cNvPr>
          <p:cNvSpPr txBox="1"/>
          <p:nvPr/>
        </p:nvSpPr>
        <p:spPr>
          <a:xfrm>
            <a:off x="3856382" y="886089"/>
            <a:ext cx="8030817" cy="430887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Diolch</a:t>
            </a:r>
            <a:r>
              <a:rPr lang="en-US" sz="3200" b="1" dirty="0">
                <a:solidFill>
                  <a:schemeClr val="bg1"/>
                </a:solidFill>
              </a:rPr>
              <a:t> a </a:t>
            </a:r>
            <a:r>
              <a:rPr lang="en-US" sz="3200" b="1" dirty="0" err="1">
                <a:solidFill>
                  <a:schemeClr val="bg1"/>
                </a:solidFill>
              </a:rPr>
              <a:t>chadwch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ddiogel</a:t>
            </a:r>
            <a:r>
              <a:rPr lang="en-US" sz="3200" b="1" dirty="0">
                <a:solidFill>
                  <a:schemeClr val="bg1"/>
                </a:solidFill>
              </a:rPr>
              <a:t> tan y </a:t>
            </a:r>
            <a:r>
              <a:rPr lang="en-US" sz="3200" b="1" dirty="0" err="1">
                <a:solidFill>
                  <a:schemeClr val="bg1"/>
                </a:solidFill>
              </a:rPr>
              <a:t>tro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nesaf</a:t>
            </a:r>
            <a:r>
              <a:rPr lang="en-US" sz="3200" b="1" dirty="0">
                <a:solidFill>
                  <a:schemeClr val="bg1"/>
                </a:solidFill>
              </a:rPr>
              <a:t>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Thank you and keep safe until next time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30.11.2020 @ 9 am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673268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{1ECCA34E-CAC4-5A43-8743-FA624579A410}tf10001073</Template>
  <TotalTime>2099</TotalTime>
  <Words>1222</Words>
  <Application>Microsoft Macintosh PowerPoint</Application>
  <PresentationFormat>Widescreen</PresentationFormat>
  <Paragraphs>293</Paragraphs>
  <Slides>28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9" baseType="lpstr">
      <vt:lpstr>American Typewriter</vt:lpstr>
      <vt:lpstr>Arial</vt:lpstr>
      <vt:lpstr>Arial Rounded MT Bold</vt:lpstr>
      <vt:lpstr>Ayuthaya</vt:lpstr>
      <vt:lpstr>Bookman Old Style</vt:lpstr>
      <vt:lpstr>Calibri</vt:lpstr>
      <vt:lpstr>Century Gothic</vt:lpstr>
      <vt:lpstr>Segoe Print</vt:lpstr>
      <vt:lpstr>Segoe Script</vt:lpstr>
      <vt:lpstr>Tw Cen MT</vt:lpstr>
      <vt:lpstr>Droplet</vt:lpstr>
      <vt:lpstr>PowerPoint Presentation</vt:lpstr>
      <vt:lpstr>PowerPoint Presentation</vt:lpstr>
      <vt:lpstr>Agor y wers          Lesson openers</vt:lpstr>
      <vt:lpstr>PowerPoint Presentation</vt:lpstr>
      <vt:lpstr>PowerPoint Presentation</vt:lpstr>
      <vt:lpstr>Tai a Chartrefi</vt:lpstr>
      <vt:lpstr>Tai a Chartrefi  / in</vt:lpstr>
      <vt:lpstr>Amser cofrestru ...              Registration time ...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Erbyn y tro nesaf … By next time … </vt:lpstr>
      <vt:lpstr>Oes cwestiwn?</vt:lpstr>
      <vt:lpstr>Ymadroddion defnyddiol           Useful phrases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165</cp:revision>
  <cp:lastPrinted>2020-10-12T18:34:26Z</cp:lastPrinted>
  <dcterms:created xsi:type="dcterms:W3CDTF">2020-09-11T11:29:22Z</dcterms:created>
  <dcterms:modified xsi:type="dcterms:W3CDTF">2020-11-24T10:46:31Z</dcterms:modified>
</cp:coreProperties>
</file>