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1" r:id="rId4"/>
    <p:sldId id="263" r:id="rId5"/>
    <p:sldId id="258" r:id="rId6"/>
    <p:sldId id="259" r:id="rId7"/>
    <p:sldId id="267" r:id="rId8"/>
    <p:sldId id="266" r:id="rId9"/>
    <p:sldId id="262" r:id="rId10"/>
    <p:sldId id="260" r:id="rId11"/>
    <p:sldId id="261"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45" autoAdjust="0"/>
    <p:restoredTop sz="94660"/>
  </p:normalViewPr>
  <p:slideViewPr>
    <p:cSldViewPr snapToGrid="0">
      <p:cViewPr varScale="1">
        <p:scale>
          <a:sx n="108" d="100"/>
          <a:sy n="108" d="100"/>
        </p:scale>
        <p:origin x="20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9/8/26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9/8/26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9/8/26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9/8/26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9/8/26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9/8/26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9/8/26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‘Fad Diets’</a:t>
            </a:r>
            <a:endParaRPr lang="en-GB" dirty="0"/>
          </a:p>
        </p:txBody>
      </p:sp>
      <p:sp>
        <p:nvSpPr>
          <p:cNvPr id="3" name="Subtitle 2"/>
          <p:cNvSpPr>
            <a:spLocks noGrp="1"/>
          </p:cNvSpPr>
          <p:nvPr>
            <p:ph type="subTitle" idx="1"/>
          </p:nvPr>
        </p:nvSpPr>
        <p:spPr/>
        <p:txBody>
          <a:bodyPr>
            <a:normAutofit fontScale="92500" lnSpcReduction="10000"/>
          </a:bodyPr>
          <a:lstStyle/>
          <a:p>
            <a:r>
              <a:rPr lang="en-GB" dirty="0"/>
              <a:t>BMPE6006</a:t>
            </a:r>
          </a:p>
          <a:p>
            <a:r>
              <a:rPr lang="en-GB" dirty="0"/>
              <a:t>Week 3 </a:t>
            </a:r>
          </a:p>
        </p:txBody>
      </p:sp>
    </p:spTree>
    <p:extLst>
      <p:ext uri="{BB962C8B-B14F-4D97-AF65-F5344CB8AC3E}">
        <p14:creationId xmlns:p14="http://schemas.microsoft.com/office/powerpoint/2010/main" val="2817851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515" y="328945"/>
            <a:ext cx="8610600" cy="1293028"/>
          </a:xfrm>
        </p:spPr>
        <p:txBody>
          <a:bodyPr/>
          <a:lstStyle/>
          <a:p>
            <a:r>
              <a:rPr lang="en-GB" dirty="0"/>
              <a:t>Weight loss - Importance</a:t>
            </a:r>
          </a:p>
        </p:txBody>
      </p:sp>
      <p:sp>
        <p:nvSpPr>
          <p:cNvPr id="3" name="Content Placeholder 2"/>
          <p:cNvSpPr>
            <a:spLocks noGrp="1"/>
          </p:cNvSpPr>
          <p:nvPr>
            <p:ph idx="1"/>
          </p:nvPr>
        </p:nvSpPr>
        <p:spPr>
          <a:xfrm>
            <a:off x="685800" y="1621974"/>
            <a:ext cx="10820400" cy="4596712"/>
          </a:xfrm>
        </p:spPr>
        <p:txBody>
          <a:bodyPr>
            <a:normAutofit/>
          </a:bodyPr>
          <a:lstStyle/>
          <a:p>
            <a:r>
              <a:rPr lang="en-GB" dirty="0"/>
              <a:t>The World Health Organization (WHO) has concluded that obesity has reached epidemic proportions globally, with more than 1.9 billion adults being overweight and 650 million are obese, with the prevalence of obesity tripling since 1975.  </a:t>
            </a:r>
          </a:p>
          <a:p>
            <a:endParaRPr lang="en-GB" dirty="0"/>
          </a:p>
          <a:p>
            <a:r>
              <a:rPr lang="en-GB" dirty="0"/>
              <a:t>A modelling Study in the Lancet (Grover et al., 2014) concluded that: </a:t>
            </a:r>
          </a:p>
          <a:p>
            <a:pPr lvl="1"/>
            <a:r>
              <a:rPr lang="en-GB" dirty="0"/>
              <a:t>Obesity can prevent 20 years of good health during a person’s life </a:t>
            </a:r>
          </a:p>
          <a:p>
            <a:pPr lvl="1"/>
            <a:r>
              <a:rPr lang="en-GB" dirty="0"/>
              <a:t>Can accelerate death by eight years. </a:t>
            </a:r>
          </a:p>
          <a:p>
            <a:pPr lvl="1"/>
            <a:r>
              <a:rPr lang="en-GB" dirty="0"/>
              <a:t>No quick fix for obesity </a:t>
            </a:r>
          </a:p>
          <a:p>
            <a:endParaRPr lang="en-GB" dirty="0"/>
          </a:p>
          <a:p>
            <a:r>
              <a:rPr lang="en-GB" dirty="0">
                <a:solidFill>
                  <a:srgbClr val="FFFF00"/>
                </a:solidFill>
              </a:rPr>
              <a:t>If no quick fix…Why are people still falling for the promises of a ‘new’ fad?</a:t>
            </a:r>
          </a:p>
          <a:p>
            <a:r>
              <a:rPr lang="en-GB" dirty="0">
                <a:solidFill>
                  <a:srgbClr val="FFFF00"/>
                </a:solidFill>
              </a:rPr>
              <a:t>What lures people in?</a:t>
            </a:r>
          </a:p>
          <a:p>
            <a:endParaRPr lang="en-GB" dirty="0"/>
          </a:p>
        </p:txBody>
      </p:sp>
    </p:spTree>
    <p:extLst>
      <p:ext uri="{BB962C8B-B14F-4D97-AF65-F5344CB8AC3E}">
        <p14:creationId xmlns:p14="http://schemas.microsoft.com/office/powerpoint/2010/main" val="464240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Who do fad diets appeal to?</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85228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fad diets so popular?</a:t>
            </a:r>
          </a:p>
        </p:txBody>
      </p:sp>
      <p:sp>
        <p:nvSpPr>
          <p:cNvPr id="3" name="Content Placeholder 2"/>
          <p:cNvSpPr>
            <a:spLocks noGrp="1"/>
          </p:cNvSpPr>
          <p:nvPr>
            <p:ph idx="1"/>
          </p:nvPr>
        </p:nvSpPr>
        <p:spPr/>
        <p:txBody>
          <a:bodyPr/>
          <a:lstStyle/>
          <a:p>
            <a:r>
              <a:rPr lang="en-GB" dirty="0"/>
              <a:t>So why do people search the internet and social media looking for a miracle cure? </a:t>
            </a:r>
          </a:p>
          <a:p>
            <a:r>
              <a:rPr lang="en-GB" dirty="0"/>
              <a:t>A </a:t>
            </a:r>
            <a:r>
              <a:rPr lang="en-GB" dirty="0">
                <a:solidFill>
                  <a:srgbClr val="FFFF00"/>
                </a:solidFill>
              </a:rPr>
              <a:t>trend</a:t>
            </a:r>
            <a:r>
              <a:rPr lang="en-GB" dirty="0"/>
              <a:t> that promises </a:t>
            </a:r>
            <a:r>
              <a:rPr lang="en-GB" dirty="0">
                <a:solidFill>
                  <a:srgbClr val="FFFF00"/>
                </a:solidFill>
              </a:rPr>
              <a:t>fast and easy weight loss</a:t>
            </a:r>
            <a:r>
              <a:rPr lang="en-GB" dirty="0"/>
              <a:t>. </a:t>
            </a:r>
          </a:p>
          <a:p>
            <a:pPr marL="0" indent="0">
              <a:buNone/>
            </a:pPr>
            <a:endParaRPr lang="en-GB" dirty="0"/>
          </a:p>
          <a:p>
            <a:pPr marL="0" indent="0">
              <a:buNone/>
            </a:pPr>
            <a:r>
              <a:rPr lang="en-GB" dirty="0"/>
              <a:t>Plays to people’s</a:t>
            </a:r>
          </a:p>
          <a:p>
            <a:r>
              <a:rPr lang="en-GB" dirty="0"/>
              <a:t>Insecurities – social media ideals</a:t>
            </a:r>
          </a:p>
          <a:p>
            <a:r>
              <a:rPr lang="en-GB" dirty="0"/>
              <a:t>Hopes</a:t>
            </a:r>
          </a:p>
          <a:p>
            <a:r>
              <a:rPr lang="en-GB" dirty="0"/>
              <a:t>Wishful thinking!</a:t>
            </a:r>
          </a:p>
          <a:p>
            <a:endParaRPr lang="en-GB" dirty="0"/>
          </a:p>
          <a:p>
            <a:endParaRPr lang="en-GB" dirty="0"/>
          </a:p>
        </p:txBody>
      </p:sp>
    </p:spTree>
    <p:extLst>
      <p:ext uri="{BB962C8B-B14F-4D97-AF65-F5344CB8AC3E}">
        <p14:creationId xmlns:p14="http://schemas.microsoft.com/office/powerpoint/2010/main" val="713921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382" y="-167445"/>
            <a:ext cx="8610600" cy="1293028"/>
          </a:xfrm>
        </p:spPr>
        <p:txBody>
          <a:bodyPr/>
          <a:lstStyle/>
          <a:p>
            <a:r>
              <a:rPr lang="en-GB" dirty="0"/>
              <a:t>Fad diets:</a:t>
            </a:r>
          </a:p>
        </p:txBody>
      </p:sp>
      <p:sp>
        <p:nvSpPr>
          <p:cNvPr id="3" name="Content Placeholder 2"/>
          <p:cNvSpPr>
            <a:spLocks noGrp="1"/>
          </p:cNvSpPr>
          <p:nvPr>
            <p:ph idx="1"/>
          </p:nvPr>
        </p:nvSpPr>
        <p:spPr>
          <a:xfrm>
            <a:off x="685799" y="1125582"/>
            <a:ext cx="11253651" cy="5597435"/>
          </a:xfrm>
        </p:spPr>
        <p:txBody>
          <a:bodyPr>
            <a:normAutofit fontScale="85000" lnSpcReduction="20000"/>
          </a:bodyPr>
          <a:lstStyle/>
          <a:p>
            <a:r>
              <a:rPr lang="en-GB" dirty="0"/>
              <a:t>A lot of people are impacted or struggling with obesity and desperate to manage their weight through the next fad for ‘quick results’. </a:t>
            </a:r>
          </a:p>
          <a:p>
            <a:r>
              <a:rPr lang="en-GB" dirty="0"/>
              <a:t>Fad-diets can be tempting as they offer a quick-fix to a long-term problem. </a:t>
            </a:r>
          </a:p>
          <a:p>
            <a:r>
              <a:rPr lang="en-GB" dirty="0"/>
              <a:t>However, they can pose health risks (BDA, 2019).  </a:t>
            </a:r>
          </a:p>
          <a:p>
            <a:r>
              <a:rPr lang="en-GB" dirty="0"/>
              <a:t>Fad diets are designed to fail! Economic model. Slimming World / Weight Watchers WW</a:t>
            </a:r>
          </a:p>
          <a:p>
            <a:pPr lvl="1"/>
            <a:r>
              <a:rPr lang="en-GB" dirty="0">
                <a:solidFill>
                  <a:srgbClr val="FFFF00"/>
                </a:solidFill>
              </a:rPr>
              <a:t>Thrill of seeing quick weight reduction keeps many coming back, </a:t>
            </a:r>
          </a:p>
          <a:p>
            <a:pPr lvl="1"/>
            <a:r>
              <a:rPr lang="en-GB" dirty="0">
                <a:solidFill>
                  <a:srgbClr val="FFFF00"/>
                </a:solidFill>
              </a:rPr>
              <a:t>The diet industry thrives off “repeat customers,” rapid initial water loss</a:t>
            </a:r>
            <a:r>
              <a:rPr lang="en-GB" b="1" dirty="0">
                <a:solidFill>
                  <a:srgbClr val="FFFF00"/>
                </a:solidFill>
              </a:rPr>
              <a:t> deceptive </a:t>
            </a:r>
            <a:r>
              <a:rPr lang="en-GB" dirty="0">
                <a:solidFill>
                  <a:srgbClr val="FFFF00"/>
                </a:solidFill>
              </a:rPr>
              <a:t>(</a:t>
            </a:r>
            <a:r>
              <a:rPr lang="en-GB" dirty="0" err="1">
                <a:solidFill>
                  <a:srgbClr val="FFFF00"/>
                </a:solidFill>
              </a:rPr>
              <a:t>Polivy</a:t>
            </a:r>
            <a:r>
              <a:rPr lang="en-GB" dirty="0">
                <a:solidFill>
                  <a:srgbClr val="FFFF00"/>
                </a:solidFill>
              </a:rPr>
              <a:t> and Herman, 2002). </a:t>
            </a:r>
          </a:p>
          <a:p>
            <a:pPr lvl="1"/>
            <a:endParaRPr lang="en-GB" dirty="0">
              <a:solidFill>
                <a:srgbClr val="FFFF00"/>
              </a:solidFill>
            </a:endParaRPr>
          </a:p>
          <a:p>
            <a:pPr lvl="1"/>
            <a:r>
              <a:rPr lang="en-GB" dirty="0">
                <a:solidFill>
                  <a:srgbClr val="FFFF00"/>
                </a:solidFill>
              </a:rPr>
              <a:t>Blame for failure?! Self esteem and body confidence?</a:t>
            </a:r>
          </a:p>
          <a:p>
            <a:pPr marL="457200" lvl="1" indent="0">
              <a:buNone/>
            </a:pPr>
            <a:endParaRPr lang="en-GB" dirty="0"/>
          </a:p>
          <a:p>
            <a:pPr marL="457200" lvl="1" indent="0">
              <a:buNone/>
            </a:pPr>
            <a:r>
              <a:rPr lang="en-GB" dirty="0"/>
              <a:t>People need to see beyond the intense false publicity, its unworthy promotion, labels and price tags (FACLM, 2019).  </a:t>
            </a:r>
          </a:p>
          <a:p>
            <a:endParaRPr lang="en-GB" dirty="0"/>
          </a:p>
          <a:p>
            <a:r>
              <a:rPr lang="en-GB" dirty="0"/>
              <a:t>Marketing for these diets is flexible environment - uses body transformation and thrives due to people sharing their findings and feelings. </a:t>
            </a:r>
          </a:p>
          <a:p>
            <a:pPr lvl="1"/>
            <a:r>
              <a:rPr lang="en-GB" dirty="0">
                <a:solidFill>
                  <a:srgbClr val="FFFF00"/>
                </a:solidFill>
              </a:rPr>
              <a:t>Social media / websites / applications where people create and share content quickly, in real-time</a:t>
            </a:r>
          </a:p>
          <a:p>
            <a:pPr lvl="1"/>
            <a:r>
              <a:rPr lang="en-GB" dirty="0">
                <a:solidFill>
                  <a:srgbClr val="FFFF00"/>
                </a:solidFill>
              </a:rPr>
              <a:t>E.g. 20 million+ posts on Instagram for #</a:t>
            </a:r>
            <a:r>
              <a:rPr lang="en-GB" dirty="0" err="1">
                <a:solidFill>
                  <a:srgbClr val="FFFF00"/>
                </a:solidFill>
              </a:rPr>
              <a:t>keto</a:t>
            </a:r>
            <a:r>
              <a:rPr lang="en-GB" dirty="0">
                <a:solidFill>
                  <a:srgbClr val="FFFF00"/>
                </a:solidFill>
              </a:rPr>
              <a:t>.  #</a:t>
            </a:r>
            <a:r>
              <a:rPr lang="en-GB" dirty="0" err="1">
                <a:solidFill>
                  <a:srgbClr val="FFFF00"/>
                </a:solidFill>
              </a:rPr>
              <a:t>lowcarb</a:t>
            </a:r>
            <a:r>
              <a:rPr lang="en-GB" dirty="0">
                <a:solidFill>
                  <a:srgbClr val="FFFF00"/>
                </a:solidFill>
              </a:rPr>
              <a:t> – 23 million posts. </a:t>
            </a:r>
          </a:p>
          <a:p>
            <a:r>
              <a:rPr lang="en-GB" dirty="0"/>
              <a:t>Nutritional advice is highly unregulated on social media, with no shortage of celebrity and influencers all recommending the </a:t>
            </a:r>
            <a:r>
              <a:rPr lang="en-GB" dirty="0" err="1"/>
              <a:t>keto</a:t>
            </a:r>
            <a:r>
              <a:rPr lang="en-GB" dirty="0"/>
              <a:t> diet (Choi and Berger, 2009). </a:t>
            </a:r>
          </a:p>
          <a:p>
            <a:endParaRPr lang="en-GB" dirty="0"/>
          </a:p>
        </p:txBody>
      </p:sp>
    </p:spTree>
    <p:extLst>
      <p:ext uri="{BB962C8B-B14F-4D97-AF65-F5344CB8AC3E}">
        <p14:creationId xmlns:p14="http://schemas.microsoft.com/office/powerpoint/2010/main" val="737884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023" y="659870"/>
            <a:ext cx="10652760" cy="1293028"/>
          </a:xfrm>
        </p:spPr>
        <p:txBody>
          <a:bodyPr>
            <a:normAutofit fontScale="90000"/>
          </a:bodyPr>
          <a:lstStyle/>
          <a:p>
            <a:r>
              <a:rPr lang="en-GB" dirty="0"/>
              <a:t>The British Dietetic Association recommends people stay away from any diets that: </a:t>
            </a:r>
            <a:br>
              <a:rPr lang="en-GB" dirty="0"/>
            </a:br>
            <a:endParaRPr lang="en-GB" dirty="0"/>
          </a:p>
        </p:txBody>
      </p:sp>
      <p:sp>
        <p:nvSpPr>
          <p:cNvPr id="3" name="Content Placeholder 2"/>
          <p:cNvSpPr>
            <a:spLocks noGrp="1"/>
          </p:cNvSpPr>
          <p:nvPr>
            <p:ph idx="1"/>
          </p:nvPr>
        </p:nvSpPr>
        <p:spPr>
          <a:xfrm>
            <a:off x="685799" y="1630681"/>
            <a:ext cx="11271069" cy="5510348"/>
          </a:xfrm>
        </p:spPr>
        <p:txBody>
          <a:bodyPr>
            <a:normAutofit fontScale="77500" lnSpcReduction="20000"/>
          </a:bodyPr>
          <a:lstStyle/>
          <a:p>
            <a:pPr lvl="0"/>
            <a:r>
              <a:rPr lang="en-GB" dirty="0"/>
              <a:t>A promise to rapid weight loss without changing your lifestyle</a:t>
            </a:r>
          </a:p>
          <a:p>
            <a:pPr lvl="0"/>
            <a:r>
              <a:rPr lang="en-GB" dirty="0"/>
              <a:t>A recommendation to any fat-burning products</a:t>
            </a:r>
          </a:p>
          <a:p>
            <a:pPr lvl="0"/>
            <a:r>
              <a:rPr lang="en-GB" dirty="0"/>
              <a:t>A promise of rapid weight loss</a:t>
            </a:r>
          </a:p>
          <a:p>
            <a:pPr lvl="0"/>
            <a:r>
              <a:rPr lang="en-GB" dirty="0"/>
              <a:t>Advised to use large doses of vitamins and mineral supplements</a:t>
            </a:r>
          </a:p>
          <a:p>
            <a:pPr lvl="0"/>
            <a:r>
              <a:rPr lang="en-GB" dirty="0"/>
              <a:t>The selling of products and supplements</a:t>
            </a:r>
          </a:p>
          <a:p>
            <a:pPr lvl="0"/>
            <a:r>
              <a:rPr lang="en-GB" dirty="0"/>
              <a:t>Restricting the use of certain foods and replacing them with expensive alternatives</a:t>
            </a:r>
          </a:p>
          <a:p>
            <a:pPr lvl="0"/>
            <a:r>
              <a:rPr lang="en-GB" dirty="0"/>
              <a:t>Promoting the eating of only one type of food</a:t>
            </a:r>
          </a:p>
          <a:p>
            <a:pPr lvl="0"/>
            <a:r>
              <a:rPr lang="en-GB" dirty="0"/>
              <a:t>Any suggestion that weight is connected to food allergies</a:t>
            </a:r>
          </a:p>
          <a:p>
            <a:pPr lvl="0"/>
            <a:r>
              <a:rPr lang="en-GB" dirty="0"/>
              <a:t>The suggestion of eating foods based on your genetics or blood type</a:t>
            </a:r>
          </a:p>
          <a:p>
            <a:pPr lvl="0"/>
            <a:r>
              <a:rPr lang="en-GB" dirty="0"/>
              <a:t>The recommendation of a detox</a:t>
            </a:r>
          </a:p>
          <a:p>
            <a:pPr lvl="0"/>
            <a:r>
              <a:rPr lang="en-GB" dirty="0"/>
              <a:t>Any diet advocated by a celebrity without supporting evidence</a:t>
            </a:r>
          </a:p>
          <a:p>
            <a:pPr lvl="0"/>
            <a:r>
              <a:rPr lang="en-GB" dirty="0"/>
              <a:t>Liquid meals only</a:t>
            </a:r>
          </a:p>
          <a:p>
            <a:pPr lvl="0"/>
            <a:r>
              <a:rPr lang="en-GB" dirty="0"/>
              <a:t>Any diet focusing on appearance</a:t>
            </a:r>
          </a:p>
          <a:p>
            <a:pPr lvl="0"/>
            <a:r>
              <a:rPr lang="en-GB" dirty="0"/>
              <a:t>Recommending eating non-food items</a:t>
            </a:r>
          </a:p>
          <a:p>
            <a:pPr lvl="0"/>
            <a:r>
              <a:rPr lang="en-GB" dirty="0"/>
              <a:t>Recommendations on a single study</a:t>
            </a:r>
          </a:p>
          <a:p>
            <a:pPr lvl="0"/>
            <a:r>
              <a:rPr lang="en-GB" dirty="0"/>
              <a:t>Recommends the same diet for everyone</a:t>
            </a:r>
          </a:p>
          <a:p>
            <a:pPr lvl="0"/>
            <a:r>
              <a:rPr lang="en-GB" dirty="0"/>
              <a:t>It’s a ‘secret’ that doctors are yet to discover </a:t>
            </a:r>
          </a:p>
        </p:txBody>
      </p:sp>
    </p:spTree>
    <p:extLst>
      <p:ext uri="{BB962C8B-B14F-4D97-AF65-F5344CB8AC3E}">
        <p14:creationId xmlns:p14="http://schemas.microsoft.com/office/powerpoint/2010/main" val="4217821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From what you know already / have seen advertised….</a:t>
            </a:r>
          </a:p>
        </p:txBody>
      </p:sp>
      <p:sp>
        <p:nvSpPr>
          <p:cNvPr id="3" name="Content Placeholder 2"/>
          <p:cNvSpPr>
            <a:spLocks noGrp="1"/>
          </p:cNvSpPr>
          <p:nvPr>
            <p:ph idx="1"/>
          </p:nvPr>
        </p:nvSpPr>
        <p:spPr/>
        <p:txBody>
          <a:bodyPr/>
          <a:lstStyle/>
          <a:p>
            <a:r>
              <a:rPr lang="en-GB" dirty="0"/>
              <a:t>Which fad diets are linked to the BDA warnings?</a:t>
            </a:r>
          </a:p>
        </p:txBody>
      </p:sp>
    </p:spTree>
    <p:extLst>
      <p:ext uri="{BB962C8B-B14F-4D97-AF65-F5344CB8AC3E}">
        <p14:creationId xmlns:p14="http://schemas.microsoft.com/office/powerpoint/2010/main" val="62075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 y="93813"/>
            <a:ext cx="11791406" cy="1293028"/>
          </a:xfrm>
        </p:spPr>
        <p:txBody>
          <a:bodyPr/>
          <a:lstStyle/>
          <a:p>
            <a:r>
              <a:rPr lang="en-GB" dirty="0"/>
              <a:t>Which diets are linked to the following?</a:t>
            </a:r>
          </a:p>
        </p:txBody>
      </p:sp>
      <p:sp>
        <p:nvSpPr>
          <p:cNvPr id="3" name="Content Placeholder 2"/>
          <p:cNvSpPr>
            <a:spLocks noGrp="1"/>
          </p:cNvSpPr>
          <p:nvPr>
            <p:ph idx="1"/>
          </p:nvPr>
        </p:nvSpPr>
        <p:spPr>
          <a:xfrm>
            <a:off x="685800" y="1227909"/>
            <a:ext cx="10820400" cy="5712821"/>
          </a:xfrm>
        </p:spPr>
        <p:txBody>
          <a:bodyPr>
            <a:normAutofit fontScale="85000" lnSpcReduction="20000"/>
          </a:bodyPr>
          <a:lstStyle/>
          <a:p>
            <a:pPr lvl="0"/>
            <a:r>
              <a:rPr lang="en-GB" dirty="0"/>
              <a:t>A promise to rapid weight loss without changing your lifestyle</a:t>
            </a:r>
          </a:p>
          <a:p>
            <a:pPr lvl="0"/>
            <a:r>
              <a:rPr lang="en-GB" dirty="0"/>
              <a:t>A recommendation to any fat-burning products</a:t>
            </a:r>
          </a:p>
          <a:p>
            <a:pPr lvl="0"/>
            <a:r>
              <a:rPr lang="en-GB" dirty="0"/>
              <a:t>A promise of rapid weight loss</a:t>
            </a:r>
          </a:p>
          <a:p>
            <a:pPr lvl="0"/>
            <a:r>
              <a:rPr lang="en-GB" dirty="0"/>
              <a:t>Advised to use large doses of vitamins and mineral supplements</a:t>
            </a:r>
          </a:p>
          <a:p>
            <a:pPr lvl="0"/>
            <a:r>
              <a:rPr lang="en-GB" dirty="0"/>
              <a:t>The selling of products and supplements</a:t>
            </a:r>
          </a:p>
          <a:p>
            <a:pPr lvl="0"/>
            <a:r>
              <a:rPr lang="en-GB" dirty="0"/>
              <a:t>Restricting the use of certain foods and replacing them with expensive alternatives</a:t>
            </a:r>
          </a:p>
          <a:p>
            <a:pPr lvl="0"/>
            <a:r>
              <a:rPr lang="en-GB" dirty="0"/>
              <a:t>Promoting the eating of only one type of food</a:t>
            </a:r>
          </a:p>
          <a:p>
            <a:pPr lvl="0"/>
            <a:r>
              <a:rPr lang="en-GB" dirty="0"/>
              <a:t>Any suggestion that weight is connected to food allergies</a:t>
            </a:r>
          </a:p>
          <a:p>
            <a:pPr lvl="0"/>
            <a:r>
              <a:rPr lang="en-GB" dirty="0"/>
              <a:t>The suggestion of eating foods based on your genetics or blood type</a:t>
            </a:r>
          </a:p>
          <a:p>
            <a:pPr lvl="0"/>
            <a:r>
              <a:rPr lang="en-GB" dirty="0"/>
              <a:t>The recommendation of a detox</a:t>
            </a:r>
          </a:p>
          <a:p>
            <a:pPr lvl="0"/>
            <a:r>
              <a:rPr lang="en-GB" dirty="0"/>
              <a:t>Any diet advocated by a celebrity without supporting evidence</a:t>
            </a:r>
          </a:p>
          <a:p>
            <a:pPr lvl="0"/>
            <a:r>
              <a:rPr lang="en-GB" dirty="0"/>
              <a:t>Liquid meals only</a:t>
            </a:r>
          </a:p>
          <a:p>
            <a:pPr lvl="0"/>
            <a:r>
              <a:rPr lang="en-GB" dirty="0"/>
              <a:t>Any diet focusing on appearance</a:t>
            </a:r>
          </a:p>
          <a:p>
            <a:pPr lvl="0"/>
            <a:r>
              <a:rPr lang="en-GB" dirty="0"/>
              <a:t>Recommending eating non-food items</a:t>
            </a:r>
          </a:p>
          <a:p>
            <a:pPr lvl="0"/>
            <a:r>
              <a:rPr lang="en-GB" dirty="0"/>
              <a:t>Recommendations on a single study</a:t>
            </a:r>
          </a:p>
          <a:p>
            <a:pPr lvl="0"/>
            <a:r>
              <a:rPr lang="en-GB" dirty="0"/>
              <a:t>Recommends the same diet for everyone</a:t>
            </a:r>
          </a:p>
          <a:p>
            <a:pPr lvl="0"/>
            <a:r>
              <a:rPr lang="en-GB" dirty="0"/>
              <a:t>It’s a ‘secret’ that doctors are yet to discover </a:t>
            </a:r>
          </a:p>
          <a:p>
            <a:endParaRPr lang="en-GB" dirty="0"/>
          </a:p>
        </p:txBody>
      </p:sp>
    </p:spTree>
    <p:extLst>
      <p:ext uri="{BB962C8B-B14F-4D97-AF65-F5344CB8AC3E}">
        <p14:creationId xmlns:p14="http://schemas.microsoft.com/office/powerpoint/2010/main" val="196969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571" y="764373"/>
            <a:ext cx="10417629" cy="1293028"/>
          </a:xfrm>
        </p:spPr>
        <p:txBody>
          <a:bodyPr>
            <a:normAutofit fontScale="90000"/>
          </a:bodyPr>
          <a:lstStyle/>
          <a:p>
            <a:r>
              <a:rPr lang="en-GB" dirty="0"/>
              <a:t>Example: Low carbohydrate diets vs low-fat diets</a:t>
            </a:r>
            <a:br>
              <a:rPr lang="en-GB" dirty="0"/>
            </a:br>
            <a:endParaRPr lang="en-GB" dirty="0"/>
          </a:p>
        </p:txBody>
      </p:sp>
      <p:sp>
        <p:nvSpPr>
          <p:cNvPr id="3" name="Content Placeholder 2"/>
          <p:cNvSpPr>
            <a:spLocks noGrp="1"/>
          </p:cNvSpPr>
          <p:nvPr>
            <p:ph idx="1"/>
          </p:nvPr>
        </p:nvSpPr>
        <p:spPr>
          <a:xfrm>
            <a:off x="685800" y="2194560"/>
            <a:ext cx="10820400" cy="4415246"/>
          </a:xfrm>
        </p:spPr>
        <p:txBody>
          <a:bodyPr>
            <a:normAutofit fontScale="85000" lnSpcReduction="20000"/>
          </a:bodyPr>
          <a:lstStyle/>
          <a:p>
            <a:pPr marL="0" indent="0">
              <a:buNone/>
            </a:pPr>
            <a:r>
              <a:rPr lang="en-GB" dirty="0"/>
              <a:t>You will already have covered many fad diets in your studies…</a:t>
            </a:r>
          </a:p>
          <a:p>
            <a:pPr marL="0" indent="0">
              <a:buNone/>
            </a:pPr>
            <a:endParaRPr lang="en-GB" dirty="0"/>
          </a:p>
          <a:p>
            <a:pPr marL="0" indent="0">
              <a:buNone/>
            </a:pPr>
            <a:r>
              <a:rPr lang="en-GB" dirty="0"/>
              <a:t>When research becomes involved…</a:t>
            </a:r>
          </a:p>
          <a:p>
            <a:r>
              <a:rPr lang="en-GB" dirty="0"/>
              <a:t>The ketogenic diet frequently mentioned in research - many studies comparing low-carbohydrate diets against low-fat diets. </a:t>
            </a:r>
          </a:p>
          <a:p>
            <a:r>
              <a:rPr lang="en-GB" dirty="0"/>
              <a:t>Convenience?</a:t>
            </a:r>
          </a:p>
          <a:p>
            <a:r>
              <a:rPr lang="en-GB" dirty="0"/>
              <a:t>Diet suits people who do not want to calorie count - time-consuming and tedious. </a:t>
            </a:r>
          </a:p>
          <a:p>
            <a:pPr marL="0" indent="0">
              <a:buNone/>
            </a:pPr>
            <a:endParaRPr lang="en-GB" dirty="0"/>
          </a:p>
          <a:p>
            <a:r>
              <a:rPr lang="en-GB" dirty="0"/>
              <a:t>Summary table of the main outcomes of six out of twenty-seven similar trial studies carried out between 2003 and 2007. </a:t>
            </a:r>
          </a:p>
          <a:p>
            <a:r>
              <a:rPr lang="en-GB" dirty="0"/>
              <a:t>Randomised controlled trials, conducted on people with health problems, including being overweight / obesity. </a:t>
            </a:r>
          </a:p>
          <a:p>
            <a:pPr lvl="1"/>
            <a:r>
              <a:rPr lang="en-GB" dirty="0"/>
              <a:t>Each trial consisted of two groups: low-fat diet vs low carbohydrate diet. </a:t>
            </a:r>
          </a:p>
          <a:p>
            <a:pPr lvl="1"/>
            <a:r>
              <a:rPr lang="en-GB" dirty="0"/>
              <a:t>The main outcomes measured (biomarkers) were weight loss (total body weight), total cholesterol, LDL cholesterol, HDL cholesterol, triglycerides and blood sugar levels. </a:t>
            </a:r>
          </a:p>
          <a:p>
            <a:endParaRPr lang="en-GB" dirty="0"/>
          </a:p>
        </p:txBody>
      </p:sp>
    </p:spTree>
    <p:extLst>
      <p:ext uri="{BB962C8B-B14F-4D97-AF65-F5344CB8AC3E}">
        <p14:creationId xmlns:p14="http://schemas.microsoft.com/office/powerpoint/2010/main" val="638529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7058059"/>
              </p:ext>
            </p:extLst>
          </p:nvPr>
        </p:nvGraphicFramePr>
        <p:xfrm>
          <a:off x="757645" y="165463"/>
          <a:ext cx="10964092" cy="6333318"/>
        </p:xfrm>
        <a:graphic>
          <a:graphicData uri="http://schemas.openxmlformats.org/drawingml/2006/table">
            <a:tbl>
              <a:tblPr firstRow="1" firstCol="1" bandRow="1">
                <a:tableStyleId>{5C22544A-7EE6-4342-B048-85BDC9FD1C3A}</a:tableStyleId>
              </a:tblPr>
              <a:tblGrid>
                <a:gridCol w="2769326">
                  <a:extLst>
                    <a:ext uri="{9D8B030D-6E8A-4147-A177-3AD203B41FA5}">
                      <a16:colId xmlns:a16="http://schemas.microsoft.com/office/drawing/2014/main" val="3109031550"/>
                    </a:ext>
                  </a:extLst>
                </a:gridCol>
                <a:gridCol w="8194766">
                  <a:extLst>
                    <a:ext uri="{9D8B030D-6E8A-4147-A177-3AD203B41FA5}">
                      <a16:colId xmlns:a16="http://schemas.microsoft.com/office/drawing/2014/main" val="1544419210"/>
                    </a:ext>
                  </a:extLst>
                </a:gridCol>
              </a:tblGrid>
              <a:tr h="161230">
                <a:tc>
                  <a:txBody>
                    <a:bodyPr/>
                    <a:lstStyle/>
                    <a:p>
                      <a:pPr>
                        <a:lnSpc>
                          <a:spcPct val="150000"/>
                        </a:lnSpc>
                        <a:spcAft>
                          <a:spcPts val="0"/>
                        </a:spcAft>
                      </a:pPr>
                      <a:r>
                        <a:rPr lang="en-GB" sz="1600">
                          <a:effectLst/>
                        </a:rPr>
                        <a:t>Trial</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a:effectLst/>
                        </a:rPr>
                        <a:t>Main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3180181435"/>
                  </a:ext>
                </a:extLst>
              </a:tr>
              <a:tr h="967385">
                <a:tc>
                  <a:txBody>
                    <a:bodyPr/>
                    <a:lstStyle/>
                    <a:p>
                      <a:pPr>
                        <a:lnSpc>
                          <a:spcPct val="150000"/>
                        </a:lnSpc>
                        <a:spcAft>
                          <a:spcPts val="0"/>
                        </a:spcAft>
                      </a:pPr>
                      <a:r>
                        <a:rPr lang="en-GB" sz="1600">
                          <a:effectLst/>
                        </a:rPr>
                        <a:t>1. (Foster, Wyatt and Hill, 2003)</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63 overweight individuals participated for twelve-months. Only the low-fat group was calorie restricted. Weight loss of 7.3% on the low-carb diet against 4.5% in the low-fat group. </a:t>
                      </a:r>
                    </a:p>
                    <a:p>
                      <a:pPr>
                        <a:lnSpc>
                          <a:spcPct val="150000"/>
                        </a:lnSpc>
                        <a:spcAft>
                          <a:spcPts val="0"/>
                        </a:spcAft>
                      </a:pPr>
                      <a:r>
                        <a:rPr lang="en-GB" sz="1100" dirty="0">
                          <a:effectLst/>
                        </a:rPr>
                        <a:t>The low-carb group showed improvements in blood triglycerides and HDL cholesterol, other bio markers were similar between groups.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2152799298"/>
                  </a:ext>
                </a:extLst>
              </a:tr>
              <a:tr h="967385">
                <a:tc>
                  <a:txBody>
                    <a:bodyPr/>
                    <a:lstStyle/>
                    <a:p>
                      <a:pPr>
                        <a:lnSpc>
                          <a:spcPct val="150000"/>
                        </a:lnSpc>
                        <a:spcAft>
                          <a:spcPts val="0"/>
                        </a:spcAft>
                      </a:pPr>
                      <a:r>
                        <a:rPr lang="en-GB" sz="1600">
                          <a:effectLst/>
                        </a:rPr>
                        <a:t>2. (Samaha et al., 2003)</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132 individuals with severe obesity (mean BMI of 43) participated for six-months. Only the low-fat group was calorie restricted. Weight loss average of 5.8kg in the low-carb group against only 1.9kg loss in the low-fat group. </a:t>
                      </a:r>
                    </a:p>
                    <a:p>
                      <a:pPr>
                        <a:lnSpc>
                          <a:spcPct val="150000"/>
                        </a:lnSpc>
                        <a:spcAft>
                          <a:spcPts val="0"/>
                        </a:spcAft>
                      </a:pPr>
                      <a:r>
                        <a:rPr lang="en-GB" sz="1100" dirty="0">
                          <a:effectLst/>
                        </a:rPr>
                        <a:t>The low-carb group had improvements in blood triglycerides, total cholesterol and blood sugar levels.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571462062"/>
                  </a:ext>
                </a:extLst>
              </a:tr>
              <a:tr h="967385">
                <a:tc>
                  <a:txBody>
                    <a:bodyPr/>
                    <a:lstStyle/>
                    <a:p>
                      <a:pPr>
                        <a:lnSpc>
                          <a:spcPct val="150000"/>
                        </a:lnSpc>
                        <a:spcAft>
                          <a:spcPts val="0"/>
                        </a:spcAft>
                      </a:pPr>
                      <a:r>
                        <a:rPr lang="en-GB" sz="1600">
                          <a:effectLst/>
                        </a:rPr>
                        <a:t>3. (Sondike, Copperman and Jacobsen, 2003)</a:t>
                      </a:r>
                    </a:p>
                    <a:p>
                      <a:pPr>
                        <a:lnSpc>
                          <a:spcPct val="150000"/>
                        </a:lnSpc>
                        <a:spcAft>
                          <a:spcPts val="0"/>
                        </a:spcAft>
                      </a:pPr>
                      <a:r>
                        <a:rPr lang="en-GB" sz="1600">
                          <a:effectLst/>
                        </a:rPr>
                        <a:t> </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30 overweight adolescents participated for twelve-weeks. Neither group had calorie restrictions. There was a weight loss average of 9.9kg in the low-carb group against 4.1kg loss in the low-fat group. </a:t>
                      </a:r>
                    </a:p>
                    <a:p>
                      <a:pPr>
                        <a:lnSpc>
                          <a:spcPct val="150000"/>
                        </a:lnSpc>
                        <a:spcAft>
                          <a:spcPts val="0"/>
                        </a:spcAft>
                      </a:pPr>
                      <a:r>
                        <a:rPr lang="en-GB" sz="1100" dirty="0">
                          <a:effectLst/>
                        </a:rPr>
                        <a:t>Decreases in triglycerides and HDL cholesterol were had in the low-carb group, with Total and LDL cholesterol decreasing in the low-fat group.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2159730920"/>
                  </a:ext>
                </a:extLst>
              </a:tr>
              <a:tr h="1128615">
                <a:tc>
                  <a:txBody>
                    <a:bodyPr/>
                    <a:lstStyle/>
                    <a:p>
                      <a:pPr>
                        <a:lnSpc>
                          <a:spcPct val="150000"/>
                        </a:lnSpc>
                        <a:spcAft>
                          <a:spcPts val="0"/>
                        </a:spcAft>
                      </a:pPr>
                      <a:r>
                        <a:rPr lang="en-GB" sz="1600">
                          <a:effectLst/>
                        </a:rPr>
                        <a:t>4. (Meckling, O’Sullivan and Saari, 2004)</a:t>
                      </a:r>
                    </a:p>
                    <a:p>
                      <a:pPr>
                        <a:lnSpc>
                          <a:spcPct val="150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40 overweight individuals participated for ten-weeks. Calories were matched between groups. Weight loss average of 7.0kg in the low-carb group against 6.8kg in the low-fat group. </a:t>
                      </a:r>
                    </a:p>
                    <a:p>
                      <a:pPr>
                        <a:lnSpc>
                          <a:spcPct val="150000"/>
                        </a:lnSpc>
                        <a:spcAft>
                          <a:spcPts val="0"/>
                        </a:spcAft>
                      </a:pPr>
                      <a:r>
                        <a:rPr lang="en-GB" sz="1100" dirty="0">
                          <a:effectLst/>
                        </a:rPr>
                        <a:t>Triglycerides and blood sugars decreased in both groups, Total, HDL and LDL cholesterol decreased in the low-fat group with HDL cholesterol going up in the low-carb group.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extLst>
                  <a:ext uri="{0D108BD9-81ED-4DB2-BD59-A6C34878D82A}">
                    <a16:rowId xmlns:a16="http://schemas.microsoft.com/office/drawing/2014/main" val="3923040095"/>
                  </a:ext>
                </a:extLst>
              </a:tr>
              <a:tr h="738974">
                <a:tc>
                  <a:txBody>
                    <a:bodyPr/>
                    <a:lstStyle/>
                    <a:p>
                      <a:pPr>
                        <a:lnSpc>
                          <a:spcPct val="150000"/>
                        </a:lnSpc>
                        <a:spcAft>
                          <a:spcPts val="0"/>
                        </a:spcAft>
                      </a:pPr>
                      <a:r>
                        <a:rPr lang="en-GB" sz="1600" dirty="0">
                          <a:effectLst/>
                        </a:rPr>
                        <a:t>5. (</a:t>
                      </a:r>
                      <a:r>
                        <a:rPr lang="en-GB" sz="1600" dirty="0" err="1">
                          <a:effectLst/>
                        </a:rPr>
                        <a:t>Nickols</a:t>
                      </a:r>
                      <a:r>
                        <a:rPr lang="en-GB" sz="1600" dirty="0">
                          <a:effectLst/>
                        </a:rPr>
                        <a:t>-Richardson et al., 2005)</a:t>
                      </a:r>
                    </a:p>
                    <a:p>
                      <a:pPr>
                        <a:lnSpc>
                          <a:spcPct val="150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28 overweight menopausal women participated for six-weeks. The low-fat group was calorie restricted. Weight loss average: 6.4kg in the low-carb group compared to 4.2kg in the low-fat group. </a:t>
                      </a:r>
                    </a:p>
                    <a:p>
                      <a:pPr>
                        <a:lnSpc>
                          <a:spcPct val="150000"/>
                        </a:lnSpc>
                        <a:spcAft>
                          <a:spcPts val="0"/>
                        </a:spcAft>
                      </a:pPr>
                      <a:r>
                        <a:rPr lang="en-GB" sz="1100" dirty="0">
                          <a:effectLst/>
                        </a:rPr>
                        <a:t>Insignificant difference in the biomarkers with both groups.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extLst>
                  <a:ext uri="{0D108BD9-81ED-4DB2-BD59-A6C34878D82A}">
                    <a16:rowId xmlns:a16="http://schemas.microsoft.com/office/drawing/2014/main" val="1581971805"/>
                  </a:ext>
                </a:extLst>
              </a:tr>
              <a:tr h="738974">
                <a:tc>
                  <a:txBody>
                    <a:bodyPr/>
                    <a:lstStyle/>
                    <a:p>
                      <a:pPr>
                        <a:lnSpc>
                          <a:spcPct val="150000"/>
                        </a:lnSpc>
                        <a:spcAft>
                          <a:spcPts val="0"/>
                        </a:spcAft>
                      </a:pPr>
                      <a:r>
                        <a:rPr lang="en-GB" sz="1600" dirty="0">
                          <a:effectLst/>
                        </a:rPr>
                        <a:t>6. (</a:t>
                      </a:r>
                      <a:r>
                        <a:rPr lang="en-GB" sz="1600" dirty="0" err="1">
                          <a:effectLst/>
                        </a:rPr>
                        <a:t>McClernon</a:t>
                      </a:r>
                      <a:r>
                        <a:rPr lang="en-GB" sz="1600" dirty="0">
                          <a:effectLst/>
                        </a:rPr>
                        <a:t> et al., 2007)</a:t>
                      </a:r>
                    </a:p>
                    <a:p>
                      <a:pPr>
                        <a:lnSpc>
                          <a:spcPct val="150000"/>
                        </a:lnSpc>
                        <a:spcAft>
                          <a:spcPts val="0"/>
                        </a:spcAft>
                      </a:pPr>
                      <a:r>
                        <a:rPr lang="en-GB" sz="1600" dirty="0">
                          <a:effectLst/>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tc>
                  <a:txBody>
                    <a:bodyPr/>
                    <a:lstStyle/>
                    <a:p>
                      <a:pPr>
                        <a:lnSpc>
                          <a:spcPct val="150000"/>
                        </a:lnSpc>
                        <a:spcAft>
                          <a:spcPts val="0"/>
                        </a:spcAft>
                      </a:pPr>
                      <a:r>
                        <a:rPr lang="en-GB" sz="1100" dirty="0">
                          <a:effectLst/>
                        </a:rPr>
                        <a:t>119 overweight individuals participated for six-months. The low-fat diet was calorie restricted. Weight loss average: 12.9kg in the low-carb group compared to 6.7kg in the low-fat group. The low-carb group had the greatest improvements in all biomarkers but after two months the effects diminished.</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8609" marR="28609" marT="0" marB="0"/>
                </a:tc>
                <a:extLst>
                  <a:ext uri="{0D108BD9-81ED-4DB2-BD59-A6C34878D82A}">
                    <a16:rowId xmlns:a16="http://schemas.microsoft.com/office/drawing/2014/main" val="3831891897"/>
                  </a:ext>
                </a:extLst>
              </a:tr>
            </a:tbl>
          </a:graphicData>
        </a:graphic>
      </p:graphicFrame>
    </p:spTree>
    <p:extLst>
      <p:ext uri="{BB962C8B-B14F-4D97-AF65-F5344CB8AC3E}">
        <p14:creationId xmlns:p14="http://schemas.microsoft.com/office/powerpoint/2010/main" val="1132440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903" y="764373"/>
            <a:ext cx="10487297" cy="1293028"/>
          </a:xfrm>
        </p:spPr>
        <p:txBody>
          <a:bodyPr/>
          <a:lstStyle/>
          <a:p>
            <a:r>
              <a:rPr lang="en-GB" dirty="0"/>
              <a:t>Thoughts on the research findings?</a:t>
            </a:r>
          </a:p>
        </p:txBody>
      </p:sp>
      <p:sp>
        <p:nvSpPr>
          <p:cNvPr id="3" name="Content Placeholder 2"/>
          <p:cNvSpPr>
            <a:spLocks noGrp="1"/>
          </p:cNvSpPr>
          <p:nvPr>
            <p:ph idx="1"/>
          </p:nvPr>
        </p:nvSpPr>
        <p:spPr/>
        <p:txBody>
          <a:bodyPr/>
          <a:lstStyle/>
          <a:p>
            <a:r>
              <a:rPr lang="en-GB" dirty="0"/>
              <a:t>Support for weight-loss.</a:t>
            </a:r>
          </a:p>
          <a:p>
            <a:r>
              <a:rPr lang="en-GB" dirty="0"/>
              <a:t>Strong celebrity support – books / plans / products.</a:t>
            </a:r>
          </a:p>
          <a:p>
            <a:r>
              <a:rPr lang="en-GB" dirty="0"/>
              <a:t>Anecdotal reports of ‘success’. </a:t>
            </a:r>
          </a:p>
          <a:p>
            <a:endParaRPr lang="en-GB" dirty="0"/>
          </a:p>
          <a:p>
            <a:r>
              <a:rPr lang="en-GB" dirty="0"/>
              <a:t>Conflicts of interest from professionals?</a:t>
            </a:r>
          </a:p>
        </p:txBody>
      </p:sp>
    </p:spTree>
    <p:extLst>
      <p:ext uri="{BB962C8B-B14F-4D97-AF65-F5344CB8AC3E}">
        <p14:creationId xmlns:p14="http://schemas.microsoft.com/office/powerpoint/2010/main" val="1570617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Your views as Nutrition / PE students?</a:t>
            </a:r>
          </a:p>
          <a:p>
            <a:endParaRPr lang="en-GB" dirty="0"/>
          </a:p>
          <a:p>
            <a:r>
              <a:rPr lang="en-GB" dirty="0"/>
              <a:t>Are there any plus points to fad diets? </a:t>
            </a:r>
          </a:p>
          <a:p>
            <a:pPr lvl="1"/>
            <a:r>
              <a:rPr lang="en-GB" dirty="0"/>
              <a:t>Kick-starting healthy eating?</a:t>
            </a:r>
          </a:p>
          <a:p>
            <a:pPr lvl="1"/>
            <a:endParaRPr lang="en-GB" dirty="0"/>
          </a:p>
          <a:p>
            <a:r>
              <a:rPr lang="en-GB" dirty="0"/>
              <a:t>Education of the public… Where do you start?</a:t>
            </a:r>
          </a:p>
          <a:p>
            <a:endParaRPr lang="en-GB" dirty="0"/>
          </a:p>
          <a:p>
            <a:r>
              <a:rPr lang="en-GB" dirty="0"/>
              <a:t>Impact of social media?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42114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way forward?</a:t>
            </a:r>
            <a:br>
              <a:rPr lang="en-GB" dirty="0"/>
            </a:br>
            <a:endParaRPr lang="en-GB" dirty="0"/>
          </a:p>
        </p:txBody>
      </p:sp>
      <p:sp>
        <p:nvSpPr>
          <p:cNvPr id="3" name="Content Placeholder 2"/>
          <p:cNvSpPr>
            <a:spLocks noGrp="1"/>
          </p:cNvSpPr>
          <p:nvPr>
            <p:ph idx="1"/>
          </p:nvPr>
        </p:nvSpPr>
        <p:spPr/>
        <p:txBody>
          <a:bodyPr/>
          <a:lstStyle/>
          <a:p>
            <a:r>
              <a:rPr lang="en-GB" dirty="0"/>
              <a:t>Increasingly obesogenic environment</a:t>
            </a:r>
          </a:p>
          <a:p>
            <a:endParaRPr lang="en-GB" dirty="0"/>
          </a:p>
          <a:p>
            <a:endParaRPr lang="en-GB" dirty="0"/>
          </a:p>
        </p:txBody>
      </p:sp>
    </p:spTree>
    <p:extLst>
      <p:ext uri="{BB962C8B-B14F-4D97-AF65-F5344CB8AC3E}">
        <p14:creationId xmlns:p14="http://schemas.microsoft.com/office/powerpoint/2010/main" val="113308761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95</TotalTime>
  <Words>1292</Words>
  <Application>Microsoft Macintosh PowerPoint</Application>
  <PresentationFormat>Widescreen</PresentationFormat>
  <Paragraphs>131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Vapor Trail</vt:lpstr>
      <vt:lpstr>‘Fad Diets’</vt:lpstr>
      <vt:lpstr>Weight loss - Importance</vt:lpstr>
      <vt:lpstr>Who do fad diets appeal to?</vt:lpstr>
      <vt:lpstr>Why are fad diets so popular?</vt:lpstr>
      <vt:lpstr>Fad diets:</vt:lpstr>
      <vt:lpstr>The British Dietetic Association recommends people stay away from any diets that:  </vt:lpstr>
      <vt:lpstr>From what you know already / have seen advertised….</vt:lpstr>
      <vt:lpstr>Which diets are linked to the following?</vt:lpstr>
      <vt:lpstr>Example: Low carbohydrate diets vs low-fat diets </vt:lpstr>
      <vt:lpstr>PowerPoint Presentation</vt:lpstr>
      <vt:lpstr>Thoughts on the research findings?</vt:lpstr>
      <vt:lpstr>PowerPoint Presentation</vt:lpstr>
      <vt:lpstr>What is the way forward?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 Diets</dc:title>
  <dc:creator>Administrator</dc:creator>
  <cp:lastModifiedBy>Alison Connaughton</cp:lastModifiedBy>
  <cp:revision>13</cp:revision>
  <dcterms:created xsi:type="dcterms:W3CDTF">2020-11-04T21:15:36Z</dcterms:created>
  <dcterms:modified xsi:type="dcterms:W3CDTF">2026-09-08T14:51:43Z</dcterms:modified>
</cp:coreProperties>
</file>