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22"/>
  </p:notesMasterIdLst>
  <p:handoutMasterIdLst>
    <p:handoutMasterId r:id="rId23"/>
  </p:handoutMasterIdLst>
  <p:sldIdLst>
    <p:sldId id="268" r:id="rId2"/>
    <p:sldId id="269" r:id="rId3"/>
    <p:sldId id="270" r:id="rId4"/>
    <p:sldId id="271" r:id="rId5"/>
    <p:sldId id="257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86" r:id="rId21"/>
  </p:sldIdLst>
  <p:sldSz cx="9144000" cy="6858000" type="screen4x3"/>
  <p:notesSz cx="6761163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5A3D1C-641B-4377-B45A-49B13C78067F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621552-2170-47BB-9164-42EFB29D1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7345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2905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0D0D1-379E-420F-966E-1C94B4D192BC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46125"/>
            <a:ext cx="4967287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6275" y="4722813"/>
            <a:ext cx="5408613" cy="4473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29050" y="9444038"/>
            <a:ext cx="2930525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AA6BF8-B922-411D-9B6C-61BC453DF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316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7195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0567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67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7543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7700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8433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0752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6958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345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9797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421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6328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4043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3412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0652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3927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5661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9260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7613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AA6BF8-B922-411D-9B6C-61BC453DF88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968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81B26-BB5F-40A2-A1FC-36B181EFAD84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F81B26-BB5F-40A2-A1FC-36B181EFAD84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F7CBE5A-402B-4741-B886-DB8426A9C380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800" dirty="0">
                <a:solidFill>
                  <a:srgbClr val="0072BC"/>
                </a:solidFill>
                <a:latin typeface="Arial" charset="0"/>
                <a:cs typeface="Arial" charset="0"/>
              </a:rPr>
              <a:t>Freestyle 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>
                <a:solidFill>
                  <a:srgbClr val="0072BC"/>
                </a:solidFill>
                <a:latin typeface="Arial" charset="0"/>
                <a:cs typeface="Arial" charset="0"/>
              </a:rPr>
              <a:t>Breaststroke 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>
                <a:solidFill>
                  <a:srgbClr val="0072BC"/>
                </a:solidFill>
                <a:latin typeface="Arial" charset="0"/>
                <a:cs typeface="Arial" charset="0"/>
              </a:rPr>
              <a:t>Butterfly 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>
                <a:solidFill>
                  <a:srgbClr val="0072BC"/>
                </a:solidFill>
                <a:latin typeface="Arial" charset="0"/>
                <a:cs typeface="Arial" charset="0"/>
              </a:rPr>
              <a:t>Individual medley  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>
                <a:solidFill>
                  <a:srgbClr val="0072BC"/>
                </a:solidFill>
                <a:latin typeface="Arial" charset="0"/>
                <a:cs typeface="Arial" charset="0"/>
              </a:rPr>
              <a:t>Backstroke 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>
                <a:solidFill>
                  <a:srgbClr val="0072BC"/>
                </a:solidFill>
                <a:latin typeface="Arial" charset="0"/>
                <a:cs typeface="Arial" charset="0"/>
              </a:rPr>
              <a:t>Team medley </a:t>
            </a:r>
          </a:p>
          <a:p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Starts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5318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7584" y="2636912"/>
            <a:ext cx="7408333" cy="3450696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Stance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Take Off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Flight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Entry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Transition to stroke (Front Crawl, Breaststroke and Butterfly)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Start Analysis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0718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Front Crawl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Front crawl or butterfly leg action followed by one underwater pull to surface at or before 15m</a:t>
            </a:r>
          </a:p>
          <a:p>
            <a:pPr>
              <a:buNone/>
            </a:pPr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Butterfly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Butterfly leg kick followed by one underwater arm pull to the surface at or before 15m</a:t>
            </a:r>
          </a:p>
          <a:p>
            <a:pPr>
              <a:buNone/>
            </a:pPr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Breaststroke </a:t>
            </a:r>
          </a:p>
          <a:p>
            <a:pPr>
              <a:spcAft>
                <a:spcPts val="0"/>
              </a:spcAft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One underwater arm pull back to the thighs, a single butterfly leg kick is permitted at this point, followed by one leg kick. The head must break the surface before the commencement of the next arm pull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Transition into Stroke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6115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Learner should be: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Confident in deep water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Competent performing plunge dive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Competent performing shallow water diving practices associated with diving </a:t>
            </a:r>
          </a:p>
          <a:p>
            <a:pPr>
              <a:buNone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Series of commands: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long whistle learners step onto starting platform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starter’s command “take your marks” the learner takes up stance with at least one foot at front of platform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everyone is stationary the starting signal is given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Forward Starts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7713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sz="2000" b="1" dirty="0">
              <a:solidFill>
                <a:srgbClr val="0072BC"/>
              </a:solidFill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solidFill>
                  <a:srgbClr val="0072BC"/>
                </a:solidFill>
                <a:latin typeface="Arial" charset="0"/>
                <a:cs typeface="Arial" charset="0"/>
              </a:rPr>
              <a:t>Balanced as possible 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solidFill>
                  <a:srgbClr val="0072BC"/>
                </a:solidFill>
                <a:latin typeface="Arial" charset="0"/>
                <a:cs typeface="Arial" charset="0"/>
              </a:rPr>
              <a:t>Toes grip edge of block 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solidFill>
                  <a:srgbClr val="0072BC"/>
                </a:solidFill>
                <a:latin typeface="Arial" charset="0"/>
                <a:cs typeface="Arial" charset="0"/>
              </a:rPr>
              <a:t>Feet shoulder width apart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solidFill>
                  <a:srgbClr val="0072BC"/>
                </a:solidFill>
                <a:latin typeface="Arial" charset="0"/>
                <a:cs typeface="Arial" charset="0"/>
              </a:rPr>
              <a:t>Knees flex 30-40 degrees 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solidFill>
                  <a:srgbClr val="0072BC"/>
                </a:solidFill>
                <a:latin typeface="Arial" charset="0"/>
                <a:cs typeface="Arial" charset="0"/>
              </a:rPr>
              <a:t>Head tucked into chest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solidFill>
                  <a:srgbClr val="0072BC"/>
                </a:solidFill>
                <a:latin typeface="Arial" charset="0"/>
                <a:cs typeface="Arial" charset="0"/>
              </a:rPr>
              <a:t>Hands grip the block inside or outside feet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Grab Start - Stance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588224" y="2564904"/>
            <a:ext cx="2020651" cy="1903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6541767" y="4545124"/>
            <a:ext cx="206710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71537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000" dirty="0" smtClean="0"/>
          </a:p>
          <a:p>
            <a:pPr>
              <a:buFont typeface="Wingdings" pitchFamily="2" charset="2"/>
              <a:buChar char="§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Swimmer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pulls on the block to overbalance 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Body, elbows and knees flex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Feet and legs drive the swimmer outwards and upwards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Hands and arms extend to point of entry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Eyes look to point of entry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Head is dropped into streamlined position just before full extension of the legs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Grab Start – Take Off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7939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Track Start - Stance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07504" y="2060848"/>
            <a:ext cx="2232247" cy="21537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121575" y="4553031"/>
            <a:ext cx="2160240" cy="1972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3059832" y="2708920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toes of one foot grips the front of platform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foot approximately 30 centimetres  </a:t>
            </a:r>
            <a:r>
              <a:rPr lang="en-GB" dirty="0" smtClean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behind</a:t>
            </a:r>
            <a:endParaRPr lang="en-GB" dirty="0">
              <a:solidFill>
                <a:srgbClr val="0072B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Weight is over front </a:t>
            </a:r>
            <a:r>
              <a:rPr lang="en-GB" dirty="0" smtClean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foot</a:t>
            </a:r>
            <a:endParaRPr lang="en-GB" dirty="0">
              <a:solidFill>
                <a:srgbClr val="0072B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Both knees flexed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Hands hold the block shoulder width apart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 down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Eyes look towards point of entry </a:t>
            </a:r>
          </a:p>
        </p:txBody>
      </p:sp>
    </p:spTree>
    <p:extLst>
      <p:ext uri="{BB962C8B-B14F-4D97-AF65-F5344CB8AC3E}">
        <p14:creationId xmlns:p14="http://schemas.microsoft.com/office/powerpoint/2010/main" val="3380945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Swimmer pulls back on block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Elbows flex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Knee flexion increases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Drive is mainly from front foot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back foot lifts to join the front leg as the drive is completed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action of the arms, eyes and head is as in the grab start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Track Start – Take Off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9020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Swing Start – Stance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179512" y="2060848"/>
            <a:ext cx="2261616" cy="2261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251520" y="4437112"/>
            <a:ext cx="2232248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3275856" y="3212976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en-GB" sz="2000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used in relays 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toes of both feet are over block shoulder width </a:t>
            </a:r>
            <a:r>
              <a:rPr lang="en-GB" sz="2000" dirty="0" smtClean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apart</a:t>
            </a:r>
            <a:endParaRPr lang="en-GB" sz="2000" dirty="0">
              <a:solidFill>
                <a:srgbClr val="0072B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Knees flexed 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Bend at the waist 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 between arms </a:t>
            </a:r>
          </a:p>
          <a:p>
            <a:pPr>
              <a:buFont typeface="Wingdings" pitchFamily="2" charset="2"/>
              <a:buChar char="§"/>
            </a:pPr>
            <a:r>
              <a:rPr lang="en-GB" sz="2000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Eyes look forward to point of entry </a:t>
            </a:r>
          </a:p>
        </p:txBody>
      </p:sp>
    </p:spTree>
    <p:extLst>
      <p:ext uri="{BB962C8B-B14F-4D97-AF65-F5344CB8AC3E}">
        <p14:creationId xmlns:p14="http://schemas.microsoft.com/office/powerpoint/2010/main" val="377193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Arms swing upwards, backwards and forwards, finishing with hands towards point of entry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Legs flex to about 90 degrees at the knee and then against the block in an upwards and outwards direction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Swing Start – Take Off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0977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Forward Starts 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827584" y="2708920"/>
            <a:ext cx="7408862" cy="3293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255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Starts from in the water, classed as a dive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the referee’s first long whistle the learners enter the water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the referee’s second long whistle the learners return to the starting position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starter gives command “take your marks”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learners are stationary the starting signal is given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Backstroke Start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7053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Racing Start for Back Crawl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160202" y="4517898"/>
            <a:ext cx="2981202" cy="2328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467544" y="2636912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Enters the water on command of the referee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Feet are placed on the wall with both feet </a:t>
            </a:r>
            <a:r>
              <a:rPr lang="en-GB" dirty="0" smtClean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together </a:t>
            </a:r>
            <a:endParaRPr lang="en-GB" dirty="0">
              <a:solidFill>
                <a:srgbClr val="0072B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Toes may be at, under or above the water </a:t>
            </a:r>
          </a:p>
          <a:p>
            <a:pPr>
              <a:buNone/>
            </a:pPr>
            <a:r>
              <a:rPr lang="en-GB" smtClean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 </a:t>
            </a: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curled over the edge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Hands hold the starting block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Elbows slightly bent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Knees bent to about 70 degrees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back is rounded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 forward on to chest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Eyes look to the front</a:t>
            </a:r>
          </a:p>
        </p:txBody>
      </p:sp>
    </p:spTree>
    <p:extLst>
      <p:ext uri="{BB962C8B-B14F-4D97-AF65-F5344CB8AC3E}">
        <p14:creationId xmlns:p14="http://schemas.microsoft.com/office/powerpoint/2010/main" val="3138075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the starting signal the swimmer flexes the elbows thereby bringing the body out of the water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Hands are released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Head and arms are thrown upwards and backwards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Feet push off the wall strongly in an upwards and backwards direction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Legs extend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Back should be arched as the arms are thrown backwards over the water to extension beyond the head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 </a:t>
            </a:r>
            <a:r>
              <a:rPr lang="en-GB" b="1" dirty="0" smtClean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Crawl -Take Off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0206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Flight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Body arched in flight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Whole of swimmer out of water if possible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Head thrown back, eyes look backwards 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Arms extended </a:t>
            </a: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Entry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Hands are linked and enter the water first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Followed by head extended between arms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Body straightens on entry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Hands link together </a:t>
            </a:r>
          </a:p>
          <a:p>
            <a:pPr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 </a:t>
            </a:r>
            <a:r>
              <a:rPr lang="en-GB" b="1" dirty="0" smtClean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Crawl-Flight and Entry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3065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Streamlined position below the water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Alternating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dolphin kick for no more than 15m underwater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 underwater arm pull to raise the body to the surface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Arm action and alternating leg kick commences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 </a:t>
            </a:r>
            <a:r>
              <a:rPr lang="en-GB" b="1" dirty="0" smtClean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Crawl-Transition to Stroke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2269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Racing Start for Back Crawl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/>
          <a:srcRect l="1332" r="2753" b="9824"/>
          <a:stretch>
            <a:fillRect/>
          </a:stretch>
        </p:blipFill>
        <p:spPr bwMode="auto">
          <a:xfrm>
            <a:off x="1115616" y="2636912"/>
            <a:ext cx="6676698" cy="31550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25018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Backward Start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871538" y="2764828"/>
            <a:ext cx="7408862" cy="3271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48798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Butterfly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 crawl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Breaststroke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Freestyle </a:t>
            </a:r>
          </a:p>
          <a:p>
            <a:pPr>
              <a:buFont typeface="Wingdings" pitchFamily="2" charset="2"/>
              <a:buChar char="§"/>
            </a:pPr>
            <a:endParaRPr lang="en-GB" dirty="0">
              <a:solidFill>
                <a:srgbClr val="0072B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start is a forward dive with either one or both feet at the front of the starting platform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Transition is the same as for Butterfly start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Medley Start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355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Backstroke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Breaststroke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Butterfly 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Freestyle </a:t>
            </a:r>
          </a:p>
          <a:p>
            <a:pPr>
              <a:buFont typeface="Wingdings" pitchFamily="2" charset="2"/>
              <a:buChar char="§"/>
            </a:pPr>
            <a:endParaRPr lang="en-GB" dirty="0">
              <a:solidFill>
                <a:srgbClr val="0072B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start is the same as for backstroke start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Transition into stroke is the same as for backstroke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2B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Medley Start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2126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512</TotalTime>
  <Words>798</Words>
  <Application>Microsoft Office PowerPoint</Application>
  <PresentationFormat>On-screen Show (4:3)</PresentationFormat>
  <Paragraphs>152</Paragraphs>
  <Slides>20</Slides>
  <Notes>20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Waveform</vt:lpstr>
      <vt:lpstr>Competitive Starts </vt:lpstr>
      <vt:lpstr>Start Analysis</vt:lpstr>
      <vt:lpstr>Transition into Stroke </vt:lpstr>
      <vt:lpstr>Forward Starts </vt:lpstr>
      <vt:lpstr>The Grab Start - Stance</vt:lpstr>
      <vt:lpstr>The Grab Start – Take Off</vt:lpstr>
      <vt:lpstr>The Track Start - Stance</vt:lpstr>
      <vt:lpstr>The Track Start – Take Off </vt:lpstr>
      <vt:lpstr>Swing Start – Stance </vt:lpstr>
      <vt:lpstr>Swing Start – Take Off</vt:lpstr>
      <vt:lpstr>Forward Starts </vt:lpstr>
      <vt:lpstr>Backstroke Start </vt:lpstr>
      <vt:lpstr>Racing Start for Back Crawl</vt:lpstr>
      <vt:lpstr> Back Crawl -Take Off</vt:lpstr>
      <vt:lpstr> Back Crawl-Flight and Entry</vt:lpstr>
      <vt:lpstr> Back Crawl-Transition to Stroke</vt:lpstr>
      <vt:lpstr>Racing Start for Back Crawl</vt:lpstr>
      <vt:lpstr> Backward Start</vt:lpstr>
      <vt:lpstr>Individual Medley Start </vt:lpstr>
      <vt:lpstr>Team Medley Start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Competitive Starts</dc:title>
  <dc:creator>Administrator</dc:creator>
  <cp:lastModifiedBy>Administrator</cp:lastModifiedBy>
  <cp:revision>61</cp:revision>
  <cp:lastPrinted>2016-02-24T16:32:26Z</cp:lastPrinted>
  <dcterms:created xsi:type="dcterms:W3CDTF">2016-02-24T11:03:32Z</dcterms:created>
  <dcterms:modified xsi:type="dcterms:W3CDTF">2020-02-12T10:53:08Z</dcterms:modified>
</cp:coreProperties>
</file>