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0" r:id="rId3"/>
    <p:sldId id="257" r:id="rId4"/>
    <p:sldId id="258" r:id="rId5"/>
    <p:sldId id="259" r:id="rId6"/>
    <p:sldId id="269" r:id="rId7"/>
    <p:sldId id="270" r:id="rId8"/>
    <p:sldId id="271" r:id="rId9"/>
    <p:sldId id="264" r:id="rId10"/>
    <p:sldId id="272" r:id="rId11"/>
    <p:sldId id="273" r:id="rId12"/>
    <p:sldId id="274" r:id="rId13"/>
    <p:sldId id="275" r:id="rId14"/>
    <p:sldId id="276" r:id="rId15"/>
    <p:sldId id="277" r:id="rId16"/>
    <p:sldId id="278" r:id="rId17"/>
    <p:sldId id="289" r:id="rId18"/>
    <p:sldId id="261" r:id="rId19"/>
    <p:sldId id="279" r:id="rId20"/>
    <p:sldId id="280" r:id="rId21"/>
    <p:sldId id="262" r:id="rId22"/>
    <p:sldId id="263" r:id="rId23"/>
    <p:sldId id="265" r:id="rId24"/>
    <p:sldId id="281" r:id="rId25"/>
    <p:sldId id="266" r:id="rId26"/>
    <p:sldId id="282" r:id="rId27"/>
    <p:sldId id="288" r:id="rId28"/>
    <p:sldId id="283" r:id="rId29"/>
    <p:sldId id="285" r:id="rId30"/>
    <p:sldId id="286" r:id="rId31"/>
    <p:sldId id="287" r:id="rId32"/>
    <p:sldId id="284"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68" autoAdjust="0"/>
    <p:restoredTop sz="94660"/>
  </p:normalViewPr>
  <p:slideViewPr>
    <p:cSldViewPr>
      <p:cViewPr varScale="1">
        <p:scale>
          <a:sx n="68" d="100"/>
          <a:sy n="68" d="100"/>
        </p:scale>
        <p:origin x="1452"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3200400"/>
            <a:ext cx="7543800" cy="1524000"/>
          </a:xfrm>
        </p:spPr>
        <p:txBody>
          <a:bodyPr>
            <a:noAutofit/>
          </a:bodyPr>
          <a:lstStyle>
            <a:lvl1pPr>
              <a:defRPr sz="8000"/>
            </a:lvl1pPr>
          </a:lstStyle>
          <a:p>
            <a:r>
              <a:rPr lang="en-US"/>
              <a:t>Click to edit Master title style</a:t>
            </a:r>
            <a:endParaRPr lang="en-US" dirty="0"/>
          </a:p>
        </p:txBody>
      </p:sp>
      <p:sp>
        <p:nvSpPr>
          <p:cNvPr id="3" name="Subtitle 2"/>
          <p:cNvSpPr>
            <a:spLocks noGrp="1"/>
          </p:cNvSpPr>
          <p:nvPr>
            <p:ph type="subTitle" idx="1"/>
          </p:nvPr>
        </p:nvSpPr>
        <p:spPr>
          <a:xfrm>
            <a:off x="762000" y="4724400"/>
            <a:ext cx="6858000" cy="990600"/>
          </a:xfrm>
        </p:spPr>
        <p:txBody>
          <a:bodyPr anchor="t" anchorCtr="0">
            <a:normAutofit/>
          </a:bodyPr>
          <a:lstStyle>
            <a:lvl1pPr marL="0" indent="0" algn="l">
              <a:buNone/>
              <a:defRPr sz="28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C6E184-507A-49CF-B690-D4CCE8B4472A}" type="datetimeFigureOut">
              <a:rPr lang="en-GB" smtClean="0"/>
              <a:t>11/01/2018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19DB8C-9363-4A96-B484-8787FD26E524}" type="slidenum">
              <a:rPr lang="en-GB" smtClean="0"/>
              <a:t>‹#›</a:t>
            </a:fld>
            <a:endParaRPr lang="en-GB"/>
          </a:p>
        </p:txBody>
      </p:sp>
      <p:sp>
        <p:nvSpPr>
          <p:cNvPr id="7" name="Rectangle 6"/>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1C6E184-507A-49CF-B690-D4CCE8B4472A}" type="datetimeFigureOut">
              <a:rPr lang="en-GB" smtClean="0"/>
              <a:t>11/01/2018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19DB8C-9363-4A96-B484-8787FD26E524}"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2000" y="3276600"/>
            <a:ext cx="7543800" cy="1676400"/>
          </a:xfrm>
        </p:spPr>
        <p:txBody>
          <a:bodyPr anchor="b" anchorCtr="0"/>
          <a:lstStyle>
            <a:lvl1pPr algn="l">
              <a:defRPr sz="5400" b="0" cap="all"/>
            </a:lvl1pPr>
          </a:lstStyle>
          <a:p>
            <a:r>
              <a:rPr lang="en-US"/>
              <a:t>Click to edit Master title style</a:t>
            </a:r>
            <a:endParaRPr lang="en-US" dirty="0"/>
          </a:p>
        </p:txBody>
      </p:sp>
      <p:sp>
        <p:nvSpPr>
          <p:cNvPr id="3" name="Text Placeholder 2"/>
          <p:cNvSpPr>
            <a:spLocks noGrp="1"/>
          </p:cNvSpPr>
          <p:nvPr>
            <p:ph type="body" idx="1"/>
          </p:nvPr>
        </p:nvSpPr>
        <p:spPr>
          <a:xfrm>
            <a:off x="762000" y="4953000"/>
            <a:ext cx="6858000" cy="914400"/>
          </a:xfrm>
        </p:spPr>
        <p:txBody>
          <a:bodyPr anchor="t" anchorCtr="0">
            <a:normAutofit/>
          </a:bodyPr>
          <a:lstStyle>
            <a:lvl1pPr marL="0" indent="0">
              <a:buNone/>
              <a:defRPr sz="2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C6E184-507A-49CF-B690-D4CCE8B4472A}" type="datetimeFigureOut">
              <a:rPr lang="en-GB" smtClean="0"/>
              <a:t>11/01/2018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19DB8C-9363-4A96-B484-8787FD26E524}" type="slidenum">
              <a:rPr lang="en-GB" smtClean="0"/>
              <a:t>‹#›</a:t>
            </a:fld>
            <a:endParaRPr lang="en-GB"/>
          </a:p>
        </p:txBody>
      </p:sp>
      <p:sp>
        <p:nvSpPr>
          <p:cNvPr id="8" name="Rectangle 7"/>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7620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1C6E184-507A-49CF-B690-D4CCE8B4472A}" type="datetimeFigureOut">
              <a:rPr lang="en-GB" smtClean="0"/>
              <a:t>11/01/2018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19DB8C-9363-4A96-B484-8787FD26E524}"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7589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589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1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1C6E184-507A-49CF-B690-D4CCE8B4472A}" type="datetimeFigureOut">
              <a:rPr lang="en-GB" smtClean="0"/>
              <a:t>11/01/2018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A19DB8C-9363-4A96-B484-8787FD26E524}" type="slidenum">
              <a:rPr lang="en-GB" smtClean="0"/>
              <a:t>‹#›</a:t>
            </a:fld>
            <a:endParaRPr lang="en-GB"/>
          </a:p>
        </p:txBody>
      </p:sp>
      <p:cxnSp>
        <p:nvCxnSpPr>
          <p:cNvPr id="11" name="Straight Connector 10"/>
          <p:cNvCxnSpPr/>
          <p:nvPr/>
        </p:nvCxnSpPr>
        <p:spPr>
          <a:xfrm>
            <a:off x="7589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6451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C6E184-507A-49CF-B690-D4CCE8B4472A}" type="datetimeFigureOut">
              <a:rPr lang="en-GB" smtClean="0"/>
              <a:t>11/01/2018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A19DB8C-9363-4A96-B484-8787FD26E52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C6E184-507A-49CF-B690-D4CCE8B4472A}" type="datetimeFigureOut">
              <a:rPr lang="en-GB" smtClean="0"/>
              <a:t>11/01/2018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A19DB8C-9363-4A96-B484-8787FD26E52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2000" y="4572000"/>
            <a:ext cx="6784848" cy="1600200"/>
          </a:xfrm>
        </p:spPr>
        <p:txBody>
          <a:bodyPr anchor="b">
            <a:normAutofit/>
          </a:bodyPr>
          <a:lstStyle>
            <a:lvl1pPr algn="l">
              <a:defRPr sz="5400" b="0"/>
            </a:lvl1pPr>
          </a:lstStyle>
          <a:p>
            <a:r>
              <a:rPr lang="en-US"/>
              <a:t>Click to edit Master title style</a:t>
            </a:r>
          </a:p>
        </p:txBody>
      </p:sp>
      <p:sp>
        <p:nvSpPr>
          <p:cNvPr id="3" name="Content Placeholder 2"/>
          <p:cNvSpPr>
            <a:spLocks noGrp="1"/>
          </p:cNvSpPr>
          <p:nvPr>
            <p:ph idx="1"/>
          </p:nvPr>
        </p:nvSpPr>
        <p:spPr>
          <a:xfrm>
            <a:off x="3710866" y="457200"/>
            <a:ext cx="4594934" cy="4114799"/>
          </a:xfrm>
        </p:spPr>
        <p:txBody>
          <a:bodyP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2001" y="457200"/>
            <a:ext cx="2673657" cy="4114800"/>
          </a:xfrm>
        </p:spPr>
        <p:txBody>
          <a:bodyPr>
            <a:normAutofit/>
          </a:bodyPr>
          <a:lstStyle>
            <a:lvl1pPr marL="0" indent="0">
              <a:buNone/>
              <a:defRPr sz="21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C6E184-507A-49CF-B690-D4CCE8B4472A}" type="datetimeFigureOut">
              <a:rPr lang="en-GB" smtClean="0"/>
              <a:t>11/01/2018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19DB8C-9363-4A96-B484-8787FD26E524}" type="slidenum">
              <a:rPr lang="en-GB" smtClean="0"/>
              <a:t>‹#›</a:t>
            </a:fld>
            <a:endParaRPr lang="en-GB"/>
          </a:p>
        </p:txBody>
      </p:sp>
      <p:cxnSp>
        <p:nvCxnSpPr>
          <p:cNvPr id="10" name="Straight Connector 9"/>
          <p:cNvCxnSpPr/>
          <p:nvPr/>
        </p:nvCxnSpPr>
        <p:spPr>
          <a:xfrm rot="5400000">
            <a:off x="1677194" y="2514600"/>
            <a:ext cx="3810000" cy="1588"/>
          </a:xfrm>
          <a:prstGeom prst="line">
            <a:avLst/>
          </a:prstGeom>
          <a:ln>
            <a:solidFill>
              <a:schemeClr val="tx2">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952" y="4572000"/>
            <a:ext cx="6784848" cy="1600200"/>
          </a:xfrm>
        </p:spPr>
        <p:txBody>
          <a:bodyPr anchor="b">
            <a:normAutofit/>
          </a:bodyPr>
          <a:lstStyle>
            <a:lvl1pPr algn="l">
              <a:defRPr sz="5400" b="0"/>
            </a:lvl1pPr>
          </a:lstStyle>
          <a:p>
            <a:r>
              <a:rPr lang="en-US"/>
              <a:t>Click to edit Master title style</a:t>
            </a:r>
            <a:endParaRPr lang="en-US" dirty="0"/>
          </a:p>
        </p:txBody>
      </p:sp>
      <p:sp>
        <p:nvSpPr>
          <p:cNvPr id="3" name="Picture Placeholder 2"/>
          <p:cNvSpPr>
            <a:spLocks noGrp="1"/>
          </p:cNvSpPr>
          <p:nvPr>
            <p:ph type="pic" idx="1"/>
          </p:nvPr>
        </p:nvSpPr>
        <p:spPr>
          <a:xfrm>
            <a:off x="777240" y="457200"/>
            <a:ext cx="7543800" cy="2895600"/>
          </a:xfrm>
          <a:ln w="6350">
            <a:solidFill>
              <a:schemeClr val="tx2"/>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50392" y="3505200"/>
            <a:ext cx="7391400" cy="804862"/>
          </a:xfrm>
        </p:spPr>
        <p:txBody>
          <a:bodyPr anchor="t" anchorCtr="0">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C6E184-507A-49CF-B690-D4CCE8B4472A}" type="datetimeFigureOut">
              <a:rPr lang="en-GB" smtClean="0"/>
              <a:t>11/01/2018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19DB8C-9363-4A96-B484-8787FD26E524}"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914400" y="685800"/>
            <a:ext cx="7239000" cy="38862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1C6E184-507A-49CF-B690-D4CCE8B4472A}" type="datetimeFigureOut">
              <a:rPr lang="en-GB" smtClean="0"/>
              <a:t>11/01/2018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19DB8C-9363-4A96-B484-8787FD26E52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2000" y="685801"/>
            <a:ext cx="1828800" cy="541019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590800" y="685801"/>
            <a:ext cx="5715000" cy="48768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1C6E184-507A-49CF-B690-D4CCE8B4472A}" type="datetimeFigureOut">
              <a:rPr lang="en-GB" smtClean="0"/>
              <a:t>11/01/2018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19DB8C-9363-4A96-B484-8787FD26E524}"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2000" y="4572000"/>
            <a:ext cx="6781800" cy="1600200"/>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p:cNvSpPr>
            <a:spLocks noGrp="1"/>
          </p:cNvSpPr>
          <p:nvPr>
            <p:ph type="body" idx="1"/>
          </p:nvPr>
        </p:nvSpPr>
        <p:spPr>
          <a:xfrm>
            <a:off x="762000" y="685800"/>
            <a:ext cx="7543800" cy="3886200"/>
          </a:xfrm>
          <a:prstGeom prst="rect">
            <a:avLst/>
          </a:prstGeom>
        </p:spPr>
        <p:txBody>
          <a:bodyPr vert="horz" lIns="91440" tIns="45720" rIns="91440" bIns="45720" rtlCol="0" anchor="ctr"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48400" y="6208776"/>
            <a:ext cx="2133600" cy="365125"/>
          </a:xfrm>
          <a:prstGeom prst="rect">
            <a:avLst/>
          </a:prstGeom>
        </p:spPr>
        <p:txBody>
          <a:bodyPr vert="horz" lIns="91440" tIns="45720" rIns="91440" bIns="45720" rtlCol="0" anchor="ctr"/>
          <a:lstStyle>
            <a:lvl1pPr algn="r">
              <a:defRPr sz="1200" b="1">
                <a:solidFill>
                  <a:schemeClr val="tx2">
                    <a:lumMod val="90000"/>
                    <a:lumOff val="10000"/>
                  </a:schemeClr>
                </a:solidFill>
                <a:latin typeface="+mn-lt"/>
              </a:defRPr>
            </a:lvl1pPr>
          </a:lstStyle>
          <a:p>
            <a:fld id="{11C6E184-507A-49CF-B690-D4CCE8B4472A}" type="datetimeFigureOut">
              <a:rPr lang="en-GB" smtClean="0"/>
              <a:t>11/01/2018</a:t>
            </a:fld>
            <a:endParaRPr lang="en-GB"/>
          </a:p>
        </p:txBody>
      </p:sp>
      <p:sp>
        <p:nvSpPr>
          <p:cNvPr id="5" name="Footer Placeholder 4"/>
          <p:cNvSpPr>
            <a:spLocks noGrp="1"/>
          </p:cNvSpPr>
          <p:nvPr>
            <p:ph type="ftr" sz="quarter" idx="3"/>
          </p:nvPr>
        </p:nvSpPr>
        <p:spPr>
          <a:xfrm>
            <a:off x="761999" y="6208776"/>
            <a:ext cx="4873869" cy="365125"/>
          </a:xfrm>
          <a:prstGeom prst="rect">
            <a:avLst/>
          </a:prstGeom>
        </p:spPr>
        <p:txBody>
          <a:bodyPr vert="horz" lIns="91440" tIns="45720" rIns="91440" bIns="45720" rtlCol="0" anchor="ctr"/>
          <a:lstStyle>
            <a:lvl1pPr algn="l">
              <a:defRPr sz="1200" b="1">
                <a:solidFill>
                  <a:schemeClr val="tx2">
                    <a:lumMod val="90000"/>
                    <a:lumOff val="10000"/>
                  </a:schemeClr>
                </a:solidFill>
              </a:defRPr>
            </a:lvl1pPr>
          </a:lstStyle>
          <a:p>
            <a:endParaRPr lang="en-GB"/>
          </a:p>
        </p:txBody>
      </p:sp>
      <p:sp>
        <p:nvSpPr>
          <p:cNvPr id="6" name="Slide Number Placeholder 5"/>
          <p:cNvSpPr>
            <a:spLocks noGrp="1"/>
          </p:cNvSpPr>
          <p:nvPr>
            <p:ph type="sldNum" sz="quarter" idx="4"/>
          </p:nvPr>
        </p:nvSpPr>
        <p:spPr>
          <a:xfrm>
            <a:off x="7620000" y="5687568"/>
            <a:ext cx="762000" cy="365125"/>
          </a:xfrm>
          <a:prstGeom prst="rect">
            <a:avLst/>
          </a:prstGeom>
        </p:spPr>
        <p:txBody>
          <a:bodyPr vert="horz" lIns="91440" tIns="45720" rIns="91440" bIns="45720" rtlCol="0" anchor="ctr"/>
          <a:lstStyle>
            <a:lvl1pPr algn="r">
              <a:defRPr sz="2400">
                <a:solidFill>
                  <a:schemeClr val="tx1">
                    <a:lumMod val="85000"/>
                    <a:lumOff val="15000"/>
                  </a:schemeClr>
                </a:solidFill>
                <a:latin typeface="+mj-lt"/>
              </a:defRPr>
            </a:lvl1pPr>
          </a:lstStyle>
          <a:p>
            <a:fld id="{EA19DB8C-9363-4A96-B484-8787FD26E524}" type="slidenum">
              <a:rPr lang="en-GB" smtClean="0"/>
              <a:t>‹#›</a:t>
            </a:fld>
            <a:endParaRPr lang="en-GB"/>
          </a:p>
        </p:txBody>
      </p:sp>
      <p:sp>
        <p:nvSpPr>
          <p:cNvPr id="8" name="Rectangle 7"/>
          <p:cNvSpPr/>
          <p:nvPr/>
        </p:nvSpPr>
        <p:spPr>
          <a:xfrm>
            <a:off x="777240" y="0"/>
            <a:ext cx="7543800" cy="381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Online Marketing Evaluation</a:t>
            </a:r>
          </a:p>
        </p:txBody>
      </p:sp>
      <p:sp>
        <p:nvSpPr>
          <p:cNvPr id="3" name="Subtitle 2"/>
          <p:cNvSpPr>
            <a:spLocks noGrp="1"/>
          </p:cNvSpPr>
          <p:nvPr>
            <p:ph type="subTitle" idx="1"/>
          </p:nvPr>
        </p:nvSpPr>
        <p:spPr/>
        <p:txBody>
          <a:bodyPr/>
          <a:lstStyle/>
          <a:p>
            <a:r>
              <a:rPr lang="en-GB" dirty="0"/>
              <a:t>By </a:t>
            </a:r>
            <a:r>
              <a:rPr lang="en-GB" dirty="0" err="1"/>
              <a:t>Riaz</a:t>
            </a:r>
            <a:r>
              <a:rPr lang="en-GB" dirty="0"/>
              <a:t> Khan P150731</a:t>
            </a:r>
          </a:p>
        </p:txBody>
      </p:sp>
    </p:spTree>
    <p:extLst>
      <p:ext uri="{BB962C8B-B14F-4D97-AF65-F5344CB8AC3E}">
        <p14:creationId xmlns:p14="http://schemas.microsoft.com/office/powerpoint/2010/main" val="26866346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Contents</a:t>
            </a:r>
          </a:p>
        </p:txBody>
      </p:sp>
      <p:sp>
        <p:nvSpPr>
          <p:cNvPr id="3" name="Content Placeholder 2"/>
          <p:cNvSpPr>
            <a:spLocks noGrp="1"/>
          </p:cNvSpPr>
          <p:nvPr>
            <p:ph idx="1"/>
          </p:nvPr>
        </p:nvSpPr>
        <p:spPr/>
        <p:txBody>
          <a:bodyPr/>
          <a:lstStyle/>
          <a:p>
            <a:r>
              <a:rPr lang="en-GB" dirty="0"/>
              <a:t>1. Web builder Evaluation</a:t>
            </a:r>
          </a:p>
          <a:p>
            <a:r>
              <a:rPr lang="en-GB" dirty="0"/>
              <a:t>2. Website Design</a:t>
            </a:r>
          </a:p>
          <a:p>
            <a:r>
              <a:rPr lang="en-GB" dirty="0"/>
              <a:t>3. Online Marketing</a:t>
            </a:r>
          </a:p>
          <a:p>
            <a:r>
              <a:rPr lang="en-GB" dirty="0"/>
              <a:t>4. Bibliography</a:t>
            </a:r>
          </a:p>
        </p:txBody>
      </p:sp>
    </p:spTree>
    <p:extLst>
      <p:ext uri="{BB962C8B-B14F-4D97-AF65-F5344CB8AC3E}">
        <p14:creationId xmlns:p14="http://schemas.microsoft.com/office/powerpoint/2010/main" val="2394177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Website Evaluation</a:t>
            </a:r>
          </a:p>
        </p:txBody>
      </p:sp>
      <p:pic>
        <p:nvPicPr>
          <p:cNvPr id="4" name="Content Placeholder 3">
            <a:extLst>
              <a:ext uri="{FF2B5EF4-FFF2-40B4-BE49-F238E27FC236}">
                <a16:creationId xmlns:a16="http://schemas.microsoft.com/office/drawing/2014/main" id="{1F729D54-1784-429E-8E7C-C0B9D4F763E6}"/>
              </a:ext>
            </a:extLst>
          </p:cNvPr>
          <p:cNvPicPr>
            <a:picLocks noGrp="1" noChangeAspect="1"/>
          </p:cNvPicPr>
          <p:nvPr>
            <p:ph idx="1"/>
          </p:nvPr>
        </p:nvPicPr>
        <p:blipFill rotWithShape="1">
          <a:blip r:embed="rId2"/>
          <a:srcRect l="26591" t="26118" r="27572" b="18294"/>
          <a:stretch/>
        </p:blipFill>
        <p:spPr>
          <a:xfrm>
            <a:off x="1187624" y="522495"/>
            <a:ext cx="6624736" cy="4516866"/>
          </a:xfrm>
          <a:prstGeom prst="rect">
            <a:avLst/>
          </a:prstGeom>
        </p:spPr>
      </p:pic>
    </p:spTree>
    <p:extLst>
      <p:ext uri="{BB962C8B-B14F-4D97-AF65-F5344CB8AC3E}">
        <p14:creationId xmlns:p14="http://schemas.microsoft.com/office/powerpoint/2010/main" val="2886027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Website Design </a:t>
            </a:r>
          </a:p>
        </p:txBody>
      </p:sp>
      <p:sp>
        <p:nvSpPr>
          <p:cNvPr id="3" name="Content Placeholder 2"/>
          <p:cNvSpPr>
            <a:spLocks noGrp="1"/>
          </p:cNvSpPr>
          <p:nvPr>
            <p:ph idx="1"/>
          </p:nvPr>
        </p:nvSpPr>
        <p:spPr/>
        <p:txBody>
          <a:bodyPr>
            <a:normAutofit/>
          </a:bodyPr>
          <a:lstStyle/>
          <a:p>
            <a:r>
              <a:rPr lang="en-GB" sz="4400" dirty="0" err="1"/>
              <a:t>Wix</a:t>
            </a:r>
            <a:r>
              <a:rPr lang="en-GB" sz="4400" dirty="0"/>
              <a:t> and Weebly</a:t>
            </a:r>
          </a:p>
        </p:txBody>
      </p:sp>
    </p:spTree>
    <p:extLst>
      <p:ext uri="{BB962C8B-B14F-4D97-AF65-F5344CB8AC3E}">
        <p14:creationId xmlns:p14="http://schemas.microsoft.com/office/powerpoint/2010/main" val="1519607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Weebly - Themes</a:t>
            </a:r>
          </a:p>
        </p:txBody>
      </p:sp>
      <p:pic>
        <p:nvPicPr>
          <p:cNvPr id="4" name="Content Placeholder 3">
            <a:extLst>
              <a:ext uri="{FF2B5EF4-FFF2-40B4-BE49-F238E27FC236}">
                <a16:creationId xmlns:a16="http://schemas.microsoft.com/office/drawing/2014/main" id="{05FF9049-B85A-403D-AD07-139660F48FBF}"/>
              </a:ext>
            </a:extLst>
          </p:cNvPr>
          <p:cNvPicPr>
            <a:picLocks noGrp="1" noChangeAspect="1"/>
          </p:cNvPicPr>
          <p:nvPr>
            <p:ph idx="1"/>
          </p:nvPr>
        </p:nvPicPr>
        <p:blipFill rotWithShape="1">
          <a:blip r:embed="rId2"/>
          <a:srcRect t="3883" r="3611" b="7177"/>
          <a:stretch/>
        </p:blipFill>
        <p:spPr>
          <a:xfrm>
            <a:off x="616117" y="720900"/>
            <a:ext cx="7911765" cy="4104456"/>
          </a:xfrm>
          <a:prstGeom prst="rect">
            <a:avLst/>
          </a:prstGeom>
        </p:spPr>
      </p:pic>
    </p:spTree>
    <p:extLst>
      <p:ext uri="{BB962C8B-B14F-4D97-AF65-F5344CB8AC3E}">
        <p14:creationId xmlns:p14="http://schemas.microsoft.com/office/powerpoint/2010/main" val="3539512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24AC8-99D3-431B-A733-1911E79A9ED2}"/>
              </a:ext>
            </a:extLst>
          </p:cNvPr>
          <p:cNvSpPr>
            <a:spLocks noGrp="1"/>
          </p:cNvSpPr>
          <p:nvPr>
            <p:ph type="title"/>
          </p:nvPr>
        </p:nvSpPr>
        <p:spPr/>
        <p:txBody>
          <a:bodyPr>
            <a:normAutofit fontScale="90000"/>
          </a:bodyPr>
          <a:lstStyle/>
          <a:p>
            <a:r>
              <a:rPr lang="en-GB" dirty="0"/>
              <a:t>Weebly – Domain &amp; Blog</a:t>
            </a:r>
          </a:p>
        </p:txBody>
      </p:sp>
      <p:pic>
        <p:nvPicPr>
          <p:cNvPr id="4" name="Content Placeholder 3">
            <a:extLst>
              <a:ext uri="{FF2B5EF4-FFF2-40B4-BE49-F238E27FC236}">
                <a16:creationId xmlns:a16="http://schemas.microsoft.com/office/drawing/2014/main" id="{B8B50BD1-3C39-49D3-BB32-C28E51AAB8CE}"/>
              </a:ext>
            </a:extLst>
          </p:cNvPr>
          <p:cNvPicPr>
            <a:picLocks noGrp="1" noChangeAspect="1"/>
          </p:cNvPicPr>
          <p:nvPr>
            <p:ph idx="1"/>
          </p:nvPr>
        </p:nvPicPr>
        <p:blipFill rotWithShape="1">
          <a:blip r:embed="rId2"/>
          <a:srcRect l="14090" t="9442" r="24446" b="53500"/>
          <a:stretch/>
        </p:blipFill>
        <p:spPr>
          <a:xfrm>
            <a:off x="395536" y="685800"/>
            <a:ext cx="5947861" cy="2016224"/>
          </a:xfrm>
          <a:prstGeom prst="rect">
            <a:avLst/>
          </a:prstGeom>
        </p:spPr>
      </p:pic>
      <p:pic>
        <p:nvPicPr>
          <p:cNvPr id="5" name="Picture 4">
            <a:extLst>
              <a:ext uri="{FF2B5EF4-FFF2-40B4-BE49-F238E27FC236}">
                <a16:creationId xmlns:a16="http://schemas.microsoft.com/office/drawing/2014/main" id="{AE849EDB-BB59-44A4-94A3-8659AF5D5961}"/>
              </a:ext>
            </a:extLst>
          </p:cNvPr>
          <p:cNvPicPr>
            <a:picLocks noChangeAspect="1"/>
          </p:cNvPicPr>
          <p:nvPr/>
        </p:nvPicPr>
        <p:blipFill rotWithShape="1">
          <a:blip r:embed="rId3"/>
          <a:srcRect t="33192" r="8333" b="23387"/>
          <a:stretch/>
        </p:blipFill>
        <p:spPr>
          <a:xfrm>
            <a:off x="251520" y="2924944"/>
            <a:ext cx="8382000" cy="2232249"/>
          </a:xfrm>
          <a:prstGeom prst="rect">
            <a:avLst/>
          </a:prstGeom>
        </p:spPr>
      </p:pic>
    </p:spTree>
    <p:extLst>
      <p:ext uri="{BB962C8B-B14F-4D97-AF65-F5344CB8AC3E}">
        <p14:creationId xmlns:p14="http://schemas.microsoft.com/office/powerpoint/2010/main" val="2898377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2D7FA-6131-49E7-B6D6-6DC721614472}"/>
              </a:ext>
            </a:extLst>
          </p:cNvPr>
          <p:cNvSpPr>
            <a:spLocks noGrp="1"/>
          </p:cNvSpPr>
          <p:nvPr>
            <p:ph type="title"/>
          </p:nvPr>
        </p:nvSpPr>
        <p:spPr/>
        <p:txBody>
          <a:bodyPr>
            <a:normAutofit fontScale="90000"/>
          </a:bodyPr>
          <a:lstStyle/>
          <a:p>
            <a:r>
              <a:rPr lang="en-GB" dirty="0"/>
              <a:t>Weebly – Search engine optimisation</a:t>
            </a:r>
          </a:p>
        </p:txBody>
      </p:sp>
      <p:pic>
        <p:nvPicPr>
          <p:cNvPr id="7" name="Content Placeholder 6">
            <a:extLst>
              <a:ext uri="{FF2B5EF4-FFF2-40B4-BE49-F238E27FC236}">
                <a16:creationId xmlns:a16="http://schemas.microsoft.com/office/drawing/2014/main" id="{1D95F381-2CFD-4C32-BF43-DA0ADC7F45A0}"/>
              </a:ext>
            </a:extLst>
          </p:cNvPr>
          <p:cNvPicPr>
            <a:picLocks noGrp="1" noChangeAspect="1"/>
          </p:cNvPicPr>
          <p:nvPr>
            <p:ph idx="1"/>
          </p:nvPr>
        </p:nvPicPr>
        <p:blipFill rotWithShape="1">
          <a:blip r:embed="rId2"/>
          <a:srcRect b="29412"/>
          <a:stretch/>
        </p:blipFill>
        <p:spPr>
          <a:xfrm>
            <a:off x="395537" y="685800"/>
            <a:ext cx="8496944" cy="3319264"/>
          </a:xfrm>
          <a:prstGeom prst="rect">
            <a:avLst/>
          </a:prstGeom>
        </p:spPr>
      </p:pic>
    </p:spTree>
    <p:extLst>
      <p:ext uri="{BB962C8B-B14F-4D97-AF65-F5344CB8AC3E}">
        <p14:creationId xmlns:p14="http://schemas.microsoft.com/office/powerpoint/2010/main" val="2939831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CCB34-BE0C-4C61-98DE-661A61FEF153}"/>
              </a:ext>
            </a:extLst>
          </p:cNvPr>
          <p:cNvSpPr>
            <a:spLocks noGrp="1"/>
          </p:cNvSpPr>
          <p:nvPr>
            <p:ph type="title"/>
          </p:nvPr>
        </p:nvSpPr>
        <p:spPr/>
        <p:txBody>
          <a:bodyPr>
            <a:normAutofit fontScale="90000"/>
          </a:bodyPr>
          <a:lstStyle/>
          <a:p>
            <a:r>
              <a:rPr lang="en-GB" dirty="0"/>
              <a:t>Weebly – Social media integration</a:t>
            </a:r>
          </a:p>
        </p:txBody>
      </p:sp>
      <p:pic>
        <p:nvPicPr>
          <p:cNvPr id="4" name="Content Placeholder 3">
            <a:extLst>
              <a:ext uri="{FF2B5EF4-FFF2-40B4-BE49-F238E27FC236}">
                <a16:creationId xmlns:a16="http://schemas.microsoft.com/office/drawing/2014/main" id="{5322A850-8354-4CAF-AAF2-94990B1E325B}"/>
              </a:ext>
            </a:extLst>
          </p:cNvPr>
          <p:cNvPicPr>
            <a:picLocks noGrp="1" noChangeAspect="1"/>
          </p:cNvPicPr>
          <p:nvPr>
            <p:ph idx="1"/>
          </p:nvPr>
        </p:nvPicPr>
        <p:blipFill rotWithShape="1">
          <a:blip r:embed="rId2"/>
          <a:srcRect l="4714" r="6455" b="9030"/>
          <a:stretch/>
        </p:blipFill>
        <p:spPr>
          <a:xfrm>
            <a:off x="683568" y="476673"/>
            <a:ext cx="7501880" cy="4113854"/>
          </a:xfrm>
          <a:prstGeom prst="rect">
            <a:avLst/>
          </a:prstGeom>
        </p:spPr>
      </p:pic>
    </p:spTree>
    <p:extLst>
      <p:ext uri="{BB962C8B-B14F-4D97-AF65-F5344CB8AC3E}">
        <p14:creationId xmlns:p14="http://schemas.microsoft.com/office/powerpoint/2010/main" val="26874246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Wix</a:t>
            </a:r>
            <a:r>
              <a:rPr lang="en-GB" dirty="0"/>
              <a:t> – Web design (1)</a:t>
            </a:r>
          </a:p>
        </p:txBody>
      </p:sp>
      <p:pic>
        <p:nvPicPr>
          <p:cNvPr id="7" name="Content Placeholder 6">
            <a:extLst>
              <a:ext uri="{FF2B5EF4-FFF2-40B4-BE49-F238E27FC236}">
                <a16:creationId xmlns:a16="http://schemas.microsoft.com/office/drawing/2014/main" id="{B34215E5-A13B-4BDD-960E-518CFB589AD9}"/>
              </a:ext>
            </a:extLst>
          </p:cNvPr>
          <p:cNvPicPr>
            <a:picLocks noGrp="1"/>
          </p:cNvPicPr>
          <p:nvPr>
            <p:ph idx="1"/>
          </p:nvPr>
        </p:nvPicPr>
        <p:blipFill rotWithShape="1">
          <a:blip r:embed="rId2"/>
          <a:srcRect l="3323" t="4434" r="24717" b="20788"/>
          <a:stretch/>
        </p:blipFill>
        <p:spPr bwMode="auto">
          <a:xfrm>
            <a:off x="539553" y="548680"/>
            <a:ext cx="8064896" cy="446449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227808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F4688-B689-4FC0-BFA2-66FF7AFB66D5}"/>
              </a:ext>
            </a:extLst>
          </p:cNvPr>
          <p:cNvSpPr>
            <a:spLocks noGrp="1"/>
          </p:cNvSpPr>
          <p:nvPr>
            <p:ph type="title"/>
          </p:nvPr>
        </p:nvSpPr>
        <p:spPr/>
        <p:txBody>
          <a:bodyPr/>
          <a:lstStyle/>
          <a:p>
            <a:r>
              <a:rPr lang="en-GB" dirty="0" err="1"/>
              <a:t>Wix</a:t>
            </a:r>
            <a:r>
              <a:rPr lang="en-GB" dirty="0"/>
              <a:t> – Web design (2)</a:t>
            </a:r>
          </a:p>
        </p:txBody>
      </p:sp>
      <p:pic>
        <p:nvPicPr>
          <p:cNvPr id="4" name="Content Placeholder 3">
            <a:extLst>
              <a:ext uri="{FF2B5EF4-FFF2-40B4-BE49-F238E27FC236}">
                <a16:creationId xmlns:a16="http://schemas.microsoft.com/office/drawing/2014/main" id="{0492FC13-F629-482A-95E8-7CC5EE8B4A75}"/>
              </a:ext>
            </a:extLst>
          </p:cNvPr>
          <p:cNvPicPr>
            <a:picLocks noGrp="1"/>
          </p:cNvPicPr>
          <p:nvPr>
            <p:ph idx="1"/>
          </p:nvPr>
        </p:nvPicPr>
        <p:blipFill rotWithShape="1">
          <a:blip r:embed="rId2"/>
          <a:srcRect t="3842" r="8265" b="17832"/>
          <a:stretch/>
        </p:blipFill>
        <p:spPr bwMode="auto">
          <a:xfrm>
            <a:off x="107504" y="685800"/>
            <a:ext cx="8784976" cy="425536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310776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DFAB3-B59C-4721-8696-CC6C6059DA39}"/>
              </a:ext>
            </a:extLst>
          </p:cNvPr>
          <p:cNvSpPr>
            <a:spLocks noGrp="1"/>
          </p:cNvSpPr>
          <p:nvPr>
            <p:ph type="title"/>
          </p:nvPr>
        </p:nvSpPr>
        <p:spPr/>
        <p:txBody>
          <a:bodyPr>
            <a:normAutofit/>
          </a:bodyPr>
          <a:lstStyle/>
          <a:p>
            <a:r>
              <a:rPr lang="en-GB" dirty="0" err="1"/>
              <a:t>Wix</a:t>
            </a:r>
            <a:r>
              <a:rPr lang="en-GB" dirty="0"/>
              <a:t> – Images &amp; Videos</a:t>
            </a:r>
          </a:p>
        </p:txBody>
      </p:sp>
      <p:pic>
        <p:nvPicPr>
          <p:cNvPr id="4" name="Content Placeholder 3">
            <a:extLst>
              <a:ext uri="{FF2B5EF4-FFF2-40B4-BE49-F238E27FC236}">
                <a16:creationId xmlns:a16="http://schemas.microsoft.com/office/drawing/2014/main" id="{3F70A1B2-D1A8-43F5-B722-7463E8A73133}"/>
              </a:ext>
            </a:extLst>
          </p:cNvPr>
          <p:cNvPicPr>
            <a:picLocks noGrp="1" noChangeAspect="1"/>
          </p:cNvPicPr>
          <p:nvPr>
            <p:ph idx="1"/>
          </p:nvPr>
        </p:nvPicPr>
        <p:blipFill rotWithShape="1">
          <a:blip r:embed="rId2"/>
          <a:srcRect t="3883" r="4653" b="22000"/>
          <a:stretch/>
        </p:blipFill>
        <p:spPr>
          <a:xfrm>
            <a:off x="439647" y="836712"/>
            <a:ext cx="8546804" cy="3735288"/>
          </a:xfrm>
          <a:prstGeom prst="rect">
            <a:avLst/>
          </a:prstGeom>
        </p:spPr>
      </p:pic>
    </p:spTree>
    <p:extLst>
      <p:ext uri="{BB962C8B-B14F-4D97-AF65-F5344CB8AC3E}">
        <p14:creationId xmlns:p14="http://schemas.microsoft.com/office/powerpoint/2010/main" val="36353552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8D1D4-C683-4D7F-AAA6-626F542086CB}"/>
              </a:ext>
            </a:extLst>
          </p:cNvPr>
          <p:cNvSpPr>
            <a:spLocks noGrp="1"/>
          </p:cNvSpPr>
          <p:nvPr>
            <p:ph type="title"/>
          </p:nvPr>
        </p:nvSpPr>
        <p:spPr/>
        <p:txBody>
          <a:bodyPr/>
          <a:lstStyle/>
          <a:p>
            <a:r>
              <a:rPr lang="en-GB" dirty="0" err="1"/>
              <a:t>Wix</a:t>
            </a:r>
            <a:r>
              <a:rPr lang="en-GB" dirty="0"/>
              <a:t> – Images &amp; Videos</a:t>
            </a:r>
          </a:p>
        </p:txBody>
      </p:sp>
      <p:pic>
        <p:nvPicPr>
          <p:cNvPr id="4" name="Content Placeholder 3">
            <a:extLst>
              <a:ext uri="{FF2B5EF4-FFF2-40B4-BE49-F238E27FC236}">
                <a16:creationId xmlns:a16="http://schemas.microsoft.com/office/drawing/2014/main" id="{C0AE0BFE-1C44-4022-91DE-D92B4731AD1D}"/>
              </a:ext>
            </a:extLst>
          </p:cNvPr>
          <p:cNvPicPr>
            <a:picLocks noGrp="1" noChangeAspect="1"/>
          </p:cNvPicPr>
          <p:nvPr>
            <p:ph idx="1"/>
          </p:nvPr>
        </p:nvPicPr>
        <p:blipFill rotWithShape="1">
          <a:blip r:embed="rId2"/>
          <a:srcRect l="3672" t="16854" r="4653" b="10883"/>
          <a:stretch/>
        </p:blipFill>
        <p:spPr>
          <a:xfrm>
            <a:off x="356761" y="908720"/>
            <a:ext cx="8611419" cy="3816424"/>
          </a:xfrm>
          <a:prstGeom prst="rect">
            <a:avLst/>
          </a:prstGeom>
        </p:spPr>
      </p:pic>
    </p:spTree>
    <p:extLst>
      <p:ext uri="{BB962C8B-B14F-4D97-AF65-F5344CB8AC3E}">
        <p14:creationId xmlns:p14="http://schemas.microsoft.com/office/powerpoint/2010/main" val="3475138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26D37-9A1F-4FE9-9247-3D2767D8DE61}"/>
              </a:ext>
            </a:extLst>
          </p:cNvPr>
          <p:cNvSpPr>
            <a:spLocks noGrp="1"/>
          </p:cNvSpPr>
          <p:nvPr>
            <p:ph type="title"/>
          </p:nvPr>
        </p:nvSpPr>
        <p:spPr/>
        <p:txBody>
          <a:bodyPr/>
          <a:lstStyle/>
          <a:p>
            <a:r>
              <a:rPr lang="en-GB" dirty="0" err="1"/>
              <a:t>Wix</a:t>
            </a:r>
            <a:r>
              <a:rPr lang="en-GB" dirty="0"/>
              <a:t> - Blogging</a:t>
            </a:r>
          </a:p>
        </p:txBody>
      </p:sp>
      <p:pic>
        <p:nvPicPr>
          <p:cNvPr id="4" name="Content Placeholder 3">
            <a:extLst>
              <a:ext uri="{FF2B5EF4-FFF2-40B4-BE49-F238E27FC236}">
                <a16:creationId xmlns:a16="http://schemas.microsoft.com/office/drawing/2014/main" id="{F17A3435-8FF7-4391-A026-7B8A11AACEC1}"/>
              </a:ext>
            </a:extLst>
          </p:cNvPr>
          <p:cNvPicPr>
            <a:picLocks noGrp="1" noChangeAspect="1"/>
          </p:cNvPicPr>
          <p:nvPr>
            <p:ph idx="1"/>
          </p:nvPr>
        </p:nvPicPr>
        <p:blipFill rotWithShape="1">
          <a:blip r:embed="rId2"/>
          <a:srcRect t="3884" r="1886" b="29412"/>
          <a:stretch/>
        </p:blipFill>
        <p:spPr>
          <a:xfrm>
            <a:off x="324281" y="836712"/>
            <a:ext cx="8665633" cy="3312368"/>
          </a:xfrm>
          <a:prstGeom prst="rect">
            <a:avLst/>
          </a:prstGeom>
        </p:spPr>
      </p:pic>
    </p:spTree>
    <p:extLst>
      <p:ext uri="{BB962C8B-B14F-4D97-AF65-F5344CB8AC3E}">
        <p14:creationId xmlns:p14="http://schemas.microsoft.com/office/powerpoint/2010/main" val="7927675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5D814-076E-46C3-B0C2-EC358F5B2BC9}"/>
              </a:ext>
            </a:extLst>
          </p:cNvPr>
          <p:cNvSpPr>
            <a:spLocks noGrp="1"/>
          </p:cNvSpPr>
          <p:nvPr>
            <p:ph type="title"/>
          </p:nvPr>
        </p:nvSpPr>
        <p:spPr>
          <a:xfrm>
            <a:off x="762000" y="4797152"/>
            <a:ext cx="6781800" cy="1375048"/>
          </a:xfrm>
        </p:spPr>
        <p:txBody>
          <a:bodyPr/>
          <a:lstStyle/>
          <a:p>
            <a:r>
              <a:rPr lang="en-GB" dirty="0" err="1"/>
              <a:t>Wix</a:t>
            </a:r>
            <a:r>
              <a:rPr lang="en-GB" dirty="0"/>
              <a:t> – Blogging</a:t>
            </a:r>
          </a:p>
        </p:txBody>
      </p:sp>
      <p:pic>
        <p:nvPicPr>
          <p:cNvPr id="4" name="Content Placeholder 3">
            <a:extLst>
              <a:ext uri="{FF2B5EF4-FFF2-40B4-BE49-F238E27FC236}">
                <a16:creationId xmlns:a16="http://schemas.microsoft.com/office/drawing/2014/main" id="{FF92827A-4659-4307-93D5-C875913A1728}"/>
              </a:ext>
            </a:extLst>
          </p:cNvPr>
          <p:cNvPicPr>
            <a:picLocks noGrp="1" noChangeAspect="1"/>
          </p:cNvPicPr>
          <p:nvPr>
            <p:ph idx="1"/>
          </p:nvPr>
        </p:nvPicPr>
        <p:blipFill rotWithShape="1">
          <a:blip r:embed="rId2"/>
          <a:srcRect t="2030" r="1886" b="44235"/>
          <a:stretch/>
        </p:blipFill>
        <p:spPr>
          <a:xfrm>
            <a:off x="376248" y="764704"/>
            <a:ext cx="8652642" cy="2664296"/>
          </a:xfrm>
          <a:prstGeom prst="rect">
            <a:avLst/>
          </a:prstGeom>
        </p:spPr>
      </p:pic>
    </p:spTree>
    <p:extLst>
      <p:ext uri="{BB962C8B-B14F-4D97-AF65-F5344CB8AC3E}">
        <p14:creationId xmlns:p14="http://schemas.microsoft.com/office/powerpoint/2010/main" val="33671676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FD200-DAD2-4123-8984-E9C386709592}"/>
              </a:ext>
            </a:extLst>
          </p:cNvPr>
          <p:cNvSpPr>
            <a:spLocks noGrp="1"/>
          </p:cNvSpPr>
          <p:nvPr>
            <p:ph type="title"/>
          </p:nvPr>
        </p:nvSpPr>
        <p:spPr/>
        <p:txBody>
          <a:bodyPr>
            <a:normAutofit fontScale="90000"/>
          </a:bodyPr>
          <a:lstStyle/>
          <a:p>
            <a:r>
              <a:rPr lang="en-GB" dirty="0" err="1"/>
              <a:t>Wix</a:t>
            </a:r>
            <a:r>
              <a:rPr lang="en-GB" dirty="0"/>
              <a:t> – Search engine optimisation</a:t>
            </a:r>
          </a:p>
        </p:txBody>
      </p:sp>
      <p:pic>
        <p:nvPicPr>
          <p:cNvPr id="4" name="Content Placeholder 3">
            <a:extLst>
              <a:ext uri="{FF2B5EF4-FFF2-40B4-BE49-F238E27FC236}">
                <a16:creationId xmlns:a16="http://schemas.microsoft.com/office/drawing/2014/main" id="{FC902DE3-B87E-444B-B313-7CF5C88EFFEA}"/>
              </a:ext>
            </a:extLst>
          </p:cNvPr>
          <p:cNvPicPr>
            <a:picLocks noGrp="1" noChangeAspect="1"/>
          </p:cNvPicPr>
          <p:nvPr>
            <p:ph idx="1"/>
          </p:nvPr>
        </p:nvPicPr>
        <p:blipFill rotWithShape="1">
          <a:blip r:embed="rId2"/>
          <a:srcRect t="13148" b="9030"/>
          <a:stretch/>
        </p:blipFill>
        <p:spPr>
          <a:xfrm>
            <a:off x="254935" y="836712"/>
            <a:ext cx="8537067" cy="3735288"/>
          </a:xfrm>
          <a:prstGeom prst="rect">
            <a:avLst/>
          </a:prstGeom>
        </p:spPr>
      </p:pic>
    </p:spTree>
    <p:extLst>
      <p:ext uri="{BB962C8B-B14F-4D97-AF65-F5344CB8AC3E}">
        <p14:creationId xmlns:p14="http://schemas.microsoft.com/office/powerpoint/2010/main" val="23963930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6BF1E-18B3-491F-BEDC-67AA0E6C4E6A}"/>
              </a:ext>
            </a:extLst>
          </p:cNvPr>
          <p:cNvSpPr>
            <a:spLocks noGrp="1"/>
          </p:cNvSpPr>
          <p:nvPr>
            <p:ph type="title"/>
          </p:nvPr>
        </p:nvSpPr>
        <p:spPr/>
        <p:txBody>
          <a:bodyPr>
            <a:normAutofit fontScale="90000"/>
          </a:bodyPr>
          <a:lstStyle/>
          <a:p>
            <a:r>
              <a:rPr lang="en-GB" dirty="0" err="1"/>
              <a:t>Wix</a:t>
            </a:r>
            <a:r>
              <a:rPr lang="en-GB" dirty="0"/>
              <a:t> – Search engine optimisation</a:t>
            </a:r>
          </a:p>
        </p:txBody>
      </p:sp>
      <p:pic>
        <p:nvPicPr>
          <p:cNvPr id="4" name="Content Placeholder 3">
            <a:extLst>
              <a:ext uri="{FF2B5EF4-FFF2-40B4-BE49-F238E27FC236}">
                <a16:creationId xmlns:a16="http://schemas.microsoft.com/office/drawing/2014/main" id="{2B481BB1-D402-4F4F-B2AD-9743BE2F25EF}"/>
              </a:ext>
            </a:extLst>
          </p:cNvPr>
          <p:cNvPicPr>
            <a:picLocks noGrp="1" noChangeAspect="1"/>
          </p:cNvPicPr>
          <p:nvPr>
            <p:ph idx="1"/>
          </p:nvPr>
        </p:nvPicPr>
        <p:blipFill rotWithShape="1">
          <a:blip r:embed="rId2"/>
          <a:srcRect r="28613" b="5324"/>
          <a:stretch/>
        </p:blipFill>
        <p:spPr>
          <a:xfrm>
            <a:off x="395537" y="685800"/>
            <a:ext cx="7992888" cy="3886200"/>
          </a:xfrm>
          <a:prstGeom prst="rect">
            <a:avLst/>
          </a:prstGeom>
        </p:spPr>
      </p:pic>
    </p:spTree>
    <p:extLst>
      <p:ext uri="{BB962C8B-B14F-4D97-AF65-F5344CB8AC3E}">
        <p14:creationId xmlns:p14="http://schemas.microsoft.com/office/powerpoint/2010/main" val="8221044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1D656-4351-4A6A-84BB-21688D33D097}"/>
              </a:ext>
            </a:extLst>
          </p:cNvPr>
          <p:cNvSpPr>
            <a:spLocks noGrp="1"/>
          </p:cNvSpPr>
          <p:nvPr>
            <p:ph type="title"/>
          </p:nvPr>
        </p:nvSpPr>
        <p:spPr/>
        <p:txBody>
          <a:bodyPr/>
          <a:lstStyle/>
          <a:p>
            <a:r>
              <a:rPr lang="en-GB" dirty="0"/>
              <a:t>Web design Guidelines</a:t>
            </a:r>
          </a:p>
        </p:txBody>
      </p:sp>
      <p:sp>
        <p:nvSpPr>
          <p:cNvPr id="3" name="Content Placeholder 2">
            <a:extLst>
              <a:ext uri="{FF2B5EF4-FFF2-40B4-BE49-F238E27FC236}">
                <a16:creationId xmlns:a16="http://schemas.microsoft.com/office/drawing/2014/main" id="{813994A8-2C29-4946-B241-B731714DC81D}"/>
              </a:ext>
            </a:extLst>
          </p:cNvPr>
          <p:cNvSpPr>
            <a:spLocks noGrp="1"/>
          </p:cNvSpPr>
          <p:nvPr>
            <p:ph idx="1"/>
          </p:nvPr>
        </p:nvSpPr>
        <p:spPr/>
        <p:txBody>
          <a:bodyPr>
            <a:normAutofit fontScale="92500" lnSpcReduction="20000"/>
          </a:bodyPr>
          <a:lstStyle/>
          <a:p>
            <a:pPr marL="457200" indent="-457200">
              <a:buAutoNum type="arabicPeriod"/>
            </a:pPr>
            <a:r>
              <a:rPr lang="en-GB" dirty="0"/>
              <a:t>Good content.</a:t>
            </a:r>
          </a:p>
          <a:p>
            <a:pPr marL="457200" indent="-457200">
              <a:buAutoNum type="arabicPeriod"/>
            </a:pPr>
            <a:r>
              <a:rPr lang="en-GB" dirty="0"/>
              <a:t>Write your own code</a:t>
            </a:r>
          </a:p>
          <a:p>
            <a:pPr marL="457200" indent="-457200">
              <a:buAutoNum type="arabicPeriod"/>
            </a:pPr>
            <a:r>
              <a:rPr lang="en-GB" dirty="0"/>
              <a:t>Error checking</a:t>
            </a:r>
          </a:p>
          <a:p>
            <a:pPr marL="457200" indent="-457200">
              <a:buAutoNum type="arabicPeriod"/>
            </a:pPr>
            <a:r>
              <a:rPr lang="en-GB" dirty="0"/>
              <a:t>Develop for multiple browsers</a:t>
            </a:r>
          </a:p>
          <a:p>
            <a:pPr marL="457200" indent="-457200">
              <a:buAutoNum type="arabicPeriod"/>
            </a:pPr>
            <a:r>
              <a:rPr lang="en-GB" dirty="0"/>
              <a:t>Responsive website</a:t>
            </a:r>
          </a:p>
          <a:p>
            <a:pPr marL="457200" indent="-457200">
              <a:buAutoNum type="arabicPeriod"/>
            </a:pPr>
            <a:r>
              <a:rPr lang="en-GB" dirty="0"/>
              <a:t>Correct colours</a:t>
            </a:r>
          </a:p>
          <a:p>
            <a:pPr marL="457200" indent="-457200">
              <a:buAutoNum type="arabicPeriod"/>
            </a:pPr>
            <a:r>
              <a:rPr lang="en-GB" dirty="0"/>
              <a:t>Consistency</a:t>
            </a:r>
          </a:p>
          <a:p>
            <a:pPr marL="457200" indent="-457200">
              <a:buAutoNum type="arabicPeriod"/>
            </a:pPr>
            <a:r>
              <a:rPr lang="en-GB" dirty="0"/>
              <a:t>Clear Navigation</a:t>
            </a:r>
          </a:p>
          <a:p>
            <a:pPr marL="457200" indent="-457200">
              <a:buAutoNum type="arabicPeriod"/>
            </a:pPr>
            <a:r>
              <a:rPr lang="en-GB" dirty="0"/>
              <a:t>Design</a:t>
            </a:r>
          </a:p>
          <a:p>
            <a:pPr marL="457200" indent="-457200">
              <a:buAutoNum type="arabicPeriod"/>
            </a:pPr>
            <a:r>
              <a:rPr lang="en-GB" dirty="0"/>
              <a:t>Simplicity</a:t>
            </a:r>
          </a:p>
          <a:p>
            <a:pPr marL="0" indent="0">
              <a:buNone/>
            </a:pPr>
            <a:r>
              <a:rPr lang="en-GB" dirty="0"/>
              <a:t>Suggested by Sharpened.com[5]</a:t>
            </a:r>
          </a:p>
          <a:p>
            <a:pPr marL="0" indent="0">
              <a:buNone/>
            </a:pPr>
            <a:endParaRPr lang="en-GB" dirty="0"/>
          </a:p>
        </p:txBody>
      </p:sp>
    </p:spTree>
    <p:extLst>
      <p:ext uri="{BB962C8B-B14F-4D97-AF65-F5344CB8AC3E}">
        <p14:creationId xmlns:p14="http://schemas.microsoft.com/office/powerpoint/2010/main" val="21226153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My </a:t>
            </a:r>
            <a:r>
              <a:rPr lang="en-GB" dirty="0" err="1"/>
              <a:t>Wesbite</a:t>
            </a:r>
            <a:endParaRPr lang="en-GB" dirty="0"/>
          </a:p>
        </p:txBody>
      </p:sp>
      <p:pic>
        <p:nvPicPr>
          <p:cNvPr id="4" name="Content Placeholder 3">
            <a:extLst>
              <a:ext uri="{FF2B5EF4-FFF2-40B4-BE49-F238E27FC236}">
                <a16:creationId xmlns:a16="http://schemas.microsoft.com/office/drawing/2014/main" id="{385A9707-4BAD-4279-B4CF-AD392454AF0F}"/>
              </a:ext>
            </a:extLst>
          </p:cNvPr>
          <p:cNvPicPr>
            <a:picLocks noGrp="1" noChangeAspect="1"/>
          </p:cNvPicPr>
          <p:nvPr>
            <p:ph idx="1"/>
          </p:nvPr>
        </p:nvPicPr>
        <p:blipFill rotWithShape="1">
          <a:blip r:embed="rId2"/>
          <a:srcRect b="22000"/>
          <a:stretch/>
        </p:blipFill>
        <p:spPr>
          <a:xfrm>
            <a:off x="648821" y="1733364"/>
            <a:ext cx="7733179" cy="3391272"/>
          </a:xfrm>
          <a:prstGeom prst="rect">
            <a:avLst/>
          </a:prstGeom>
        </p:spPr>
      </p:pic>
      <p:sp>
        <p:nvSpPr>
          <p:cNvPr id="5" name="TextBox 4">
            <a:extLst>
              <a:ext uri="{FF2B5EF4-FFF2-40B4-BE49-F238E27FC236}">
                <a16:creationId xmlns:a16="http://schemas.microsoft.com/office/drawing/2014/main" id="{763D7CE1-7EBD-485F-9E9F-BE997EF8363C}"/>
              </a:ext>
            </a:extLst>
          </p:cNvPr>
          <p:cNvSpPr txBox="1"/>
          <p:nvPr/>
        </p:nvSpPr>
        <p:spPr>
          <a:xfrm>
            <a:off x="762000" y="620688"/>
            <a:ext cx="7410400" cy="646331"/>
          </a:xfrm>
          <a:prstGeom prst="rect">
            <a:avLst/>
          </a:prstGeom>
          <a:noFill/>
        </p:spPr>
        <p:txBody>
          <a:bodyPr wrap="square" rtlCol="0">
            <a:spAutoFit/>
          </a:bodyPr>
          <a:lstStyle/>
          <a:p>
            <a:r>
              <a:rPr lang="en-GB" dirty="0"/>
              <a:t>[6]I decided to create my website based on my </a:t>
            </a:r>
            <a:r>
              <a:rPr lang="en-GB" dirty="0" err="1"/>
              <a:t>youtube</a:t>
            </a:r>
            <a:r>
              <a:rPr lang="en-GB" dirty="0"/>
              <a:t> channel as a way of promoting it. By doing this I hope to get more views on my videos.</a:t>
            </a:r>
          </a:p>
        </p:txBody>
      </p:sp>
    </p:spTree>
    <p:extLst>
      <p:ext uri="{BB962C8B-B14F-4D97-AF65-F5344CB8AC3E}">
        <p14:creationId xmlns:p14="http://schemas.microsoft.com/office/powerpoint/2010/main" val="5700265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2DA3F-A149-4C3D-82D7-23693DEBD37A}"/>
              </a:ext>
            </a:extLst>
          </p:cNvPr>
          <p:cNvSpPr>
            <a:spLocks noGrp="1"/>
          </p:cNvSpPr>
          <p:nvPr>
            <p:ph type="title"/>
          </p:nvPr>
        </p:nvSpPr>
        <p:spPr/>
        <p:txBody>
          <a:bodyPr/>
          <a:lstStyle/>
          <a:p>
            <a:r>
              <a:rPr lang="en-GB" dirty="0"/>
              <a:t>My Website</a:t>
            </a:r>
          </a:p>
        </p:txBody>
      </p:sp>
      <p:pic>
        <p:nvPicPr>
          <p:cNvPr id="4" name="Content Placeholder 3">
            <a:extLst>
              <a:ext uri="{FF2B5EF4-FFF2-40B4-BE49-F238E27FC236}">
                <a16:creationId xmlns:a16="http://schemas.microsoft.com/office/drawing/2014/main" id="{7F2E7E2B-0802-4CB0-B18E-A2B92199BFA2}"/>
              </a:ext>
            </a:extLst>
          </p:cNvPr>
          <p:cNvPicPr>
            <a:picLocks noGrp="1" noChangeAspect="1"/>
          </p:cNvPicPr>
          <p:nvPr>
            <p:ph idx="1"/>
          </p:nvPr>
        </p:nvPicPr>
        <p:blipFill rotWithShape="1">
          <a:blip r:embed="rId2"/>
          <a:srcRect r="24446" b="7177"/>
          <a:stretch/>
        </p:blipFill>
        <p:spPr>
          <a:xfrm>
            <a:off x="1077813" y="685799"/>
            <a:ext cx="6465987" cy="4466303"/>
          </a:xfrm>
          <a:prstGeom prst="rect">
            <a:avLst/>
          </a:prstGeom>
        </p:spPr>
      </p:pic>
    </p:spTree>
    <p:extLst>
      <p:ext uri="{BB962C8B-B14F-4D97-AF65-F5344CB8AC3E}">
        <p14:creationId xmlns:p14="http://schemas.microsoft.com/office/powerpoint/2010/main" val="35794991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E662B-92EF-45CD-A5FB-50527DB3D448}"/>
              </a:ext>
            </a:extLst>
          </p:cNvPr>
          <p:cNvSpPr>
            <a:spLocks noGrp="1"/>
          </p:cNvSpPr>
          <p:nvPr>
            <p:ph type="title"/>
          </p:nvPr>
        </p:nvSpPr>
        <p:spPr/>
        <p:txBody>
          <a:bodyPr/>
          <a:lstStyle/>
          <a:p>
            <a:r>
              <a:rPr lang="en-GB" dirty="0"/>
              <a:t>My Website</a:t>
            </a:r>
          </a:p>
        </p:txBody>
      </p:sp>
      <p:pic>
        <p:nvPicPr>
          <p:cNvPr id="4" name="Content Placeholder 3">
            <a:extLst>
              <a:ext uri="{FF2B5EF4-FFF2-40B4-BE49-F238E27FC236}">
                <a16:creationId xmlns:a16="http://schemas.microsoft.com/office/drawing/2014/main" id="{34845730-8F71-40B4-B01E-8F7B923C4C12}"/>
              </a:ext>
            </a:extLst>
          </p:cNvPr>
          <p:cNvPicPr>
            <a:picLocks noGrp="1" noChangeAspect="1"/>
          </p:cNvPicPr>
          <p:nvPr>
            <p:ph idx="1"/>
          </p:nvPr>
        </p:nvPicPr>
        <p:blipFill rotWithShape="1">
          <a:blip r:embed="rId2"/>
          <a:srcRect l="548" t="3883" r="23405" b="10883"/>
          <a:stretch/>
        </p:blipFill>
        <p:spPr>
          <a:xfrm>
            <a:off x="1115616" y="836712"/>
            <a:ext cx="6696744" cy="4219866"/>
          </a:xfrm>
          <a:prstGeom prst="rect">
            <a:avLst/>
          </a:prstGeom>
        </p:spPr>
      </p:pic>
    </p:spTree>
    <p:extLst>
      <p:ext uri="{BB962C8B-B14F-4D97-AF65-F5344CB8AC3E}">
        <p14:creationId xmlns:p14="http://schemas.microsoft.com/office/powerpoint/2010/main" val="31130702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Online Marketing</a:t>
            </a:r>
          </a:p>
        </p:txBody>
      </p:sp>
      <p:sp>
        <p:nvSpPr>
          <p:cNvPr id="3" name="Content Placeholder 2"/>
          <p:cNvSpPr>
            <a:spLocks noGrp="1"/>
          </p:cNvSpPr>
          <p:nvPr>
            <p:ph idx="1"/>
          </p:nvPr>
        </p:nvSpPr>
        <p:spPr/>
        <p:txBody>
          <a:bodyPr/>
          <a:lstStyle/>
          <a:p>
            <a:r>
              <a:rPr lang="en-GB" dirty="0"/>
              <a:t>Defined by the balance.com[7] “</a:t>
            </a:r>
            <a:r>
              <a:rPr lang="en-GB" b="1" dirty="0"/>
              <a:t>Online Marketing</a:t>
            </a:r>
            <a:r>
              <a:rPr lang="en-GB" dirty="0"/>
              <a:t> is the art and science of selling products and/or services over digital networks, such as the internet and cellular phone networks.”</a:t>
            </a:r>
          </a:p>
          <a:p>
            <a:r>
              <a:rPr lang="en-GB" dirty="0"/>
              <a:t>Types of online marketing include:</a:t>
            </a:r>
          </a:p>
          <a:p>
            <a:r>
              <a:rPr lang="en-GB" dirty="0"/>
              <a:t>Search engine marketing</a:t>
            </a:r>
          </a:p>
          <a:p>
            <a:r>
              <a:rPr lang="en-GB" dirty="0"/>
              <a:t>Online </a:t>
            </a:r>
            <a:r>
              <a:rPr lang="en-GB" dirty="0" err="1"/>
              <a:t>advertsing</a:t>
            </a:r>
            <a:endParaRPr lang="en-GB" dirty="0"/>
          </a:p>
          <a:p>
            <a:r>
              <a:rPr lang="en-GB" dirty="0"/>
              <a:t>Email Marketing</a:t>
            </a:r>
          </a:p>
          <a:p>
            <a:r>
              <a:rPr lang="en-GB" dirty="0"/>
              <a:t>Social Media Marketing</a:t>
            </a:r>
          </a:p>
        </p:txBody>
      </p:sp>
    </p:spTree>
    <p:extLst>
      <p:ext uri="{BB962C8B-B14F-4D97-AF65-F5344CB8AC3E}">
        <p14:creationId xmlns:p14="http://schemas.microsoft.com/office/powerpoint/2010/main" val="15232966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Marketing Analytics </a:t>
            </a:r>
          </a:p>
        </p:txBody>
      </p:sp>
      <p:sp>
        <p:nvSpPr>
          <p:cNvPr id="3" name="Content Placeholder 2"/>
          <p:cNvSpPr>
            <a:spLocks noGrp="1"/>
          </p:cNvSpPr>
          <p:nvPr>
            <p:ph idx="1"/>
          </p:nvPr>
        </p:nvSpPr>
        <p:spPr/>
        <p:txBody>
          <a:bodyPr/>
          <a:lstStyle/>
          <a:p>
            <a:r>
              <a:rPr lang="en-GB" dirty="0" err="1"/>
              <a:t>Wordstream</a:t>
            </a:r>
            <a:r>
              <a:rPr lang="en-GB" dirty="0"/>
              <a:t>[8] suggests that marketing analytics is the process of managing and analysing market performance, this way businesses can maximise their return on investment. Being able to understand marketing analytics will ensure that businesses are not wasting their money online.</a:t>
            </a:r>
          </a:p>
          <a:p>
            <a:endParaRPr lang="en-GB" dirty="0"/>
          </a:p>
        </p:txBody>
      </p:sp>
    </p:spTree>
    <p:extLst>
      <p:ext uri="{BB962C8B-B14F-4D97-AF65-F5344CB8AC3E}">
        <p14:creationId xmlns:p14="http://schemas.microsoft.com/office/powerpoint/2010/main" val="17083753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My social media pages</a:t>
            </a:r>
          </a:p>
        </p:txBody>
      </p:sp>
      <p:pic>
        <p:nvPicPr>
          <p:cNvPr id="4" name="Content Placeholder 3">
            <a:extLst>
              <a:ext uri="{FF2B5EF4-FFF2-40B4-BE49-F238E27FC236}">
                <a16:creationId xmlns:a16="http://schemas.microsoft.com/office/drawing/2014/main" id="{9AA1F4BA-956B-4B3E-BDBE-3D2654B950E4}"/>
              </a:ext>
            </a:extLst>
          </p:cNvPr>
          <p:cNvPicPr>
            <a:picLocks noGrp="1" noChangeAspect="1"/>
          </p:cNvPicPr>
          <p:nvPr>
            <p:ph idx="1"/>
          </p:nvPr>
        </p:nvPicPr>
        <p:blipFill rotWithShape="1">
          <a:blip r:embed="rId2"/>
          <a:srcRect l="13048" r="14029" b="3471"/>
          <a:stretch/>
        </p:blipFill>
        <p:spPr>
          <a:xfrm>
            <a:off x="1979712" y="685799"/>
            <a:ext cx="6120680" cy="4555165"/>
          </a:xfrm>
          <a:prstGeom prst="rect">
            <a:avLst/>
          </a:prstGeom>
        </p:spPr>
      </p:pic>
    </p:spTree>
    <p:extLst>
      <p:ext uri="{BB962C8B-B14F-4D97-AF65-F5344CB8AC3E}">
        <p14:creationId xmlns:p14="http://schemas.microsoft.com/office/powerpoint/2010/main" val="6259527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8C905-60D8-4B04-901A-AA7FB38C7AF4}"/>
              </a:ext>
            </a:extLst>
          </p:cNvPr>
          <p:cNvSpPr>
            <a:spLocks noGrp="1"/>
          </p:cNvSpPr>
          <p:nvPr>
            <p:ph type="title"/>
          </p:nvPr>
        </p:nvSpPr>
        <p:spPr/>
        <p:txBody>
          <a:bodyPr/>
          <a:lstStyle/>
          <a:p>
            <a:r>
              <a:rPr lang="en-GB" dirty="0"/>
              <a:t>Social media pages</a:t>
            </a:r>
          </a:p>
        </p:txBody>
      </p:sp>
      <p:pic>
        <p:nvPicPr>
          <p:cNvPr id="4" name="Content Placeholder 3">
            <a:extLst>
              <a:ext uri="{FF2B5EF4-FFF2-40B4-BE49-F238E27FC236}">
                <a16:creationId xmlns:a16="http://schemas.microsoft.com/office/drawing/2014/main" id="{E62D2793-EA8A-44EA-9AD2-10D2B48ED379}"/>
              </a:ext>
            </a:extLst>
          </p:cNvPr>
          <p:cNvPicPr>
            <a:picLocks noGrp="1" noChangeAspect="1"/>
          </p:cNvPicPr>
          <p:nvPr>
            <p:ph idx="1"/>
          </p:nvPr>
        </p:nvPicPr>
        <p:blipFill rotWithShape="1">
          <a:blip r:embed="rId2"/>
          <a:srcRect l="3672" t="11295" r="1886" b="9029"/>
          <a:stretch/>
        </p:blipFill>
        <p:spPr>
          <a:xfrm>
            <a:off x="762000" y="1124743"/>
            <a:ext cx="7837436" cy="3717447"/>
          </a:xfrm>
          <a:prstGeom prst="rect">
            <a:avLst/>
          </a:prstGeom>
        </p:spPr>
      </p:pic>
    </p:spTree>
    <p:extLst>
      <p:ext uri="{BB962C8B-B14F-4D97-AF65-F5344CB8AC3E}">
        <p14:creationId xmlns:p14="http://schemas.microsoft.com/office/powerpoint/2010/main" val="22646925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Social Media Posts</a:t>
            </a:r>
          </a:p>
        </p:txBody>
      </p:sp>
      <p:pic>
        <p:nvPicPr>
          <p:cNvPr id="4" name="Content Placeholder 3">
            <a:extLst>
              <a:ext uri="{FF2B5EF4-FFF2-40B4-BE49-F238E27FC236}">
                <a16:creationId xmlns:a16="http://schemas.microsoft.com/office/drawing/2014/main" id="{29F7D09A-69B6-48D9-A377-B6D26A912445}"/>
              </a:ext>
            </a:extLst>
          </p:cNvPr>
          <p:cNvPicPr>
            <a:picLocks noGrp="1" noChangeAspect="1"/>
          </p:cNvPicPr>
          <p:nvPr>
            <p:ph idx="1"/>
          </p:nvPr>
        </p:nvPicPr>
        <p:blipFill>
          <a:blip r:embed="rId2"/>
          <a:stretch>
            <a:fillRect/>
          </a:stretch>
        </p:blipFill>
        <p:spPr>
          <a:xfrm>
            <a:off x="539552" y="548680"/>
            <a:ext cx="2624634" cy="4666017"/>
          </a:xfrm>
          <a:prstGeom prst="rect">
            <a:avLst/>
          </a:prstGeom>
        </p:spPr>
      </p:pic>
      <p:pic>
        <p:nvPicPr>
          <p:cNvPr id="6" name="Picture 5">
            <a:extLst>
              <a:ext uri="{FF2B5EF4-FFF2-40B4-BE49-F238E27FC236}">
                <a16:creationId xmlns:a16="http://schemas.microsoft.com/office/drawing/2014/main" id="{749212C3-717A-4884-83B0-44C75C7E7EC1}"/>
              </a:ext>
            </a:extLst>
          </p:cNvPr>
          <p:cNvPicPr>
            <a:picLocks noChangeAspect="1"/>
          </p:cNvPicPr>
          <p:nvPr/>
        </p:nvPicPr>
        <p:blipFill>
          <a:blip r:embed="rId3"/>
          <a:stretch>
            <a:fillRect/>
          </a:stretch>
        </p:blipFill>
        <p:spPr>
          <a:xfrm>
            <a:off x="4488641" y="548680"/>
            <a:ext cx="2715646" cy="4827815"/>
          </a:xfrm>
          <a:prstGeom prst="rect">
            <a:avLst/>
          </a:prstGeom>
        </p:spPr>
      </p:pic>
    </p:spTree>
    <p:extLst>
      <p:ext uri="{BB962C8B-B14F-4D97-AF65-F5344CB8AC3E}">
        <p14:creationId xmlns:p14="http://schemas.microsoft.com/office/powerpoint/2010/main" val="9056647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A38E7-E237-4DE7-B33A-3F6D3B978A0D}"/>
              </a:ext>
            </a:extLst>
          </p:cNvPr>
          <p:cNvSpPr>
            <a:spLocks noGrp="1"/>
          </p:cNvSpPr>
          <p:nvPr>
            <p:ph type="title"/>
          </p:nvPr>
        </p:nvSpPr>
        <p:spPr/>
        <p:txBody>
          <a:bodyPr>
            <a:normAutofit fontScale="90000"/>
          </a:bodyPr>
          <a:lstStyle/>
          <a:p>
            <a:r>
              <a:rPr lang="en-GB" dirty="0"/>
              <a:t>My search engine optimisation</a:t>
            </a:r>
          </a:p>
        </p:txBody>
      </p:sp>
      <p:pic>
        <p:nvPicPr>
          <p:cNvPr id="7" name="Content Placeholder 6">
            <a:extLst>
              <a:ext uri="{FF2B5EF4-FFF2-40B4-BE49-F238E27FC236}">
                <a16:creationId xmlns:a16="http://schemas.microsoft.com/office/drawing/2014/main" id="{F58C5CB3-6F4E-4891-837A-AF6226C0C5B1}"/>
              </a:ext>
            </a:extLst>
          </p:cNvPr>
          <p:cNvPicPr>
            <a:picLocks noGrp="1" noChangeAspect="1"/>
          </p:cNvPicPr>
          <p:nvPr>
            <p:ph idx="1"/>
          </p:nvPr>
        </p:nvPicPr>
        <p:blipFill rotWithShape="1">
          <a:blip r:embed="rId2"/>
          <a:srcRect t="16854" r="43198" b="7177"/>
          <a:stretch/>
        </p:blipFill>
        <p:spPr>
          <a:xfrm>
            <a:off x="971600" y="404664"/>
            <a:ext cx="5760640" cy="4331707"/>
          </a:xfrm>
          <a:prstGeom prst="rect">
            <a:avLst/>
          </a:prstGeom>
        </p:spPr>
      </p:pic>
    </p:spTree>
    <p:extLst>
      <p:ext uri="{BB962C8B-B14F-4D97-AF65-F5344CB8AC3E}">
        <p14:creationId xmlns:p14="http://schemas.microsoft.com/office/powerpoint/2010/main" val="15881121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EA2BB-ACA2-4AE8-82E4-0A888FB4B271}"/>
              </a:ext>
            </a:extLst>
          </p:cNvPr>
          <p:cNvSpPr>
            <a:spLocks noGrp="1"/>
          </p:cNvSpPr>
          <p:nvPr>
            <p:ph type="title"/>
          </p:nvPr>
        </p:nvSpPr>
        <p:spPr/>
        <p:txBody>
          <a:bodyPr>
            <a:normAutofit fontScale="90000"/>
          </a:bodyPr>
          <a:lstStyle/>
          <a:p>
            <a:r>
              <a:rPr lang="en-GB" dirty="0"/>
              <a:t>My search engine optimisation</a:t>
            </a:r>
          </a:p>
        </p:txBody>
      </p:sp>
      <p:pic>
        <p:nvPicPr>
          <p:cNvPr id="4" name="Content Placeholder 3">
            <a:extLst>
              <a:ext uri="{FF2B5EF4-FFF2-40B4-BE49-F238E27FC236}">
                <a16:creationId xmlns:a16="http://schemas.microsoft.com/office/drawing/2014/main" id="{9658F927-51E6-4005-8DDD-758E7ED399C2}"/>
              </a:ext>
            </a:extLst>
          </p:cNvPr>
          <p:cNvPicPr>
            <a:picLocks noGrp="1" noChangeAspect="1"/>
          </p:cNvPicPr>
          <p:nvPr>
            <p:ph idx="1"/>
          </p:nvPr>
        </p:nvPicPr>
        <p:blipFill rotWithShape="1">
          <a:blip r:embed="rId2"/>
          <a:srcRect l="7558" t="3883" r="31739" b="34971"/>
          <a:stretch/>
        </p:blipFill>
        <p:spPr>
          <a:xfrm>
            <a:off x="1091602" y="548680"/>
            <a:ext cx="6648750" cy="3765354"/>
          </a:xfrm>
          <a:prstGeom prst="rect">
            <a:avLst/>
          </a:prstGeom>
        </p:spPr>
      </p:pic>
    </p:spTree>
    <p:extLst>
      <p:ext uri="{BB962C8B-B14F-4D97-AF65-F5344CB8AC3E}">
        <p14:creationId xmlns:p14="http://schemas.microsoft.com/office/powerpoint/2010/main" val="19729520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F1123-F623-4124-AA47-EA9743DC84E8}"/>
              </a:ext>
            </a:extLst>
          </p:cNvPr>
          <p:cNvSpPr>
            <a:spLocks noGrp="1"/>
          </p:cNvSpPr>
          <p:nvPr>
            <p:ph type="title"/>
          </p:nvPr>
        </p:nvSpPr>
        <p:spPr/>
        <p:txBody>
          <a:bodyPr>
            <a:normAutofit/>
          </a:bodyPr>
          <a:lstStyle/>
          <a:p>
            <a:r>
              <a:rPr lang="en-GB" dirty="0" err="1"/>
              <a:t>Youtube</a:t>
            </a:r>
            <a:r>
              <a:rPr lang="en-GB" dirty="0"/>
              <a:t> analytics</a:t>
            </a:r>
          </a:p>
        </p:txBody>
      </p:sp>
      <p:pic>
        <p:nvPicPr>
          <p:cNvPr id="4" name="Content Placeholder 3">
            <a:extLst>
              <a:ext uri="{FF2B5EF4-FFF2-40B4-BE49-F238E27FC236}">
                <a16:creationId xmlns:a16="http://schemas.microsoft.com/office/drawing/2014/main" id="{50B041A3-9EBD-4B01-A90D-4E739CEBFA49}"/>
              </a:ext>
            </a:extLst>
          </p:cNvPr>
          <p:cNvPicPr>
            <a:picLocks noGrp="1" noChangeAspect="1"/>
          </p:cNvPicPr>
          <p:nvPr>
            <p:ph idx="1"/>
          </p:nvPr>
        </p:nvPicPr>
        <p:blipFill rotWithShape="1">
          <a:blip r:embed="rId2"/>
          <a:srcRect l="4714" t="9442" r="1886" b="10882"/>
          <a:stretch/>
        </p:blipFill>
        <p:spPr>
          <a:xfrm>
            <a:off x="638576" y="685800"/>
            <a:ext cx="8102838" cy="3886200"/>
          </a:xfrm>
          <a:prstGeom prst="rect">
            <a:avLst/>
          </a:prstGeom>
        </p:spPr>
      </p:pic>
    </p:spTree>
    <p:extLst>
      <p:ext uri="{BB962C8B-B14F-4D97-AF65-F5344CB8AC3E}">
        <p14:creationId xmlns:p14="http://schemas.microsoft.com/office/powerpoint/2010/main" val="557195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42BCD-0639-49DC-98D1-DE3059C9EDE5}"/>
              </a:ext>
            </a:extLst>
          </p:cNvPr>
          <p:cNvSpPr>
            <a:spLocks noGrp="1"/>
          </p:cNvSpPr>
          <p:nvPr>
            <p:ph type="title"/>
          </p:nvPr>
        </p:nvSpPr>
        <p:spPr/>
        <p:txBody>
          <a:bodyPr/>
          <a:lstStyle/>
          <a:p>
            <a:r>
              <a:rPr lang="en-GB" dirty="0"/>
              <a:t>Appendix</a:t>
            </a:r>
          </a:p>
        </p:txBody>
      </p:sp>
      <p:sp>
        <p:nvSpPr>
          <p:cNvPr id="3" name="Content Placeholder 2">
            <a:extLst>
              <a:ext uri="{FF2B5EF4-FFF2-40B4-BE49-F238E27FC236}">
                <a16:creationId xmlns:a16="http://schemas.microsoft.com/office/drawing/2014/main" id="{AB04CC1A-E474-48CF-946D-9E0E27233DB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093552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FE752-A1EF-4C59-88E9-B6C67132587F}"/>
              </a:ext>
            </a:extLst>
          </p:cNvPr>
          <p:cNvSpPr>
            <a:spLocks noGrp="1"/>
          </p:cNvSpPr>
          <p:nvPr>
            <p:ph type="title"/>
          </p:nvPr>
        </p:nvSpPr>
        <p:spPr/>
        <p:txBody>
          <a:bodyPr/>
          <a:lstStyle/>
          <a:p>
            <a:r>
              <a:rPr lang="en-GB" dirty="0"/>
              <a:t>Mobile apps</a:t>
            </a:r>
          </a:p>
        </p:txBody>
      </p:sp>
      <p:sp>
        <p:nvSpPr>
          <p:cNvPr id="3" name="Content Placeholder 2">
            <a:extLst>
              <a:ext uri="{FF2B5EF4-FFF2-40B4-BE49-F238E27FC236}">
                <a16:creationId xmlns:a16="http://schemas.microsoft.com/office/drawing/2014/main" id="{F6140315-AB2E-48F9-AB9C-7866445A388A}"/>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8788502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5355F-D47B-46CB-95A2-B4384B1B794E}"/>
              </a:ext>
            </a:extLst>
          </p:cNvPr>
          <p:cNvSpPr>
            <a:spLocks noGrp="1"/>
          </p:cNvSpPr>
          <p:nvPr>
            <p:ph type="title"/>
          </p:nvPr>
        </p:nvSpPr>
        <p:spPr/>
        <p:txBody>
          <a:bodyPr>
            <a:normAutofit fontScale="90000"/>
          </a:bodyPr>
          <a:lstStyle/>
          <a:p>
            <a:r>
              <a:rPr lang="en-GB" dirty="0"/>
              <a:t>Pros and cons of creating a mobile app[9]</a:t>
            </a:r>
          </a:p>
        </p:txBody>
      </p:sp>
      <p:sp>
        <p:nvSpPr>
          <p:cNvPr id="4" name="Content Placeholder 3">
            <a:extLst>
              <a:ext uri="{FF2B5EF4-FFF2-40B4-BE49-F238E27FC236}">
                <a16:creationId xmlns:a16="http://schemas.microsoft.com/office/drawing/2014/main" id="{3FF7E852-5D64-49E9-B02D-8D54C063AF60}"/>
              </a:ext>
            </a:extLst>
          </p:cNvPr>
          <p:cNvSpPr>
            <a:spLocks noGrp="1"/>
          </p:cNvSpPr>
          <p:nvPr>
            <p:ph sz="half" idx="1"/>
          </p:nvPr>
        </p:nvSpPr>
        <p:spPr/>
        <p:txBody>
          <a:bodyPr>
            <a:normAutofit fontScale="92500" lnSpcReduction="20000"/>
          </a:bodyPr>
          <a:lstStyle/>
          <a:p>
            <a:r>
              <a:rPr lang="en-GB" dirty="0"/>
              <a:t>Pros</a:t>
            </a:r>
          </a:p>
          <a:p>
            <a:r>
              <a:rPr lang="en-GB" dirty="0"/>
              <a:t>Convenient user experience.</a:t>
            </a:r>
          </a:p>
          <a:p>
            <a:r>
              <a:rPr lang="en-GB" dirty="0"/>
              <a:t>Revenue can be generated.</a:t>
            </a:r>
          </a:p>
          <a:p>
            <a:r>
              <a:rPr lang="en-GB" dirty="0"/>
              <a:t>Get recognised through social media.</a:t>
            </a:r>
          </a:p>
          <a:p>
            <a:r>
              <a:rPr lang="en-GB" dirty="0"/>
              <a:t>Additional security with enhanced approval systems.</a:t>
            </a:r>
          </a:p>
        </p:txBody>
      </p:sp>
      <p:sp>
        <p:nvSpPr>
          <p:cNvPr id="5" name="Content Placeholder 4">
            <a:extLst>
              <a:ext uri="{FF2B5EF4-FFF2-40B4-BE49-F238E27FC236}">
                <a16:creationId xmlns:a16="http://schemas.microsoft.com/office/drawing/2014/main" id="{5EC2A431-C28D-42D4-9045-BFEAF84FE47C}"/>
              </a:ext>
            </a:extLst>
          </p:cNvPr>
          <p:cNvSpPr>
            <a:spLocks noGrp="1"/>
          </p:cNvSpPr>
          <p:nvPr>
            <p:ph sz="half" idx="2"/>
          </p:nvPr>
        </p:nvSpPr>
        <p:spPr/>
        <p:txBody>
          <a:bodyPr>
            <a:normAutofit fontScale="92500" lnSpcReduction="20000"/>
          </a:bodyPr>
          <a:lstStyle/>
          <a:p>
            <a:r>
              <a:rPr lang="en-GB" dirty="0"/>
              <a:t>Cons</a:t>
            </a:r>
          </a:p>
          <a:p>
            <a:r>
              <a:rPr lang="en-GB" dirty="0"/>
              <a:t>. Developing costs are high.</a:t>
            </a:r>
          </a:p>
          <a:p>
            <a:r>
              <a:rPr lang="en-GB" dirty="0"/>
              <a:t>Maintenance can be a set back.</a:t>
            </a:r>
          </a:p>
          <a:p>
            <a:r>
              <a:rPr lang="en-GB" dirty="0"/>
              <a:t>Advertisement of the app can be expensive.</a:t>
            </a:r>
          </a:p>
        </p:txBody>
      </p:sp>
    </p:spTree>
    <p:extLst>
      <p:ext uri="{BB962C8B-B14F-4D97-AF65-F5344CB8AC3E}">
        <p14:creationId xmlns:p14="http://schemas.microsoft.com/office/powerpoint/2010/main" val="28551472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3ADDF-2B1C-4FB2-9153-0C62BA731EC5}"/>
              </a:ext>
            </a:extLst>
          </p:cNvPr>
          <p:cNvSpPr>
            <a:spLocks noGrp="1"/>
          </p:cNvSpPr>
          <p:nvPr>
            <p:ph type="title"/>
          </p:nvPr>
        </p:nvSpPr>
        <p:spPr/>
        <p:txBody>
          <a:bodyPr/>
          <a:lstStyle/>
          <a:p>
            <a:r>
              <a:rPr lang="en-GB" dirty="0"/>
              <a:t>4. Bibliography</a:t>
            </a:r>
          </a:p>
        </p:txBody>
      </p:sp>
      <p:sp>
        <p:nvSpPr>
          <p:cNvPr id="5" name="Content Placeholder 4">
            <a:extLst>
              <a:ext uri="{FF2B5EF4-FFF2-40B4-BE49-F238E27FC236}">
                <a16:creationId xmlns:a16="http://schemas.microsoft.com/office/drawing/2014/main" id="{B8A32735-3155-4956-9AC6-A953AB406379}"/>
              </a:ext>
            </a:extLst>
          </p:cNvPr>
          <p:cNvSpPr>
            <a:spLocks noGrp="1"/>
          </p:cNvSpPr>
          <p:nvPr>
            <p:ph idx="1"/>
          </p:nvPr>
        </p:nvSpPr>
        <p:spPr/>
        <p:txBody>
          <a:bodyPr>
            <a:normAutofit fontScale="40000" lnSpcReduction="20000"/>
          </a:bodyPr>
          <a:lstStyle/>
          <a:p>
            <a:pPr marL="406400" indent="-406400">
              <a:lnSpc>
                <a:spcPct val="107000"/>
              </a:lnSpc>
              <a:spcAft>
                <a:spcPts val="800"/>
              </a:spcAft>
            </a:pPr>
            <a:r>
              <a:rPr lang="en-GB" dirty="0">
                <a:latin typeface="Calibri" panose="020F0502020204030204" pitchFamily="34" charset="0"/>
                <a:ea typeface="Calibri" panose="020F0502020204030204" pitchFamily="34" charset="0"/>
                <a:cs typeface="Calibri" panose="020F0502020204030204" pitchFamily="34" charset="0"/>
              </a:rPr>
              <a:t>[1]	“Create Your Free Website | Wix.com.” [Online]. Available: http://www.wix.com/professionalwebsite/hiker-uk?experiment_id=cake_34826457%5E62&amp;utm_campaign=af_top10bestwebsitehosting.com&amp;utm_medium=paid_referral&amp;utm_source=affiliate. [Accessed: 11-Jan-2018].</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406400" indent="-406400">
              <a:lnSpc>
                <a:spcPct val="107000"/>
              </a:lnSpc>
              <a:spcAft>
                <a:spcPts val="800"/>
              </a:spcAft>
            </a:pPr>
            <a:r>
              <a:rPr lang="en-GB" dirty="0">
                <a:latin typeface="Calibri" panose="020F0502020204030204" pitchFamily="34" charset="0"/>
                <a:ea typeface="Calibri" panose="020F0502020204030204" pitchFamily="34" charset="0"/>
                <a:cs typeface="Calibri" panose="020F0502020204030204" pitchFamily="34" charset="0"/>
              </a:rPr>
              <a:t>[2]	“Weebly Website Builder: Create a Free Website, Store or Blog.” [Online]. Available: https://www.weebly.com/uk?c=mkt_w_nwk:Affiliate_cat:NaturaInt_type:top10_camp:NI-UK_ag:2-3_subid:DdccY7BEPk. [Accessed: 11-Jan-2018].</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406400" indent="-406400">
              <a:lnSpc>
                <a:spcPct val="107000"/>
              </a:lnSpc>
              <a:spcAft>
                <a:spcPts val="800"/>
              </a:spcAft>
            </a:pPr>
            <a:r>
              <a:rPr lang="en-GB" dirty="0">
                <a:latin typeface="Calibri" panose="020F0502020204030204" pitchFamily="34" charset="0"/>
                <a:ea typeface="Calibri" panose="020F0502020204030204" pitchFamily="34" charset="0"/>
                <a:cs typeface="Calibri" panose="020F0502020204030204" pitchFamily="34" charset="0"/>
              </a:rPr>
              <a:t>[3]	“</a:t>
            </a:r>
            <a:r>
              <a:rPr lang="en-GB" dirty="0" err="1">
                <a:latin typeface="Calibri" panose="020F0502020204030204" pitchFamily="34" charset="0"/>
                <a:ea typeface="Calibri" panose="020F0502020204030204" pitchFamily="34" charset="0"/>
                <a:cs typeface="Calibri" panose="020F0502020204030204" pitchFamily="34" charset="0"/>
              </a:rPr>
              <a:t>Weblet</a:t>
            </a:r>
            <a:r>
              <a:rPr lang="en-GB" dirty="0">
                <a:latin typeface="Calibri" panose="020F0502020204030204" pitchFamily="34" charset="0"/>
                <a:ea typeface="Calibri" panose="020F0502020204030204" pitchFamily="34" charset="0"/>
                <a:cs typeface="Calibri" panose="020F0502020204030204" pitchFamily="34" charset="0"/>
              </a:rPr>
              <a:t> Importer.” [Online]. Available: https://uk.godaddy.com/websites/website-builder?isc=cjcnifree&amp;cvosrc=affiliate.cj.6415895. [Accessed: 11-Jan-2018].</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406400" indent="-406400">
              <a:lnSpc>
                <a:spcPct val="107000"/>
              </a:lnSpc>
              <a:spcAft>
                <a:spcPts val="800"/>
              </a:spcAft>
            </a:pPr>
            <a:r>
              <a:rPr lang="en-GB" dirty="0">
                <a:latin typeface="Calibri" panose="020F0502020204030204" pitchFamily="34" charset="0"/>
                <a:ea typeface="Calibri" panose="020F0502020204030204" pitchFamily="34" charset="0"/>
                <a:cs typeface="Calibri" panose="020F0502020204030204" pitchFamily="34" charset="0"/>
              </a:rPr>
              <a:t>[4]	“Create Your Own Website with SiteBuilder.com - #1 Website Builder - </a:t>
            </a:r>
            <a:r>
              <a:rPr lang="en-GB" dirty="0" err="1">
                <a:latin typeface="Calibri" panose="020F0502020204030204" pitchFamily="34" charset="0"/>
                <a:ea typeface="Calibri" panose="020F0502020204030204" pitchFamily="34" charset="0"/>
                <a:cs typeface="Calibri" panose="020F0502020204030204" pitchFamily="34" charset="0"/>
              </a:rPr>
              <a:t>SiteBuilder</a:t>
            </a:r>
            <a:r>
              <a:rPr lang="en-GB" dirty="0">
                <a:latin typeface="Calibri" panose="020F0502020204030204" pitchFamily="34" charset="0"/>
                <a:ea typeface="Calibri" panose="020F0502020204030204" pitchFamily="34" charset="0"/>
                <a:cs typeface="Calibri" panose="020F0502020204030204" pitchFamily="34" charset="0"/>
              </a:rPr>
              <a:t>.” [Online]. Available: https://www.sitebuilder.com/. [Accessed: 11-Jan-2018].</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406400" indent="-406400">
              <a:lnSpc>
                <a:spcPct val="107000"/>
              </a:lnSpc>
              <a:spcAft>
                <a:spcPts val="800"/>
              </a:spcAft>
            </a:pPr>
            <a:r>
              <a:rPr lang="en-GB" dirty="0">
                <a:latin typeface="Calibri" panose="020F0502020204030204" pitchFamily="34" charset="0"/>
                <a:ea typeface="Calibri" panose="020F0502020204030204" pitchFamily="34" charset="0"/>
                <a:cs typeface="Calibri" panose="020F0502020204030204" pitchFamily="34" charset="0"/>
              </a:rPr>
              <a:t>[5]	“Top Ten Rules of Web Design.” [Online]. Available: https://sharpened.com/web_design_rules. [Accessed: 11-Jan-2018].</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406400" indent="-406400">
              <a:lnSpc>
                <a:spcPct val="107000"/>
              </a:lnSpc>
              <a:spcAft>
                <a:spcPts val="800"/>
              </a:spcAft>
            </a:pPr>
            <a:r>
              <a:rPr lang="en-GB" dirty="0">
                <a:latin typeface="Calibri" panose="020F0502020204030204" pitchFamily="34" charset="0"/>
                <a:ea typeface="Calibri" panose="020F0502020204030204" pitchFamily="34" charset="0"/>
                <a:cs typeface="Calibri" panose="020F0502020204030204" pitchFamily="34" charset="0"/>
              </a:rPr>
              <a:t>[6]	“</a:t>
            </a:r>
            <a:r>
              <a:rPr lang="en-GB" dirty="0" err="1">
                <a:latin typeface="Calibri" panose="020F0502020204030204" pitchFamily="34" charset="0"/>
                <a:ea typeface="Calibri" panose="020F0502020204030204" pitchFamily="34" charset="0"/>
                <a:cs typeface="Calibri" panose="020F0502020204030204" pitchFamily="34" charset="0"/>
              </a:rPr>
              <a:t>wixsite</a:t>
            </a:r>
            <a:r>
              <a:rPr lang="en-GB" dirty="0">
                <a:latin typeface="Calibri" panose="020F0502020204030204" pitchFamily="34" charset="0"/>
                <a:ea typeface="Calibri" panose="020F0502020204030204" pitchFamily="34" charset="0"/>
                <a:cs typeface="Calibri" panose="020F0502020204030204" pitchFamily="34" charset="0"/>
              </a:rPr>
              <a:t>.” [Online]. Available: https://riaz98.wixsite.com/wixsite. [Accessed: 11-Jan-2018].</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406400" indent="-406400">
              <a:lnSpc>
                <a:spcPct val="107000"/>
              </a:lnSpc>
              <a:spcAft>
                <a:spcPts val="800"/>
              </a:spcAft>
            </a:pPr>
            <a:r>
              <a:rPr lang="en-GB" dirty="0">
                <a:latin typeface="Calibri" panose="020F0502020204030204" pitchFamily="34" charset="0"/>
                <a:ea typeface="Calibri" panose="020F0502020204030204" pitchFamily="34" charset="0"/>
                <a:cs typeface="Calibri" panose="020F0502020204030204" pitchFamily="34" charset="0"/>
              </a:rPr>
              <a:t>[7]	“What Is Online Marketing for Small Business.” [Online]. Available: https://www.thebalance.com/online-marketing-2948352. [Accessed: 11-Jan-2018].</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406400" indent="-406400">
              <a:lnSpc>
                <a:spcPct val="107000"/>
              </a:lnSpc>
              <a:spcAft>
                <a:spcPts val="800"/>
              </a:spcAft>
            </a:pPr>
            <a:r>
              <a:rPr lang="en-GB" dirty="0">
                <a:latin typeface="Calibri" panose="020F0502020204030204" pitchFamily="34" charset="0"/>
                <a:ea typeface="Calibri" panose="020F0502020204030204" pitchFamily="34" charset="0"/>
                <a:cs typeface="Calibri" panose="020F0502020204030204" pitchFamily="34" charset="0"/>
              </a:rPr>
              <a:t>[8]	“Analytics in Marketing - Measure, </a:t>
            </a:r>
            <a:r>
              <a:rPr lang="en-GB" dirty="0" err="1">
                <a:latin typeface="Calibri" panose="020F0502020204030204" pitchFamily="34" charset="0"/>
                <a:ea typeface="Calibri" panose="020F0502020204030204" pitchFamily="34" charset="0"/>
                <a:cs typeface="Calibri" panose="020F0502020204030204" pitchFamily="34" charset="0"/>
              </a:rPr>
              <a:t>Analyze</a:t>
            </a:r>
            <a:r>
              <a:rPr lang="en-GB" dirty="0">
                <a:latin typeface="Calibri" panose="020F0502020204030204" pitchFamily="34" charset="0"/>
                <a:ea typeface="Calibri" panose="020F0502020204030204" pitchFamily="34" charset="0"/>
                <a:cs typeface="Calibri" panose="020F0502020204030204" pitchFamily="34" charset="0"/>
              </a:rPr>
              <a:t>, and Manage | </a:t>
            </a:r>
            <a:r>
              <a:rPr lang="en-GB" dirty="0" err="1">
                <a:latin typeface="Calibri" panose="020F0502020204030204" pitchFamily="34" charset="0"/>
                <a:ea typeface="Calibri" panose="020F0502020204030204" pitchFamily="34" charset="0"/>
                <a:cs typeface="Calibri" panose="020F0502020204030204" pitchFamily="34" charset="0"/>
              </a:rPr>
              <a:t>WordStream</a:t>
            </a:r>
            <a:r>
              <a:rPr lang="en-GB" dirty="0">
                <a:latin typeface="Calibri" panose="020F0502020204030204" pitchFamily="34" charset="0"/>
                <a:ea typeface="Calibri" panose="020F0502020204030204" pitchFamily="34" charset="0"/>
                <a:cs typeface="Calibri" panose="020F0502020204030204" pitchFamily="34" charset="0"/>
              </a:rPr>
              <a:t>.” [Online]. Available: https://www.wordstream.com/marketing-analytics. [Accessed: 11-Jan-2018].</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406400" indent="-406400">
              <a:lnSpc>
                <a:spcPct val="107000"/>
              </a:lnSpc>
              <a:spcAft>
                <a:spcPts val="800"/>
              </a:spcAft>
            </a:pPr>
            <a:r>
              <a:rPr lang="en-GB" dirty="0">
                <a:latin typeface="Calibri" panose="020F0502020204030204" pitchFamily="34" charset="0"/>
                <a:ea typeface="Calibri" panose="020F0502020204030204" pitchFamily="34" charset="0"/>
                <a:cs typeface="Calibri" panose="020F0502020204030204" pitchFamily="34" charset="0"/>
              </a:rPr>
              <a:t>[9]	“The Pros And Cons Of Building A Mobile App for your Business.” [Online]. Available: https://webdesignledger.com/mobile-apps-pros-cons/#bb7682f6c2. [Accessed: 11-Jan-2018].</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859468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ewsPrint">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NewsPrint">
      <a:majorFont>
        <a:latin typeface="Impact"/>
        <a:ea typeface=""/>
        <a:cs typeface=""/>
        <a:font script="Jpan" typeface="HGP創英角ｺﾞｼｯｸUB"/>
        <a:font script="Hang" typeface="HY견고딕"/>
        <a:font script="Hans" typeface="微软雅黑"/>
        <a:font script="Hant" typeface="微軟正黑體"/>
        <a:font script="Arab" typeface="Tahoma"/>
        <a:font script="Hebr" typeface="To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NewsPrint">
      <a:fillStyleLst>
        <a:solidFill>
          <a:schemeClr val="phClr"/>
        </a:solidFill>
        <a:gradFill rotWithShape="1">
          <a:gsLst>
            <a:gs pos="0">
              <a:schemeClr val="phClr">
                <a:tint val="37000"/>
                <a:hueMod val="100000"/>
                <a:satMod val="200000"/>
                <a:lumMod val="88000"/>
              </a:schemeClr>
            </a:gs>
            <a:gs pos="100000">
              <a:schemeClr val="phClr">
                <a:tint val="53000"/>
                <a:shade val="100000"/>
                <a:hueMod val="100000"/>
                <a:satMod val="350000"/>
                <a:lumMod val="79000"/>
              </a:schemeClr>
            </a:gs>
          </a:gsLst>
          <a:lin ang="5400000" scaled="1"/>
        </a:gradFill>
        <a:gradFill rotWithShape="1">
          <a:gsLst>
            <a:gs pos="0">
              <a:schemeClr val="phClr">
                <a:tint val="83000"/>
                <a:shade val="100000"/>
                <a:alpha val="100000"/>
                <a:hueMod val="100000"/>
                <a:satMod val="220000"/>
                <a:lumMod val="90000"/>
              </a:schemeClr>
            </a:gs>
            <a:gs pos="76000">
              <a:schemeClr val="phClr">
                <a:shade val="100000"/>
              </a:schemeClr>
            </a:gs>
            <a:gs pos="100000">
              <a:schemeClr val="phClr">
                <a:shade val="93000"/>
                <a:alpha val="100000"/>
                <a:satMod val="100000"/>
                <a:lumMod val="93000"/>
              </a:schemeClr>
            </a:gs>
          </a:gsLst>
          <a:path path="circle">
            <a:fillToRect l="15000" t="15000" r="100000" b="100000"/>
          </a:path>
        </a:gradFill>
      </a:fillStyleLst>
      <a:lnStyleLst>
        <a:ln w="15875" cap="flat" cmpd="sng" algn="ctr">
          <a:solidFill>
            <a:schemeClr val="phClr"/>
          </a:solidFill>
          <a:prstDash val="solid"/>
        </a:ln>
        <a:ln w="22225" cap="flat" cmpd="sng" algn="ctr">
          <a:solidFill>
            <a:schemeClr val="phClr"/>
          </a:solidFill>
          <a:prstDash val="solid"/>
        </a:ln>
        <a:ln w="34925" cap="flat" cmpd="sng" algn="ctr">
          <a:solidFill>
            <a:schemeClr val="phClr"/>
          </a:solidFill>
          <a:prstDash val="solid"/>
        </a:ln>
      </a:lnStyleLst>
      <a:effectStyleLst>
        <a:effectStyle>
          <a:effectLst>
            <a:outerShdw blurRad="50800" dist="12700" dir="5280000" rotWithShape="0">
              <a:srgbClr val="000000">
                <a:alpha val="40000"/>
              </a:srgbClr>
            </a:outerShdw>
          </a:effectLst>
        </a:effectStyle>
        <a:effectStyle>
          <a:effectLst>
            <a:outerShdw blurRad="38100" dist="38100" dir="5400000" rotWithShape="0">
              <a:srgbClr val="000000">
                <a:alpha val="35000"/>
              </a:srgbClr>
            </a:outerShdw>
          </a:effectLst>
        </a:effectStyle>
        <a:effectStyle>
          <a:effectLst>
            <a:outerShdw blurRad="38100" dist="38100" dir="5400000" rotWithShape="0">
              <a:srgbClr val="000000">
                <a:alpha val="35000"/>
              </a:srgbClr>
            </a:outerShdw>
          </a:effectLst>
          <a:scene3d>
            <a:camera prst="orthographicFront">
              <a:rot lat="0" lon="0" rev="0"/>
            </a:camera>
            <a:lightRig rig="brightRoom" dir="tl"/>
          </a:scene3d>
          <a:sp3d contourW="12700">
            <a:bevelT w="31750" h="12700"/>
            <a:contourClr>
              <a:schemeClr val="phClr"/>
            </a:contourClr>
          </a:sp3d>
        </a:effectStyle>
      </a:effectStyleLst>
      <a:bgFillStyleLst>
        <a:solidFill>
          <a:schemeClr val="phClr"/>
        </a:solidFill>
        <a:gradFill rotWithShape="1">
          <a:gsLst>
            <a:gs pos="0">
              <a:schemeClr val="phClr">
                <a:tint val="93000"/>
              </a:schemeClr>
            </a:gs>
            <a:gs pos="100000">
              <a:schemeClr val="phClr">
                <a:shade val="55000"/>
              </a:schemeClr>
            </a:gs>
          </a:gsLst>
          <a:lin ang="5400000" scaled="1"/>
        </a:gradFill>
        <a:blipFill rotWithShape="1">
          <a:blip xmlns:r="http://schemas.openxmlformats.org/officeDocument/2006/relationships" r:embed="rId1">
            <a:duotone>
              <a:schemeClr val="phClr">
                <a:shade val="20000"/>
                <a:satMod val="350000"/>
                <a:lumMod val="125000"/>
              </a:schemeClr>
              <a:schemeClr val="phClr">
                <a:tint val="90000"/>
                <a:satMod val="25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Newsprint</Template>
  <TotalTime>400</TotalTime>
  <Words>315</Words>
  <Application>Microsoft Office PowerPoint</Application>
  <PresentationFormat>On-screen Show (4:3)</PresentationFormat>
  <Paragraphs>75</Paragraphs>
  <Slides>32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Impact</vt:lpstr>
      <vt:lpstr>Times New Roman</vt:lpstr>
      <vt:lpstr>NewsPrint</vt:lpstr>
      <vt:lpstr>Online Marketing Evaluation</vt:lpstr>
      <vt:lpstr>Contents</vt:lpstr>
      <vt:lpstr>1. Website Evaluation</vt:lpstr>
      <vt:lpstr>2. Website Design </vt:lpstr>
      <vt:lpstr> Weebly - Themes</vt:lpstr>
      <vt:lpstr>Weebly – Domain &amp; Blog</vt:lpstr>
      <vt:lpstr>Weebly – Search engine optimisation</vt:lpstr>
      <vt:lpstr>Weebly – Social media integration</vt:lpstr>
      <vt:lpstr>Wix – Web design (1)</vt:lpstr>
      <vt:lpstr>Wix – Web design (2)</vt:lpstr>
      <vt:lpstr>Wix – Images &amp; Videos</vt:lpstr>
      <vt:lpstr>Wix – Images &amp; Videos</vt:lpstr>
      <vt:lpstr>Wix - Blogging</vt:lpstr>
      <vt:lpstr>Wix – Blogging</vt:lpstr>
      <vt:lpstr>Wix – Search engine optimisation</vt:lpstr>
      <vt:lpstr>Wix – Search engine optimisation</vt:lpstr>
      <vt:lpstr>Web design Guidelines</vt:lpstr>
      <vt:lpstr>My Wesbite</vt:lpstr>
      <vt:lpstr>My Website</vt:lpstr>
      <vt:lpstr>My Website</vt:lpstr>
      <vt:lpstr>3. Online Marketing</vt:lpstr>
      <vt:lpstr>Marketing Analytics </vt:lpstr>
      <vt:lpstr>My social media pages</vt:lpstr>
      <vt:lpstr>Social media pages</vt:lpstr>
      <vt:lpstr>Social Media Posts</vt:lpstr>
      <vt:lpstr>My search engine optimisation</vt:lpstr>
      <vt:lpstr>My search engine optimisation</vt:lpstr>
      <vt:lpstr>Youtube analytics</vt:lpstr>
      <vt:lpstr>Appendix</vt:lpstr>
      <vt:lpstr>Mobile apps</vt:lpstr>
      <vt:lpstr>Pros and cons of creating a mobile app[9]</vt:lpstr>
      <vt:lpstr>4.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Online Marketing Evaluation</dc:title>
  <dc:creator>Guest</dc:creator>
  <cp:lastModifiedBy>Raju Khan</cp:lastModifiedBy>
  <cp:revision>28</cp:revision>
  <dcterms:created xsi:type="dcterms:W3CDTF">2018-01-07T01:47:56Z</dcterms:created>
  <dcterms:modified xsi:type="dcterms:W3CDTF">2018-01-11T10:01:03Z</dcterms:modified>
</cp:coreProperties>
</file>