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7" r:id="rId1"/>
  </p:sldMasterIdLst>
  <p:notesMasterIdLst>
    <p:notesMasterId r:id="rId5"/>
  </p:notes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EFAB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7F3933-6B96-47DC-8F8E-E7E174D33457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460D66-82F5-46BA-83E9-30A543D0D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664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460D66-82F5-46BA-83E9-30A543D0DEF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156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3926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257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7353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870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6849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737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356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3733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1592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329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036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888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8" r:id="rId1"/>
    <p:sldLayoutId id="2147483869" r:id="rId2"/>
    <p:sldLayoutId id="2147483870" r:id="rId3"/>
    <p:sldLayoutId id="2147483871" r:id="rId4"/>
    <p:sldLayoutId id="2147483872" r:id="rId5"/>
    <p:sldLayoutId id="2147483873" r:id="rId6"/>
    <p:sldLayoutId id="2147483874" r:id="rId7"/>
    <p:sldLayoutId id="2147483875" r:id="rId8"/>
    <p:sldLayoutId id="2147483876" r:id="rId9"/>
    <p:sldLayoutId id="2147483877" r:id="rId10"/>
    <p:sldLayoutId id="2147483878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oodle.a.uk/pluginfile.php/9359/mod_resource/content/0/Warnock%20Report%201978.pdf(Accessed" TargetMode="External"/><Relationship Id="rId3" Type="http://schemas.openxmlformats.org/officeDocument/2006/relationships/hyperlink" Target="http://www.sciencedirect.com/science/article/pii/S1499404606603552" TargetMode="External"/><Relationship Id="rId7" Type="http://schemas.openxmlformats.org/officeDocument/2006/relationships/hyperlink" Target="http://www.ncbi.nlm.nih.gov/pubmed/19298416" TargetMode="External"/><Relationship Id="rId12" Type="http://schemas.openxmlformats.org/officeDocument/2006/relationships/hyperlink" Target="http://www.unicef.org.uk/Documents/Publication-pdfs/UNCRC_summary.pdf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earch-proquest-com.ezproxy.uwtsd.ac.uk/docview/1688042159/fulltextpdf/7E8771986AE45D7PQ/1?accounted=130472" TargetMode="External"/><Relationship Id="rId11" Type="http://schemas.openxmlformats.org/officeDocument/2006/relationships/hyperlink" Target="https://kerenumi.wordpress.com/2015/12/14/the-inclusion-spectrumweek12" TargetMode="External"/><Relationship Id="rId5" Type="http://schemas.openxmlformats.org/officeDocument/2006/relationships/hyperlink" Target="https://keats.kcl.ac.uk/pluginfile.php/154657/mod_resource/content/1/Piaget%20%25Vygotsky.pdf" TargetMode="External"/><Relationship Id="rId10" Type="http://schemas.openxmlformats.org/officeDocument/2006/relationships/hyperlink" Target="http://www.moodle.ac.uk/pluginfile.php/93640/mod_resource/content/0/ukpga_SENDA.pdf" TargetMode="External"/><Relationship Id="rId4" Type="http://schemas.openxmlformats.org/officeDocument/2006/relationships/hyperlink" Target="http://dysgu.ydds.ac.uk/pluginfile.php?file=%2F275237%2Fmod_resource%2Fcontent%2F1%2FNCPE%20Wales%202008.pdf" TargetMode="External"/><Relationship Id="rId9" Type="http://schemas.openxmlformats.org/officeDocument/2006/relationships/hyperlink" Target="https://dx.doi.org/10.1080/174089804200020811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4977733"/>
              </p:ext>
            </p:extLst>
          </p:nvPr>
        </p:nvGraphicFramePr>
        <p:xfrm>
          <a:off x="381002" y="1219199"/>
          <a:ext cx="8610597" cy="5689781"/>
        </p:xfrm>
        <a:graphic>
          <a:graphicData uri="http://schemas.openxmlformats.org/drawingml/2006/table">
            <a:tbl>
              <a:tblPr/>
              <a:tblGrid>
                <a:gridCol w="1796340"/>
                <a:gridCol w="140827"/>
                <a:gridCol w="140827"/>
                <a:gridCol w="821407"/>
                <a:gridCol w="821407"/>
                <a:gridCol w="822185"/>
                <a:gridCol w="140827"/>
                <a:gridCol w="822185"/>
                <a:gridCol w="821407"/>
                <a:gridCol w="822185"/>
                <a:gridCol w="140827"/>
                <a:gridCol w="822185"/>
                <a:gridCol w="497988"/>
              </a:tblGrid>
              <a:tr h="96365">
                <a:tc gridSpan="1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Personal Evaluation</a:t>
                      </a:r>
                      <a:r>
                        <a:rPr lang="en-GB" sz="80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 – to support your academic progress please complete the section below </a:t>
                      </a:r>
                      <a:r>
                        <a:rPr lang="en-GB" sz="800" b="1" u="sng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BEFORE</a:t>
                      </a:r>
                      <a:r>
                        <a:rPr lang="en-GB" sz="80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 submitting your work.</a:t>
                      </a:r>
                      <a:endParaRPr lang="en-GB" sz="11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89095">
                <a:tc gridSpan="3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What do you consider to be the best aspects of this work?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30" marR="37730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I consider the best aspect of this work as the information that I have gathered for this presentation.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85459">
                <a:tc gridSpan="3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Which aspects do you consider could have been improved in this piece of work?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30" marR="37730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I could have used numerous amount of pictures within the presentation to make it more appealing.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85459">
                <a:tc gridSpan="3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What have you found most satisfying whilst undertaking this submission?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30" marR="37730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The knowledge I got to understand and learn whilst completing this assignment.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34911"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ASSESSMENT CRITERIA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Learning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Outcomes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 vert="vert27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GRADE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6982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Poor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0-25%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Unsatisfactory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26-39%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Satisfactory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40 – 49%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Good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50 – 59%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Very Good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60 – 69%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Excellent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70 – 85%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Exceptional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86– 100%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  %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27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Understanding of principles of inclusion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1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40%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90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Understanding of the issues relating to chosen aspects of inclusion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2,3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30%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257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Response to questions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1,2,3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10%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27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Visual presentation and delivery skills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20%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2730">
                <a:tc gridSpan="1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It is expected that students will present work that is proof read, correctly referenced and adheres to the </a:t>
                      </a:r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Assessment Checklist.</a:t>
                      </a: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 Therefore a range of 0 – 10 marks will be deducted for non-completion of any of the points on the </a:t>
                      </a:r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checklist below</a:t>
                      </a:r>
                      <a:r>
                        <a:rPr lang="en-GB" sz="8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.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3842">
                <a:tc gridSpan="1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TUTOR COMMENTS: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89095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 Submission date: 10</a:t>
                      </a:r>
                      <a:r>
                        <a:rPr lang="en-GB" sz="800" b="1" u="none" strike="noStrike" baseline="300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th</a:t>
                      </a:r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 Nov 17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via Turnitin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Return date: 10</a:t>
                      </a:r>
                      <a:r>
                        <a:rPr lang="en-GB" sz="800" b="1" u="none" strike="noStrike" baseline="300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th</a:t>
                      </a:r>
                      <a:r>
                        <a:rPr lang="en-GB" sz="8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 Dec 17</a:t>
                      </a:r>
                      <a:endParaRPr lang="en-GB" sz="11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(at least within 4 weeks)</a:t>
                      </a:r>
                      <a:endParaRPr lang="en-GB" sz="11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Tutor: 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Mark: </a:t>
                      </a:r>
                      <a:endParaRPr lang="en-GB" sz="11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7730" marR="3773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253573" y="6096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indent="177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School of Sport, Health &amp; Outdoor Education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sng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Assessment Feedback Sheet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	                Student No./Name: Elinor Lowri Bates - 1600350	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                                               Module: Inclusion in Physical Education and Youth Sport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                                     Module Code: SHSS5078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GB" altLang="en-US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509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2313928"/>
            <a:ext cx="7305284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cap="none" spc="50" dirty="0" err="1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Anhwylder</a:t>
            </a:r>
            <a:r>
              <a:rPr lang="en-US" sz="3200" b="1" cap="none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cap="none" spc="50" dirty="0" err="1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US" sz="3200" b="1" cap="none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3200" b="1" cap="none" spc="50" dirty="0" err="1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US" sz="3200" b="1" cap="none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cap="none" spc="50" dirty="0" err="1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US" sz="3200" b="1" cap="none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cap="none" spc="50" dirty="0" err="1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Gorfforol</a:t>
            </a:r>
            <a:endParaRPr lang="en-US" sz="32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chemeClr val="tx1">
                  <a:lumMod val="50000"/>
                  <a:lumOff val="50000"/>
                </a:scheme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586807" y="3443736"/>
            <a:ext cx="44196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teg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cydraddoldeb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ymddysgiad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priodol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’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Nghwriciwlwm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2008).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-3429000" y="185621"/>
            <a:ext cx="419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-13393" y="4177887"/>
            <a:ext cx="6774585" cy="28469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gymwys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bob un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sefydliad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ymwneud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phlant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orau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fontAlgn="base"/>
            <a:r>
              <a:rPr lang="en-GB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5</a:t>
            </a:r>
          </a:p>
          <a:p>
            <a:pPr fontAlgn="base"/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llywodraethau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i’ch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chi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wybod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a’u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dyfu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fontAlgn="base"/>
            <a:r>
              <a:rPr lang="en-GB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23</a:t>
            </a:r>
          </a:p>
          <a:p>
            <a:pPr fontAlgn="base"/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ofal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chymorth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anabl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fyw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llawn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annibynnol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fontAlgn="base"/>
            <a:r>
              <a:rPr lang="en-GB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28</a:t>
            </a:r>
          </a:p>
          <a:p>
            <a:pPr fontAlgn="base"/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fontAlgn="base"/>
            <a:r>
              <a:rPr lang="en-GB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29</a:t>
            </a:r>
          </a:p>
          <a:p>
            <a:pPr fontAlgn="base"/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gorau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(UNICEF, 2014).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52400" y="978618"/>
            <a:ext cx="2868815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600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Rhwystrau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0480" y="1414824"/>
            <a:ext cx="4038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Cefndir</a:t>
            </a:r>
            <a:r>
              <a:rPr lang="en-GB" dirty="0" smtClean="0"/>
              <a:t> </a:t>
            </a:r>
            <a:endParaRPr lang="en-GB" dirty="0"/>
          </a:p>
        </p:txBody>
      </p:sp>
      <p:cxnSp>
        <p:nvCxnSpPr>
          <p:cNvPr id="17" name="Straight Connector 16"/>
          <p:cNvCxnSpPr/>
          <p:nvPr/>
        </p:nvCxnSpPr>
        <p:spPr>
          <a:xfrm flipV="1">
            <a:off x="654858" y="1283941"/>
            <a:ext cx="304800" cy="1289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 flipV="1">
            <a:off x="1064491" y="641065"/>
            <a:ext cx="305724" cy="3754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V="1">
            <a:off x="1737360" y="462621"/>
            <a:ext cx="91440" cy="4544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V="1">
            <a:off x="2003136" y="611687"/>
            <a:ext cx="304800" cy="3540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1409700" y="1378727"/>
            <a:ext cx="593436" cy="7187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 flipV="1">
            <a:off x="959658" y="2891760"/>
            <a:ext cx="564342" cy="12861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2348807" y="32202"/>
            <a:ext cx="1066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Hunan –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hyder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hunan-edrychiad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524000" y="-16878"/>
            <a:ext cx="137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dirty="0" smtClean="0"/>
              <a:t> </a:t>
            </a:r>
            <a:endParaRPr lang="en-GB" dirty="0"/>
          </a:p>
        </p:txBody>
      </p:sp>
      <p:cxnSp>
        <p:nvCxnSpPr>
          <p:cNvPr id="41" name="Straight Connector 40"/>
          <p:cNvCxnSpPr/>
          <p:nvPr/>
        </p:nvCxnSpPr>
        <p:spPr>
          <a:xfrm flipH="1">
            <a:off x="4429882" y="1164397"/>
            <a:ext cx="434524" cy="4119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/>
          <p:cNvSpPr txBox="1"/>
          <p:nvPr/>
        </p:nvSpPr>
        <p:spPr>
          <a:xfrm>
            <a:off x="4685227" y="797370"/>
            <a:ext cx="2209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Cynhwysiad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5716745" y="69869"/>
            <a:ext cx="33252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Gweithgareddau</a:t>
            </a:r>
            <a:r>
              <a:rPr lang="en-GB" dirty="0" smtClean="0"/>
              <a:t> </a:t>
            </a:r>
            <a:r>
              <a:rPr lang="en-GB" dirty="0" err="1" smtClean="0"/>
              <a:t>gwahaniaethol</a:t>
            </a:r>
            <a:endParaRPr lang="en-GB" dirty="0"/>
          </a:p>
        </p:txBody>
      </p:sp>
      <p:sp>
        <p:nvSpPr>
          <p:cNvPr id="45" name="TextBox 44"/>
          <p:cNvSpPr txBox="1"/>
          <p:nvPr/>
        </p:nvSpPr>
        <p:spPr>
          <a:xfrm>
            <a:off x="6450991" y="1952901"/>
            <a:ext cx="297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Pawb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Mwyafrif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7035221" y="898415"/>
            <a:ext cx="19078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Gofod</a:t>
            </a:r>
            <a:r>
              <a:rPr lang="en-GB" dirty="0" smtClean="0"/>
              <a:t>, </a:t>
            </a:r>
            <a:r>
              <a:rPr lang="en-GB" dirty="0" err="1" smtClean="0"/>
              <a:t>Tasg</a:t>
            </a:r>
            <a:r>
              <a:rPr lang="en-GB" dirty="0" smtClean="0"/>
              <a:t>, Offer, </a:t>
            </a:r>
            <a:r>
              <a:rPr lang="en-GB" dirty="0" err="1" smtClean="0"/>
              <a:t>Pobl</a:t>
            </a:r>
            <a:endParaRPr lang="en-GB" dirty="0" smtClean="0"/>
          </a:p>
        </p:txBody>
      </p:sp>
      <p:sp>
        <p:nvSpPr>
          <p:cNvPr id="55" name="TextBox 54"/>
          <p:cNvSpPr txBox="1"/>
          <p:nvPr/>
        </p:nvSpPr>
        <p:spPr>
          <a:xfrm>
            <a:off x="137160" y="185621"/>
            <a:ext cx="16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Ystafell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Cit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chwaraeon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3" name="TextBox 62"/>
          <p:cNvSpPr txBox="1"/>
          <p:nvPr/>
        </p:nvSpPr>
        <p:spPr>
          <a:xfrm>
            <a:off x="7204833" y="3430720"/>
            <a:ext cx="2061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Asesiadau</a:t>
            </a:r>
            <a:endParaRPr lang="en-GB" dirty="0"/>
          </a:p>
        </p:txBody>
      </p:sp>
      <p:sp>
        <p:nvSpPr>
          <p:cNvPr id="64" name="TextBox 63"/>
          <p:cNvSpPr txBox="1"/>
          <p:nvPr/>
        </p:nvSpPr>
        <p:spPr>
          <a:xfrm>
            <a:off x="4813958" y="1653274"/>
            <a:ext cx="199026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ymwybyddiaeth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o </a:t>
            </a:r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0" name="TextBox 69"/>
          <p:cNvSpPr txBox="1"/>
          <p:nvPr/>
        </p:nvSpPr>
        <p:spPr>
          <a:xfrm>
            <a:off x="7936891" y="2873974"/>
            <a:ext cx="17695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Graddau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2" name="Straight Connector 71"/>
          <p:cNvCxnSpPr/>
          <p:nvPr/>
        </p:nvCxnSpPr>
        <p:spPr>
          <a:xfrm flipV="1">
            <a:off x="7281740" y="3835209"/>
            <a:ext cx="97611" cy="3930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Box 72"/>
          <p:cNvSpPr txBox="1"/>
          <p:nvPr/>
        </p:nvSpPr>
        <p:spPr>
          <a:xfrm>
            <a:off x="5725051" y="3063020"/>
            <a:ext cx="15802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Llwyddiannau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gwendidau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4" name="TextBox 73"/>
          <p:cNvSpPr txBox="1"/>
          <p:nvPr/>
        </p:nvSpPr>
        <p:spPr>
          <a:xfrm>
            <a:off x="4647144" y="4248542"/>
            <a:ext cx="34928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Modelion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arddullion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9" name="Straight Connector 78"/>
          <p:cNvCxnSpPr/>
          <p:nvPr/>
        </p:nvCxnSpPr>
        <p:spPr>
          <a:xfrm>
            <a:off x="7008040" y="3353811"/>
            <a:ext cx="177221" cy="2788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/>
          <p:cNvCxnSpPr>
            <a:stCxn id="43" idx="2"/>
            <a:endCxn id="64" idx="0"/>
          </p:cNvCxnSpPr>
          <p:nvPr/>
        </p:nvCxnSpPr>
        <p:spPr>
          <a:xfrm>
            <a:off x="5790127" y="1197480"/>
            <a:ext cx="18964" cy="455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TextBox 82"/>
          <p:cNvSpPr txBox="1"/>
          <p:nvPr/>
        </p:nvSpPr>
        <p:spPr>
          <a:xfrm>
            <a:off x="3454803" y="1441798"/>
            <a:ext cx="19378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Polision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gweithdrefnau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86" name="Straight Connector 85"/>
          <p:cNvCxnSpPr/>
          <p:nvPr/>
        </p:nvCxnSpPr>
        <p:spPr>
          <a:xfrm>
            <a:off x="4648199" y="315309"/>
            <a:ext cx="291742" cy="5135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/>
          <p:cNvCxnSpPr/>
          <p:nvPr/>
        </p:nvCxnSpPr>
        <p:spPr>
          <a:xfrm>
            <a:off x="7869892" y="1266947"/>
            <a:ext cx="66999" cy="6558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Box 91"/>
          <p:cNvSpPr txBox="1"/>
          <p:nvPr/>
        </p:nvSpPr>
        <p:spPr>
          <a:xfrm>
            <a:off x="2309183" y="1225012"/>
            <a:ext cx="16544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Cyfoedion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4" name="Straight Connector 93"/>
          <p:cNvCxnSpPr/>
          <p:nvPr/>
        </p:nvCxnSpPr>
        <p:spPr>
          <a:xfrm>
            <a:off x="2003136" y="1373523"/>
            <a:ext cx="304800" cy="132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TextBox 94"/>
          <p:cNvSpPr txBox="1"/>
          <p:nvPr/>
        </p:nvSpPr>
        <p:spPr>
          <a:xfrm>
            <a:off x="3557756" y="43193"/>
            <a:ext cx="24548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gorfforol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chwaraeon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7" name="Straight Connector 96"/>
          <p:cNvCxnSpPr>
            <a:endCxn id="63" idx="0"/>
          </p:cNvCxnSpPr>
          <p:nvPr/>
        </p:nvCxnSpPr>
        <p:spPr>
          <a:xfrm flipH="1">
            <a:off x="8235496" y="3216718"/>
            <a:ext cx="219017" cy="2140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/>
          <p:cNvCxnSpPr/>
          <p:nvPr/>
        </p:nvCxnSpPr>
        <p:spPr>
          <a:xfrm flipV="1">
            <a:off x="6162635" y="516107"/>
            <a:ext cx="283736" cy="4813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8" name="Picture 10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6371" y="4586793"/>
            <a:ext cx="2659688" cy="2199589"/>
          </a:xfrm>
          <a:prstGeom prst="rect">
            <a:avLst/>
          </a:prstGeom>
        </p:spPr>
      </p:pic>
      <p:pic>
        <p:nvPicPr>
          <p:cNvPr id="119" name="Picture 1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7696199" y="2313928"/>
            <a:ext cx="127249" cy="115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5951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534400" cy="597376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Llenyddiaeth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–</a:t>
            </a:r>
          </a:p>
          <a:p>
            <a:pPr marL="0" indent="0">
              <a:buNone/>
            </a:pP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Abraham,S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. (2001) Knowledge,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Beliefa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Attitiudes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Behavious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related to weight control, eating disorders, and body image in Australian Trainee Home Economics and Physical Education Teachers, </a:t>
            </a:r>
            <a:r>
              <a:rPr lang="en-GB" sz="4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Journal of Nutrition Education,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33(6), pp 332-340. Available at :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www.sciencedirect.com/science/article/pii/S1499404606603552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, (Accessed : 01 November 2017).</a:t>
            </a:r>
          </a:p>
          <a:p>
            <a:pPr marL="0" indent="0">
              <a:buNone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APADGOS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Adran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Plant,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Gydol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(2008a)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Gorfforol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Nghwricwlwm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2-4 (online)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o 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http://dysgu.ydds.ac.uk/pluginfile.php?file=%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2F275237%2Fmod_resource%2Fcontent%2F1%2FNCPE%20Wales%202008.pdf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Mynediad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02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Dachwedd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2017).</a:t>
            </a:r>
          </a:p>
          <a:p>
            <a:pPr marL="0" indent="0">
              <a:buNone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APADGOS/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Adran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Plant,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Gydol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(2008b)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Fframwaith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dysgwyr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19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APADGOS: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Caerdydd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Alexander,K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.,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Penney,D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(2005) ‘Teaching under the influence: feeding Games for understanding into the Sport Education development-refinement cycle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’, Physical Education and Sport Pedagogy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10(3), pp 287-301. DOI: 10.1080/17408980500340901 </a:t>
            </a:r>
            <a:endParaRPr lang="en-GB" sz="4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Arnold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P. (1979) Meaning in Movement Sport and Physical Education, London,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Heineman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Blake,B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.,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Pope,T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(2008) ‘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Developemental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psychology: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Incorpating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Piaget’s and Vygotsky’s theories in classrooms’,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Journal of Cross – </a:t>
            </a:r>
            <a:r>
              <a:rPr lang="en-GB" sz="4400" i="1" dirty="0" err="1">
                <a:latin typeface="Arial" panose="020B0604020202020204" pitchFamily="34" charset="0"/>
                <a:cs typeface="Arial" panose="020B0604020202020204" pitchFamily="34" charset="0"/>
              </a:rPr>
              <a:t>displinery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 perspectives in Education, 1(1),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pp.59-67.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o 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https://keats.kcl.ac.uk/pluginfile.php/154657/mod_resource/content/1/Piaget%20%Vygotsky.pdf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Mynediad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12fed o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2017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0" indent="0">
              <a:buNone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Carroll, B. (1994) Assessment in Physical Education : A teachers guise to the issues. The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almer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press, London.</a:t>
            </a:r>
          </a:p>
          <a:p>
            <a:pPr marL="0" indent="0">
              <a:buNone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Davis, R. (2002) Inclusion through Sports, Human Kinetics, United States.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Hawkes,C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. (2015) Smart food policies for obesity prevention, </a:t>
            </a:r>
            <a:r>
              <a:rPr lang="en-GB" sz="4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Department of economics, University of Otago,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385 (9985) pp. 2410 – 2421. Available at :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www.search-proquest-com.ezproxy.uwtsd.ac.uk/docview/1688042159/fulltextpdf/7E8771986AE45D7PQ/1?accounted=130472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 31 October 2017).</a:t>
            </a:r>
          </a:p>
          <a:p>
            <a:pPr marL="0" indent="0">
              <a:buNone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Milbank, Q. (2009) Schools and obesity prevention: creating school environment and policies to promote healthy eating and physical activity, </a:t>
            </a:r>
            <a:r>
              <a:rPr lang="en-GB" sz="4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Division of epidemiology and community health.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87 (1), pp 71 – 100. Available at :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www.ncbi.nlm.nih.gov/pubmed/19298416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 01 November 2017). </a:t>
            </a:r>
          </a:p>
          <a:p>
            <a:pPr marL="0" indent="0">
              <a:buNone/>
            </a:pP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Mittler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P.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 (2006) Working Towards Inclusive Education.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Oxon: Routledge.</a:t>
            </a:r>
          </a:p>
          <a:p>
            <a:pPr marL="0" indent="0">
              <a:buNone/>
            </a:pP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Seceteay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of state for education and science (1978) </a:t>
            </a:r>
            <a:r>
              <a:rPr lang="en-GB" sz="4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Report of the committee of enquiry into the education of handicapped children and young people.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London. Available at :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www.moodle.a.uk/pluginfile.php/9359/mod_resource/content/0/Warnock%20Report%201978.pdf(Accessed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03 November 2017).</a:t>
            </a:r>
          </a:p>
          <a:p>
            <a:pPr marL="0" indent="0">
              <a:buNone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Smith, A. (2004) ‘The inclusion of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puipils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with special educational needs in secondary school physical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eduation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and sport pedagogy. Available at :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https://dx.doi.org/10.1080/1740898042000208115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 : 02 November 2017).</a:t>
            </a:r>
          </a:p>
          <a:p>
            <a:pPr marL="0" indent="0">
              <a:buNone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Special Educational Needs and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Disibility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Act (2001) Available at :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www.moodle.ac.uk/pluginfile.php/93640/mod_resource/content/0/ukpga_SENDA.pdf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 : 02 November 2017).</a:t>
            </a:r>
          </a:p>
          <a:p>
            <a:pPr marL="0" indent="0">
              <a:buNone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Rouse, R. (2009) </a:t>
            </a:r>
            <a:r>
              <a:rPr lang="en-GB" sz="4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Inclusion in Physical Education,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Champaign: Human Kinetics.</a:t>
            </a:r>
          </a:p>
          <a:p>
            <a:pPr marL="0" indent="0">
              <a:buNone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Rouse, R. (2010</a:t>
            </a:r>
            <a:r>
              <a:rPr lang="en-GB" sz="4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) Inclusion in Physical Education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: Fitness, motor, and social skills for all students of all abilities. Human kinetics,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Unitied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States.</a:t>
            </a:r>
          </a:p>
          <a:p>
            <a:pPr marL="0" indent="0">
              <a:buNone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The inclusion spectrum (Week 12), Available at :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https://kerenumi.wordpress.com/2015/12/14/the-inclusion-spectrumweek12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 : 08 November 2017).</a:t>
            </a:r>
          </a:p>
          <a:p>
            <a:pPr marL="0" indent="0">
              <a:buNone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UNICEF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(2014)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o : </a:t>
            </a:r>
            <a:r>
              <a:rPr lang="en-GB" sz="4400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http://www.unicef.org.uk/Documents/Publication-pdfs/UNCRC_summary.pdf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 (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Mynediad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: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05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Dachwedd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2017)        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Vickerman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P. (2007)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Teaching Physical Education to children with Special Educational Needs,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London: Routledge.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560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3266</TotalTime>
  <Words>945</Words>
  <Application>Microsoft Office PowerPoint</Application>
  <PresentationFormat>On-screen Show (4:3)</PresentationFormat>
  <Paragraphs>150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MS Minngs</vt:lpstr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TSD</dc:creator>
  <cp:lastModifiedBy>Lowri</cp:lastModifiedBy>
  <cp:revision>80</cp:revision>
  <dcterms:created xsi:type="dcterms:W3CDTF">2006-08-16T00:00:00Z</dcterms:created>
  <dcterms:modified xsi:type="dcterms:W3CDTF">2017-11-09T21:04:12Z</dcterms:modified>
</cp:coreProperties>
</file>