
<file path=[Content_Types].xml><?xml version="1.0" encoding="utf-8"?>
<Types xmlns="http://schemas.openxmlformats.org/package/2006/content-types">
  <Default Extension="gif" ContentType="image/gi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73" r:id="rId1"/>
  </p:sldMasterIdLst>
  <p:sldIdLst>
    <p:sldId id="257" r:id="rId2"/>
    <p:sldId id="261" r:id="rId3"/>
    <p:sldId id="266" r:id="rId4"/>
    <p:sldId id="264" r:id="rId5"/>
    <p:sldId id="277" r:id="rId6"/>
    <p:sldId id="262" r:id="rId7"/>
    <p:sldId id="278" r:id="rId8"/>
    <p:sldId id="263" r:id="rId9"/>
    <p:sldId id="280" r:id="rId10"/>
    <p:sldId id="265" r:id="rId11"/>
    <p:sldId id="279" r:id="rId12"/>
    <p:sldId id="269" r:id="rId13"/>
    <p:sldId id="271" r:id="rId14"/>
    <p:sldId id="272" r:id="rId15"/>
    <p:sldId id="281" r:id="rId16"/>
    <p:sldId id="267" r:id="rId17"/>
    <p:sldId id="268" r:id="rId18"/>
    <p:sldId id="274" r:id="rId19"/>
    <p:sldId id="275" r:id="rId20"/>
    <p:sldId id="276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44529"/>
    <a:srgbClr val="2B3922"/>
    <a:srgbClr val="2E3722"/>
    <a:srgbClr val="FCF7F1"/>
    <a:srgbClr val="B8D233"/>
    <a:srgbClr val="5CC6D6"/>
    <a:srgbClr val="F8D22F"/>
    <a:srgbClr val="F03F2B"/>
    <a:srgbClr val="3488A0"/>
    <a:srgbClr val="5790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182" autoAdjust="0"/>
    <p:restoredTop sz="94660"/>
  </p:normalViewPr>
  <p:slideViewPr>
    <p:cSldViewPr snapToGrid="0">
      <p:cViewPr varScale="1">
        <p:scale>
          <a:sx n="68" d="100"/>
          <a:sy n="68" d="100"/>
        </p:scale>
        <p:origin x="496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A66772-F185-4D58-B8BB-E9370D7A7A2B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0FC4FFE-8987-4A26-B7F4-8A516F18ADAE}">
      <dgm:prSet/>
      <dgm:spPr/>
      <dgm:t>
        <a:bodyPr/>
        <a:lstStyle/>
        <a:p>
          <a:pPr>
            <a:defRPr cap="all"/>
          </a:pPr>
          <a:r>
            <a:rPr lang="en-US"/>
            <a:t>Understand how ASSESSMENT FOR LEARNING CAN TAKE PLACE WITHIN A CLASSROOM. </a:t>
          </a:r>
        </a:p>
      </dgm:t>
    </dgm:pt>
    <dgm:pt modelId="{CAD7EF86-FB23-41F6-BF42-040B36DEFDB1}" type="parTrans" cxnId="{C7AD8469-3C68-4AF9-AB82-79B0043AA120}">
      <dgm:prSet/>
      <dgm:spPr/>
      <dgm:t>
        <a:bodyPr/>
        <a:lstStyle/>
        <a:p>
          <a:endParaRPr lang="en-US"/>
        </a:p>
      </dgm:t>
    </dgm:pt>
    <dgm:pt modelId="{5B62599A-5C9B-48E7-896E-EA782AC60C8B}" type="sibTrans" cxnId="{C7AD8469-3C68-4AF9-AB82-79B0043AA120}">
      <dgm:prSet/>
      <dgm:spPr/>
      <dgm:t>
        <a:bodyPr/>
        <a:lstStyle/>
        <a:p>
          <a:endParaRPr lang="en-US"/>
        </a:p>
      </dgm:t>
    </dgm:pt>
    <dgm:pt modelId="{49225C73-1633-42F1-AB3B-7CB183E5F8B8}">
      <dgm:prSet/>
      <dgm:spPr/>
      <dgm:t>
        <a:bodyPr/>
        <a:lstStyle/>
        <a:p>
          <a:pPr>
            <a:defRPr cap="all"/>
          </a:pPr>
          <a:r>
            <a:rPr lang="en-US"/>
            <a:t>To understand how these strategies will enhance learning and teaching.</a:t>
          </a:r>
        </a:p>
      </dgm:t>
    </dgm:pt>
    <dgm:pt modelId="{1A0E2090-1D4F-438A-8766-B6030CE01ADD}" type="parTrans" cxnId="{A9154303-8225-4248-91DC-1B0156A35F07}">
      <dgm:prSet/>
      <dgm:spPr/>
      <dgm:t>
        <a:bodyPr/>
        <a:lstStyle/>
        <a:p>
          <a:endParaRPr lang="en-US"/>
        </a:p>
      </dgm:t>
    </dgm:pt>
    <dgm:pt modelId="{9646853A-8964-4519-A5B1-0B7D18B2983D}" type="sibTrans" cxnId="{A9154303-8225-4248-91DC-1B0156A35F07}">
      <dgm:prSet/>
      <dgm:spPr/>
      <dgm:t>
        <a:bodyPr/>
        <a:lstStyle/>
        <a:p>
          <a:endParaRPr lang="en-US"/>
        </a:p>
      </dgm:t>
    </dgm:pt>
    <dgm:pt modelId="{1C383F32-22E8-4F62-A3E0-BDC3D5F48992}">
      <dgm:prSet/>
      <dgm:spPr/>
      <dgm:t>
        <a:bodyPr/>
        <a:lstStyle/>
        <a:p>
          <a:r>
            <a:rPr lang="en-US"/>
            <a:t>TO UNDERSTAND SOME OF THE NEGATIVE IMPACTS ASSESSMENT FOR LEARNING STRATEGIES CAN HAVE.</a:t>
          </a:r>
        </a:p>
      </dgm:t>
    </dgm:pt>
    <dgm:pt modelId="{A7920A2F-3244-4159-AF04-6A1D38B7B317}" type="parTrans" cxnId="{C4CCE57E-E871-46D6-BAD5-880252C95D22}">
      <dgm:prSet/>
      <dgm:spPr/>
      <dgm:t>
        <a:bodyPr/>
        <a:lstStyle/>
        <a:p>
          <a:endParaRPr lang="en-US"/>
        </a:p>
      </dgm:t>
    </dgm:pt>
    <dgm:pt modelId="{8500F72A-2C6D-4FDF-9C1D-CA691380EB0B}" type="sibTrans" cxnId="{C4CCE57E-E871-46D6-BAD5-880252C95D22}">
      <dgm:prSet/>
      <dgm:spPr/>
      <dgm:t>
        <a:bodyPr/>
        <a:lstStyle/>
        <a:p>
          <a:endParaRPr lang="en-US"/>
        </a:p>
      </dgm:t>
    </dgm:pt>
    <dgm:pt modelId="{040E973D-02CB-48D5-B21B-C81BFDBEC19C}" type="pres">
      <dgm:prSet presAssocID="{01A66772-F185-4D58-B8BB-E9370D7A7A2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1CC0680-200F-4C95-B250-0EA60E01BCAD}" type="pres">
      <dgm:prSet presAssocID="{40FC4FFE-8987-4A26-B7F4-8A516F18ADAE}" presName="hierRoot1" presStyleCnt="0"/>
      <dgm:spPr/>
    </dgm:pt>
    <dgm:pt modelId="{465B75AE-068B-494E-BF62-CF077BD1B232}" type="pres">
      <dgm:prSet presAssocID="{40FC4FFE-8987-4A26-B7F4-8A516F18ADAE}" presName="composite" presStyleCnt="0"/>
      <dgm:spPr/>
    </dgm:pt>
    <dgm:pt modelId="{2B9B632B-5638-4EBC-8379-E2C3EC47650C}" type="pres">
      <dgm:prSet presAssocID="{40FC4FFE-8987-4A26-B7F4-8A516F18ADAE}" presName="background" presStyleLbl="node0" presStyleIdx="0" presStyleCnt="3"/>
      <dgm:spPr/>
    </dgm:pt>
    <dgm:pt modelId="{1A9323CC-9406-4465-93C0-5206FCC80CF2}" type="pres">
      <dgm:prSet presAssocID="{40FC4FFE-8987-4A26-B7F4-8A516F18ADAE}" presName="text" presStyleLbl="fgAcc0" presStyleIdx="0" presStyleCnt="3">
        <dgm:presLayoutVars>
          <dgm:chPref val="3"/>
        </dgm:presLayoutVars>
      </dgm:prSet>
      <dgm:spPr/>
    </dgm:pt>
    <dgm:pt modelId="{99D873E3-1B61-4DAD-8D44-DD50808C9935}" type="pres">
      <dgm:prSet presAssocID="{40FC4FFE-8987-4A26-B7F4-8A516F18ADAE}" presName="hierChild2" presStyleCnt="0"/>
      <dgm:spPr/>
    </dgm:pt>
    <dgm:pt modelId="{472698C8-C25B-4942-A57A-6FDA1A093312}" type="pres">
      <dgm:prSet presAssocID="{49225C73-1633-42F1-AB3B-7CB183E5F8B8}" presName="hierRoot1" presStyleCnt="0"/>
      <dgm:spPr/>
    </dgm:pt>
    <dgm:pt modelId="{0C06A44E-C7FA-427E-A047-FC72DD602DA5}" type="pres">
      <dgm:prSet presAssocID="{49225C73-1633-42F1-AB3B-7CB183E5F8B8}" presName="composite" presStyleCnt="0"/>
      <dgm:spPr/>
    </dgm:pt>
    <dgm:pt modelId="{F367AC15-77B8-4D11-B3D1-EA3DFCA1B2A9}" type="pres">
      <dgm:prSet presAssocID="{49225C73-1633-42F1-AB3B-7CB183E5F8B8}" presName="background" presStyleLbl="node0" presStyleIdx="1" presStyleCnt="3"/>
      <dgm:spPr/>
    </dgm:pt>
    <dgm:pt modelId="{98526551-4063-401B-8433-B0A2CE3980D9}" type="pres">
      <dgm:prSet presAssocID="{49225C73-1633-42F1-AB3B-7CB183E5F8B8}" presName="text" presStyleLbl="fgAcc0" presStyleIdx="1" presStyleCnt="3">
        <dgm:presLayoutVars>
          <dgm:chPref val="3"/>
        </dgm:presLayoutVars>
      </dgm:prSet>
      <dgm:spPr/>
    </dgm:pt>
    <dgm:pt modelId="{8AE34266-6B28-4580-A5DD-36B904177747}" type="pres">
      <dgm:prSet presAssocID="{49225C73-1633-42F1-AB3B-7CB183E5F8B8}" presName="hierChild2" presStyleCnt="0"/>
      <dgm:spPr/>
    </dgm:pt>
    <dgm:pt modelId="{A63F6F2F-321C-4B98-9CF4-86F95EE99905}" type="pres">
      <dgm:prSet presAssocID="{1C383F32-22E8-4F62-A3E0-BDC3D5F48992}" presName="hierRoot1" presStyleCnt="0"/>
      <dgm:spPr/>
    </dgm:pt>
    <dgm:pt modelId="{8B00508D-D45B-43E6-A3BA-B00646EEF1D4}" type="pres">
      <dgm:prSet presAssocID="{1C383F32-22E8-4F62-A3E0-BDC3D5F48992}" presName="composite" presStyleCnt="0"/>
      <dgm:spPr/>
    </dgm:pt>
    <dgm:pt modelId="{EA516B9B-9DB8-4ED9-987C-74FA0281E254}" type="pres">
      <dgm:prSet presAssocID="{1C383F32-22E8-4F62-A3E0-BDC3D5F48992}" presName="background" presStyleLbl="node0" presStyleIdx="2" presStyleCnt="3"/>
      <dgm:spPr/>
    </dgm:pt>
    <dgm:pt modelId="{8966E181-5A59-450F-ACE7-AA3BEADC0E3D}" type="pres">
      <dgm:prSet presAssocID="{1C383F32-22E8-4F62-A3E0-BDC3D5F48992}" presName="text" presStyleLbl="fgAcc0" presStyleIdx="2" presStyleCnt="3">
        <dgm:presLayoutVars>
          <dgm:chPref val="3"/>
        </dgm:presLayoutVars>
      </dgm:prSet>
      <dgm:spPr/>
    </dgm:pt>
    <dgm:pt modelId="{AFA6AFE1-B086-4AE3-AAC9-16FB58EF42F0}" type="pres">
      <dgm:prSet presAssocID="{1C383F32-22E8-4F62-A3E0-BDC3D5F48992}" presName="hierChild2" presStyleCnt="0"/>
      <dgm:spPr/>
    </dgm:pt>
  </dgm:ptLst>
  <dgm:cxnLst>
    <dgm:cxn modelId="{A9154303-8225-4248-91DC-1B0156A35F07}" srcId="{01A66772-F185-4D58-B8BB-E9370D7A7A2B}" destId="{49225C73-1633-42F1-AB3B-7CB183E5F8B8}" srcOrd="1" destOrd="0" parTransId="{1A0E2090-1D4F-438A-8766-B6030CE01ADD}" sibTransId="{9646853A-8964-4519-A5B1-0B7D18B2983D}"/>
    <dgm:cxn modelId="{66F16B38-EF86-48CF-8645-96C26371E169}" type="presOf" srcId="{49225C73-1633-42F1-AB3B-7CB183E5F8B8}" destId="{98526551-4063-401B-8433-B0A2CE3980D9}" srcOrd="0" destOrd="0" presId="urn:microsoft.com/office/officeart/2005/8/layout/hierarchy1"/>
    <dgm:cxn modelId="{B068EE54-22A9-4F9A-A65A-7E0517602C1B}" type="presOf" srcId="{01A66772-F185-4D58-B8BB-E9370D7A7A2B}" destId="{040E973D-02CB-48D5-B21B-C81BFDBEC19C}" srcOrd="0" destOrd="0" presId="urn:microsoft.com/office/officeart/2005/8/layout/hierarchy1"/>
    <dgm:cxn modelId="{C7AD8469-3C68-4AF9-AB82-79B0043AA120}" srcId="{01A66772-F185-4D58-B8BB-E9370D7A7A2B}" destId="{40FC4FFE-8987-4A26-B7F4-8A516F18ADAE}" srcOrd="0" destOrd="0" parTransId="{CAD7EF86-FB23-41F6-BF42-040B36DEFDB1}" sibTransId="{5B62599A-5C9B-48E7-896E-EA782AC60C8B}"/>
    <dgm:cxn modelId="{C4CCE57E-E871-46D6-BAD5-880252C95D22}" srcId="{01A66772-F185-4D58-B8BB-E9370D7A7A2B}" destId="{1C383F32-22E8-4F62-A3E0-BDC3D5F48992}" srcOrd="2" destOrd="0" parTransId="{A7920A2F-3244-4159-AF04-6A1D38B7B317}" sibTransId="{8500F72A-2C6D-4FDF-9C1D-CA691380EB0B}"/>
    <dgm:cxn modelId="{F4DFE1BF-A257-4B8C-82B1-A6357D29A397}" type="presOf" srcId="{40FC4FFE-8987-4A26-B7F4-8A516F18ADAE}" destId="{1A9323CC-9406-4465-93C0-5206FCC80CF2}" srcOrd="0" destOrd="0" presId="urn:microsoft.com/office/officeart/2005/8/layout/hierarchy1"/>
    <dgm:cxn modelId="{68EBC3E6-2B69-4051-BA46-23A0D8226C6E}" type="presOf" srcId="{1C383F32-22E8-4F62-A3E0-BDC3D5F48992}" destId="{8966E181-5A59-450F-ACE7-AA3BEADC0E3D}" srcOrd="0" destOrd="0" presId="urn:microsoft.com/office/officeart/2005/8/layout/hierarchy1"/>
    <dgm:cxn modelId="{5D61B76A-4A40-4357-AB92-415C2982B6B8}" type="presParOf" srcId="{040E973D-02CB-48D5-B21B-C81BFDBEC19C}" destId="{D1CC0680-200F-4C95-B250-0EA60E01BCAD}" srcOrd="0" destOrd="0" presId="urn:microsoft.com/office/officeart/2005/8/layout/hierarchy1"/>
    <dgm:cxn modelId="{FEE2B8F0-CAEE-494D-85C5-A00E57CB083B}" type="presParOf" srcId="{D1CC0680-200F-4C95-B250-0EA60E01BCAD}" destId="{465B75AE-068B-494E-BF62-CF077BD1B232}" srcOrd="0" destOrd="0" presId="urn:microsoft.com/office/officeart/2005/8/layout/hierarchy1"/>
    <dgm:cxn modelId="{651174C4-D6E6-4697-9759-CC78B68A55AA}" type="presParOf" srcId="{465B75AE-068B-494E-BF62-CF077BD1B232}" destId="{2B9B632B-5638-4EBC-8379-E2C3EC47650C}" srcOrd="0" destOrd="0" presId="urn:microsoft.com/office/officeart/2005/8/layout/hierarchy1"/>
    <dgm:cxn modelId="{51320BF9-6E27-4A73-942D-4AAED24D06BF}" type="presParOf" srcId="{465B75AE-068B-494E-BF62-CF077BD1B232}" destId="{1A9323CC-9406-4465-93C0-5206FCC80CF2}" srcOrd="1" destOrd="0" presId="urn:microsoft.com/office/officeart/2005/8/layout/hierarchy1"/>
    <dgm:cxn modelId="{1D3DB942-9DFA-4C13-8001-824C7FDB8795}" type="presParOf" srcId="{D1CC0680-200F-4C95-B250-0EA60E01BCAD}" destId="{99D873E3-1B61-4DAD-8D44-DD50808C9935}" srcOrd="1" destOrd="0" presId="urn:microsoft.com/office/officeart/2005/8/layout/hierarchy1"/>
    <dgm:cxn modelId="{5A8F1587-298D-4E9A-9F3A-68CEAF79D34A}" type="presParOf" srcId="{040E973D-02CB-48D5-B21B-C81BFDBEC19C}" destId="{472698C8-C25B-4942-A57A-6FDA1A093312}" srcOrd="1" destOrd="0" presId="urn:microsoft.com/office/officeart/2005/8/layout/hierarchy1"/>
    <dgm:cxn modelId="{9AD33E0F-AA0C-46B9-827F-9C42683FB493}" type="presParOf" srcId="{472698C8-C25B-4942-A57A-6FDA1A093312}" destId="{0C06A44E-C7FA-427E-A047-FC72DD602DA5}" srcOrd="0" destOrd="0" presId="urn:microsoft.com/office/officeart/2005/8/layout/hierarchy1"/>
    <dgm:cxn modelId="{292DCFBE-9D49-4756-A150-7284DB314D18}" type="presParOf" srcId="{0C06A44E-C7FA-427E-A047-FC72DD602DA5}" destId="{F367AC15-77B8-4D11-B3D1-EA3DFCA1B2A9}" srcOrd="0" destOrd="0" presId="urn:microsoft.com/office/officeart/2005/8/layout/hierarchy1"/>
    <dgm:cxn modelId="{C82AAEAA-A20F-4AB3-8796-3CDBA6F365CB}" type="presParOf" srcId="{0C06A44E-C7FA-427E-A047-FC72DD602DA5}" destId="{98526551-4063-401B-8433-B0A2CE3980D9}" srcOrd="1" destOrd="0" presId="urn:microsoft.com/office/officeart/2005/8/layout/hierarchy1"/>
    <dgm:cxn modelId="{CAAA620C-1B1F-44F1-9178-DAE162097E77}" type="presParOf" srcId="{472698C8-C25B-4942-A57A-6FDA1A093312}" destId="{8AE34266-6B28-4580-A5DD-36B904177747}" srcOrd="1" destOrd="0" presId="urn:microsoft.com/office/officeart/2005/8/layout/hierarchy1"/>
    <dgm:cxn modelId="{D20D85CE-16E0-4EFA-AD5F-5CD8FFC2B8F0}" type="presParOf" srcId="{040E973D-02CB-48D5-B21B-C81BFDBEC19C}" destId="{A63F6F2F-321C-4B98-9CF4-86F95EE99905}" srcOrd="2" destOrd="0" presId="urn:microsoft.com/office/officeart/2005/8/layout/hierarchy1"/>
    <dgm:cxn modelId="{A246492D-2266-4AC1-99CD-2A9A8303BE25}" type="presParOf" srcId="{A63F6F2F-321C-4B98-9CF4-86F95EE99905}" destId="{8B00508D-D45B-43E6-A3BA-B00646EEF1D4}" srcOrd="0" destOrd="0" presId="urn:microsoft.com/office/officeart/2005/8/layout/hierarchy1"/>
    <dgm:cxn modelId="{D5631317-6D02-4EA3-AF6B-9161B794D833}" type="presParOf" srcId="{8B00508D-D45B-43E6-A3BA-B00646EEF1D4}" destId="{EA516B9B-9DB8-4ED9-987C-74FA0281E254}" srcOrd="0" destOrd="0" presId="urn:microsoft.com/office/officeart/2005/8/layout/hierarchy1"/>
    <dgm:cxn modelId="{9BF86A9B-FD9B-402E-936D-392934C0F062}" type="presParOf" srcId="{8B00508D-D45B-43E6-A3BA-B00646EEF1D4}" destId="{8966E181-5A59-450F-ACE7-AA3BEADC0E3D}" srcOrd="1" destOrd="0" presId="urn:microsoft.com/office/officeart/2005/8/layout/hierarchy1"/>
    <dgm:cxn modelId="{5436EE91-F4B9-413A-BEF3-023F50A42D04}" type="presParOf" srcId="{A63F6F2F-321C-4B98-9CF4-86F95EE99905}" destId="{AFA6AFE1-B086-4AE3-AAC9-16FB58EF42F0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18B77FA-C1E2-4F24-95F9-066CF28FAC0F}" type="doc">
      <dgm:prSet loTypeId="urn:microsoft.com/office/officeart/2016/7/layout/BasicLinearProcessNumbered" loCatId="process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80EACD8-04DB-4634-97CC-BFBE6D6A214A}">
      <dgm:prSet/>
      <dgm:spPr/>
      <dgm:t>
        <a:bodyPr/>
        <a:lstStyle/>
        <a:p>
          <a:pPr>
            <a:defRPr cap="all"/>
          </a:pPr>
          <a:r>
            <a:rPr lang="en-US"/>
            <a:t>Ensure the work is appropriate for the child </a:t>
          </a:r>
          <a:endParaRPr lang="en-US" dirty="0"/>
        </a:p>
      </dgm:t>
    </dgm:pt>
    <dgm:pt modelId="{22B10A76-9D8B-4F46-B54C-34AF090DE60A}" type="parTrans" cxnId="{31EFCBBD-040A-4718-BC3E-BEF3AE46CFB9}">
      <dgm:prSet/>
      <dgm:spPr/>
      <dgm:t>
        <a:bodyPr/>
        <a:lstStyle/>
        <a:p>
          <a:endParaRPr lang="en-US"/>
        </a:p>
      </dgm:t>
    </dgm:pt>
    <dgm:pt modelId="{64803EC4-23A6-4716-B3EC-9A06221B3AB2}" type="sibTrans" cxnId="{31EFCBBD-040A-4718-BC3E-BEF3AE46CFB9}">
      <dgm:prSet phldrT="1"/>
      <dgm:spPr/>
      <dgm:t>
        <a:bodyPr/>
        <a:lstStyle/>
        <a:p>
          <a:r>
            <a:rPr lang="en-US"/>
            <a:t>1</a:t>
          </a:r>
        </a:p>
      </dgm:t>
    </dgm:pt>
    <dgm:pt modelId="{B69CD44B-9E44-4A37-9A60-442E89D413E9}">
      <dgm:prSet/>
      <dgm:spPr/>
      <dgm:t>
        <a:bodyPr/>
        <a:lstStyle/>
        <a:p>
          <a:pPr>
            <a:defRPr cap="all"/>
          </a:pPr>
          <a:r>
            <a:rPr lang="en-US"/>
            <a:t>Support the learning of the child</a:t>
          </a:r>
        </a:p>
      </dgm:t>
    </dgm:pt>
    <dgm:pt modelId="{94962697-7E85-49FF-B0D8-1E008432D03C}" type="parTrans" cxnId="{6CD01823-6DA2-43CD-B445-16B205DE4D71}">
      <dgm:prSet/>
      <dgm:spPr/>
      <dgm:t>
        <a:bodyPr/>
        <a:lstStyle/>
        <a:p>
          <a:endParaRPr lang="en-US"/>
        </a:p>
      </dgm:t>
    </dgm:pt>
    <dgm:pt modelId="{33F2EE58-9D79-46D3-990D-2DB3F062CCD4}" type="sibTrans" cxnId="{6CD01823-6DA2-43CD-B445-16B205DE4D71}">
      <dgm:prSet phldrT="2"/>
      <dgm:spPr/>
      <dgm:t>
        <a:bodyPr/>
        <a:lstStyle/>
        <a:p>
          <a:r>
            <a:rPr lang="en-US"/>
            <a:t>2</a:t>
          </a:r>
        </a:p>
      </dgm:t>
    </dgm:pt>
    <dgm:pt modelId="{4D373A33-6B84-4947-A0BF-28FB97AFA3D4}">
      <dgm:prSet/>
      <dgm:spPr/>
      <dgm:t>
        <a:bodyPr/>
        <a:lstStyle/>
        <a:p>
          <a:pPr>
            <a:defRPr cap="all"/>
          </a:pPr>
          <a:r>
            <a:rPr lang="en-US"/>
            <a:t>Support active learning</a:t>
          </a:r>
        </a:p>
      </dgm:t>
    </dgm:pt>
    <dgm:pt modelId="{8B98BFA7-8B1D-4D9B-9D9A-D049E81FB861}" type="parTrans" cxnId="{9767E7B4-2384-4C98-B204-13B53E39E7B9}">
      <dgm:prSet/>
      <dgm:spPr/>
      <dgm:t>
        <a:bodyPr/>
        <a:lstStyle/>
        <a:p>
          <a:endParaRPr lang="en-US"/>
        </a:p>
      </dgm:t>
    </dgm:pt>
    <dgm:pt modelId="{EE8FAC67-95CE-4A81-A530-11BAE1694E70}" type="sibTrans" cxnId="{9767E7B4-2384-4C98-B204-13B53E39E7B9}">
      <dgm:prSet phldrT="3"/>
      <dgm:spPr/>
      <dgm:t>
        <a:bodyPr/>
        <a:lstStyle/>
        <a:p>
          <a:r>
            <a:rPr lang="en-US"/>
            <a:t>3</a:t>
          </a:r>
        </a:p>
      </dgm:t>
    </dgm:pt>
    <dgm:pt modelId="{CB84DCC6-D3B3-425E-B7A0-19B3C9132692}" type="pres">
      <dgm:prSet presAssocID="{918B77FA-C1E2-4F24-95F9-066CF28FAC0F}" presName="Name0" presStyleCnt="0">
        <dgm:presLayoutVars>
          <dgm:animLvl val="lvl"/>
          <dgm:resizeHandles val="exact"/>
        </dgm:presLayoutVars>
      </dgm:prSet>
      <dgm:spPr/>
    </dgm:pt>
    <dgm:pt modelId="{08B74D32-8AFA-45DC-8BEE-C13A0ACAEF1A}" type="pres">
      <dgm:prSet presAssocID="{780EACD8-04DB-4634-97CC-BFBE6D6A214A}" presName="compositeNode" presStyleCnt="0">
        <dgm:presLayoutVars>
          <dgm:bulletEnabled val="1"/>
        </dgm:presLayoutVars>
      </dgm:prSet>
      <dgm:spPr/>
    </dgm:pt>
    <dgm:pt modelId="{5C688640-CA53-427B-A8E3-C1F4B782B470}" type="pres">
      <dgm:prSet presAssocID="{780EACD8-04DB-4634-97CC-BFBE6D6A214A}" presName="bgRect" presStyleLbl="bgAccFollowNode1" presStyleIdx="0" presStyleCnt="3"/>
      <dgm:spPr/>
    </dgm:pt>
    <dgm:pt modelId="{7F199D08-D175-40D5-96EB-29A01A59F45D}" type="pres">
      <dgm:prSet presAssocID="{64803EC4-23A6-4716-B3EC-9A06221B3AB2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A0A2B957-37F6-467C-A3AA-A1D7F3BB47EF}" type="pres">
      <dgm:prSet presAssocID="{780EACD8-04DB-4634-97CC-BFBE6D6A214A}" presName="bottomLine" presStyleLbl="alignNode1" presStyleIdx="1" presStyleCnt="6">
        <dgm:presLayoutVars/>
      </dgm:prSet>
      <dgm:spPr/>
    </dgm:pt>
    <dgm:pt modelId="{F993C947-C7CF-4BD5-8D93-BC4CA0741B64}" type="pres">
      <dgm:prSet presAssocID="{780EACD8-04DB-4634-97CC-BFBE6D6A214A}" presName="nodeText" presStyleLbl="bgAccFollowNode1" presStyleIdx="0" presStyleCnt="3">
        <dgm:presLayoutVars>
          <dgm:bulletEnabled val="1"/>
        </dgm:presLayoutVars>
      </dgm:prSet>
      <dgm:spPr/>
    </dgm:pt>
    <dgm:pt modelId="{8DD55695-C79B-4712-B861-AAC19EBFEF94}" type="pres">
      <dgm:prSet presAssocID="{64803EC4-23A6-4716-B3EC-9A06221B3AB2}" presName="sibTrans" presStyleCnt="0"/>
      <dgm:spPr/>
    </dgm:pt>
    <dgm:pt modelId="{055A992A-A560-4E0F-9BE0-9F62BC319D08}" type="pres">
      <dgm:prSet presAssocID="{B69CD44B-9E44-4A37-9A60-442E89D413E9}" presName="compositeNode" presStyleCnt="0">
        <dgm:presLayoutVars>
          <dgm:bulletEnabled val="1"/>
        </dgm:presLayoutVars>
      </dgm:prSet>
      <dgm:spPr/>
    </dgm:pt>
    <dgm:pt modelId="{7D5A1B4F-5851-4DFB-8589-8534BF643E99}" type="pres">
      <dgm:prSet presAssocID="{B69CD44B-9E44-4A37-9A60-442E89D413E9}" presName="bgRect" presStyleLbl="bgAccFollowNode1" presStyleIdx="1" presStyleCnt="3"/>
      <dgm:spPr/>
    </dgm:pt>
    <dgm:pt modelId="{6CF2A567-0493-4151-B0A4-5BBE8D06E4DA}" type="pres">
      <dgm:prSet presAssocID="{33F2EE58-9D79-46D3-990D-2DB3F062CCD4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41633142-40D6-4FD1-A54B-F08C65E3728F}" type="pres">
      <dgm:prSet presAssocID="{B69CD44B-9E44-4A37-9A60-442E89D413E9}" presName="bottomLine" presStyleLbl="alignNode1" presStyleIdx="3" presStyleCnt="6">
        <dgm:presLayoutVars/>
      </dgm:prSet>
      <dgm:spPr/>
    </dgm:pt>
    <dgm:pt modelId="{54833D5D-50BB-4D79-98A6-CC9C9EC76A5B}" type="pres">
      <dgm:prSet presAssocID="{B69CD44B-9E44-4A37-9A60-442E89D413E9}" presName="nodeText" presStyleLbl="bgAccFollowNode1" presStyleIdx="1" presStyleCnt="3">
        <dgm:presLayoutVars>
          <dgm:bulletEnabled val="1"/>
        </dgm:presLayoutVars>
      </dgm:prSet>
      <dgm:spPr/>
    </dgm:pt>
    <dgm:pt modelId="{4914E026-01D1-4251-991C-5A1BCCD8F6F1}" type="pres">
      <dgm:prSet presAssocID="{33F2EE58-9D79-46D3-990D-2DB3F062CCD4}" presName="sibTrans" presStyleCnt="0"/>
      <dgm:spPr/>
    </dgm:pt>
    <dgm:pt modelId="{117B9F0F-C2CC-4DD6-ABF8-76379D6AD087}" type="pres">
      <dgm:prSet presAssocID="{4D373A33-6B84-4947-A0BF-28FB97AFA3D4}" presName="compositeNode" presStyleCnt="0">
        <dgm:presLayoutVars>
          <dgm:bulletEnabled val="1"/>
        </dgm:presLayoutVars>
      </dgm:prSet>
      <dgm:spPr/>
    </dgm:pt>
    <dgm:pt modelId="{7CF3D7D1-BE9D-4951-910E-EB1EAC060475}" type="pres">
      <dgm:prSet presAssocID="{4D373A33-6B84-4947-A0BF-28FB97AFA3D4}" presName="bgRect" presStyleLbl="bgAccFollowNode1" presStyleIdx="2" presStyleCnt="3"/>
      <dgm:spPr/>
    </dgm:pt>
    <dgm:pt modelId="{A58A6C62-B128-4DF5-9719-341B31007A05}" type="pres">
      <dgm:prSet presAssocID="{EE8FAC67-95CE-4A81-A530-11BAE1694E70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B398C4FD-FBE0-4D94-9E09-8FBD2A862228}" type="pres">
      <dgm:prSet presAssocID="{4D373A33-6B84-4947-A0BF-28FB97AFA3D4}" presName="bottomLine" presStyleLbl="alignNode1" presStyleIdx="5" presStyleCnt="6">
        <dgm:presLayoutVars/>
      </dgm:prSet>
      <dgm:spPr/>
    </dgm:pt>
    <dgm:pt modelId="{345A508A-FF2A-4AFC-8C27-7AD72D60C03B}" type="pres">
      <dgm:prSet presAssocID="{4D373A33-6B84-4947-A0BF-28FB97AFA3D4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185E1B08-1FD4-4315-AE04-FBD2411FAAEF}" type="presOf" srcId="{780EACD8-04DB-4634-97CC-BFBE6D6A214A}" destId="{5C688640-CA53-427B-A8E3-C1F4B782B470}" srcOrd="0" destOrd="0" presId="urn:microsoft.com/office/officeart/2016/7/layout/BasicLinearProcessNumbered"/>
    <dgm:cxn modelId="{6CD01823-6DA2-43CD-B445-16B205DE4D71}" srcId="{918B77FA-C1E2-4F24-95F9-066CF28FAC0F}" destId="{B69CD44B-9E44-4A37-9A60-442E89D413E9}" srcOrd="1" destOrd="0" parTransId="{94962697-7E85-49FF-B0D8-1E008432D03C}" sibTransId="{33F2EE58-9D79-46D3-990D-2DB3F062CCD4}"/>
    <dgm:cxn modelId="{A7AD6F26-B1F6-451C-A088-B92BDF8F3762}" type="presOf" srcId="{918B77FA-C1E2-4F24-95F9-066CF28FAC0F}" destId="{CB84DCC6-D3B3-425E-B7A0-19B3C9132692}" srcOrd="0" destOrd="0" presId="urn:microsoft.com/office/officeart/2016/7/layout/BasicLinearProcessNumbered"/>
    <dgm:cxn modelId="{7D51694C-DFB9-40B2-92F0-078989ACA1B0}" type="presOf" srcId="{B69CD44B-9E44-4A37-9A60-442E89D413E9}" destId="{7D5A1B4F-5851-4DFB-8589-8534BF643E99}" srcOrd="0" destOrd="0" presId="urn:microsoft.com/office/officeart/2016/7/layout/BasicLinearProcessNumbered"/>
    <dgm:cxn modelId="{47807E66-AD95-4492-B477-DCB083DBFD45}" type="presOf" srcId="{4D373A33-6B84-4947-A0BF-28FB97AFA3D4}" destId="{345A508A-FF2A-4AFC-8C27-7AD72D60C03B}" srcOrd="1" destOrd="0" presId="urn:microsoft.com/office/officeart/2016/7/layout/BasicLinearProcessNumbered"/>
    <dgm:cxn modelId="{F43EF970-A8A8-47D1-992C-A0FFC3988F96}" type="presOf" srcId="{64803EC4-23A6-4716-B3EC-9A06221B3AB2}" destId="{7F199D08-D175-40D5-96EB-29A01A59F45D}" srcOrd="0" destOrd="0" presId="urn:microsoft.com/office/officeart/2016/7/layout/BasicLinearProcessNumbered"/>
    <dgm:cxn modelId="{AD966671-0A73-442F-8F23-928FC97CEE6F}" type="presOf" srcId="{EE8FAC67-95CE-4A81-A530-11BAE1694E70}" destId="{A58A6C62-B128-4DF5-9719-341B31007A05}" srcOrd="0" destOrd="0" presId="urn:microsoft.com/office/officeart/2016/7/layout/BasicLinearProcessNumbered"/>
    <dgm:cxn modelId="{AE3C4593-F978-4744-BDCC-F9F59D98EFF9}" type="presOf" srcId="{B69CD44B-9E44-4A37-9A60-442E89D413E9}" destId="{54833D5D-50BB-4D79-98A6-CC9C9EC76A5B}" srcOrd="1" destOrd="0" presId="urn:microsoft.com/office/officeart/2016/7/layout/BasicLinearProcessNumbered"/>
    <dgm:cxn modelId="{9767E7B4-2384-4C98-B204-13B53E39E7B9}" srcId="{918B77FA-C1E2-4F24-95F9-066CF28FAC0F}" destId="{4D373A33-6B84-4947-A0BF-28FB97AFA3D4}" srcOrd="2" destOrd="0" parTransId="{8B98BFA7-8B1D-4D9B-9D9A-D049E81FB861}" sibTransId="{EE8FAC67-95CE-4A81-A530-11BAE1694E70}"/>
    <dgm:cxn modelId="{54402EBB-4EDF-4B19-BB14-6F9BF1480CC7}" type="presOf" srcId="{780EACD8-04DB-4634-97CC-BFBE6D6A214A}" destId="{F993C947-C7CF-4BD5-8D93-BC4CA0741B64}" srcOrd="1" destOrd="0" presId="urn:microsoft.com/office/officeart/2016/7/layout/BasicLinearProcessNumbered"/>
    <dgm:cxn modelId="{31EFCBBD-040A-4718-BC3E-BEF3AE46CFB9}" srcId="{918B77FA-C1E2-4F24-95F9-066CF28FAC0F}" destId="{780EACD8-04DB-4634-97CC-BFBE6D6A214A}" srcOrd="0" destOrd="0" parTransId="{22B10A76-9D8B-4F46-B54C-34AF090DE60A}" sibTransId="{64803EC4-23A6-4716-B3EC-9A06221B3AB2}"/>
    <dgm:cxn modelId="{3D3908D5-51BD-4BF3-BB83-D8A318002A2D}" type="presOf" srcId="{33F2EE58-9D79-46D3-990D-2DB3F062CCD4}" destId="{6CF2A567-0493-4151-B0A4-5BBE8D06E4DA}" srcOrd="0" destOrd="0" presId="urn:microsoft.com/office/officeart/2016/7/layout/BasicLinearProcessNumbered"/>
    <dgm:cxn modelId="{1B7782FB-3023-4B22-8E1E-7A448D0EF626}" type="presOf" srcId="{4D373A33-6B84-4947-A0BF-28FB97AFA3D4}" destId="{7CF3D7D1-BE9D-4951-910E-EB1EAC060475}" srcOrd="0" destOrd="0" presId="urn:microsoft.com/office/officeart/2016/7/layout/BasicLinearProcessNumbered"/>
    <dgm:cxn modelId="{F2EFF196-D46D-476B-B2B4-51B4C8B55C5F}" type="presParOf" srcId="{CB84DCC6-D3B3-425E-B7A0-19B3C9132692}" destId="{08B74D32-8AFA-45DC-8BEE-C13A0ACAEF1A}" srcOrd="0" destOrd="0" presId="urn:microsoft.com/office/officeart/2016/7/layout/BasicLinearProcessNumbered"/>
    <dgm:cxn modelId="{B5E390A0-986B-44E7-A6DB-A2CA410F1E01}" type="presParOf" srcId="{08B74D32-8AFA-45DC-8BEE-C13A0ACAEF1A}" destId="{5C688640-CA53-427B-A8E3-C1F4B782B470}" srcOrd="0" destOrd="0" presId="urn:microsoft.com/office/officeart/2016/7/layout/BasicLinearProcessNumbered"/>
    <dgm:cxn modelId="{F7E9D0FC-749F-4D9E-89B8-CECC40D2490C}" type="presParOf" srcId="{08B74D32-8AFA-45DC-8BEE-C13A0ACAEF1A}" destId="{7F199D08-D175-40D5-96EB-29A01A59F45D}" srcOrd="1" destOrd="0" presId="urn:microsoft.com/office/officeart/2016/7/layout/BasicLinearProcessNumbered"/>
    <dgm:cxn modelId="{7C290AE2-2F67-4CE9-8047-2647ED058669}" type="presParOf" srcId="{08B74D32-8AFA-45DC-8BEE-C13A0ACAEF1A}" destId="{A0A2B957-37F6-467C-A3AA-A1D7F3BB47EF}" srcOrd="2" destOrd="0" presId="urn:microsoft.com/office/officeart/2016/7/layout/BasicLinearProcessNumbered"/>
    <dgm:cxn modelId="{366A78AA-B138-40A9-886F-07D0E5A0EDED}" type="presParOf" srcId="{08B74D32-8AFA-45DC-8BEE-C13A0ACAEF1A}" destId="{F993C947-C7CF-4BD5-8D93-BC4CA0741B64}" srcOrd="3" destOrd="0" presId="urn:microsoft.com/office/officeart/2016/7/layout/BasicLinearProcessNumbered"/>
    <dgm:cxn modelId="{B68B769D-2A24-487A-8AB5-1BE40F0E1ADC}" type="presParOf" srcId="{CB84DCC6-D3B3-425E-B7A0-19B3C9132692}" destId="{8DD55695-C79B-4712-B861-AAC19EBFEF94}" srcOrd="1" destOrd="0" presId="urn:microsoft.com/office/officeart/2016/7/layout/BasicLinearProcessNumbered"/>
    <dgm:cxn modelId="{D6ECEE56-9668-480C-B56C-EF0F3B9916C4}" type="presParOf" srcId="{CB84DCC6-D3B3-425E-B7A0-19B3C9132692}" destId="{055A992A-A560-4E0F-9BE0-9F62BC319D08}" srcOrd="2" destOrd="0" presId="urn:microsoft.com/office/officeart/2016/7/layout/BasicLinearProcessNumbered"/>
    <dgm:cxn modelId="{1B1902FE-D23B-47D9-88C1-C4A84A93FBF4}" type="presParOf" srcId="{055A992A-A560-4E0F-9BE0-9F62BC319D08}" destId="{7D5A1B4F-5851-4DFB-8589-8534BF643E99}" srcOrd="0" destOrd="0" presId="urn:microsoft.com/office/officeart/2016/7/layout/BasicLinearProcessNumbered"/>
    <dgm:cxn modelId="{0D42EBC6-176E-4084-8831-AB7ACD15C09C}" type="presParOf" srcId="{055A992A-A560-4E0F-9BE0-9F62BC319D08}" destId="{6CF2A567-0493-4151-B0A4-5BBE8D06E4DA}" srcOrd="1" destOrd="0" presId="urn:microsoft.com/office/officeart/2016/7/layout/BasicLinearProcessNumbered"/>
    <dgm:cxn modelId="{D2A9CEFF-6B47-445B-B561-010BC059C34F}" type="presParOf" srcId="{055A992A-A560-4E0F-9BE0-9F62BC319D08}" destId="{41633142-40D6-4FD1-A54B-F08C65E3728F}" srcOrd="2" destOrd="0" presId="urn:microsoft.com/office/officeart/2016/7/layout/BasicLinearProcessNumbered"/>
    <dgm:cxn modelId="{B6F6EF0B-E88E-4918-A93C-188B648D5ECC}" type="presParOf" srcId="{055A992A-A560-4E0F-9BE0-9F62BC319D08}" destId="{54833D5D-50BB-4D79-98A6-CC9C9EC76A5B}" srcOrd="3" destOrd="0" presId="urn:microsoft.com/office/officeart/2016/7/layout/BasicLinearProcessNumbered"/>
    <dgm:cxn modelId="{F9F9665C-632E-498A-A8F0-762A8196B7C7}" type="presParOf" srcId="{CB84DCC6-D3B3-425E-B7A0-19B3C9132692}" destId="{4914E026-01D1-4251-991C-5A1BCCD8F6F1}" srcOrd="3" destOrd="0" presId="urn:microsoft.com/office/officeart/2016/7/layout/BasicLinearProcessNumbered"/>
    <dgm:cxn modelId="{28E4A858-8503-4A71-AA39-0E7780A7E74A}" type="presParOf" srcId="{CB84DCC6-D3B3-425E-B7A0-19B3C9132692}" destId="{117B9F0F-C2CC-4DD6-ABF8-76379D6AD087}" srcOrd="4" destOrd="0" presId="urn:microsoft.com/office/officeart/2016/7/layout/BasicLinearProcessNumbered"/>
    <dgm:cxn modelId="{4F419E46-F3AC-4A17-BCC9-4A6F0091F0DB}" type="presParOf" srcId="{117B9F0F-C2CC-4DD6-ABF8-76379D6AD087}" destId="{7CF3D7D1-BE9D-4951-910E-EB1EAC060475}" srcOrd="0" destOrd="0" presId="urn:microsoft.com/office/officeart/2016/7/layout/BasicLinearProcessNumbered"/>
    <dgm:cxn modelId="{3DEF5CA8-E7EC-43DE-9D9D-62F59DC59691}" type="presParOf" srcId="{117B9F0F-C2CC-4DD6-ABF8-76379D6AD087}" destId="{A58A6C62-B128-4DF5-9719-341B31007A05}" srcOrd="1" destOrd="0" presId="urn:microsoft.com/office/officeart/2016/7/layout/BasicLinearProcessNumbered"/>
    <dgm:cxn modelId="{73FA2629-E230-491C-A36F-77F8DB035A12}" type="presParOf" srcId="{117B9F0F-C2CC-4DD6-ABF8-76379D6AD087}" destId="{B398C4FD-FBE0-4D94-9E09-8FBD2A862228}" srcOrd="2" destOrd="0" presId="urn:microsoft.com/office/officeart/2016/7/layout/BasicLinearProcessNumbered"/>
    <dgm:cxn modelId="{8776BD0D-94CD-4E72-A8F4-8987BA7C44ED}" type="presParOf" srcId="{117B9F0F-C2CC-4DD6-ABF8-76379D6AD087}" destId="{345A508A-FF2A-4AFC-8C27-7AD72D60C03B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18B77FA-C1E2-4F24-95F9-066CF28FAC0F}" type="doc">
      <dgm:prSet loTypeId="urn:microsoft.com/office/officeart/2016/7/layout/BasicLinearProcessNumbered" loCatId="process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80EACD8-04DB-4634-97CC-BFBE6D6A214A}">
      <dgm:prSet/>
      <dgm:spPr/>
      <dgm:t>
        <a:bodyPr/>
        <a:lstStyle/>
        <a:p>
          <a:pPr>
            <a:defRPr cap="all"/>
          </a:pPr>
          <a:r>
            <a:rPr lang="en-US"/>
            <a:t>Ensure the work is appropriate for the child </a:t>
          </a:r>
          <a:endParaRPr lang="en-US" dirty="0"/>
        </a:p>
      </dgm:t>
    </dgm:pt>
    <dgm:pt modelId="{22B10A76-9D8B-4F46-B54C-34AF090DE60A}" type="parTrans" cxnId="{31EFCBBD-040A-4718-BC3E-BEF3AE46CFB9}">
      <dgm:prSet/>
      <dgm:spPr/>
      <dgm:t>
        <a:bodyPr/>
        <a:lstStyle/>
        <a:p>
          <a:endParaRPr lang="en-US"/>
        </a:p>
      </dgm:t>
    </dgm:pt>
    <dgm:pt modelId="{64803EC4-23A6-4716-B3EC-9A06221B3AB2}" type="sibTrans" cxnId="{31EFCBBD-040A-4718-BC3E-BEF3AE46CFB9}">
      <dgm:prSet phldrT="1"/>
      <dgm:spPr/>
      <dgm:t>
        <a:bodyPr/>
        <a:lstStyle/>
        <a:p>
          <a:r>
            <a:rPr lang="en-US"/>
            <a:t>1</a:t>
          </a:r>
        </a:p>
      </dgm:t>
    </dgm:pt>
    <dgm:pt modelId="{B69CD44B-9E44-4A37-9A60-442E89D413E9}">
      <dgm:prSet/>
      <dgm:spPr/>
      <dgm:t>
        <a:bodyPr/>
        <a:lstStyle/>
        <a:p>
          <a:pPr>
            <a:defRPr cap="all"/>
          </a:pPr>
          <a:r>
            <a:rPr lang="en-US"/>
            <a:t>Support the learning of the child</a:t>
          </a:r>
        </a:p>
      </dgm:t>
    </dgm:pt>
    <dgm:pt modelId="{94962697-7E85-49FF-B0D8-1E008432D03C}" type="parTrans" cxnId="{6CD01823-6DA2-43CD-B445-16B205DE4D71}">
      <dgm:prSet/>
      <dgm:spPr/>
      <dgm:t>
        <a:bodyPr/>
        <a:lstStyle/>
        <a:p>
          <a:endParaRPr lang="en-US"/>
        </a:p>
      </dgm:t>
    </dgm:pt>
    <dgm:pt modelId="{33F2EE58-9D79-46D3-990D-2DB3F062CCD4}" type="sibTrans" cxnId="{6CD01823-6DA2-43CD-B445-16B205DE4D71}">
      <dgm:prSet phldrT="2"/>
      <dgm:spPr/>
      <dgm:t>
        <a:bodyPr/>
        <a:lstStyle/>
        <a:p>
          <a:r>
            <a:rPr lang="en-US"/>
            <a:t>2</a:t>
          </a:r>
        </a:p>
      </dgm:t>
    </dgm:pt>
    <dgm:pt modelId="{4D373A33-6B84-4947-A0BF-28FB97AFA3D4}">
      <dgm:prSet/>
      <dgm:spPr/>
      <dgm:t>
        <a:bodyPr/>
        <a:lstStyle/>
        <a:p>
          <a:pPr>
            <a:defRPr cap="all"/>
          </a:pPr>
          <a:r>
            <a:rPr lang="en-US"/>
            <a:t>Support active learning</a:t>
          </a:r>
        </a:p>
      </dgm:t>
    </dgm:pt>
    <dgm:pt modelId="{8B98BFA7-8B1D-4D9B-9D9A-D049E81FB861}" type="parTrans" cxnId="{9767E7B4-2384-4C98-B204-13B53E39E7B9}">
      <dgm:prSet/>
      <dgm:spPr/>
      <dgm:t>
        <a:bodyPr/>
        <a:lstStyle/>
        <a:p>
          <a:endParaRPr lang="en-US"/>
        </a:p>
      </dgm:t>
    </dgm:pt>
    <dgm:pt modelId="{EE8FAC67-95CE-4A81-A530-11BAE1694E70}" type="sibTrans" cxnId="{9767E7B4-2384-4C98-B204-13B53E39E7B9}">
      <dgm:prSet phldrT="3"/>
      <dgm:spPr/>
      <dgm:t>
        <a:bodyPr/>
        <a:lstStyle/>
        <a:p>
          <a:r>
            <a:rPr lang="en-US"/>
            <a:t>3</a:t>
          </a:r>
        </a:p>
      </dgm:t>
    </dgm:pt>
    <dgm:pt modelId="{CB84DCC6-D3B3-425E-B7A0-19B3C9132692}" type="pres">
      <dgm:prSet presAssocID="{918B77FA-C1E2-4F24-95F9-066CF28FAC0F}" presName="Name0" presStyleCnt="0">
        <dgm:presLayoutVars>
          <dgm:animLvl val="lvl"/>
          <dgm:resizeHandles val="exact"/>
        </dgm:presLayoutVars>
      </dgm:prSet>
      <dgm:spPr/>
    </dgm:pt>
    <dgm:pt modelId="{08B74D32-8AFA-45DC-8BEE-C13A0ACAEF1A}" type="pres">
      <dgm:prSet presAssocID="{780EACD8-04DB-4634-97CC-BFBE6D6A214A}" presName="compositeNode" presStyleCnt="0">
        <dgm:presLayoutVars>
          <dgm:bulletEnabled val="1"/>
        </dgm:presLayoutVars>
      </dgm:prSet>
      <dgm:spPr/>
    </dgm:pt>
    <dgm:pt modelId="{5C688640-CA53-427B-A8E3-C1F4B782B470}" type="pres">
      <dgm:prSet presAssocID="{780EACD8-04DB-4634-97CC-BFBE6D6A214A}" presName="bgRect" presStyleLbl="bgAccFollowNode1" presStyleIdx="0" presStyleCnt="3"/>
      <dgm:spPr/>
    </dgm:pt>
    <dgm:pt modelId="{7F199D08-D175-40D5-96EB-29A01A59F45D}" type="pres">
      <dgm:prSet presAssocID="{64803EC4-23A6-4716-B3EC-9A06221B3AB2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A0A2B957-37F6-467C-A3AA-A1D7F3BB47EF}" type="pres">
      <dgm:prSet presAssocID="{780EACD8-04DB-4634-97CC-BFBE6D6A214A}" presName="bottomLine" presStyleLbl="alignNode1" presStyleIdx="1" presStyleCnt="6">
        <dgm:presLayoutVars/>
      </dgm:prSet>
      <dgm:spPr/>
    </dgm:pt>
    <dgm:pt modelId="{F993C947-C7CF-4BD5-8D93-BC4CA0741B64}" type="pres">
      <dgm:prSet presAssocID="{780EACD8-04DB-4634-97CC-BFBE6D6A214A}" presName="nodeText" presStyleLbl="bgAccFollowNode1" presStyleIdx="0" presStyleCnt="3">
        <dgm:presLayoutVars>
          <dgm:bulletEnabled val="1"/>
        </dgm:presLayoutVars>
      </dgm:prSet>
      <dgm:spPr/>
    </dgm:pt>
    <dgm:pt modelId="{8DD55695-C79B-4712-B861-AAC19EBFEF94}" type="pres">
      <dgm:prSet presAssocID="{64803EC4-23A6-4716-B3EC-9A06221B3AB2}" presName="sibTrans" presStyleCnt="0"/>
      <dgm:spPr/>
    </dgm:pt>
    <dgm:pt modelId="{055A992A-A560-4E0F-9BE0-9F62BC319D08}" type="pres">
      <dgm:prSet presAssocID="{B69CD44B-9E44-4A37-9A60-442E89D413E9}" presName="compositeNode" presStyleCnt="0">
        <dgm:presLayoutVars>
          <dgm:bulletEnabled val="1"/>
        </dgm:presLayoutVars>
      </dgm:prSet>
      <dgm:spPr/>
    </dgm:pt>
    <dgm:pt modelId="{7D5A1B4F-5851-4DFB-8589-8534BF643E99}" type="pres">
      <dgm:prSet presAssocID="{B69CD44B-9E44-4A37-9A60-442E89D413E9}" presName="bgRect" presStyleLbl="bgAccFollowNode1" presStyleIdx="1" presStyleCnt="3"/>
      <dgm:spPr/>
    </dgm:pt>
    <dgm:pt modelId="{6CF2A567-0493-4151-B0A4-5BBE8D06E4DA}" type="pres">
      <dgm:prSet presAssocID="{33F2EE58-9D79-46D3-990D-2DB3F062CCD4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41633142-40D6-4FD1-A54B-F08C65E3728F}" type="pres">
      <dgm:prSet presAssocID="{B69CD44B-9E44-4A37-9A60-442E89D413E9}" presName="bottomLine" presStyleLbl="alignNode1" presStyleIdx="3" presStyleCnt="6">
        <dgm:presLayoutVars/>
      </dgm:prSet>
      <dgm:spPr/>
    </dgm:pt>
    <dgm:pt modelId="{54833D5D-50BB-4D79-98A6-CC9C9EC76A5B}" type="pres">
      <dgm:prSet presAssocID="{B69CD44B-9E44-4A37-9A60-442E89D413E9}" presName="nodeText" presStyleLbl="bgAccFollowNode1" presStyleIdx="1" presStyleCnt="3">
        <dgm:presLayoutVars>
          <dgm:bulletEnabled val="1"/>
        </dgm:presLayoutVars>
      </dgm:prSet>
      <dgm:spPr/>
    </dgm:pt>
    <dgm:pt modelId="{4914E026-01D1-4251-991C-5A1BCCD8F6F1}" type="pres">
      <dgm:prSet presAssocID="{33F2EE58-9D79-46D3-990D-2DB3F062CCD4}" presName="sibTrans" presStyleCnt="0"/>
      <dgm:spPr/>
    </dgm:pt>
    <dgm:pt modelId="{117B9F0F-C2CC-4DD6-ABF8-76379D6AD087}" type="pres">
      <dgm:prSet presAssocID="{4D373A33-6B84-4947-A0BF-28FB97AFA3D4}" presName="compositeNode" presStyleCnt="0">
        <dgm:presLayoutVars>
          <dgm:bulletEnabled val="1"/>
        </dgm:presLayoutVars>
      </dgm:prSet>
      <dgm:spPr/>
    </dgm:pt>
    <dgm:pt modelId="{7CF3D7D1-BE9D-4951-910E-EB1EAC060475}" type="pres">
      <dgm:prSet presAssocID="{4D373A33-6B84-4947-A0BF-28FB97AFA3D4}" presName="bgRect" presStyleLbl="bgAccFollowNode1" presStyleIdx="2" presStyleCnt="3"/>
      <dgm:spPr/>
    </dgm:pt>
    <dgm:pt modelId="{A58A6C62-B128-4DF5-9719-341B31007A05}" type="pres">
      <dgm:prSet presAssocID="{EE8FAC67-95CE-4A81-A530-11BAE1694E70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B398C4FD-FBE0-4D94-9E09-8FBD2A862228}" type="pres">
      <dgm:prSet presAssocID="{4D373A33-6B84-4947-A0BF-28FB97AFA3D4}" presName="bottomLine" presStyleLbl="alignNode1" presStyleIdx="5" presStyleCnt="6">
        <dgm:presLayoutVars/>
      </dgm:prSet>
      <dgm:spPr/>
    </dgm:pt>
    <dgm:pt modelId="{345A508A-FF2A-4AFC-8C27-7AD72D60C03B}" type="pres">
      <dgm:prSet presAssocID="{4D373A33-6B84-4947-A0BF-28FB97AFA3D4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185E1B08-1FD4-4315-AE04-FBD2411FAAEF}" type="presOf" srcId="{780EACD8-04DB-4634-97CC-BFBE6D6A214A}" destId="{5C688640-CA53-427B-A8E3-C1F4B782B470}" srcOrd="0" destOrd="0" presId="urn:microsoft.com/office/officeart/2016/7/layout/BasicLinearProcessNumbered"/>
    <dgm:cxn modelId="{6CD01823-6DA2-43CD-B445-16B205DE4D71}" srcId="{918B77FA-C1E2-4F24-95F9-066CF28FAC0F}" destId="{B69CD44B-9E44-4A37-9A60-442E89D413E9}" srcOrd="1" destOrd="0" parTransId="{94962697-7E85-49FF-B0D8-1E008432D03C}" sibTransId="{33F2EE58-9D79-46D3-990D-2DB3F062CCD4}"/>
    <dgm:cxn modelId="{A7AD6F26-B1F6-451C-A088-B92BDF8F3762}" type="presOf" srcId="{918B77FA-C1E2-4F24-95F9-066CF28FAC0F}" destId="{CB84DCC6-D3B3-425E-B7A0-19B3C9132692}" srcOrd="0" destOrd="0" presId="urn:microsoft.com/office/officeart/2016/7/layout/BasicLinearProcessNumbered"/>
    <dgm:cxn modelId="{7D51694C-DFB9-40B2-92F0-078989ACA1B0}" type="presOf" srcId="{B69CD44B-9E44-4A37-9A60-442E89D413E9}" destId="{7D5A1B4F-5851-4DFB-8589-8534BF643E99}" srcOrd="0" destOrd="0" presId="urn:microsoft.com/office/officeart/2016/7/layout/BasicLinearProcessNumbered"/>
    <dgm:cxn modelId="{47807E66-AD95-4492-B477-DCB083DBFD45}" type="presOf" srcId="{4D373A33-6B84-4947-A0BF-28FB97AFA3D4}" destId="{345A508A-FF2A-4AFC-8C27-7AD72D60C03B}" srcOrd="1" destOrd="0" presId="urn:microsoft.com/office/officeart/2016/7/layout/BasicLinearProcessNumbered"/>
    <dgm:cxn modelId="{F43EF970-A8A8-47D1-992C-A0FFC3988F96}" type="presOf" srcId="{64803EC4-23A6-4716-B3EC-9A06221B3AB2}" destId="{7F199D08-D175-40D5-96EB-29A01A59F45D}" srcOrd="0" destOrd="0" presId="urn:microsoft.com/office/officeart/2016/7/layout/BasicLinearProcessNumbered"/>
    <dgm:cxn modelId="{AD966671-0A73-442F-8F23-928FC97CEE6F}" type="presOf" srcId="{EE8FAC67-95CE-4A81-A530-11BAE1694E70}" destId="{A58A6C62-B128-4DF5-9719-341B31007A05}" srcOrd="0" destOrd="0" presId="urn:microsoft.com/office/officeart/2016/7/layout/BasicLinearProcessNumbered"/>
    <dgm:cxn modelId="{AE3C4593-F978-4744-BDCC-F9F59D98EFF9}" type="presOf" srcId="{B69CD44B-9E44-4A37-9A60-442E89D413E9}" destId="{54833D5D-50BB-4D79-98A6-CC9C9EC76A5B}" srcOrd="1" destOrd="0" presId="urn:microsoft.com/office/officeart/2016/7/layout/BasicLinearProcessNumbered"/>
    <dgm:cxn modelId="{9767E7B4-2384-4C98-B204-13B53E39E7B9}" srcId="{918B77FA-C1E2-4F24-95F9-066CF28FAC0F}" destId="{4D373A33-6B84-4947-A0BF-28FB97AFA3D4}" srcOrd="2" destOrd="0" parTransId="{8B98BFA7-8B1D-4D9B-9D9A-D049E81FB861}" sibTransId="{EE8FAC67-95CE-4A81-A530-11BAE1694E70}"/>
    <dgm:cxn modelId="{54402EBB-4EDF-4B19-BB14-6F9BF1480CC7}" type="presOf" srcId="{780EACD8-04DB-4634-97CC-BFBE6D6A214A}" destId="{F993C947-C7CF-4BD5-8D93-BC4CA0741B64}" srcOrd="1" destOrd="0" presId="urn:microsoft.com/office/officeart/2016/7/layout/BasicLinearProcessNumbered"/>
    <dgm:cxn modelId="{31EFCBBD-040A-4718-BC3E-BEF3AE46CFB9}" srcId="{918B77FA-C1E2-4F24-95F9-066CF28FAC0F}" destId="{780EACD8-04DB-4634-97CC-BFBE6D6A214A}" srcOrd="0" destOrd="0" parTransId="{22B10A76-9D8B-4F46-B54C-34AF090DE60A}" sibTransId="{64803EC4-23A6-4716-B3EC-9A06221B3AB2}"/>
    <dgm:cxn modelId="{3D3908D5-51BD-4BF3-BB83-D8A318002A2D}" type="presOf" srcId="{33F2EE58-9D79-46D3-990D-2DB3F062CCD4}" destId="{6CF2A567-0493-4151-B0A4-5BBE8D06E4DA}" srcOrd="0" destOrd="0" presId="urn:microsoft.com/office/officeart/2016/7/layout/BasicLinearProcessNumbered"/>
    <dgm:cxn modelId="{1B7782FB-3023-4B22-8E1E-7A448D0EF626}" type="presOf" srcId="{4D373A33-6B84-4947-A0BF-28FB97AFA3D4}" destId="{7CF3D7D1-BE9D-4951-910E-EB1EAC060475}" srcOrd="0" destOrd="0" presId="urn:microsoft.com/office/officeart/2016/7/layout/BasicLinearProcessNumbered"/>
    <dgm:cxn modelId="{F2EFF196-D46D-476B-B2B4-51B4C8B55C5F}" type="presParOf" srcId="{CB84DCC6-D3B3-425E-B7A0-19B3C9132692}" destId="{08B74D32-8AFA-45DC-8BEE-C13A0ACAEF1A}" srcOrd="0" destOrd="0" presId="urn:microsoft.com/office/officeart/2016/7/layout/BasicLinearProcessNumbered"/>
    <dgm:cxn modelId="{B5E390A0-986B-44E7-A6DB-A2CA410F1E01}" type="presParOf" srcId="{08B74D32-8AFA-45DC-8BEE-C13A0ACAEF1A}" destId="{5C688640-CA53-427B-A8E3-C1F4B782B470}" srcOrd="0" destOrd="0" presId="urn:microsoft.com/office/officeart/2016/7/layout/BasicLinearProcessNumbered"/>
    <dgm:cxn modelId="{F7E9D0FC-749F-4D9E-89B8-CECC40D2490C}" type="presParOf" srcId="{08B74D32-8AFA-45DC-8BEE-C13A0ACAEF1A}" destId="{7F199D08-D175-40D5-96EB-29A01A59F45D}" srcOrd="1" destOrd="0" presId="urn:microsoft.com/office/officeart/2016/7/layout/BasicLinearProcessNumbered"/>
    <dgm:cxn modelId="{7C290AE2-2F67-4CE9-8047-2647ED058669}" type="presParOf" srcId="{08B74D32-8AFA-45DC-8BEE-C13A0ACAEF1A}" destId="{A0A2B957-37F6-467C-A3AA-A1D7F3BB47EF}" srcOrd="2" destOrd="0" presId="urn:microsoft.com/office/officeart/2016/7/layout/BasicLinearProcessNumbered"/>
    <dgm:cxn modelId="{366A78AA-B138-40A9-886F-07D0E5A0EDED}" type="presParOf" srcId="{08B74D32-8AFA-45DC-8BEE-C13A0ACAEF1A}" destId="{F993C947-C7CF-4BD5-8D93-BC4CA0741B64}" srcOrd="3" destOrd="0" presId="urn:microsoft.com/office/officeart/2016/7/layout/BasicLinearProcessNumbered"/>
    <dgm:cxn modelId="{B68B769D-2A24-487A-8AB5-1BE40F0E1ADC}" type="presParOf" srcId="{CB84DCC6-D3B3-425E-B7A0-19B3C9132692}" destId="{8DD55695-C79B-4712-B861-AAC19EBFEF94}" srcOrd="1" destOrd="0" presId="urn:microsoft.com/office/officeart/2016/7/layout/BasicLinearProcessNumbered"/>
    <dgm:cxn modelId="{D6ECEE56-9668-480C-B56C-EF0F3B9916C4}" type="presParOf" srcId="{CB84DCC6-D3B3-425E-B7A0-19B3C9132692}" destId="{055A992A-A560-4E0F-9BE0-9F62BC319D08}" srcOrd="2" destOrd="0" presId="urn:microsoft.com/office/officeart/2016/7/layout/BasicLinearProcessNumbered"/>
    <dgm:cxn modelId="{1B1902FE-D23B-47D9-88C1-C4A84A93FBF4}" type="presParOf" srcId="{055A992A-A560-4E0F-9BE0-9F62BC319D08}" destId="{7D5A1B4F-5851-4DFB-8589-8534BF643E99}" srcOrd="0" destOrd="0" presId="urn:microsoft.com/office/officeart/2016/7/layout/BasicLinearProcessNumbered"/>
    <dgm:cxn modelId="{0D42EBC6-176E-4084-8831-AB7ACD15C09C}" type="presParOf" srcId="{055A992A-A560-4E0F-9BE0-9F62BC319D08}" destId="{6CF2A567-0493-4151-B0A4-5BBE8D06E4DA}" srcOrd="1" destOrd="0" presId="urn:microsoft.com/office/officeart/2016/7/layout/BasicLinearProcessNumbered"/>
    <dgm:cxn modelId="{D2A9CEFF-6B47-445B-B561-010BC059C34F}" type="presParOf" srcId="{055A992A-A560-4E0F-9BE0-9F62BC319D08}" destId="{41633142-40D6-4FD1-A54B-F08C65E3728F}" srcOrd="2" destOrd="0" presId="urn:microsoft.com/office/officeart/2016/7/layout/BasicLinearProcessNumbered"/>
    <dgm:cxn modelId="{B6F6EF0B-E88E-4918-A93C-188B648D5ECC}" type="presParOf" srcId="{055A992A-A560-4E0F-9BE0-9F62BC319D08}" destId="{54833D5D-50BB-4D79-98A6-CC9C9EC76A5B}" srcOrd="3" destOrd="0" presId="urn:microsoft.com/office/officeart/2016/7/layout/BasicLinearProcessNumbered"/>
    <dgm:cxn modelId="{F9F9665C-632E-498A-A8F0-762A8196B7C7}" type="presParOf" srcId="{CB84DCC6-D3B3-425E-B7A0-19B3C9132692}" destId="{4914E026-01D1-4251-991C-5A1BCCD8F6F1}" srcOrd="3" destOrd="0" presId="urn:microsoft.com/office/officeart/2016/7/layout/BasicLinearProcessNumbered"/>
    <dgm:cxn modelId="{28E4A858-8503-4A71-AA39-0E7780A7E74A}" type="presParOf" srcId="{CB84DCC6-D3B3-425E-B7A0-19B3C9132692}" destId="{117B9F0F-C2CC-4DD6-ABF8-76379D6AD087}" srcOrd="4" destOrd="0" presId="urn:microsoft.com/office/officeart/2016/7/layout/BasicLinearProcessNumbered"/>
    <dgm:cxn modelId="{4F419E46-F3AC-4A17-BCC9-4A6F0091F0DB}" type="presParOf" srcId="{117B9F0F-C2CC-4DD6-ABF8-76379D6AD087}" destId="{7CF3D7D1-BE9D-4951-910E-EB1EAC060475}" srcOrd="0" destOrd="0" presId="urn:microsoft.com/office/officeart/2016/7/layout/BasicLinearProcessNumbered"/>
    <dgm:cxn modelId="{3DEF5CA8-E7EC-43DE-9D9D-62F59DC59691}" type="presParOf" srcId="{117B9F0F-C2CC-4DD6-ABF8-76379D6AD087}" destId="{A58A6C62-B128-4DF5-9719-341B31007A05}" srcOrd="1" destOrd="0" presId="urn:microsoft.com/office/officeart/2016/7/layout/BasicLinearProcessNumbered"/>
    <dgm:cxn modelId="{73FA2629-E230-491C-A36F-77F8DB035A12}" type="presParOf" srcId="{117B9F0F-C2CC-4DD6-ABF8-76379D6AD087}" destId="{B398C4FD-FBE0-4D94-9E09-8FBD2A862228}" srcOrd="2" destOrd="0" presId="urn:microsoft.com/office/officeart/2016/7/layout/BasicLinearProcessNumbered"/>
    <dgm:cxn modelId="{8776BD0D-94CD-4E72-A8F4-8987BA7C44ED}" type="presParOf" srcId="{117B9F0F-C2CC-4DD6-ABF8-76379D6AD087}" destId="{345A508A-FF2A-4AFC-8C27-7AD72D60C03B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9B632B-5638-4EBC-8379-E2C3EC47650C}">
      <dsp:nvSpPr>
        <dsp:cNvPr id="0" name=""/>
        <dsp:cNvSpPr/>
      </dsp:nvSpPr>
      <dsp:spPr>
        <a:xfrm>
          <a:off x="0" y="877323"/>
          <a:ext cx="2828924" cy="17963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9323CC-9406-4465-93C0-5206FCC80CF2}">
      <dsp:nvSpPr>
        <dsp:cNvPr id="0" name=""/>
        <dsp:cNvSpPr/>
      </dsp:nvSpPr>
      <dsp:spPr>
        <a:xfrm>
          <a:off x="314325" y="1175932"/>
          <a:ext cx="2828924" cy="17963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/>
            <a:t>Understand how ASSESSMENT FOR LEARNING CAN TAKE PLACE WITHIN A CLASSROOM. </a:t>
          </a:r>
        </a:p>
      </dsp:txBody>
      <dsp:txXfrm>
        <a:off x="366939" y="1228546"/>
        <a:ext cx="2723696" cy="1691139"/>
      </dsp:txXfrm>
    </dsp:sp>
    <dsp:sp modelId="{F367AC15-77B8-4D11-B3D1-EA3DFCA1B2A9}">
      <dsp:nvSpPr>
        <dsp:cNvPr id="0" name=""/>
        <dsp:cNvSpPr/>
      </dsp:nvSpPr>
      <dsp:spPr>
        <a:xfrm>
          <a:off x="3457574" y="877323"/>
          <a:ext cx="2828924" cy="17963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526551-4063-401B-8433-B0A2CE3980D9}">
      <dsp:nvSpPr>
        <dsp:cNvPr id="0" name=""/>
        <dsp:cNvSpPr/>
      </dsp:nvSpPr>
      <dsp:spPr>
        <a:xfrm>
          <a:off x="3771900" y="1175932"/>
          <a:ext cx="2828924" cy="17963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/>
            <a:t>To understand how these strategies will enhance learning and teaching.</a:t>
          </a:r>
        </a:p>
      </dsp:txBody>
      <dsp:txXfrm>
        <a:off x="3824514" y="1228546"/>
        <a:ext cx="2723696" cy="1691139"/>
      </dsp:txXfrm>
    </dsp:sp>
    <dsp:sp modelId="{EA516B9B-9DB8-4ED9-987C-74FA0281E254}">
      <dsp:nvSpPr>
        <dsp:cNvPr id="0" name=""/>
        <dsp:cNvSpPr/>
      </dsp:nvSpPr>
      <dsp:spPr>
        <a:xfrm>
          <a:off x="6915149" y="877323"/>
          <a:ext cx="2828924" cy="17963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66E181-5A59-450F-ACE7-AA3BEADC0E3D}">
      <dsp:nvSpPr>
        <dsp:cNvPr id="0" name=""/>
        <dsp:cNvSpPr/>
      </dsp:nvSpPr>
      <dsp:spPr>
        <a:xfrm>
          <a:off x="7229475" y="1175932"/>
          <a:ext cx="2828924" cy="17963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TO UNDERSTAND SOME OF THE NEGATIVE IMPACTS ASSESSMENT FOR LEARNING STRATEGIES CAN HAVE.</a:t>
          </a:r>
        </a:p>
      </dsp:txBody>
      <dsp:txXfrm>
        <a:off x="7282089" y="1228546"/>
        <a:ext cx="2723696" cy="169113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688640-CA53-427B-A8E3-C1F4B782B470}">
      <dsp:nvSpPr>
        <dsp:cNvPr id="0" name=""/>
        <dsp:cNvSpPr/>
      </dsp:nvSpPr>
      <dsp:spPr>
        <a:xfrm>
          <a:off x="0" y="0"/>
          <a:ext cx="3143249" cy="384962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5060" tIns="330200" rIns="245060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600" kern="1200"/>
            <a:t>Ensure the work is appropriate for the child </a:t>
          </a:r>
          <a:endParaRPr lang="en-US" sz="2600" kern="1200" dirty="0"/>
        </a:p>
      </dsp:txBody>
      <dsp:txXfrm>
        <a:off x="0" y="1462857"/>
        <a:ext cx="3143249" cy="2309774"/>
      </dsp:txXfrm>
    </dsp:sp>
    <dsp:sp modelId="{7F199D08-D175-40D5-96EB-29A01A59F45D}">
      <dsp:nvSpPr>
        <dsp:cNvPr id="0" name=""/>
        <dsp:cNvSpPr/>
      </dsp:nvSpPr>
      <dsp:spPr>
        <a:xfrm>
          <a:off x="994181" y="384962"/>
          <a:ext cx="1154887" cy="115488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0039" tIns="12700" rIns="90039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1163310" y="554091"/>
        <a:ext cx="816629" cy="816629"/>
      </dsp:txXfrm>
    </dsp:sp>
    <dsp:sp modelId="{A0A2B957-37F6-467C-A3AA-A1D7F3BB47EF}">
      <dsp:nvSpPr>
        <dsp:cNvPr id="0" name=""/>
        <dsp:cNvSpPr/>
      </dsp:nvSpPr>
      <dsp:spPr>
        <a:xfrm>
          <a:off x="0" y="3849552"/>
          <a:ext cx="3143249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D5A1B4F-5851-4DFB-8589-8534BF643E99}">
      <dsp:nvSpPr>
        <dsp:cNvPr id="0" name=""/>
        <dsp:cNvSpPr/>
      </dsp:nvSpPr>
      <dsp:spPr>
        <a:xfrm>
          <a:off x="3457574" y="0"/>
          <a:ext cx="3143249" cy="384962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5060" tIns="330200" rIns="245060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600" kern="1200"/>
            <a:t>Support the learning of the child</a:t>
          </a:r>
        </a:p>
      </dsp:txBody>
      <dsp:txXfrm>
        <a:off x="3457574" y="1462857"/>
        <a:ext cx="3143249" cy="2309774"/>
      </dsp:txXfrm>
    </dsp:sp>
    <dsp:sp modelId="{6CF2A567-0493-4151-B0A4-5BBE8D06E4DA}">
      <dsp:nvSpPr>
        <dsp:cNvPr id="0" name=""/>
        <dsp:cNvSpPr/>
      </dsp:nvSpPr>
      <dsp:spPr>
        <a:xfrm>
          <a:off x="4451756" y="384962"/>
          <a:ext cx="1154887" cy="115488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0039" tIns="12700" rIns="90039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4620885" y="554091"/>
        <a:ext cx="816629" cy="816629"/>
      </dsp:txXfrm>
    </dsp:sp>
    <dsp:sp modelId="{41633142-40D6-4FD1-A54B-F08C65E3728F}">
      <dsp:nvSpPr>
        <dsp:cNvPr id="0" name=""/>
        <dsp:cNvSpPr/>
      </dsp:nvSpPr>
      <dsp:spPr>
        <a:xfrm>
          <a:off x="3457574" y="3849552"/>
          <a:ext cx="3143249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CF3D7D1-BE9D-4951-910E-EB1EAC060475}">
      <dsp:nvSpPr>
        <dsp:cNvPr id="0" name=""/>
        <dsp:cNvSpPr/>
      </dsp:nvSpPr>
      <dsp:spPr>
        <a:xfrm>
          <a:off x="6915149" y="0"/>
          <a:ext cx="3143249" cy="384962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5060" tIns="330200" rIns="245060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600" kern="1200"/>
            <a:t>Support active learning</a:t>
          </a:r>
        </a:p>
      </dsp:txBody>
      <dsp:txXfrm>
        <a:off x="6915149" y="1462857"/>
        <a:ext cx="3143249" cy="2309774"/>
      </dsp:txXfrm>
    </dsp:sp>
    <dsp:sp modelId="{A58A6C62-B128-4DF5-9719-341B31007A05}">
      <dsp:nvSpPr>
        <dsp:cNvPr id="0" name=""/>
        <dsp:cNvSpPr/>
      </dsp:nvSpPr>
      <dsp:spPr>
        <a:xfrm>
          <a:off x="7909331" y="384962"/>
          <a:ext cx="1154887" cy="115488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0039" tIns="12700" rIns="90039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8078460" y="554091"/>
        <a:ext cx="816629" cy="816629"/>
      </dsp:txXfrm>
    </dsp:sp>
    <dsp:sp modelId="{B398C4FD-FBE0-4D94-9E09-8FBD2A862228}">
      <dsp:nvSpPr>
        <dsp:cNvPr id="0" name=""/>
        <dsp:cNvSpPr/>
      </dsp:nvSpPr>
      <dsp:spPr>
        <a:xfrm>
          <a:off x="6915149" y="3849552"/>
          <a:ext cx="3143249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688640-CA53-427B-A8E3-C1F4B782B470}">
      <dsp:nvSpPr>
        <dsp:cNvPr id="0" name=""/>
        <dsp:cNvSpPr/>
      </dsp:nvSpPr>
      <dsp:spPr>
        <a:xfrm>
          <a:off x="0" y="0"/>
          <a:ext cx="3143249" cy="384962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5060" tIns="330200" rIns="245060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600" kern="1200"/>
            <a:t>Ensure the work is appropriate for the child </a:t>
          </a:r>
          <a:endParaRPr lang="en-US" sz="2600" kern="1200" dirty="0"/>
        </a:p>
      </dsp:txBody>
      <dsp:txXfrm>
        <a:off x="0" y="1462857"/>
        <a:ext cx="3143249" cy="2309774"/>
      </dsp:txXfrm>
    </dsp:sp>
    <dsp:sp modelId="{7F199D08-D175-40D5-96EB-29A01A59F45D}">
      <dsp:nvSpPr>
        <dsp:cNvPr id="0" name=""/>
        <dsp:cNvSpPr/>
      </dsp:nvSpPr>
      <dsp:spPr>
        <a:xfrm>
          <a:off x="994181" y="384962"/>
          <a:ext cx="1154887" cy="115488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0039" tIns="12700" rIns="90039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1163310" y="554091"/>
        <a:ext cx="816629" cy="816629"/>
      </dsp:txXfrm>
    </dsp:sp>
    <dsp:sp modelId="{A0A2B957-37F6-467C-A3AA-A1D7F3BB47EF}">
      <dsp:nvSpPr>
        <dsp:cNvPr id="0" name=""/>
        <dsp:cNvSpPr/>
      </dsp:nvSpPr>
      <dsp:spPr>
        <a:xfrm>
          <a:off x="0" y="3849552"/>
          <a:ext cx="3143249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D5A1B4F-5851-4DFB-8589-8534BF643E99}">
      <dsp:nvSpPr>
        <dsp:cNvPr id="0" name=""/>
        <dsp:cNvSpPr/>
      </dsp:nvSpPr>
      <dsp:spPr>
        <a:xfrm>
          <a:off x="3457574" y="0"/>
          <a:ext cx="3143249" cy="384962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5060" tIns="330200" rIns="245060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600" kern="1200"/>
            <a:t>Support the learning of the child</a:t>
          </a:r>
        </a:p>
      </dsp:txBody>
      <dsp:txXfrm>
        <a:off x="3457574" y="1462857"/>
        <a:ext cx="3143249" cy="2309774"/>
      </dsp:txXfrm>
    </dsp:sp>
    <dsp:sp modelId="{6CF2A567-0493-4151-B0A4-5BBE8D06E4DA}">
      <dsp:nvSpPr>
        <dsp:cNvPr id="0" name=""/>
        <dsp:cNvSpPr/>
      </dsp:nvSpPr>
      <dsp:spPr>
        <a:xfrm>
          <a:off x="4451756" y="384962"/>
          <a:ext cx="1154887" cy="115488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0039" tIns="12700" rIns="90039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4620885" y="554091"/>
        <a:ext cx="816629" cy="816629"/>
      </dsp:txXfrm>
    </dsp:sp>
    <dsp:sp modelId="{41633142-40D6-4FD1-A54B-F08C65E3728F}">
      <dsp:nvSpPr>
        <dsp:cNvPr id="0" name=""/>
        <dsp:cNvSpPr/>
      </dsp:nvSpPr>
      <dsp:spPr>
        <a:xfrm>
          <a:off x="3457574" y="3849552"/>
          <a:ext cx="3143249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CF3D7D1-BE9D-4951-910E-EB1EAC060475}">
      <dsp:nvSpPr>
        <dsp:cNvPr id="0" name=""/>
        <dsp:cNvSpPr/>
      </dsp:nvSpPr>
      <dsp:spPr>
        <a:xfrm>
          <a:off x="6915149" y="0"/>
          <a:ext cx="3143249" cy="384962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5060" tIns="330200" rIns="245060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600" kern="1200"/>
            <a:t>Support active learning</a:t>
          </a:r>
        </a:p>
      </dsp:txBody>
      <dsp:txXfrm>
        <a:off x="6915149" y="1462857"/>
        <a:ext cx="3143249" cy="2309774"/>
      </dsp:txXfrm>
    </dsp:sp>
    <dsp:sp modelId="{A58A6C62-B128-4DF5-9719-341B31007A05}">
      <dsp:nvSpPr>
        <dsp:cNvPr id="0" name=""/>
        <dsp:cNvSpPr/>
      </dsp:nvSpPr>
      <dsp:spPr>
        <a:xfrm>
          <a:off x="7909331" y="384962"/>
          <a:ext cx="1154887" cy="115488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0039" tIns="12700" rIns="90039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8078460" y="554091"/>
        <a:ext cx="816629" cy="816629"/>
      </dsp:txXfrm>
    </dsp:sp>
    <dsp:sp modelId="{B398C4FD-FBE0-4D94-9E09-8FBD2A862228}">
      <dsp:nvSpPr>
        <dsp:cNvPr id="0" name=""/>
        <dsp:cNvSpPr/>
      </dsp:nvSpPr>
      <dsp:spPr>
        <a:xfrm>
          <a:off x="6915149" y="3849552"/>
          <a:ext cx="3143249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2/17/20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770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2/17/20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3708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2/17/20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60714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2/17/20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4672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2/17/20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9960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2/17/20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413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2/17/20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72471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2/17/20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8602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2/17/20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782230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2/17/20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3299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2/17/20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00734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2/17/20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1577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65" r:id="rId5"/>
    <p:sldLayoutId id="2147483671" r:id="rId6"/>
    <p:sldLayoutId id="2147483672" r:id="rId7"/>
    <p:sldLayoutId id="2147483662" r:id="rId8"/>
    <p:sldLayoutId id="2147483663" r:id="rId9"/>
    <p:sldLayoutId id="2147483664" r:id="rId10"/>
    <p:sldLayoutId id="2147483666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X0_SnxqZrUI" TargetMode="External"/><Relationship Id="rId2" Type="http://schemas.openxmlformats.org/officeDocument/2006/relationships/hyperlink" Target="https://www.youtube.com/watch?v=uCR1hByKOHw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logo&#10;&#10;Description automatically generated">
            <a:extLst>
              <a:ext uri="{FF2B5EF4-FFF2-40B4-BE49-F238E27FC236}">
                <a16:creationId xmlns:a16="http://schemas.microsoft.com/office/drawing/2014/main" id="{8045422F-7258-40AC-BD2E-2469AA44892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82" name="Rectangle 81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5067" y="1808532"/>
            <a:ext cx="5452527" cy="3240936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61010" y="1975104"/>
            <a:ext cx="5120640" cy="2907792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3793" y="2355458"/>
            <a:ext cx="4775075" cy="1630907"/>
          </a:xfrm>
        </p:spPr>
        <p:txBody>
          <a:bodyPr>
            <a:normAutofit/>
          </a:bodyPr>
          <a:lstStyle/>
          <a:p>
            <a:r>
              <a:rPr lang="en-US" sz="4400" dirty="0">
                <a:solidFill>
                  <a:schemeClr val="tx1"/>
                </a:solidFill>
              </a:rPr>
              <a:t>Assessment for learning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722DDC-8EEE-4A06-8DFE-B44871EAA2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33793" y="3995988"/>
            <a:ext cx="4775075" cy="559656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chemeClr val="tx1"/>
                </a:solidFill>
              </a:rPr>
              <a:t>Naima Nazmin</a:t>
            </a:r>
          </a:p>
        </p:txBody>
      </p:sp>
    </p:spTree>
    <p:extLst>
      <p:ext uri="{BB962C8B-B14F-4D97-AF65-F5344CB8AC3E}">
        <p14:creationId xmlns:p14="http://schemas.microsoft.com/office/powerpoint/2010/main" val="25842807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r>
              <a:rPr lang="en-US" dirty="0"/>
              <a:t>Objectives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1DB1382-7276-49FA-9632-38D558F457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93152745"/>
              </p:ext>
            </p:extLst>
          </p:nvPr>
        </p:nvGraphicFramePr>
        <p:xfrm>
          <a:off x="1066800" y="2103120"/>
          <a:ext cx="10058400" cy="3849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32431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1821EDC-456B-4A4B-A069-5F5AD067944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842" r="-1" b="-1"/>
          <a:stretch/>
        </p:blipFill>
        <p:spPr>
          <a:xfrm>
            <a:off x="228599" y="237744"/>
            <a:ext cx="7696201" cy="6382512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9352DB8-0B9D-4DF8-8DEF-ECB8698AA0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51125" y="1286676"/>
            <a:ext cx="3144774" cy="1645920"/>
          </a:xfrm>
          <a:prstGeom prst="rect">
            <a:avLst/>
          </a:prstGeom>
        </p:spPr>
        <p:txBody>
          <a:bodyPr anchor="b">
            <a:normAutofit fontScale="90000"/>
          </a:bodyPr>
          <a:lstStyle/>
          <a:p>
            <a:r>
              <a:rPr lang="en-US" b="1" dirty="0"/>
              <a:t>Assessment for learning (AfL): Formative assessment 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198F52-28DB-4298-A477-897CB8E096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51125" y="3346704"/>
            <a:ext cx="3144774" cy="3511296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US" sz="3200" dirty="0"/>
              <a:t>How has this been taken place within the lesson ?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2623972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0DDDDC-D111-4C84-B89A-FC501E2908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  <a:prstGeom prst="rect">
            <a:avLst/>
          </a:prstGeom>
        </p:spPr>
        <p:txBody>
          <a:bodyPr anchor="ctr">
            <a:normAutofit fontScale="90000"/>
          </a:bodyPr>
          <a:lstStyle/>
          <a:p>
            <a:r>
              <a:rPr lang="en-US" sz="5300" dirty="0"/>
              <a:t>Setting: Primary school</a:t>
            </a:r>
            <a:br>
              <a:rPr lang="en-US" sz="5300" dirty="0"/>
            </a:br>
            <a:br>
              <a:rPr lang="en-US" sz="5300" dirty="0"/>
            </a:br>
            <a:r>
              <a:rPr lang="en-US" sz="5300" dirty="0"/>
              <a:t>Key stage: Foundation phase</a:t>
            </a:r>
            <a:endParaRPr lang="en-GB" sz="5300" dirty="0"/>
          </a:p>
        </p:txBody>
      </p:sp>
    </p:spTree>
    <p:extLst>
      <p:ext uri="{BB962C8B-B14F-4D97-AF65-F5344CB8AC3E}">
        <p14:creationId xmlns:p14="http://schemas.microsoft.com/office/powerpoint/2010/main" val="29761266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BB7927A-AB20-458A-9F1A-3B033FACC84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Setting out criteria's for success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86088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482572-F147-4437-A3C6-0B76D994BD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  <a:prstGeom prst="rect">
            <a:avLst/>
          </a:prstGeom>
        </p:spPr>
        <p:txBody>
          <a:bodyPr anchor="b">
            <a:normAutofit fontScale="90000"/>
          </a:bodyPr>
          <a:lstStyle/>
          <a:p>
            <a:br>
              <a:rPr lang="en-US" dirty="0"/>
            </a:br>
            <a:r>
              <a:rPr lang="en-US" dirty="0"/>
              <a:t>Myself and other living things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6D648B-B9AD-4FF4-96CF-3A121DB699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  <a:prstGeom prst="rect">
            <a:avLst/>
          </a:prstGeom>
        </p:spPr>
        <p:txBody>
          <a:bodyPr>
            <a:normAutofit fontScale="85000" lnSpcReduction="10000"/>
          </a:bodyPr>
          <a:lstStyle/>
          <a:p>
            <a:r>
              <a:rPr lang="en-US" dirty="0"/>
              <a:t>Lesson plan: </a:t>
            </a:r>
          </a:p>
          <a:p>
            <a:r>
              <a:rPr lang="en-US" dirty="0"/>
              <a:t>1) Introduce the topic e.g. Frogs. </a:t>
            </a:r>
          </a:p>
          <a:p>
            <a:r>
              <a:rPr lang="en-US" dirty="0"/>
              <a:t>2)Ask what they already know regarding the reproductive system of frogs. </a:t>
            </a:r>
          </a:p>
          <a:p>
            <a:r>
              <a:rPr lang="en-US" dirty="0"/>
              <a:t>3)Explain to the children what the criteria is, explain how their ideas will be explored.</a:t>
            </a:r>
          </a:p>
          <a:p>
            <a:endParaRPr lang="en-US" dirty="0"/>
          </a:p>
          <a:p>
            <a:r>
              <a:rPr lang="en-US" dirty="0"/>
              <a:t>(Welsh Government, 2018)</a:t>
            </a:r>
            <a:endParaRPr lang="en-GB" dirty="0"/>
          </a:p>
        </p:txBody>
      </p:sp>
      <p:pic>
        <p:nvPicPr>
          <p:cNvPr id="1026" name="Picture 2" descr="Image result for cartoon frogs&quot;">
            <a:extLst>
              <a:ext uri="{FF2B5EF4-FFF2-40B4-BE49-F238E27FC236}">
                <a16:creationId xmlns:a16="http://schemas.microsoft.com/office/drawing/2014/main" id="{972FC18B-9FFE-493E-9F05-22B11A639A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7538" y="663562"/>
            <a:ext cx="6492766" cy="5530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23115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3C36A25-2D2B-4133-B80C-8C067ED7CE6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Continuous ASSESSMENT AND OBSERVATION</a:t>
            </a:r>
            <a:endParaRPr lang="en-GB" dirty="0"/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962CC6BC-D703-49F7-985A-A2A5BCF167A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48530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A6A28738-94D3-447F-A6EF-7118115609C3}"/>
              </a:ext>
            </a:extLst>
          </p:cNvPr>
          <p:cNvSpPr/>
          <p:nvPr/>
        </p:nvSpPr>
        <p:spPr>
          <a:xfrm>
            <a:off x="2711669" y="2533360"/>
            <a:ext cx="2900855" cy="210170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3927A09-EFEF-4BDC-AFE6-CC2A9EC7E2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19291" y="2747615"/>
            <a:ext cx="3144774" cy="1645920"/>
          </a:xfrm>
        </p:spPr>
        <p:txBody>
          <a:bodyPr/>
          <a:lstStyle/>
          <a:p>
            <a:r>
              <a:rPr lang="en-US" dirty="0"/>
              <a:t>Ask children to create the reproductive system of frogs </a:t>
            </a:r>
            <a:endParaRPr lang="en-GB" dirty="0"/>
          </a:p>
        </p:txBody>
      </p:sp>
      <p:pic>
        <p:nvPicPr>
          <p:cNvPr id="2050" name="Picture 2" descr="Image result for classroom sofa group&quot;">
            <a:extLst>
              <a:ext uri="{FF2B5EF4-FFF2-40B4-BE49-F238E27FC236}">
                <a16:creationId xmlns:a16="http://schemas.microsoft.com/office/drawing/2014/main" id="{5B5A6C5F-64A8-4D7C-927C-CE40D079FB5C}"/>
              </a:ext>
            </a:extLst>
          </p:cNvPr>
          <p:cNvPicPr>
            <a:picLocks noGrp="1" noChangeAspect="1" noChangeArrowheads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50" b="1750"/>
          <a:stretch>
            <a:fillRect/>
          </a:stretch>
        </p:blipFill>
        <p:spPr bwMode="auto">
          <a:xfrm>
            <a:off x="260131" y="276097"/>
            <a:ext cx="2721515" cy="2257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Image result for classroom table group&quot;">
            <a:extLst>
              <a:ext uri="{FF2B5EF4-FFF2-40B4-BE49-F238E27FC236}">
                <a16:creationId xmlns:a16="http://schemas.microsoft.com/office/drawing/2014/main" id="{6914A11D-BBD2-4701-B60C-B7C7C2F163E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586" r="14892" b="11877"/>
          <a:stretch/>
        </p:blipFill>
        <p:spPr bwMode="auto">
          <a:xfrm>
            <a:off x="2586595" y="4940328"/>
            <a:ext cx="3359878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Image result for children on school carpet&quot;">
            <a:extLst>
              <a:ext uri="{FF2B5EF4-FFF2-40B4-BE49-F238E27FC236}">
                <a16:creationId xmlns:a16="http://schemas.microsoft.com/office/drawing/2014/main" id="{84C7872E-B856-4254-9F11-0DCCDBD28B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9157" y="0"/>
            <a:ext cx="2415372" cy="2415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Image result for frog reproduction poster by children&quot;">
            <a:extLst>
              <a:ext uri="{FF2B5EF4-FFF2-40B4-BE49-F238E27FC236}">
                <a16:creationId xmlns:a16="http://schemas.microsoft.com/office/drawing/2014/main" id="{D17447E1-83D4-411C-BBD3-C5505E6777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9782" y="2747318"/>
            <a:ext cx="2619375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2E078DF2-AF9A-44EB-A611-58B1929C9E9B}"/>
              </a:ext>
            </a:extLst>
          </p:cNvPr>
          <p:cNvCxnSpPr/>
          <p:nvPr/>
        </p:nvCxnSpPr>
        <p:spPr>
          <a:xfrm flipH="1" flipV="1">
            <a:off x="1828800" y="2747318"/>
            <a:ext cx="669303" cy="966843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0169B8A7-34D9-402C-B156-4D46D29967B6}"/>
              </a:ext>
            </a:extLst>
          </p:cNvPr>
          <p:cNvCxnSpPr>
            <a:cxnSpLocks/>
          </p:cNvCxnSpPr>
          <p:nvPr/>
        </p:nvCxnSpPr>
        <p:spPr>
          <a:xfrm flipH="1">
            <a:off x="4266534" y="4713779"/>
            <a:ext cx="1" cy="45211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49A208A7-C627-4020-9916-0939B2B009DE}"/>
              </a:ext>
            </a:extLst>
          </p:cNvPr>
          <p:cNvCxnSpPr>
            <a:cxnSpLocks/>
          </p:cNvCxnSpPr>
          <p:nvPr/>
        </p:nvCxnSpPr>
        <p:spPr>
          <a:xfrm flipV="1">
            <a:off x="5771345" y="2442052"/>
            <a:ext cx="808133" cy="127211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457920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2C16A6A-EF17-407E-B998-B4367850BAC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Self assessment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24944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42B6529D-0F7C-4456-A7DF-77387734F6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r>
              <a:rPr lang="en-US" dirty="0"/>
              <a:t>Ask children to complete a spelling test</a:t>
            </a:r>
            <a:endParaRPr lang="en-GB" dirty="0"/>
          </a:p>
        </p:txBody>
      </p:sp>
      <p:pic>
        <p:nvPicPr>
          <p:cNvPr id="3074" name="Picture 2" descr="Image result for kids spelling test with whiteboards&quot;">
            <a:extLst>
              <a:ext uri="{FF2B5EF4-FFF2-40B4-BE49-F238E27FC236}">
                <a16:creationId xmlns:a16="http://schemas.microsoft.com/office/drawing/2014/main" id="{382B8CAD-FC66-471F-A618-24BFBD79BC4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168" b="29495"/>
          <a:stretch/>
        </p:blipFill>
        <p:spPr bwMode="auto">
          <a:xfrm>
            <a:off x="1066800" y="2103120"/>
            <a:ext cx="10058400" cy="3849624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40988678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D29A01-9526-46A0-9076-C21ECAA20F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67095" y="623727"/>
            <a:ext cx="10058400" cy="13716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r>
              <a:rPr lang="en-US" dirty="0"/>
              <a:t>Traffic lights</a:t>
            </a:r>
            <a:endParaRPr lang="en-GB" dirty="0"/>
          </a:p>
        </p:txBody>
      </p:sp>
      <p:sp>
        <p:nvSpPr>
          <p:cNvPr id="71" name="Text Placeholder 2">
            <a:extLst>
              <a:ext uri="{FF2B5EF4-FFF2-40B4-BE49-F238E27FC236}">
                <a16:creationId xmlns:a16="http://schemas.microsoft.com/office/drawing/2014/main" id="{F289870A-A4FC-4FFC-BA10-5E3E6F5813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32855" y="1927189"/>
            <a:ext cx="4663440" cy="640080"/>
          </a:xfrm>
        </p:spPr>
        <p:txBody>
          <a:bodyPr/>
          <a:lstStyle/>
          <a:p>
            <a:r>
              <a:rPr lang="en-US" dirty="0"/>
              <a:t>Recap + Reflection</a:t>
            </a:r>
          </a:p>
        </p:txBody>
      </p:sp>
      <p:pic>
        <p:nvPicPr>
          <p:cNvPr id="1026" name="Picture 2" descr="Image result for traffic lights">
            <a:extLst>
              <a:ext uri="{FF2B5EF4-FFF2-40B4-BE49-F238E27FC236}">
                <a16:creationId xmlns:a16="http://schemas.microsoft.com/office/drawing/2014/main" id="{71605800-C329-4F5F-B291-65D50EB6F483}"/>
              </a:ext>
            </a:extLst>
          </p:cNvPr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58712" y="2794985"/>
            <a:ext cx="4663440" cy="3159480"/>
          </a:xfrm>
          <a:prstGeom prst="rect">
            <a:avLst/>
          </a:prstGeom>
          <a:solidFill>
            <a:srgbClr val="FFFFFF"/>
          </a:solidFill>
        </p:spPr>
      </p:pic>
      <p:pic>
        <p:nvPicPr>
          <p:cNvPr id="1028" name="Picture 4" descr="Image result for traffic lights">
            <a:extLst>
              <a:ext uri="{FF2B5EF4-FFF2-40B4-BE49-F238E27FC236}">
                <a16:creationId xmlns:a16="http://schemas.microsoft.com/office/drawing/2014/main" id="{2EE8723B-76BB-4C63-9CA6-FBA7252C42EE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7452" y="2888456"/>
            <a:ext cx="4389120" cy="2971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22472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85B2C7F-9E30-409E-B4D3-AB1B8EA0F3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Open ended questions 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0C39B06-E006-49B2-951A-D6BAB8543E89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What do you already know 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Do you know what will happen next 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Self assessment: traffic lights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638D84D-F279-4511-BC20-DB34B74D1A0B}"/>
              </a:ext>
            </a:extLst>
          </p:cNvPr>
          <p:cNvSpPr/>
          <p:nvPr/>
        </p:nvSpPr>
        <p:spPr>
          <a:xfrm>
            <a:off x="310975" y="304800"/>
            <a:ext cx="7588469" cy="6248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E1142B8-D469-4A80-A5EC-8D8A32A57F0E}"/>
              </a:ext>
            </a:extLst>
          </p:cNvPr>
          <p:cNvSpPr txBox="1"/>
          <p:nvPr/>
        </p:nvSpPr>
        <p:spPr>
          <a:xfrm>
            <a:off x="772999" y="857839"/>
            <a:ext cx="2464187" cy="2308324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/>
              <a:t>Asking open ended questions allows for the teacher to understand what the student already knows (AfL whole school approach, 2014).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50E5B61-37EE-4BBD-BA03-8032646FB2CB}"/>
              </a:ext>
            </a:extLst>
          </p:cNvPr>
          <p:cNvSpPr txBox="1"/>
          <p:nvPr/>
        </p:nvSpPr>
        <p:spPr>
          <a:xfrm>
            <a:off x="3852699" y="843077"/>
            <a:ext cx="2464187" cy="2308324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/>
              <a:t>Traffic lights help the student and teacher understand where their learning is. It allows for the teacher to prepare for another lesson (</a:t>
            </a:r>
            <a:r>
              <a:rPr lang="en-US" dirty="0" err="1"/>
              <a:t>Willam</a:t>
            </a:r>
            <a:r>
              <a:rPr lang="en-US" dirty="0"/>
              <a:t>, 2004). </a:t>
            </a:r>
          </a:p>
        </p:txBody>
      </p:sp>
      <p:sp>
        <p:nvSpPr>
          <p:cNvPr id="2" name="Right Brace 1">
            <a:extLst>
              <a:ext uri="{FF2B5EF4-FFF2-40B4-BE49-F238E27FC236}">
                <a16:creationId xmlns:a16="http://schemas.microsoft.com/office/drawing/2014/main" id="{C8EC146D-C740-4514-818E-E83A4DE7F9AA}"/>
              </a:ext>
            </a:extLst>
          </p:cNvPr>
          <p:cNvSpPr/>
          <p:nvPr/>
        </p:nvSpPr>
        <p:spPr>
          <a:xfrm>
            <a:off x="6777872" y="1027522"/>
            <a:ext cx="876693" cy="4788816"/>
          </a:xfrm>
          <a:prstGeom prst="rightBrac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9840798-6147-49B5-A86D-5B8621FB6CEB}"/>
              </a:ext>
            </a:extLst>
          </p:cNvPr>
          <p:cNvSpPr txBox="1"/>
          <p:nvPr/>
        </p:nvSpPr>
        <p:spPr>
          <a:xfrm>
            <a:off x="914035" y="3689678"/>
            <a:ext cx="5402851" cy="92333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/>
              <a:t>By using the traffic light system this will help the children keep in mind what the criteria and aims of the topic are (Black, 2004).</a:t>
            </a:r>
          </a:p>
        </p:txBody>
      </p:sp>
    </p:spTree>
    <p:extLst>
      <p:ext uri="{BB962C8B-B14F-4D97-AF65-F5344CB8AC3E}">
        <p14:creationId xmlns:p14="http://schemas.microsoft.com/office/powerpoint/2010/main" val="10203648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B727FAC-993A-4AA1-ABBB-026A93203B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Planning for the individual student 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7BC64D-9C5B-41DA-96FD-91BD004D2895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Preplanning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Understanding the student and their learning styles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Taking ALN into consideration </a:t>
            </a:r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B278ED6-0D08-4939-BEF5-999F83B8C050}"/>
              </a:ext>
            </a:extLst>
          </p:cNvPr>
          <p:cNvSpPr/>
          <p:nvPr/>
        </p:nvSpPr>
        <p:spPr>
          <a:xfrm>
            <a:off x="468306" y="117347"/>
            <a:ext cx="7388772" cy="619059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B198A0-5999-4AE9-B7BD-DC2EE7F05712}"/>
              </a:ext>
            </a:extLst>
          </p:cNvPr>
          <p:cNvSpPr txBox="1"/>
          <p:nvPr/>
        </p:nvSpPr>
        <p:spPr>
          <a:xfrm>
            <a:off x="772999" y="857839"/>
            <a:ext cx="2464187" cy="3139321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/>
              <a:t>Research shows that for AfL strategies to work, teachers must re-negotiate criteria’s with students. This ensures that teachers have involved the student in their learning (</a:t>
            </a:r>
            <a:r>
              <a:rPr lang="en-US" dirty="0" err="1"/>
              <a:t>Willam</a:t>
            </a:r>
            <a:r>
              <a:rPr lang="en-US" dirty="0"/>
              <a:t>, 2004).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0C9AD88-6468-4CD7-BC47-622C168790BD}"/>
              </a:ext>
            </a:extLst>
          </p:cNvPr>
          <p:cNvSpPr txBox="1"/>
          <p:nvPr/>
        </p:nvSpPr>
        <p:spPr>
          <a:xfrm>
            <a:off x="1065230" y="4506013"/>
            <a:ext cx="5580667" cy="92333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/>
              <a:t>Teaching students in mixed ability groups provides each student to be self aware and gain more confidence (Davies, 2019).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19CF721-4933-4887-9065-64C3A7D10CD9}"/>
              </a:ext>
            </a:extLst>
          </p:cNvPr>
          <p:cNvSpPr txBox="1"/>
          <p:nvPr/>
        </p:nvSpPr>
        <p:spPr>
          <a:xfrm>
            <a:off x="3781720" y="857839"/>
            <a:ext cx="2464187" cy="2308324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/>
              <a:t>AfL allows for teachers to build great report with their students and provides a comprehensive understanding of the child’s ability. </a:t>
            </a:r>
          </a:p>
        </p:txBody>
      </p:sp>
      <p:sp>
        <p:nvSpPr>
          <p:cNvPr id="9" name="Right Brace 8">
            <a:extLst>
              <a:ext uri="{FF2B5EF4-FFF2-40B4-BE49-F238E27FC236}">
                <a16:creationId xmlns:a16="http://schemas.microsoft.com/office/drawing/2014/main" id="{FF15A1A9-A5A1-410F-850D-98981C6B3D82}"/>
              </a:ext>
            </a:extLst>
          </p:cNvPr>
          <p:cNvSpPr/>
          <p:nvPr/>
        </p:nvSpPr>
        <p:spPr>
          <a:xfrm>
            <a:off x="6777872" y="1027522"/>
            <a:ext cx="876693" cy="4788816"/>
          </a:xfrm>
          <a:prstGeom prst="rightBrac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21110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E3D8F07-92E8-48D4-94E1-F7489DA485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7250" y="733877"/>
            <a:ext cx="3144774" cy="1645920"/>
          </a:xfrm>
        </p:spPr>
        <p:txBody>
          <a:bodyPr/>
          <a:lstStyle/>
          <a:p>
            <a:r>
              <a:rPr lang="en-US" dirty="0"/>
              <a:t>Continuum learning + Cross curriculum 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A70C2B-644C-4A96-9AD0-0404E54061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7250" y="2612827"/>
            <a:ext cx="3144774" cy="3511296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Group work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Literacy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Creativity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Independence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Critical thinking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Reflection</a:t>
            </a:r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BABE384-3F91-433B-AC07-E78C8A788E9E}"/>
              </a:ext>
            </a:extLst>
          </p:cNvPr>
          <p:cNvSpPr/>
          <p:nvPr/>
        </p:nvSpPr>
        <p:spPr>
          <a:xfrm>
            <a:off x="219742" y="294609"/>
            <a:ext cx="7616858" cy="629710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93D5D5B-1D9E-49A0-9C4D-74D969D18F4A}"/>
              </a:ext>
            </a:extLst>
          </p:cNvPr>
          <p:cNvSpPr txBox="1"/>
          <p:nvPr/>
        </p:nvSpPr>
        <p:spPr>
          <a:xfrm>
            <a:off x="772999" y="857839"/>
            <a:ext cx="2464187" cy="1477328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/>
              <a:t>Using AfL strategies removes the chance of repeating lessons (William, 2011).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88B9ECA-F82F-478D-96FA-FC978FACFA26}"/>
              </a:ext>
            </a:extLst>
          </p:cNvPr>
          <p:cNvSpPr txBox="1"/>
          <p:nvPr/>
        </p:nvSpPr>
        <p:spPr>
          <a:xfrm>
            <a:off x="772999" y="2851824"/>
            <a:ext cx="2464187" cy="203132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/>
              <a:t>By promoting the children to self assess it allows the children to take responsibility of their own learning(Black, 2007).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093F9B6-BB19-414F-91E8-FF57EF0F2AF8}"/>
              </a:ext>
            </a:extLst>
          </p:cNvPr>
          <p:cNvSpPr txBox="1"/>
          <p:nvPr/>
        </p:nvSpPr>
        <p:spPr>
          <a:xfrm>
            <a:off x="3610189" y="770170"/>
            <a:ext cx="2957739" cy="2585323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/>
              <a:t>Assessing while learning helps relief stress. As a result of this students become more engaged in the learning, allowing them to have a positive learning experience and ask questions where they need help.</a:t>
            </a:r>
            <a:endParaRPr lang="en-GB" dirty="0"/>
          </a:p>
        </p:txBody>
      </p:sp>
      <p:sp>
        <p:nvSpPr>
          <p:cNvPr id="9" name="Right Brace 8">
            <a:extLst>
              <a:ext uri="{FF2B5EF4-FFF2-40B4-BE49-F238E27FC236}">
                <a16:creationId xmlns:a16="http://schemas.microsoft.com/office/drawing/2014/main" id="{FE4E85DC-135B-4BD2-8455-B206D9EBCF44}"/>
              </a:ext>
            </a:extLst>
          </p:cNvPr>
          <p:cNvSpPr/>
          <p:nvPr/>
        </p:nvSpPr>
        <p:spPr>
          <a:xfrm>
            <a:off x="6777872" y="1027522"/>
            <a:ext cx="876693" cy="4788816"/>
          </a:xfrm>
          <a:prstGeom prst="rightBrac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DFDE594-CE96-499B-831A-B6DB367C3743}"/>
              </a:ext>
            </a:extLst>
          </p:cNvPr>
          <p:cNvSpPr txBox="1"/>
          <p:nvPr/>
        </p:nvSpPr>
        <p:spPr>
          <a:xfrm>
            <a:off x="3610189" y="3590487"/>
            <a:ext cx="2957739" cy="203132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/>
              <a:t>Feed back is given quicker and can help provide points to work on for other teachers and careers if they have any concern (Guskey, 2010).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54670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presage-process product model in Biggs, 1993">
            <a:extLst>
              <a:ext uri="{FF2B5EF4-FFF2-40B4-BE49-F238E27FC236}">
                <a16:creationId xmlns:a16="http://schemas.microsoft.com/office/drawing/2014/main" id="{356E4E20-E1D3-413C-8287-4628DAEC7D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8599" y="855778"/>
            <a:ext cx="7696201" cy="5146443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sp>
        <p:nvSpPr>
          <p:cNvPr id="71" name="Title 2">
            <a:extLst>
              <a:ext uri="{FF2B5EF4-FFF2-40B4-BE49-F238E27FC236}">
                <a16:creationId xmlns:a16="http://schemas.microsoft.com/office/drawing/2014/main" id="{CFC47AC1-D7A5-4DA2-A9B7-2C4F9D7DDF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3683" y="855778"/>
            <a:ext cx="3308341" cy="1645710"/>
          </a:xfrm>
        </p:spPr>
        <p:txBody>
          <a:bodyPr/>
          <a:lstStyle/>
          <a:p>
            <a:r>
              <a:rPr lang="en-US" dirty="0"/>
              <a:t>presage-process -product model  by Biggs, 1993</a:t>
            </a:r>
          </a:p>
        </p:txBody>
      </p:sp>
      <p:sp>
        <p:nvSpPr>
          <p:cNvPr id="73" name="Text Placeholder 3">
            <a:extLst>
              <a:ext uri="{FF2B5EF4-FFF2-40B4-BE49-F238E27FC236}">
                <a16:creationId xmlns:a16="http://schemas.microsoft.com/office/drawing/2014/main" id="{BF2B75F5-535F-439E-A598-A775C3DE28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7250" y="2680139"/>
            <a:ext cx="3144774" cy="3648665"/>
          </a:xfrm>
        </p:spPr>
        <p:txBody>
          <a:bodyPr/>
          <a:lstStyle/>
          <a:p>
            <a:r>
              <a:rPr lang="en-US" dirty="0"/>
              <a:t>This model supports a positive learning style like AfL. It takes prior knowledge of students joined by the teacher’s knowledge to come to an outcome. </a:t>
            </a:r>
          </a:p>
          <a:p>
            <a:endParaRPr lang="en-US" dirty="0"/>
          </a:p>
          <a:p>
            <a:r>
              <a:rPr lang="en-US" dirty="0"/>
              <a:t>(Tran, 2015)</a:t>
            </a:r>
          </a:p>
        </p:txBody>
      </p:sp>
    </p:spTree>
    <p:extLst>
      <p:ext uri="{BB962C8B-B14F-4D97-AF65-F5344CB8AC3E}">
        <p14:creationId xmlns:p14="http://schemas.microsoft.com/office/powerpoint/2010/main" val="13479004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F7FA26-3369-40A2-995E-A49D70FFEC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r>
              <a:rPr lang="en-US" dirty="0"/>
              <a:t>Principles and Practices of the </a:t>
            </a:r>
            <a:r>
              <a:rPr lang="en-US" b="1" dirty="0"/>
              <a:t>SCHOOL</a:t>
            </a:r>
            <a:endParaRPr lang="en-GB" b="1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903E1A1-9511-4040-A844-4A3C075A04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7617786"/>
              </p:ext>
            </p:extLst>
          </p:nvPr>
        </p:nvGraphicFramePr>
        <p:xfrm>
          <a:off x="1066800" y="2103120"/>
          <a:ext cx="10058400" cy="3849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77F39832-F3A9-4067-BAE1-6891C09C17CF}"/>
              </a:ext>
            </a:extLst>
          </p:cNvPr>
          <p:cNvSpPr txBox="1"/>
          <p:nvPr/>
        </p:nvSpPr>
        <p:spPr>
          <a:xfrm>
            <a:off x="8677835" y="6041670"/>
            <a:ext cx="33886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(Welsh Government, 2018)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670183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F7FA26-3369-40A2-995E-A49D70FFEC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r>
              <a:rPr lang="en-US" dirty="0"/>
              <a:t>Principles and Practices of the </a:t>
            </a:r>
            <a:r>
              <a:rPr lang="en-US" b="1" dirty="0"/>
              <a:t>ASSESSMEMNT FOR LEARNING</a:t>
            </a:r>
            <a:endParaRPr lang="en-GB" b="1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903E1A1-9511-4040-A844-4A3C075A04D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6800" y="2103120"/>
          <a:ext cx="10058400" cy="3849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9643008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ubtitle 6">
            <a:extLst>
              <a:ext uri="{FF2B5EF4-FFF2-40B4-BE49-F238E27FC236}">
                <a16:creationId xmlns:a16="http://schemas.microsoft.com/office/drawing/2014/main" id="{366FDAC8-4534-4679-BAA2-69B5364B824C}"/>
              </a:ext>
            </a:extLst>
          </p:cNvPr>
          <p:cNvSpPr>
            <a:spLocks noGrp="1"/>
          </p:cNvSpPr>
          <p:nvPr>
            <p:ph type="subTitle" idx="4294967295"/>
          </p:nvPr>
        </p:nvSpPr>
        <p:spPr>
          <a:xfrm>
            <a:off x="3254375" y="4681538"/>
            <a:ext cx="8937625" cy="457200"/>
          </a:xfrm>
        </p:spPr>
        <p:txBody>
          <a:bodyPr/>
          <a:lstStyle/>
          <a:p>
            <a:endParaRPr lang="en-US" dirty="0"/>
          </a:p>
          <a:p>
            <a:endParaRPr lang="en-GB" dirty="0"/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12E90F15-9CF9-4D7D-BB54-CA79C311426A}"/>
              </a:ext>
            </a:extLst>
          </p:cNvPr>
          <p:cNvCxnSpPr>
            <a:cxnSpLocks/>
          </p:cNvCxnSpPr>
          <p:nvPr/>
        </p:nvCxnSpPr>
        <p:spPr>
          <a:xfrm flipV="1">
            <a:off x="5182901" y="3429000"/>
            <a:ext cx="1679812" cy="1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F0B3CA15-00DD-4483-8E08-35388315A2E6}"/>
              </a:ext>
            </a:extLst>
          </p:cNvPr>
          <p:cNvSpPr txBox="1"/>
          <p:nvPr/>
        </p:nvSpPr>
        <p:spPr>
          <a:xfrm>
            <a:off x="1251275" y="1334231"/>
            <a:ext cx="2887092" cy="3785652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u="sng" dirty="0"/>
              <a:t>Summative assessments</a:t>
            </a:r>
          </a:p>
          <a:p>
            <a:endParaRPr lang="en-US" sz="2400" u="sng" dirty="0"/>
          </a:p>
          <a:p>
            <a:r>
              <a:rPr lang="en-US" sz="2400" dirty="0"/>
              <a:t>Formative assessments throughout shows substantial learning gains </a:t>
            </a:r>
            <a:r>
              <a:rPr lang="en-GB" sz="2400" dirty="0"/>
              <a:t>(Fuchs and Fuchs, 1986)</a:t>
            </a:r>
            <a:endParaRPr lang="en-GB" sz="2400" u="sng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AF6FB06-9DE5-4587-837A-43E402D0A183}"/>
              </a:ext>
            </a:extLst>
          </p:cNvPr>
          <p:cNvSpPr txBox="1"/>
          <p:nvPr/>
        </p:nvSpPr>
        <p:spPr>
          <a:xfrm>
            <a:off x="7907247" y="2811558"/>
            <a:ext cx="3300300" cy="830997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u="sng" dirty="0"/>
              <a:t>Welsh National Test</a:t>
            </a:r>
            <a:endParaRPr lang="en-GB" sz="2400" u="sng" dirty="0"/>
          </a:p>
          <a:p>
            <a:endParaRPr lang="en-GB" sz="2400" u="sng" dirty="0"/>
          </a:p>
        </p:txBody>
      </p:sp>
    </p:spTree>
    <p:extLst>
      <p:ext uri="{BB962C8B-B14F-4D97-AF65-F5344CB8AC3E}">
        <p14:creationId xmlns:p14="http://schemas.microsoft.com/office/powerpoint/2010/main" val="211175420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907485-07CD-4571-A3CC-0311730B85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Issues 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E7996D1-3E47-4760-AE79-830DAECE6108}"/>
              </a:ext>
            </a:extLst>
          </p:cNvPr>
          <p:cNvSpPr txBox="1"/>
          <p:nvPr/>
        </p:nvSpPr>
        <p:spPr>
          <a:xfrm>
            <a:off x="1140643" y="2177592"/>
            <a:ext cx="949279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You can not plan lessons based on every individual student and their formative assessment results </a:t>
            </a:r>
          </a:p>
          <a:p>
            <a:endParaRPr lang="en-US" dirty="0"/>
          </a:p>
          <a:p>
            <a:r>
              <a:rPr lang="en-US" dirty="0"/>
              <a:t>Inconsistency between teachers (</a:t>
            </a:r>
            <a:r>
              <a:rPr lang="en-US" dirty="0" err="1"/>
              <a:t>Taras</a:t>
            </a:r>
            <a:r>
              <a:rPr lang="en-US" dirty="0"/>
              <a:t>, 2010). </a:t>
            </a:r>
          </a:p>
          <a:p>
            <a:endParaRPr lang="en-US" dirty="0"/>
          </a:p>
          <a:p>
            <a:r>
              <a:rPr lang="en-US" dirty="0"/>
              <a:t>Self assessment – lack of understanding as to what they should be achieving </a:t>
            </a:r>
            <a:r>
              <a:rPr lang="en-GB" dirty="0"/>
              <a:t>(Fuchs and Fuchs, 1986)</a:t>
            </a:r>
          </a:p>
          <a:p>
            <a:endParaRPr lang="en-GB" dirty="0"/>
          </a:p>
          <a:p>
            <a:r>
              <a:rPr lang="en-GB" dirty="0"/>
              <a:t>More complex issues may require more than a simple feedback (William, 2011).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924428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584ED2-495E-43CC-93C8-D3367C8A3D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033" y="230956"/>
            <a:ext cx="10058400" cy="1371600"/>
          </a:xfrm>
        </p:spPr>
        <p:txBody>
          <a:bodyPr/>
          <a:lstStyle/>
          <a:p>
            <a:r>
              <a:rPr lang="en-US" dirty="0"/>
              <a:t>References 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F28CE02-60F0-441E-9C8A-DA08DBEF0CDB}"/>
              </a:ext>
            </a:extLst>
          </p:cNvPr>
          <p:cNvSpPr txBox="1"/>
          <p:nvPr/>
        </p:nvSpPr>
        <p:spPr>
          <a:xfrm>
            <a:off x="586033" y="1329179"/>
            <a:ext cx="10124388" cy="56169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Black, P. and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Wiliam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D., 2005. 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Inside the black box: Raising standards through classroom assessment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Granada Learning.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AfL whole school approach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(2014). [video]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https://www.youtube.com/watch?v=uCR1hByKOHw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Youtube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: Joe Teach. 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Wiliam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D., Lee, C., Harrison, C. and Black, P., 2004. Teachers developing assessment for learning: Impact on student achievement. 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Assessment in education: principles, policy &amp; practice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11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(1), pp.49-65.</a:t>
            </a: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Black, P. et al., 2007. 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Assessment for Learning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Maidenhead: McGraw-Hill Education.</a:t>
            </a: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Assessment for Learning Strategies - Key classroom strategies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(2019). [video]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https://www.youtube.com/watch?v=X0_SnxqZrUI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Youtube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: Person English.</a:t>
            </a: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Tran, N.D., 2015.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Reconceptualisation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of approaches to teaching evaluation in higher education. 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Issues in educational Research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25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(1), p.50.</a:t>
            </a: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Guskey, T.R. (2010) “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Formative Assessment: The Contributions of Benjamin 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”, Handbook of Formative Assessment. Taylor &amp; Francis: New York. P 106-124.</a:t>
            </a: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Wiliam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D., 2011. What is assessment for learning?. 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Studies in educational evaluation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37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(1), pp.3-14.</a:t>
            </a: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Natriello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G., 1987. Evaluation Processes in Schools and Classrooms. Report No. 12. May, 1987.</a:t>
            </a: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Fuchs, L. S., &amp; Fuchs, D. (1986). Effects of systematic formative evaluation—A meta-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analysis.Exceptional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Children, 53(3), 199–208</a:t>
            </a: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Taras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M., 2010. Assessment for learning: assessing the theory and evidence. 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Procedia-Social and Behavioral Sciences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(2), pp.3015-3022.</a:t>
            </a: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Black, P., Harrison, C., Lee, C., Marshall, B. and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Wiliam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D., 2004. Working inside the black box: Assessment for learning in the classroom. 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Phi delta </a:t>
            </a:r>
            <a:r>
              <a:rPr lang="en-US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kappan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86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(1), pp.8-21.</a:t>
            </a: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/>
              <a:t>Welsh Government (2018). </a:t>
            </a:r>
            <a:r>
              <a:rPr lang="en-US" i="1" dirty="0"/>
              <a:t>Knowledge and understanding of the world</a:t>
            </a:r>
            <a:r>
              <a:rPr lang="en-US" dirty="0"/>
              <a:t>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100" dirty="0"/>
          </a:p>
          <a:p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384480922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FIVE">
      <a:dk1>
        <a:sysClr val="windowText" lastClr="000000"/>
      </a:dk1>
      <a:lt1>
        <a:sysClr val="window" lastClr="FFFFFF"/>
      </a:lt1>
      <a:dk2>
        <a:srgbClr val="505046"/>
      </a:dk2>
      <a:lt2>
        <a:srgbClr val="F5F6F4"/>
      </a:lt2>
      <a:accent1>
        <a:srgbClr val="57903F"/>
      </a:accent1>
      <a:accent2>
        <a:srgbClr val="F03F2B"/>
      </a:accent2>
      <a:accent3>
        <a:srgbClr val="3488A0"/>
      </a:accent3>
      <a:accent4>
        <a:srgbClr val="F8D22F"/>
      </a:accent4>
      <a:accent5>
        <a:srgbClr val="5CC6D6"/>
      </a:accent5>
      <a:accent6>
        <a:srgbClr val="B8D233"/>
      </a:accent6>
      <a:hlink>
        <a:srgbClr val="00B0F0"/>
      </a:hlink>
      <a:folHlink>
        <a:srgbClr val="B2B2B2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IVE.pptx" id="{928531FE-40B6-4895-993A-83D26AA1E005}" vid="{C99C5ABD-1620-4AD2-A38C-62625556F38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1032</Words>
  <Application>Microsoft Office PowerPoint</Application>
  <PresentationFormat>Widescreen</PresentationFormat>
  <Paragraphs>109</Paragraphs>
  <Slides>20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SavonVTI</vt:lpstr>
      <vt:lpstr>Assessment for learning</vt:lpstr>
      <vt:lpstr>Objectives</vt:lpstr>
      <vt:lpstr>Assessment for learning (AfL): Formative assessment </vt:lpstr>
      <vt:lpstr>Setting: Primary school  Key stage: Foundation phase</vt:lpstr>
      <vt:lpstr>Setting out criteria's for success</vt:lpstr>
      <vt:lpstr> Myself and other living things </vt:lpstr>
      <vt:lpstr>Continuous ASSESSMENT AND OBSERVATION</vt:lpstr>
      <vt:lpstr>Ask children to create the reproductive system of frogs </vt:lpstr>
      <vt:lpstr>Self assessment</vt:lpstr>
      <vt:lpstr>Ask children to complete a spelling test</vt:lpstr>
      <vt:lpstr>Traffic lights</vt:lpstr>
      <vt:lpstr>Open ended questions </vt:lpstr>
      <vt:lpstr>Planning for the individual student </vt:lpstr>
      <vt:lpstr>Continuum learning + Cross curriculum </vt:lpstr>
      <vt:lpstr>presage-process -product model  by Biggs, 1993</vt:lpstr>
      <vt:lpstr>Principles and Practices of the SCHOOL</vt:lpstr>
      <vt:lpstr>Principles and Practices of the ASSESSMEMNT FOR LEARNING</vt:lpstr>
      <vt:lpstr>PowerPoint Presentation</vt:lpstr>
      <vt:lpstr>Issues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 for learning</dc:title>
  <dc:creator/>
  <cp:lastModifiedBy>Naima Nazmin (1600909)</cp:lastModifiedBy>
  <cp:revision>2</cp:revision>
  <dcterms:created xsi:type="dcterms:W3CDTF">2020-02-07T11:50:37Z</dcterms:created>
  <dcterms:modified xsi:type="dcterms:W3CDTF">2020-02-17T08:49:27Z</dcterms:modified>
</cp:coreProperties>
</file>