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6" r:id="rId2"/>
    <p:sldId id="277" r:id="rId3"/>
    <p:sldId id="275" r:id="rId4"/>
    <p:sldId id="256" r:id="rId5"/>
    <p:sldId id="257" r:id="rId6"/>
    <p:sldId id="272" r:id="rId7"/>
    <p:sldId id="258" r:id="rId8"/>
    <p:sldId id="273" r:id="rId9"/>
    <p:sldId id="268" r:id="rId10"/>
    <p:sldId id="271" r:id="rId11"/>
    <p:sldId id="259" r:id="rId12"/>
    <p:sldId id="263" r:id="rId13"/>
    <p:sldId id="267" r:id="rId14"/>
    <p:sldId id="265" r:id="rId15"/>
    <p:sldId id="274"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528874-BD15-40DB-A5CC-E47F8A74F051}" v="34" dt="2023-05-17T09:48:55.224"/>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D30EAC-43DA-4185-8C85-BD80D4BEB10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96A8F11-7268-40C8-8BA4-8AEB828F8FD4}">
      <dgm:prSet/>
      <dgm:spPr/>
      <dgm:t>
        <a:bodyPr/>
        <a:lstStyle/>
        <a:p>
          <a:r>
            <a:rPr lang="en-GB"/>
            <a:t>Introduce your presentation and case study </a:t>
          </a:r>
          <a:endParaRPr lang="en-US"/>
        </a:p>
      </dgm:t>
    </dgm:pt>
    <dgm:pt modelId="{35F63B9A-770E-4AD0-A992-5B508A650809}" type="parTrans" cxnId="{18837519-95C0-4031-816B-2676B5A93230}">
      <dgm:prSet/>
      <dgm:spPr/>
      <dgm:t>
        <a:bodyPr/>
        <a:lstStyle/>
        <a:p>
          <a:endParaRPr lang="en-US"/>
        </a:p>
      </dgm:t>
    </dgm:pt>
    <dgm:pt modelId="{4925D8B7-E0D1-46F4-BA47-BFF56AA2C48E}" type="sibTrans" cxnId="{18837519-95C0-4031-816B-2676B5A93230}">
      <dgm:prSet/>
      <dgm:spPr/>
      <dgm:t>
        <a:bodyPr/>
        <a:lstStyle/>
        <a:p>
          <a:endParaRPr lang="en-US"/>
        </a:p>
      </dgm:t>
    </dgm:pt>
    <dgm:pt modelId="{6419A999-2A47-4873-90CE-441193504B87}">
      <dgm:prSet/>
      <dgm:spPr/>
      <dgm:t>
        <a:bodyPr/>
        <a:lstStyle/>
        <a:p>
          <a:r>
            <a:rPr lang="en-GB"/>
            <a:t>What are the aims and objectives of this presentation?</a:t>
          </a:r>
          <a:endParaRPr lang="en-US"/>
        </a:p>
      </dgm:t>
    </dgm:pt>
    <dgm:pt modelId="{B96195A0-B646-4A87-9319-CC1B0F82992A}" type="parTrans" cxnId="{2F20DAE5-3554-42F4-9659-C8ED0D63FDDA}">
      <dgm:prSet/>
      <dgm:spPr/>
      <dgm:t>
        <a:bodyPr/>
        <a:lstStyle/>
        <a:p>
          <a:endParaRPr lang="en-US"/>
        </a:p>
      </dgm:t>
    </dgm:pt>
    <dgm:pt modelId="{2CEA0645-EE55-46E0-B42F-A6B71FDEC0B0}" type="sibTrans" cxnId="{2F20DAE5-3554-42F4-9659-C8ED0D63FDDA}">
      <dgm:prSet/>
      <dgm:spPr/>
      <dgm:t>
        <a:bodyPr/>
        <a:lstStyle/>
        <a:p>
          <a:endParaRPr lang="en-US"/>
        </a:p>
      </dgm:t>
    </dgm:pt>
    <dgm:pt modelId="{E0821206-B509-42E8-8FE3-DFFBE7D47DFD}">
      <dgm:prSet/>
      <dgm:spPr/>
      <dgm:t>
        <a:bodyPr/>
        <a:lstStyle/>
        <a:p>
          <a:r>
            <a:rPr lang="en-GB"/>
            <a:t>Offer key items that you will discuss…</a:t>
          </a:r>
          <a:endParaRPr lang="en-US"/>
        </a:p>
      </dgm:t>
    </dgm:pt>
    <dgm:pt modelId="{10742E15-A1B5-41F3-9C42-F2A181F0C992}" type="parTrans" cxnId="{F78298AE-F4F7-4A93-9581-074A30FD2A65}">
      <dgm:prSet/>
      <dgm:spPr/>
      <dgm:t>
        <a:bodyPr/>
        <a:lstStyle/>
        <a:p>
          <a:endParaRPr lang="en-US"/>
        </a:p>
      </dgm:t>
    </dgm:pt>
    <dgm:pt modelId="{7D880646-C104-4DF8-84BA-FBBB720FFE93}" type="sibTrans" cxnId="{F78298AE-F4F7-4A93-9581-074A30FD2A65}">
      <dgm:prSet/>
      <dgm:spPr/>
      <dgm:t>
        <a:bodyPr/>
        <a:lstStyle/>
        <a:p>
          <a:endParaRPr lang="en-US"/>
        </a:p>
      </dgm:t>
    </dgm:pt>
    <dgm:pt modelId="{3D0BE888-5F49-4F97-B455-5A6D4BF6F6A0}" type="pres">
      <dgm:prSet presAssocID="{ABD30EAC-43DA-4185-8C85-BD80D4BEB102}" presName="hierChild1" presStyleCnt="0">
        <dgm:presLayoutVars>
          <dgm:chPref val="1"/>
          <dgm:dir/>
          <dgm:animOne val="branch"/>
          <dgm:animLvl val="lvl"/>
          <dgm:resizeHandles/>
        </dgm:presLayoutVars>
      </dgm:prSet>
      <dgm:spPr/>
    </dgm:pt>
    <dgm:pt modelId="{99925F67-2334-4B2A-A2E7-9CB4B8041795}" type="pres">
      <dgm:prSet presAssocID="{996A8F11-7268-40C8-8BA4-8AEB828F8FD4}" presName="hierRoot1" presStyleCnt="0"/>
      <dgm:spPr/>
    </dgm:pt>
    <dgm:pt modelId="{0E7F53AA-51A8-4787-9BB8-DD2D4C2B5550}" type="pres">
      <dgm:prSet presAssocID="{996A8F11-7268-40C8-8BA4-8AEB828F8FD4}" presName="composite" presStyleCnt="0"/>
      <dgm:spPr/>
    </dgm:pt>
    <dgm:pt modelId="{2FF4EB91-D0C8-487A-BCC4-3B1213006F78}" type="pres">
      <dgm:prSet presAssocID="{996A8F11-7268-40C8-8BA4-8AEB828F8FD4}" presName="background" presStyleLbl="node0" presStyleIdx="0" presStyleCnt="3"/>
      <dgm:spPr/>
    </dgm:pt>
    <dgm:pt modelId="{E71762FC-486F-48B5-9A9E-D8B0BD0C038C}" type="pres">
      <dgm:prSet presAssocID="{996A8F11-7268-40C8-8BA4-8AEB828F8FD4}" presName="text" presStyleLbl="fgAcc0" presStyleIdx="0" presStyleCnt="3">
        <dgm:presLayoutVars>
          <dgm:chPref val="3"/>
        </dgm:presLayoutVars>
      </dgm:prSet>
      <dgm:spPr/>
    </dgm:pt>
    <dgm:pt modelId="{E31FAED8-A48E-4E31-BD19-BECFDEB7683E}" type="pres">
      <dgm:prSet presAssocID="{996A8F11-7268-40C8-8BA4-8AEB828F8FD4}" presName="hierChild2" presStyleCnt="0"/>
      <dgm:spPr/>
    </dgm:pt>
    <dgm:pt modelId="{7666EF5F-1649-47ED-9650-75CCB14F5E86}" type="pres">
      <dgm:prSet presAssocID="{6419A999-2A47-4873-90CE-441193504B87}" presName="hierRoot1" presStyleCnt="0"/>
      <dgm:spPr/>
    </dgm:pt>
    <dgm:pt modelId="{3075739A-52F3-44CA-940C-EDF9F2AFE614}" type="pres">
      <dgm:prSet presAssocID="{6419A999-2A47-4873-90CE-441193504B87}" presName="composite" presStyleCnt="0"/>
      <dgm:spPr/>
    </dgm:pt>
    <dgm:pt modelId="{60EF7232-C52A-4AD5-9F8C-EE6B9955C4CD}" type="pres">
      <dgm:prSet presAssocID="{6419A999-2A47-4873-90CE-441193504B87}" presName="background" presStyleLbl="node0" presStyleIdx="1" presStyleCnt="3"/>
      <dgm:spPr/>
    </dgm:pt>
    <dgm:pt modelId="{10A86299-3597-44BD-BDA3-773CA6D1ED08}" type="pres">
      <dgm:prSet presAssocID="{6419A999-2A47-4873-90CE-441193504B87}" presName="text" presStyleLbl="fgAcc0" presStyleIdx="1" presStyleCnt="3">
        <dgm:presLayoutVars>
          <dgm:chPref val="3"/>
        </dgm:presLayoutVars>
      </dgm:prSet>
      <dgm:spPr/>
    </dgm:pt>
    <dgm:pt modelId="{B5E9CA20-910C-4152-8172-E3D95CFC35B7}" type="pres">
      <dgm:prSet presAssocID="{6419A999-2A47-4873-90CE-441193504B87}" presName="hierChild2" presStyleCnt="0"/>
      <dgm:spPr/>
    </dgm:pt>
    <dgm:pt modelId="{F663F1CC-DD3D-4862-88A9-3BF34D8D72EF}" type="pres">
      <dgm:prSet presAssocID="{E0821206-B509-42E8-8FE3-DFFBE7D47DFD}" presName="hierRoot1" presStyleCnt="0"/>
      <dgm:spPr/>
    </dgm:pt>
    <dgm:pt modelId="{28288737-ECC9-4E77-B7A1-6922D54B795B}" type="pres">
      <dgm:prSet presAssocID="{E0821206-B509-42E8-8FE3-DFFBE7D47DFD}" presName="composite" presStyleCnt="0"/>
      <dgm:spPr/>
    </dgm:pt>
    <dgm:pt modelId="{02992A1A-EEE4-4F75-A4EA-457C5DB72D91}" type="pres">
      <dgm:prSet presAssocID="{E0821206-B509-42E8-8FE3-DFFBE7D47DFD}" presName="background" presStyleLbl="node0" presStyleIdx="2" presStyleCnt="3"/>
      <dgm:spPr/>
    </dgm:pt>
    <dgm:pt modelId="{F165FCD2-F679-45AC-A467-88C03BBDFD51}" type="pres">
      <dgm:prSet presAssocID="{E0821206-B509-42E8-8FE3-DFFBE7D47DFD}" presName="text" presStyleLbl="fgAcc0" presStyleIdx="2" presStyleCnt="3">
        <dgm:presLayoutVars>
          <dgm:chPref val="3"/>
        </dgm:presLayoutVars>
      </dgm:prSet>
      <dgm:spPr/>
    </dgm:pt>
    <dgm:pt modelId="{FDC48CBF-0467-4C92-AFB8-7BB0D09B6FD0}" type="pres">
      <dgm:prSet presAssocID="{E0821206-B509-42E8-8FE3-DFFBE7D47DFD}" presName="hierChild2" presStyleCnt="0"/>
      <dgm:spPr/>
    </dgm:pt>
  </dgm:ptLst>
  <dgm:cxnLst>
    <dgm:cxn modelId="{18837519-95C0-4031-816B-2676B5A93230}" srcId="{ABD30EAC-43DA-4185-8C85-BD80D4BEB102}" destId="{996A8F11-7268-40C8-8BA4-8AEB828F8FD4}" srcOrd="0" destOrd="0" parTransId="{35F63B9A-770E-4AD0-A992-5B508A650809}" sibTransId="{4925D8B7-E0D1-46F4-BA47-BFF56AA2C48E}"/>
    <dgm:cxn modelId="{C3D87789-A770-4BEC-BA6E-A21E20CF6C35}" type="presOf" srcId="{6419A999-2A47-4873-90CE-441193504B87}" destId="{10A86299-3597-44BD-BDA3-773CA6D1ED08}" srcOrd="0" destOrd="0" presId="urn:microsoft.com/office/officeart/2005/8/layout/hierarchy1"/>
    <dgm:cxn modelId="{F78298AE-F4F7-4A93-9581-074A30FD2A65}" srcId="{ABD30EAC-43DA-4185-8C85-BD80D4BEB102}" destId="{E0821206-B509-42E8-8FE3-DFFBE7D47DFD}" srcOrd="2" destOrd="0" parTransId="{10742E15-A1B5-41F3-9C42-F2A181F0C992}" sibTransId="{7D880646-C104-4DF8-84BA-FBBB720FFE93}"/>
    <dgm:cxn modelId="{A86151B5-3A3E-4224-BEB2-6A4EBA04F34D}" type="presOf" srcId="{E0821206-B509-42E8-8FE3-DFFBE7D47DFD}" destId="{F165FCD2-F679-45AC-A467-88C03BBDFD51}" srcOrd="0" destOrd="0" presId="urn:microsoft.com/office/officeart/2005/8/layout/hierarchy1"/>
    <dgm:cxn modelId="{65DE35BD-B806-4D3F-B13C-2148015DB583}" type="presOf" srcId="{ABD30EAC-43DA-4185-8C85-BD80D4BEB102}" destId="{3D0BE888-5F49-4F97-B455-5A6D4BF6F6A0}" srcOrd="0" destOrd="0" presId="urn:microsoft.com/office/officeart/2005/8/layout/hierarchy1"/>
    <dgm:cxn modelId="{FF1F1BD8-55C9-4DB3-B7F9-BF9CD89E11B3}" type="presOf" srcId="{996A8F11-7268-40C8-8BA4-8AEB828F8FD4}" destId="{E71762FC-486F-48B5-9A9E-D8B0BD0C038C}" srcOrd="0" destOrd="0" presId="urn:microsoft.com/office/officeart/2005/8/layout/hierarchy1"/>
    <dgm:cxn modelId="{2F20DAE5-3554-42F4-9659-C8ED0D63FDDA}" srcId="{ABD30EAC-43DA-4185-8C85-BD80D4BEB102}" destId="{6419A999-2A47-4873-90CE-441193504B87}" srcOrd="1" destOrd="0" parTransId="{B96195A0-B646-4A87-9319-CC1B0F82992A}" sibTransId="{2CEA0645-EE55-46E0-B42F-A6B71FDEC0B0}"/>
    <dgm:cxn modelId="{FC5E7501-7D5E-4CF4-8E04-12B05ED3B486}" type="presParOf" srcId="{3D0BE888-5F49-4F97-B455-5A6D4BF6F6A0}" destId="{99925F67-2334-4B2A-A2E7-9CB4B8041795}" srcOrd="0" destOrd="0" presId="urn:microsoft.com/office/officeart/2005/8/layout/hierarchy1"/>
    <dgm:cxn modelId="{15B80F29-4478-42FC-A61D-9501375F0DEE}" type="presParOf" srcId="{99925F67-2334-4B2A-A2E7-9CB4B8041795}" destId="{0E7F53AA-51A8-4787-9BB8-DD2D4C2B5550}" srcOrd="0" destOrd="0" presId="urn:microsoft.com/office/officeart/2005/8/layout/hierarchy1"/>
    <dgm:cxn modelId="{85479553-871F-44D7-B260-9FB19888B9E1}" type="presParOf" srcId="{0E7F53AA-51A8-4787-9BB8-DD2D4C2B5550}" destId="{2FF4EB91-D0C8-487A-BCC4-3B1213006F78}" srcOrd="0" destOrd="0" presId="urn:microsoft.com/office/officeart/2005/8/layout/hierarchy1"/>
    <dgm:cxn modelId="{1F53E91D-A366-467E-86BB-83EBD60D9370}" type="presParOf" srcId="{0E7F53AA-51A8-4787-9BB8-DD2D4C2B5550}" destId="{E71762FC-486F-48B5-9A9E-D8B0BD0C038C}" srcOrd="1" destOrd="0" presId="urn:microsoft.com/office/officeart/2005/8/layout/hierarchy1"/>
    <dgm:cxn modelId="{7FDE8DB2-44A0-493D-B3A3-228E020707A9}" type="presParOf" srcId="{99925F67-2334-4B2A-A2E7-9CB4B8041795}" destId="{E31FAED8-A48E-4E31-BD19-BECFDEB7683E}" srcOrd="1" destOrd="0" presId="urn:microsoft.com/office/officeart/2005/8/layout/hierarchy1"/>
    <dgm:cxn modelId="{1967558A-3F57-4FB7-9695-64205B4536E7}" type="presParOf" srcId="{3D0BE888-5F49-4F97-B455-5A6D4BF6F6A0}" destId="{7666EF5F-1649-47ED-9650-75CCB14F5E86}" srcOrd="1" destOrd="0" presId="urn:microsoft.com/office/officeart/2005/8/layout/hierarchy1"/>
    <dgm:cxn modelId="{CB688F52-0960-4411-892A-93E964B5854C}" type="presParOf" srcId="{7666EF5F-1649-47ED-9650-75CCB14F5E86}" destId="{3075739A-52F3-44CA-940C-EDF9F2AFE614}" srcOrd="0" destOrd="0" presId="urn:microsoft.com/office/officeart/2005/8/layout/hierarchy1"/>
    <dgm:cxn modelId="{BBA0E090-2CF3-458B-9ABD-9D03948C9F17}" type="presParOf" srcId="{3075739A-52F3-44CA-940C-EDF9F2AFE614}" destId="{60EF7232-C52A-4AD5-9F8C-EE6B9955C4CD}" srcOrd="0" destOrd="0" presId="urn:microsoft.com/office/officeart/2005/8/layout/hierarchy1"/>
    <dgm:cxn modelId="{4B5A47E6-B4C1-4D99-8F6C-33BDEC60AEB3}" type="presParOf" srcId="{3075739A-52F3-44CA-940C-EDF9F2AFE614}" destId="{10A86299-3597-44BD-BDA3-773CA6D1ED08}" srcOrd="1" destOrd="0" presId="urn:microsoft.com/office/officeart/2005/8/layout/hierarchy1"/>
    <dgm:cxn modelId="{5E8082C5-285E-4E01-844F-DEA7FD478063}" type="presParOf" srcId="{7666EF5F-1649-47ED-9650-75CCB14F5E86}" destId="{B5E9CA20-910C-4152-8172-E3D95CFC35B7}" srcOrd="1" destOrd="0" presId="urn:microsoft.com/office/officeart/2005/8/layout/hierarchy1"/>
    <dgm:cxn modelId="{A27A919D-A533-46DF-AA4E-02C9BBD7AD26}" type="presParOf" srcId="{3D0BE888-5F49-4F97-B455-5A6D4BF6F6A0}" destId="{F663F1CC-DD3D-4862-88A9-3BF34D8D72EF}" srcOrd="2" destOrd="0" presId="urn:microsoft.com/office/officeart/2005/8/layout/hierarchy1"/>
    <dgm:cxn modelId="{E968D78F-8312-4559-927F-C5A97E88B005}" type="presParOf" srcId="{F663F1CC-DD3D-4862-88A9-3BF34D8D72EF}" destId="{28288737-ECC9-4E77-B7A1-6922D54B795B}" srcOrd="0" destOrd="0" presId="urn:microsoft.com/office/officeart/2005/8/layout/hierarchy1"/>
    <dgm:cxn modelId="{B53F87A1-9B39-449C-B40A-D5C32A8C21CA}" type="presParOf" srcId="{28288737-ECC9-4E77-B7A1-6922D54B795B}" destId="{02992A1A-EEE4-4F75-A4EA-457C5DB72D91}" srcOrd="0" destOrd="0" presId="urn:microsoft.com/office/officeart/2005/8/layout/hierarchy1"/>
    <dgm:cxn modelId="{CAF46C6F-0D96-489B-AAE6-8332CCC47FE8}" type="presParOf" srcId="{28288737-ECC9-4E77-B7A1-6922D54B795B}" destId="{F165FCD2-F679-45AC-A467-88C03BBDFD51}" srcOrd="1" destOrd="0" presId="urn:microsoft.com/office/officeart/2005/8/layout/hierarchy1"/>
    <dgm:cxn modelId="{11A4F917-5C4A-4C08-BE0A-6BFDB815D37C}" type="presParOf" srcId="{F663F1CC-DD3D-4862-88A9-3BF34D8D72EF}" destId="{FDC48CBF-0467-4C92-AFB8-7BB0D09B6FD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6D3B52-783A-7145-94C0-5422CE8583B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5F23BAE-E60F-4747-BE05-B730FE813B3A}">
      <dgm:prSet phldrT="[Text]" phldr="0" custT="1"/>
      <dgm:spPr/>
      <dgm:t>
        <a:bodyPr/>
        <a:lstStyle/>
        <a:p>
          <a:r>
            <a:rPr lang="en-GB" sz="1400">
              <a:latin typeface="Arial" panose="020B0604020202020204" pitchFamily="34" charset="0"/>
              <a:cs typeface="Arial" panose="020B0604020202020204" pitchFamily="34" charset="0"/>
            </a:rPr>
            <a:t> Involvement in crime, Vandalism, anti-social behaviour </a:t>
          </a:r>
        </a:p>
      </dgm:t>
    </dgm:pt>
    <dgm:pt modelId="{C16C9FD7-ED53-CB49-B304-B27EA1A28061}" type="par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6CC2828D-782D-004E-AFF9-B3C685218709}" type="sib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9197F8E6-5117-1E43-9742-ED114D6770A2}">
      <dgm:prSet phldrT="[Text]" phldr="0" custT="1"/>
      <dgm:spPr/>
      <dgm:t>
        <a:bodyPr/>
        <a:lstStyle/>
        <a:p>
          <a:r>
            <a:rPr lang="en-GB" sz="1400">
              <a:latin typeface="Arial" panose="020B0604020202020204" pitchFamily="34" charset="0"/>
              <a:cs typeface="Arial" panose="020B0604020202020204" pitchFamily="34" charset="0"/>
            </a:rPr>
            <a:t>Housing conditions</a:t>
          </a:r>
        </a:p>
        <a:p>
          <a:r>
            <a:rPr lang="en-GB" sz="1400">
              <a:latin typeface="Arial" panose="020B0604020202020204" pitchFamily="34" charset="0"/>
              <a:cs typeface="Arial" panose="020B0604020202020204" pitchFamily="34" charset="0"/>
            </a:rPr>
            <a:t>&amp; Unemployment</a:t>
          </a:r>
        </a:p>
      </dgm:t>
    </dgm:pt>
    <dgm:pt modelId="{87331FF6-3228-4140-ACC0-C412C6036181}" type="par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AA341D7F-7D6B-4245-A651-FF12CFE3391C}" type="sib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5EC2E595-AD5B-CE4C-9EF0-E60BED44D751}">
      <dgm:prSet phldrT="[Text]" phldr="0" custT="1"/>
      <dgm:spPr/>
      <dgm:t>
        <a:bodyPr/>
        <a:lstStyle/>
        <a:p>
          <a:r>
            <a:rPr lang="en-GB" sz="1400">
              <a:latin typeface="Arial" panose="020B0604020202020204" pitchFamily="34" charset="0"/>
              <a:cs typeface="Arial" panose="020B0604020202020204" pitchFamily="34" charset="0"/>
            </a:rPr>
            <a:t>Underage drinking &amp; drugs</a:t>
          </a:r>
        </a:p>
      </dgm:t>
    </dgm:pt>
    <dgm:pt modelId="{6D6052A0-D95C-994F-8B4B-13A08D671DDA}" type="par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790FAA7E-4F87-894D-9B25-53536F4DF770}" type="sib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31BFC660-E14F-C542-BB1D-82318E689A1C}">
      <dgm:prSet phldrT="[Text]" phldr="0" custT="1"/>
      <dgm:spPr/>
      <dgm:t>
        <a:bodyPr/>
        <a:lstStyle/>
        <a:p>
          <a:r>
            <a:rPr lang="en-GB" sz="1400">
              <a:latin typeface="Arial" panose="020B0604020202020204" pitchFamily="34" charset="0"/>
              <a:cs typeface="Arial" panose="020B0604020202020204" pitchFamily="34" charset="0"/>
            </a:rPr>
            <a:t>School absenteeism/ Drop out</a:t>
          </a:r>
        </a:p>
      </dgm:t>
    </dgm:pt>
    <dgm:pt modelId="{966C20CA-5ED7-D045-A8C7-B967FA5BEFD5}" type="par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6B608133-A493-9F4B-B20A-E5574D8DC289}" type="sib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E5C85CBC-C5DC-434B-A710-82287B52BC61}">
      <dgm:prSet phldrT="[Text]" phldr="0" custT="1"/>
      <dgm:spPr/>
      <dgm:t>
        <a:bodyPr/>
        <a:lstStyle/>
        <a:p>
          <a:r>
            <a:rPr lang="en-GB" sz="1400">
              <a:latin typeface="Arial" panose="020B0604020202020204" pitchFamily="34" charset="0"/>
              <a:cs typeface="Arial" panose="020B0604020202020204" pitchFamily="34" charset="0"/>
            </a:rPr>
            <a:t>Parental neglect</a:t>
          </a:r>
        </a:p>
        <a:p>
          <a:r>
            <a:rPr lang="en-GB" sz="1400">
              <a:latin typeface="Arial" panose="020B0604020202020204" pitchFamily="34" charset="0"/>
              <a:cs typeface="Arial" panose="020B0604020202020204" pitchFamily="34" charset="0"/>
            </a:rPr>
            <a:t>Due to Mental </a:t>
          </a:r>
        </a:p>
        <a:p>
          <a:r>
            <a:rPr lang="en-GB" sz="1400">
              <a:latin typeface="Arial" panose="020B0604020202020204" pitchFamily="34" charset="0"/>
              <a:cs typeface="Arial" panose="020B0604020202020204" pitchFamily="34" charset="0"/>
            </a:rPr>
            <a:t>Health Issues</a:t>
          </a:r>
        </a:p>
        <a:p>
          <a:endParaRPr lang="en-GB" sz="1400">
            <a:latin typeface="Arial" panose="020B0604020202020204" pitchFamily="34" charset="0"/>
            <a:cs typeface="Arial" panose="020B0604020202020204" pitchFamily="34" charset="0"/>
          </a:endParaRPr>
        </a:p>
      </dgm:t>
    </dgm:pt>
    <dgm:pt modelId="{F4C2D499-BF31-9F4F-B3EB-C978C16A7F76}" type="par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2A1D3F61-45F3-254A-8BC8-01BEB1D76126}" type="sib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65FD861C-FD33-E547-A1E4-37DEDBC49D6E}" type="pres">
      <dgm:prSet presAssocID="{CB6D3B52-783A-7145-94C0-5422CE8583BB}" presName="cycle" presStyleCnt="0">
        <dgm:presLayoutVars>
          <dgm:dir/>
          <dgm:resizeHandles val="exact"/>
        </dgm:presLayoutVars>
      </dgm:prSet>
      <dgm:spPr/>
    </dgm:pt>
    <dgm:pt modelId="{D637A602-175F-F64F-B6B4-AEB819DCFE1C}" type="pres">
      <dgm:prSet presAssocID="{B5F23BAE-E60F-4747-BE05-B730FE813B3A}" presName="node" presStyleLbl="node1" presStyleIdx="0" presStyleCnt="5">
        <dgm:presLayoutVars>
          <dgm:bulletEnabled val="1"/>
        </dgm:presLayoutVars>
      </dgm:prSet>
      <dgm:spPr/>
    </dgm:pt>
    <dgm:pt modelId="{BC630116-9932-7D41-A952-9C162F6E7B71}" type="pres">
      <dgm:prSet presAssocID="{B5F23BAE-E60F-4747-BE05-B730FE813B3A}" presName="spNode" presStyleCnt="0"/>
      <dgm:spPr/>
    </dgm:pt>
    <dgm:pt modelId="{595E3173-D517-8141-A7C5-1B390380481A}" type="pres">
      <dgm:prSet presAssocID="{6CC2828D-782D-004E-AFF9-B3C685218709}" presName="sibTrans" presStyleLbl="sibTrans1D1" presStyleIdx="0" presStyleCnt="5"/>
      <dgm:spPr/>
    </dgm:pt>
    <dgm:pt modelId="{31499BFF-CA06-2C45-AADC-26655B48B605}" type="pres">
      <dgm:prSet presAssocID="{9197F8E6-5117-1E43-9742-ED114D6770A2}" presName="node" presStyleLbl="node1" presStyleIdx="1" presStyleCnt="5">
        <dgm:presLayoutVars>
          <dgm:bulletEnabled val="1"/>
        </dgm:presLayoutVars>
      </dgm:prSet>
      <dgm:spPr/>
    </dgm:pt>
    <dgm:pt modelId="{143DDD85-1B3B-6846-917A-3CD78534E7B8}" type="pres">
      <dgm:prSet presAssocID="{9197F8E6-5117-1E43-9742-ED114D6770A2}" presName="spNode" presStyleCnt="0"/>
      <dgm:spPr/>
    </dgm:pt>
    <dgm:pt modelId="{20A0F8E2-D3B4-6249-82D7-7EC05F8F2869}" type="pres">
      <dgm:prSet presAssocID="{AA341D7F-7D6B-4245-A651-FF12CFE3391C}" presName="sibTrans" presStyleLbl="sibTrans1D1" presStyleIdx="1" presStyleCnt="5"/>
      <dgm:spPr/>
    </dgm:pt>
    <dgm:pt modelId="{D92A1E2D-752F-724E-8A24-4645FCF59D6A}" type="pres">
      <dgm:prSet presAssocID="{5EC2E595-AD5B-CE4C-9EF0-E60BED44D751}" presName="node" presStyleLbl="node1" presStyleIdx="2" presStyleCnt="5">
        <dgm:presLayoutVars>
          <dgm:bulletEnabled val="1"/>
        </dgm:presLayoutVars>
      </dgm:prSet>
      <dgm:spPr/>
    </dgm:pt>
    <dgm:pt modelId="{B385B966-AD6E-FA46-BF62-A22E1427BBC5}" type="pres">
      <dgm:prSet presAssocID="{5EC2E595-AD5B-CE4C-9EF0-E60BED44D751}" presName="spNode" presStyleCnt="0"/>
      <dgm:spPr/>
    </dgm:pt>
    <dgm:pt modelId="{550D8CD7-D5AF-6E44-A9BC-EB68583B8B90}" type="pres">
      <dgm:prSet presAssocID="{790FAA7E-4F87-894D-9B25-53536F4DF770}" presName="sibTrans" presStyleLbl="sibTrans1D1" presStyleIdx="2" presStyleCnt="5"/>
      <dgm:spPr/>
    </dgm:pt>
    <dgm:pt modelId="{B64AB361-38A2-8F48-AEC5-C7D2CAC1A9F4}" type="pres">
      <dgm:prSet presAssocID="{31BFC660-E14F-C542-BB1D-82318E689A1C}" presName="node" presStyleLbl="node1" presStyleIdx="3" presStyleCnt="5">
        <dgm:presLayoutVars>
          <dgm:bulletEnabled val="1"/>
        </dgm:presLayoutVars>
      </dgm:prSet>
      <dgm:spPr/>
    </dgm:pt>
    <dgm:pt modelId="{DBD3EF17-8E78-E241-8793-E0D1F43AAE7D}" type="pres">
      <dgm:prSet presAssocID="{31BFC660-E14F-C542-BB1D-82318E689A1C}" presName="spNode" presStyleCnt="0"/>
      <dgm:spPr/>
    </dgm:pt>
    <dgm:pt modelId="{BF0C7304-E1C4-4B44-BC4B-9F70EE819583}" type="pres">
      <dgm:prSet presAssocID="{6B608133-A493-9F4B-B20A-E5574D8DC289}" presName="sibTrans" presStyleLbl="sibTrans1D1" presStyleIdx="3" presStyleCnt="5"/>
      <dgm:spPr/>
    </dgm:pt>
    <dgm:pt modelId="{013C89EE-A5BC-974C-9CBA-4AF719B99C7C}" type="pres">
      <dgm:prSet presAssocID="{E5C85CBC-C5DC-434B-A710-82287B52BC61}" presName="node" presStyleLbl="node1" presStyleIdx="4" presStyleCnt="5">
        <dgm:presLayoutVars>
          <dgm:bulletEnabled val="1"/>
        </dgm:presLayoutVars>
      </dgm:prSet>
      <dgm:spPr/>
    </dgm:pt>
    <dgm:pt modelId="{D63B55DA-2BC8-C343-89EA-97D4900B09ED}" type="pres">
      <dgm:prSet presAssocID="{E5C85CBC-C5DC-434B-A710-82287B52BC61}" presName="spNode" presStyleCnt="0"/>
      <dgm:spPr/>
    </dgm:pt>
    <dgm:pt modelId="{FABE1FEF-1525-0D4F-B91A-654F1571C380}" type="pres">
      <dgm:prSet presAssocID="{2A1D3F61-45F3-254A-8BC8-01BEB1D76126}" presName="sibTrans" presStyleLbl="sibTrans1D1" presStyleIdx="4" presStyleCnt="5"/>
      <dgm:spPr/>
    </dgm:pt>
  </dgm:ptLst>
  <dgm:cxnLst>
    <dgm:cxn modelId="{44937001-616A-CB4A-9AE6-31D6F66454A0}" srcId="{CB6D3B52-783A-7145-94C0-5422CE8583BB}" destId="{9197F8E6-5117-1E43-9742-ED114D6770A2}" srcOrd="1" destOrd="0" parTransId="{87331FF6-3228-4140-ACC0-C412C6036181}" sibTransId="{AA341D7F-7D6B-4245-A651-FF12CFE3391C}"/>
    <dgm:cxn modelId="{6DCC0A04-8748-0E4D-B416-816AD529F308}" type="presOf" srcId="{6B608133-A493-9F4B-B20A-E5574D8DC289}" destId="{BF0C7304-E1C4-4B44-BC4B-9F70EE819583}" srcOrd="0" destOrd="0" presId="urn:microsoft.com/office/officeart/2005/8/layout/cycle6"/>
    <dgm:cxn modelId="{001BAB24-D9D3-C447-9C0A-BA4549C8D441}" srcId="{CB6D3B52-783A-7145-94C0-5422CE8583BB}" destId="{5EC2E595-AD5B-CE4C-9EF0-E60BED44D751}" srcOrd="2" destOrd="0" parTransId="{6D6052A0-D95C-994F-8B4B-13A08D671DDA}" sibTransId="{790FAA7E-4F87-894D-9B25-53536F4DF770}"/>
    <dgm:cxn modelId="{D1A91D28-6C7F-8A44-9923-EA1AF16C03BE}" type="presOf" srcId="{790FAA7E-4F87-894D-9B25-53536F4DF770}" destId="{550D8CD7-D5AF-6E44-A9BC-EB68583B8B90}" srcOrd="0" destOrd="0" presId="urn:microsoft.com/office/officeart/2005/8/layout/cycle6"/>
    <dgm:cxn modelId="{FBE95536-8E62-8D4E-B6FC-F952E91724E0}" type="presOf" srcId="{5EC2E595-AD5B-CE4C-9EF0-E60BED44D751}" destId="{D92A1E2D-752F-724E-8A24-4645FCF59D6A}" srcOrd="0" destOrd="0" presId="urn:microsoft.com/office/officeart/2005/8/layout/cycle6"/>
    <dgm:cxn modelId="{E05FE940-3CC3-F345-B45A-E0E7BBD06EF7}" type="presOf" srcId="{2A1D3F61-45F3-254A-8BC8-01BEB1D76126}" destId="{FABE1FEF-1525-0D4F-B91A-654F1571C380}" srcOrd="0" destOrd="0" presId="urn:microsoft.com/office/officeart/2005/8/layout/cycle6"/>
    <dgm:cxn modelId="{4F69175E-F5DF-1F4E-9E01-435B2E8D120E}" type="presOf" srcId="{9197F8E6-5117-1E43-9742-ED114D6770A2}" destId="{31499BFF-CA06-2C45-AADC-26655B48B605}" srcOrd="0" destOrd="0" presId="urn:microsoft.com/office/officeart/2005/8/layout/cycle6"/>
    <dgm:cxn modelId="{94F06867-B889-BB4A-B6A2-DC8C71B709AA}" type="presOf" srcId="{31BFC660-E14F-C542-BB1D-82318E689A1C}" destId="{B64AB361-38A2-8F48-AEC5-C7D2CAC1A9F4}" srcOrd="0" destOrd="0" presId="urn:microsoft.com/office/officeart/2005/8/layout/cycle6"/>
    <dgm:cxn modelId="{DE2F2F74-5C46-014A-A7CB-00565941F674}" srcId="{CB6D3B52-783A-7145-94C0-5422CE8583BB}" destId="{B5F23BAE-E60F-4747-BE05-B730FE813B3A}" srcOrd="0" destOrd="0" parTransId="{C16C9FD7-ED53-CB49-B304-B27EA1A28061}" sibTransId="{6CC2828D-782D-004E-AFF9-B3C685218709}"/>
    <dgm:cxn modelId="{A4F0A77D-9CB1-2C4F-9284-32F2D20B1DFD}" type="presOf" srcId="{E5C85CBC-C5DC-434B-A710-82287B52BC61}" destId="{013C89EE-A5BC-974C-9CBA-4AF719B99C7C}" srcOrd="0" destOrd="0" presId="urn:microsoft.com/office/officeart/2005/8/layout/cycle6"/>
    <dgm:cxn modelId="{ECA9C987-4437-8642-8113-E20D4A61AB3B}" type="presOf" srcId="{CB6D3B52-783A-7145-94C0-5422CE8583BB}" destId="{65FD861C-FD33-E547-A1E4-37DEDBC49D6E}" srcOrd="0" destOrd="0" presId="urn:microsoft.com/office/officeart/2005/8/layout/cycle6"/>
    <dgm:cxn modelId="{E5C4278C-BB0A-8E41-B2ED-F8DF887B45AC}" type="presOf" srcId="{AA341D7F-7D6B-4245-A651-FF12CFE3391C}" destId="{20A0F8E2-D3B4-6249-82D7-7EC05F8F2869}" srcOrd="0" destOrd="0" presId="urn:microsoft.com/office/officeart/2005/8/layout/cycle6"/>
    <dgm:cxn modelId="{A10EFAA0-C79A-1349-9ABA-DEF8FB80B9BE}" srcId="{CB6D3B52-783A-7145-94C0-5422CE8583BB}" destId="{E5C85CBC-C5DC-434B-A710-82287B52BC61}" srcOrd="4" destOrd="0" parTransId="{F4C2D499-BF31-9F4F-B3EB-C978C16A7F76}" sibTransId="{2A1D3F61-45F3-254A-8BC8-01BEB1D76126}"/>
    <dgm:cxn modelId="{000B25C2-E68B-6247-910E-1F069D36879C}" srcId="{CB6D3B52-783A-7145-94C0-5422CE8583BB}" destId="{31BFC660-E14F-C542-BB1D-82318E689A1C}" srcOrd="3" destOrd="0" parTransId="{966C20CA-5ED7-D045-A8C7-B967FA5BEFD5}" sibTransId="{6B608133-A493-9F4B-B20A-E5574D8DC289}"/>
    <dgm:cxn modelId="{455442D2-4E7B-5A43-84FC-56C5A099ECC6}" type="presOf" srcId="{6CC2828D-782D-004E-AFF9-B3C685218709}" destId="{595E3173-D517-8141-A7C5-1B390380481A}" srcOrd="0" destOrd="0" presId="urn:microsoft.com/office/officeart/2005/8/layout/cycle6"/>
    <dgm:cxn modelId="{AB08FCF9-7CEC-164C-B761-77AC9C105960}" type="presOf" srcId="{B5F23BAE-E60F-4747-BE05-B730FE813B3A}" destId="{D637A602-175F-F64F-B6B4-AEB819DCFE1C}" srcOrd="0" destOrd="0" presId="urn:microsoft.com/office/officeart/2005/8/layout/cycle6"/>
    <dgm:cxn modelId="{9529B5D8-3FA5-9146-BD79-8AF902550FF3}" type="presParOf" srcId="{65FD861C-FD33-E547-A1E4-37DEDBC49D6E}" destId="{D637A602-175F-F64F-B6B4-AEB819DCFE1C}" srcOrd="0" destOrd="0" presId="urn:microsoft.com/office/officeart/2005/8/layout/cycle6"/>
    <dgm:cxn modelId="{722AB460-24B6-8D4B-9D96-0B4B8C949C49}" type="presParOf" srcId="{65FD861C-FD33-E547-A1E4-37DEDBC49D6E}" destId="{BC630116-9932-7D41-A952-9C162F6E7B71}" srcOrd="1" destOrd="0" presId="urn:microsoft.com/office/officeart/2005/8/layout/cycle6"/>
    <dgm:cxn modelId="{06AD9772-9D4A-0A4A-AE8E-9304524BF6D3}" type="presParOf" srcId="{65FD861C-FD33-E547-A1E4-37DEDBC49D6E}" destId="{595E3173-D517-8141-A7C5-1B390380481A}" srcOrd="2" destOrd="0" presId="urn:microsoft.com/office/officeart/2005/8/layout/cycle6"/>
    <dgm:cxn modelId="{8FB072CE-5ABD-3C42-8BCC-8034733A8910}" type="presParOf" srcId="{65FD861C-FD33-E547-A1E4-37DEDBC49D6E}" destId="{31499BFF-CA06-2C45-AADC-26655B48B605}" srcOrd="3" destOrd="0" presId="urn:microsoft.com/office/officeart/2005/8/layout/cycle6"/>
    <dgm:cxn modelId="{38ACFB5C-FCA3-3342-A4F8-6DACA512D96C}" type="presParOf" srcId="{65FD861C-FD33-E547-A1E4-37DEDBC49D6E}" destId="{143DDD85-1B3B-6846-917A-3CD78534E7B8}" srcOrd="4" destOrd="0" presId="urn:microsoft.com/office/officeart/2005/8/layout/cycle6"/>
    <dgm:cxn modelId="{06C27E5A-C7BC-A44E-AD18-D5049C9EA51A}" type="presParOf" srcId="{65FD861C-FD33-E547-A1E4-37DEDBC49D6E}" destId="{20A0F8E2-D3B4-6249-82D7-7EC05F8F2869}" srcOrd="5" destOrd="0" presId="urn:microsoft.com/office/officeart/2005/8/layout/cycle6"/>
    <dgm:cxn modelId="{25E76E84-9286-2944-8076-8BB03EC3CB27}" type="presParOf" srcId="{65FD861C-FD33-E547-A1E4-37DEDBC49D6E}" destId="{D92A1E2D-752F-724E-8A24-4645FCF59D6A}" srcOrd="6" destOrd="0" presId="urn:microsoft.com/office/officeart/2005/8/layout/cycle6"/>
    <dgm:cxn modelId="{81CDE14A-115F-EB4E-97B1-F5501366696E}" type="presParOf" srcId="{65FD861C-FD33-E547-A1E4-37DEDBC49D6E}" destId="{B385B966-AD6E-FA46-BF62-A22E1427BBC5}" srcOrd="7" destOrd="0" presId="urn:microsoft.com/office/officeart/2005/8/layout/cycle6"/>
    <dgm:cxn modelId="{5F485882-CB9E-DF4B-863E-46EBB9455122}" type="presParOf" srcId="{65FD861C-FD33-E547-A1E4-37DEDBC49D6E}" destId="{550D8CD7-D5AF-6E44-A9BC-EB68583B8B90}" srcOrd="8" destOrd="0" presId="urn:microsoft.com/office/officeart/2005/8/layout/cycle6"/>
    <dgm:cxn modelId="{E004D4E8-FDBC-4A4F-89F6-B3D2B173DB04}" type="presParOf" srcId="{65FD861C-FD33-E547-A1E4-37DEDBC49D6E}" destId="{B64AB361-38A2-8F48-AEC5-C7D2CAC1A9F4}" srcOrd="9" destOrd="0" presId="urn:microsoft.com/office/officeart/2005/8/layout/cycle6"/>
    <dgm:cxn modelId="{9F71469C-7E36-C34A-BBE6-EB33A17F88FD}" type="presParOf" srcId="{65FD861C-FD33-E547-A1E4-37DEDBC49D6E}" destId="{DBD3EF17-8E78-E241-8793-E0D1F43AAE7D}" srcOrd="10" destOrd="0" presId="urn:microsoft.com/office/officeart/2005/8/layout/cycle6"/>
    <dgm:cxn modelId="{9B5F1D42-7FC3-0B45-9237-4332EE2BCD6E}" type="presParOf" srcId="{65FD861C-FD33-E547-A1E4-37DEDBC49D6E}" destId="{BF0C7304-E1C4-4B44-BC4B-9F70EE819583}" srcOrd="11" destOrd="0" presId="urn:microsoft.com/office/officeart/2005/8/layout/cycle6"/>
    <dgm:cxn modelId="{F7D9DAF0-9BA6-6040-AF32-AAC7E9D965CE}" type="presParOf" srcId="{65FD861C-FD33-E547-A1E4-37DEDBC49D6E}" destId="{013C89EE-A5BC-974C-9CBA-4AF719B99C7C}" srcOrd="12" destOrd="0" presId="urn:microsoft.com/office/officeart/2005/8/layout/cycle6"/>
    <dgm:cxn modelId="{F2C34853-FEF6-384D-8FDE-BC03083DC81A}" type="presParOf" srcId="{65FD861C-FD33-E547-A1E4-37DEDBC49D6E}" destId="{D63B55DA-2BC8-C343-89EA-97D4900B09ED}" srcOrd="13" destOrd="0" presId="urn:microsoft.com/office/officeart/2005/8/layout/cycle6"/>
    <dgm:cxn modelId="{542E4F5F-5376-924F-96F2-D816ED98CBFB}" type="presParOf" srcId="{65FD861C-FD33-E547-A1E4-37DEDBC49D6E}" destId="{FABE1FEF-1525-0D4F-B91A-654F1571C380}"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466A30-1371-774D-8028-09906F280CD4}"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35F069A0-8B00-D046-B16C-E7958D418934}" type="pres">
      <dgm:prSet presAssocID="{B3466A30-1371-774D-8028-09906F280CD4}" presName="Name0" presStyleCnt="0">
        <dgm:presLayoutVars>
          <dgm:chMax val="1"/>
          <dgm:chPref val="1"/>
          <dgm:dir/>
          <dgm:animOne val="branch"/>
          <dgm:animLvl val="lvl"/>
        </dgm:presLayoutVars>
      </dgm:prSet>
      <dgm:spPr/>
    </dgm:pt>
  </dgm:ptLst>
  <dgm:cxnLst>
    <dgm:cxn modelId="{F4143301-F852-A043-959A-30A6DC0DA056}" type="presOf" srcId="{B3466A30-1371-774D-8028-09906F280CD4}" destId="{35F069A0-8B00-D046-B16C-E7958D418934}" srcOrd="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EF964E-0918-5D41-93BC-DEA09BAF6B42}"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EFF87855-C51B-004E-9D73-48C1EA0807DB}">
      <dgm:prSet phldrT="[Text]" phldr="0" custT="1"/>
      <dgm:spPr/>
      <dgm:t>
        <a:bodyPr/>
        <a:lstStyle/>
        <a:p>
          <a:r>
            <a:rPr lang="en-GB" sz="1400" dirty="0">
              <a:latin typeface="Arial" panose="020B0604020202020204" pitchFamily="34" charset="0"/>
              <a:cs typeface="Arial" panose="020B0604020202020204" pitchFamily="34" charset="0"/>
            </a:rPr>
            <a:t> poor behaviour</a:t>
          </a:r>
        </a:p>
      </dgm:t>
    </dgm:pt>
    <dgm:pt modelId="{D0ED54F4-0CE6-5247-BFDA-BA66BE97784F}" type="parTrans" cxnId="{15F0902A-8C41-6048-9D28-458DEE99B49A}">
      <dgm:prSet/>
      <dgm:spPr/>
      <dgm:t>
        <a:bodyPr/>
        <a:lstStyle/>
        <a:p>
          <a:endParaRPr lang="en-GB" sz="1400">
            <a:latin typeface="Arial" panose="020B0604020202020204" pitchFamily="34" charset="0"/>
            <a:cs typeface="Arial" panose="020B0604020202020204" pitchFamily="34" charset="0"/>
          </a:endParaRPr>
        </a:p>
      </dgm:t>
    </dgm:pt>
    <dgm:pt modelId="{25EBF5DF-37D8-B04C-B5A0-B2E2DD0AB947}" type="sibTrans" cxnId="{15F0902A-8C41-6048-9D28-458DEE99B49A}">
      <dgm:prSet custT="1"/>
      <dgm:spPr/>
      <dgm:t>
        <a:bodyPr/>
        <a:lstStyle/>
        <a:p>
          <a:r>
            <a:rPr lang="en-GB" sz="1400">
              <a:latin typeface="Arial" panose="020B0604020202020204" pitchFamily="34" charset="0"/>
              <a:cs typeface="Arial" panose="020B0604020202020204" pitchFamily="34" charset="0"/>
            </a:rPr>
            <a:t>Psychopathology</a:t>
          </a:r>
        </a:p>
      </dgm:t>
    </dgm:pt>
    <dgm:pt modelId="{5562F0F9-9D01-0F4A-8609-3A90ADEFE9C7}" type="asst">
      <dgm:prSet phldrT="[Text]" phldr="0" custT="1"/>
      <dgm:spPr/>
      <dgm:t>
        <a:bodyPr/>
        <a:lstStyle/>
        <a:p>
          <a:r>
            <a:rPr lang="en-GB" sz="1400">
              <a:latin typeface="Arial" panose="020B0604020202020204" pitchFamily="34" charset="0"/>
              <a:cs typeface="Arial" panose="020B0604020202020204" pitchFamily="34" charset="0"/>
            </a:rPr>
            <a:t>Neglect, unable to take her child to nursery each day, lack of engagement and nurturing</a:t>
          </a:r>
        </a:p>
      </dgm:t>
    </dgm:pt>
    <dgm:pt modelId="{8A0B5DC9-9F75-7446-B302-69BADE209E96}" type="parTrans" cxnId="{C5BE52EF-AF44-6D4F-B273-1B82EBCC993C}">
      <dgm:prSet/>
      <dgm:spPr/>
      <dgm:t>
        <a:bodyPr/>
        <a:lstStyle/>
        <a:p>
          <a:endParaRPr lang="en-GB" sz="1400">
            <a:latin typeface="Arial" panose="020B0604020202020204" pitchFamily="34" charset="0"/>
            <a:cs typeface="Arial" panose="020B0604020202020204" pitchFamily="34" charset="0"/>
          </a:endParaRPr>
        </a:p>
      </dgm:t>
    </dgm:pt>
    <dgm:pt modelId="{CFF7692F-7D5A-3B4A-80BF-FD1AF9B00A95}" type="sibTrans" cxnId="{C5BE52EF-AF44-6D4F-B273-1B82EBCC993C}">
      <dgm:prSet custT="1"/>
      <dgm:spPr/>
      <dgm:t>
        <a:bodyPr/>
        <a:lstStyle/>
        <a:p>
          <a:r>
            <a:rPr lang="en-GB" sz="1400">
              <a:latin typeface="Arial" panose="020B0604020202020204" pitchFamily="34" charset="0"/>
              <a:cs typeface="Arial" panose="020B0604020202020204" pitchFamily="34" charset="0"/>
            </a:rPr>
            <a:t>Negative parenting</a:t>
          </a:r>
        </a:p>
      </dgm:t>
    </dgm:pt>
    <dgm:pt modelId="{FE31B349-8FAE-8046-9312-D71B5B5FE9F0}">
      <dgm:prSet phldrT="[Text]" phldr="0" custT="1"/>
      <dgm:spPr/>
      <dgm:t>
        <a:bodyPr/>
        <a:lstStyle/>
        <a:p>
          <a:r>
            <a:rPr lang="en-GB" sz="1400">
              <a:latin typeface="Arial" panose="020B0604020202020204" pitchFamily="34" charset="0"/>
              <a:cs typeface="Arial" panose="020B0604020202020204" pitchFamily="34" charset="0"/>
            </a:rPr>
            <a:t>Poor living conditions</a:t>
          </a:r>
        </a:p>
        <a:p>
          <a:r>
            <a:rPr lang="en-GB" sz="1400">
              <a:latin typeface="Arial" panose="020B0604020202020204" pitchFamily="34" charset="0"/>
              <a:cs typeface="Arial" panose="020B0604020202020204" pitchFamily="34" charset="0"/>
            </a:rPr>
            <a:t>Income poverty</a:t>
          </a:r>
        </a:p>
      </dgm:t>
    </dgm:pt>
    <dgm:pt modelId="{A83795FC-FA9E-EC46-BA9C-CF6D0190819F}" type="parTrans" cxnId="{CA9B93A8-D591-0C48-9759-15EC82CA98AC}">
      <dgm:prSet/>
      <dgm:spPr/>
      <dgm:t>
        <a:bodyPr/>
        <a:lstStyle/>
        <a:p>
          <a:endParaRPr lang="en-GB" sz="1400">
            <a:latin typeface="Arial" panose="020B0604020202020204" pitchFamily="34" charset="0"/>
            <a:cs typeface="Arial" panose="020B0604020202020204" pitchFamily="34" charset="0"/>
          </a:endParaRPr>
        </a:p>
      </dgm:t>
    </dgm:pt>
    <dgm:pt modelId="{79D944E8-24F5-764F-8B58-E39281E2D7BF}" type="sibTrans" cxnId="{CA9B93A8-D591-0C48-9759-15EC82CA98AC}">
      <dgm:prSet custT="1"/>
      <dgm:spPr/>
      <dgm:t>
        <a:bodyPr/>
        <a:lstStyle/>
        <a:p>
          <a:r>
            <a:rPr lang="en-GB" sz="1400">
              <a:latin typeface="Arial" panose="020B0604020202020204" pitchFamily="34" charset="0"/>
              <a:cs typeface="Arial" panose="020B0604020202020204" pitchFamily="34" charset="0"/>
            </a:rPr>
            <a:t>Social deprevation</a:t>
          </a:r>
        </a:p>
      </dgm:t>
    </dgm:pt>
    <dgm:pt modelId="{7A58E0E8-4C14-BE46-A11D-C7F8DC33A8E2}">
      <dgm:prSet phldrT="[Text]" phldr="0" custT="1"/>
      <dgm:spPr/>
      <dgm:t>
        <a:bodyPr/>
        <a:lstStyle/>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Underdevelopement of social skills, education behaviour displayed by her brother</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Unhealthy Sibling influence influences</a:t>
          </a:r>
        </a:p>
      </dgm:t>
    </dgm:pt>
    <dgm:pt modelId="{4C6D4B69-781A-5044-B54D-1CA1F06A2CA5}" type="parTrans" cxnId="{0DE2252C-D6F5-0B46-8624-6A68A878C67F}">
      <dgm:prSet/>
      <dgm:spPr/>
      <dgm:t>
        <a:bodyPr/>
        <a:lstStyle/>
        <a:p>
          <a:endParaRPr lang="en-GB" sz="1400">
            <a:latin typeface="Arial" panose="020B0604020202020204" pitchFamily="34" charset="0"/>
            <a:cs typeface="Arial" panose="020B0604020202020204" pitchFamily="34" charset="0"/>
          </a:endParaRPr>
        </a:p>
      </dgm:t>
    </dgm:pt>
    <dgm:pt modelId="{578D855D-8D3F-CC4E-94CB-0E8F1969ABE3}" type="sibTrans" cxnId="{0DE2252C-D6F5-0B46-8624-6A68A878C67F}">
      <dgm:prSet custT="1"/>
      <dgm:spPr/>
      <dgm:t>
        <a:bodyPr/>
        <a:lstStyle/>
        <a:p>
          <a:r>
            <a:rPr lang="en-GB" sz="1400">
              <a:latin typeface="Arial" panose="020B0604020202020204" pitchFamily="34" charset="0"/>
              <a:cs typeface="Arial" panose="020B0604020202020204" pitchFamily="34" charset="0"/>
            </a:rPr>
            <a:t>Negative family relations</a:t>
          </a:r>
        </a:p>
      </dgm:t>
    </dgm:pt>
    <dgm:pt modelId="{90E83275-4E6A-A344-8ADE-6F9334D56540}">
      <dgm:prSet phldrT="[Text]" phldr="0" custT="1"/>
      <dgm:spPr/>
      <dgm:t>
        <a:bodyPr/>
        <a:lstStyle/>
        <a:p>
          <a:r>
            <a:rPr lang="en-GB" sz="1400">
              <a:latin typeface="Arial" panose="020B0604020202020204" pitchFamily="34" charset="0"/>
              <a:cs typeface="Arial" panose="020B0604020202020204" pitchFamily="34" charset="0"/>
            </a:rPr>
            <a:t>Abusive behaviour : verbal, non-verbal, physical, emotional, sexual.</a:t>
          </a:r>
        </a:p>
      </dgm:t>
    </dgm:pt>
    <dgm:pt modelId="{A9D56B26-A31A-A346-B95B-8D4D3F7C6CFB}" type="parTrans" cxnId="{36F304CB-BF10-1345-B697-274F16FF78BD}">
      <dgm:prSet/>
      <dgm:spPr/>
      <dgm:t>
        <a:bodyPr/>
        <a:lstStyle/>
        <a:p>
          <a:endParaRPr lang="en-GB" sz="1400">
            <a:latin typeface="Arial" panose="020B0604020202020204" pitchFamily="34" charset="0"/>
            <a:cs typeface="Arial" panose="020B0604020202020204" pitchFamily="34" charset="0"/>
          </a:endParaRPr>
        </a:p>
      </dgm:t>
    </dgm:pt>
    <dgm:pt modelId="{B820D87F-8E69-9548-AEBB-0170A35EFFC9}" type="sibTrans" cxnId="{36F304CB-BF10-1345-B697-274F16FF78BD}">
      <dgm:prSet custT="1"/>
      <dgm:spPr/>
      <dgm:t>
        <a:bodyPr/>
        <a:lstStyle/>
        <a:p>
          <a:r>
            <a:rPr lang="en-GB" sz="1400" dirty="0">
              <a:latin typeface="Arial" panose="020B0604020202020204" pitchFamily="34" charset="0"/>
              <a:cs typeface="Arial" panose="020B0604020202020204" pitchFamily="34" charset="0"/>
            </a:rPr>
            <a:t>Low self esteem</a:t>
          </a:r>
        </a:p>
      </dgm:t>
    </dgm:pt>
    <dgm:pt modelId="{5F8F2BFF-F74C-9744-A38F-5D5A1AD02147}" type="pres">
      <dgm:prSet presAssocID="{26EF964E-0918-5D41-93BC-DEA09BAF6B42}" presName="hierChild1" presStyleCnt="0">
        <dgm:presLayoutVars>
          <dgm:orgChart val="1"/>
          <dgm:chPref val="1"/>
          <dgm:dir/>
          <dgm:animOne val="branch"/>
          <dgm:animLvl val="lvl"/>
          <dgm:resizeHandles/>
        </dgm:presLayoutVars>
      </dgm:prSet>
      <dgm:spPr/>
    </dgm:pt>
    <dgm:pt modelId="{7CAD8426-9504-2643-9226-8961E1A76592}" type="pres">
      <dgm:prSet presAssocID="{EFF87855-C51B-004E-9D73-48C1EA0807DB}" presName="hierRoot1" presStyleCnt="0">
        <dgm:presLayoutVars>
          <dgm:hierBranch val="init"/>
        </dgm:presLayoutVars>
      </dgm:prSet>
      <dgm:spPr/>
    </dgm:pt>
    <dgm:pt modelId="{0ABB0248-2E56-D846-A817-064265A241D8}" type="pres">
      <dgm:prSet presAssocID="{EFF87855-C51B-004E-9D73-48C1EA0807DB}" presName="rootComposite1" presStyleCnt="0"/>
      <dgm:spPr/>
    </dgm:pt>
    <dgm:pt modelId="{CA72A2AD-0528-2946-8C4F-DEF3B74F118D}" type="pres">
      <dgm:prSet presAssocID="{EFF87855-C51B-004E-9D73-48C1EA0807DB}" presName="rootText1" presStyleLbl="node0" presStyleIdx="0" presStyleCnt="1">
        <dgm:presLayoutVars>
          <dgm:chMax/>
          <dgm:chPref val="3"/>
        </dgm:presLayoutVars>
      </dgm:prSet>
      <dgm:spPr/>
    </dgm:pt>
    <dgm:pt modelId="{96E67122-E79B-2842-8E8D-2FA4468380B2}" type="pres">
      <dgm:prSet presAssocID="{EFF87855-C51B-004E-9D73-48C1EA0807DB}" presName="titleText1" presStyleLbl="fgAcc0" presStyleIdx="0" presStyleCnt="1">
        <dgm:presLayoutVars>
          <dgm:chMax val="0"/>
          <dgm:chPref val="0"/>
        </dgm:presLayoutVars>
      </dgm:prSet>
      <dgm:spPr/>
    </dgm:pt>
    <dgm:pt modelId="{450EA9CD-7BC6-604D-93B3-24484FDBF1F1}" type="pres">
      <dgm:prSet presAssocID="{EFF87855-C51B-004E-9D73-48C1EA0807DB}" presName="rootConnector1" presStyleLbl="node1" presStyleIdx="0" presStyleCnt="3"/>
      <dgm:spPr/>
    </dgm:pt>
    <dgm:pt modelId="{7B636E23-23DB-3E4A-8A6F-DA3FD5B1E2B8}" type="pres">
      <dgm:prSet presAssocID="{EFF87855-C51B-004E-9D73-48C1EA0807DB}" presName="hierChild2" presStyleCnt="0"/>
      <dgm:spPr/>
    </dgm:pt>
    <dgm:pt modelId="{9D02D618-62E3-7848-AD26-5B14B0F15FE1}" type="pres">
      <dgm:prSet presAssocID="{A83795FC-FA9E-EC46-BA9C-CF6D0190819F}" presName="Name37" presStyleLbl="parChTrans1D2" presStyleIdx="0" presStyleCnt="4"/>
      <dgm:spPr/>
    </dgm:pt>
    <dgm:pt modelId="{4C50B0C5-15BE-7F47-9C59-D4DB53D655C4}" type="pres">
      <dgm:prSet presAssocID="{FE31B349-8FAE-8046-9312-D71B5B5FE9F0}" presName="hierRoot2" presStyleCnt="0">
        <dgm:presLayoutVars>
          <dgm:hierBranch val="init"/>
        </dgm:presLayoutVars>
      </dgm:prSet>
      <dgm:spPr/>
    </dgm:pt>
    <dgm:pt modelId="{839DC559-A01F-5E4B-95EC-A43F3F685F29}" type="pres">
      <dgm:prSet presAssocID="{FE31B349-8FAE-8046-9312-D71B5B5FE9F0}" presName="rootComposite" presStyleCnt="0"/>
      <dgm:spPr/>
    </dgm:pt>
    <dgm:pt modelId="{994C313D-B806-4049-9EDF-DAF3C4B3408C}" type="pres">
      <dgm:prSet presAssocID="{FE31B349-8FAE-8046-9312-D71B5B5FE9F0}" presName="rootText" presStyleLbl="node1" presStyleIdx="0" presStyleCnt="3">
        <dgm:presLayoutVars>
          <dgm:chMax/>
          <dgm:chPref val="3"/>
        </dgm:presLayoutVars>
      </dgm:prSet>
      <dgm:spPr/>
    </dgm:pt>
    <dgm:pt modelId="{E46138AD-5E65-714F-93AC-E10CDDA54510}" type="pres">
      <dgm:prSet presAssocID="{FE31B349-8FAE-8046-9312-D71B5B5FE9F0}" presName="titleText2" presStyleLbl="fgAcc1" presStyleIdx="0" presStyleCnt="3" custLinFactY="-107190" custLinFactNeighborX="-25563" custLinFactNeighborY="-200000">
        <dgm:presLayoutVars>
          <dgm:chMax val="0"/>
          <dgm:chPref val="0"/>
        </dgm:presLayoutVars>
      </dgm:prSet>
      <dgm:spPr/>
    </dgm:pt>
    <dgm:pt modelId="{58EBE847-AC4A-554E-B618-E104396D6F89}" type="pres">
      <dgm:prSet presAssocID="{FE31B349-8FAE-8046-9312-D71B5B5FE9F0}" presName="rootConnector" presStyleLbl="node2" presStyleIdx="0" presStyleCnt="0"/>
      <dgm:spPr/>
    </dgm:pt>
    <dgm:pt modelId="{6C1A6B81-9DA4-D44E-AB36-4026969709AC}" type="pres">
      <dgm:prSet presAssocID="{FE31B349-8FAE-8046-9312-D71B5B5FE9F0}" presName="hierChild4" presStyleCnt="0"/>
      <dgm:spPr/>
    </dgm:pt>
    <dgm:pt modelId="{BC8D7BB4-29BE-5C45-BC16-EBD439079EB7}" type="pres">
      <dgm:prSet presAssocID="{FE31B349-8FAE-8046-9312-D71B5B5FE9F0}" presName="hierChild5" presStyleCnt="0"/>
      <dgm:spPr/>
    </dgm:pt>
    <dgm:pt modelId="{EF29D7B1-14C1-5740-A418-0E0E5C089E79}" type="pres">
      <dgm:prSet presAssocID="{4C6D4B69-781A-5044-B54D-1CA1F06A2CA5}" presName="Name37" presStyleLbl="parChTrans1D2" presStyleIdx="1" presStyleCnt="4"/>
      <dgm:spPr/>
    </dgm:pt>
    <dgm:pt modelId="{C1FC43A9-8651-1A46-B655-1E970AB3E458}" type="pres">
      <dgm:prSet presAssocID="{7A58E0E8-4C14-BE46-A11D-C7F8DC33A8E2}" presName="hierRoot2" presStyleCnt="0">
        <dgm:presLayoutVars>
          <dgm:hierBranch val="init"/>
        </dgm:presLayoutVars>
      </dgm:prSet>
      <dgm:spPr/>
    </dgm:pt>
    <dgm:pt modelId="{D622069E-DF56-C844-9959-264EE49FAA95}" type="pres">
      <dgm:prSet presAssocID="{7A58E0E8-4C14-BE46-A11D-C7F8DC33A8E2}" presName="rootComposite" presStyleCnt="0"/>
      <dgm:spPr/>
    </dgm:pt>
    <dgm:pt modelId="{66A3E540-D662-934D-AA3B-F8CF29D392BA}" type="pres">
      <dgm:prSet presAssocID="{7A58E0E8-4C14-BE46-A11D-C7F8DC33A8E2}" presName="rootText" presStyleLbl="node1" presStyleIdx="1" presStyleCnt="3">
        <dgm:presLayoutVars>
          <dgm:chMax/>
          <dgm:chPref val="3"/>
        </dgm:presLayoutVars>
      </dgm:prSet>
      <dgm:spPr/>
    </dgm:pt>
    <dgm:pt modelId="{B53DAAD4-FA1C-F341-BBFA-3B2425A8DB14}" type="pres">
      <dgm:prSet presAssocID="{7A58E0E8-4C14-BE46-A11D-C7F8DC33A8E2}" presName="titleText2" presStyleLbl="fgAcc1" presStyleIdx="1" presStyleCnt="3" custLinFactY="-107190" custLinFactNeighborX="10254" custLinFactNeighborY="-200000">
        <dgm:presLayoutVars>
          <dgm:chMax val="0"/>
          <dgm:chPref val="0"/>
        </dgm:presLayoutVars>
      </dgm:prSet>
      <dgm:spPr/>
    </dgm:pt>
    <dgm:pt modelId="{6666FA0E-0A37-0D4E-82AB-55155664AA5B}" type="pres">
      <dgm:prSet presAssocID="{7A58E0E8-4C14-BE46-A11D-C7F8DC33A8E2}" presName="rootConnector" presStyleLbl="node2" presStyleIdx="0" presStyleCnt="0"/>
      <dgm:spPr/>
    </dgm:pt>
    <dgm:pt modelId="{072509B9-5C3D-1645-BC24-2792B7F733A0}" type="pres">
      <dgm:prSet presAssocID="{7A58E0E8-4C14-BE46-A11D-C7F8DC33A8E2}" presName="hierChild4" presStyleCnt="0"/>
      <dgm:spPr/>
    </dgm:pt>
    <dgm:pt modelId="{A3FD8EF1-A622-A843-8305-BC170CA968D7}" type="pres">
      <dgm:prSet presAssocID="{7A58E0E8-4C14-BE46-A11D-C7F8DC33A8E2}" presName="hierChild5" presStyleCnt="0"/>
      <dgm:spPr/>
    </dgm:pt>
    <dgm:pt modelId="{1BEC914F-EED8-D340-83F4-060AC97D07EE}" type="pres">
      <dgm:prSet presAssocID="{A9D56B26-A31A-A346-B95B-8D4D3F7C6CFB}" presName="Name37" presStyleLbl="parChTrans1D2" presStyleIdx="2" presStyleCnt="4"/>
      <dgm:spPr/>
    </dgm:pt>
    <dgm:pt modelId="{5DF8482B-D676-2F43-A0E8-D69DD40C06B4}" type="pres">
      <dgm:prSet presAssocID="{90E83275-4E6A-A344-8ADE-6F9334D56540}" presName="hierRoot2" presStyleCnt="0">
        <dgm:presLayoutVars>
          <dgm:hierBranch val="init"/>
        </dgm:presLayoutVars>
      </dgm:prSet>
      <dgm:spPr/>
    </dgm:pt>
    <dgm:pt modelId="{C462C3F2-E54D-D045-BF02-20E40CF43D31}" type="pres">
      <dgm:prSet presAssocID="{90E83275-4E6A-A344-8ADE-6F9334D56540}" presName="rootComposite" presStyleCnt="0"/>
      <dgm:spPr/>
    </dgm:pt>
    <dgm:pt modelId="{F145C532-71A0-B74A-B69B-DD8B7DAD5A44}" type="pres">
      <dgm:prSet presAssocID="{90E83275-4E6A-A344-8ADE-6F9334D56540}" presName="rootText" presStyleLbl="node1" presStyleIdx="2" presStyleCnt="3">
        <dgm:presLayoutVars>
          <dgm:chMax/>
          <dgm:chPref val="3"/>
        </dgm:presLayoutVars>
      </dgm:prSet>
      <dgm:spPr/>
    </dgm:pt>
    <dgm:pt modelId="{59EE7DFE-7884-3748-9BD4-B8D50F5AC3B4}" type="pres">
      <dgm:prSet presAssocID="{90E83275-4E6A-A344-8ADE-6F9334D56540}" presName="titleText2" presStyleLbl="fgAcc1" presStyleIdx="2" presStyleCnt="3" custScaleX="77953" custLinFactY="-107190" custLinFactNeighborX="-14913" custLinFactNeighborY="-200000">
        <dgm:presLayoutVars>
          <dgm:chMax val="0"/>
          <dgm:chPref val="0"/>
        </dgm:presLayoutVars>
      </dgm:prSet>
      <dgm:spPr/>
    </dgm:pt>
    <dgm:pt modelId="{4665E835-0D72-C040-B2D5-8F6E8BB7BCD0}" type="pres">
      <dgm:prSet presAssocID="{90E83275-4E6A-A344-8ADE-6F9334D56540}" presName="rootConnector" presStyleLbl="node2" presStyleIdx="0" presStyleCnt="0"/>
      <dgm:spPr/>
    </dgm:pt>
    <dgm:pt modelId="{C4758CE0-C5E4-8847-8E27-3A6385BA6103}" type="pres">
      <dgm:prSet presAssocID="{90E83275-4E6A-A344-8ADE-6F9334D56540}" presName="hierChild4" presStyleCnt="0"/>
      <dgm:spPr/>
    </dgm:pt>
    <dgm:pt modelId="{1010CFF1-BC30-0846-8806-3A0C24FA5029}" type="pres">
      <dgm:prSet presAssocID="{90E83275-4E6A-A344-8ADE-6F9334D56540}" presName="hierChild5" presStyleCnt="0"/>
      <dgm:spPr/>
    </dgm:pt>
    <dgm:pt modelId="{A97B413D-80CD-AD42-99E3-96486899FECA}" type="pres">
      <dgm:prSet presAssocID="{EFF87855-C51B-004E-9D73-48C1EA0807DB}" presName="hierChild3" presStyleCnt="0"/>
      <dgm:spPr/>
    </dgm:pt>
    <dgm:pt modelId="{56565C28-E9E2-944B-90DE-67E0FACEF01C}" type="pres">
      <dgm:prSet presAssocID="{8A0B5DC9-9F75-7446-B302-69BADE209E96}" presName="Name96" presStyleLbl="parChTrans1D2" presStyleIdx="3" presStyleCnt="4"/>
      <dgm:spPr/>
    </dgm:pt>
    <dgm:pt modelId="{6180124B-50D9-134F-B392-C2A68FFFA9CC}" type="pres">
      <dgm:prSet presAssocID="{5562F0F9-9D01-0F4A-8609-3A90ADEFE9C7}" presName="hierRoot3" presStyleCnt="0">
        <dgm:presLayoutVars>
          <dgm:hierBranch val="init"/>
        </dgm:presLayoutVars>
      </dgm:prSet>
      <dgm:spPr/>
    </dgm:pt>
    <dgm:pt modelId="{BB9EDF0E-6D10-A042-8002-8D75FC075C67}" type="pres">
      <dgm:prSet presAssocID="{5562F0F9-9D01-0F4A-8609-3A90ADEFE9C7}" presName="rootComposite3" presStyleCnt="0"/>
      <dgm:spPr/>
    </dgm:pt>
    <dgm:pt modelId="{776B3622-ACA8-C641-861C-1E5131365816}" type="pres">
      <dgm:prSet presAssocID="{5562F0F9-9D01-0F4A-8609-3A90ADEFE9C7}" presName="rootText3" presStyleLbl="asst1" presStyleIdx="0" presStyleCnt="1">
        <dgm:presLayoutVars>
          <dgm:chPref val="3"/>
        </dgm:presLayoutVars>
      </dgm:prSet>
      <dgm:spPr/>
    </dgm:pt>
    <dgm:pt modelId="{119DFF2B-BF7F-1E4F-AB0B-FA636237F74E}" type="pres">
      <dgm:prSet presAssocID="{5562F0F9-9D01-0F4A-8609-3A90ADEFE9C7}" presName="titleText3" presStyleLbl="fgAcc2" presStyleIdx="0" presStyleCnt="1">
        <dgm:presLayoutVars>
          <dgm:chMax val="0"/>
          <dgm:chPref val="0"/>
        </dgm:presLayoutVars>
      </dgm:prSet>
      <dgm:spPr/>
    </dgm:pt>
    <dgm:pt modelId="{5B1FEB21-48B0-B24F-B64B-C3AD8E268E61}" type="pres">
      <dgm:prSet presAssocID="{5562F0F9-9D01-0F4A-8609-3A90ADEFE9C7}" presName="rootConnector3" presStyleLbl="asst1" presStyleIdx="0" presStyleCnt="1"/>
      <dgm:spPr/>
    </dgm:pt>
    <dgm:pt modelId="{11B6740F-27B6-E047-B61B-6539FD931FA4}" type="pres">
      <dgm:prSet presAssocID="{5562F0F9-9D01-0F4A-8609-3A90ADEFE9C7}" presName="hierChild6" presStyleCnt="0"/>
      <dgm:spPr/>
    </dgm:pt>
    <dgm:pt modelId="{C02ABABE-3B70-1A42-ADBF-23B3306C86C1}" type="pres">
      <dgm:prSet presAssocID="{5562F0F9-9D01-0F4A-8609-3A90ADEFE9C7}" presName="hierChild7" presStyleCnt="0"/>
      <dgm:spPr/>
    </dgm:pt>
  </dgm:ptLst>
  <dgm:cxnLst>
    <dgm:cxn modelId="{3B90AC03-71F1-CE48-971F-4524E0D71756}" type="presOf" srcId="{EFF87855-C51B-004E-9D73-48C1EA0807DB}" destId="{450EA9CD-7BC6-604D-93B3-24484FDBF1F1}" srcOrd="1" destOrd="0" presId="urn:microsoft.com/office/officeart/2008/layout/NameandTitleOrganizationalChart"/>
    <dgm:cxn modelId="{A1DFC90A-E887-C645-8CAE-79CF6BE24EB7}" type="presOf" srcId="{B820D87F-8E69-9548-AEBB-0170A35EFFC9}" destId="{59EE7DFE-7884-3748-9BD4-B8D50F5AC3B4}" srcOrd="0" destOrd="0" presId="urn:microsoft.com/office/officeart/2008/layout/NameandTitleOrganizationalChart"/>
    <dgm:cxn modelId="{C22FAB18-C40E-C246-9A7D-D6AEC4230207}" type="presOf" srcId="{5562F0F9-9D01-0F4A-8609-3A90ADEFE9C7}" destId="{776B3622-ACA8-C641-861C-1E5131365816}" srcOrd="0" destOrd="0" presId="urn:microsoft.com/office/officeart/2008/layout/NameandTitleOrganizationalChart"/>
    <dgm:cxn modelId="{5BAAC11A-4AC9-3243-AFA7-9144635A2792}" type="presOf" srcId="{FE31B349-8FAE-8046-9312-D71B5B5FE9F0}" destId="{58EBE847-AC4A-554E-B618-E104396D6F89}" srcOrd="1" destOrd="0" presId="urn:microsoft.com/office/officeart/2008/layout/NameandTitleOrganizationalChart"/>
    <dgm:cxn modelId="{7CCAF31A-DA10-F848-895E-6A08BD738DF7}" type="presOf" srcId="{CFF7692F-7D5A-3B4A-80BF-FD1AF9B00A95}" destId="{119DFF2B-BF7F-1E4F-AB0B-FA636237F74E}" srcOrd="0" destOrd="0" presId="urn:microsoft.com/office/officeart/2008/layout/NameandTitleOrganizationalChart"/>
    <dgm:cxn modelId="{C5E7ED24-80E4-B340-8878-E73250C24BF4}" type="presOf" srcId="{7A58E0E8-4C14-BE46-A11D-C7F8DC33A8E2}" destId="{66A3E540-D662-934D-AA3B-F8CF29D392BA}" srcOrd="0" destOrd="0" presId="urn:microsoft.com/office/officeart/2008/layout/NameandTitleOrganizationalChart"/>
    <dgm:cxn modelId="{D1D3A027-FBEC-9143-8F0F-C478F4BF9823}" type="presOf" srcId="{4C6D4B69-781A-5044-B54D-1CA1F06A2CA5}" destId="{EF29D7B1-14C1-5740-A418-0E0E5C089E79}" srcOrd="0" destOrd="0" presId="urn:microsoft.com/office/officeart/2008/layout/NameandTitleOrganizationalChart"/>
    <dgm:cxn modelId="{62B9EB27-0A87-574E-92F6-1164C74747B5}" type="presOf" srcId="{8A0B5DC9-9F75-7446-B302-69BADE209E96}" destId="{56565C28-E9E2-944B-90DE-67E0FACEF01C}" srcOrd="0" destOrd="0" presId="urn:microsoft.com/office/officeart/2008/layout/NameandTitleOrganizationalChart"/>
    <dgm:cxn modelId="{E818182A-0A23-C944-86BA-E2F35DFFCDD1}" type="presOf" srcId="{90E83275-4E6A-A344-8ADE-6F9334D56540}" destId="{4665E835-0D72-C040-B2D5-8F6E8BB7BCD0}" srcOrd="1" destOrd="0" presId="urn:microsoft.com/office/officeart/2008/layout/NameandTitleOrganizationalChart"/>
    <dgm:cxn modelId="{15F0902A-8C41-6048-9D28-458DEE99B49A}" srcId="{26EF964E-0918-5D41-93BC-DEA09BAF6B42}" destId="{EFF87855-C51B-004E-9D73-48C1EA0807DB}" srcOrd="0" destOrd="0" parTransId="{D0ED54F4-0CE6-5247-BFDA-BA66BE97784F}" sibTransId="{25EBF5DF-37D8-B04C-B5A0-B2E2DD0AB947}"/>
    <dgm:cxn modelId="{0DE2252C-D6F5-0B46-8624-6A68A878C67F}" srcId="{EFF87855-C51B-004E-9D73-48C1EA0807DB}" destId="{7A58E0E8-4C14-BE46-A11D-C7F8DC33A8E2}" srcOrd="2" destOrd="0" parTransId="{4C6D4B69-781A-5044-B54D-1CA1F06A2CA5}" sibTransId="{578D855D-8D3F-CC4E-94CB-0E8F1969ABE3}"/>
    <dgm:cxn modelId="{0391F73A-C2C9-EE4B-8D76-C3A2050DE6B4}" type="presOf" srcId="{A83795FC-FA9E-EC46-BA9C-CF6D0190819F}" destId="{9D02D618-62E3-7848-AD26-5B14B0F15FE1}" srcOrd="0" destOrd="0" presId="urn:microsoft.com/office/officeart/2008/layout/NameandTitleOrganizationalChart"/>
    <dgm:cxn modelId="{85DE8567-88E9-7F43-9556-C0EEFAAA63F8}" type="presOf" srcId="{A9D56B26-A31A-A346-B95B-8D4D3F7C6CFB}" destId="{1BEC914F-EED8-D340-83F4-060AC97D07EE}" srcOrd="0" destOrd="0" presId="urn:microsoft.com/office/officeart/2008/layout/NameandTitleOrganizationalChart"/>
    <dgm:cxn modelId="{348C4D68-5F2A-3E4C-8B14-D59A13440F64}" type="presOf" srcId="{5562F0F9-9D01-0F4A-8609-3A90ADEFE9C7}" destId="{5B1FEB21-48B0-B24F-B64B-C3AD8E268E61}" srcOrd="1" destOrd="0" presId="urn:microsoft.com/office/officeart/2008/layout/NameandTitleOrganizationalChart"/>
    <dgm:cxn modelId="{45166171-FA37-E740-B12D-45CFB39421BE}" type="presOf" srcId="{EFF87855-C51B-004E-9D73-48C1EA0807DB}" destId="{CA72A2AD-0528-2946-8C4F-DEF3B74F118D}" srcOrd="0" destOrd="0" presId="urn:microsoft.com/office/officeart/2008/layout/NameandTitleOrganizationalChart"/>
    <dgm:cxn modelId="{A722C295-F0AD-7140-A167-61063FA2AED2}" type="presOf" srcId="{25EBF5DF-37D8-B04C-B5A0-B2E2DD0AB947}" destId="{96E67122-E79B-2842-8E8D-2FA4468380B2}" srcOrd="0" destOrd="0" presId="urn:microsoft.com/office/officeart/2008/layout/NameandTitleOrganizationalChart"/>
    <dgm:cxn modelId="{CA9B93A8-D591-0C48-9759-15EC82CA98AC}" srcId="{EFF87855-C51B-004E-9D73-48C1EA0807DB}" destId="{FE31B349-8FAE-8046-9312-D71B5B5FE9F0}" srcOrd="1" destOrd="0" parTransId="{A83795FC-FA9E-EC46-BA9C-CF6D0190819F}" sibTransId="{79D944E8-24F5-764F-8B58-E39281E2D7BF}"/>
    <dgm:cxn modelId="{32320ABB-D302-8B4A-A123-756CAD4C5E0B}" type="presOf" srcId="{26EF964E-0918-5D41-93BC-DEA09BAF6B42}" destId="{5F8F2BFF-F74C-9744-A38F-5D5A1AD02147}" srcOrd="0" destOrd="0" presId="urn:microsoft.com/office/officeart/2008/layout/NameandTitleOrganizationalChart"/>
    <dgm:cxn modelId="{17385BC9-0EFC-3444-A066-17E112FB704C}" type="presOf" srcId="{FE31B349-8FAE-8046-9312-D71B5B5FE9F0}" destId="{994C313D-B806-4049-9EDF-DAF3C4B3408C}" srcOrd="0" destOrd="0" presId="urn:microsoft.com/office/officeart/2008/layout/NameandTitleOrganizationalChart"/>
    <dgm:cxn modelId="{F89EF3C9-AC83-F143-BA35-BC8B0A1DE667}" type="presOf" srcId="{578D855D-8D3F-CC4E-94CB-0E8F1969ABE3}" destId="{B53DAAD4-FA1C-F341-BBFA-3B2425A8DB14}" srcOrd="0" destOrd="0" presId="urn:microsoft.com/office/officeart/2008/layout/NameandTitleOrganizationalChart"/>
    <dgm:cxn modelId="{36F304CB-BF10-1345-B697-274F16FF78BD}" srcId="{EFF87855-C51B-004E-9D73-48C1EA0807DB}" destId="{90E83275-4E6A-A344-8ADE-6F9334D56540}" srcOrd="3" destOrd="0" parTransId="{A9D56B26-A31A-A346-B95B-8D4D3F7C6CFB}" sibTransId="{B820D87F-8E69-9548-AEBB-0170A35EFFC9}"/>
    <dgm:cxn modelId="{C5BE52EF-AF44-6D4F-B273-1B82EBCC993C}" srcId="{EFF87855-C51B-004E-9D73-48C1EA0807DB}" destId="{5562F0F9-9D01-0F4A-8609-3A90ADEFE9C7}" srcOrd="0" destOrd="0" parTransId="{8A0B5DC9-9F75-7446-B302-69BADE209E96}" sibTransId="{CFF7692F-7D5A-3B4A-80BF-FD1AF9B00A95}"/>
    <dgm:cxn modelId="{A6EB84F6-99E0-684E-AFF7-C0B2B6C767CD}" type="presOf" srcId="{7A58E0E8-4C14-BE46-A11D-C7F8DC33A8E2}" destId="{6666FA0E-0A37-0D4E-82AB-55155664AA5B}" srcOrd="1" destOrd="0" presId="urn:microsoft.com/office/officeart/2008/layout/NameandTitleOrganizationalChart"/>
    <dgm:cxn modelId="{9C52C5F6-F1BF-CA4C-982E-71EFC3EED2FB}" type="presOf" srcId="{79D944E8-24F5-764F-8B58-E39281E2D7BF}" destId="{E46138AD-5E65-714F-93AC-E10CDDA54510}" srcOrd="0" destOrd="0" presId="urn:microsoft.com/office/officeart/2008/layout/NameandTitleOrganizationalChart"/>
    <dgm:cxn modelId="{EBA6C4FE-0BFE-A94B-9024-623FCF7DD225}" type="presOf" srcId="{90E83275-4E6A-A344-8ADE-6F9334D56540}" destId="{F145C532-71A0-B74A-B69B-DD8B7DAD5A44}" srcOrd="0" destOrd="0" presId="urn:microsoft.com/office/officeart/2008/layout/NameandTitleOrganizationalChart"/>
    <dgm:cxn modelId="{84008968-1415-1D42-A53A-E9FC527109AF}" type="presParOf" srcId="{5F8F2BFF-F74C-9744-A38F-5D5A1AD02147}" destId="{7CAD8426-9504-2643-9226-8961E1A76592}" srcOrd="0" destOrd="0" presId="urn:microsoft.com/office/officeart/2008/layout/NameandTitleOrganizationalChart"/>
    <dgm:cxn modelId="{2D43CD2D-2609-2C43-AE9B-7341B13A4061}" type="presParOf" srcId="{7CAD8426-9504-2643-9226-8961E1A76592}" destId="{0ABB0248-2E56-D846-A817-064265A241D8}" srcOrd="0" destOrd="0" presId="urn:microsoft.com/office/officeart/2008/layout/NameandTitleOrganizationalChart"/>
    <dgm:cxn modelId="{0AB77622-1F3F-074E-A2AD-15AEF839831C}" type="presParOf" srcId="{0ABB0248-2E56-D846-A817-064265A241D8}" destId="{CA72A2AD-0528-2946-8C4F-DEF3B74F118D}" srcOrd="0" destOrd="0" presId="urn:microsoft.com/office/officeart/2008/layout/NameandTitleOrganizationalChart"/>
    <dgm:cxn modelId="{15EA2181-6F4C-F641-9028-47CF002E29B6}" type="presParOf" srcId="{0ABB0248-2E56-D846-A817-064265A241D8}" destId="{96E67122-E79B-2842-8E8D-2FA4468380B2}" srcOrd="1" destOrd="0" presId="urn:microsoft.com/office/officeart/2008/layout/NameandTitleOrganizationalChart"/>
    <dgm:cxn modelId="{AC1DFA46-5617-134F-A24F-DEE965895552}" type="presParOf" srcId="{0ABB0248-2E56-D846-A817-064265A241D8}" destId="{450EA9CD-7BC6-604D-93B3-24484FDBF1F1}" srcOrd="2" destOrd="0" presId="urn:microsoft.com/office/officeart/2008/layout/NameandTitleOrganizationalChart"/>
    <dgm:cxn modelId="{10327E6A-474D-E443-982B-7D9C62DE4483}" type="presParOf" srcId="{7CAD8426-9504-2643-9226-8961E1A76592}" destId="{7B636E23-23DB-3E4A-8A6F-DA3FD5B1E2B8}" srcOrd="1" destOrd="0" presId="urn:microsoft.com/office/officeart/2008/layout/NameandTitleOrganizationalChart"/>
    <dgm:cxn modelId="{1468D36B-2E07-3D48-B0B6-B3156ED439AF}" type="presParOf" srcId="{7B636E23-23DB-3E4A-8A6F-DA3FD5B1E2B8}" destId="{9D02D618-62E3-7848-AD26-5B14B0F15FE1}" srcOrd="0" destOrd="0" presId="urn:microsoft.com/office/officeart/2008/layout/NameandTitleOrganizationalChart"/>
    <dgm:cxn modelId="{866E7C4D-1F2F-0246-BBDC-BD0B5B377C5C}" type="presParOf" srcId="{7B636E23-23DB-3E4A-8A6F-DA3FD5B1E2B8}" destId="{4C50B0C5-15BE-7F47-9C59-D4DB53D655C4}" srcOrd="1" destOrd="0" presId="urn:microsoft.com/office/officeart/2008/layout/NameandTitleOrganizationalChart"/>
    <dgm:cxn modelId="{FCE0C837-3E88-D246-A666-06D97D3894DD}" type="presParOf" srcId="{4C50B0C5-15BE-7F47-9C59-D4DB53D655C4}" destId="{839DC559-A01F-5E4B-95EC-A43F3F685F29}" srcOrd="0" destOrd="0" presId="urn:microsoft.com/office/officeart/2008/layout/NameandTitleOrganizationalChart"/>
    <dgm:cxn modelId="{1DACD7BA-2963-544E-9E26-BE50656874D7}" type="presParOf" srcId="{839DC559-A01F-5E4B-95EC-A43F3F685F29}" destId="{994C313D-B806-4049-9EDF-DAF3C4B3408C}" srcOrd="0" destOrd="0" presId="urn:microsoft.com/office/officeart/2008/layout/NameandTitleOrganizationalChart"/>
    <dgm:cxn modelId="{3AB1A87E-E318-6046-9D2C-D4C6F0CAF70F}" type="presParOf" srcId="{839DC559-A01F-5E4B-95EC-A43F3F685F29}" destId="{E46138AD-5E65-714F-93AC-E10CDDA54510}" srcOrd="1" destOrd="0" presId="urn:microsoft.com/office/officeart/2008/layout/NameandTitleOrganizationalChart"/>
    <dgm:cxn modelId="{BB6AB662-0590-014F-8B9B-ED59366E36CA}" type="presParOf" srcId="{839DC559-A01F-5E4B-95EC-A43F3F685F29}" destId="{58EBE847-AC4A-554E-B618-E104396D6F89}" srcOrd="2" destOrd="0" presId="urn:microsoft.com/office/officeart/2008/layout/NameandTitleOrganizationalChart"/>
    <dgm:cxn modelId="{87B2514F-3F73-B645-9CAE-2B897B91F461}" type="presParOf" srcId="{4C50B0C5-15BE-7F47-9C59-D4DB53D655C4}" destId="{6C1A6B81-9DA4-D44E-AB36-4026969709AC}" srcOrd="1" destOrd="0" presId="urn:microsoft.com/office/officeart/2008/layout/NameandTitleOrganizationalChart"/>
    <dgm:cxn modelId="{CDF58CE0-1E19-C141-9CA6-7C9D26584FE4}" type="presParOf" srcId="{4C50B0C5-15BE-7F47-9C59-D4DB53D655C4}" destId="{BC8D7BB4-29BE-5C45-BC16-EBD439079EB7}" srcOrd="2" destOrd="0" presId="urn:microsoft.com/office/officeart/2008/layout/NameandTitleOrganizationalChart"/>
    <dgm:cxn modelId="{9C372644-168F-F540-832F-687431CDC499}" type="presParOf" srcId="{7B636E23-23DB-3E4A-8A6F-DA3FD5B1E2B8}" destId="{EF29D7B1-14C1-5740-A418-0E0E5C089E79}" srcOrd="2" destOrd="0" presId="urn:microsoft.com/office/officeart/2008/layout/NameandTitleOrganizationalChart"/>
    <dgm:cxn modelId="{05EF4941-188E-7544-AE5E-1AE04B0BEE2D}" type="presParOf" srcId="{7B636E23-23DB-3E4A-8A6F-DA3FD5B1E2B8}" destId="{C1FC43A9-8651-1A46-B655-1E970AB3E458}" srcOrd="3" destOrd="0" presId="urn:microsoft.com/office/officeart/2008/layout/NameandTitleOrganizationalChart"/>
    <dgm:cxn modelId="{6540DB75-EA0E-1F44-8BA8-2F3A8D4E5A5B}" type="presParOf" srcId="{C1FC43A9-8651-1A46-B655-1E970AB3E458}" destId="{D622069E-DF56-C844-9959-264EE49FAA95}" srcOrd="0" destOrd="0" presId="urn:microsoft.com/office/officeart/2008/layout/NameandTitleOrganizationalChart"/>
    <dgm:cxn modelId="{1A03F078-7499-F747-A9FC-D41F81903CCF}" type="presParOf" srcId="{D622069E-DF56-C844-9959-264EE49FAA95}" destId="{66A3E540-D662-934D-AA3B-F8CF29D392BA}" srcOrd="0" destOrd="0" presId="urn:microsoft.com/office/officeart/2008/layout/NameandTitleOrganizationalChart"/>
    <dgm:cxn modelId="{C6474008-4AF2-BB44-B6B9-2356497E716D}" type="presParOf" srcId="{D622069E-DF56-C844-9959-264EE49FAA95}" destId="{B53DAAD4-FA1C-F341-BBFA-3B2425A8DB14}" srcOrd="1" destOrd="0" presId="urn:microsoft.com/office/officeart/2008/layout/NameandTitleOrganizationalChart"/>
    <dgm:cxn modelId="{142144B6-F0C3-B44D-B68D-13C66D258568}" type="presParOf" srcId="{D622069E-DF56-C844-9959-264EE49FAA95}" destId="{6666FA0E-0A37-0D4E-82AB-55155664AA5B}" srcOrd="2" destOrd="0" presId="urn:microsoft.com/office/officeart/2008/layout/NameandTitleOrganizationalChart"/>
    <dgm:cxn modelId="{DA95B706-8245-C642-BA23-6CE6DACB582B}" type="presParOf" srcId="{C1FC43A9-8651-1A46-B655-1E970AB3E458}" destId="{072509B9-5C3D-1645-BC24-2792B7F733A0}" srcOrd="1" destOrd="0" presId="urn:microsoft.com/office/officeart/2008/layout/NameandTitleOrganizationalChart"/>
    <dgm:cxn modelId="{5AC37DE7-E123-7F40-AE76-DECF58AC2207}" type="presParOf" srcId="{C1FC43A9-8651-1A46-B655-1E970AB3E458}" destId="{A3FD8EF1-A622-A843-8305-BC170CA968D7}" srcOrd="2" destOrd="0" presId="urn:microsoft.com/office/officeart/2008/layout/NameandTitleOrganizationalChart"/>
    <dgm:cxn modelId="{8376AADC-9CB7-5049-B492-68461DF7BE49}" type="presParOf" srcId="{7B636E23-23DB-3E4A-8A6F-DA3FD5B1E2B8}" destId="{1BEC914F-EED8-D340-83F4-060AC97D07EE}" srcOrd="4" destOrd="0" presId="urn:microsoft.com/office/officeart/2008/layout/NameandTitleOrganizationalChart"/>
    <dgm:cxn modelId="{3D1E5108-AB94-8E47-8DB5-E49F2471A39A}" type="presParOf" srcId="{7B636E23-23DB-3E4A-8A6F-DA3FD5B1E2B8}" destId="{5DF8482B-D676-2F43-A0E8-D69DD40C06B4}" srcOrd="5" destOrd="0" presId="urn:microsoft.com/office/officeart/2008/layout/NameandTitleOrganizationalChart"/>
    <dgm:cxn modelId="{DBD33251-876B-704D-BE03-FDD11C094052}" type="presParOf" srcId="{5DF8482B-D676-2F43-A0E8-D69DD40C06B4}" destId="{C462C3F2-E54D-D045-BF02-20E40CF43D31}" srcOrd="0" destOrd="0" presId="urn:microsoft.com/office/officeart/2008/layout/NameandTitleOrganizationalChart"/>
    <dgm:cxn modelId="{3C92C77F-9A49-1445-986B-EF5D6B409786}" type="presParOf" srcId="{C462C3F2-E54D-D045-BF02-20E40CF43D31}" destId="{F145C532-71A0-B74A-B69B-DD8B7DAD5A44}" srcOrd="0" destOrd="0" presId="urn:microsoft.com/office/officeart/2008/layout/NameandTitleOrganizationalChart"/>
    <dgm:cxn modelId="{91EDBF86-0575-DC4B-A3D5-E65BC0932603}" type="presParOf" srcId="{C462C3F2-E54D-D045-BF02-20E40CF43D31}" destId="{59EE7DFE-7884-3748-9BD4-B8D50F5AC3B4}" srcOrd="1" destOrd="0" presId="urn:microsoft.com/office/officeart/2008/layout/NameandTitleOrganizationalChart"/>
    <dgm:cxn modelId="{65940D4C-9E7F-A645-A500-30D2E159510E}" type="presParOf" srcId="{C462C3F2-E54D-D045-BF02-20E40CF43D31}" destId="{4665E835-0D72-C040-B2D5-8F6E8BB7BCD0}" srcOrd="2" destOrd="0" presId="urn:microsoft.com/office/officeart/2008/layout/NameandTitleOrganizationalChart"/>
    <dgm:cxn modelId="{C7E0DFCC-5564-8645-A84C-24B3B1070868}" type="presParOf" srcId="{5DF8482B-D676-2F43-A0E8-D69DD40C06B4}" destId="{C4758CE0-C5E4-8847-8E27-3A6385BA6103}" srcOrd="1" destOrd="0" presId="urn:microsoft.com/office/officeart/2008/layout/NameandTitleOrganizationalChart"/>
    <dgm:cxn modelId="{03194E9F-45F5-BE41-82AE-6709B2A46B8A}" type="presParOf" srcId="{5DF8482B-D676-2F43-A0E8-D69DD40C06B4}" destId="{1010CFF1-BC30-0846-8806-3A0C24FA5029}" srcOrd="2" destOrd="0" presId="urn:microsoft.com/office/officeart/2008/layout/NameandTitleOrganizationalChart"/>
    <dgm:cxn modelId="{0E62916A-7CBC-AA4B-A8B4-1F74E8967D66}" type="presParOf" srcId="{7CAD8426-9504-2643-9226-8961E1A76592}" destId="{A97B413D-80CD-AD42-99E3-96486899FECA}" srcOrd="2" destOrd="0" presId="urn:microsoft.com/office/officeart/2008/layout/NameandTitleOrganizationalChart"/>
    <dgm:cxn modelId="{C954186C-19FF-0245-90E8-66F108EE3651}" type="presParOf" srcId="{A97B413D-80CD-AD42-99E3-96486899FECA}" destId="{56565C28-E9E2-944B-90DE-67E0FACEF01C}" srcOrd="0" destOrd="0" presId="urn:microsoft.com/office/officeart/2008/layout/NameandTitleOrganizationalChart"/>
    <dgm:cxn modelId="{8BC7E765-9E08-304C-96A8-F4C6FECBB4AF}" type="presParOf" srcId="{A97B413D-80CD-AD42-99E3-96486899FECA}" destId="{6180124B-50D9-134F-B392-C2A68FFFA9CC}" srcOrd="1" destOrd="0" presId="urn:microsoft.com/office/officeart/2008/layout/NameandTitleOrganizationalChart"/>
    <dgm:cxn modelId="{8F103953-B1C3-754E-85F1-31C533EBB6EA}" type="presParOf" srcId="{6180124B-50D9-134F-B392-C2A68FFFA9CC}" destId="{BB9EDF0E-6D10-A042-8002-8D75FC075C67}" srcOrd="0" destOrd="0" presId="urn:microsoft.com/office/officeart/2008/layout/NameandTitleOrganizationalChart"/>
    <dgm:cxn modelId="{D5BE2604-22BC-414C-859C-101536615987}" type="presParOf" srcId="{BB9EDF0E-6D10-A042-8002-8D75FC075C67}" destId="{776B3622-ACA8-C641-861C-1E5131365816}" srcOrd="0" destOrd="0" presId="urn:microsoft.com/office/officeart/2008/layout/NameandTitleOrganizationalChart"/>
    <dgm:cxn modelId="{B6C5B485-C25D-334F-B8CF-924AC62F9476}" type="presParOf" srcId="{BB9EDF0E-6D10-A042-8002-8D75FC075C67}" destId="{119DFF2B-BF7F-1E4F-AB0B-FA636237F74E}" srcOrd="1" destOrd="0" presId="urn:microsoft.com/office/officeart/2008/layout/NameandTitleOrganizationalChart"/>
    <dgm:cxn modelId="{2C262188-9D2C-7247-8EE7-7B4CF69A3AD7}" type="presParOf" srcId="{BB9EDF0E-6D10-A042-8002-8D75FC075C67}" destId="{5B1FEB21-48B0-B24F-B64B-C3AD8E268E61}" srcOrd="2" destOrd="0" presId="urn:microsoft.com/office/officeart/2008/layout/NameandTitleOrganizationalChart"/>
    <dgm:cxn modelId="{618C4D89-2BCF-2940-AC87-4EE8BDCA8BA3}" type="presParOf" srcId="{6180124B-50D9-134F-B392-C2A68FFFA9CC}" destId="{11B6740F-27B6-E047-B61B-6539FD931FA4}" srcOrd="1" destOrd="0" presId="urn:microsoft.com/office/officeart/2008/layout/NameandTitleOrganizationalChart"/>
    <dgm:cxn modelId="{A7D22392-F1F2-4544-9552-5DE4B82A6534}" type="presParOf" srcId="{6180124B-50D9-134F-B392-C2A68FFFA9CC}" destId="{C02ABABE-3B70-1A42-ADBF-23B3306C86C1}" srcOrd="2" destOrd="0" presId="urn:microsoft.com/office/officeart/2008/layout/NameandTitleOrganizationalChar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phldr="1"/>
      <dgm:spPr/>
      <dgm:t>
        <a:bodyPr/>
        <a:lstStyle/>
        <a:p>
          <a:endParaRPr lang="en-US"/>
        </a:p>
      </dgm:t>
    </dgm:pt>
    <dgm:pt modelId="{F3386BA6-477C-4545-B69A-77BF0B0E57DA}">
      <dgm:prSet/>
      <dgm:spPr/>
      <dgm:t>
        <a:bodyPr/>
        <a:lstStyle/>
        <a:p>
          <a:r>
            <a:rPr lang="en-US"/>
            <a:t>CAF</a:t>
          </a:r>
        </a:p>
      </dgm:t>
    </dgm:pt>
    <dgm:pt modelId="{CE80E9E4-1FCA-4D4B-9529-775B42450C5D}" type="parTrans" cxnId="{014E475C-4D72-4A56-8F7F-299F03F1A569}">
      <dgm:prSet/>
      <dgm:spPr/>
      <dgm:t>
        <a:bodyPr/>
        <a:lstStyle/>
        <a:p>
          <a:endParaRPr lang="en-US"/>
        </a:p>
      </dgm:t>
    </dgm:pt>
    <dgm:pt modelId="{861C01DA-6AE5-4D50-8287-7B2AC81AF4C4}" type="sibTrans" cxnId="{014E475C-4D72-4A56-8F7F-299F03F1A569}">
      <dgm:prSet/>
      <dgm:spPr/>
      <dgm:t>
        <a:bodyPr/>
        <a:lstStyle/>
        <a:p>
          <a:endParaRPr lang="en-US"/>
        </a:p>
      </dgm:t>
    </dgm:pt>
    <dgm:pt modelId="{B7508F55-A510-45A1-B0EF-32EE0B11D1C1}">
      <dgm:prSet/>
      <dgm:spPr/>
      <dgm:t>
        <a:bodyPr/>
        <a:lstStyle/>
        <a:p>
          <a:r>
            <a:rPr lang="en-US" dirty="0"/>
            <a:t>Common Assessment Framework now Early Help Assessment (EHA)</a:t>
          </a:r>
        </a:p>
      </dgm:t>
    </dgm:pt>
    <dgm:pt modelId="{34904BC7-87BA-41FE-9A84-099FF2A193D3}" type="parTrans" cxnId="{567BD80E-310E-4738-88F2-25C76FEE36B1}">
      <dgm:prSet/>
      <dgm:spPr/>
      <dgm:t>
        <a:bodyPr/>
        <a:lstStyle/>
        <a:p>
          <a:endParaRPr lang="en-US"/>
        </a:p>
      </dgm:t>
    </dgm:pt>
    <dgm:pt modelId="{0BCD6FB5-9689-448F-AB94-591621B8313B}" type="sibTrans" cxnId="{567BD80E-310E-4738-88F2-25C76FEE36B1}">
      <dgm:prSet/>
      <dgm:spPr/>
      <dgm:t>
        <a:bodyPr/>
        <a:lstStyle/>
        <a:p>
          <a:endParaRPr lang="en-US"/>
        </a:p>
      </dgm:t>
    </dgm:pt>
    <dgm:pt modelId="{B136E430-72F2-4B65-80C2-40BDCE0911B1}">
      <dgm:prSet/>
      <dgm:spPr/>
      <dgm:t>
        <a:bodyPr/>
        <a:lstStyle/>
        <a:p>
          <a:r>
            <a:rPr lang="en-US" dirty="0"/>
            <a:t>Identifies unmet needs, strengths and protective factors </a:t>
          </a:r>
        </a:p>
      </dgm:t>
    </dgm:pt>
    <dgm:pt modelId="{10B5E9A9-63E8-4B8D-86D4-E96324344448}" type="parTrans" cxnId="{0E517AB4-3CA4-4A5A-A822-655C3F39E060}">
      <dgm:prSet/>
      <dgm:spPr/>
      <dgm:t>
        <a:bodyPr/>
        <a:lstStyle/>
        <a:p>
          <a:endParaRPr lang="en-US"/>
        </a:p>
      </dgm:t>
    </dgm:pt>
    <dgm:pt modelId="{693D719A-0F1E-449E-B66D-FF0F92651E25}" type="sibTrans" cxnId="{0E517AB4-3CA4-4A5A-A822-655C3F39E060}">
      <dgm:prSet/>
      <dgm:spPr/>
      <dgm:t>
        <a:bodyPr/>
        <a:lstStyle/>
        <a:p>
          <a:endParaRPr lang="en-US"/>
        </a:p>
      </dgm:t>
    </dgm:pt>
    <dgm:pt modelId="{3F24036E-7D62-4191-AC18-D62AA6910A17}">
      <dgm:prSet/>
      <dgm:spPr/>
      <dgm:t>
        <a:bodyPr/>
        <a:lstStyle/>
        <a:p>
          <a:r>
            <a:rPr lang="en-US"/>
            <a:t>UNCRC</a:t>
          </a:r>
        </a:p>
      </dgm:t>
    </dgm:pt>
    <dgm:pt modelId="{74F858B5-08CA-418C-A4E0-89EE5CD876E5}" type="parTrans" cxnId="{07745964-C3D5-4AB9-BA8C-41656A80B517}">
      <dgm:prSet/>
      <dgm:spPr/>
      <dgm:t>
        <a:bodyPr/>
        <a:lstStyle/>
        <a:p>
          <a:endParaRPr lang="en-US"/>
        </a:p>
      </dgm:t>
    </dgm:pt>
    <dgm:pt modelId="{B4B697DC-DB76-4AEB-BC80-1DDF213D7812}" type="sibTrans" cxnId="{07745964-C3D5-4AB9-BA8C-41656A80B517}">
      <dgm:prSet/>
      <dgm:spPr/>
      <dgm:t>
        <a:bodyPr/>
        <a:lstStyle/>
        <a:p>
          <a:endParaRPr lang="en-US"/>
        </a:p>
      </dgm:t>
    </dgm:pt>
    <dgm:pt modelId="{E5A4E178-DEDD-43DE-A28C-E988818B3DCF}">
      <dgm:prSet/>
      <dgm:spPr/>
      <dgm:t>
        <a:bodyPr/>
        <a:lstStyle/>
        <a:p>
          <a:r>
            <a:rPr lang="en-GB" dirty="0"/>
            <a:t>UN Convention on the Rights of the Child/UNICEF</a:t>
          </a:r>
          <a:endParaRPr lang="en-US" dirty="0"/>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50F17421-6B5C-4326-9E35-BDE3C6A50DCD}">
      <dgm:prSet/>
      <dgm:spPr/>
      <dgm:t>
        <a:bodyPr/>
        <a:lstStyle/>
        <a:p>
          <a:r>
            <a:rPr lang="en-US"/>
            <a:t>EQUALITY ACT 2010</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a:t>Reducing socio-economic inequalities (UK Government, 2010)</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82527BA9-8ADA-4954-81F7-3754DDC4C367}">
      <dgm:prSet/>
      <dgm:spPr/>
      <dgm:t>
        <a:bodyPr/>
        <a:lstStyle/>
        <a:p>
          <a:r>
            <a:rPr lang="en-US" dirty="0"/>
            <a:t>Reducing discrimination/equal opportunities </a:t>
          </a:r>
        </a:p>
      </dgm:t>
    </dgm:pt>
    <dgm:pt modelId="{F773B610-5618-4062-B5D2-0B90081ABABD}" type="parTrans" cxnId="{365E6BD2-039E-4693-85F9-C0D40C695126}">
      <dgm:prSet/>
      <dgm:spPr/>
      <dgm:t>
        <a:bodyPr/>
        <a:lstStyle/>
        <a:p>
          <a:endParaRPr lang="en-US"/>
        </a:p>
      </dgm:t>
    </dgm:pt>
    <dgm:pt modelId="{8A741079-0A65-48D3-98B8-D61980ABAEC1}" type="sibTrans" cxnId="{365E6BD2-039E-4693-85F9-C0D40C695126}">
      <dgm:prSet/>
      <dgm:spPr/>
      <dgm:t>
        <a:bodyPr/>
        <a:lstStyle/>
        <a:p>
          <a:endParaRPr lang="en-US"/>
        </a:p>
      </dgm:t>
    </dgm:pt>
    <dgm:pt modelId="{28694F32-2C40-45E3-8643-29ED1BEF282A}">
      <dgm:prSet/>
      <dgm:spPr/>
      <dgm:t>
        <a:bodyPr/>
        <a:lstStyle/>
        <a:p>
          <a:r>
            <a:rPr lang="en-US"/>
            <a:t>CHILDREN ACT</a:t>
          </a:r>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GB" dirty="0"/>
            <a:t>provide for local authority services for children in need (UK Government, 2021)</a:t>
          </a:r>
          <a:endParaRPr lang="en-US" dirty="0"/>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90BE1F79-A01F-41BD-B94F-645D471D4463}">
      <dgm:prSet/>
      <dgm:spPr/>
      <dgm:t>
        <a:bodyPr/>
        <a:lstStyle/>
        <a:p>
          <a:r>
            <a:rPr lang="en-US"/>
            <a:t>SOCIAL MODELS</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dirty="0"/>
            <a:t>MASLOW- hierarchy of needs </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DC2AFBD1-EBE8-400D-A34F-A9126D028D66}">
      <dgm:prSet/>
      <dgm:spPr/>
      <dgm:t>
        <a:bodyPr/>
        <a:lstStyle/>
        <a:p>
          <a:endParaRPr lang="en-US" dirty="0"/>
        </a:p>
      </dgm:t>
    </dgm:pt>
    <dgm:pt modelId="{680A1F03-2259-44B8-A276-38A298E06718}" type="parTrans" cxnId="{3F53AF3C-594D-4863-BDF3-3C5DCC5A2CFD}">
      <dgm:prSet/>
      <dgm:spPr/>
      <dgm:t>
        <a:bodyPr/>
        <a:lstStyle/>
        <a:p>
          <a:endParaRPr lang="en-US"/>
        </a:p>
      </dgm:t>
    </dgm:pt>
    <dgm:pt modelId="{A2E3E931-D037-40A6-9BBE-5978E9F42001}" type="sibTrans" cxnId="{3F53AF3C-594D-4863-BDF3-3C5DCC5A2CFD}">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6"/>
      <dgm:spPr/>
    </dgm:pt>
    <dgm:pt modelId="{841CB4BA-256F-824D-8F41-EC8E2C952F94}" type="pres">
      <dgm:prSet presAssocID="{F3386BA6-477C-4545-B69A-77BF0B0E57DA}" presName="parentText" presStyleLbl="node1" presStyleIdx="0" presStyleCnt="6">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6">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6"/>
      <dgm:spPr/>
    </dgm:pt>
    <dgm:pt modelId="{418DD6CD-F3DD-B242-BBF3-2CE03D83D643}" type="pres">
      <dgm:prSet presAssocID="{3F24036E-7D62-4191-AC18-D62AA6910A17}" presName="parentText" presStyleLbl="node1" presStyleIdx="1" presStyleCnt="6">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6">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6"/>
      <dgm:spPr/>
    </dgm:pt>
    <dgm:pt modelId="{DDC5B9D6-C6E8-EF4A-B158-92F524EF6423}" type="pres">
      <dgm:prSet presAssocID="{50F17421-6B5C-4326-9E35-BDE3C6A50DCD}" presName="parentText" presStyleLbl="node1" presStyleIdx="2" presStyleCnt="6">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6">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6"/>
      <dgm:spPr/>
    </dgm:pt>
    <dgm:pt modelId="{188CF14A-AC3C-7242-9B93-CD4F6C737833}" type="pres">
      <dgm:prSet presAssocID="{28694F32-2C40-45E3-8643-29ED1BEF282A}" presName="parentText" presStyleLbl="node1" presStyleIdx="3" presStyleCnt="6">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6">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6"/>
      <dgm:spPr/>
    </dgm:pt>
    <dgm:pt modelId="{91E37DFE-E835-5D4C-9221-227C471B0503}" type="pres">
      <dgm:prSet presAssocID="{90BE1F79-A01F-41BD-B94F-645D471D4463}" presName="parentText" presStyleLbl="node1" presStyleIdx="4" presStyleCnt="6">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6">
        <dgm:presLayoutVars>
          <dgm:bulletEnabled val="1"/>
        </dgm:presLayoutVars>
      </dgm:prSet>
      <dgm:spPr/>
    </dgm:pt>
    <dgm:pt modelId="{48EE9603-9D34-5444-A599-09B852F09FDE}" type="pres">
      <dgm:prSet presAssocID="{55F61EF4-7276-4F5D-A099-F01E8264281A}" presName="spaceBetweenRectangles" presStyleCnt="0"/>
      <dgm:spPr/>
    </dgm:pt>
    <dgm:pt modelId="{41247FE7-6190-EE44-8E62-F4F87822FD12}" type="pres">
      <dgm:prSet presAssocID="{DC2AFBD1-EBE8-400D-A34F-A9126D028D66}" presName="parentLin" presStyleCnt="0"/>
      <dgm:spPr/>
    </dgm:pt>
    <dgm:pt modelId="{8021D51A-A894-694F-8662-B3D5D262179E}" type="pres">
      <dgm:prSet presAssocID="{DC2AFBD1-EBE8-400D-A34F-A9126D028D66}" presName="parentLeftMargin" presStyleLbl="node1" presStyleIdx="4" presStyleCnt="6"/>
      <dgm:spPr/>
    </dgm:pt>
    <dgm:pt modelId="{9E956B29-0138-0F4D-B00E-06B9289C36B2}" type="pres">
      <dgm:prSet presAssocID="{DC2AFBD1-EBE8-400D-A34F-A9126D028D66}" presName="parentText" presStyleLbl="node1" presStyleIdx="5" presStyleCnt="6">
        <dgm:presLayoutVars>
          <dgm:chMax val="0"/>
          <dgm:bulletEnabled val="1"/>
        </dgm:presLayoutVars>
      </dgm:prSet>
      <dgm:spPr/>
    </dgm:pt>
    <dgm:pt modelId="{D81B64D9-FE3E-0F4C-8F3A-E0447602F1A5}" type="pres">
      <dgm:prSet presAssocID="{DC2AFBD1-EBE8-400D-A34F-A9126D028D66}" presName="negativeSpace" presStyleCnt="0"/>
      <dgm:spPr/>
    </dgm:pt>
    <dgm:pt modelId="{2BD04333-0490-6249-A6A0-5B66DB57CBB0}" type="pres">
      <dgm:prSet presAssocID="{DC2AFBD1-EBE8-400D-A34F-A9126D028D66}" presName="childText" presStyleLbl="conFgAcc1" presStyleIdx="5" presStyleCnt="6">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3F53AF3C-594D-4863-BDF3-3C5DCC5A2CFD}" srcId="{44E243A8-72E8-48AA-B6CF-DC489731894A}" destId="{DC2AFBD1-EBE8-400D-A34F-A9126D028D66}" srcOrd="5" destOrd="0" parTransId="{680A1F03-2259-44B8-A276-38A298E06718}" sibTransId="{A2E3E931-D037-40A6-9BBE-5978E9F42001}"/>
    <dgm:cxn modelId="{B383123D-EC16-2040-BE71-E7BDA1424F6D}" type="presOf" srcId="{DC2AFBD1-EBE8-400D-A34F-A9126D028D66}" destId="{9E956B29-0138-0F4D-B00E-06B9289C36B2}" srcOrd="1"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53F64462-21B9-3E49-B85B-990F34AEC34A}" type="presOf" srcId="{DC2AFBD1-EBE8-400D-A34F-A9126D028D66}" destId="{8021D51A-A894-694F-8662-B3D5D262179E}" srcOrd="0" destOrd="0" presId="urn:microsoft.com/office/officeart/2005/8/layout/list1"/>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D5093DA5-D9D8-9842-AAB6-35DB0C86508C}" type="presOf" srcId="{B136E430-72F2-4B65-80C2-40BDCE0911B1}" destId="{BAA02145-0257-4142-B812-F45D388E4335}" srcOrd="0" destOrd="1" presId="urn:microsoft.com/office/officeart/2005/8/layout/list1"/>
    <dgm:cxn modelId="{A1DA3AB2-AA0C-4245-914C-A8B2B8E4CBDC}" type="presOf" srcId="{90BE1F79-A01F-41BD-B94F-645D471D4463}" destId="{68784DF8-2D88-7344-984D-FD9AC1885D99}" srcOrd="0" destOrd="0" presId="urn:microsoft.com/office/officeart/2005/8/layout/list1"/>
    <dgm:cxn modelId="{0E517AB4-3CA4-4A5A-A822-655C3F39E060}" srcId="{F3386BA6-477C-4545-B69A-77BF0B0E57DA}" destId="{B136E430-72F2-4B65-80C2-40BDCE0911B1}" srcOrd="1" destOrd="0" parTransId="{10B5E9A9-63E8-4B8D-86D4-E96324344448}" sibTransId="{693D719A-0F1E-449E-B66D-FF0F92651E25}"/>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365E6BD2-039E-4693-85F9-C0D40C695126}" srcId="{50F17421-6B5C-4326-9E35-BDE3C6A50DCD}" destId="{82527BA9-8ADA-4954-81F7-3754DDC4C367}" srcOrd="1" destOrd="0" parTransId="{F773B610-5618-4062-B5D2-0B90081ABABD}" sibTransId="{8A741079-0A65-48D3-98B8-D61980ABAEC1}"/>
    <dgm:cxn modelId="{6A6173D4-8E07-7C44-8940-293A3B0ADBAA}" type="presOf" srcId="{F3386BA6-477C-4545-B69A-77BF0B0E57DA}" destId="{841CB4BA-256F-824D-8F41-EC8E2C952F94}" srcOrd="1" destOrd="0" presId="urn:microsoft.com/office/officeart/2005/8/layout/list1"/>
    <dgm:cxn modelId="{EA80F9DE-4030-C14E-AAEF-13295D210F05}" type="presOf" srcId="{82527BA9-8ADA-4954-81F7-3754DDC4C367}" destId="{3A2EF953-C62B-E743-AFCA-FF7E04ECD757}" srcOrd="0" destOrd="1"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 modelId="{04507C30-380F-3E4E-A28E-E1CB2524BAFD}" type="presParOf" srcId="{5897A9B2-98FD-2443-9AD6-B4766B55387E}" destId="{48EE9603-9D34-5444-A599-09B852F09FDE}" srcOrd="19" destOrd="0" presId="urn:microsoft.com/office/officeart/2005/8/layout/list1"/>
    <dgm:cxn modelId="{DDC3B380-4822-4544-B526-FC25D1FE4947}" type="presParOf" srcId="{5897A9B2-98FD-2443-9AD6-B4766B55387E}" destId="{41247FE7-6190-EE44-8E62-F4F87822FD12}" srcOrd="20" destOrd="0" presId="urn:microsoft.com/office/officeart/2005/8/layout/list1"/>
    <dgm:cxn modelId="{E9C8CAF3-38C0-7A48-9F01-FBE8A081C013}" type="presParOf" srcId="{41247FE7-6190-EE44-8E62-F4F87822FD12}" destId="{8021D51A-A894-694F-8662-B3D5D262179E}" srcOrd="0" destOrd="0" presId="urn:microsoft.com/office/officeart/2005/8/layout/list1"/>
    <dgm:cxn modelId="{1449CFC3-2A6F-F345-8DDF-C2269DD3929E}" type="presParOf" srcId="{41247FE7-6190-EE44-8E62-F4F87822FD12}" destId="{9E956B29-0138-0F4D-B00E-06B9289C36B2}" srcOrd="1" destOrd="0" presId="urn:microsoft.com/office/officeart/2005/8/layout/list1"/>
    <dgm:cxn modelId="{1F5FF01E-A3E6-CE48-A2BD-42E7BF456526}" type="presParOf" srcId="{5897A9B2-98FD-2443-9AD6-B4766B55387E}" destId="{D81B64D9-FE3E-0F4C-8F3A-E0447602F1A5}" srcOrd="21" destOrd="0" presId="urn:microsoft.com/office/officeart/2005/8/layout/list1"/>
    <dgm:cxn modelId="{ABEE8C59-6AFF-4146-BD45-2DCCE18A891B}" type="presParOf" srcId="{5897A9B2-98FD-2443-9AD6-B4766B55387E}" destId="{2BD04333-0490-6249-A6A0-5B66DB57CBB0}"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4EB91-D0C8-487A-BCC4-3B1213006F78}">
      <dsp:nvSpPr>
        <dsp:cNvPr id="0" name=""/>
        <dsp:cNvSpPr/>
      </dsp:nvSpPr>
      <dsp:spPr>
        <a:xfrm>
          <a:off x="0" y="887763"/>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1762FC-486F-48B5-9A9E-D8B0BD0C038C}">
      <dsp:nvSpPr>
        <dsp:cNvPr id="0" name=""/>
        <dsp:cNvSpPr/>
      </dsp:nvSpPr>
      <dsp:spPr>
        <a:xfrm>
          <a:off x="328612" y="1199945"/>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Introduce your presentation and case study </a:t>
          </a:r>
          <a:endParaRPr lang="en-US" sz="2700" kern="1200"/>
        </a:p>
      </dsp:txBody>
      <dsp:txXfrm>
        <a:off x="383617" y="1254950"/>
        <a:ext cx="2847502" cy="1768010"/>
      </dsp:txXfrm>
    </dsp:sp>
    <dsp:sp modelId="{60EF7232-C52A-4AD5-9F8C-EE6B9955C4CD}">
      <dsp:nvSpPr>
        <dsp:cNvPr id="0" name=""/>
        <dsp:cNvSpPr/>
      </dsp:nvSpPr>
      <dsp:spPr>
        <a:xfrm>
          <a:off x="3614737" y="887763"/>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86299-3597-44BD-BDA3-773CA6D1ED08}">
      <dsp:nvSpPr>
        <dsp:cNvPr id="0" name=""/>
        <dsp:cNvSpPr/>
      </dsp:nvSpPr>
      <dsp:spPr>
        <a:xfrm>
          <a:off x="3943350" y="1199945"/>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What are the aims and objectives of this presentation?</a:t>
          </a:r>
          <a:endParaRPr lang="en-US" sz="2700" kern="1200"/>
        </a:p>
      </dsp:txBody>
      <dsp:txXfrm>
        <a:off x="3998355" y="1254950"/>
        <a:ext cx="2847502" cy="1768010"/>
      </dsp:txXfrm>
    </dsp:sp>
    <dsp:sp modelId="{02992A1A-EEE4-4F75-A4EA-457C5DB72D91}">
      <dsp:nvSpPr>
        <dsp:cNvPr id="0" name=""/>
        <dsp:cNvSpPr/>
      </dsp:nvSpPr>
      <dsp:spPr>
        <a:xfrm>
          <a:off x="7229475" y="887763"/>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65FCD2-F679-45AC-A467-88C03BBDFD51}">
      <dsp:nvSpPr>
        <dsp:cNvPr id="0" name=""/>
        <dsp:cNvSpPr/>
      </dsp:nvSpPr>
      <dsp:spPr>
        <a:xfrm>
          <a:off x="7558087" y="1199945"/>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Offer key items that you will discuss…</a:t>
          </a:r>
          <a:endParaRPr lang="en-US" sz="2700" kern="1200"/>
        </a:p>
      </dsp:txBody>
      <dsp:txXfrm>
        <a:off x="7613092" y="1254950"/>
        <a:ext cx="2847502" cy="1768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7A602-175F-F64F-B6B4-AEB819DCFE1C}">
      <dsp:nvSpPr>
        <dsp:cNvPr id="0" name=""/>
        <dsp:cNvSpPr/>
      </dsp:nvSpPr>
      <dsp:spPr>
        <a:xfrm>
          <a:off x="3112633" y="2564"/>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 Involvement in crime, Vandalism, anti-social behaviour </a:t>
          </a:r>
        </a:p>
      </dsp:txBody>
      <dsp:txXfrm>
        <a:off x="3160950" y="50881"/>
        <a:ext cx="1426106" cy="893147"/>
      </dsp:txXfrm>
    </dsp:sp>
    <dsp:sp modelId="{595E3173-D517-8141-A7C5-1B390380481A}">
      <dsp:nvSpPr>
        <dsp:cNvPr id="0" name=""/>
        <dsp:cNvSpPr/>
      </dsp:nvSpPr>
      <dsp:spPr>
        <a:xfrm>
          <a:off x="1898130" y="497455"/>
          <a:ext cx="3951745" cy="3951745"/>
        </a:xfrm>
        <a:custGeom>
          <a:avLst/>
          <a:gdLst/>
          <a:ahLst/>
          <a:cxnLst/>
          <a:rect l="0" t="0" r="0" b="0"/>
          <a:pathLst>
            <a:path>
              <a:moveTo>
                <a:pt x="2747683" y="156977"/>
              </a:moveTo>
              <a:arcTo wR="1975872" hR="1975872" stAng="1757957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1499BFF-CA06-2C45-AADC-26655B48B605}">
      <dsp:nvSpPr>
        <dsp:cNvPr id="0" name=""/>
        <dsp:cNvSpPr/>
      </dsp:nvSpPr>
      <dsp:spPr>
        <a:xfrm>
          <a:off x="4991799"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Housing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&amp; Unemployment</a:t>
          </a:r>
        </a:p>
      </dsp:txBody>
      <dsp:txXfrm>
        <a:off x="5040116" y="1416175"/>
        <a:ext cx="1426106" cy="893147"/>
      </dsp:txXfrm>
    </dsp:sp>
    <dsp:sp modelId="{20A0F8E2-D3B4-6249-82D7-7EC05F8F2869}">
      <dsp:nvSpPr>
        <dsp:cNvPr id="0" name=""/>
        <dsp:cNvSpPr/>
      </dsp:nvSpPr>
      <dsp:spPr>
        <a:xfrm>
          <a:off x="1898130" y="497455"/>
          <a:ext cx="3951745" cy="3951745"/>
        </a:xfrm>
        <a:custGeom>
          <a:avLst/>
          <a:gdLst/>
          <a:ahLst/>
          <a:cxnLst/>
          <a:rect l="0" t="0" r="0" b="0"/>
          <a:pathLst>
            <a:path>
              <a:moveTo>
                <a:pt x="3949055" y="1872807"/>
              </a:moveTo>
              <a:arcTo wR="1975872" hR="1975872" stAng="21420598"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92A1E2D-752F-724E-8A24-4645FCF59D6A}">
      <dsp:nvSpPr>
        <dsp:cNvPr id="0" name=""/>
        <dsp:cNvSpPr/>
      </dsp:nvSpPr>
      <dsp:spPr>
        <a:xfrm>
          <a:off x="4274022"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Underage drinking &amp; drugs</a:t>
          </a:r>
        </a:p>
      </dsp:txBody>
      <dsp:txXfrm>
        <a:off x="4322339" y="3625268"/>
        <a:ext cx="1426106" cy="893147"/>
      </dsp:txXfrm>
    </dsp:sp>
    <dsp:sp modelId="{550D8CD7-D5AF-6E44-A9BC-EB68583B8B90}">
      <dsp:nvSpPr>
        <dsp:cNvPr id="0" name=""/>
        <dsp:cNvSpPr/>
      </dsp:nvSpPr>
      <dsp:spPr>
        <a:xfrm>
          <a:off x="1898130" y="497455"/>
          <a:ext cx="3951745" cy="3951745"/>
        </a:xfrm>
        <a:custGeom>
          <a:avLst/>
          <a:gdLst/>
          <a:ahLst/>
          <a:cxnLst/>
          <a:rect l="0" t="0" r="0" b="0"/>
          <a:pathLst>
            <a:path>
              <a:moveTo>
                <a:pt x="2368053" y="3912433"/>
              </a:moveTo>
              <a:arcTo wR="1975872" hR="1975872" stAng="4713098" swAng="137380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64AB361-38A2-8F48-AEC5-C7D2CAC1A9F4}">
      <dsp:nvSpPr>
        <dsp:cNvPr id="0" name=""/>
        <dsp:cNvSpPr/>
      </dsp:nvSpPr>
      <dsp:spPr>
        <a:xfrm>
          <a:off x="1951244"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School absenteeism/ Drop out</a:t>
          </a:r>
        </a:p>
      </dsp:txBody>
      <dsp:txXfrm>
        <a:off x="1999561" y="3625268"/>
        <a:ext cx="1426106" cy="893147"/>
      </dsp:txXfrm>
    </dsp:sp>
    <dsp:sp modelId="{BF0C7304-E1C4-4B44-BC4B-9F70EE819583}">
      <dsp:nvSpPr>
        <dsp:cNvPr id="0" name=""/>
        <dsp:cNvSpPr/>
      </dsp:nvSpPr>
      <dsp:spPr>
        <a:xfrm>
          <a:off x="1898130" y="497455"/>
          <a:ext cx="3951745" cy="3951745"/>
        </a:xfrm>
        <a:custGeom>
          <a:avLst/>
          <a:gdLst/>
          <a:ahLst/>
          <a:cxnLst/>
          <a:rect l="0" t="0" r="0" b="0"/>
          <a:pathLst>
            <a:path>
              <a:moveTo>
                <a:pt x="329916" y="3068989"/>
              </a:moveTo>
              <a:arcTo wR="1975872" hR="1975872" stAng="8784659"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13C89EE-A5BC-974C-9CBA-4AF719B99C7C}">
      <dsp:nvSpPr>
        <dsp:cNvPr id="0" name=""/>
        <dsp:cNvSpPr/>
      </dsp:nvSpPr>
      <dsp:spPr>
        <a:xfrm>
          <a:off x="1233466"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Parental neglect</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Due to Mental </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Health Issues</a:t>
          </a:r>
        </a:p>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dsp:txBody>
      <dsp:txXfrm>
        <a:off x="1281783" y="1416175"/>
        <a:ext cx="1426106" cy="893147"/>
      </dsp:txXfrm>
    </dsp:sp>
    <dsp:sp modelId="{FABE1FEF-1525-0D4F-B91A-654F1571C380}">
      <dsp:nvSpPr>
        <dsp:cNvPr id="0" name=""/>
        <dsp:cNvSpPr/>
      </dsp:nvSpPr>
      <dsp:spPr>
        <a:xfrm>
          <a:off x="1898130" y="497455"/>
          <a:ext cx="3951745" cy="3951745"/>
        </a:xfrm>
        <a:custGeom>
          <a:avLst/>
          <a:gdLst/>
          <a:ahLst/>
          <a:cxnLst/>
          <a:rect l="0" t="0" r="0" b="0"/>
          <a:pathLst>
            <a:path>
              <a:moveTo>
                <a:pt x="344552" y="861033"/>
              </a:moveTo>
              <a:arcTo wR="1975872" hR="1975872" stAng="1286091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65C28-E9E2-944B-90DE-67E0FACEF01C}">
      <dsp:nvSpPr>
        <dsp:cNvPr id="0" name=""/>
        <dsp:cNvSpPr/>
      </dsp:nvSpPr>
      <dsp:spPr>
        <a:xfrm>
          <a:off x="4383518" y="1235883"/>
          <a:ext cx="407559" cy="1331473"/>
        </a:xfrm>
        <a:custGeom>
          <a:avLst/>
          <a:gdLst/>
          <a:ahLst/>
          <a:cxnLst/>
          <a:rect l="0" t="0" r="0" b="0"/>
          <a:pathLst>
            <a:path>
              <a:moveTo>
                <a:pt x="407559" y="0"/>
              </a:moveTo>
              <a:lnTo>
                <a:pt x="407559" y="1331473"/>
              </a:lnTo>
              <a:lnTo>
                <a:pt x="0" y="13314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C914F-EED8-D340-83F4-060AC97D07EE}">
      <dsp:nvSpPr>
        <dsp:cNvPr id="0" name=""/>
        <dsp:cNvSpPr/>
      </dsp:nvSpPr>
      <dsp:spPr>
        <a:xfrm>
          <a:off x="4791077" y="1235883"/>
          <a:ext cx="3319522" cy="2662946"/>
        </a:xfrm>
        <a:custGeom>
          <a:avLst/>
          <a:gdLst/>
          <a:ahLst/>
          <a:cxnLst/>
          <a:rect l="0" t="0" r="0" b="0"/>
          <a:pathLst>
            <a:path>
              <a:moveTo>
                <a:pt x="0" y="0"/>
              </a:moveTo>
              <a:lnTo>
                <a:pt x="0" y="2374689"/>
              </a:lnTo>
              <a:lnTo>
                <a:pt x="3319522" y="2374689"/>
              </a:lnTo>
              <a:lnTo>
                <a:pt x="3319522"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29D7B1-14C1-5740-A418-0E0E5C089E79}">
      <dsp:nvSpPr>
        <dsp:cNvPr id="0" name=""/>
        <dsp:cNvSpPr/>
      </dsp:nvSpPr>
      <dsp:spPr>
        <a:xfrm>
          <a:off x="4791077" y="1235883"/>
          <a:ext cx="118361" cy="2662946"/>
        </a:xfrm>
        <a:custGeom>
          <a:avLst/>
          <a:gdLst/>
          <a:ahLst/>
          <a:cxnLst/>
          <a:rect l="0" t="0" r="0" b="0"/>
          <a:pathLst>
            <a:path>
              <a:moveTo>
                <a:pt x="0" y="0"/>
              </a:moveTo>
              <a:lnTo>
                <a:pt x="0" y="2374689"/>
              </a:lnTo>
              <a:lnTo>
                <a:pt x="118361" y="2374689"/>
              </a:lnTo>
              <a:lnTo>
                <a:pt x="118361"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02D618-62E3-7848-AD26-5B14B0F15FE1}">
      <dsp:nvSpPr>
        <dsp:cNvPr id="0" name=""/>
        <dsp:cNvSpPr/>
      </dsp:nvSpPr>
      <dsp:spPr>
        <a:xfrm>
          <a:off x="1708277" y="1235883"/>
          <a:ext cx="3082800" cy="2662946"/>
        </a:xfrm>
        <a:custGeom>
          <a:avLst/>
          <a:gdLst/>
          <a:ahLst/>
          <a:cxnLst/>
          <a:rect l="0" t="0" r="0" b="0"/>
          <a:pathLst>
            <a:path>
              <a:moveTo>
                <a:pt x="3082800" y="0"/>
              </a:moveTo>
              <a:lnTo>
                <a:pt x="3082800" y="2374689"/>
              </a:lnTo>
              <a:lnTo>
                <a:pt x="0" y="2374689"/>
              </a:lnTo>
              <a:lnTo>
                <a:pt x="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72A2AD-0528-2946-8C4F-DEF3B74F118D}">
      <dsp:nvSpPr>
        <dsp:cNvPr id="0" name=""/>
        <dsp:cNvSpPr/>
      </dsp:nvSpPr>
      <dsp:spPr>
        <a:xfrm>
          <a:off x="3598056" y="495"/>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poor behaviour</a:t>
          </a:r>
        </a:p>
      </dsp:txBody>
      <dsp:txXfrm>
        <a:off x="3598056" y="495"/>
        <a:ext cx="2386043" cy="1235387"/>
      </dsp:txXfrm>
    </dsp:sp>
    <dsp:sp modelId="{96E67122-E79B-2842-8E8D-2FA4468380B2}">
      <dsp:nvSpPr>
        <dsp:cNvPr id="0" name=""/>
        <dsp:cNvSpPr/>
      </dsp:nvSpPr>
      <dsp:spPr>
        <a:xfrm>
          <a:off x="4075264" y="961352"/>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Psychopathology</a:t>
          </a:r>
        </a:p>
      </dsp:txBody>
      <dsp:txXfrm>
        <a:off x="4075264" y="961352"/>
        <a:ext cx="2147438" cy="411795"/>
      </dsp:txXfrm>
    </dsp:sp>
    <dsp:sp modelId="{994C313D-B806-4049-9EDF-DAF3C4B3408C}">
      <dsp:nvSpPr>
        <dsp:cNvPr id="0" name=""/>
        <dsp:cNvSpPr/>
      </dsp:nvSpPr>
      <dsp:spPr>
        <a:xfrm>
          <a:off x="515256"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Poor living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Income poverty</a:t>
          </a:r>
        </a:p>
      </dsp:txBody>
      <dsp:txXfrm>
        <a:off x="515256" y="3898829"/>
        <a:ext cx="2386043" cy="1235387"/>
      </dsp:txXfrm>
    </dsp:sp>
    <dsp:sp modelId="{E46138AD-5E65-714F-93AC-E10CDDA54510}">
      <dsp:nvSpPr>
        <dsp:cNvPr id="0" name=""/>
        <dsp:cNvSpPr/>
      </dsp:nvSpPr>
      <dsp:spPr>
        <a:xfrm>
          <a:off x="443515" y="3594690"/>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Social deprevation</a:t>
          </a:r>
        </a:p>
      </dsp:txBody>
      <dsp:txXfrm>
        <a:off x="443515" y="3594690"/>
        <a:ext cx="2147438" cy="411795"/>
      </dsp:txXfrm>
    </dsp:sp>
    <dsp:sp modelId="{66A3E540-D662-934D-AA3B-F8CF29D392BA}">
      <dsp:nvSpPr>
        <dsp:cNvPr id="0" name=""/>
        <dsp:cNvSpPr/>
      </dsp:nvSpPr>
      <dsp:spPr>
        <a:xfrm>
          <a:off x="3716417"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Underdevelopement of social skills, education behaviour displayed by her brother</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Unhealthy Sibling influence influences</a:t>
          </a:r>
        </a:p>
      </dsp:txBody>
      <dsp:txXfrm>
        <a:off x="3716417" y="3898829"/>
        <a:ext cx="2386043" cy="1235387"/>
      </dsp:txXfrm>
    </dsp:sp>
    <dsp:sp modelId="{B53DAAD4-FA1C-F341-BBFA-3B2425A8DB14}">
      <dsp:nvSpPr>
        <dsp:cNvPr id="0" name=""/>
        <dsp:cNvSpPr/>
      </dsp:nvSpPr>
      <dsp:spPr>
        <a:xfrm>
          <a:off x="4413824" y="3594690"/>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family relations</a:t>
          </a:r>
        </a:p>
      </dsp:txBody>
      <dsp:txXfrm>
        <a:off x="4413824" y="3594690"/>
        <a:ext cx="2147438" cy="411795"/>
      </dsp:txXfrm>
    </dsp:sp>
    <dsp:sp modelId="{F145C532-71A0-B74A-B69B-DD8B7DAD5A44}">
      <dsp:nvSpPr>
        <dsp:cNvPr id="0" name=""/>
        <dsp:cNvSpPr/>
      </dsp:nvSpPr>
      <dsp:spPr>
        <a:xfrm>
          <a:off x="6917579"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Abusive behaviour : verbal, non-verbal, physical, emotional, sexual.</a:t>
          </a:r>
        </a:p>
      </dsp:txBody>
      <dsp:txXfrm>
        <a:off x="6917579" y="3898829"/>
        <a:ext cx="2386043" cy="1235387"/>
      </dsp:txXfrm>
    </dsp:sp>
    <dsp:sp modelId="{59EE7DFE-7884-3748-9BD4-B8D50F5AC3B4}">
      <dsp:nvSpPr>
        <dsp:cNvPr id="0" name=""/>
        <dsp:cNvSpPr/>
      </dsp:nvSpPr>
      <dsp:spPr>
        <a:xfrm>
          <a:off x="7311263" y="3594690"/>
          <a:ext cx="1673992"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Low self esteem</a:t>
          </a:r>
        </a:p>
      </dsp:txBody>
      <dsp:txXfrm>
        <a:off x="7311263" y="3594690"/>
        <a:ext cx="1673992" cy="411795"/>
      </dsp:txXfrm>
    </dsp:sp>
    <dsp:sp modelId="{776B3622-ACA8-C641-861C-1E5131365816}">
      <dsp:nvSpPr>
        <dsp:cNvPr id="0" name=""/>
        <dsp:cNvSpPr/>
      </dsp:nvSpPr>
      <dsp:spPr>
        <a:xfrm>
          <a:off x="1997475" y="1949662"/>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Neglect, unable to take her child to nursery each day, lack of engagement and nurturing</a:t>
          </a:r>
        </a:p>
      </dsp:txBody>
      <dsp:txXfrm>
        <a:off x="1997475" y="1949662"/>
        <a:ext cx="2386043" cy="1235387"/>
      </dsp:txXfrm>
    </dsp:sp>
    <dsp:sp modelId="{119DFF2B-BF7F-1E4F-AB0B-FA636237F74E}">
      <dsp:nvSpPr>
        <dsp:cNvPr id="0" name=""/>
        <dsp:cNvSpPr/>
      </dsp:nvSpPr>
      <dsp:spPr>
        <a:xfrm>
          <a:off x="2474684" y="2910519"/>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parenting</a:t>
          </a:r>
        </a:p>
      </dsp:txBody>
      <dsp:txXfrm>
        <a:off x="2474684" y="2910519"/>
        <a:ext cx="2147438" cy="4117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204179"/>
          <a:ext cx="6430107" cy="641024"/>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US" sz="1100" kern="1200" dirty="0"/>
            <a:t>Common Assessment Framework now Early Help Assessment (EHA)</a:t>
          </a:r>
        </a:p>
        <a:p>
          <a:pPr marL="57150" lvl="1" indent="-57150" algn="l" defTabSz="488950">
            <a:lnSpc>
              <a:spcPct val="90000"/>
            </a:lnSpc>
            <a:spcBef>
              <a:spcPct val="0"/>
            </a:spcBef>
            <a:spcAft>
              <a:spcPct val="15000"/>
            </a:spcAft>
            <a:buChar char="•"/>
          </a:pPr>
          <a:r>
            <a:rPr lang="en-US" sz="1100" kern="1200" dirty="0"/>
            <a:t>Identifies unmet needs, strengths and protective factors </a:t>
          </a:r>
        </a:p>
      </dsp:txBody>
      <dsp:txXfrm>
        <a:off x="0" y="204179"/>
        <a:ext cx="6430107" cy="641024"/>
      </dsp:txXfrm>
    </dsp:sp>
    <dsp:sp modelId="{841CB4BA-256F-824D-8F41-EC8E2C952F94}">
      <dsp:nvSpPr>
        <dsp:cNvPr id="0" name=""/>
        <dsp:cNvSpPr/>
      </dsp:nvSpPr>
      <dsp:spPr>
        <a:xfrm>
          <a:off x="321505" y="41819"/>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CAF</a:t>
          </a:r>
        </a:p>
      </dsp:txBody>
      <dsp:txXfrm>
        <a:off x="337357" y="57671"/>
        <a:ext cx="4469371" cy="293016"/>
      </dsp:txXfrm>
    </dsp:sp>
    <dsp:sp modelId="{880DEA20-2C02-E64C-AAA3-8AD50E623DCA}">
      <dsp:nvSpPr>
        <dsp:cNvPr id="0" name=""/>
        <dsp:cNvSpPr/>
      </dsp:nvSpPr>
      <dsp:spPr>
        <a:xfrm>
          <a:off x="0" y="1066964"/>
          <a:ext cx="6430107" cy="46777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GB" sz="1100" kern="1200" dirty="0"/>
            <a:t>UN Convention on the Rights of the Child/UNICEF</a:t>
          </a:r>
          <a:endParaRPr lang="en-US" sz="1100" kern="1200" dirty="0"/>
        </a:p>
      </dsp:txBody>
      <dsp:txXfrm>
        <a:off x="0" y="1066964"/>
        <a:ext cx="6430107" cy="467775"/>
      </dsp:txXfrm>
    </dsp:sp>
    <dsp:sp modelId="{418DD6CD-F3DD-B242-BBF3-2CE03D83D643}">
      <dsp:nvSpPr>
        <dsp:cNvPr id="0" name=""/>
        <dsp:cNvSpPr/>
      </dsp:nvSpPr>
      <dsp:spPr>
        <a:xfrm>
          <a:off x="321505" y="904604"/>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UNCRC</a:t>
          </a:r>
        </a:p>
      </dsp:txBody>
      <dsp:txXfrm>
        <a:off x="337357" y="920456"/>
        <a:ext cx="4469371" cy="293016"/>
      </dsp:txXfrm>
    </dsp:sp>
    <dsp:sp modelId="{3A2EF953-C62B-E743-AFCA-FF7E04ECD757}">
      <dsp:nvSpPr>
        <dsp:cNvPr id="0" name=""/>
        <dsp:cNvSpPr/>
      </dsp:nvSpPr>
      <dsp:spPr>
        <a:xfrm>
          <a:off x="0" y="1756499"/>
          <a:ext cx="6430107" cy="641024"/>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US" sz="1100" kern="1200"/>
            <a:t>Reducing socio-economic inequalities (UK Government, 2010)</a:t>
          </a:r>
        </a:p>
        <a:p>
          <a:pPr marL="57150" lvl="1" indent="-57150" algn="l" defTabSz="488950">
            <a:lnSpc>
              <a:spcPct val="90000"/>
            </a:lnSpc>
            <a:spcBef>
              <a:spcPct val="0"/>
            </a:spcBef>
            <a:spcAft>
              <a:spcPct val="15000"/>
            </a:spcAft>
            <a:buChar char="•"/>
          </a:pPr>
          <a:r>
            <a:rPr lang="en-US" sz="1100" kern="1200" dirty="0"/>
            <a:t>Reducing discrimination/equal opportunities </a:t>
          </a:r>
        </a:p>
      </dsp:txBody>
      <dsp:txXfrm>
        <a:off x="0" y="1756499"/>
        <a:ext cx="6430107" cy="641024"/>
      </dsp:txXfrm>
    </dsp:sp>
    <dsp:sp modelId="{DDC5B9D6-C6E8-EF4A-B158-92F524EF6423}">
      <dsp:nvSpPr>
        <dsp:cNvPr id="0" name=""/>
        <dsp:cNvSpPr/>
      </dsp:nvSpPr>
      <dsp:spPr>
        <a:xfrm>
          <a:off x="321505" y="1594139"/>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EQUALITY ACT 2010</a:t>
          </a:r>
        </a:p>
      </dsp:txBody>
      <dsp:txXfrm>
        <a:off x="337357" y="1609991"/>
        <a:ext cx="4469371" cy="293016"/>
      </dsp:txXfrm>
    </dsp:sp>
    <dsp:sp modelId="{DE6DB4C8-9825-8F4E-80EA-3D979E0DBBC2}">
      <dsp:nvSpPr>
        <dsp:cNvPr id="0" name=""/>
        <dsp:cNvSpPr/>
      </dsp:nvSpPr>
      <dsp:spPr>
        <a:xfrm>
          <a:off x="0" y="2619284"/>
          <a:ext cx="6430107" cy="46777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GB" sz="1100" kern="1200" dirty="0"/>
            <a:t>provide for local authority services for children in need (UK Government, 2021)</a:t>
          </a:r>
          <a:endParaRPr lang="en-US" sz="1100" kern="1200" dirty="0"/>
        </a:p>
      </dsp:txBody>
      <dsp:txXfrm>
        <a:off x="0" y="2619284"/>
        <a:ext cx="6430107" cy="467775"/>
      </dsp:txXfrm>
    </dsp:sp>
    <dsp:sp modelId="{188CF14A-AC3C-7242-9B93-CD4F6C737833}">
      <dsp:nvSpPr>
        <dsp:cNvPr id="0" name=""/>
        <dsp:cNvSpPr/>
      </dsp:nvSpPr>
      <dsp:spPr>
        <a:xfrm>
          <a:off x="321505" y="2456924"/>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CHILDREN ACT</a:t>
          </a:r>
        </a:p>
      </dsp:txBody>
      <dsp:txXfrm>
        <a:off x="337357" y="2472776"/>
        <a:ext cx="4469371" cy="293016"/>
      </dsp:txXfrm>
    </dsp:sp>
    <dsp:sp modelId="{A3FDE005-5D03-C146-999D-683EC77ABE16}">
      <dsp:nvSpPr>
        <dsp:cNvPr id="0" name=""/>
        <dsp:cNvSpPr/>
      </dsp:nvSpPr>
      <dsp:spPr>
        <a:xfrm>
          <a:off x="0" y="3308819"/>
          <a:ext cx="6430107" cy="46777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US" sz="1100" kern="1200" dirty="0"/>
            <a:t>MASLOW- hierarchy of needs </a:t>
          </a:r>
        </a:p>
      </dsp:txBody>
      <dsp:txXfrm>
        <a:off x="0" y="3308819"/>
        <a:ext cx="6430107" cy="467775"/>
      </dsp:txXfrm>
    </dsp:sp>
    <dsp:sp modelId="{91E37DFE-E835-5D4C-9221-227C471B0503}">
      <dsp:nvSpPr>
        <dsp:cNvPr id="0" name=""/>
        <dsp:cNvSpPr/>
      </dsp:nvSpPr>
      <dsp:spPr>
        <a:xfrm>
          <a:off x="321505" y="3146459"/>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SOCIAL MODELS</a:t>
          </a:r>
        </a:p>
      </dsp:txBody>
      <dsp:txXfrm>
        <a:off x="337357" y="3162311"/>
        <a:ext cx="4469371" cy="293016"/>
      </dsp:txXfrm>
    </dsp:sp>
    <dsp:sp modelId="{2BD04333-0490-6249-A6A0-5B66DB57CBB0}">
      <dsp:nvSpPr>
        <dsp:cNvPr id="0" name=""/>
        <dsp:cNvSpPr/>
      </dsp:nvSpPr>
      <dsp:spPr>
        <a:xfrm>
          <a:off x="0" y="3998354"/>
          <a:ext cx="6430107" cy="277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56B29-0138-0F4D-B00E-06B9289C36B2}">
      <dsp:nvSpPr>
        <dsp:cNvPr id="0" name=""/>
        <dsp:cNvSpPr/>
      </dsp:nvSpPr>
      <dsp:spPr>
        <a:xfrm>
          <a:off x="321505" y="3835994"/>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endParaRPr lang="en-US" sz="1100" kern="1200" dirty="0"/>
        </a:p>
      </dsp:txBody>
      <dsp:txXfrm>
        <a:off x="337357" y="3851846"/>
        <a:ext cx="4469371" cy="29301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19D8E-29BB-6048-8EFB-58A63FDE7B77}" type="datetimeFigureOut">
              <a:rPr lang="en-US" smtClean="0"/>
              <a:t>6/7/2023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1BCFA-ADBE-844E-B60E-9D2F5830737E}" type="slidenum">
              <a:rPr lang="en-US" smtClean="0"/>
              <a:t>‹#›</a:t>
            </a:fld>
            <a:endParaRPr lang="en-US"/>
          </a:p>
        </p:txBody>
      </p:sp>
    </p:spTree>
    <p:extLst>
      <p:ext uri="{BB962C8B-B14F-4D97-AF65-F5344CB8AC3E}">
        <p14:creationId xmlns:p14="http://schemas.microsoft.com/office/powerpoint/2010/main" val="2717643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 to groups c's presentation, myself Fozeea, Husna, Annmarie and Norbit will be presenting today. </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4</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this case study we have highlighted the risk factors, we have analysis and critiqued, policies and professional interventions, we have discussed and evulgated the current policy, case management, initiatives used by the multi- disciplinary agencies.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5</a:t>
            </a:fld>
            <a:endParaRPr lang="en-US"/>
          </a:p>
        </p:txBody>
      </p:sp>
    </p:spTree>
    <p:extLst>
      <p:ext uri="{BB962C8B-B14F-4D97-AF65-F5344CB8AC3E}">
        <p14:creationId xmlns:p14="http://schemas.microsoft.com/office/powerpoint/2010/main" val="1177840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Risk factors which have contributed to the vulnerability of the family members are as follows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7</a:t>
            </a:fld>
            <a:endParaRPr lang="en-US"/>
          </a:p>
        </p:txBody>
      </p:sp>
    </p:spTree>
    <p:extLst>
      <p:ext uri="{BB962C8B-B14F-4D97-AF65-F5344CB8AC3E}">
        <p14:creationId xmlns:p14="http://schemas.microsoft.com/office/powerpoint/2010/main" val="3848564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Mothers depression and anxiety why this would be seen as a risk factor? Affects child's development. How a child sees the world and the parent. Express less. Less eye contact. Even to activities. Academically. Course behavior problems and isolations problems for both mother and child due to mom finding it hard not to go out.</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9</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Case Study C</a:t>
            </a:r>
          </a:p>
          <a:p>
            <a:endParaRPr lang="en-GB"/>
          </a:p>
          <a:p>
            <a:r>
              <a:rPr lang="en-GB"/>
              <a:t>The risk factors in this case are:</a:t>
            </a:r>
          </a:p>
          <a:p>
            <a:endParaRPr lang="en-GB"/>
          </a:p>
          <a:p>
            <a:r>
              <a:rPr lang="en-GB"/>
              <a:t>Parental neglect due to the mother’s ongoing mental heath issues.  Impacts on the children who live at home with her, lack of attention and engagement.</a:t>
            </a:r>
          </a:p>
          <a:p>
            <a:endParaRPr lang="en-GB"/>
          </a:p>
          <a:p>
            <a:endParaRPr lang="en-GB"/>
          </a:p>
          <a:p>
            <a:r>
              <a:rPr lang="en-GB"/>
              <a:t>Antisocial Behaviour: Harmful or hostile behaviour deviating from the social, societal norms. Low family income, poor parental supervision. (Farrington,2005)</a:t>
            </a:r>
          </a:p>
          <a:p>
            <a:endParaRPr lang="en-GB"/>
          </a:p>
          <a:p>
            <a:r>
              <a:rPr lang="en-GB"/>
              <a:t>Phychopathology: </a:t>
            </a:r>
          </a:p>
          <a:p>
            <a:r>
              <a:rPr lang="en-GB"/>
              <a:t>The study of mental disorders/ unusual maladaptive behaviours.</a:t>
            </a:r>
          </a:p>
          <a:p>
            <a:r>
              <a:rPr lang="en-GB"/>
              <a:t>Depressive disorder, bipolar disorder, schizophrenia, paranoid personality, and social anxiety disorder.</a:t>
            </a:r>
          </a:p>
          <a:p>
            <a:endParaRPr lang="en-GB"/>
          </a:p>
          <a:p>
            <a:r>
              <a:rPr lang="en-GB"/>
              <a:t>Housing conditions  </a:t>
            </a:r>
          </a:p>
          <a:p>
            <a:endParaRPr lang="en-GB"/>
          </a:p>
          <a:p>
            <a:r>
              <a:rPr lang="en-GB"/>
              <a:t>One of the main risk factors that impacts </a:t>
            </a:r>
          </a:p>
          <a:p>
            <a:r>
              <a:rPr lang="en-GB"/>
              <a:t>They are living in a house that does not promote good mental health &amp; well being.   Their surroundings are bleak, and a reason for the son not to stay at home.  Venturing out leads to dangerous &amp; risky behaviour,   Involvement in adult things.  i.e alcohol and drugs.</a:t>
            </a:r>
          </a:p>
          <a:p>
            <a:endParaRPr lang="en-GB"/>
          </a:p>
          <a:p>
            <a:r>
              <a:rPr lang="en-GB"/>
              <a:t>Unemployment</a:t>
            </a:r>
          </a:p>
          <a:p>
            <a:endParaRPr lang="en-GB"/>
          </a:p>
          <a:p>
            <a:r>
              <a:rPr lang="en-GB"/>
              <a:t>Impacts the family economically</a:t>
            </a:r>
          </a:p>
          <a:p>
            <a:r>
              <a:rPr lang="en-GB"/>
              <a:t>The family is  unable to afford the basics of life.  Plunging them into poverty.</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1111BCFA-ADBE-844E-B60E-9D2F5830737E}" type="slidenum">
              <a:rPr lang="en-US" smtClean="0"/>
              <a:t>11</a:t>
            </a:fld>
            <a:endParaRPr lang="en-US"/>
          </a:p>
        </p:txBody>
      </p:sp>
    </p:spTree>
    <p:extLst>
      <p:ext uri="{BB962C8B-B14F-4D97-AF65-F5344CB8AC3E}">
        <p14:creationId xmlns:p14="http://schemas.microsoft.com/office/powerpoint/2010/main" val="1967005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 vulnerability is caused by many different factors, such as income poverty, (Wikle, 2018)</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12</a:t>
            </a:fld>
            <a:endParaRPr lang="en-US"/>
          </a:p>
        </p:txBody>
      </p:sp>
    </p:spTree>
    <p:extLst>
      <p:ext uri="{BB962C8B-B14F-4D97-AF65-F5344CB8AC3E}">
        <p14:creationId xmlns:p14="http://schemas.microsoft.com/office/powerpoint/2010/main" val="4163656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16</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DD79-06B6-DF4C-97B4-CDCD5D7FCB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E85E7-56D1-5940-9C04-2113E60ED2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261FC0-6842-054E-A238-B984D8E04CCC}"/>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5" name="Footer Placeholder 4">
            <a:extLst>
              <a:ext uri="{FF2B5EF4-FFF2-40B4-BE49-F238E27FC236}">
                <a16:creationId xmlns:a16="http://schemas.microsoft.com/office/drawing/2014/main" id="{A0A09D8B-2958-ED4C-A14C-068BE9CAE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BD76D3-E45A-6B41-B2CD-79A47596E51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064117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65A3-FCB0-0649-A661-34242F3F3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CA7982-C527-214C-AF73-F0D8BB217A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B48AB5-DA45-FD4E-8670-D923237556C4}"/>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5" name="Footer Placeholder 4">
            <a:extLst>
              <a:ext uri="{FF2B5EF4-FFF2-40B4-BE49-F238E27FC236}">
                <a16:creationId xmlns:a16="http://schemas.microsoft.com/office/drawing/2014/main" id="{C8C662DB-AC10-5B49-9576-F0C841EE03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B22EB7-9E91-AB40-BE5C-FD299D564584}"/>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30076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F7EB-42FD-D142-BA12-7047BB780F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064066-496A-8B43-94CA-49E835469F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B27254-9785-D645-B5CE-0CC2F3E7AC5E}"/>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5" name="Footer Placeholder 4">
            <a:extLst>
              <a:ext uri="{FF2B5EF4-FFF2-40B4-BE49-F238E27FC236}">
                <a16:creationId xmlns:a16="http://schemas.microsoft.com/office/drawing/2014/main" id="{E5768E84-E68A-F24A-BA1B-ECB18AD36F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CEA650-074C-7244-977D-D817E032FA9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3342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FAD5-2873-914F-AC72-DA420792B4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4AED3-E84F-5144-B4DE-4A7E986B42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7519525-A4CA-DC40-8042-01EF3773A9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95836F4-70F6-4F41-996B-0904A896FCA9}"/>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6" name="Footer Placeholder 5">
            <a:extLst>
              <a:ext uri="{FF2B5EF4-FFF2-40B4-BE49-F238E27FC236}">
                <a16:creationId xmlns:a16="http://schemas.microsoft.com/office/drawing/2014/main" id="{30650D95-DDF9-2A4E-8AC3-EF34DD1A84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87AB9-3F95-144B-A9A8-B5450A175CE6}"/>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98228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2599-8DE3-EA49-AE39-4DE410A600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DA53E1-0BE1-C74A-A7B9-66F49E899C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43E6E9-BBC2-294F-B6FA-9AA5013253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FF8E4E-9D76-904E-944F-C274E7A896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391CC8-D026-AE43-9F2B-8696382BBF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FE7099-EECC-D841-918E-F7C687D1B44A}"/>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8" name="Footer Placeholder 7">
            <a:extLst>
              <a:ext uri="{FF2B5EF4-FFF2-40B4-BE49-F238E27FC236}">
                <a16:creationId xmlns:a16="http://schemas.microsoft.com/office/drawing/2014/main" id="{92E76AEE-31D8-BA47-A5AF-7899E5D864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31E2AE-BC27-B449-BBFC-541DA94DC3E7}"/>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3398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243B-F199-584D-B765-A18A20E6EC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8F6AA5-09F8-614A-A81D-4109AD8A741F}"/>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4" name="Footer Placeholder 3">
            <a:extLst>
              <a:ext uri="{FF2B5EF4-FFF2-40B4-BE49-F238E27FC236}">
                <a16:creationId xmlns:a16="http://schemas.microsoft.com/office/drawing/2014/main" id="{0CD199BF-4D2C-FA49-837F-8FE9588A57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1605A4-1F5E-E74C-A3B6-46791F71EE1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890385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E23664-4776-3040-B931-CACE2B7B1117}"/>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3" name="Footer Placeholder 2">
            <a:extLst>
              <a:ext uri="{FF2B5EF4-FFF2-40B4-BE49-F238E27FC236}">
                <a16:creationId xmlns:a16="http://schemas.microsoft.com/office/drawing/2014/main" id="{262DCFE8-7AA5-5941-BA1D-899A4C4A17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3B56DF-8A01-C342-8DE6-4DB703263435}"/>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12113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C05D-6B58-444D-BD92-3B4E558DA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C11EEB-A9A0-F840-8E25-60D1F499D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9CA144-06F9-A14A-B736-7AA2DA305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59056D-66C7-8E4B-AD12-490985A2DAAF}"/>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6" name="Footer Placeholder 5">
            <a:extLst>
              <a:ext uri="{FF2B5EF4-FFF2-40B4-BE49-F238E27FC236}">
                <a16:creationId xmlns:a16="http://schemas.microsoft.com/office/drawing/2014/main" id="{F64B8717-5392-1140-9651-F22D80684F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5F71B-5EFB-2B45-B53A-C556CE8611B9}"/>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0131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C802-FF52-E247-A225-106EA78C47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30FF83-725F-EB47-9E5D-DEF935C3B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C0FD14-68F6-7644-B7A3-F582C6832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7BB239-65CC-A447-ABE1-F3DC3F6C3AB6}"/>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6" name="Footer Placeholder 5">
            <a:extLst>
              <a:ext uri="{FF2B5EF4-FFF2-40B4-BE49-F238E27FC236}">
                <a16:creationId xmlns:a16="http://schemas.microsoft.com/office/drawing/2014/main" id="{41D5CB0C-C541-CF4D-959E-D96926146B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D16755-899F-454E-B09B-BF6B86E08E7E}"/>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5875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334F-C4C2-7B48-93B7-74C1A1E640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E2267B-EA3E-C340-B19C-4FAF008089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094C9-0FDC-7D48-8FCC-4A59DFE0A9CC}"/>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5" name="Footer Placeholder 4">
            <a:extLst>
              <a:ext uri="{FF2B5EF4-FFF2-40B4-BE49-F238E27FC236}">
                <a16:creationId xmlns:a16="http://schemas.microsoft.com/office/drawing/2014/main" id="{5BD56149-CE08-E44F-B961-974E214036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711226-20C7-1342-AE1D-68429B8E5FEC}"/>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2574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082C3A-70AF-C14D-A4AB-CE685BBCC7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289089-167F-F542-8426-4E4E8F32A4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C0C34D-C70D-3346-8B98-D6AB1327127C}"/>
              </a:ext>
            </a:extLst>
          </p:cNvPr>
          <p:cNvSpPr>
            <a:spLocks noGrp="1"/>
          </p:cNvSpPr>
          <p:nvPr>
            <p:ph type="dt" sz="half" idx="10"/>
          </p:nvPr>
        </p:nvSpPr>
        <p:spPr/>
        <p:txBody>
          <a:bodyPr/>
          <a:lstStyle/>
          <a:p>
            <a:fld id="{FD4E2DFA-7A67-4D4B-A591-B2CDB0BE6A82}" type="datetimeFigureOut">
              <a:rPr lang="en-US" smtClean="0"/>
              <a:t>6/7/2023</a:t>
            </a:fld>
            <a:endParaRPr lang="en-US"/>
          </a:p>
        </p:txBody>
      </p:sp>
      <p:sp>
        <p:nvSpPr>
          <p:cNvPr id="5" name="Footer Placeholder 4">
            <a:extLst>
              <a:ext uri="{FF2B5EF4-FFF2-40B4-BE49-F238E27FC236}">
                <a16:creationId xmlns:a16="http://schemas.microsoft.com/office/drawing/2014/main" id="{15555C6C-EB9E-8840-A0D4-F34532D21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25274-BCC3-C849-912D-2FA94D87A8D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6876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5908E-353A-824A-BE56-DA2712340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A6EB35-272D-5142-90C9-5B9F77C9E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F079ED-E9EB-1744-85E1-BA25EB4CC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4E2DFA-7A67-4D4B-A591-B2CDB0BE6A82}" type="datetimeFigureOut">
              <a:rPr lang="en-US" smtClean="0"/>
              <a:t>6/7/2023</a:t>
            </a:fld>
            <a:endParaRPr lang="en-US"/>
          </a:p>
        </p:txBody>
      </p:sp>
      <p:sp>
        <p:nvSpPr>
          <p:cNvPr id="5" name="Footer Placeholder 4">
            <a:extLst>
              <a:ext uri="{FF2B5EF4-FFF2-40B4-BE49-F238E27FC236}">
                <a16:creationId xmlns:a16="http://schemas.microsoft.com/office/drawing/2014/main" id="{6956A11E-DA8F-F143-BFAB-1CEBF05EE8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EEADD3-D65C-6F4E-9AA8-DA36F175AC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140518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5.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yalemedicine.org/conditions/how-parental-depression-affects-child#:~:text=Parental%20depression%20shapes%20not%20only%20a%20parent%E2%80%99s%20perception,children%20differently%2C%20in%20ways%20that%20affect%20child%20development." TargetMode="External"/><Relationship Id="rId3" Type="http://schemas.openxmlformats.org/officeDocument/2006/relationships/hyperlink" Target="https://acamh.onlinelibrary.wiley.com/doi/10.1111/j.1469-7610.2009.02070.x" TargetMode="External"/><Relationship Id="rId7" Type="http://schemas.openxmlformats.org/officeDocument/2006/relationships/hyperlink" Target="https://www.popcenter.umd.edu/research/sponsored-events/tu2018/papers/wikl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gov.uk/government/publications/how-to-support-parents-of-children-in-the-youth-justice-system/support-parents-of-children-in-the-youth-justice-system-section-9-case-management-guidance" TargetMode="External"/><Relationship Id="rId5" Type="http://schemas.openxmlformats.org/officeDocument/2006/relationships/hyperlink" Target="https://acamh.onlinelibrary.wiley.com/servlet/linkout?suffix=null&amp;dbid=128&amp;doi=10.1111%2Fjcpp.12943&amp;key=000269264800006" TargetMode="External"/><Relationship Id="rId4" Type="http://schemas.openxmlformats.org/officeDocument/2006/relationships/hyperlink" Target="https://acamh.onlinelibrary.wiley.com/servlet/linkout?suffix=null&amp;dbid=8&amp;doi=10.1111%2Fjcpp.12943&amp;key=192984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37BB1-87CC-E1C8-4C95-788F5CDC4B9D}"/>
              </a:ext>
            </a:extLst>
          </p:cNvPr>
          <p:cNvSpPr>
            <a:spLocks noGrp="1"/>
          </p:cNvSpPr>
          <p:nvPr>
            <p:ph type="title"/>
          </p:nvPr>
        </p:nvSpPr>
        <p:spPr>
          <a:xfrm>
            <a:off x="310718" y="365125"/>
            <a:ext cx="6862439" cy="1756638"/>
          </a:xfrm>
        </p:spPr>
        <p:txBody>
          <a:bodyPr>
            <a:normAutofit fontScale="90000"/>
          </a:bodyPr>
          <a:lstStyle/>
          <a:p>
            <a:r>
              <a:rPr lang="en-GB" dirty="0"/>
              <a:t>Think about what you want as a group out of the session:</a:t>
            </a:r>
            <a:br>
              <a:rPr lang="en-GB" dirty="0"/>
            </a:br>
            <a:endParaRPr lang="en-GB" dirty="0"/>
          </a:p>
        </p:txBody>
      </p:sp>
      <p:sp>
        <p:nvSpPr>
          <p:cNvPr id="3" name="Content Placeholder 2">
            <a:extLst>
              <a:ext uri="{FF2B5EF4-FFF2-40B4-BE49-F238E27FC236}">
                <a16:creationId xmlns:a16="http://schemas.microsoft.com/office/drawing/2014/main" id="{654D577A-1E68-44B8-5638-12349F35B1EB}"/>
              </a:ext>
            </a:extLst>
          </p:cNvPr>
          <p:cNvSpPr>
            <a:spLocks noGrp="1"/>
          </p:cNvSpPr>
          <p:nvPr>
            <p:ph idx="1"/>
          </p:nvPr>
        </p:nvSpPr>
        <p:spPr>
          <a:xfrm>
            <a:off x="147484" y="2054942"/>
            <a:ext cx="11238271" cy="4803058"/>
          </a:xfrm>
        </p:spPr>
        <p:txBody>
          <a:bodyPr>
            <a:normAutofit/>
          </a:bodyPr>
          <a:lstStyle/>
          <a:p>
            <a:endParaRPr lang="en-GB" dirty="0"/>
          </a:p>
          <a:p>
            <a:pPr>
              <a:lnSpc>
                <a:spcPct val="160000"/>
              </a:lnSpc>
            </a:pPr>
            <a:r>
              <a:rPr lang="en-GB" dirty="0"/>
              <a:t>Set yourself 30 minute tasks - then give yourself a break…in the next 30 mins this is what we need to look at/explore/investigate/build.</a:t>
            </a:r>
          </a:p>
          <a:p>
            <a:pPr>
              <a:lnSpc>
                <a:spcPct val="160000"/>
              </a:lnSpc>
            </a:pPr>
            <a:r>
              <a:rPr lang="en-GB" dirty="0"/>
              <a:t>Keep moving forwards, try not to get caught up in one section – it is often best to look at something else, or have a break, then return back to it with fresh eyes!</a:t>
            </a:r>
          </a:p>
          <a:p>
            <a:pPr>
              <a:lnSpc>
                <a:spcPct val="160000"/>
              </a:lnSpc>
            </a:pPr>
            <a:endParaRPr lang="en-GB" dirty="0"/>
          </a:p>
          <a:p>
            <a:endParaRPr lang="en-GB" dirty="0"/>
          </a:p>
          <a:p>
            <a:endParaRPr lang="en-GB" dirty="0"/>
          </a:p>
        </p:txBody>
      </p:sp>
      <p:pic>
        <p:nvPicPr>
          <p:cNvPr id="5" name="Picture 4">
            <a:extLst>
              <a:ext uri="{FF2B5EF4-FFF2-40B4-BE49-F238E27FC236}">
                <a16:creationId xmlns:a16="http://schemas.microsoft.com/office/drawing/2014/main" id="{D01C628C-D7DA-172D-F562-58A1930804FD}"/>
              </a:ext>
            </a:extLst>
          </p:cNvPr>
          <p:cNvPicPr>
            <a:picLocks noChangeAspect="1"/>
          </p:cNvPicPr>
          <p:nvPr/>
        </p:nvPicPr>
        <p:blipFill>
          <a:blip r:embed="rId2"/>
          <a:stretch>
            <a:fillRect/>
          </a:stretch>
        </p:blipFill>
        <p:spPr>
          <a:xfrm>
            <a:off x="9021234" y="124056"/>
            <a:ext cx="1974129" cy="2326182"/>
          </a:xfrm>
          <a:prstGeom prst="rect">
            <a:avLst/>
          </a:prstGeom>
        </p:spPr>
      </p:pic>
    </p:spTree>
    <p:extLst>
      <p:ext uri="{BB962C8B-B14F-4D97-AF65-F5344CB8AC3E}">
        <p14:creationId xmlns:p14="http://schemas.microsoft.com/office/powerpoint/2010/main" val="2157680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37BB1-87CC-E1C8-4C95-788F5CDC4B9D}"/>
              </a:ext>
            </a:extLst>
          </p:cNvPr>
          <p:cNvSpPr>
            <a:spLocks noGrp="1"/>
          </p:cNvSpPr>
          <p:nvPr>
            <p:ph type="title"/>
          </p:nvPr>
        </p:nvSpPr>
        <p:spPr>
          <a:xfrm>
            <a:off x="838200" y="365125"/>
            <a:ext cx="4166419" cy="1325563"/>
          </a:xfrm>
        </p:spPr>
        <p:txBody>
          <a:bodyPr/>
          <a:lstStyle/>
          <a:p>
            <a:r>
              <a:rPr lang="en-GB" dirty="0"/>
              <a:t>Presentation</a:t>
            </a:r>
          </a:p>
        </p:txBody>
      </p:sp>
      <p:sp>
        <p:nvSpPr>
          <p:cNvPr id="3" name="Content Placeholder 2">
            <a:extLst>
              <a:ext uri="{FF2B5EF4-FFF2-40B4-BE49-F238E27FC236}">
                <a16:creationId xmlns:a16="http://schemas.microsoft.com/office/drawing/2014/main" id="{654D577A-1E68-44B8-5638-12349F35B1EB}"/>
              </a:ext>
            </a:extLst>
          </p:cNvPr>
          <p:cNvSpPr>
            <a:spLocks noGrp="1"/>
          </p:cNvSpPr>
          <p:nvPr>
            <p:ph idx="1"/>
          </p:nvPr>
        </p:nvSpPr>
        <p:spPr>
          <a:xfrm>
            <a:off x="147484" y="2054942"/>
            <a:ext cx="11238271" cy="4803058"/>
          </a:xfrm>
        </p:spPr>
        <p:txBody>
          <a:bodyPr>
            <a:normAutofit fontScale="70000" lnSpcReduction="20000"/>
          </a:bodyPr>
          <a:lstStyle/>
          <a:p>
            <a:endParaRPr lang="en-GB" dirty="0"/>
          </a:p>
          <a:p>
            <a:pPr>
              <a:lnSpc>
                <a:spcPct val="160000"/>
              </a:lnSpc>
            </a:pPr>
            <a:r>
              <a:rPr lang="en-GB" dirty="0"/>
              <a:t>You need to choose a partner (or a max of 3 in a group) to work with for the presentation by the end of this session – so we know who is working with who</a:t>
            </a:r>
          </a:p>
          <a:p>
            <a:pPr>
              <a:lnSpc>
                <a:spcPct val="160000"/>
              </a:lnSpc>
            </a:pPr>
            <a:r>
              <a:rPr lang="en-GB" dirty="0"/>
              <a:t>Time for the presentation is 7.5 mins PP &amp; up to 5 mins for questions at the end ( e.g. 2 people 20 mins) </a:t>
            </a:r>
          </a:p>
          <a:p>
            <a:pPr>
              <a:lnSpc>
                <a:spcPct val="160000"/>
              </a:lnSpc>
            </a:pPr>
            <a:r>
              <a:rPr lang="en-GB" dirty="0"/>
              <a:t>We will give time in sessions (this may not always be the same amount, to work together on your presentation). Half of week 6 will be assignment support</a:t>
            </a:r>
          </a:p>
          <a:p>
            <a:pPr>
              <a:lnSpc>
                <a:spcPct val="160000"/>
              </a:lnSpc>
            </a:pPr>
            <a:r>
              <a:rPr lang="en-GB" dirty="0"/>
              <a:t>You can choose where to work in the time we offer you in lectures for the presentation – I will be in here</a:t>
            </a:r>
          </a:p>
          <a:p>
            <a:pPr>
              <a:lnSpc>
                <a:spcPct val="160000"/>
              </a:lnSpc>
            </a:pPr>
            <a:r>
              <a:rPr lang="en-GB" dirty="0"/>
              <a:t>You need to be organised and focussed – you will have other assignments from other modules due around the same time</a:t>
            </a:r>
          </a:p>
          <a:p>
            <a:endParaRPr lang="en-GB" dirty="0"/>
          </a:p>
          <a:p>
            <a:endParaRPr lang="en-GB" dirty="0"/>
          </a:p>
        </p:txBody>
      </p:sp>
      <p:pic>
        <p:nvPicPr>
          <p:cNvPr id="4" name="Picture 3">
            <a:extLst>
              <a:ext uri="{FF2B5EF4-FFF2-40B4-BE49-F238E27FC236}">
                <a16:creationId xmlns:a16="http://schemas.microsoft.com/office/drawing/2014/main" id="{80735DAA-0558-00DD-E649-8F37F0B73A75}"/>
              </a:ext>
            </a:extLst>
          </p:cNvPr>
          <p:cNvPicPr>
            <a:picLocks noChangeAspect="1"/>
          </p:cNvPicPr>
          <p:nvPr/>
        </p:nvPicPr>
        <p:blipFill rotWithShape="1">
          <a:blip r:embed="rId2"/>
          <a:srcRect l="2105" t="7912" r="14211" b="15400"/>
          <a:stretch/>
        </p:blipFill>
        <p:spPr>
          <a:xfrm>
            <a:off x="7787149" y="117987"/>
            <a:ext cx="3126658" cy="2408903"/>
          </a:xfrm>
          <a:prstGeom prst="rect">
            <a:avLst/>
          </a:prstGeom>
        </p:spPr>
      </p:pic>
    </p:spTree>
    <p:extLst>
      <p:ext uri="{BB962C8B-B14F-4D97-AF65-F5344CB8AC3E}">
        <p14:creationId xmlns:p14="http://schemas.microsoft.com/office/powerpoint/2010/main" val="2084971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37BB1-87CC-E1C8-4C95-788F5CDC4B9D}"/>
              </a:ext>
            </a:extLst>
          </p:cNvPr>
          <p:cNvSpPr>
            <a:spLocks noGrp="1"/>
          </p:cNvSpPr>
          <p:nvPr>
            <p:ph type="title"/>
          </p:nvPr>
        </p:nvSpPr>
        <p:spPr>
          <a:xfrm>
            <a:off x="838200" y="365125"/>
            <a:ext cx="3281516" cy="1325563"/>
          </a:xfrm>
        </p:spPr>
        <p:txBody>
          <a:bodyPr/>
          <a:lstStyle/>
          <a:p>
            <a:r>
              <a:rPr lang="en-GB" dirty="0"/>
              <a:t>Presentation </a:t>
            </a:r>
          </a:p>
        </p:txBody>
      </p:sp>
      <p:sp>
        <p:nvSpPr>
          <p:cNvPr id="3" name="Content Placeholder 2">
            <a:extLst>
              <a:ext uri="{FF2B5EF4-FFF2-40B4-BE49-F238E27FC236}">
                <a16:creationId xmlns:a16="http://schemas.microsoft.com/office/drawing/2014/main" id="{654D577A-1E68-44B8-5638-12349F35B1EB}"/>
              </a:ext>
            </a:extLst>
          </p:cNvPr>
          <p:cNvSpPr>
            <a:spLocks noGrp="1"/>
          </p:cNvSpPr>
          <p:nvPr>
            <p:ph idx="1"/>
          </p:nvPr>
        </p:nvSpPr>
        <p:spPr>
          <a:xfrm>
            <a:off x="294523" y="1429262"/>
            <a:ext cx="9330814" cy="5063613"/>
          </a:xfrm>
        </p:spPr>
        <p:txBody>
          <a:bodyPr>
            <a:normAutofit fontScale="70000" lnSpcReduction="20000"/>
          </a:bodyPr>
          <a:lstStyle/>
          <a:p>
            <a:pPr>
              <a:lnSpc>
                <a:spcPct val="170000"/>
              </a:lnSpc>
            </a:pPr>
            <a:r>
              <a:rPr lang="en-GB" dirty="0"/>
              <a:t>This presentation offers a template/ guidance on how you may wish to structure your presentation. And/Or, suggestions on how you may wish to communicate your findings, including areas you may wish to consider.</a:t>
            </a:r>
          </a:p>
          <a:p>
            <a:pPr>
              <a:lnSpc>
                <a:spcPct val="170000"/>
              </a:lnSpc>
            </a:pPr>
            <a:endParaRPr lang="en-GB" dirty="0"/>
          </a:p>
          <a:p>
            <a:pPr>
              <a:lnSpc>
                <a:spcPct val="170000"/>
              </a:lnSpc>
            </a:pPr>
            <a:r>
              <a:rPr lang="en-GB" dirty="0"/>
              <a:t>Your presentation will focus on one case study to explore – lets explore them all now first – See if you have a preference</a:t>
            </a:r>
          </a:p>
          <a:p>
            <a:pPr>
              <a:lnSpc>
                <a:spcPct val="170000"/>
              </a:lnSpc>
            </a:pPr>
            <a:endParaRPr lang="en-GB" dirty="0"/>
          </a:p>
          <a:p>
            <a:pPr>
              <a:lnSpc>
                <a:spcPct val="170000"/>
              </a:lnSpc>
            </a:pPr>
            <a:r>
              <a:rPr lang="en-GB" dirty="0"/>
              <a:t>Keep the same style for the slides throughout and if you think 15 slides 15 minutes? As a rough guide but you can do less – would more be too many?!</a:t>
            </a:r>
          </a:p>
          <a:p>
            <a:endParaRPr lang="en-GB" dirty="0"/>
          </a:p>
          <a:p>
            <a:endParaRPr lang="en-GB" dirty="0"/>
          </a:p>
          <a:p>
            <a:pPr marL="0" indent="0">
              <a:buNone/>
            </a:pPr>
            <a:endParaRPr lang="en-GB" dirty="0"/>
          </a:p>
        </p:txBody>
      </p:sp>
      <p:pic>
        <p:nvPicPr>
          <p:cNvPr id="4" name="Picture 3">
            <a:extLst>
              <a:ext uri="{FF2B5EF4-FFF2-40B4-BE49-F238E27FC236}">
                <a16:creationId xmlns:a16="http://schemas.microsoft.com/office/drawing/2014/main" id="{373F9C5D-0115-AB68-9C22-322D25302F54}"/>
              </a:ext>
            </a:extLst>
          </p:cNvPr>
          <p:cNvPicPr>
            <a:picLocks noChangeAspect="1"/>
          </p:cNvPicPr>
          <p:nvPr/>
        </p:nvPicPr>
        <p:blipFill>
          <a:blip r:embed="rId2"/>
          <a:stretch>
            <a:fillRect/>
          </a:stretch>
        </p:blipFill>
        <p:spPr>
          <a:xfrm>
            <a:off x="9511789" y="542106"/>
            <a:ext cx="2385688" cy="2692707"/>
          </a:xfrm>
          <a:prstGeom prst="rect">
            <a:avLst/>
          </a:prstGeom>
        </p:spPr>
      </p:pic>
    </p:spTree>
    <p:extLst>
      <p:ext uri="{BB962C8B-B14F-4D97-AF65-F5344CB8AC3E}">
        <p14:creationId xmlns:p14="http://schemas.microsoft.com/office/powerpoint/2010/main" val="2696978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F944CB8E-2655-0548-AE06-66C229F2036D}"/>
              </a:ext>
            </a:extLst>
          </p:cNvPr>
          <p:cNvSpPr>
            <a:spLocks noGrp="1"/>
          </p:cNvSpPr>
          <p:nvPr>
            <p:ph type="subTitle" idx="1"/>
          </p:nvPr>
        </p:nvSpPr>
        <p:spPr>
          <a:xfrm>
            <a:off x="3429291" y="4007737"/>
            <a:ext cx="5218524" cy="2274333"/>
          </a:xfrm>
          <a:noFill/>
        </p:spPr>
        <p:txBody>
          <a:bodyPr anchor="b">
            <a:noAutofit/>
          </a:bodyPr>
          <a:lstStyle/>
          <a:p>
            <a:r>
              <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rPr>
              <a:t>Add your name and student number here </a:t>
            </a:r>
          </a:p>
          <a:p>
            <a:endPar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a:p>
            <a:r>
              <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rPr>
              <a:t>Module: BMHP5004_BIRM</a:t>
            </a:r>
          </a:p>
          <a:p>
            <a:endPar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a:p>
            <a:r>
              <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rPr>
              <a:t>Lecturer: </a:t>
            </a:r>
          </a:p>
          <a:p>
            <a:endPar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a:p>
            <a:r>
              <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rPr>
              <a:t>Add the submission date here </a:t>
            </a:r>
            <a:endParaRPr lang="en-US" sz="18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p:txBody>
      </p:sp>
      <p:sp>
        <p:nvSpPr>
          <p:cNvPr id="2" name="Title 1">
            <a:extLst>
              <a:ext uri="{FF2B5EF4-FFF2-40B4-BE49-F238E27FC236}">
                <a16:creationId xmlns:a16="http://schemas.microsoft.com/office/drawing/2014/main" id="{78A26E1E-CE99-C544-88A1-5CB2A9F74058}"/>
              </a:ext>
            </a:extLst>
          </p:cNvPr>
          <p:cNvSpPr>
            <a:spLocks noGrp="1"/>
          </p:cNvSpPr>
          <p:nvPr>
            <p:ph type="ctrTitle"/>
          </p:nvPr>
        </p:nvSpPr>
        <p:spPr>
          <a:xfrm>
            <a:off x="2616705" y="2344253"/>
            <a:ext cx="6843696" cy="790279"/>
          </a:xfrm>
          <a:noFill/>
        </p:spPr>
        <p:txBody>
          <a:bodyPr anchor="ctr">
            <a:normAutofit fontScale="90000"/>
          </a:bodyPr>
          <a:lstStyle/>
          <a:p>
            <a:r>
              <a:rPr lang="en-GB" sz="3200" dirty="0">
                <a:solidFill>
                  <a:srgbClr val="FF0000"/>
                </a:solidFill>
                <a:latin typeface="Arial" panose="020B0604020202020204" pitchFamily="34" charset="0"/>
                <a:ea typeface="Amasis MT Pro Black" panose="02000000000000000000" pitchFamily="2" charset="0"/>
                <a:cs typeface="Arial" panose="020B0604020202020204" pitchFamily="34" charset="0"/>
              </a:rPr>
              <a:t>Presentation Case Study – </a:t>
            </a:r>
            <a:r>
              <a:rPr lang="en-GB" sz="3200" i="1" dirty="0">
                <a:solidFill>
                  <a:srgbClr val="FF0000"/>
                </a:solidFill>
                <a:latin typeface="Arial" panose="020B0604020202020204" pitchFamily="34" charset="0"/>
                <a:ea typeface="Amasis MT Pro Black" panose="02000000000000000000" pitchFamily="2" charset="0"/>
                <a:cs typeface="Arial" panose="020B0604020202020204" pitchFamily="34" charset="0"/>
              </a:rPr>
              <a:t>add your family letter here </a:t>
            </a:r>
            <a:endParaRPr lang="en-US" sz="3200" i="1" dirty="0">
              <a:solidFill>
                <a:srgbClr val="FF0000"/>
              </a:solidFill>
              <a:latin typeface="Arial" panose="020B0604020202020204" pitchFamily="34" charset="0"/>
              <a:ea typeface="Amasis MT Pro Black" panose="02000000000000000000" pitchFamily="2" charset="0"/>
              <a:cs typeface="Arial" panose="020B0604020202020204" pitchFamily="34"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7" name="TextBox 26">
            <a:extLst>
              <a:ext uri="{FF2B5EF4-FFF2-40B4-BE49-F238E27FC236}">
                <a16:creationId xmlns:a16="http://schemas.microsoft.com/office/drawing/2014/main" id="{1A4F89CD-42EB-0248-9B26-DDD2ADCA6E6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9" name="TextBox 28">
            <a:extLst>
              <a:ext uri="{FF2B5EF4-FFF2-40B4-BE49-F238E27FC236}">
                <a16:creationId xmlns:a16="http://schemas.microsoft.com/office/drawing/2014/main" id="{8DAD7953-E218-6549-856F-8CF0371C727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1077218"/>
          </a:xfrm>
          <a:prstGeom prst="rect">
            <a:avLst/>
          </a:prstGeom>
          <a:noFill/>
        </p:spPr>
        <p:txBody>
          <a:bodyPr wrap="square" rtlCol="0">
            <a:spAutoFit/>
          </a:bodyPr>
          <a:lstStyle/>
          <a:p>
            <a:pPr algn="l"/>
            <a:r>
              <a:rPr lang="en-GB" sz="3200" b="1" dirty="0">
                <a:latin typeface="Arial" panose="020B0604020202020204" pitchFamily="34" charset="0"/>
                <a:cs typeface="Arial" panose="020B0604020202020204" pitchFamily="34" charset="0"/>
              </a:rPr>
              <a:t>Children, Young People and Families </a:t>
            </a:r>
          </a:p>
          <a:p>
            <a:pPr algn="l"/>
            <a:r>
              <a:rPr lang="en-GB" sz="3200" b="1" dirty="0" err="1">
                <a:solidFill>
                  <a:srgbClr val="FF0000"/>
                </a:solidFill>
                <a:latin typeface="Arial" panose="020B0604020202020204" pitchFamily="34" charset="0"/>
                <a:cs typeface="Arial" panose="020B0604020202020204" pitchFamily="34" charset="0"/>
              </a:rPr>
              <a:t>Examplar</a:t>
            </a:r>
            <a:r>
              <a:rPr lang="en-GB" sz="3200" b="1" dirty="0">
                <a:solidFill>
                  <a:srgbClr val="FF0000"/>
                </a:solidFill>
                <a:latin typeface="Arial" panose="020B0604020202020204" pitchFamily="34" charset="0"/>
                <a:cs typeface="Arial" panose="020B0604020202020204" pitchFamily="34" charset="0"/>
              </a:rPr>
              <a:t> template/ guidance  </a:t>
            </a:r>
            <a:endParaRPr lang="en-US" sz="32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659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87352-8ACE-8041-951B-D6742B64AE9A}"/>
              </a:ext>
            </a:extLst>
          </p:cNvPr>
          <p:cNvSpPr>
            <a:spLocks noGrp="1"/>
          </p:cNvSpPr>
          <p:nvPr>
            <p:ph type="title"/>
          </p:nvPr>
        </p:nvSpPr>
        <p:spPr>
          <a:xfrm>
            <a:off x="643467" y="321734"/>
            <a:ext cx="10905066" cy="1135737"/>
          </a:xfrm>
        </p:spPr>
        <p:txBody>
          <a:bodyPr>
            <a:normAutofit/>
          </a:bodyPr>
          <a:lstStyle/>
          <a:p>
            <a:r>
              <a:rPr lang="en-GB" sz="3200" dirty="0">
                <a:latin typeface="Arial" panose="020B0604020202020204" pitchFamily="34" charset="0"/>
                <a:cs typeface="Arial" panose="020B0604020202020204" pitchFamily="34" charset="0"/>
              </a:rPr>
              <a:t>                                        Presentation Contents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0EB38-1A79-9341-AA60-D27F9ADC0C18}"/>
              </a:ext>
            </a:extLst>
          </p:cNvPr>
          <p:cNvSpPr>
            <a:spLocks noGrp="1"/>
          </p:cNvSpPr>
          <p:nvPr>
            <p:ph idx="1"/>
          </p:nvPr>
        </p:nvSpPr>
        <p:spPr>
          <a:xfrm>
            <a:off x="634607" y="1818423"/>
            <a:ext cx="10905066" cy="4393982"/>
          </a:xfrm>
        </p:spPr>
        <p:txBody>
          <a:bodyPr>
            <a:noAutofit/>
          </a:bodyPr>
          <a:lstStyle/>
          <a:p>
            <a:pPr marL="0" indent="0">
              <a:buNone/>
            </a:pPr>
            <a:r>
              <a:rPr lang="en-GB" sz="1800" i="1" dirty="0">
                <a:latin typeface="Arial" panose="020B0604020202020204" pitchFamily="34" charset="0"/>
                <a:cs typeface="Arial" panose="020B0604020202020204" pitchFamily="34" charset="0"/>
              </a:rPr>
              <a:t>                             Here you may add a contents page, this will also help you focus your presentation</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Introduction – what will you be introducing?</a:t>
            </a:r>
          </a:p>
          <a:p>
            <a:r>
              <a:rPr lang="en-GB" sz="1800" dirty="0">
                <a:latin typeface="Arial" panose="020B0604020202020204" pitchFamily="34" charset="0"/>
                <a:cs typeface="Arial" panose="020B0604020202020204" pitchFamily="34" charset="0"/>
              </a:rPr>
              <a:t>Risk factors – what does this mean?</a:t>
            </a:r>
          </a:p>
          <a:p>
            <a:r>
              <a:rPr lang="en-GB" sz="1800" u="sng" dirty="0">
                <a:latin typeface="Arial" panose="020B0604020202020204" pitchFamily="34" charset="0"/>
                <a:cs typeface="Arial" panose="020B0604020202020204" pitchFamily="34" charset="0"/>
              </a:rPr>
              <a:t>Mother </a:t>
            </a:r>
          </a:p>
          <a:p>
            <a:r>
              <a:rPr lang="en-GB" sz="1800" u="sng" dirty="0">
                <a:latin typeface="Arial" panose="020B0604020202020204" pitchFamily="34" charset="0"/>
                <a:cs typeface="Arial" panose="020B0604020202020204" pitchFamily="34" charset="0"/>
              </a:rPr>
              <a:t>Child (age)</a:t>
            </a:r>
          </a:p>
          <a:p>
            <a:r>
              <a:rPr lang="en-GB" sz="1800" u="sng" dirty="0">
                <a:latin typeface="Arial" panose="020B0604020202020204" pitchFamily="34" charset="0"/>
                <a:cs typeface="Arial" panose="020B0604020202020204" pitchFamily="34" charset="0"/>
              </a:rPr>
              <a:t>Child (age)</a:t>
            </a:r>
          </a:p>
          <a:p>
            <a:r>
              <a:rPr lang="en-GB" sz="1800" u="sng" dirty="0">
                <a:latin typeface="Arial" panose="020B0604020202020204" pitchFamily="34" charset="0"/>
                <a:cs typeface="Arial" panose="020B0604020202020204" pitchFamily="34" charset="0"/>
              </a:rPr>
              <a:t>Father </a:t>
            </a:r>
          </a:p>
          <a:p>
            <a:r>
              <a:rPr lang="en-GB" sz="1800" dirty="0">
                <a:solidFill>
                  <a:srgbClr val="FF0000"/>
                </a:solidFill>
                <a:latin typeface="Arial" panose="020B0604020202020204" pitchFamily="34" charset="0"/>
                <a:cs typeface="Arial" panose="020B0604020202020204" pitchFamily="34" charset="0"/>
              </a:rPr>
              <a:t>The ones underlined are dependant upon your family case, this is just an example</a:t>
            </a:r>
          </a:p>
          <a:p>
            <a:r>
              <a:rPr lang="en-GB" sz="1800" dirty="0">
                <a:latin typeface="Arial" panose="020B0604020202020204" pitchFamily="34" charset="0"/>
                <a:cs typeface="Arial" panose="020B0604020202020204" pitchFamily="34" charset="0"/>
              </a:rPr>
              <a:t>Current relevant policy </a:t>
            </a:r>
          </a:p>
          <a:p>
            <a:r>
              <a:rPr lang="en-GB" sz="1800" dirty="0">
                <a:latin typeface="Arial" panose="020B0604020202020204" pitchFamily="34" charset="0"/>
                <a:cs typeface="Arial" panose="020B0604020202020204" pitchFamily="34" charset="0"/>
              </a:rPr>
              <a:t>Importance of a multiagency/ partnership approach  </a:t>
            </a:r>
          </a:p>
          <a:p>
            <a:r>
              <a:rPr lang="en-GB" sz="1800" dirty="0">
                <a:latin typeface="Arial" panose="020B0604020202020204" pitchFamily="34" charset="0"/>
                <a:cs typeface="Arial" panose="020B0604020202020204" pitchFamily="34" charset="0"/>
              </a:rPr>
              <a:t>Conclusion </a:t>
            </a:r>
          </a:p>
          <a:p>
            <a:endParaRPr lang="en-GB" sz="1800" dirty="0">
              <a:latin typeface="Arial" panose="020B0604020202020204" pitchFamily="34" charset="0"/>
              <a:cs typeface="Arial" panose="020B0604020202020204" pitchFamily="34" charset="0"/>
            </a:endParaRPr>
          </a:p>
          <a:p>
            <a:endParaRPr lang="en-GB" sz="1800"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2341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0B21-D577-CA88-941E-D5B2FAF422C8}"/>
              </a:ext>
            </a:extLst>
          </p:cNvPr>
          <p:cNvSpPr>
            <a:spLocks noGrp="1"/>
          </p:cNvSpPr>
          <p:nvPr>
            <p:ph type="title"/>
          </p:nvPr>
        </p:nvSpPr>
        <p:spPr>
          <a:xfrm>
            <a:off x="838201" y="300580"/>
            <a:ext cx="9829800" cy="1089529"/>
          </a:xfrm>
        </p:spPr>
        <p:txBody>
          <a:bodyPr>
            <a:normAutofit/>
          </a:bodyPr>
          <a:lstStyle/>
          <a:p>
            <a:r>
              <a:rPr lang="en-GB" sz="3600">
                <a:solidFill>
                  <a:srgbClr val="FFFFFF"/>
                </a:solidFill>
              </a:rPr>
              <a:t>Introduction </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239D5A3C-FA95-F00C-CEB0-EC4C5F8D08F7}"/>
              </a:ext>
            </a:extLst>
          </p:cNvPr>
          <p:cNvGraphicFramePr>
            <a:graphicFrameLocks noGrp="1"/>
          </p:cNvGraphicFramePr>
          <p:nvPr>
            <p:ph idx="1"/>
            <p:extLst>
              <p:ext uri="{D42A27DB-BD31-4B8C-83A1-F6EECF244321}">
                <p14:modId xmlns:p14="http://schemas.microsoft.com/office/powerpoint/2010/main" val="2348605519"/>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1231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2C7CB-2546-2D42-B919-EE772BEB3EFF}"/>
              </a:ext>
            </a:extLst>
          </p:cNvPr>
          <p:cNvSpPr>
            <a:spLocks noGrp="1"/>
          </p:cNvSpPr>
          <p:nvPr>
            <p:ph type="title"/>
          </p:nvPr>
        </p:nvSpPr>
        <p:spPr>
          <a:xfrm>
            <a:off x="643467" y="1698171"/>
            <a:ext cx="3962061" cy="4516360"/>
          </a:xfrm>
        </p:spPr>
        <p:txBody>
          <a:bodyPr anchor="t">
            <a:normAutofit/>
          </a:bodyPr>
          <a:lstStyle/>
          <a:p>
            <a:r>
              <a:rPr lang="en-GB" sz="3200">
                <a:latin typeface="Arial" panose="020B0604020202020204" pitchFamily="34" charset="0"/>
                <a:cs typeface="Arial" panose="020B0604020202020204" pitchFamily="34" charset="0"/>
              </a:rPr>
              <a:t>RISK FACTORS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720FEF-EB0D-9640-825E-C81BE24BF46D}"/>
              </a:ext>
            </a:extLst>
          </p:cNvPr>
          <p:cNvSpPr>
            <a:spLocks noGrp="1"/>
          </p:cNvSpPr>
          <p:nvPr>
            <p:ph idx="1"/>
          </p:nvPr>
        </p:nvSpPr>
        <p:spPr>
          <a:xfrm>
            <a:off x="3610708" y="1856317"/>
            <a:ext cx="8218013" cy="4093602"/>
          </a:xfrm>
        </p:spPr>
        <p:txBody>
          <a:bodyPr>
            <a:normAutofit fontScale="77500" lnSpcReduction="20000"/>
          </a:bodyPr>
          <a:lstStyle/>
          <a:p>
            <a:pPr marL="0" indent="0">
              <a:buNone/>
            </a:pPr>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Safeguarding? </a:t>
            </a:r>
          </a:p>
          <a:p>
            <a:r>
              <a:rPr lang="en-GB" dirty="0">
                <a:latin typeface="Arial" panose="020B0604020202020204" pitchFamily="34" charset="0"/>
                <a:cs typeface="Arial" panose="020B0604020202020204" pitchFamily="34" charset="0"/>
              </a:rPr>
              <a:t>Certain abuse?</a:t>
            </a:r>
          </a:p>
          <a:p>
            <a:r>
              <a:rPr lang="en-GB" dirty="0">
                <a:latin typeface="Arial" panose="020B0604020202020204" pitchFamily="34" charset="0"/>
                <a:cs typeface="Arial" panose="020B0604020202020204" pitchFamily="34" charset="0"/>
              </a:rPr>
              <a:t>Psychological, emotional, physical, development  concern?</a:t>
            </a:r>
          </a:p>
          <a:p>
            <a:r>
              <a:rPr lang="en-GB" dirty="0">
                <a:latin typeface="Arial" panose="020B0604020202020204" pitchFamily="34" charset="0"/>
                <a:cs typeface="Arial" panose="020B0604020202020204" pitchFamily="34" charset="0"/>
              </a:rPr>
              <a:t>Criminal activity/ concern?</a:t>
            </a:r>
          </a:p>
          <a:p>
            <a:r>
              <a:rPr lang="en-GB" dirty="0">
                <a:latin typeface="Arial" panose="020B0604020202020204" pitchFamily="34" charset="0"/>
                <a:cs typeface="Arial" panose="020B0604020202020204" pitchFamily="34" charset="0"/>
              </a:rPr>
              <a:t>Addiction?</a:t>
            </a:r>
          </a:p>
          <a:p>
            <a:r>
              <a:rPr lang="en-GB" dirty="0">
                <a:latin typeface="Arial" panose="020B0604020202020204" pitchFamily="34" charset="0"/>
                <a:cs typeface="Arial" panose="020B0604020202020204" pitchFamily="34" charset="0"/>
              </a:rPr>
              <a:t>Relationship breakdown?</a:t>
            </a:r>
          </a:p>
          <a:p>
            <a:r>
              <a:rPr lang="en-GB" dirty="0">
                <a:latin typeface="Arial" panose="020B0604020202020204" pitchFamily="34" charset="0"/>
                <a:cs typeface="Arial" panose="020B0604020202020204" pitchFamily="34" charset="0"/>
              </a:rPr>
              <a:t>Wellbeing concerns?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What are the risk factors related to your family case? The rest of the presentation will then break this down.</a:t>
            </a:r>
          </a:p>
          <a:p>
            <a:pPr marL="0" indent="0">
              <a:buNone/>
            </a:pPr>
            <a:endParaRPr lang="en-US" dirty="0">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8254D7B-9632-E845-A9BC-FD74421C4A25}"/>
              </a:ext>
            </a:extLst>
          </p:cNvPr>
          <p:cNvPicPr>
            <a:picLocks noChangeAspect="1"/>
          </p:cNvPicPr>
          <p:nvPr/>
        </p:nvPicPr>
        <p:blipFill>
          <a:blip r:embed="rId3"/>
          <a:stretch>
            <a:fillRect/>
          </a:stretch>
        </p:blipFill>
        <p:spPr>
          <a:xfrm>
            <a:off x="558210" y="2549000"/>
            <a:ext cx="2689219" cy="3183585"/>
          </a:xfrm>
          <a:prstGeom prst="rect">
            <a:avLst/>
          </a:prstGeom>
        </p:spPr>
      </p:pic>
    </p:spTree>
    <p:extLst>
      <p:ext uri="{BB962C8B-B14F-4D97-AF65-F5344CB8AC3E}">
        <p14:creationId xmlns:p14="http://schemas.microsoft.com/office/powerpoint/2010/main" val="863026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96E90-43AF-1A30-4AF2-5242D3ACBEC7}"/>
              </a:ext>
            </a:extLst>
          </p:cNvPr>
          <p:cNvSpPr>
            <a:spLocks noGrp="1"/>
          </p:cNvSpPr>
          <p:nvPr>
            <p:ph type="title"/>
          </p:nvPr>
        </p:nvSpPr>
        <p:spPr/>
        <p:txBody>
          <a:bodyPr/>
          <a:lstStyle/>
          <a:p>
            <a:r>
              <a:rPr lang="en-GB" dirty="0">
                <a:solidFill>
                  <a:srgbClr val="FF0000"/>
                </a:solidFill>
              </a:rPr>
              <a:t>Example-</a:t>
            </a:r>
            <a:r>
              <a:rPr lang="en-GB" dirty="0"/>
              <a:t>Risk factors- you may wish to communicate your findings in a table </a:t>
            </a:r>
          </a:p>
        </p:txBody>
      </p:sp>
      <p:graphicFrame>
        <p:nvGraphicFramePr>
          <p:cNvPr id="4" name="Table 4">
            <a:extLst>
              <a:ext uri="{FF2B5EF4-FFF2-40B4-BE49-F238E27FC236}">
                <a16:creationId xmlns:a16="http://schemas.microsoft.com/office/drawing/2014/main" id="{DFDF17E1-1783-017D-D0C9-6F68A58243DE}"/>
              </a:ext>
            </a:extLst>
          </p:cNvPr>
          <p:cNvGraphicFramePr>
            <a:graphicFrameLocks noGrp="1"/>
          </p:cNvGraphicFramePr>
          <p:nvPr>
            <p:ph idx="1"/>
            <p:extLst>
              <p:ext uri="{D42A27DB-BD31-4B8C-83A1-F6EECF244321}">
                <p14:modId xmlns:p14="http://schemas.microsoft.com/office/powerpoint/2010/main" val="2121666875"/>
              </p:ext>
            </p:extLst>
          </p:nvPr>
        </p:nvGraphicFramePr>
        <p:xfrm>
          <a:off x="838200" y="1825625"/>
          <a:ext cx="10515600" cy="185419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36995037"/>
                    </a:ext>
                  </a:extLst>
                </a:gridCol>
                <a:gridCol w="5257800">
                  <a:extLst>
                    <a:ext uri="{9D8B030D-6E8A-4147-A177-3AD203B41FA5}">
                      <a16:colId xmlns:a16="http://schemas.microsoft.com/office/drawing/2014/main" val="1944317841"/>
                    </a:ext>
                  </a:extLst>
                </a:gridCol>
              </a:tblGrid>
              <a:tr h="370840">
                <a:tc>
                  <a:txBody>
                    <a:bodyPr/>
                    <a:lstStyle/>
                    <a:p>
                      <a:r>
                        <a:rPr lang="en-US" dirty="0"/>
                        <a:t>Adults </a:t>
                      </a:r>
                    </a:p>
                  </a:txBody>
                  <a:tcPr/>
                </a:tc>
                <a:tc>
                  <a:txBody>
                    <a:bodyPr/>
                    <a:lstStyle/>
                    <a:p>
                      <a:r>
                        <a:rPr lang="en-US"/>
                        <a:t>Children</a:t>
                      </a:r>
                    </a:p>
                  </a:txBody>
                  <a:tcPr/>
                </a:tc>
                <a:extLst>
                  <a:ext uri="{0D108BD9-81ED-4DB2-BD59-A6C34878D82A}">
                    <a16:rowId xmlns:a16="http://schemas.microsoft.com/office/drawing/2014/main" val="3155087585"/>
                  </a:ext>
                </a:extLst>
              </a:tr>
              <a:tr h="370840">
                <a:tc>
                  <a:txBody>
                    <a:bodyPr/>
                    <a:lstStyle/>
                    <a:p>
                      <a:r>
                        <a:rPr lang="en-US" dirty="0"/>
                        <a:t>Parenting problems</a:t>
                      </a:r>
                    </a:p>
                  </a:txBody>
                  <a:tcPr/>
                </a:tc>
                <a:tc>
                  <a:txBody>
                    <a:bodyPr/>
                    <a:lstStyle/>
                    <a:p>
                      <a:r>
                        <a:rPr lang="en-US"/>
                        <a:t>Welfare, neglect, and or protection issues</a:t>
                      </a:r>
                    </a:p>
                  </a:txBody>
                  <a:tcPr/>
                </a:tc>
                <a:extLst>
                  <a:ext uri="{0D108BD9-81ED-4DB2-BD59-A6C34878D82A}">
                    <a16:rowId xmlns:a16="http://schemas.microsoft.com/office/drawing/2014/main" val="893074878"/>
                  </a:ext>
                </a:extLst>
              </a:tr>
              <a:tr h="370840">
                <a:tc>
                  <a:txBody>
                    <a:bodyPr/>
                    <a:lstStyle/>
                    <a:p>
                      <a:r>
                        <a:rPr lang="en-US"/>
                        <a:t>Mental health issues including depression and anxiety</a:t>
                      </a:r>
                    </a:p>
                  </a:txBody>
                  <a:tcPr/>
                </a:tc>
                <a:tc>
                  <a:txBody>
                    <a:bodyPr/>
                    <a:lstStyle/>
                    <a:p>
                      <a:r>
                        <a:rPr lang="en-US"/>
                        <a:t>Offending behavior</a:t>
                      </a:r>
                      <a:endParaRPr lang="en-US" err="1"/>
                    </a:p>
                  </a:txBody>
                  <a:tcPr/>
                </a:tc>
                <a:extLst>
                  <a:ext uri="{0D108BD9-81ED-4DB2-BD59-A6C34878D82A}">
                    <a16:rowId xmlns:a16="http://schemas.microsoft.com/office/drawing/2014/main" val="1779830089"/>
                  </a:ext>
                </a:extLst>
              </a:tr>
              <a:tr h="370839">
                <a:tc>
                  <a:txBody>
                    <a:bodyPr/>
                    <a:lstStyle/>
                    <a:p>
                      <a:pPr lvl="0">
                        <a:buNone/>
                      </a:pPr>
                      <a:endParaRPr lang="en-US"/>
                    </a:p>
                  </a:txBody>
                  <a:tcPr/>
                </a:tc>
                <a:tc>
                  <a:txBody>
                    <a:bodyPr/>
                    <a:lstStyle/>
                    <a:p>
                      <a:pPr lvl="0">
                        <a:buNone/>
                      </a:pPr>
                      <a:r>
                        <a:rPr lang="en-US"/>
                        <a:t>Development Delay and or special educational needs</a:t>
                      </a:r>
                    </a:p>
                  </a:txBody>
                  <a:tcPr/>
                </a:tc>
                <a:extLst>
                  <a:ext uri="{0D108BD9-81ED-4DB2-BD59-A6C34878D82A}">
                    <a16:rowId xmlns:a16="http://schemas.microsoft.com/office/drawing/2014/main" val="1847354682"/>
                  </a:ext>
                </a:extLst>
              </a:tr>
              <a:tr h="370840">
                <a:tc>
                  <a:txBody>
                    <a:bodyPr/>
                    <a:lstStyle/>
                    <a:p>
                      <a:endParaRPr lang="en-US"/>
                    </a:p>
                  </a:txBody>
                  <a:tcPr/>
                </a:tc>
                <a:tc>
                  <a:txBody>
                    <a:bodyPr/>
                    <a:lstStyle/>
                    <a:p>
                      <a:r>
                        <a:rPr lang="en-US" dirty="0"/>
                        <a:t>Anti-social </a:t>
                      </a:r>
                      <a:r>
                        <a:rPr lang="en-US" dirty="0" err="1"/>
                        <a:t>behaviour</a:t>
                      </a:r>
                      <a:endParaRPr lang="en-US" dirty="0"/>
                    </a:p>
                  </a:txBody>
                  <a:tcPr/>
                </a:tc>
                <a:extLst>
                  <a:ext uri="{0D108BD9-81ED-4DB2-BD59-A6C34878D82A}">
                    <a16:rowId xmlns:a16="http://schemas.microsoft.com/office/drawing/2014/main" val="1670659609"/>
                  </a:ext>
                </a:extLst>
              </a:tr>
            </a:tbl>
          </a:graphicData>
        </a:graphic>
      </p:graphicFrame>
    </p:spTree>
    <p:extLst>
      <p:ext uri="{BB962C8B-B14F-4D97-AF65-F5344CB8AC3E}">
        <p14:creationId xmlns:p14="http://schemas.microsoft.com/office/powerpoint/2010/main" val="4194669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 name="Rectangle 10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643467" y="321734"/>
            <a:ext cx="10905066" cy="1135737"/>
          </a:xfrm>
        </p:spPr>
        <p:txBody>
          <a:bodyPr>
            <a:normAutofit/>
          </a:bodyPr>
          <a:lstStyle/>
          <a:p>
            <a:r>
              <a:rPr lang="en-US" sz="3600" dirty="0"/>
              <a:t>Analysis of mother- </a:t>
            </a:r>
            <a:r>
              <a:rPr lang="en-US" sz="3600" dirty="0">
                <a:solidFill>
                  <a:srgbClr val="FF0000"/>
                </a:solidFill>
              </a:rPr>
              <a:t>example/ guidance  </a:t>
            </a:r>
          </a:p>
        </p:txBody>
      </p:sp>
      <p:sp>
        <p:nvSpPr>
          <p:cNvPr id="104" name="Rectangle 10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Isosceles Triangle 10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Isosceles Triangle 10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EDAB19B-D517-F8C9-EF86-8C5F41D52517}"/>
              </a:ext>
            </a:extLst>
          </p:cNvPr>
          <p:cNvSpPr>
            <a:spLocks noGrp="1"/>
          </p:cNvSpPr>
          <p:nvPr>
            <p:ph idx="1"/>
          </p:nvPr>
        </p:nvSpPr>
        <p:spPr/>
        <p:txBody>
          <a:bodyPr/>
          <a:lstStyle/>
          <a:p>
            <a:pPr marL="0" indent="0">
              <a:buNone/>
            </a:pPr>
            <a:r>
              <a:rPr lang="en-GB" u="sng" dirty="0"/>
              <a:t>Break down the risk factors related to the mother</a:t>
            </a:r>
          </a:p>
          <a:p>
            <a:pPr marL="0" indent="0">
              <a:buNone/>
            </a:pPr>
            <a:r>
              <a:rPr lang="en-GB" dirty="0">
                <a:solidFill>
                  <a:srgbClr val="7030A0"/>
                </a:solidFill>
              </a:rPr>
              <a:t>Why </a:t>
            </a:r>
            <a:r>
              <a:rPr lang="en-GB" dirty="0"/>
              <a:t>might this be the </a:t>
            </a:r>
            <a:r>
              <a:rPr lang="en-GB" dirty="0">
                <a:solidFill>
                  <a:srgbClr val="FF0000"/>
                </a:solidFill>
              </a:rPr>
              <a:t>situation</a:t>
            </a:r>
            <a:r>
              <a:rPr lang="en-GB" dirty="0"/>
              <a:t>?</a:t>
            </a:r>
          </a:p>
          <a:p>
            <a:pPr marL="0" indent="0">
              <a:buNone/>
            </a:pPr>
            <a:r>
              <a:rPr lang="en-GB" dirty="0">
                <a:solidFill>
                  <a:srgbClr val="7030A0"/>
                </a:solidFill>
              </a:rPr>
              <a:t>Who</a:t>
            </a:r>
            <a:r>
              <a:rPr lang="en-GB" dirty="0"/>
              <a:t> may this </a:t>
            </a:r>
            <a:r>
              <a:rPr lang="en-GB" dirty="0">
                <a:solidFill>
                  <a:srgbClr val="FF0000"/>
                </a:solidFill>
              </a:rPr>
              <a:t>impact</a:t>
            </a:r>
            <a:r>
              <a:rPr lang="en-GB" dirty="0"/>
              <a:t> and how?</a:t>
            </a:r>
          </a:p>
          <a:p>
            <a:pPr marL="0" indent="0">
              <a:buNone/>
            </a:pPr>
            <a:r>
              <a:rPr lang="en-GB" dirty="0">
                <a:solidFill>
                  <a:srgbClr val="7030A0"/>
                </a:solidFill>
              </a:rPr>
              <a:t>What</a:t>
            </a:r>
            <a:r>
              <a:rPr lang="en-GB" dirty="0"/>
              <a:t> </a:t>
            </a:r>
            <a:r>
              <a:rPr lang="en-GB" dirty="0">
                <a:solidFill>
                  <a:srgbClr val="FF0000"/>
                </a:solidFill>
              </a:rPr>
              <a:t>intervention/ agencies </a:t>
            </a:r>
            <a:r>
              <a:rPr lang="en-GB" dirty="0"/>
              <a:t>might be considered and why?</a:t>
            </a:r>
          </a:p>
          <a:p>
            <a:pPr marL="0" indent="0">
              <a:buNone/>
            </a:pPr>
            <a:r>
              <a:rPr lang="en-GB" dirty="0">
                <a:solidFill>
                  <a:srgbClr val="7030A0"/>
                </a:solidFill>
              </a:rPr>
              <a:t>How</a:t>
            </a:r>
            <a:r>
              <a:rPr lang="en-GB" dirty="0"/>
              <a:t> does</a:t>
            </a:r>
            <a:r>
              <a:rPr lang="en-GB" dirty="0">
                <a:solidFill>
                  <a:srgbClr val="FF0000"/>
                </a:solidFill>
              </a:rPr>
              <a:t> policy </a:t>
            </a:r>
            <a:r>
              <a:rPr lang="en-GB" dirty="0"/>
              <a:t>support this?</a:t>
            </a:r>
          </a:p>
          <a:p>
            <a:pPr marL="0" indent="0">
              <a:buNone/>
            </a:pPr>
            <a:endParaRPr lang="en-GB" dirty="0"/>
          </a:p>
          <a:p>
            <a:pPr marL="0" indent="0">
              <a:buNone/>
            </a:pPr>
            <a:r>
              <a:rPr lang="en-GB" i="1" dirty="0"/>
              <a:t>Tip- Consider the mother, then also consider the impact upon the whole family</a:t>
            </a:r>
          </a:p>
        </p:txBody>
      </p:sp>
    </p:spTree>
    <p:extLst>
      <p:ext uri="{BB962C8B-B14F-4D97-AF65-F5344CB8AC3E}">
        <p14:creationId xmlns:p14="http://schemas.microsoft.com/office/powerpoint/2010/main" val="2690275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BE6D6-836B-D082-5FF2-58060172B5D6}"/>
              </a:ext>
            </a:extLst>
          </p:cNvPr>
          <p:cNvSpPr>
            <a:spLocks noGrp="1"/>
          </p:cNvSpPr>
          <p:nvPr>
            <p:ph type="title"/>
          </p:nvPr>
        </p:nvSpPr>
        <p:spPr/>
        <p:txBody>
          <a:bodyPr/>
          <a:lstStyle/>
          <a:p>
            <a:r>
              <a:rPr lang="en-GB" dirty="0"/>
              <a:t>Analysis of the child – </a:t>
            </a:r>
            <a:r>
              <a:rPr lang="en-GB" dirty="0">
                <a:solidFill>
                  <a:srgbClr val="FF0000"/>
                </a:solidFill>
              </a:rPr>
              <a:t>example/ guidance </a:t>
            </a:r>
          </a:p>
        </p:txBody>
      </p:sp>
      <p:sp>
        <p:nvSpPr>
          <p:cNvPr id="3" name="Content Placeholder 2">
            <a:extLst>
              <a:ext uri="{FF2B5EF4-FFF2-40B4-BE49-F238E27FC236}">
                <a16:creationId xmlns:a16="http://schemas.microsoft.com/office/drawing/2014/main" id="{05945E0E-73B7-9E52-2020-DE164F417471}"/>
              </a:ext>
            </a:extLst>
          </p:cNvPr>
          <p:cNvSpPr>
            <a:spLocks noGrp="1"/>
          </p:cNvSpPr>
          <p:nvPr>
            <p:ph idx="1"/>
          </p:nvPr>
        </p:nvSpPr>
        <p:spPr/>
        <p:txBody>
          <a:bodyPr/>
          <a:lstStyle/>
          <a:p>
            <a:pPr marL="0" indent="0">
              <a:buNone/>
            </a:pPr>
            <a:r>
              <a:rPr lang="en-GB" u="sng" dirty="0"/>
              <a:t>Break down the risk factors related to the child </a:t>
            </a:r>
          </a:p>
          <a:p>
            <a:pPr marL="0" indent="0">
              <a:buNone/>
            </a:pPr>
            <a:r>
              <a:rPr lang="en-GB" dirty="0">
                <a:solidFill>
                  <a:srgbClr val="7030A0"/>
                </a:solidFill>
              </a:rPr>
              <a:t>Why  </a:t>
            </a:r>
            <a:r>
              <a:rPr lang="en-GB" dirty="0"/>
              <a:t>might this be the </a:t>
            </a:r>
            <a:r>
              <a:rPr lang="en-GB" dirty="0">
                <a:solidFill>
                  <a:srgbClr val="FF0000"/>
                </a:solidFill>
              </a:rPr>
              <a:t>situation</a:t>
            </a:r>
            <a:r>
              <a:rPr lang="en-GB" dirty="0"/>
              <a:t>?</a:t>
            </a:r>
          </a:p>
          <a:p>
            <a:pPr marL="0" indent="0">
              <a:buNone/>
            </a:pPr>
            <a:r>
              <a:rPr lang="en-GB" dirty="0">
                <a:solidFill>
                  <a:srgbClr val="7030A0"/>
                </a:solidFill>
              </a:rPr>
              <a:t>Who</a:t>
            </a:r>
            <a:r>
              <a:rPr lang="en-GB" dirty="0"/>
              <a:t> may this </a:t>
            </a:r>
            <a:r>
              <a:rPr lang="en-GB" dirty="0">
                <a:solidFill>
                  <a:srgbClr val="FF0000"/>
                </a:solidFill>
              </a:rPr>
              <a:t>impact</a:t>
            </a:r>
            <a:r>
              <a:rPr lang="en-GB" dirty="0"/>
              <a:t> and how?</a:t>
            </a:r>
          </a:p>
          <a:p>
            <a:pPr marL="0" indent="0">
              <a:buNone/>
            </a:pPr>
            <a:r>
              <a:rPr lang="en-GB" dirty="0">
                <a:solidFill>
                  <a:srgbClr val="7030A0"/>
                </a:solidFill>
              </a:rPr>
              <a:t>What</a:t>
            </a:r>
            <a:r>
              <a:rPr lang="en-GB" dirty="0"/>
              <a:t> </a:t>
            </a:r>
            <a:r>
              <a:rPr lang="en-GB" dirty="0">
                <a:solidFill>
                  <a:srgbClr val="FF0000"/>
                </a:solidFill>
              </a:rPr>
              <a:t>intervention/ agencies </a:t>
            </a:r>
            <a:r>
              <a:rPr lang="en-GB" dirty="0"/>
              <a:t>might be considered and why?</a:t>
            </a:r>
          </a:p>
          <a:p>
            <a:pPr marL="0" indent="0">
              <a:buNone/>
            </a:pPr>
            <a:r>
              <a:rPr lang="en-GB" dirty="0">
                <a:solidFill>
                  <a:srgbClr val="7030A0"/>
                </a:solidFill>
              </a:rPr>
              <a:t>How</a:t>
            </a:r>
            <a:r>
              <a:rPr lang="en-GB" dirty="0"/>
              <a:t> does</a:t>
            </a:r>
            <a:r>
              <a:rPr lang="en-GB" dirty="0">
                <a:solidFill>
                  <a:srgbClr val="FF0000"/>
                </a:solidFill>
              </a:rPr>
              <a:t> policy </a:t>
            </a:r>
            <a:r>
              <a:rPr lang="en-GB" dirty="0"/>
              <a:t>support this?</a:t>
            </a:r>
          </a:p>
          <a:p>
            <a:pPr marL="0" indent="0">
              <a:buNone/>
            </a:pPr>
            <a:endParaRPr lang="en-GB" dirty="0"/>
          </a:p>
          <a:p>
            <a:pPr marL="0" indent="0">
              <a:buNone/>
            </a:pPr>
            <a:r>
              <a:rPr lang="en-GB" i="1" dirty="0"/>
              <a:t>Tip- remember the </a:t>
            </a:r>
            <a:r>
              <a:rPr lang="en-GB" i="1" dirty="0" err="1"/>
              <a:t>childs</a:t>
            </a:r>
            <a:r>
              <a:rPr lang="en-GB" i="1" dirty="0"/>
              <a:t> age, maybe there needs to be youth offending teams </a:t>
            </a:r>
            <a:r>
              <a:rPr lang="en-GB" i="1" dirty="0" err="1"/>
              <a:t>ect</a:t>
            </a:r>
            <a:r>
              <a:rPr lang="en-GB" i="1" dirty="0"/>
              <a:t> …again, consider the impact this person may have upon the whole family ..</a:t>
            </a:r>
          </a:p>
          <a:p>
            <a:endParaRPr lang="en-GB" dirty="0"/>
          </a:p>
        </p:txBody>
      </p:sp>
    </p:spTree>
    <p:extLst>
      <p:ext uri="{BB962C8B-B14F-4D97-AF65-F5344CB8AC3E}">
        <p14:creationId xmlns:p14="http://schemas.microsoft.com/office/powerpoint/2010/main" val="3729662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161391-9286-3E47-A7C7-F43EA0923262}"/>
              </a:ext>
            </a:extLst>
          </p:cNvPr>
          <p:cNvSpPr>
            <a:spLocks noGrp="1"/>
          </p:cNvSpPr>
          <p:nvPr>
            <p:ph idx="1"/>
          </p:nvPr>
        </p:nvSpPr>
        <p:spPr>
          <a:xfrm>
            <a:off x="1772093" y="381000"/>
            <a:ext cx="7748008" cy="9067972"/>
          </a:xfrm>
        </p:spPr>
        <p:txBody>
          <a:bodyPr>
            <a:normAutofit/>
          </a:bodyPr>
          <a:lstStyle/>
          <a:p>
            <a:r>
              <a:rPr lang="en-GB" dirty="0">
                <a:latin typeface="Arial" panose="020B0604020202020204" pitchFamily="34" charset="0"/>
                <a:cs typeface="Arial" panose="020B0604020202020204" pitchFamily="34" charset="0"/>
              </a:rPr>
              <a:t>Antisocial Behaviour </a:t>
            </a:r>
            <a:r>
              <a:rPr lang="en-GB" dirty="0">
                <a:solidFill>
                  <a:srgbClr val="FF0000"/>
                </a:solidFill>
                <a:latin typeface="Arial" panose="020B0604020202020204" pitchFamily="34" charset="0"/>
                <a:cs typeface="Arial" panose="020B0604020202020204" pitchFamily="34" charset="0"/>
              </a:rPr>
              <a:t>example- </a:t>
            </a:r>
            <a:r>
              <a:rPr lang="en-GB" i="1" dirty="0">
                <a:solidFill>
                  <a:srgbClr val="FF0000"/>
                </a:solidFill>
                <a:latin typeface="Arial" panose="020B0604020202020204" pitchFamily="34" charset="0"/>
                <a:cs typeface="Arial" panose="020B0604020202020204" pitchFamily="34" charset="0"/>
              </a:rPr>
              <a:t>consider using diagrams to communicate your findings</a:t>
            </a: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9E5C1494-5CC6-C746-B2CA-BBC3C89B2AB4}"/>
              </a:ext>
            </a:extLst>
          </p:cNvPr>
          <p:cNvGraphicFramePr/>
          <p:nvPr>
            <p:extLst>
              <p:ext uri="{D42A27DB-BD31-4B8C-83A1-F6EECF244321}">
                <p14:modId xmlns:p14="http://schemas.microsoft.com/office/powerpoint/2010/main" val="3933928862"/>
              </p:ext>
            </p:extLst>
          </p:nvPr>
        </p:nvGraphicFramePr>
        <p:xfrm>
          <a:off x="4159514" y="1567832"/>
          <a:ext cx="7748007" cy="463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FA51F3F6-B4BC-BC4E-A9EA-C9A7D2427949}"/>
              </a:ext>
            </a:extLst>
          </p:cNvPr>
          <p:cNvSpPr txBox="1"/>
          <p:nvPr/>
        </p:nvSpPr>
        <p:spPr>
          <a:xfrm flipH="1">
            <a:off x="363277" y="2947193"/>
            <a:ext cx="3694816" cy="2585323"/>
          </a:xfrm>
          <a:prstGeom prst="rect">
            <a:avLst/>
          </a:prstGeom>
          <a:noFill/>
        </p:spPr>
        <p:txBody>
          <a:bodyPr wrap="square" rtlCol="0">
            <a:spAutoFit/>
          </a:bodyPr>
          <a:lstStyle/>
          <a:p>
            <a:pPr algn="l"/>
            <a:r>
              <a:rPr lang="en-GB" dirty="0">
                <a:latin typeface="Arial" panose="020B0604020202020204" pitchFamily="34" charset="0"/>
                <a:cs typeface="Arial" panose="020B0604020202020204" pitchFamily="34" charset="0"/>
              </a:rPr>
              <a:t>(Fergusson, Bowden, &amp; Horwood, 2009; Kim–Cohen et al. 2003)</a:t>
            </a:r>
          </a:p>
          <a:p>
            <a:pPr algn="l"/>
            <a:r>
              <a:rPr lang="en-GB" dirty="0">
                <a:latin typeface="Arial" panose="020B0604020202020204" pitchFamily="34" charset="0"/>
                <a:cs typeface="Arial" panose="020B0604020202020204" pitchFamily="34" charset="0"/>
              </a:rPr>
              <a:t>states that children who engage in antisocial behaviour are at risk due to adverse developmental outcomes, including school drop-out, criminal behaviour, psychopathology, and substance dependence.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6387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0D904-CA9D-E942-B3DE-36C818F9A7FE}"/>
              </a:ext>
            </a:extLst>
          </p:cNvPr>
          <p:cNvSpPr>
            <a:spLocks noGrp="1"/>
          </p:cNvSpPr>
          <p:nvPr>
            <p:ph idx="1"/>
          </p:nvPr>
        </p:nvSpPr>
        <p:spPr>
          <a:xfrm>
            <a:off x="770859" y="88604"/>
            <a:ext cx="10777673" cy="6618767"/>
          </a:xfrm>
        </p:spPr>
        <p:txBody>
          <a:bodyPr>
            <a:normAutofit/>
          </a:bodyPr>
          <a:lstStyle/>
          <a:p>
            <a:pPr marL="0" indent="0">
              <a:buNone/>
            </a:pPr>
            <a:r>
              <a:rPr lang="en-GB" dirty="0">
                <a:latin typeface="Arial" panose="020B0604020202020204" pitchFamily="34" charset="0"/>
                <a:cs typeface="Arial" panose="020B0604020202020204" pitchFamily="34" charset="0"/>
              </a:rPr>
              <a:t>Analysis of child (age)-</a:t>
            </a:r>
            <a:r>
              <a:rPr lang="en-GB" dirty="0">
                <a:solidFill>
                  <a:srgbClr val="FF0000"/>
                </a:solidFill>
                <a:latin typeface="Arial" panose="020B0604020202020204" pitchFamily="34" charset="0"/>
                <a:cs typeface="Arial" panose="020B0604020202020204" pitchFamily="34" charset="0"/>
              </a:rPr>
              <a:t> example- consider connecting your findings? </a:t>
            </a:r>
          </a:p>
          <a:p>
            <a:endParaRPr lang="en-GB"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Diagram 1">
            <a:extLst>
              <a:ext uri="{FF2B5EF4-FFF2-40B4-BE49-F238E27FC236}">
                <a16:creationId xmlns:a16="http://schemas.microsoft.com/office/drawing/2014/main" id="{A217BDC0-417D-2143-B9B1-6FD2FF8FB21C}"/>
              </a:ext>
            </a:extLst>
          </p:cNvPr>
          <p:cNvGraphicFramePr/>
          <p:nvPr>
            <p:extLst>
              <p:ext uri="{D42A27DB-BD31-4B8C-83A1-F6EECF244321}">
                <p14:modId xmlns:p14="http://schemas.microsoft.com/office/powerpoint/2010/main" val="2852923506"/>
              </p:ext>
            </p:extLst>
          </p:nvPr>
        </p:nvGraphicFramePr>
        <p:xfrm>
          <a:off x="6159695" y="4884959"/>
          <a:ext cx="8128000" cy="2971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7D8DDDD-B6A9-CC4A-BEAF-C2E2DBC08545}"/>
              </a:ext>
            </a:extLst>
          </p:cNvPr>
          <p:cNvSpPr txBox="1"/>
          <p:nvPr/>
        </p:nvSpPr>
        <p:spPr>
          <a:xfrm>
            <a:off x="6231565" y="3006356"/>
            <a:ext cx="1828800" cy="1828800"/>
          </a:xfrm>
          <a:prstGeom prst="rect">
            <a:avLst/>
          </a:prstGeom>
          <a:noFill/>
        </p:spPr>
        <p:txBody>
          <a:bodyPr wrap="square" rtlCol="0">
            <a:spAutoFit/>
          </a:bodyPr>
          <a:lstStyle/>
          <a:p>
            <a:pPr algn="l"/>
            <a:endParaRPr lang="en-US"/>
          </a:p>
        </p:txBody>
      </p:sp>
      <p:graphicFrame>
        <p:nvGraphicFramePr>
          <p:cNvPr id="5" name="Diagram 4">
            <a:extLst>
              <a:ext uri="{FF2B5EF4-FFF2-40B4-BE49-F238E27FC236}">
                <a16:creationId xmlns:a16="http://schemas.microsoft.com/office/drawing/2014/main" id="{7E98A70F-1BF1-CE43-B978-21B29BA348F5}"/>
              </a:ext>
            </a:extLst>
          </p:cNvPr>
          <p:cNvGraphicFramePr/>
          <p:nvPr>
            <p:extLst>
              <p:ext uri="{D42A27DB-BD31-4B8C-83A1-F6EECF244321}">
                <p14:modId xmlns:p14="http://schemas.microsoft.com/office/powerpoint/2010/main" val="3841083756"/>
              </p:ext>
            </p:extLst>
          </p:nvPr>
        </p:nvGraphicFramePr>
        <p:xfrm>
          <a:off x="1341409" y="1240464"/>
          <a:ext cx="9820760" cy="52719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1792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557188"/>
            <a:ext cx="10515600" cy="1133499"/>
          </a:xfrm>
        </p:spPr>
        <p:txBody>
          <a:bodyPr>
            <a:normAutofit fontScale="90000"/>
          </a:bodyPr>
          <a:lstStyle/>
          <a:p>
            <a:pPr algn="ctr"/>
            <a:r>
              <a:rPr lang="en-US" sz="5200" dirty="0">
                <a:solidFill>
                  <a:srgbClr val="FF0000"/>
                </a:solidFill>
              </a:rPr>
              <a:t>Examples </a:t>
            </a:r>
            <a:r>
              <a:rPr lang="en-US" sz="5200" dirty="0"/>
              <a:t>- You may wish to Consider these policies within your case study- Current Policy</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extLst>
              <p:ext uri="{D42A27DB-BD31-4B8C-83A1-F6EECF244321}">
                <p14:modId xmlns:p14="http://schemas.microsoft.com/office/powerpoint/2010/main" val="1107390415"/>
              </p:ext>
            </p:extLst>
          </p:nvPr>
        </p:nvGraphicFramePr>
        <p:xfrm>
          <a:off x="838200" y="1863969"/>
          <a:ext cx="6430108" cy="43173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4" descr="Icon&#10;&#10;Description automatically generated">
            <a:extLst>
              <a:ext uri="{FF2B5EF4-FFF2-40B4-BE49-F238E27FC236}">
                <a16:creationId xmlns:a16="http://schemas.microsoft.com/office/drawing/2014/main" id="{1FE1B599-44BB-9A43-7858-4C97232219B6}"/>
              </a:ext>
            </a:extLst>
          </p:cNvPr>
          <p:cNvPicPr>
            <a:picLocks noChangeAspect="1"/>
          </p:cNvPicPr>
          <p:nvPr/>
        </p:nvPicPr>
        <p:blipFill>
          <a:blip r:embed="rId7"/>
          <a:stretch>
            <a:fillRect/>
          </a:stretch>
        </p:blipFill>
        <p:spPr>
          <a:xfrm>
            <a:off x="7455169" y="2093074"/>
            <a:ext cx="4546920" cy="4207738"/>
          </a:xfrm>
          <a:prstGeom prst="rect">
            <a:avLst/>
          </a:prstGeom>
        </p:spPr>
      </p:pic>
    </p:spTree>
    <p:extLst>
      <p:ext uri="{BB962C8B-B14F-4D97-AF65-F5344CB8AC3E}">
        <p14:creationId xmlns:p14="http://schemas.microsoft.com/office/powerpoint/2010/main" val="2356464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643467" y="321734"/>
            <a:ext cx="4651853" cy="1303638"/>
          </a:xfrm>
        </p:spPr>
        <p:txBody>
          <a:bodyPr>
            <a:normAutofit fontScale="90000"/>
          </a:bodyPr>
          <a:lstStyle/>
          <a:p>
            <a:br>
              <a:rPr lang="en-US" sz="3600" dirty="0">
                <a:cs typeface="Calibri Light"/>
              </a:rPr>
            </a:br>
            <a:r>
              <a:rPr lang="en-US" sz="3600" dirty="0">
                <a:solidFill>
                  <a:srgbClr val="FF0000"/>
                </a:solidFill>
                <a:cs typeface="Calibri Light"/>
              </a:rPr>
              <a:t>example- </a:t>
            </a:r>
            <a:r>
              <a:rPr lang="en-US" sz="3600" dirty="0">
                <a:cs typeface="Calibri Light"/>
              </a:rPr>
              <a:t>Importance of multiagency approach:</a:t>
            </a:r>
            <a:br>
              <a:rPr lang="en-US" sz="3600" dirty="0">
                <a:cs typeface="Calibri Light"/>
              </a:rPr>
            </a:br>
            <a:r>
              <a:rPr lang="en-US" sz="3600" dirty="0">
                <a:cs typeface="Calibri Light"/>
              </a:rPr>
              <a:t>Intervention and prevention </a:t>
            </a:r>
            <a:endParaRPr lang="en-US" sz="3600" dirty="0"/>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590453" y="2225095"/>
            <a:ext cx="4008384" cy="4393982"/>
          </a:xfrm>
        </p:spPr>
        <p:txBody>
          <a:bodyPr vert="horz" lIns="91440" tIns="45720" rIns="91440" bIns="45720" rtlCol="0">
            <a:normAutofit lnSpcReduction="10000"/>
          </a:bodyPr>
          <a:lstStyle/>
          <a:p>
            <a:r>
              <a:rPr lang="en-US" sz="1800" dirty="0">
                <a:cs typeface="Calibri"/>
              </a:rPr>
              <a:t>This is another way you may wish to communicate your findings, here explains the key actions implemented and a rationale as to why these have been implemented.</a:t>
            </a:r>
          </a:p>
          <a:p>
            <a:r>
              <a:rPr lang="en-US" sz="1800" dirty="0">
                <a:cs typeface="Calibri"/>
              </a:rPr>
              <a:t>The rationale should be supported by evidence – reference throughout, for example see table-</a:t>
            </a:r>
          </a:p>
          <a:p>
            <a:pPr marL="0" indent="0">
              <a:buNone/>
            </a:pPr>
            <a:r>
              <a:rPr lang="en-US" sz="1800" dirty="0">
                <a:cs typeface="Calibri"/>
              </a:rPr>
              <a:t>You may discuss here the importance of a multiagency/ partnership approach including-</a:t>
            </a:r>
          </a:p>
          <a:p>
            <a:pPr marL="0" indent="0">
              <a:buNone/>
            </a:pPr>
            <a:r>
              <a:rPr lang="en-US" sz="1800" dirty="0">
                <a:cs typeface="Calibri"/>
              </a:rPr>
              <a:t>What is it?</a:t>
            </a:r>
          </a:p>
          <a:p>
            <a:pPr marL="0" indent="0">
              <a:buNone/>
            </a:pPr>
            <a:r>
              <a:rPr lang="en-US" sz="1800" dirty="0">
                <a:cs typeface="Calibri"/>
              </a:rPr>
              <a:t>How its achieved?</a:t>
            </a:r>
          </a:p>
          <a:p>
            <a:pPr marL="0" indent="0">
              <a:buNone/>
            </a:pPr>
            <a:r>
              <a:rPr lang="en-US" sz="1800" dirty="0">
                <a:cs typeface="Calibri"/>
              </a:rPr>
              <a:t>Why it is necessary ?</a:t>
            </a:r>
          </a:p>
          <a:p>
            <a:pPr marL="0" indent="0">
              <a:buNone/>
            </a:pPr>
            <a:r>
              <a:rPr lang="en-US" sz="1800" dirty="0">
                <a:solidFill>
                  <a:srgbClr val="7030A0"/>
                </a:solidFill>
                <a:cs typeface="Calibri"/>
              </a:rPr>
              <a:t>Are there any connotations of the potential interventions you put in place?</a:t>
            </a:r>
          </a:p>
        </p:txBody>
      </p:sp>
      <p:grpSp>
        <p:nvGrpSpPr>
          <p:cNvPr id="32" name="Group 3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7" name="Isosceles Triangle 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1" name="Rectangle 4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extLst>
              <p:ext uri="{D42A27DB-BD31-4B8C-83A1-F6EECF244321}">
                <p14:modId xmlns:p14="http://schemas.microsoft.com/office/powerpoint/2010/main" val="2953192885"/>
              </p:ext>
            </p:extLst>
          </p:nvPr>
        </p:nvGraphicFramePr>
        <p:xfrm>
          <a:off x="4966076" y="37209"/>
          <a:ext cx="7225924" cy="6820790"/>
        </p:xfrm>
        <a:graphic>
          <a:graphicData uri="http://schemas.openxmlformats.org/drawingml/2006/table">
            <a:tbl>
              <a:tblPr firstRow="1" bandRow="1">
                <a:tableStyleId>{5C22544A-7EE6-4342-B048-85BDC9FD1C3A}</a:tableStyleId>
              </a:tblPr>
              <a:tblGrid>
                <a:gridCol w="3512639">
                  <a:extLst>
                    <a:ext uri="{9D8B030D-6E8A-4147-A177-3AD203B41FA5}">
                      <a16:colId xmlns:a16="http://schemas.microsoft.com/office/drawing/2014/main" val="929056838"/>
                    </a:ext>
                  </a:extLst>
                </a:gridCol>
                <a:gridCol w="3713285">
                  <a:extLst>
                    <a:ext uri="{9D8B030D-6E8A-4147-A177-3AD203B41FA5}">
                      <a16:colId xmlns:a16="http://schemas.microsoft.com/office/drawing/2014/main" val="1757357452"/>
                    </a:ext>
                  </a:extLst>
                </a:gridCol>
              </a:tblGrid>
              <a:tr h="365367">
                <a:tc>
                  <a:txBody>
                    <a:bodyPr/>
                    <a:lstStyle/>
                    <a:p>
                      <a:r>
                        <a:rPr lang="en-US" sz="1500" dirty="0"/>
                        <a:t>Key actions implemented</a:t>
                      </a:r>
                    </a:p>
                  </a:txBody>
                  <a:tcPr marL="73633" marR="73633" marT="36817" marB="36817"/>
                </a:tc>
                <a:tc>
                  <a:txBody>
                    <a:bodyPr/>
                    <a:lstStyle/>
                    <a:p>
                      <a:r>
                        <a:rPr lang="en-US" sz="1500"/>
                        <a:t>Rationale</a:t>
                      </a:r>
                    </a:p>
                  </a:txBody>
                  <a:tcPr marL="73633" marR="73633" marT="36817" marB="36817"/>
                </a:tc>
                <a:extLst>
                  <a:ext uri="{0D108BD9-81ED-4DB2-BD59-A6C34878D82A}">
                    <a16:rowId xmlns:a16="http://schemas.microsoft.com/office/drawing/2014/main" val="2878909323"/>
                  </a:ext>
                </a:extLst>
              </a:tr>
              <a:tr h="1241791">
                <a:tc>
                  <a:txBody>
                    <a:bodyPr/>
                    <a:lstStyle/>
                    <a:p>
                      <a:pPr lvl="0">
                        <a:buNone/>
                      </a:pPr>
                      <a:r>
                        <a:rPr lang="en-US" sz="1400" b="0" i="0" u="none" strike="noStrike" noProof="0" dirty="0">
                          <a:latin typeface="Calibri"/>
                        </a:rPr>
                        <a:t>Providing extra-curricular activities (ECA) for children (be clear who are they for in each section)</a:t>
                      </a:r>
                      <a:endParaRPr lang="en-US" sz="1400" dirty="0"/>
                    </a:p>
                  </a:txBody>
                  <a:tcPr marL="73633" marR="73633" marT="36817" marB="36817"/>
                </a:tc>
                <a:tc>
                  <a:txBody>
                    <a:bodyPr/>
                    <a:lstStyle/>
                    <a:p>
                      <a:pPr lvl="0">
                        <a:buNone/>
                      </a:pPr>
                      <a:r>
                        <a:rPr lang="en-US" sz="1400" b="0" i="0" u="none" strike="noStrike" noProof="0" dirty="0">
                          <a:latin typeface="Calibri"/>
                        </a:rPr>
                        <a:t>Disadvantaged and vulnerable children may benefit more from participation in ECAs than more advantaged and less vulnerable children  </a:t>
                      </a:r>
                      <a:r>
                        <a:rPr lang="en-US" sz="1400" b="0" i="0" u="none" strike="noStrike" noProof="0" dirty="0"/>
                        <a:t>(Citation, 2022).</a:t>
                      </a:r>
                      <a:endParaRPr lang="en-US" sz="1400" dirty="0"/>
                    </a:p>
                  </a:txBody>
                  <a:tcPr marL="73633" marR="73633" marT="36817" marB="36817"/>
                </a:tc>
                <a:extLst>
                  <a:ext uri="{0D108BD9-81ED-4DB2-BD59-A6C34878D82A}">
                    <a16:rowId xmlns:a16="http://schemas.microsoft.com/office/drawing/2014/main" val="1853230457"/>
                  </a:ext>
                </a:extLst>
              </a:tr>
              <a:tr h="777146">
                <a:tc>
                  <a:txBody>
                    <a:bodyPr/>
                    <a:lstStyle/>
                    <a:p>
                      <a:pPr lvl="0">
                        <a:buNone/>
                      </a:pPr>
                      <a:r>
                        <a:rPr lang="en-US" sz="1400" b="0" i="0" u="none" strike="noStrike" noProof="0" dirty="0">
                          <a:latin typeface="Calibri"/>
                        </a:rPr>
                        <a:t>The mothers held belief that repairing the house would steer child away from outside harmful activities </a:t>
                      </a:r>
                      <a:endParaRPr lang="en-US" sz="1400" dirty="0"/>
                    </a:p>
                  </a:txBody>
                  <a:tcPr marL="73633" marR="73633" marT="36817" marB="36817"/>
                </a:tc>
                <a:tc>
                  <a:txBody>
                    <a:bodyPr/>
                    <a:lstStyle/>
                    <a:p>
                      <a:pPr lvl="0">
                        <a:buNone/>
                      </a:pPr>
                      <a:r>
                        <a:rPr lang="en-US" sz="900" dirty="0"/>
                        <a:t>……………………………</a:t>
                      </a:r>
                    </a:p>
                  </a:txBody>
                  <a:tcPr marL="73633" marR="73633" marT="36817" marB="36817"/>
                </a:tc>
                <a:extLst>
                  <a:ext uri="{0D108BD9-81ED-4DB2-BD59-A6C34878D82A}">
                    <a16:rowId xmlns:a16="http://schemas.microsoft.com/office/drawing/2014/main" val="2708416762"/>
                  </a:ext>
                </a:extLst>
              </a:tr>
              <a:tr h="675354">
                <a:tc>
                  <a:txBody>
                    <a:bodyPr/>
                    <a:lstStyle/>
                    <a:p>
                      <a:pPr lvl="0">
                        <a:buNone/>
                      </a:pPr>
                      <a:r>
                        <a:rPr lang="en-US" sz="1400" b="0" i="0" u="none" strike="noStrike" noProof="0" dirty="0">
                          <a:latin typeface="Calibri"/>
                        </a:rPr>
                        <a:t>Parenting and personal development classes  </a:t>
                      </a:r>
                      <a:endParaRPr lang="en-US" sz="1400" dirty="0"/>
                    </a:p>
                  </a:txBody>
                  <a:tcPr marL="73633" marR="73633" marT="36817" marB="36817"/>
                </a:tc>
                <a:tc>
                  <a:txBody>
                    <a:bodyPr/>
                    <a:lstStyle/>
                    <a:p>
                      <a:pPr lvl="0">
                        <a:buNone/>
                      </a:pPr>
                      <a:r>
                        <a:rPr lang="en-US" sz="1100" dirty="0"/>
                        <a:t>…………………………..</a:t>
                      </a:r>
                    </a:p>
                  </a:txBody>
                  <a:tcPr marL="73633" marR="73633" marT="36817" marB="36817"/>
                </a:tc>
                <a:extLst>
                  <a:ext uri="{0D108BD9-81ED-4DB2-BD59-A6C34878D82A}">
                    <a16:rowId xmlns:a16="http://schemas.microsoft.com/office/drawing/2014/main" val="3935527890"/>
                  </a:ext>
                </a:extLst>
              </a:tr>
              <a:tr h="544823">
                <a:tc>
                  <a:txBody>
                    <a:bodyPr/>
                    <a:lstStyle/>
                    <a:p>
                      <a:r>
                        <a:rPr lang="en-US" sz="1400" dirty="0"/>
                        <a:t>Encouraging mother to take child to nursery</a:t>
                      </a:r>
                    </a:p>
                  </a:txBody>
                  <a:tcPr marL="73633" marR="73633" marT="36817" marB="36817"/>
                </a:tc>
                <a:tc>
                  <a:txBody>
                    <a:bodyPr/>
                    <a:lstStyle/>
                    <a:p>
                      <a:r>
                        <a:rPr lang="en-US" sz="900" dirty="0"/>
                        <a:t>……………………………………</a:t>
                      </a:r>
                    </a:p>
                  </a:txBody>
                  <a:tcPr marL="73633" marR="73633" marT="36817" marB="36817"/>
                </a:tc>
                <a:extLst>
                  <a:ext uri="{0D108BD9-81ED-4DB2-BD59-A6C34878D82A}">
                    <a16:rowId xmlns:a16="http://schemas.microsoft.com/office/drawing/2014/main" val="2433236033"/>
                  </a:ext>
                </a:extLst>
              </a:tr>
              <a:tr h="2633953">
                <a:tc>
                  <a:txBody>
                    <a:bodyPr/>
                    <a:lstStyle/>
                    <a:p>
                      <a:pPr lvl="0">
                        <a:buNone/>
                      </a:pPr>
                      <a:r>
                        <a:rPr lang="en-US" sz="1400" dirty="0"/>
                        <a:t>Anger management for the son and utilizing youth play services.</a:t>
                      </a:r>
                    </a:p>
                  </a:txBody>
                  <a:tcPr marL="73633" marR="73633" marT="36817" marB="36817"/>
                </a:tc>
                <a:tc>
                  <a:txBody>
                    <a:bodyPr/>
                    <a:lstStyle/>
                    <a:p>
                      <a:pPr lvl="0">
                        <a:buNone/>
                      </a:pPr>
                      <a:r>
                        <a:rPr lang="en-US" sz="1400" dirty="0"/>
                        <a:t>Early interventions to inhibit the risk of the young child resorting to criminal activities would be beneficial to child and mother as this is main concern for her. </a:t>
                      </a:r>
                      <a:endParaRPr lang="en-US" sz="1400" b="0" i="0" u="none" strike="noStrike" noProof="0" dirty="0">
                        <a:latin typeface="Calibri"/>
                      </a:endParaRPr>
                    </a:p>
                    <a:p>
                      <a:pPr lvl="0">
                        <a:buNone/>
                      </a:pPr>
                      <a:r>
                        <a:rPr lang="en-US" sz="1400" dirty="0"/>
                        <a:t>The established liaison with youth offending teams, antisocial behavior therapists are suggested to encourage youths to focus on </a:t>
                      </a:r>
                      <a:r>
                        <a:rPr lang="en-US" sz="1400" dirty="0" err="1"/>
                        <a:t>behaviour</a:t>
                      </a:r>
                      <a:r>
                        <a:rPr lang="en-US" sz="1400" dirty="0"/>
                        <a:t>, improve school attendance and work towards critical skills needed to build healthy future (Citation, 2022)</a:t>
                      </a:r>
                    </a:p>
                  </a:txBody>
                  <a:tcPr marL="73633" marR="73633" marT="36817" marB="36817"/>
                </a:tc>
                <a:extLst>
                  <a:ext uri="{0D108BD9-81ED-4DB2-BD59-A6C34878D82A}">
                    <a16:rowId xmlns:a16="http://schemas.microsoft.com/office/drawing/2014/main" val="3984902945"/>
                  </a:ext>
                </a:extLst>
              </a:tr>
              <a:tr h="582356">
                <a:tc>
                  <a:txBody>
                    <a:bodyPr/>
                    <a:lstStyle/>
                    <a:p>
                      <a:pPr lvl="0">
                        <a:buNone/>
                      </a:pPr>
                      <a:r>
                        <a:rPr lang="en-US" sz="1400" dirty="0"/>
                        <a:t>Employment and training for ….</a:t>
                      </a:r>
                    </a:p>
                  </a:txBody>
                  <a:tcPr marL="73633" marR="73633" marT="36817" marB="36817"/>
                </a:tc>
                <a:tc>
                  <a:txBody>
                    <a:bodyPr/>
                    <a:lstStyle/>
                    <a:p>
                      <a:pPr lvl="0">
                        <a:buNone/>
                      </a:pPr>
                      <a:r>
                        <a:rPr lang="en-US" sz="1500" dirty="0"/>
                        <a:t>…………</a:t>
                      </a:r>
                    </a:p>
                  </a:txBody>
                  <a:tcPr marL="73633" marR="73633" marT="36817" marB="36817"/>
                </a:tc>
                <a:extLst>
                  <a:ext uri="{0D108BD9-81ED-4DB2-BD59-A6C34878D82A}">
                    <a16:rowId xmlns:a16="http://schemas.microsoft.com/office/drawing/2014/main" val="4156078828"/>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51B982-A085-D65D-9D50-9FAF50138D99}"/>
              </a:ext>
            </a:extLst>
          </p:cNvPr>
          <p:cNvSpPr>
            <a:spLocks noGrp="1"/>
          </p:cNvSpPr>
          <p:nvPr>
            <p:ph type="title"/>
          </p:nvPr>
        </p:nvSpPr>
        <p:spPr>
          <a:xfrm>
            <a:off x="6657715" y="467271"/>
            <a:ext cx="4195674" cy="2052522"/>
          </a:xfrm>
        </p:spPr>
        <p:txBody>
          <a:bodyPr anchor="b">
            <a:normAutofit/>
          </a:bodyPr>
          <a:lstStyle/>
          <a:p>
            <a:r>
              <a:rPr lang="en-GB" sz="5600" dirty="0"/>
              <a:t>conclusion</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Icon&#10;&#10;Description automatically generated">
            <a:extLst>
              <a:ext uri="{FF2B5EF4-FFF2-40B4-BE49-F238E27FC236}">
                <a16:creationId xmlns:a16="http://schemas.microsoft.com/office/drawing/2014/main" id="{42959104-18E4-D51C-CCBA-106D379D669B}"/>
              </a:ext>
            </a:extLst>
          </p:cNvPr>
          <p:cNvPicPr>
            <a:picLocks noChangeAspect="1"/>
          </p:cNvPicPr>
          <p:nvPr/>
        </p:nvPicPr>
        <p:blipFill rotWithShape="1">
          <a:blip r:embed="rId2"/>
          <a:srcRect l="4936" r="17366" b="-1"/>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1"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E3FB1F1-CCBD-57F6-FE79-6333BAD343E5}"/>
              </a:ext>
            </a:extLst>
          </p:cNvPr>
          <p:cNvSpPr>
            <a:spLocks noGrp="1"/>
          </p:cNvSpPr>
          <p:nvPr>
            <p:ph idx="1"/>
          </p:nvPr>
        </p:nvSpPr>
        <p:spPr>
          <a:xfrm>
            <a:off x="6657715" y="2990818"/>
            <a:ext cx="4195673" cy="2913872"/>
          </a:xfrm>
        </p:spPr>
        <p:txBody>
          <a:bodyPr anchor="t">
            <a:normAutofit/>
          </a:bodyPr>
          <a:lstStyle/>
          <a:p>
            <a:r>
              <a:rPr lang="en-GB" sz="2000" dirty="0">
                <a:solidFill>
                  <a:schemeClr val="tx1">
                    <a:alpha val="80000"/>
                  </a:schemeClr>
                </a:solidFill>
              </a:rPr>
              <a:t>Provide a summary of your case study including all key points made- remember- theory, policy and practice  </a:t>
            </a:r>
          </a:p>
          <a:p>
            <a:endParaRPr lang="en-GB" sz="2000" dirty="0">
              <a:solidFill>
                <a:schemeClr val="tx1">
                  <a:alpha val="80000"/>
                </a:schemeClr>
              </a:solidFill>
            </a:endParaRPr>
          </a:p>
        </p:txBody>
      </p:sp>
      <p:sp>
        <p:nvSpPr>
          <p:cNvPr id="2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0938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643467" y="321734"/>
            <a:ext cx="10759952" cy="391393"/>
          </a:xfrm>
        </p:spPr>
        <p:txBody>
          <a:bodyPr>
            <a:normAutofit fontScale="90000"/>
          </a:bodyPr>
          <a:lstStyle/>
          <a:p>
            <a:r>
              <a:rPr lang="en-US" sz="3600"/>
              <a:t>References</a:t>
            </a:r>
            <a:r>
              <a:rPr lang="en-GB" sz="3600"/>
              <a:t>   </a:t>
            </a:r>
            <a:endParaRPr lang="en-US" sz="360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713128"/>
            <a:ext cx="10614838" cy="5823138"/>
          </a:xfrm>
        </p:spPr>
        <p:txBody>
          <a:bodyPr>
            <a:noAutofit/>
          </a:bodyPr>
          <a:lstStyle/>
          <a:p>
            <a:r>
              <a:rPr lang="en-US" sz="1100" b="0" i="0" dirty="0">
                <a:effectLst/>
                <a:latin typeface="+mj-lt"/>
                <a:cs typeface="Arial" panose="020B0604020202020204" pitchFamily="34" charset="0"/>
              </a:rPr>
              <a:t>Arora, S.K., Shah, D., Chaturvedi, S., Gupta, P., 2015. Defining and measuring vulnerability in young people. </a:t>
            </a:r>
            <a:r>
              <a:rPr lang="en-US" sz="1100" b="0" i="1" dirty="0">
                <a:effectLst/>
                <a:latin typeface="+mj-lt"/>
                <a:cs typeface="Arial" panose="020B0604020202020204" pitchFamily="34" charset="0"/>
              </a:rPr>
              <a:t>Indian journal of community medicine: official </a:t>
            </a:r>
            <a:r>
              <a:rPr lang="en-GB" sz="1100" i="1" dirty="0" err="1">
                <a:latin typeface="+mj-lt"/>
                <a:cs typeface="Arial" panose="020B0604020202020204" pitchFamily="34" charset="0"/>
              </a:rPr>
              <a:t>p</a:t>
            </a:r>
            <a:r>
              <a:rPr lang="en-GB" sz="1100" b="0" i="1" dirty="0" err="1">
                <a:effectLst/>
                <a:latin typeface="+mj-lt"/>
                <a:cs typeface="Arial" panose="020B0604020202020204" pitchFamily="34" charset="0"/>
              </a:rPr>
              <a:t>ublicatio</a:t>
            </a:r>
            <a:r>
              <a:rPr lang="en-US" sz="1100" b="0" i="1" dirty="0">
                <a:effectLst/>
                <a:latin typeface="+mj-lt"/>
                <a:cs typeface="Arial" panose="020B0604020202020204" pitchFamily="34" charset="0"/>
              </a:rPr>
              <a:t>n.</a:t>
            </a:r>
            <a:endParaRPr lang="en-GB" sz="1100" b="0" i="1" dirty="0">
              <a:effectLst/>
              <a:latin typeface="+mj-lt"/>
              <a:cs typeface="Arial" panose="020B0604020202020204" pitchFamily="34" charset="0"/>
            </a:endParaRPr>
          </a:p>
          <a:p>
            <a:br>
              <a:rPr lang="en-US" sz="1100" b="0" i="0" dirty="0">
                <a:effectLst/>
                <a:latin typeface="+mj-lt"/>
                <a:cs typeface="Arial" panose="020B0604020202020204" pitchFamily="34" charset="0"/>
              </a:rPr>
            </a:br>
            <a:r>
              <a:rPr lang="en-GB" sz="1100" b="0" i="0" dirty="0">
                <a:effectLst/>
                <a:latin typeface="+mj-lt"/>
                <a:cs typeface="Arial" panose="020B0604020202020204" pitchFamily="34" charset="0"/>
              </a:rPr>
              <a:t>Barker, M., Dombrowski, S.U., Colbourn, T., Fall, C.H., </a:t>
            </a:r>
            <a:r>
              <a:rPr lang="en-GB" sz="1100" b="0" i="0" dirty="0" err="1">
                <a:effectLst/>
                <a:latin typeface="+mj-lt"/>
                <a:cs typeface="Arial" panose="020B0604020202020204" pitchFamily="34" charset="0"/>
              </a:rPr>
              <a:t>Kriznik</a:t>
            </a:r>
            <a:r>
              <a:rPr lang="en-GB" sz="1100" b="0" i="0" dirty="0">
                <a:effectLst/>
                <a:latin typeface="+mj-lt"/>
                <a:cs typeface="Arial" panose="020B0604020202020204" pitchFamily="34" charset="0"/>
              </a:rPr>
              <a:t>, N.M., Lawrence, W.T., Norris, S.A., </a:t>
            </a:r>
            <a:r>
              <a:rPr lang="en-GB" sz="1100" b="0" i="0" dirty="0" err="1">
                <a:effectLst/>
                <a:latin typeface="+mj-lt"/>
                <a:cs typeface="Arial" panose="020B0604020202020204" pitchFamily="34" charset="0"/>
              </a:rPr>
              <a:t>Ngaiza</a:t>
            </a:r>
            <a:r>
              <a:rPr lang="en-GB" sz="1100" b="0" i="0" dirty="0">
                <a:effectLst/>
                <a:latin typeface="+mj-lt"/>
                <a:cs typeface="Arial" panose="020B0604020202020204" pitchFamily="34" charset="0"/>
              </a:rPr>
              <a:t>, G., Patel, D., </a:t>
            </a:r>
            <a:r>
              <a:rPr lang="en-GB" sz="1100" b="0" i="0" dirty="0" err="1">
                <a:effectLst/>
                <a:latin typeface="+mj-lt"/>
                <a:cs typeface="Arial" panose="020B0604020202020204" pitchFamily="34" charset="0"/>
              </a:rPr>
              <a:t>Skordis</a:t>
            </a:r>
            <a:r>
              <a:rPr lang="en-GB" sz="1100" b="0" i="0" dirty="0">
                <a:effectLst/>
                <a:latin typeface="+mj-lt"/>
                <a:cs typeface="Arial" panose="020B0604020202020204" pitchFamily="34" charset="0"/>
              </a:rPr>
              <a:t>-Worrall, J. and </a:t>
            </a:r>
            <a:r>
              <a:rPr lang="en-GB" sz="1100" b="0" i="0" dirty="0" err="1">
                <a:effectLst/>
                <a:latin typeface="+mj-lt"/>
                <a:cs typeface="Arial" panose="020B0604020202020204" pitchFamily="34" charset="0"/>
              </a:rPr>
              <a:t>Sniehotta</a:t>
            </a:r>
            <a:r>
              <a:rPr lang="en-GB" sz="1100" b="0" i="0" dirty="0">
                <a:effectLst/>
                <a:latin typeface="+mj-lt"/>
                <a:cs typeface="Arial" panose="020B0604020202020204" pitchFamily="34" charset="0"/>
              </a:rPr>
              <a:t>, F.F., 2018. Intervention strategies to improve nutrition and health behaviours before conception. </a:t>
            </a:r>
            <a:r>
              <a:rPr lang="en-GB" sz="1100" b="0" i="1" dirty="0">
                <a:effectLst/>
                <a:latin typeface="+mj-lt"/>
                <a:cs typeface="Arial" panose="020B0604020202020204" pitchFamily="34" charset="0"/>
              </a:rPr>
              <a:t>The Lancet</a:t>
            </a:r>
            <a:r>
              <a:rPr lang="en-GB" sz="1100" b="0" i="0" dirty="0">
                <a:effectLst/>
                <a:latin typeface="+mj-lt"/>
                <a:cs typeface="Arial" panose="020B0604020202020204" pitchFamily="34" charset="0"/>
              </a:rPr>
              <a:t>, </a:t>
            </a:r>
            <a:r>
              <a:rPr lang="en-GB" sz="1100" b="0" i="1" dirty="0">
                <a:effectLst/>
                <a:latin typeface="+mj-lt"/>
                <a:cs typeface="Arial" panose="020B0604020202020204" pitchFamily="34" charset="0"/>
              </a:rPr>
              <a:t>391</a:t>
            </a:r>
            <a:r>
              <a:rPr lang="en-GB" sz="1100" b="0" i="0" dirty="0">
                <a:effectLst/>
                <a:latin typeface="+mj-lt"/>
                <a:cs typeface="Arial" panose="020B0604020202020204" pitchFamily="34" charset="0"/>
              </a:rPr>
              <a:t>(10132), pp.1853-1864.</a:t>
            </a:r>
          </a:p>
          <a:p>
            <a:r>
              <a:rPr lang="en-GB" sz="1100" b="0" i="0" dirty="0">
                <a:effectLst/>
                <a:latin typeface="+mj-lt"/>
              </a:rPr>
              <a:t>Farrington, D., 2005. The Importance of Child and Adolescent Psychopathy. </a:t>
            </a:r>
            <a:r>
              <a:rPr lang="en-GB" sz="1100" b="0" i="1" dirty="0">
                <a:effectLst/>
                <a:latin typeface="+mj-lt"/>
              </a:rPr>
              <a:t>Journal of Abnormal Child Psychology</a:t>
            </a:r>
            <a:r>
              <a:rPr lang="en-GB" sz="1100" b="0" i="0" dirty="0">
                <a:effectLst/>
                <a:latin typeface="+mj-lt"/>
              </a:rPr>
              <a:t>, 33(4), pp.489-497.</a:t>
            </a:r>
          </a:p>
          <a:p>
            <a:r>
              <a:rPr lang="en-GB" sz="1100" b="0" i="0" dirty="0">
                <a:effectLst/>
                <a:latin typeface="+mj-lt"/>
              </a:rPr>
              <a:t>Fergusson, D.M., Boden, J.M., &amp; Horwood, L.J. (2009). Situational and generalised conduct problems and later life outcomes: Evidence from a New Zealand birth cohort. </a:t>
            </a:r>
            <a:r>
              <a:rPr lang="en-GB" sz="1100" b="0" i="1" dirty="0">
                <a:effectLst/>
                <a:latin typeface="+mj-lt"/>
              </a:rPr>
              <a:t>Journal of Child Psychology and Psychiatry</a:t>
            </a:r>
            <a:r>
              <a:rPr lang="en-GB" sz="1100" b="0" i="0" dirty="0">
                <a:effectLst/>
                <a:latin typeface="+mj-lt"/>
              </a:rPr>
              <a:t>, </a:t>
            </a:r>
            <a:r>
              <a:rPr lang="en-GB" sz="1100" b="1" i="0" dirty="0">
                <a:effectLst/>
                <a:latin typeface="+mj-lt"/>
              </a:rPr>
              <a:t>50</a:t>
            </a:r>
            <a:r>
              <a:rPr lang="en-GB" sz="1100" b="0" i="0" dirty="0">
                <a:effectLst/>
                <a:latin typeface="+mj-lt"/>
              </a:rPr>
              <a:t>, 1084– 1092.</a:t>
            </a:r>
            <a:r>
              <a:rPr lang="en-GB" sz="1100" b="0" i="0" u="none" strike="noStrike" dirty="0">
                <a:effectLst/>
                <a:latin typeface="+mj-lt"/>
                <a:hlinkClick r:id="rId3">
                  <a:extLst>
                    <a:ext uri="{A12FA001-AC4F-418D-AE19-62706E023703}">
                      <ahyp:hlinkClr xmlns:ahyp="http://schemas.microsoft.com/office/drawing/2018/hyperlinkcolor" val="tx"/>
                    </a:ext>
                  </a:extLst>
                </a:hlinkClick>
              </a:rPr>
              <a:t>Wiley Online Library</a:t>
            </a:r>
            <a:r>
              <a:rPr lang="en-GB" sz="1100" b="0" i="0" dirty="0">
                <a:effectLst/>
                <a:latin typeface="+mj-lt"/>
              </a:rPr>
              <a:t> </a:t>
            </a:r>
            <a:r>
              <a:rPr lang="en-GB" sz="1100" b="0" i="0" u="none" strike="noStrike" dirty="0">
                <a:effectLst/>
                <a:latin typeface="+mj-lt"/>
                <a:hlinkClick r:id="rId4">
                  <a:extLst>
                    <a:ext uri="{A12FA001-AC4F-418D-AE19-62706E023703}">
                      <ahyp:hlinkClr xmlns:ahyp="http://schemas.microsoft.com/office/drawing/2018/hyperlinkcolor" val="tx"/>
                    </a:ext>
                  </a:extLst>
                </a:hlinkClick>
              </a:rPr>
              <a:t>PubMed</a:t>
            </a:r>
            <a:r>
              <a:rPr lang="en-GB" sz="1100" b="0" i="0" dirty="0">
                <a:effectLst/>
                <a:latin typeface="+mj-lt"/>
              </a:rPr>
              <a:t> </a:t>
            </a:r>
            <a:r>
              <a:rPr lang="en-GB" sz="1100" b="0" i="0" u="none" strike="noStrike" dirty="0">
                <a:effectLst/>
                <a:latin typeface="+mj-lt"/>
                <a:hlinkClick r:id="rId5">
                  <a:extLst>
                    <a:ext uri="{A12FA001-AC4F-418D-AE19-62706E023703}">
                      <ahyp:hlinkClr xmlns:ahyp="http://schemas.microsoft.com/office/drawing/2018/hyperlinkcolor" val="tx"/>
                    </a:ext>
                  </a:extLst>
                </a:hlinkClick>
              </a:rPr>
              <a:t>Web of Science®</a:t>
            </a:r>
            <a:endParaRPr lang="en-GB" sz="1100" b="0" i="0" u="none" strike="noStrike" dirty="0">
              <a:effectLst/>
              <a:latin typeface="+mj-lt"/>
            </a:endParaRPr>
          </a:p>
          <a:p>
            <a:r>
              <a:rPr lang="en-US" sz="1100" dirty="0">
                <a:latin typeface="+mj-lt"/>
              </a:rPr>
              <a:t>GOV.U.2021.Support parents of children in the youth justice system: section 9 case management guidance.[online]Available at: </a:t>
            </a:r>
            <a:r>
              <a:rPr lang="en-US" sz="1100" dirty="0">
                <a:latin typeface="+mj-lt"/>
                <a:hlinkClick r:id="rId6">
                  <a:extLst>
                    <a:ext uri="{A12FA001-AC4F-418D-AE19-62706E023703}">
                      <ahyp:hlinkClr xmlns:ahyp="http://schemas.microsoft.com/office/drawing/2018/hyperlinkcolor" val="tx"/>
                    </a:ext>
                  </a:extLst>
                </a:hlinkClick>
              </a:rPr>
              <a:t>Support parents of children in the youth justice system: section 9 case management guidance - GOV.UK (www.gov.uk)</a:t>
            </a:r>
            <a:r>
              <a:rPr lang="en-US" sz="1100" dirty="0">
                <a:latin typeface="+mj-lt"/>
              </a:rPr>
              <a:t>  [Accessed 3</a:t>
            </a:r>
            <a:r>
              <a:rPr lang="en-US" sz="1100" baseline="30000" dirty="0">
                <a:latin typeface="+mj-lt"/>
              </a:rPr>
              <a:t>rd</a:t>
            </a:r>
            <a:r>
              <a:rPr lang="en-US" sz="1100" dirty="0">
                <a:latin typeface="+mj-lt"/>
              </a:rPr>
              <a:t> July]</a:t>
            </a:r>
            <a:endParaRPr lang="en-GB" sz="1100" b="0" i="0" dirty="0">
              <a:effectLst/>
              <a:latin typeface="+mj-lt"/>
              <a:cs typeface="Arial" panose="020B0604020202020204" pitchFamily="34" charset="0"/>
            </a:endParaRPr>
          </a:p>
          <a:p>
            <a:r>
              <a:rPr lang="en-US" sz="1100" b="0" i="0" dirty="0" err="1">
                <a:effectLst/>
                <a:latin typeface="+mj-lt"/>
              </a:rPr>
              <a:t>Hallet</a:t>
            </a:r>
            <a:r>
              <a:rPr lang="en-US" sz="1100" b="0" i="0" dirty="0">
                <a:effectLst/>
                <a:latin typeface="+mj-lt"/>
              </a:rPr>
              <a:t>, C., and Birchall, E., 1992. </a:t>
            </a:r>
            <a:r>
              <a:rPr lang="en-US" sz="1100" b="0" i="1" dirty="0">
                <a:effectLst/>
                <a:latin typeface="+mj-lt"/>
              </a:rPr>
              <a:t>Coordination and Child Protection</a:t>
            </a:r>
            <a:r>
              <a:rPr lang="en-US" sz="1100" b="0" i="0" dirty="0">
                <a:effectLst/>
                <a:latin typeface="+mj-lt"/>
              </a:rPr>
              <a:t>.</a:t>
            </a:r>
          </a:p>
          <a:p>
            <a:r>
              <a:rPr lang="en-US" sz="1100" dirty="0">
                <a:latin typeface="+mj-lt"/>
              </a:rPr>
              <a:t>H</a:t>
            </a:r>
            <a:r>
              <a:rPr lang="en-US" sz="1100" b="0" i="0" dirty="0">
                <a:effectLst/>
                <a:latin typeface="+mj-lt"/>
              </a:rPr>
              <a:t>edy, c., </a:t>
            </a:r>
            <a:r>
              <a:rPr lang="en-US" sz="1100" dirty="0" err="1">
                <a:latin typeface="+mj-lt"/>
              </a:rPr>
              <a:t>U</a:t>
            </a:r>
            <a:r>
              <a:rPr lang="en-US" sz="1100" b="0" i="0" dirty="0" err="1">
                <a:effectLst/>
                <a:latin typeface="+mj-lt"/>
              </a:rPr>
              <a:t>nell</a:t>
            </a:r>
            <a:r>
              <a:rPr lang="en-US" sz="1100" b="0" i="0" dirty="0">
                <a:effectLst/>
                <a:latin typeface="+mj-lt"/>
              </a:rPr>
              <a:t>, I., Jane, A., 2011. </a:t>
            </a:r>
            <a:r>
              <a:rPr lang="en-US" sz="1100" b="0" i="1" dirty="0">
                <a:effectLst/>
                <a:latin typeface="+mj-lt"/>
              </a:rPr>
              <a:t>Children’s Needs – Parenting Capacity</a:t>
            </a:r>
            <a:r>
              <a:rPr lang="en-US" sz="1100" b="0" i="0" dirty="0">
                <a:effectLst/>
                <a:latin typeface="+mj-lt"/>
              </a:rPr>
              <a:t>. [</a:t>
            </a:r>
            <a:r>
              <a:rPr lang="en-US" sz="1100" b="0" i="0" dirty="0" err="1">
                <a:effectLst/>
                <a:latin typeface="+mj-lt"/>
              </a:rPr>
              <a:t>ebook</a:t>
            </a:r>
            <a:r>
              <a:rPr lang="en-US" sz="1100" b="0" i="0" dirty="0">
                <a:effectLst/>
                <a:latin typeface="+mj-lt"/>
              </a:rPr>
              <a:t>] London: TSO. Available at: &lt;https://assets.publishing.service.gov.uk/government/uploads/system/uploads/attachment_data/file/182095/DFE-00108-2011-Childrens_Needs_Parenting_Capacity.pdf&gt; [Accessed 3 July 2021].</a:t>
            </a:r>
            <a:endParaRPr lang="en-US" sz="1100" dirty="0">
              <a:latin typeface="+mj-lt"/>
            </a:endParaRPr>
          </a:p>
          <a:p>
            <a:r>
              <a:rPr lang="en-US" sz="1100" b="0" i="0" dirty="0">
                <a:effectLst/>
                <a:latin typeface="+mj-lt"/>
              </a:rPr>
              <a:t>Mahoney, J., 2005. Organized Activities As Contexts of Development.</a:t>
            </a:r>
            <a:endParaRPr lang="en-GB" sz="1100" b="0" i="0" dirty="0">
              <a:effectLst/>
              <a:latin typeface="+mj-lt"/>
            </a:endParaRPr>
          </a:p>
          <a:p>
            <a:r>
              <a:rPr lang="en-GB" sz="1100" b="0" i="0" dirty="0">
                <a:effectLst/>
                <a:latin typeface="+mj-lt"/>
                <a:cs typeface="Arial" panose="020B0604020202020204" pitchFamily="34" charset="0"/>
              </a:rPr>
              <a:t>Lancashire County Council (2021) Common Assessment Framework (CAF), Available at: https://www.lancashire.gov.uk/practitioners/supporting-children-and-families/common-assessment-framework/ (Accessed: 11 July 2021).</a:t>
            </a:r>
            <a:r>
              <a:rPr lang="en-US" sz="1100" b="0" i="0" dirty="0">
                <a:effectLst/>
                <a:latin typeface="+mj-lt"/>
                <a:cs typeface="Arial" panose="020B0604020202020204" pitchFamily="34" charset="0"/>
              </a:rPr>
              <a:t>Mallett, C.A., 2017. The school-to-prison pipeline: Disproportionate impact on vulnerable children and adolescents. </a:t>
            </a:r>
            <a:r>
              <a:rPr lang="en-US" sz="1100" b="0" i="1" dirty="0">
                <a:effectLst/>
                <a:latin typeface="+mj-lt"/>
                <a:cs typeface="Arial" panose="020B0604020202020204" pitchFamily="34" charset="0"/>
              </a:rPr>
              <a:t>Education and urban society</a:t>
            </a:r>
            <a:r>
              <a:rPr lang="en-US" sz="1100" b="0" i="0" dirty="0">
                <a:effectLst/>
                <a:latin typeface="+mj-lt"/>
                <a:cs typeface="Arial" panose="020B0604020202020204" pitchFamily="34" charset="0"/>
              </a:rPr>
              <a:t>, </a:t>
            </a:r>
            <a:r>
              <a:rPr lang="en-US" sz="1100" b="0" i="1" dirty="0">
                <a:effectLst/>
                <a:latin typeface="+mj-lt"/>
                <a:cs typeface="Arial" panose="020B0604020202020204" pitchFamily="34" charset="0"/>
              </a:rPr>
              <a:t>49</a:t>
            </a:r>
            <a:r>
              <a:rPr lang="en-US" sz="1100" b="0" i="0" dirty="0">
                <a:effectLst/>
                <a:latin typeface="+mj-lt"/>
                <a:cs typeface="Arial" panose="020B0604020202020204" pitchFamily="34" charset="0"/>
              </a:rPr>
              <a:t>(6), pp.563-592</a:t>
            </a:r>
            <a:r>
              <a:rPr lang="en-GB" sz="1100" dirty="0">
                <a:latin typeface="+mj-lt"/>
                <a:cs typeface="Arial" panose="020B0604020202020204" pitchFamily="34" charset="0"/>
              </a:rPr>
              <a:t>.</a:t>
            </a:r>
          </a:p>
          <a:p>
            <a:r>
              <a:rPr lang="en-GB" sz="1100" dirty="0">
                <a:latin typeface="+mj-lt"/>
                <a:cs typeface="Arial" panose="020B0604020202020204" pitchFamily="34" charset="0"/>
              </a:rPr>
              <a:t>NHS Birmingham and Solihull Mental Health (2021) Youth First Community Child and Adolescent Forensic Service West Midlands, Available at: https://www.bsmhft.nhs.uk (Accessed: 11 July 2021).</a:t>
            </a:r>
            <a:endParaRPr lang="en-US" sz="1100" dirty="0">
              <a:latin typeface="+mj-lt"/>
              <a:cs typeface="Arial" panose="020B0604020202020204" pitchFamily="34" charset="0"/>
            </a:endParaRPr>
          </a:p>
          <a:p>
            <a:r>
              <a:rPr lang="en-GB" sz="1100" dirty="0">
                <a:latin typeface="+mj-lt"/>
                <a:cs typeface="Arial" panose="020B0604020202020204" pitchFamily="34" charset="0"/>
              </a:rPr>
              <a:t>UK Government (2021) Children Act 1989, Available at: https://www.legislation.gov.uk/ukpga/1989/41/contents (Accessed: 11 July 2021).</a:t>
            </a:r>
            <a:endParaRPr lang="en-US" sz="1100" dirty="0">
              <a:latin typeface="+mj-lt"/>
              <a:cs typeface="Arial" panose="020B0604020202020204" pitchFamily="34" charset="0"/>
            </a:endParaRPr>
          </a:p>
          <a:p>
            <a:r>
              <a:rPr lang="en-GB" sz="1100" dirty="0">
                <a:latin typeface="+mj-lt"/>
                <a:cs typeface="Arial" panose="020B0604020202020204" pitchFamily="34" charset="0"/>
              </a:rPr>
              <a:t>UK Government (2010) Equality Act 2010, Available at: https://www.legislation.gov.uk/ukpga/2010/15/contents (Accessed: 11 July 2021).</a:t>
            </a:r>
          </a:p>
          <a:p>
            <a:r>
              <a:rPr lang="en-GB" sz="1100" b="0" i="0" dirty="0">
                <a:effectLst/>
                <a:latin typeface="+mj-lt"/>
              </a:rPr>
              <a:t> </a:t>
            </a:r>
            <a:r>
              <a:rPr lang="en-GB" sz="1100" b="0" i="0" dirty="0" err="1">
                <a:effectLst/>
                <a:latin typeface="+mj-lt"/>
              </a:rPr>
              <a:t>Wikle</a:t>
            </a:r>
            <a:r>
              <a:rPr lang="en-GB" sz="1100" b="0" i="0" dirty="0">
                <a:effectLst/>
                <a:latin typeface="+mj-lt"/>
              </a:rPr>
              <a:t>, J. (20188), “Adolescent Exposure to Community and Family in Neighbourhoods with High Intergenerational Mobility”, </a:t>
            </a:r>
            <a:r>
              <a:rPr lang="en-GB" sz="1100" b="0" i="0" u="none" strike="noStrike" dirty="0">
                <a:effectLst/>
                <a:latin typeface="+mj-lt"/>
                <a:hlinkClick r:id="rId7">
                  <a:extLst>
                    <a:ext uri="{A12FA001-AC4F-418D-AE19-62706E023703}">
                      <ahyp:hlinkClr xmlns:ahyp="http://schemas.microsoft.com/office/drawing/2018/hyperlinkcolor" val="tx"/>
                    </a:ext>
                  </a:extLst>
                </a:hlinkClick>
              </a:rPr>
              <a:t>https://www.popcenter.umd.edu/research/sponsored-events/tu2018/papers/wikle</a:t>
            </a:r>
            <a:r>
              <a:rPr lang="en-GB" sz="1100" b="0" i="0" dirty="0">
                <a:effectLst/>
                <a:latin typeface="+mj-lt"/>
              </a:rPr>
              <a:t> (accessed on 15</a:t>
            </a:r>
            <a:r>
              <a:rPr lang="en-GB" sz="1100" b="0" i="0" baseline="30000" dirty="0">
                <a:effectLst/>
                <a:latin typeface="+mj-lt"/>
              </a:rPr>
              <a:t>th</a:t>
            </a:r>
            <a:r>
              <a:rPr lang="en-GB" sz="1100" b="0" i="0" dirty="0">
                <a:effectLst/>
                <a:latin typeface="+mj-lt"/>
              </a:rPr>
              <a:t> July 2021).</a:t>
            </a:r>
            <a:br>
              <a:rPr lang="en-GB" sz="1100" dirty="0">
                <a:latin typeface="+mj-lt"/>
              </a:rPr>
            </a:br>
            <a:r>
              <a:rPr lang="en-GB" sz="1100" b="0" i="0" u="none" strike="noStrike" dirty="0">
                <a:effectLst/>
                <a:latin typeface="+mj-lt"/>
                <a:hlinkClick r:id="rId7">
                  <a:extLst>
                    <a:ext uri="{A12FA001-AC4F-418D-AE19-62706E023703}">
                      <ahyp:hlinkClr xmlns:ahyp="http://schemas.microsoft.com/office/drawing/2018/hyperlinkcolor" val="tx"/>
                    </a:ext>
                  </a:extLst>
                </a:hlinkClick>
              </a:rPr>
              <a:t> </a:t>
            </a:r>
            <a:endParaRPr lang="en-GB" sz="1100" b="0" i="0" dirty="0">
              <a:effectLst/>
              <a:latin typeface="+mj-lt"/>
            </a:endParaRPr>
          </a:p>
          <a:p>
            <a:r>
              <a:rPr lang="en-US" sz="1100" dirty="0">
                <a:latin typeface="+mj-lt"/>
                <a:cs typeface="Arial" panose="020B0604020202020204" pitchFamily="34" charset="0"/>
              </a:rPr>
              <a:t>Yale Medicine.2021.</a:t>
            </a:r>
            <a:r>
              <a:rPr lang="en-US" sz="1100" i="1" dirty="0">
                <a:latin typeface="+mj-lt"/>
                <a:cs typeface="Arial" panose="020B0604020202020204" pitchFamily="34" charset="0"/>
              </a:rPr>
              <a:t>Parental depression: how it affects a Child.</a:t>
            </a:r>
            <a:r>
              <a:rPr lang="en-US" sz="1100" dirty="0">
                <a:latin typeface="+mj-lt"/>
                <a:cs typeface="Arial" panose="020B0604020202020204" pitchFamily="34" charset="0"/>
              </a:rPr>
              <a:t>[online] Available at :</a:t>
            </a:r>
            <a:r>
              <a:rPr lang="en-US" sz="1100" dirty="0">
                <a:latin typeface="+mj-lt"/>
                <a:cs typeface="Arial" panose="020B0604020202020204" pitchFamily="34" charset="0"/>
                <a:hlinkClick r:id="rId8">
                  <a:extLst>
                    <a:ext uri="{A12FA001-AC4F-418D-AE19-62706E023703}">
                      <ahyp:hlinkClr xmlns:ahyp="http://schemas.microsoft.com/office/drawing/2018/hyperlinkcolor" val="tx"/>
                    </a:ext>
                  </a:extLst>
                </a:hlinkClick>
              </a:rPr>
              <a:t>Parental Depression: How it Affects a Child &gt; Fact Sheets &gt; Yale Medicine</a:t>
            </a:r>
            <a:r>
              <a:rPr lang="en-US" sz="1100" dirty="0">
                <a:latin typeface="+mj-lt"/>
                <a:cs typeface="Arial" panose="020B0604020202020204" pitchFamily="34" charset="0"/>
              </a:rPr>
              <a:t>   [Accessed 1 July 2021</a:t>
            </a: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a:p>
            <a:pPr marL="0" indent="0">
              <a:buNone/>
            </a:pPr>
            <a:r>
              <a:rPr lang="en-GB" sz="1100" dirty="0">
                <a:latin typeface="FontAwesome"/>
              </a:rPr>
              <a:t> </a:t>
            </a:r>
            <a:endParaRPr lang="en-GB" sz="1100" b="0" i="0" dirty="0">
              <a:effectLst/>
              <a:latin typeface="Open Sans" panose="020B0606030504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4661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TotalTime>
  <Words>2193</Words>
  <Application>Microsoft Office PowerPoint</Application>
  <PresentationFormat>Widescreen</PresentationFormat>
  <Paragraphs>195</Paragraphs>
  <Slides>16</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FontAwesome</vt:lpstr>
      <vt:lpstr>Arial</vt:lpstr>
      <vt:lpstr>Calibri</vt:lpstr>
      <vt:lpstr>Calibri Light</vt:lpstr>
      <vt:lpstr>Open Sans</vt:lpstr>
      <vt:lpstr>Office Theme</vt:lpstr>
      <vt:lpstr>Think about what you want as a group out of the session: </vt:lpstr>
      <vt:lpstr>Presentation</vt:lpstr>
      <vt:lpstr>Presentation </vt:lpstr>
      <vt:lpstr>Presentation Case Study – add your family letter here </vt:lpstr>
      <vt:lpstr>                                        Presentation Contents </vt:lpstr>
      <vt:lpstr>Introduction </vt:lpstr>
      <vt:lpstr>RISK FACTORS</vt:lpstr>
      <vt:lpstr>Example-Risk factors- you may wish to communicate your findings in a table </vt:lpstr>
      <vt:lpstr>Analysis of mother- example/ guidance  </vt:lpstr>
      <vt:lpstr>Analysis of the child – example/ guidance </vt:lpstr>
      <vt:lpstr>PowerPoint Presentation</vt:lpstr>
      <vt:lpstr>PowerPoint Presentation</vt:lpstr>
      <vt:lpstr>Examples - You may wish to Consider these policies within your case study- Current Policy</vt:lpstr>
      <vt:lpstr> example- Importance of multiagency approach: Intervention and prevention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dc:title>
  <dc:creator>Annie M McD</dc:creator>
  <cp:lastModifiedBy>Colin Barr</cp:lastModifiedBy>
  <cp:revision>23</cp:revision>
  <dcterms:created xsi:type="dcterms:W3CDTF">2021-06-09T19:05:59Z</dcterms:created>
  <dcterms:modified xsi:type="dcterms:W3CDTF">2023-06-07T13:27:42Z</dcterms:modified>
</cp:coreProperties>
</file>