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7" r:id="rId2"/>
    <p:sldId id="258" r:id="rId3"/>
    <p:sldId id="290" r:id="rId4"/>
    <p:sldId id="292" r:id="rId5"/>
    <p:sldId id="291" r:id="rId6"/>
    <p:sldId id="262" r:id="rId7"/>
    <p:sldId id="261" r:id="rId8"/>
    <p:sldId id="289" r:id="rId9"/>
    <p:sldId id="260" r:id="rId10"/>
    <p:sldId id="259" r:id="rId11"/>
    <p:sldId id="300" r:id="rId12"/>
    <p:sldId id="299" r:id="rId13"/>
    <p:sldId id="293" r:id="rId14"/>
    <p:sldId id="294" r:id="rId15"/>
    <p:sldId id="295" r:id="rId16"/>
    <p:sldId id="296" r:id="rId17"/>
    <p:sldId id="263" r:id="rId18"/>
    <p:sldId id="264" r:id="rId19"/>
    <p:sldId id="265" r:id="rId20"/>
    <p:sldId id="266" r:id="rId21"/>
    <p:sldId id="267" r:id="rId22"/>
    <p:sldId id="268" r:id="rId23"/>
    <p:sldId id="269" r:id="rId24"/>
    <p:sldId id="298" r:id="rId25"/>
    <p:sldId id="270" r:id="rId26"/>
    <p:sldId id="271" r:id="rId27"/>
    <p:sldId id="273" r:id="rId28"/>
    <p:sldId id="272" r:id="rId29"/>
    <p:sldId id="274" r:id="rId30"/>
    <p:sldId id="275" r:id="rId31"/>
    <p:sldId id="297" r:id="rId32"/>
    <p:sldId id="277" r:id="rId33"/>
    <p:sldId id="276" r:id="rId34"/>
    <p:sldId id="286" r:id="rId35"/>
    <p:sldId id="287" r:id="rId36"/>
    <p:sldId id="278" r:id="rId37"/>
    <p:sldId id="279" r:id="rId38"/>
    <p:sldId id="280" r:id="rId39"/>
    <p:sldId id="281" r:id="rId40"/>
    <p:sldId id="288" r:id="rId41"/>
    <p:sldId id="283" r:id="rId42"/>
    <p:sldId id="284" r:id="rId43"/>
    <p:sldId id="285" r:id="rId44"/>
    <p:sldId id="28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992" autoAdjust="0"/>
  </p:normalViewPr>
  <p:slideViewPr>
    <p:cSldViewPr snapToGrid="0">
      <p:cViewPr varScale="1">
        <p:scale>
          <a:sx n="65" d="100"/>
          <a:sy n="65" d="100"/>
        </p:scale>
        <p:origin x="16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0F5DE-9815-42E5-996F-B531473E203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DA0595A-6F57-4C9F-A9A2-3E7903BAE575}">
      <dgm:prSet/>
      <dgm:spPr/>
      <dgm:t>
        <a:bodyPr/>
        <a:lstStyle/>
        <a:p>
          <a:r>
            <a:rPr lang="en-GB"/>
            <a:t>Safety of victim/any other persons</a:t>
          </a:r>
          <a:endParaRPr lang="en-US"/>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dgm:spPr/>
      <dgm:t>
        <a:bodyPr/>
        <a:lstStyle/>
        <a:p>
          <a:r>
            <a:rPr lang="en-GB"/>
            <a:t>One chance rule</a:t>
          </a:r>
          <a:endParaRPr lang="en-US"/>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dgm:spPr/>
      <dgm:t>
        <a:bodyPr/>
        <a:lstStyle/>
        <a:p>
          <a:r>
            <a:rPr lang="en-GB" dirty="0"/>
            <a:t>Initial information to be obtained in all cases</a:t>
          </a:r>
          <a:endParaRPr lang="en-US" dirty="0"/>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dgm:spPr/>
      <dgm:t>
        <a:bodyPr/>
        <a:lstStyle/>
        <a:p>
          <a:r>
            <a:rPr lang="en-GB"/>
            <a:t>Consider threats to life</a:t>
          </a:r>
          <a:endParaRPr lang="en-US"/>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dgm:spPr/>
      <dgm:t>
        <a:bodyPr/>
        <a:lstStyle/>
        <a:p>
          <a:r>
            <a:rPr lang="en-GB"/>
            <a:t>Community issues</a:t>
          </a:r>
          <a:endParaRPr lang="en-US"/>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dgm:spPr/>
      <dgm:t>
        <a:bodyPr/>
        <a:lstStyle/>
        <a:p>
          <a:r>
            <a:rPr lang="en-GB"/>
            <a:t>If victims &lt; 18 adhere to child protection &amp; safeguarding children &amp; young people in respective force</a:t>
          </a:r>
          <a:endParaRPr lang="en-US"/>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5792B5C6-3CB7-45A3-8522-42A09DECF06E}" type="pres">
      <dgm:prSet presAssocID="{0200F5DE-9815-42E5-996F-B531473E203A}" presName="Name0" presStyleCnt="0">
        <dgm:presLayoutVars>
          <dgm:dir/>
          <dgm:resizeHandles val="exact"/>
        </dgm:presLayoutVars>
      </dgm:prSet>
      <dgm:spPr/>
    </dgm:pt>
    <dgm:pt modelId="{508F929A-5840-4A46-9D37-221CB64C41FF}" type="pres">
      <dgm:prSet presAssocID="{3DA0595A-6F57-4C9F-A9A2-3E7903BAE575}" presName="node" presStyleLbl="node1" presStyleIdx="0" presStyleCnt="6">
        <dgm:presLayoutVars>
          <dgm:bulletEnabled val="1"/>
        </dgm:presLayoutVars>
      </dgm:prSet>
      <dgm:spPr/>
    </dgm:pt>
    <dgm:pt modelId="{36ED5096-35D5-492C-B402-94AAA3DD3D08}" type="pres">
      <dgm:prSet presAssocID="{9D0432B1-2064-4300-8DA8-9F37B72D09D9}" presName="sibTrans" presStyleLbl="sibTrans1D1" presStyleIdx="0" presStyleCnt="5"/>
      <dgm:spPr/>
    </dgm:pt>
    <dgm:pt modelId="{A310158D-FD67-4A84-AFEC-355B25FD5C29}" type="pres">
      <dgm:prSet presAssocID="{9D0432B1-2064-4300-8DA8-9F37B72D09D9}" presName="connectorText" presStyleLbl="sibTrans1D1" presStyleIdx="0" presStyleCnt="5"/>
      <dgm:spPr/>
    </dgm:pt>
    <dgm:pt modelId="{B8C894F5-1A1B-4C03-9AAE-931B8916D6ED}" type="pres">
      <dgm:prSet presAssocID="{A5996484-42F5-4063-9356-CB2B009A7396}" presName="node" presStyleLbl="node1" presStyleIdx="1" presStyleCnt="6">
        <dgm:presLayoutVars>
          <dgm:bulletEnabled val="1"/>
        </dgm:presLayoutVars>
      </dgm:prSet>
      <dgm:spPr/>
    </dgm:pt>
    <dgm:pt modelId="{A8F9B53F-247E-4C6C-90DE-70A603CDED1B}" type="pres">
      <dgm:prSet presAssocID="{27A10605-6C0B-4625-83BB-CAF622E21414}" presName="sibTrans" presStyleLbl="sibTrans1D1" presStyleIdx="1" presStyleCnt="5"/>
      <dgm:spPr/>
    </dgm:pt>
    <dgm:pt modelId="{AFAD30A5-F39F-4CA9-BDD5-87ADFDC0298A}" type="pres">
      <dgm:prSet presAssocID="{27A10605-6C0B-4625-83BB-CAF622E21414}" presName="connectorText" presStyleLbl="sibTrans1D1" presStyleIdx="1" presStyleCnt="5"/>
      <dgm:spPr/>
    </dgm:pt>
    <dgm:pt modelId="{625E39B4-4192-4173-A1E1-1926F1E9B4C4}" type="pres">
      <dgm:prSet presAssocID="{2F0AD7A3-A238-4888-A046-0C4DD8DD309C}" presName="node" presStyleLbl="node1" presStyleIdx="2" presStyleCnt="6">
        <dgm:presLayoutVars>
          <dgm:bulletEnabled val="1"/>
        </dgm:presLayoutVars>
      </dgm:prSet>
      <dgm:spPr/>
    </dgm:pt>
    <dgm:pt modelId="{126C0814-25A0-4B24-9CA2-69A6EFC77DC1}" type="pres">
      <dgm:prSet presAssocID="{33655D14-38CD-4A4A-AA88-C8124D55CDF7}" presName="sibTrans" presStyleLbl="sibTrans1D1" presStyleIdx="2" presStyleCnt="5"/>
      <dgm:spPr/>
    </dgm:pt>
    <dgm:pt modelId="{123E3655-4710-4FE7-9123-1680598F9083}" type="pres">
      <dgm:prSet presAssocID="{33655D14-38CD-4A4A-AA88-C8124D55CDF7}" presName="connectorText" presStyleLbl="sibTrans1D1" presStyleIdx="2" presStyleCnt="5"/>
      <dgm:spPr/>
    </dgm:pt>
    <dgm:pt modelId="{E4DF4A3E-210F-4590-A4BF-8A69D62931D5}" type="pres">
      <dgm:prSet presAssocID="{1C650E1E-BE59-4425-B7FA-6149806E58FA}" presName="node" presStyleLbl="node1" presStyleIdx="3" presStyleCnt="6">
        <dgm:presLayoutVars>
          <dgm:bulletEnabled val="1"/>
        </dgm:presLayoutVars>
      </dgm:prSet>
      <dgm:spPr/>
    </dgm:pt>
    <dgm:pt modelId="{D485E85E-9AAE-4C9A-9880-9AB4FCA29F8A}" type="pres">
      <dgm:prSet presAssocID="{88B3BBE7-DF10-4DAF-883D-F9F03382DA23}" presName="sibTrans" presStyleLbl="sibTrans1D1" presStyleIdx="3" presStyleCnt="5"/>
      <dgm:spPr/>
    </dgm:pt>
    <dgm:pt modelId="{F285AD0E-6ED3-4F2C-B1E4-CCF64FFB71E1}" type="pres">
      <dgm:prSet presAssocID="{88B3BBE7-DF10-4DAF-883D-F9F03382DA23}" presName="connectorText" presStyleLbl="sibTrans1D1" presStyleIdx="3" presStyleCnt="5"/>
      <dgm:spPr/>
    </dgm:pt>
    <dgm:pt modelId="{AADE07DA-580F-42E0-B95E-E0724CBCB577}" type="pres">
      <dgm:prSet presAssocID="{488C4682-F69D-458D-B338-7A0B163BCA7E}" presName="node" presStyleLbl="node1" presStyleIdx="4" presStyleCnt="6">
        <dgm:presLayoutVars>
          <dgm:bulletEnabled val="1"/>
        </dgm:presLayoutVars>
      </dgm:prSet>
      <dgm:spPr/>
    </dgm:pt>
    <dgm:pt modelId="{971D29A4-EE9F-45FF-B7D5-7A21BD9BEEE3}" type="pres">
      <dgm:prSet presAssocID="{00B5C325-A3FE-4381-887C-5779EFDD35AB}" presName="sibTrans" presStyleLbl="sibTrans1D1" presStyleIdx="4" presStyleCnt="5"/>
      <dgm:spPr/>
    </dgm:pt>
    <dgm:pt modelId="{D65F3C2C-78B9-4CFB-A575-A092E29D3842}" type="pres">
      <dgm:prSet presAssocID="{00B5C325-A3FE-4381-887C-5779EFDD35AB}" presName="connectorText" presStyleLbl="sibTrans1D1" presStyleIdx="4" presStyleCnt="5"/>
      <dgm:spPr/>
    </dgm:pt>
    <dgm:pt modelId="{C0DC8793-D9A6-4EFD-A28A-60B2D20C21BB}" type="pres">
      <dgm:prSet presAssocID="{F8E96E53-4D92-4AEC-8DC4-3FB8824171AC}" presName="node" presStyleLbl="node1" presStyleIdx="5" presStyleCnt="6">
        <dgm:presLayoutVars>
          <dgm:bulletEnabled val="1"/>
        </dgm:presLayoutVars>
      </dgm:prSet>
      <dgm:spPr/>
    </dgm:pt>
  </dgm:ptLst>
  <dgm:cxnLst>
    <dgm:cxn modelId="{A7462619-81AF-4EF1-BA44-1747D0E9DF2D}" type="presOf" srcId="{0200F5DE-9815-42E5-996F-B531473E203A}" destId="{5792B5C6-3CB7-45A3-8522-42A09DECF06E}" srcOrd="0" destOrd="0" presId="urn:microsoft.com/office/officeart/2016/7/layout/RepeatingBendingProcessNew"/>
    <dgm:cxn modelId="{04B68C1A-B7C2-4AFD-8219-7F99C0527494}" type="presOf" srcId="{3DA0595A-6F57-4C9F-A9A2-3E7903BAE575}" destId="{508F929A-5840-4A46-9D37-221CB64C41FF}" srcOrd="0" destOrd="0" presId="urn:microsoft.com/office/officeart/2016/7/layout/RepeatingBendingProcessNew"/>
    <dgm:cxn modelId="{C53B451E-0D77-4D21-ADC0-0F65863536BE}" type="presOf" srcId="{1C650E1E-BE59-4425-B7FA-6149806E58FA}" destId="{E4DF4A3E-210F-4590-A4BF-8A69D62931D5}" srcOrd="0" destOrd="0" presId="urn:microsoft.com/office/officeart/2016/7/layout/RepeatingBendingProcessNew"/>
    <dgm:cxn modelId="{19403420-F7BF-4FA5-91D5-495405876863}" srcId="{0200F5DE-9815-42E5-996F-B531473E203A}" destId="{3DA0595A-6F57-4C9F-A9A2-3E7903BAE575}" srcOrd="0" destOrd="0" parTransId="{D561D75E-CF3A-4BD6-8E7D-EF1FEFDE9F55}" sibTransId="{9D0432B1-2064-4300-8DA8-9F37B72D09D9}"/>
    <dgm:cxn modelId="{4E9D993D-7C84-402C-B2A8-CBFAA82848AF}" type="presOf" srcId="{A5996484-42F5-4063-9356-CB2B009A7396}" destId="{B8C894F5-1A1B-4C03-9AAE-931B8916D6ED}" srcOrd="0" destOrd="0" presId="urn:microsoft.com/office/officeart/2016/7/layout/RepeatingBendingProcessNew"/>
    <dgm:cxn modelId="{5A630C40-A36E-4C91-9F47-EC29F48C9D05}" type="presOf" srcId="{88B3BBE7-DF10-4DAF-883D-F9F03382DA23}" destId="{F285AD0E-6ED3-4F2C-B1E4-CCF64FFB71E1}" srcOrd="1" destOrd="0" presId="urn:microsoft.com/office/officeart/2016/7/layout/RepeatingBendingProcessNew"/>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1809F358-2905-400B-8F63-7365A9F049D6}" type="presOf" srcId="{27A10605-6C0B-4625-83BB-CAF622E21414}" destId="{A8F9B53F-247E-4C6C-90DE-70A603CDED1B}" srcOrd="0" destOrd="0" presId="urn:microsoft.com/office/officeart/2016/7/layout/RepeatingBendingProcessNew"/>
    <dgm:cxn modelId="{5570587E-2BEB-46EF-BE33-3DDF1BF920D7}" type="presOf" srcId="{33655D14-38CD-4A4A-AA88-C8124D55CDF7}" destId="{126C0814-25A0-4B24-9CA2-69A6EFC77DC1}" srcOrd="0" destOrd="0" presId="urn:microsoft.com/office/officeart/2016/7/layout/RepeatingBendingProcessNew"/>
    <dgm:cxn modelId="{79F6E67F-1505-4505-8DE3-B18201172F04}" srcId="{0200F5DE-9815-42E5-996F-B531473E203A}" destId="{1C650E1E-BE59-4425-B7FA-6149806E58FA}" srcOrd="3" destOrd="0" parTransId="{9F12EEAD-42A0-4846-A550-22114AD13864}" sibTransId="{88B3BBE7-DF10-4DAF-883D-F9F03382DA23}"/>
    <dgm:cxn modelId="{4A162F82-6B65-42FB-B314-22BCC8A68DB5}" type="presOf" srcId="{9D0432B1-2064-4300-8DA8-9F37B72D09D9}" destId="{A310158D-FD67-4A84-AFEC-355B25FD5C29}" srcOrd="1" destOrd="0" presId="urn:microsoft.com/office/officeart/2016/7/layout/RepeatingBendingProcessNew"/>
    <dgm:cxn modelId="{6DB3FC87-52A0-4792-8865-819B7C4427F3}" type="presOf" srcId="{33655D14-38CD-4A4A-AA88-C8124D55CDF7}" destId="{123E3655-4710-4FE7-9123-1680598F9083}" srcOrd="1" destOrd="0" presId="urn:microsoft.com/office/officeart/2016/7/layout/RepeatingBendingProcessNew"/>
    <dgm:cxn modelId="{F8DC42B4-26AC-4717-8956-F5C6E0F20E22}" type="presOf" srcId="{00B5C325-A3FE-4381-887C-5779EFDD35AB}" destId="{971D29A4-EE9F-45FF-B7D5-7A21BD9BEEE3}" srcOrd="0" destOrd="0" presId="urn:microsoft.com/office/officeart/2016/7/layout/RepeatingBendingProcessNew"/>
    <dgm:cxn modelId="{03C9B1B4-9AD8-42A6-97B1-C6274394DFF0}" type="presOf" srcId="{00B5C325-A3FE-4381-887C-5779EFDD35AB}" destId="{D65F3C2C-78B9-4CFB-A575-A092E29D3842}" srcOrd="1" destOrd="0" presId="urn:microsoft.com/office/officeart/2016/7/layout/RepeatingBendingProcessNew"/>
    <dgm:cxn modelId="{F228D8BA-FE96-409B-BF19-EE9820EC7D2D}" type="presOf" srcId="{F8E96E53-4D92-4AEC-8DC4-3FB8824171AC}" destId="{C0DC8793-D9A6-4EFD-A28A-60B2D20C21BB}" srcOrd="0" destOrd="0" presId="urn:microsoft.com/office/officeart/2016/7/layout/RepeatingBendingProcessNew"/>
    <dgm:cxn modelId="{D16944BB-8163-4C66-A568-E1C77E7406DC}" type="presOf" srcId="{9D0432B1-2064-4300-8DA8-9F37B72D09D9}" destId="{36ED5096-35D5-492C-B402-94AAA3DD3D08}" srcOrd="0" destOrd="0" presId="urn:microsoft.com/office/officeart/2016/7/layout/RepeatingBendingProcessNew"/>
    <dgm:cxn modelId="{4DE9B2C0-8468-4378-BFC1-1BA8FE8A3387}" type="presOf" srcId="{88B3BBE7-DF10-4DAF-883D-F9F03382DA23}" destId="{D485E85E-9AAE-4C9A-9880-9AB4FCA29F8A}" srcOrd="0" destOrd="0" presId="urn:microsoft.com/office/officeart/2016/7/layout/RepeatingBendingProcessNew"/>
    <dgm:cxn modelId="{9B52A3D9-4774-4F3B-BD33-1C8AD6D38D62}" type="presOf" srcId="{27A10605-6C0B-4625-83BB-CAF622E21414}" destId="{AFAD30A5-F39F-4CA9-BDD5-87ADFDC0298A}" srcOrd="1" destOrd="0" presId="urn:microsoft.com/office/officeart/2016/7/layout/RepeatingBendingProcessNew"/>
    <dgm:cxn modelId="{E19FBADD-C825-4B85-9196-34EB3F4C1C34}" type="presOf" srcId="{488C4682-F69D-458D-B338-7A0B163BCA7E}" destId="{AADE07DA-580F-42E0-B95E-E0724CBCB577}" srcOrd="0" destOrd="0" presId="urn:microsoft.com/office/officeart/2016/7/layout/RepeatingBendingProcessNew"/>
    <dgm:cxn modelId="{289C49E1-3C30-40A0-92D7-4D2705FA2C56}" type="presOf" srcId="{2F0AD7A3-A238-4888-A046-0C4DD8DD309C}" destId="{625E39B4-4192-4173-A1E1-1926F1E9B4C4}" srcOrd="0" destOrd="0" presId="urn:microsoft.com/office/officeart/2016/7/layout/RepeatingBendingProcessNew"/>
    <dgm:cxn modelId="{94D3D2F3-4077-4E6A-84C5-2C753B3D3282}" srcId="{0200F5DE-9815-42E5-996F-B531473E203A}" destId="{F8E96E53-4D92-4AEC-8DC4-3FB8824171AC}" srcOrd="5" destOrd="0" parTransId="{61A4B2C0-6034-4DCB-980D-BB9DB4149616}" sibTransId="{BA1261FE-7222-439B-BB4A-A6F3B39EF35F}"/>
    <dgm:cxn modelId="{12D7AFFE-3EA1-415C-8281-C95C01BB7120}" srcId="{0200F5DE-9815-42E5-996F-B531473E203A}" destId="{2F0AD7A3-A238-4888-A046-0C4DD8DD309C}" srcOrd="2" destOrd="0" parTransId="{E58ECB78-BC44-46F0-8829-122F3B97CF9F}" sibTransId="{33655D14-38CD-4A4A-AA88-C8124D55CDF7}"/>
    <dgm:cxn modelId="{FB80CF07-5A72-4E7B-A93C-A3B967106C76}" type="presParOf" srcId="{5792B5C6-3CB7-45A3-8522-42A09DECF06E}" destId="{508F929A-5840-4A46-9D37-221CB64C41FF}" srcOrd="0" destOrd="0" presId="urn:microsoft.com/office/officeart/2016/7/layout/RepeatingBendingProcessNew"/>
    <dgm:cxn modelId="{410017DB-7520-4FCA-AFF8-B023A6E95C9A}" type="presParOf" srcId="{5792B5C6-3CB7-45A3-8522-42A09DECF06E}" destId="{36ED5096-35D5-492C-B402-94AAA3DD3D08}" srcOrd="1" destOrd="0" presId="urn:microsoft.com/office/officeart/2016/7/layout/RepeatingBendingProcessNew"/>
    <dgm:cxn modelId="{BD3B4578-87D3-43C7-8892-684EE6CDBB55}" type="presParOf" srcId="{36ED5096-35D5-492C-B402-94AAA3DD3D08}" destId="{A310158D-FD67-4A84-AFEC-355B25FD5C29}" srcOrd="0" destOrd="0" presId="urn:microsoft.com/office/officeart/2016/7/layout/RepeatingBendingProcessNew"/>
    <dgm:cxn modelId="{398AFDC8-DBBE-4212-B4FA-CE8D01678269}" type="presParOf" srcId="{5792B5C6-3CB7-45A3-8522-42A09DECF06E}" destId="{B8C894F5-1A1B-4C03-9AAE-931B8916D6ED}" srcOrd="2" destOrd="0" presId="urn:microsoft.com/office/officeart/2016/7/layout/RepeatingBendingProcessNew"/>
    <dgm:cxn modelId="{A64D870C-C263-478C-BA25-C7981AB11A32}" type="presParOf" srcId="{5792B5C6-3CB7-45A3-8522-42A09DECF06E}" destId="{A8F9B53F-247E-4C6C-90DE-70A603CDED1B}" srcOrd="3" destOrd="0" presId="urn:microsoft.com/office/officeart/2016/7/layout/RepeatingBendingProcessNew"/>
    <dgm:cxn modelId="{FFEAB71F-4991-4B2A-AF80-9783D0286A99}" type="presParOf" srcId="{A8F9B53F-247E-4C6C-90DE-70A603CDED1B}" destId="{AFAD30A5-F39F-4CA9-BDD5-87ADFDC0298A}" srcOrd="0" destOrd="0" presId="urn:microsoft.com/office/officeart/2016/7/layout/RepeatingBendingProcessNew"/>
    <dgm:cxn modelId="{FD395620-17D4-4007-9F6B-EAD3158F7871}" type="presParOf" srcId="{5792B5C6-3CB7-45A3-8522-42A09DECF06E}" destId="{625E39B4-4192-4173-A1E1-1926F1E9B4C4}" srcOrd="4" destOrd="0" presId="urn:microsoft.com/office/officeart/2016/7/layout/RepeatingBendingProcessNew"/>
    <dgm:cxn modelId="{AA39453E-D408-48C9-AE4E-6B0C09EB8793}" type="presParOf" srcId="{5792B5C6-3CB7-45A3-8522-42A09DECF06E}" destId="{126C0814-25A0-4B24-9CA2-69A6EFC77DC1}" srcOrd="5" destOrd="0" presId="urn:microsoft.com/office/officeart/2016/7/layout/RepeatingBendingProcessNew"/>
    <dgm:cxn modelId="{8175AF13-1757-4C2E-96FF-50A787658292}" type="presParOf" srcId="{126C0814-25A0-4B24-9CA2-69A6EFC77DC1}" destId="{123E3655-4710-4FE7-9123-1680598F9083}" srcOrd="0" destOrd="0" presId="urn:microsoft.com/office/officeart/2016/7/layout/RepeatingBendingProcessNew"/>
    <dgm:cxn modelId="{4DF5BA50-959B-404B-8B71-0DEDD9D17854}" type="presParOf" srcId="{5792B5C6-3CB7-45A3-8522-42A09DECF06E}" destId="{E4DF4A3E-210F-4590-A4BF-8A69D62931D5}" srcOrd="6" destOrd="0" presId="urn:microsoft.com/office/officeart/2016/7/layout/RepeatingBendingProcessNew"/>
    <dgm:cxn modelId="{60FDA260-89E6-4558-8660-78FDD83B59AE}" type="presParOf" srcId="{5792B5C6-3CB7-45A3-8522-42A09DECF06E}" destId="{D485E85E-9AAE-4C9A-9880-9AB4FCA29F8A}" srcOrd="7" destOrd="0" presId="urn:microsoft.com/office/officeart/2016/7/layout/RepeatingBendingProcessNew"/>
    <dgm:cxn modelId="{8178472E-2A22-4A33-9EE0-A91E851759CB}" type="presParOf" srcId="{D485E85E-9AAE-4C9A-9880-9AB4FCA29F8A}" destId="{F285AD0E-6ED3-4F2C-B1E4-CCF64FFB71E1}" srcOrd="0" destOrd="0" presId="urn:microsoft.com/office/officeart/2016/7/layout/RepeatingBendingProcessNew"/>
    <dgm:cxn modelId="{F9AF3209-A358-4F3E-A179-AF08A982E77D}" type="presParOf" srcId="{5792B5C6-3CB7-45A3-8522-42A09DECF06E}" destId="{AADE07DA-580F-42E0-B95E-E0724CBCB577}" srcOrd="8" destOrd="0" presId="urn:microsoft.com/office/officeart/2016/7/layout/RepeatingBendingProcessNew"/>
    <dgm:cxn modelId="{F465662F-FE7F-4FAC-A7C3-04C3A7B4A988}" type="presParOf" srcId="{5792B5C6-3CB7-45A3-8522-42A09DECF06E}" destId="{971D29A4-EE9F-45FF-B7D5-7A21BD9BEEE3}" srcOrd="9" destOrd="0" presId="urn:microsoft.com/office/officeart/2016/7/layout/RepeatingBendingProcessNew"/>
    <dgm:cxn modelId="{CB7DBCCA-0F7E-47A7-9EAA-C0A70E6E7A6D}" type="presParOf" srcId="{971D29A4-EE9F-45FF-B7D5-7A21BD9BEEE3}" destId="{D65F3C2C-78B9-4CFB-A575-A092E29D3842}" srcOrd="0" destOrd="0" presId="urn:microsoft.com/office/officeart/2016/7/layout/RepeatingBendingProcessNew"/>
    <dgm:cxn modelId="{19240234-F871-4EE5-9C69-301BFFC852D2}" type="presParOf" srcId="{5792B5C6-3CB7-45A3-8522-42A09DECF06E}" destId="{C0DC8793-D9A6-4EFD-A28A-60B2D20C21B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46FF5A-4E75-4B8A-80E4-F10B080ECC3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0C227FDC-7D0A-4440-B961-7F04FF2FA5C8}">
      <dgm:prSet/>
      <dgm:spPr/>
      <dgm:t>
        <a:bodyPr/>
        <a:lstStyle/>
        <a:p>
          <a:r>
            <a:rPr lang="en-GB"/>
            <a:t>Victims have got a fundamental right to be believed</a:t>
          </a:r>
          <a:endParaRPr lang="en-US"/>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a:t>Putting victims, their safety (Safeguarding) &amp; well-being at the heart of our responses &amp; investigations</a:t>
          </a:r>
          <a:endParaRPr lang="en-US"/>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4145CE40-73BB-40B8-88A4-F20456ABF740}">
      <dgm:prSet/>
      <dgm:spPr/>
      <dgm:t>
        <a:bodyPr/>
        <a:lstStyle/>
        <a:p>
          <a:r>
            <a:rPr lang="en-GB"/>
            <a:t>See Honour Based abuse Advice for first responders March 2023</a:t>
          </a:r>
          <a:endParaRPr lang="en-US"/>
        </a:p>
      </dgm:t>
    </dgm:pt>
    <dgm:pt modelId="{83681400-CEC1-4808-A513-C33B3101360F}" type="parTrans" cxnId="{FE45C610-E4EC-466D-BF90-8C082602F2D3}">
      <dgm:prSet/>
      <dgm:spPr/>
      <dgm:t>
        <a:bodyPr/>
        <a:lstStyle/>
        <a:p>
          <a:endParaRPr lang="en-US"/>
        </a:p>
      </dgm:t>
    </dgm:pt>
    <dgm:pt modelId="{B96A12AE-BB93-496E-A6E0-B5DDF5AC40AD}" type="sibTrans" cxnId="{FE45C610-E4EC-466D-BF90-8C082602F2D3}">
      <dgm:prSet/>
      <dgm:spPr/>
      <dgm:t>
        <a:bodyPr/>
        <a:lstStyle/>
        <a:p>
          <a:endParaRPr lang="en-US"/>
        </a:p>
      </dgm:t>
    </dgm:pt>
    <dgm:pt modelId="{68A4617C-9364-4F93-80F4-10253C4CF486}">
      <dgm:prSet/>
      <dgm:spPr/>
      <dgm:t>
        <a:bodyPr/>
        <a:lstStyle/>
        <a:p>
          <a:r>
            <a:rPr lang="en-GB">
              <a:hlinkClick xmlns:r="http://schemas.openxmlformats.org/officeDocument/2006/relationships" r:id="rId1"/>
            </a:rPr>
            <a:t>Honour-based abuse: Advice for first responders (college.police.uk)</a:t>
          </a:r>
          <a:endParaRPr lang="en-US"/>
        </a:p>
      </dgm:t>
    </dgm:pt>
    <dgm:pt modelId="{36FF6CAB-A492-41F5-B2FD-B21219A61CD7}" type="parTrans" cxnId="{F8905CB0-A7B0-4762-BAA7-47E25D9B8B76}">
      <dgm:prSet/>
      <dgm:spPr/>
      <dgm:t>
        <a:bodyPr/>
        <a:lstStyle/>
        <a:p>
          <a:endParaRPr lang="en-US"/>
        </a:p>
      </dgm:t>
    </dgm:pt>
    <dgm:pt modelId="{D1EBAEB5-746A-4CB2-A212-C02D47F72D94}" type="sibTrans" cxnId="{F8905CB0-A7B0-4762-BAA7-47E25D9B8B76}">
      <dgm:prSet/>
      <dgm:spPr/>
      <dgm:t>
        <a:bodyPr/>
        <a:lstStyle/>
        <a:p>
          <a:endParaRPr lang="en-US"/>
        </a:p>
      </dgm:t>
    </dgm:pt>
    <dgm:pt modelId="{117F6C6F-9F0E-4EB6-A589-AF519A507773}" type="pres">
      <dgm:prSet presAssocID="{7C46FF5A-4E75-4B8A-80E4-F10B080ECC3D}" presName="vert0" presStyleCnt="0">
        <dgm:presLayoutVars>
          <dgm:dir/>
          <dgm:animOne val="branch"/>
          <dgm:animLvl val="lvl"/>
        </dgm:presLayoutVars>
      </dgm:prSet>
      <dgm:spPr/>
    </dgm:pt>
    <dgm:pt modelId="{3EDC94C7-E4E7-4795-9F49-A0CD7D7B8C43}" type="pres">
      <dgm:prSet presAssocID="{0C227FDC-7D0A-4440-B961-7F04FF2FA5C8}" presName="thickLine" presStyleLbl="alignNode1" presStyleIdx="0" presStyleCnt="5"/>
      <dgm:spPr/>
    </dgm:pt>
    <dgm:pt modelId="{B7A881B1-236C-4F91-AD5B-24A1C7E94F53}" type="pres">
      <dgm:prSet presAssocID="{0C227FDC-7D0A-4440-B961-7F04FF2FA5C8}" presName="horz1" presStyleCnt="0"/>
      <dgm:spPr/>
    </dgm:pt>
    <dgm:pt modelId="{0336C9D6-1E20-4804-832F-A05CA25098CA}" type="pres">
      <dgm:prSet presAssocID="{0C227FDC-7D0A-4440-B961-7F04FF2FA5C8}" presName="tx1" presStyleLbl="revTx" presStyleIdx="0" presStyleCnt="5"/>
      <dgm:spPr/>
    </dgm:pt>
    <dgm:pt modelId="{02161910-5B7D-4BAD-8ADE-6823C12CD4CD}" type="pres">
      <dgm:prSet presAssocID="{0C227FDC-7D0A-4440-B961-7F04FF2FA5C8}" presName="vert1" presStyleCnt="0"/>
      <dgm:spPr/>
    </dgm:pt>
    <dgm:pt modelId="{4F6F2538-BD51-4B3D-A304-6D9110935F90}" type="pres">
      <dgm:prSet presAssocID="{DF416692-0461-49F6-89D7-3A03025F3744}" presName="thickLine" presStyleLbl="alignNode1" presStyleIdx="1" presStyleCnt="5"/>
      <dgm:spPr/>
    </dgm:pt>
    <dgm:pt modelId="{70F3E775-80A9-4684-B43F-CE4DF3289DFB}" type="pres">
      <dgm:prSet presAssocID="{DF416692-0461-49F6-89D7-3A03025F3744}" presName="horz1" presStyleCnt="0"/>
      <dgm:spPr/>
    </dgm:pt>
    <dgm:pt modelId="{CAC5DC19-9618-48CC-84A1-753F5F680D59}" type="pres">
      <dgm:prSet presAssocID="{DF416692-0461-49F6-89D7-3A03025F3744}" presName="tx1" presStyleLbl="revTx" presStyleIdx="1" presStyleCnt="5"/>
      <dgm:spPr/>
    </dgm:pt>
    <dgm:pt modelId="{0B5FC489-0B0B-4AE2-AC79-AC367C0EC4AF}" type="pres">
      <dgm:prSet presAssocID="{DF416692-0461-49F6-89D7-3A03025F3744}" presName="vert1" presStyleCnt="0"/>
      <dgm:spPr/>
    </dgm:pt>
    <dgm:pt modelId="{86584A23-86B4-4591-AF6B-3E0378964BFC}" type="pres">
      <dgm:prSet presAssocID="{FF8A6E61-DA88-4B67-AA89-1E4FC238927F}" presName="thickLine" presStyleLbl="alignNode1" presStyleIdx="2" presStyleCnt="5"/>
      <dgm:spPr/>
    </dgm:pt>
    <dgm:pt modelId="{8B401EC7-FB53-4F3A-BC22-651C8BD5497E}" type="pres">
      <dgm:prSet presAssocID="{FF8A6E61-DA88-4B67-AA89-1E4FC238927F}" presName="horz1" presStyleCnt="0"/>
      <dgm:spPr/>
    </dgm:pt>
    <dgm:pt modelId="{40B23783-59E7-4B6A-81D4-FD101AEBDF5D}" type="pres">
      <dgm:prSet presAssocID="{FF8A6E61-DA88-4B67-AA89-1E4FC238927F}" presName="tx1" presStyleLbl="revTx" presStyleIdx="2" presStyleCnt="5"/>
      <dgm:spPr/>
    </dgm:pt>
    <dgm:pt modelId="{E49DEED4-CC6C-4ED6-9BC2-308322B715CD}" type="pres">
      <dgm:prSet presAssocID="{FF8A6E61-DA88-4B67-AA89-1E4FC238927F}" presName="vert1" presStyleCnt="0"/>
      <dgm:spPr/>
    </dgm:pt>
    <dgm:pt modelId="{C14FAE4D-F4CB-4A41-866D-CACCC48AE4F5}" type="pres">
      <dgm:prSet presAssocID="{4145CE40-73BB-40B8-88A4-F20456ABF740}" presName="thickLine" presStyleLbl="alignNode1" presStyleIdx="3" presStyleCnt="5"/>
      <dgm:spPr/>
    </dgm:pt>
    <dgm:pt modelId="{588CBA28-078D-42B6-8A9A-5E39530CFE76}" type="pres">
      <dgm:prSet presAssocID="{4145CE40-73BB-40B8-88A4-F20456ABF740}" presName="horz1" presStyleCnt="0"/>
      <dgm:spPr/>
    </dgm:pt>
    <dgm:pt modelId="{6F0E1C20-7549-474F-92CE-B875CC3EB3D6}" type="pres">
      <dgm:prSet presAssocID="{4145CE40-73BB-40B8-88A4-F20456ABF740}" presName="tx1" presStyleLbl="revTx" presStyleIdx="3" presStyleCnt="5"/>
      <dgm:spPr/>
    </dgm:pt>
    <dgm:pt modelId="{13A8927B-E9F9-404F-8C0E-242B26775EC7}" type="pres">
      <dgm:prSet presAssocID="{4145CE40-73BB-40B8-88A4-F20456ABF740}" presName="vert1" presStyleCnt="0"/>
      <dgm:spPr/>
    </dgm:pt>
    <dgm:pt modelId="{48EADF00-7FA5-40B5-B422-4143ACB78833}" type="pres">
      <dgm:prSet presAssocID="{68A4617C-9364-4F93-80F4-10253C4CF486}" presName="thickLine" presStyleLbl="alignNode1" presStyleIdx="4" presStyleCnt="5"/>
      <dgm:spPr/>
    </dgm:pt>
    <dgm:pt modelId="{E95D341B-9AE1-4FD6-B0B6-88C96F5B6A20}" type="pres">
      <dgm:prSet presAssocID="{68A4617C-9364-4F93-80F4-10253C4CF486}" presName="horz1" presStyleCnt="0"/>
      <dgm:spPr/>
    </dgm:pt>
    <dgm:pt modelId="{F0FA6119-6FEE-427E-981E-0CE427DDF9FC}" type="pres">
      <dgm:prSet presAssocID="{68A4617C-9364-4F93-80F4-10253C4CF486}" presName="tx1" presStyleLbl="revTx" presStyleIdx="4" presStyleCnt="5"/>
      <dgm:spPr/>
    </dgm:pt>
    <dgm:pt modelId="{B76B37C1-4596-4EA6-A636-4B0F63AA4BB0}" type="pres">
      <dgm:prSet presAssocID="{68A4617C-9364-4F93-80F4-10253C4CF486}" presName="vert1" presStyleCnt="0"/>
      <dgm:spPr/>
    </dgm:pt>
  </dgm:ptLst>
  <dgm:cxnLst>
    <dgm:cxn modelId="{F05C700D-46B1-4187-9DD0-2FC095EE9503}" type="presOf" srcId="{0C227FDC-7D0A-4440-B961-7F04FF2FA5C8}" destId="{0336C9D6-1E20-4804-832F-A05CA25098CA}" srcOrd="0" destOrd="0" presId="urn:microsoft.com/office/officeart/2008/layout/LinedList"/>
    <dgm:cxn modelId="{128B7810-64D7-4881-A7F2-8814349CCBB6}" type="presOf" srcId="{FF8A6E61-DA88-4B67-AA89-1E4FC238927F}" destId="{40B23783-59E7-4B6A-81D4-FD101AEBDF5D}" srcOrd="0" destOrd="0" presId="urn:microsoft.com/office/officeart/2008/layout/LinedList"/>
    <dgm:cxn modelId="{FE45C610-E4EC-466D-BF90-8C082602F2D3}" srcId="{7C46FF5A-4E75-4B8A-80E4-F10B080ECC3D}" destId="{4145CE40-73BB-40B8-88A4-F20456ABF740}" srcOrd="3" destOrd="0" parTransId="{83681400-CEC1-4808-A513-C33B3101360F}" sibTransId="{B96A12AE-BB93-496E-A6E0-B5DDF5AC40AD}"/>
    <dgm:cxn modelId="{CD0BB51D-A4A7-4DF8-862D-2467F703E438}" srcId="{7C46FF5A-4E75-4B8A-80E4-F10B080ECC3D}" destId="{FF8A6E61-DA88-4B67-AA89-1E4FC238927F}" srcOrd="2" destOrd="0" parTransId="{D46B9156-4C97-47E4-9B63-BA2998005219}" sibTransId="{18BC684C-2728-4EEB-9FCE-A8A7CC5B8D97}"/>
    <dgm:cxn modelId="{355FF75C-1B50-4D2D-AE26-4BF59DA0AB06}" type="presOf" srcId="{7C46FF5A-4E75-4B8A-80E4-F10B080ECC3D}" destId="{117F6C6F-9F0E-4EB6-A589-AF519A507773}" srcOrd="0" destOrd="0" presId="urn:microsoft.com/office/officeart/2008/layout/LinedList"/>
    <dgm:cxn modelId="{92BCE95E-4349-44C7-9327-DD7F89661D79}" type="presOf" srcId="{68A4617C-9364-4F93-80F4-10253C4CF486}" destId="{F0FA6119-6FEE-427E-981E-0CE427DDF9FC}" srcOrd="0" destOrd="0" presId="urn:microsoft.com/office/officeart/2008/layout/LinedList"/>
    <dgm:cxn modelId="{78EE434A-F011-4566-81D0-1E92E0804484}" srcId="{7C46FF5A-4E75-4B8A-80E4-F10B080ECC3D}" destId="{0C227FDC-7D0A-4440-B961-7F04FF2FA5C8}" srcOrd="0" destOrd="0" parTransId="{59E3B0BA-23DD-46D1-B350-66A970BD3DD0}" sibTransId="{47F634A3-05E9-403B-B78B-D70B90760B5F}"/>
    <dgm:cxn modelId="{962D1F96-1AF3-4941-ABCD-07468CEEDD94}" type="presOf" srcId="{4145CE40-73BB-40B8-88A4-F20456ABF740}" destId="{6F0E1C20-7549-474F-92CE-B875CC3EB3D6}" srcOrd="0" destOrd="0" presId="urn:microsoft.com/office/officeart/2008/layout/LinedList"/>
    <dgm:cxn modelId="{077EB298-2993-4F27-8972-DBDC1F3673B3}" type="presOf" srcId="{DF416692-0461-49F6-89D7-3A03025F3744}" destId="{CAC5DC19-9618-48CC-84A1-753F5F680D59}" srcOrd="0" destOrd="0" presId="urn:microsoft.com/office/officeart/2008/layout/LinedList"/>
    <dgm:cxn modelId="{7E682EA2-7EDA-4003-A122-54A49CF42582}" srcId="{7C46FF5A-4E75-4B8A-80E4-F10B080ECC3D}" destId="{DF416692-0461-49F6-89D7-3A03025F3744}" srcOrd="1" destOrd="0" parTransId="{505B5707-1DAB-456D-882A-2853C461F47B}" sibTransId="{23AFA0F1-EA5C-40F3-991E-55E15DD8CD26}"/>
    <dgm:cxn modelId="{F8905CB0-A7B0-4762-BAA7-47E25D9B8B76}" srcId="{7C46FF5A-4E75-4B8A-80E4-F10B080ECC3D}" destId="{68A4617C-9364-4F93-80F4-10253C4CF486}" srcOrd="4" destOrd="0" parTransId="{36FF6CAB-A492-41F5-B2FD-B21219A61CD7}" sibTransId="{D1EBAEB5-746A-4CB2-A212-C02D47F72D94}"/>
    <dgm:cxn modelId="{C3227E42-95CF-4AB8-8CAF-BD657146B7DE}" type="presParOf" srcId="{117F6C6F-9F0E-4EB6-A589-AF519A507773}" destId="{3EDC94C7-E4E7-4795-9F49-A0CD7D7B8C43}" srcOrd="0" destOrd="0" presId="urn:microsoft.com/office/officeart/2008/layout/LinedList"/>
    <dgm:cxn modelId="{244C46DB-4B15-483C-83A3-2077A317571F}" type="presParOf" srcId="{117F6C6F-9F0E-4EB6-A589-AF519A507773}" destId="{B7A881B1-236C-4F91-AD5B-24A1C7E94F53}" srcOrd="1" destOrd="0" presId="urn:microsoft.com/office/officeart/2008/layout/LinedList"/>
    <dgm:cxn modelId="{98750A19-70C3-45D2-97F1-4ACB38FED6AF}" type="presParOf" srcId="{B7A881B1-236C-4F91-AD5B-24A1C7E94F53}" destId="{0336C9D6-1E20-4804-832F-A05CA25098CA}" srcOrd="0" destOrd="0" presId="urn:microsoft.com/office/officeart/2008/layout/LinedList"/>
    <dgm:cxn modelId="{8741C274-753B-4220-8BB0-B9DB6C7DA2A9}" type="presParOf" srcId="{B7A881B1-236C-4F91-AD5B-24A1C7E94F53}" destId="{02161910-5B7D-4BAD-8ADE-6823C12CD4CD}" srcOrd="1" destOrd="0" presId="urn:microsoft.com/office/officeart/2008/layout/LinedList"/>
    <dgm:cxn modelId="{E77F56FB-EB87-423E-A658-57979E11190C}" type="presParOf" srcId="{117F6C6F-9F0E-4EB6-A589-AF519A507773}" destId="{4F6F2538-BD51-4B3D-A304-6D9110935F90}" srcOrd="2" destOrd="0" presId="urn:microsoft.com/office/officeart/2008/layout/LinedList"/>
    <dgm:cxn modelId="{FFFEA218-E46E-4587-BE40-1B887D7BCF7C}" type="presParOf" srcId="{117F6C6F-9F0E-4EB6-A589-AF519A507773}" destId="{70F3E775-80A9-4684-B43F-CE4DF3289DFB}" srcOrd="3" destOrd="0" presId="urn:microsoft.com/office/officeart/2008/layout/LinedList"/>
    <dgm:cxn modelId="{21CFEE57-DF51-43E0-876E-D13C3AE22F50}" type="presParOf" srcId="{70F3E775-80A9-4684-B43F-CE4DF3289DFB}" destId="{CAC5DC19-9618-48CC-84A1-753F5F680D59}" srcOrd="0" destOrd="0" presId="urn:microsoft.com/office/officeart/2008/layout/LinedList"/>
    <dgm:cxn modelId="{268D885A-D8FA-4438-ADBF-FBFC923E69D4}" type="presParOf" srcId="{70F3E775-80A9-4684-B43F-CE4DF3289DFB}" destId="{0B5FC489-0B0B-4AE2-AC79-AC367C0EC4AF}" srcOrd="1" destOrd="0" presId="urn:microsoft.com/office/officeart/2008/layout/LinedList"/>
    <dgm:cxn modelId="{54572434-D2E2-4B0C-9088-457F0454ED7E}" type="presParOf" srcId="{117F6C6F-9F0E-4EB6-A589-AF519A507773}" destId="{86584A23-86B4-4591-AF6B-3E0378964BFC}" srcOrd="4" destOrd="0" presId="urn:microsoft.com/office/officeart/2008/layout/LinedList"/>
    <dgm:cxn modelId="{71E2AB74-1347-4157-8969-673F7B140425}" type="presParOf" srcId="{117F6C6F-9F0E-4EB6-A589-AF519A507773}" destId="{8B401EC7-FB53-4F3A-BC22-651C8BD5497E}" srcOrd="5" destOrd="0" presId="urn:microsoft.com/office/officeart/2008/layout/LinedList"/>
    <dgm:cxn modelId="{EE7EF34F-0394-4531-92F1-9C743E9C8FDE}" type="presParOf" srcId="{8B401EC7-FB53-4F3A-BC22-651C8BD5497E}" destId="{40B23783-59E7-4B6A-81D4-FD101AEBDF5D}" srcOrd="0" destOrd="0" presId="urn:microsoft.com/office/officeart/2008/layout/LinedList"/>
    <dgm:cxn modelId="{1ADC87E3-4B3B-45F0-A852-998703A97E55}" type="presParOf" srcId="{8B401EC7-FB53-4F3A-BC22-651C8BD5497E}" destId="{E49DEED4-CC6C-4ED6-9BC2-308322B715CD}" srcOrd="1" destOrd="0" presId="urn:microsoft.com/office/officeart/2008/layout/LinedList"/>
    <dgm:cxn modelId="{C9C819A2-D25D-489A-9C85-EA521970AC78}" type="presParOf" srcId="{117F6C6F-9F0E-4EB6-A589-AF519A507773}" destId="{C14FAE4D-F4CB-4A41-866D-CACCC48AE4F5}" srcOrd="6" destOrd="0" presId="urn:microsoft.com/office/officeart/2008/layout/LinedList"/>
    <dgm:cxn modelId="{4FDAF66E-569D-407F-9280-178CC3798D25}" type="presParOf" srcId="{117F6C6F-9F0E-4EB6-A589-AF519A507773}" destId="{588CBA28-078D-42B6-8A9A-5E39530CFE76}" srcOrd="7" destOrd="0" presId="urn:microsoft.com/office/officeart/2008/layout/LinedList"/>
    <dgm:cxn modelId="{34A186E3-5E8C-44A9-9440-52868236F40E}" type="presParOf" srcId="{588CBA28-078D-42B6-8A9A-5E39530CFE76}" destId="{6F0E1C20-7549-474F-92CE-B875CC3EB3D6}" srcOrd="0" destOrd="0" presId="urn:microsoft.com/office/officeart/2008/layout/LinedList"/>
    <dgm:cxn modelId="{0A741F59-B38A-48EA-9D73-21B747CDE13B}" type="presParOf" srcId="{588CBA28-078D-42B6-8A9A-5E39530CFE76}" destId="{13A8927B-E9F9-404F-8C0E-242B26775EC7}" srcOrd="1" destOrd="0" presId="urn:microsoft.com/office/officeart/2008/layout/LinedList"/>
    <dgm:cxn modelId="{141FFE6D-62E4-4665-911D-5DDFD23D268E}" type="presParOf" srcId="{117F6C6F-9F0E-4EB6-A589-AF519A507773}" destId="{48EADF00-7FA5-40B5-B422-4143ACB78833}" srcOrd="8" destOrd="0" presId="urn:microsoft.com/office/officeart/2008/layout/LinedList"/>
    <dgm:cxn modelId="{FD4E8B12-54A9-4499-A669-9FAC7419A83B}" type="presParOf" srcId="{117F6C6F-9F0E-4EB6-A589-AF519A507773}" destId="{E95D341B-9AE1-4FD6-B0B6-88C96F5B6A20}" srcOrd="9" destOrd="0" presId="urn:microsoft.com/office/officeart/2008/layout/LinedList"/>
    <dgm:cxn modelId="{8BCFAD0A-5A6D-427E-9069-ECB68D9FDB9F}" type="presParOf" srcId="{E95D341B-9AE1-4FD6-B0B6-88C96F5B6A20}" destId="{F0FA6119-6FEE-427E-981E-0CE427DDF9FC}" srcOrd="0" destOrd="0" presId="urn:microsoft.com/office/officeart/2008/layout/LinedList"/>
    <dgm:cxn modelId="{4497034A-3ED8-4280-9207-4826B9F9FC42}" type="presParOf" srcId="{E95D341B-9AE1-4FD6-B0B6-88C96F5B6A20}" destId="{B76B37C1-4596-4EA6-A636-4B0F63AA4B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F7554-B8E7-4EF7-B72F-90D2D5E93C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a:t>88 cases (29%) involved victims aged 17 years and under</a:t>
          </a:r>
          <a:endParaRPr lang="en-US"/>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a:t>119 cases (39%) involved victims aged 18 to 25</a:t>
          </a:r>
          <a:endParaRPr lang="en-US"/>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a:t>62 cases (19%) involved victims with mental capacity concerns</a:t>
          </a:r>
          <a:endParaRPr lang="en-US"/>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a:t>235 cases (78%) involved female victims, and 67 cases (22%) involved male victims</a:t>
          </a:r>
          <a:endParaRPr lang="en-US"/>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E66B6940-168D-4EB8-AC89-4208B5CDB9B4}" type="pres">
      <dgm:prSet presAssocID="{7F1F7554-B8E7-4EF7-B72F-90D2D5E93CB4}" presName="vert0" presStyleCnt="0">
        <dgm:presLayoutVars>
          <dgm:dir/>
          <dgm:animOne val="branch"/>
          <dgm:animLvl val="lvl"/>
        </dgm:presLayoutVars>
      </dgm:prSet>
      <dgm:spPr/>
    </dgm:pt>
    <dgm:pt modelId="{1F651E61-EE40-45EF-9023-58331CFBA3EC}" type="pres">
      <dgm:prSet presAssocID="{F12770C2-1303-4A0C-B70D-7D0328C466B3}" presName="thickLine" presStyleLbl="alignNode1" presStyleIdx="0" presStyleCnt="6"/>
      <dgm:spPr/>
    </dgm:pt>
    <dgm:pt modelId="{0430E7B8-6A9D-473F-8F36-8CD9660E61A3}" type="pres">
      <dgm:prSet presAssocID="{F12770C2-1303-4A0C-B70D-7D0328C466B3}" presName="horz1" presStyleCnt="0"/>
      <dgm:spPr/>
    </dgm:pt>
    <dgm:pt modelId="{D72D8784-4998-4FEA-BD20-B3FF1FFBDA27}" type="pres">
      <dgm:prSet presAssocID="{F12770C2-1303-4A0C-B70D-7D0328C466B3}" presName="tx1" presStyleLbl="revTx" presStyleIdx="0" presStyleCnt="6"/>
      <dgm:spPr/>
    </dgm:pt>
    <dgm:pt modelId="{F4057866-97CE-4467-B7F7-B243A58F97FF}" type="pres">
      <dgm:prSet presAssocID="{F12770C2-1303-4A0C-B70D-7D0328C466B3}" presName="vert1" presStyleCnt="0"/>
      <dgm:spPr/>
    </dgm:pt>
    <dgm:pt modelId="{6381CF9C-1386-4F58-A0FF-B37F9B3486F8}" type="pres">
      <dgm:prSet presAssocID="{420CE4F7-B32B-44CC-AB69-C036157E4C95}" presName="thickLine" presStyleLbl="alignNode1" presStyleIdx="1" presStyleCnt="6"/>
      <dgm:spPr/>
    </dgm:pt>
    <dgm:pt modelId="{7F9274A7-E462-48B7-9D53-36BC0D6505F1}" type="pres">
      <dgm:prSet presAssocID="{420CE4F7-B32B-44CC-AB69-C036157E4C95}" presName="horz1" presStyleCnt="0"/>
      <dgm:spPr/>
    </dgm:pt>
    <dgm:pt modelId="{846A0D40-A651-4D28-8456-E05A17860D2D}" type="pres">
      <dgm:prSet presAssocID="{420CE4F7-B32B-44CC-AB69-C036157E4C95}" presName="tx1" presStyleLbl="revTx" presStyleIdx="1" presStyleCnt="6"/>
      <dgm:spPr/>
    </dgm:pt>
    <dgm:pt modelId="{85378AB4-06E3-4503-8442-E92E390FD1EF}" type="pres">
      <dgm:prSet presAssocID="{420CE4F7-B32B-44CC-AB69-C036157E4C95}" presName="vert1" presStyleCnt="0"/>
      <dgm:spPr/>
    </dgm:pt>
    <dgm:pt modelId="{B873F204-1152-4631-B19E-CA96032C0BFC}" type="pres">
      <dgm:prSet presAssocID="{2A8DC4BB-3CB9-46FB-A560-8D6A87EE0C49}" presName="thickLine" presStyleLbl="alignNode1" presStyleIdx="2" presStyleCnt="6"/>
      <dgm:spPr/>
    </dgm:pt>
    <dgm:pt modelId="{F2069A08-0007-46FA-9244-3D590DA6F03C}" type="pres">
      <dgm:prSet presAssocID="{2A8DC4BB-3CB9-46FB-A560-8D6A87EE0C49}" presName="horz1" presStyleCnt="0"/>
      <dgm:spPr/>
    </dgm:pt>
    <dgm:pt modelId="{62B938BF-6950-474D-AB9C-478CBB9CFF98}" type="pres">
      <dgm:prSet presAssocID="{2A8DC4BB-3CB9-46FB-A560-8D6A87EE0C49}" presName="tx1" presStyleLbl="revTx" presStyleIdx="2" presStyleCnt="6"/>
      <dgm:spPr/>
    </dgm:pt>
    <dgm:pt modelId="{DAC80164-7AE9-4D19-A36E-A715F42D1C4D}" type="pres">
      <dgm:prSet presAssocID="{2A8DC4BB-3CB9-46FB-A560-8D6A87EE0C49}" presName="vert1" presStyleCnt="0"/>
      <dgm:spPr/>
    </dgm:pt>
    <dgm:pt modelId="{6489CEF5-2F83-4E86-9FA5-C4A56D81629C}" type="pres">
      <dgm:prSet presAssocID="{8E6253CB-C08B-4D0F-A614-3EE516F2CAC9}" presName="thickLine" presStyleLbl="alignNode1" presStyleIdx="3" presStyleCnt="6"/>
      <dgm:spPr/>
    </dgm:pt>
    <dgm:pt modelId="{99ABB385-06F3-4114-8328-43EDE22475F0}" type="pres">
      <dgm:prSet presAssocID="{8E6253CB-C08B-4D0F-A614-3EE516F2CAC9}" presName="horz1" presStyleCnt="0"/>
      <dgm:spPr/>
    </dgm:pt>
    <dgm:pt modelId="{32FBD777-0F9E-40E2-B217-AB52FB441F06}" type="pres">
      <dgm:prSet presAssocID="{8E6253CB-C08B-4D0F-A614-3EE516F2CAC9}" presName="tx1" presStyleLbl="revTx" presStyleIdx="3" presStyleCnt="6"/>
      <dgm:spPr/>
    </dgm:pt>
    <dgm:pt modelId="{54D6B6AF-0F09-41BC-B1FD-A1DF48CDD389}" type="pres">
      <dgm:prSet presAssocID="{8E6253CB-C08B-4D0F-A614-3EE516F2CAC9}" presName="vert1" presStyleCnt="0"/>
      <dgm:spPr/>
    </dgm:pt>
    <dgm:pt modelId="{D5076298-9F59-44F2-9536-1AC1A2B6F743}" type="pres">
      <dgm:prSet presAssocID="{E6F9057E-F366-474A-8809-FB3674D6B1B7}" presName="thickLine" presStyleLbl="alignNode1" presStyleIdx="4" presStyleCnt="6"/>
      <dgm:spPr/>
    </dgm:pt>
    <dgm:pt modelId="{B4EF7E9A-8511-4B2B-9C48-1E24C6653196}" type="pres">
      <dgm:prSet presAssocID="{E6F9057E-F366-474A-8809-FB3674D6B1B7}" presName="horz1" presStyleCnt="0"/>
      <dgm:spPr/>
    </dgm:pt>
    <dgm:pt modelId="{6B94A8D6-B7E1-4168-AE62-35498FEF1290}" type="pres">
      <dgm:prSet presAssocID="{E6F9057E-F366-474A-8809-FB3674D6B1B7}" presName="tx1" presStyleLbl="revTx" presStyleIdx="4" presStyleCnt="6"/>
      <dgm:spPr/>
    </dgm:pt>
    <dgm:pt modelId="{EE64CA2C-ED15-4E81-93D9-FD8E6663D906}" type="pres">
      <dgm:prSet presAssocID="{E6F9057E-F366-474A-8809-FB3674D6B1B7}" presName="vert1" presStyleCnt="0"/>
      <dgm:spPr/>
    </dgm:pt>
    <dgm:pt modelId="{6CCEFAE4-EC96-4E24-A1C3-FD088B4C420B}" type="pres">
      <dgm:prSet presAssocID="{9FED158E-C423-4BA0-AF20-FBA7B015BD02}" presName="thickLine" presStyleLbl="alignNode1" presStyleIdx="5" presStyleCnt="6"/>
      <dgm:spPr/>
    </dgm:pt>
    <dgm:pt modelId="{03D59968-EE5B-4F13-BE80-913210B0E9B6}" type="pres">
      <dgm:prSet presAssocID="{9FED158E-C423-4BA0-AF20-FBA7B015BD02}" presName="horz1" presStyleCnt="0"/>
      <dgm:spPr/>
    </dgm:pt>
    <dgm:pt modelId="{87E34EBB-4477-40F9-A5B2-76ABFBA9608E}" type="pres">
      <dgm:prSet presAssocID="{9FED158E-C423-4BA0-AF20-FBA7B015BD02}" presName="tx1" presStyleLbl="revTx" presStyleIdx="5" presStyleCnt="6"/>
      <dgm:spPr/>
    </dgm:pt>
    <dgm:pt modelId="{FD1F19CF-D45E-458B-9FDD-7D4A9E125F35}" type="pres">
      <dgm:prSet presAssocID="{9FED158E-C423-4BA0-AF20-FBA7B015BD02}" presName="vert1" presStyleCnt="0"/>
      <dgm:spPr/>
    </dgm:pt>
  </dgm:ptLst>
  <dgm:cxnLst>
    <dgm:cxn modelId="{D397BA01-58BD-4CB1-A25A-FC5F958A8E0D}" srcId="{7F1F7554-B8E7-4EF7-B72F-90D2D5E93CB4}" destId="{8E6253CB-C08B-4D0F-A614-3EE516F2CAC9}" srcOrd="3" destOrd="0" parTransId="{51E1A780-A4EC-41CC-A160-92637F0A0C2A}" sibTransId="{8FA64CDD-F199-4AB0-B993-FD1DAA44CA66}"/>
    <dgm:cxn modelId="{9E06F112-FBEF-4229-88B8-2E5F8ED474B0}" srcId="{7F1F7554-B8E7-4EF7-B72F-90D2D5E93CB4}" destId="{420CE4F7-B32B-44CC-AB69-C036157E4C95}" srcOrd="1" destOrd="0" parTransId="{1A108A5F-22F7-44E3-B116-D51EBF6929E0}" sibTransId="{595CDF98-7676-4E97-B2A4-A008C38B9872}"/>
    <dgm:cxn modelId="{2A77F71A-A3B4-47E4-B41B-5867FD19F874}" type="presOf" srcId="{420CE4F7-B32B-44CC-AB69-C036157E4C95}" destId="{846A0D40-A651-4D28-8456-E05A17860D2D}" srcOrd="0" destOrd="0" presId="urn:microsoft.com/office/officeart/2008/layout/LinedList"/>
    <dgm:cxn modelId="{2D8A9523-45E7-4414-B19D-87E6A2701240}" type="presOf" srcId="{2A8DC4BB-3CB9-46FB-A560-8D6A87EE0C49}" destId="{62B938BF-6950-474D-AB9C-478CBB9CFF98}" srcOrd="0" destOrd="0" presId="urn:microsoft.com/office/officeart/2008/layout/LinedList"/>
    <dgm:cxn modelId="{42B7492F-30DE-455A-87F5-2D2F34CF4403}" srcId="{7F1F7554-B8E7-4EF7-B72F-90D2D5E93CB4}" destId="{9FED158E-C423-4BA0-AF20-FBA7B015BD02}" srcOrd="5" destOrd="0" parTransId="{D751012C-7716-4CBA-944D-ACBB6F75F6AA}" sibTransId="{0E420995-1CFF-42E3-B75D-ADF2BB6F82B4}"/>
    <dgm:cxn modelId="{25B10665-0783-48AA-A532-AD383D5D06D1}" type="presOf" srcId="{8E6253CB-C08B-4D0F-A614-3EE516F2CAC9}" destId="{32FBD777-0F9E-40E2-B217-AB52FB441F06}" srcOrd="0" destOrd="0" presId="urn:microsoft.com/office/officeart/2008/layout/LinedList"/>
    <dgm:cxn modelId="{F09F7546-7291-444D-AE1A-A644984BC16C}" srcId="{7F1F7554-B8E7-4EF7-B72F-90D2D5E93CB4}" destId="{E6F9057E-F366-474A-8809-FB3674D6B1B7}" srcOrd="4" destOrd="0" parTransId="{1A4C473E-529A-43A8-9C11-BDFA336646F3}" sibTransId="{42906074-335F-48F9-8FCA-F2E4A4CB35A5}"/>
    <dgm:cxn modelId="{C3AEF081-DFA2-4737-994D-1ACADE37796C}" type="presOf" srcId="{F12770C2-1303-4A0C-B70D-7D0328C466B3}" destId="{D72D8784-4998-4FEA-BD20-B3FF1FFBDA27}" srcOrd="0" destOrd="0" presId="urn:microsoft.com/office/officeart/2008/layout/LinedList"/>
    <dgm:cxn modelId="{3DA0C59F-6689-42CB-B597-BC83E37B6D22}" srcId="{7F1F7554-B8E7-4EF7-B72F-90D2D5E93CB4}" destId="{F12770C2-1303-4A0C-B70D-7D0328C466B3}" srcOrd="0" destOrd="0" parTransId="{F0E4C2F7-D324-438D-82C0-143992C1876F}" sibTransId="{05E4030F-428E-40E0-88EC-D26BEAE18101}"/>
    <dgm:cxn modelId="{672038E0-F1FB-49D1-9380-898E2AAF134B}" type="presOf" srcId="{E6F9057E-F366-474A-8809-FB3674D6B1B7}" destId="{6B94A8D6-B7E1-4168-AE62-35498FEF1290}" srcOrd="0" destOrd="0" presId="urn:microsoft.com/office/officeart/2008/layout/LinedList"/>
    <dgm:cxn modelId="{6CFEA4EF-2CBD-4624-B574-9C5D06703361}" type="presOf" srcId="{7F1F7554-B8E7-4EF7-B72F-90D2D5E93CB4}" destId="{E66B6940-168D-4EB8-AC89-4208B5CDB9B4}" srcOrd="0" destOrd="0" presId="urn:microsoft.com/office/officeart/2008/layout/LinedList"/>
    <dgm:cxn modelId="{275C2FF8-9D73-4DD2-8A34-347B91F0A7FE}" type="presOf" srcId="{9FED158E-C423-4BA0-AF20-FBA7B015BD02}" destId="{87E34EBB-4477-40F9-A5B2-76ABFBA9608E}" srcOrd="0" destOrd="0" presId="urn:microsoft.com/office/officeart/2008/layout/LinedList"/>
    <dgm:cxn modelId="{2B4E80FF-3A92-4B41-82A9-30EBC61FB247}" srcId="{7F1F7554-B8E7-4EF7-B72F-90D2D5E93CB4}" destId="{2A8DC4BB-3CB9-46FB-A560-8D6A87EE0C49}" srcOrd="2" destOrd="0" parTransId="{E6F991B5-9272-4587-869F-EE92EC5FB807}" sibTransId="{B912B2F7-B985-43EE-BE43-94248843ABA4}"/>
    <dgm:cxn modelId="{31BADA91-474E-487D-9638-AF68DFAF2F69}" type="presParOf" srcId="{E66B6940-168D-4EB8-AC89-4208B5CDB9B4}" destId="{1F651E61-EE40-45EF-9023-58331CFBA3EC}" srcOrd="0" destOrd="0" presId="urn:microsoft.com/office/officeart/2008/layout/LinedList"/>
    <dgm:cxn modelId="{BBA60EAD-B1C1-4DC2-9941-CB0242B0D504}" type="presParOf" srcId="{E66B6940-168D-4EB8-AC89-4208B5CDB9B4}" destId="{0430E7B8-6A9D-473F-8F36-8CD9660E61A3}" srcOrd="1" destOrd="0" presId="urn:microsoft.com/office/officeart/2008/layout/LinedList"/>
    <dgm:cxn modelId="{F6DD071D-8E34-491E-8736-8B9E63B22B87}" type="presParOf" srcId="{0430E7B8-6A9D-473F-8F36-8CD9660E61A3}" destId="{D72D8784-4998-4FEA-BD20-B3FF1FFBDA27}" srcOrd="0" destOrd="0" presId="urn:microsoft.com/office/officeart/2008/layout/LinedList"/>
    <dgm:cxn modelId="{A5227938-CBE2-4FA0-A135-F84FEA837CDF}" type="presParOf" srcId="{0430E7B8-6A9D-473F-8F36-8CD9660E61A3}" destId="{F4057866-97CE-4467-B7F7-B243A58F97FF}" srcOrd="1" destOrd="0" presId="urn:microsoft.com/office/officeart/2008/layout/LinedList"/>
    <dgm:cxn modelId="{311627C7-AA13-488C-812F-ADD2FD3ACE90}" type="presParOf" srcId="{E66B6940-168D-4EB8-AC89-4208B5CDB9B4}" destId="{6381CF9C-1386-4F58-A0FF-B37F9B3486F8}" srcOrd="2" destOrd="0" presId="urn:microsoft.com/office/officeart/2008/layout/LinedList"/>
    <dgm:cxn modelId="{6292A117-C2CA-4E20-91FE-0E06376E073B}" type="presParOf" srcId="{E66B6940-168D-4EB8-AC89-4208B5CDB9B4}" destId="{7F9274A7-E462-48B7-9D53-36BC0D6505F1}" srcOrd="3" destOrd="0" presId="urn:microsoft.com/office/officeart/2008/layout/LinedList"/>
    <dgm:cxn modelId="{18EFBD1B-8DDC-40D1-B08F-BE5AD3904D0F}" type="presParOf" srcId="{7F9274A7-E462-48B7-9D53-36BC0D6505F1}" destId="{846A0D40-A651-4D28-8456-E05A17860D2D}" srcOrd="0" destOrd="0" presId="urn:microsoft.com/office/officeart/2008/layout/LinedList"/>
    <dgm:cxn modelId="{E55720AF-C83B-45A0-89A6-E38262AC5720}" type="presParOf" srcId="{7F9274A7-E462-48B7-9D53-36BC0D6505F1}" destId="{85378AB4-06E3-4503-8442-E92E390FD1EF}" srcOrd="1" destOrd="0" presId="urn:microsoft.com/office/officeart/2008/layout/LinedList"/>
    <dgm:cxn modelId="{1540AA9A-7719-417C-9F48-C17B3F439E45}" type="presParOf" srcId="{E66B6940-168D-4EB8-AC89-4208B5CDB9B4}" destId="{B873F204-1152-4631-B19E-CA96032C0BFC}" srcOrd="4" destOrd="0" presId="urn:microsoft.com/office/officeart/2008/layout/LinedList"/>
    <dgm:cxn modelId="{4D922465-B6D3-484E-8416-94E954A512F0}" type="presParOf" srcId="{E66B6940-168D-4EB8-AC89-4208B5CDB9B4}" destId="{F2069A08-0007-46FA-9244-3D590DA6F03C}" srcOrd="5" destOrd="0" presId="urn:microsoft.com/office/officeart/2008/layout/LinedList"/>
    <dgm:cxn modelId="{22CFA034-5D21-4CDC-95AE-F6D4D10AF72F}" type="presParOf" srcId="{F2069A08-0007-46FA-9244-3D590DA6F03C}" destId="{62B938BF-6950-474D-AB9C-478CBB9CFF98}" srcOrd="0" destOrd="0" presId="urn:microsoft.com/office/officeart/2008/layout/LinedList"/>
    <dgm:cxn modelId="{015111BD-5EE1-45D9-93B6-FFD49E5646D8}" type="presParOf" srcId="{F2069A08-0007-46FA-9244-3D590DA6F03C}" destId="{DAC80164-7AE9-4D19-A36E-A715F42D1C4D}" srcOrd="1" destOrd="0" presId="urn:microsoft.com/office/officeart/2008/layout/LinedList"/>
    <dgm:cxn modelId="{09A6E8F9-15AB-4DF7-B29E-2A239A4308EA}" type="presParOf" srcId="{E66B6940-168D-4EB8-AC89-4208B5CDB9B4}" destId="{6489CEF5-2F83-4E86-9FA5-C4A56D81629C}" srcOrd="6" destOrd="0" presId="urn:microsoft.com/office/officeart/2008/layout/LinedList"/>
    <dgm:cxn modelId="{04514CC5-308F-4D0B-9B30-F9E75B7CAC5F}" type="presParOf" srcId="{E66B6940-168D-4EB8-AC89-4208B5CDB9B4}" destId="{99ABB385-06F3-4114-8328-43EDE22475F0}" srcOrd="7" destOrd="0" presId="urn:microsoft.com/office/officeart/2008/layout/LinedList"/>
    <dgm:cxn modelId="{A97618C5-C2FF-41E2-A86B-AF1404E75FFA}" type="presParOf" srcId="{99ABB385-06F3-4114-8328-43EDE22475F0}" destId="{32FBD777-0F9E-40E2-B217-AB52FB441F06}" srcOrd="0" destOrd="0" presId="urn:microsoft.com/office/officeart/2008/layout/LinedList"/>
    <dgm:cxn modelId="{145DAC8F-4329-4375-8B3B-F8C13F65E3AC}" type="presParOf" srcId="{99ABB385-06F3-4114-8328-43EDE22475F0}" destId="{54D6B6AF-0F09-41BC-B1FD-A1DF48CDD389}" srcOrd="1" destOrd="0" presId="urn:microsoft.com/office/officeart/2008/layout/LinedList"/>
    <dgm:cxn modelId="{1EC79B35-70F8-4820-ADE8-7B03E8C30400}" type="presParOf" srcId="{E66B6940-168D-4EB8-AC89-4208B5CDB9B4}" destId="{D5076298-9F59-44F2-9536-1AC1A2B6F743}" srcOrd="8" destOrd="0" presId="urn:microsoft.com/office/officeart/2008/layout/LinedList"/>
    <dgm:cxn modelId="{EB3A9245-B96B-4370-89F6-D69EF545E382}" type="presParOf" srcId="{E66B6940-168D-4EB8-AC89-4208B5CDB9B4}" destId="{B4EF7E9A-8511-4B2B-9C48-1E24C6653196}" srcOrd="9" destOrd="0" presId="urn:microsoft.com/office/officeart/2008/layout/LinedList"/>
    <dgm:cxn modelId="{18B8E2B0-88D9-4D6C-B827-6FD6B9D1B4B3}" type="presParOf" srcId="{B4EF7E9A-8511-4B2B-9C48-1E24C6653196}" destId="{6B94A8D6-B7E1-4168-AE62-35498FEF1290}" srcOrd="0" destOrd="0" presId="urn:microsoft.com/office/officeart/2008/layout/LinedList"/>
    <dgm:cxn modelId="{55E706DC-0BA2-4CF0-BD45-243BF52EE905}" type="presParOf" srcId="{B4EF7E9A-8511-4B2B-9C48-1E24C6653196}" destId="{EE64CA2C-ED15-4E81-93D9-FD8E6663D906}" srcOrd="1" destOrd="0" presId="urn:microsoft.com/office/officeart/2008/layout/LinedList"/>
    <dgm:cxn modelId="{9E1F44FE-D89E-4A16-AB34-47DC44833BB9}" type="presParOf" srcId="{E66B6940-168D-4EB8-AC89-4208B5CDB9B4}" destId="{6CCEFAE4-EC96-4E24-A1C3-FD088B4C420B}" srcOrd="10" destOrd="0" presId="urn:microsoft.com/office/officeart/2008/layout/LinedList"/>
    <dgm:cxn modelId="{BF3CFB6A-7134-43E8-BD69-41ED9F63CE63}" type="presParOf" srcId="{E66B6940-168D-4EB8-AC89-4208B5CDB9B4}" destId="{03D59968-EE5B-4F13-BE80-913210B0E9B6}" srcOrd="11" destOrd="0" presId="urn:microsoft.com/office/officeart/2008/layout/LinedList"/>
    <dgm:cxn modelId="{64AC0317-4EE3-4560-ACD1-6B54E9A08977}" type="presParOf" srcId="{03D59968-EE5B-4F13-BE80-913210B0E9B6}" destId="{87E34EBB-4477-40F9-A5B2-76ABFBA9608E}" srcOrd="0" destOrd="0" presId="urn:microsoft.com/office/officeart/2008/layout/LinedList"/>
    <dgm:cxn modelId="{19902194-56BE-4DEE-A9DF-32386AC28E79}" type="presParOf" srcId="{03D59968-EE5B-4F13-BE80-913210B0E9B6}" destId="{FD1F19CF-D45E-458B-9FDD-7D4A9E125F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6521F-30E9-42E9-A410-DE040046DC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2360A33-991B-430B-BD2B-8BB10C21EED8}" type="pres">
      <dgm:prSet presAssocID="{F736521F-30E9-42E9-A410-DE040046DC41}" presName="vert0" presStyleCnt="0">
        <dgm:presLayoutVars>
          <dgm:dir/>
          <dgm:animOne val="branch"/>
          <dgm:animLvl val="lvl"/>
        </dgm:presLayoutVars>
      </dgm:prSet>
      <dgm:spPr/>
    </dgm:pt>
    <dgm:pt modelId="{EEFDBF80-4511-4A2F-80D0-340E1B869861}" type="pres">
      <dgm:prSet presAssocID="{8F480794-85B4-420B-AD62-F3519F311082}" presName="thickLine" presStyleLbl="alignNode1" presStyleIdx="0" presStyleCnt="5"/>
      <dgm:spPr/>
    </dgm:pt>
    <dgm:pt modelId="{A3E8CD37-08EC-40D7-97F6-17D90A4D4722}" type="pres">
      <dgm:prSet presAssocID="{8F480794-85B4-420B-AD62-F3519F311082}" presName="horz1" presStyleCnt="0"/>
      <dgm:spPr/>
    </dgm:pt>
    <dgm:pt modelId="{C7E9C435-F937-4F27-ACF1-5074EDD2FAB3}" type="pres">
      <dgm:prSet presAssocID="{8F480794-85B4-420B-AD62-F3519F311082}" presName="tx1" presStyleLbl="revTx" presStyleIdx="0" presStyleCnt="5"/>
      <dgm:spPr/>
    </dgm:pt>
    <dgm:pt modelId="{D919F644-C9FE-4050-AFF9-62007B819AC2}" type="pres">
      <dgm:prSet presAssocID="{8F480794-85B4-420B-AD62-F3519F311082}" presName="vert1" presStyleCnt="0"/>
      <dgm:spPr/>
    </dgm:pt>
    <dgm:pt modelId="{6DE68AE1-8C34-41FB-80CE-7C275BBAFFB5}" type="pres">
      <dgm:prSet presAssocID="{27EB724F-EA46-4538-9C3E-2E8C4587422F}" presName="thickLine" presStyleLbl="alignNode1" presStyleIdx="1" presStyleCnt="5"/>
      <dgm:spPr/>
    </dgm:pt>
    <dgm:pt modelId="{E85D3EF0-4EC0-46C4-94AA-66945654DD43}" type="pres">
      <dgm:prSet presAssocID="{27EB724F-EA46-4538-9C3E-2E8C4587422F}" presName="horz1" presStyleCnt="0"/>
      <dgm:spPr/>
    </dgm:pt>
    <dgm:pt modelId="{A322B527-3290-4BC5-B6D6-B659EC776606}" type="pres">
      <dgm:prSet presAssocID="{27EB724F-EA46-4538-9C3E-2E8C4587422F}" presName="tx1" presStyleLbl="revTx" presStyleIdx="1" presStyleCnt="5"/>
      <dgm:spPr/>
    </dgm:pt>
    <dgm:pt modelId="{45D203F9-843D-465F-8BA8-5FA8F5FC15BE}" type="pres">
      <dgm:prSet presAssocID="{27EB724F-EA46-4538-9C3E-2E8C4587422F}" presName="vert1" presStyleCnt="0"/>
      <dgm:spPr/>
    </dgm:pt>
    <dgm:pt modelId="{BD968821-6387-41DC-960C-F5E840F418EA}" type="pres">
      <dgm:prSet presAssocID="{DA6E64CF-2CC7-4B17-8D7F-D217FD49DD08}" presName="thickLine" presStyleLbl="alignNode1" presStyleIdx="2" presStyleCnt="5"/>
      <dgm:spPr/>
    </dgm:pt>
    <dgm:pt modelId="{7096E864-73DE-4150-902C-DBC5BF87EA82}" type="pres">
      <dgm:prSet presAssocID="{DA6E64CF-2CC7-4B17-8D7F-D217FD49DD08}" presName="horz1" presStyleCnt="0"/>
      <dgm:spPr/>
    </dgm:pt>
    <dgm:pt modelId="{717D0272-B687-4418-A19B-6CEADCBE6EAF}" type="pres">
      <dgm:prSet presAssocID="{DA6E64CF-2CC7-4B17-8D7F-D217FD49DD08}" presName="tx1" presStyleLbl="revTx" presStyleIdx="2" presStyleCnt="5"/>
      <dgm:spPr/>
    </dgm:pt>
    <dgm:pt modelId="{B966D956-1F61-45F7-8E20-7E2025E775FA}" type="pres">
      <dgm:prSet presAssocID="{DA6E64CF-2CC7-4B17-8D7F-D217FD49DD08}" presName="vert1" presStyleCnt="0"/>
      <dgm:spPr/>
    </dgm:pt>
    <dgm:pt modelId="{3F6D4985-542E-4D4E-803B-F27C0E92884F}" type="pres">
      <dgm:prSet presAssocID="{B5CFEAF6-1895-429E-8F1E-89FDE7100A0F}" presName="thickLine" presStyleLbl="alignNode1" presStyleIdx="3" presStyleCnt="5"/>
      <dgm:spPr/>
    </dgm:pt>
    <dgm:pt modelId="{387AA93C-2C4D-47F7-B90D-1B940E08A75E}" type="pres">
      <dgm:prSet presAssocID="{B5CFEAF6-1895-429E-8F1E-89FDE7100A0F}" presName="horz1" presStyleCnt="0"/>
      <dgm:spPr/>
    </dgm:pt>
    <dgm:pt modelId="{E161CB12-8FDF-489D-B76E-B196D2BBB760}" type="pres">
      <dgm:prSet presAssocID="{B5CFEAF6-1895-429E-8F1E-89FDE7100A0F}" presName="tx1" presStyleLbl="revTx" presStyleIdx="3" presStyleCnt="5"/>
      <dgm:spPr/>
    </dgm:pt>
    <dgm:pt modelId="{5B11BA9B-7C69-4086-9CDE-9175C68553EA}" type="pres">
      <dgm:prSet presAssocID="{B5CFEAF6-1895-429E-8F1E-89FDE7100A0F}" presName="vert1" presStyleCnt="0"/>
      <dgm:spPr/>
    </dgm:pt>
    <dgm:pt modelId="{EA4D37C7-7713-4A21-B124-609D78E26858}" type="pres">
      <dgm:prSet presAssocID="{DC0C6A15-1179-4885-8BAB-0E1687E4DC7F}" presName="thickLine" presStyleLbl="alignNode1" presStyleIdx="4" presStyleCnt="5"/>
      <dgm:spPr/>
    </dgm:pt>
    <dgm:pt modelId="{91B8E2F1-3F97-4269-A5BF-879A419D1D42}" type="pres">
      <dgm:prSet presAssocID="{DC0C6A15-1179-4885-8BAB-0E1687E4DC7F}" presName="horz1" presStyleCnt="0"/>
      <dgm:spPr/>
    </dgm:pt>
    <dgm:pt modelId="{0EF33601-5113-4210-A997-A3368F1A943D}" type="pres">
      <dgm:prSet presAssocID="{DC0C6A15-1179-4885-8BAB-0E1687E4DC7F}" presName="tx1" presStyleLbl="revTx" presStyleIdx="4" presStyleCnt="5"/>
      <dgm:spPr/>
    </dgm:pt>
    <dgm:pt modelId="{ED484E2D-B9C3-4156-BE38-03FB8378C5A4}" type="pres">
      <dgm:prSet presAssocID="{DC0C6A15-1179-4885-8BAB-0E1687E4DC7F}" presName="vert1" presStyleCnt="0"/>
      <dgm:spPr/>
    </dgm:pt>
  </dgm:ptLst>
  <dgm:cxnLst>
    <dgm:cxn modelId="{9B76E02F-9B1B-471E-9CD2-836965EA0E18}" srcId="{F736521F-30E9-42E9-A410-DE040046DC41}" destId="{8F480794-85B4-420B-AD62-F3519F311082}" srcOrd="0" destOrd="0" parTransId="{72749A28-DA9A-49B5-BEA7-A6007A17244F}" sibTransId="{8D8C6ADF-6A4F-4F48-8AF8-4AAB85CF59A1}"/>
    <dgm:cxn modelId="{4EC9053F-E2B0-4937-9461-93DA186C1490}" type="presOf" srcId="{B5CFEAF6-1895-429E-8F1E-89FDE7100A0F}" destId="{E161CB12-8FDF-489D-B76E-B196D2BBB760}" srcOrd="0" destOrd="0" presId="urn:microsoft.com/office/officeart/2008/layout/LinedList"/>
    <dgm:cxn modelId="{07EBDA48-E406-4162-B164-D9C2D39B6B96}" srcId="{F736521F-30E9-42E9-A410-DE040046DC41}" destId="{B5CFEAF6-1895-429E-8F1E-89FDE7100A0F}" srcOrd="3" destOrd="0" parTransId="{F886E866-90D1-4066-9F12-F69BB34AADCC}" sibTransId="{ACD59A56-E300-4BE7-966A-D2322A4197E5}"/>
    <dgm:cxn modelId="{7AA6BE6C-A74D-4158-934F-83DEC5A1F4F5}" type="presOf" srcId="{F736521F-30E9-42E9-A410-DE040046DC41}" destId="{82360A33-991B-430B-BD2B-8BB10C21EED8}" srcOrd="0" destOrd="0" presId="urn:microsoft.com/office/officeart/2008/layout/LinedList"/>
    <dgm:cxn modelId="{FC3BAD51-35AC-4D7B-B9B0-EC43230FD564}" srcId="{F736521F-30E9-42E9-A410-DE040046DC41}" destId="{DC0C6A15-1179-4885-8BAB-0E1687E4DC7F}" srcOrd="4" destOrd="0" parTransId="{F817FF07-0B9D-4542-BC38-E728BFF77961}" sibTransId="{96B871AC-0E77-4CC0-BE74-674BD17BA568}"/>
    <dgm:cxn modelId="{31809C52-90D2-44B8-8D4B-0BE76A9303DB}" type="presOf" srcId="{27EB724F-EA46-4538-9C3E-2E8C4587422F}" destId="{A322B527-3290-4BC5-B6D6-B659EC776606}" srcOrd="0" destOrd="0" presId="urn:microsoft.com/office/officeart/2008/layout/LinedList"/>
    <dgm:cxn modelId="{061E567D-3167-4801-A27D-B80D17D8D08B}" type="presOf" srcId="{DA6E64CF-2CC7-4B17-8D7F-D217FD49DD08}" destId="{717D0272-B687-4418-A19B-6CEADCBE6EAF}" srcOrd="0" destOrd="0" presId="urn:microsoft.com/office/officeart/2008/layout/LinedList"/>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0E4A36A7-3CFA-41D4-A171-C053D26C6858}" type="presOf" srcId="{8F480794-85B4-420B-AD62-F3519F311082}" destId="{C7E9C435-F937-4F27-ACF1-5074EDD2FAB3}" srcOrd="0" destOrd="0" presId="urn:microsoft.com/office/officeart/2008/layout/LinedList"/>
    <dgm:cxn modelId="{5F94B9B4-6B3B-486C-9A67-6FC3324742DF}" type="presOf" srcId="{DC0C6A15-1179-4885-8BAB-0E1687E4DC7F}" destId="{0EF33601-5113-4210-A997-A3368F1A943D}" srcOrd="0" destOrd="0" presId="urn:microsoft.com/office/officeart/2008/layout/LinedList"/>
    <dgm:cxn modelId="{948B7990-3331-478A-BC39-96ED046C8B51}" type="presParOf" srcId="{82360A33-991B-430B-BD2B-8BB10C21EED8}" destId="{EEFDBF80-4511-4A2F-80D0-340E1B869861}" srcOrd="0" destOrd="0" presId="urn:microsoft.com/office/officeart/2008/layout/LinedList"/>
    <dgm:cxn modelId="{00683EAE-24AD-4C26-9165-6A348D44B06D}" type="presParOf" srcId="{82360A33-991B-430B-BD2B-8BB10C21EED8}" destId="{A3E8CD37-08EC-40D7-97F6-17D90A4D4722}" srcOrd="1" destOrd="0" presId="urn:microsoft.com/office/officeart/2008/layout/LinedList"/>
    <dgm:cxn modelId="{F1317412-656E-4CCC-9F82-BF86A0F1031E}" type="presParOf" srcId="{A3E8CD37-08EC-40D7-97F6-17D90A4D4722}" destId="{C7E9C435-F937-4F27-ACF1-5074EDD2FAB3}" srcOrd="0" destOrd="0" presId="urn:microsoft.com/office/officeart/2008/layout/LinedList"/>
    <dgm:cxn modelId="{E1F32AFC-B537-4D50-9B66-4CCE9727687C}" type="presParOf" srcId="{A3E8CD37-08EC-40D7-97F6-17D90A4D4722}" destId="{D919F644-C9FE-4050-AFF9-62007B819AC2}" srcOrd="1" destOrd="0" presId="urn:microsoft.com/office/officeart/2008/layout/LinedList"/>
    <dgm:cxn modelId="{0A215D99-9843-46A3-87A1-276C09C8468F}" type="presParOf" srcId="{82360A33-991B-430B-BD2B-8BB10C21EED8}" destId="{6DE68AE1-8C34-41FB-80CE-7C275BBAFFB5}" srcOrd="2" destOrd="0" presId="urn:microsoft.com/office/officeart/2008/layout/LinedList"/>
    <dgm:cxn modelId="{6ECCA3C2-E676-431F-8B32-471B82CAC4ED}" type="presParOf" srcId="{82360A33-991B-430B-BD2B-8BB10C21EED8}" destId="{E85D3EF0-4EC0-46C4-94AA-66945654DD43}" srcOrd="3" destOrd="0" presId="urn:microsoft.com/office/officeart/2008/layout/LinedList"/>
    <dgm:cxn modelId="{72D98482-F245-4A64-B532-06D0049C82FF}" type="presParOf" srcId="{E85D3EF0-4EC0-46C4-94AA-66945654DD43}" destId="{A322B527-3290-4BC5-B6D6-B659EC776606}" srcOrd="0" destOrd="0" presId="urn:microsoft.com/office/officeart/2008/layout/LinedList"/>
    <dgm:cxn modelId="{5E8B01FF-5B01-4B23-B962-263A91E09B0D}" type="presParOf" srcId="{E85D3EF0-4EC0-46C4-94AA-66945654DD43}" destId="{45D203F9-843D-465F-8BA8-5FA8F5FC15BE}" srcOrd="1" destOrd="0" presId="urn:microsoft.com/office/officeart/2008/layout/LinedList"/>
    <dgm:cxn modelId="{72694A25-F992-42B2-BD92-6D10DE0FA808}" type="presParOf" srcId="{82360A33-991B-430B-BD2B-8BB10C21EED8}" destId="{BD968821-6387-41DC-960C-F5E840F418EA}" srcOrd="4" destOrd="0" presId="urn:microsoft.com/office/officeart/2008/layout/LinedList"/>
    <dgm:cxn modelId="{28D1D3DD-407C-4536-A085-CE5CDCDAC281}" type="presParOf" srcId="{82360A33-991B-430B-BD2B-8BB10C21EED8}" destId="{7096E864-73DE-4150-902C-DBC5BF87EA82}" srcOrd="5" destOrd="0" presId="urn:microsoft.com/office/officeart/2008/layout/LinedList"/>
    <dgm:cxn modelId="{9C380FAA-FBE6-44DA-88BF-B0342665F3E3}" type="presParOf" srcId="{7096E864-73DE-4150-902C-DBC5BF87EA82}" destId="{717D0272-B687-4418-A19B-6CEADCBE6EAF}" srcOrd="0" destOrd="0" presId="urn:microsoft.com/office/officeart/2008/layout/LinedList"/>
    <dgm:cxn modelId="{07A7570A-AAF2-4C44-8D6E-95F8AE26B052}" type="presParOf" srcId="{7096E864-73DE-4150-902C-DBC5BF87EA82}" destId="{B966D956-1F61-45F7-8E20-7E2025E775FA}" srcOrd="1" destOrd="0" presId="urn:microsoft.com/office/officeart/2008/layout/LinedList"/>
    <dgm:cxn modelId="{40B63126-5516-40AF-B10B-BCA1D245617D}" type="presParOf" srcId="{82360A33-991B-430B-BD2B-8BB10C21EED8}" destId="{3F6D4985-542E-4D4E-803B-F27C0E92884F}" srcOrd="6" destOrd="0" presId="urn:microsoft.com/office/officeart/2008/layout/LinedList"/>
    <dgm:cxn modelId="{FD81B1F6-409A-44A3-BBA8-7C0A913D7B73}" type="presParOf" srcId="{82360A33-991B-430B-BD2B-8BB10C21EED8}" destId="{387AA93C-2C4D-47F7-B90D-1B940E08A75E}" srcOrd="7" destOrd="0" presId="urn:microsoft.com/office/officeart/2008/layout/LinedList"/>
    <dgm:cxn modelId="{27780048-A5B0-497E-8B61-3CC93992274C}" type="presParOf" srcId="{387AA93C-2C4D-47F7-B90D-1B940E08A75E}" destId="{E161CB12-8FDF-489D-B76E-B196D2BBB760}" srcOrd="0" destOrd="0" presId="urn:microsoft.com/office/officeart/2008/layout/LinedList"/>
    <dgm:cxn modelId="{EF1B3A42-9794-4130-8219-F718E7B7CDCB}" type="presParOf" srcId="{387AA93C-2C4D-47F7-B90D-1B940E08A75E}" destId="{5B11BA9B-7C69-4086-9CDE-9175C68553EA}" srcOrd="1" destOrd="0" presId="urn:microsoft.com/office/officeart/2008/layout/LinedList"/>
    <dgm:cxn modelId="{255186F5-D084-4752-93AB-AF72F627E82C}" type="presParOf" srcId="{82360A33-991B-430B-BD2B-8BB10C21EED8}" destId="{EA4D37C7-7713-4A21-B124-609D78E26858}" srcOrd="8" destOrd="0" presId="urn:microsoft.com/office/officeart/2008/layout/LinedList"/>
    <dgm:cxn modelId="{5096C864-A743-467A-9C67-3DC3DEA74D13}" type="presParOf" srcId="{82360A33-991B-430B-BD2B-8BB10C21EED8}" destId="{91B8E2F1-3F97-4269-A5BF-879A419D1D42}" srcOrd="9" destOrd="0" presId="urn:microsoft.com/office/officeart/2008/layout/LinedList"/>
    <dgm:cxn modelId="{B4FBAD04-7947-4DDF-BFCD-194AE642CC4A}" type="presParOf" srcId="{91B8E2F1-3F97-4269-A5BF-879A419D1D42}" destId="{0EF33601-5113-4210-A997-A3368F1A943D}" srcOrd="0" destOrd="0" presId="urn:microsoft.com/office/officeart/2008/layout/LinedList"/>
    <dgm:cxn modelId="{064EA92E-E817-433D-BB48-7F2A5D2EA5BC}" type="presParOf" srcId="{91B8E2F1-3F97-4269-A5BF-879A419D1D42}" destId="{ED484E2D-B9C3-4156-BE38-03FB8378C5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5096-35D5-492C-B402-94AAA3DD3D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508F929A-5840-4A46-9D37-221CB64C41FF}">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Safety of victim/any other persons</a:t>
          </a:r>
          <a:endParaRPr lang="en-US" sz="1700" kern="1200"/>
        </a:p>
      </dsp:txBody>
      <dsp:txXfrm>
        <a:off x="105624" y="1502"/>
        <a:ext cx="2511156" cy="1506693"/>
      </dsp:txXfrm>
    </dsp:sp>
    <dsp:sp modelId="{A8F9B53F-247E-4C6C-90DE-70A603CDED1B}">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B8C894F5-1A1B-4C03-9AAE-931B8916D6ED}">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One chance rule</a:t>
          </a:r>
          <a:endParaRPr lang="en-US" sz="1700" kern="1200"/>
        </a:p>
      </dsp:txBody>
      <dsp:txXfrm>
        <a:off x="3194346" y="1502"/>
        <a:ext cx="2511156" cy="1506693"/>
      </dsp:txXfrm>
    </dsp:sp>
    <dsp:sp modelId="{126C0814-25A0-4B24-9CA2-69A6EFC77DC1}">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625E39B4-4192-4173-A1E1-1926F1E9B4C4}">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dirty="0"/>
            <a:t>Initial information to be obtained in all cases</a:t>
          </a:r>
          <a:endParaRPr lang="en-US" sz="1700" kern="1200" dirty="0"/>
        </a:p>
      </dsp:txBody>
      <dsp:txXfrm>
        <a:off x="105624" y="2085762"/>
        <a:ext cx="2511156" cy="1506693"/>
      </dsp:txXfrm>
    </dsp:sp>
    <dsp:sp modelId="{D485E85E-9AAE-4C9A-9880-9AB4FCA29F8A}">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E4DF4A3E-210F-4590-A4BF-8A69D62931D5}">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Consider threats to life</a:t>
          </a:r>
          <a:endParaRPr lang="en-US" sz="1700" kern="1200"/>
        </a:p>
      </dsp:txBody>
      <dsp:txXfrm>
        <a:off x="3194346" y="2085762"/>
        <a:ext cx="2511156" cy="1506693"/>
      </dsp:txXfrm>
    </dsp:sp>
    <dsp:sp modelId="{971D29A4-EE9F-45FF-B7D5-7A21BD9BEEE3}">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AADE07DA-580F-42E0-B95E-E0724CBCB577}">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Community issues</a:t>
          </a:r>
          <a:endParaRPr lang="en-US" sz="1700" kern="1200"/>
        </a:p>
      </dsp:txBody>
      <dsp:txXfrm>
        <a:off x="105624" y="4170022"/>
        <a:ext cx="2511156" cy="1506693"/>
      </dsp:txXfrm>
    </dsp:sp>
    <dsp:sp modelId="{C0DC8793-D9A6-4EFD-A28A-60B2D20C21BB}">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If victims &lt; 18 adhere to child protection &amp; safeguarding children &amp; young people in respective force</a:t>
          </a:r>
          <a:endParaRPr lang="en-US" sz="1700" kern="1200"/>
        </a:p>
      </dsp:txBody>
      <dsp:txXfrm>
        <a:off x="3194346" y="4170022"/>
        <a:ext cx="2511156" cy="1506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C94C7-E4E7-4795-9F49-A0CD7D7B8C43}">
      <dsp:nvSpPr>
        <dsp:cNvPr id="0" name=""/>
        <dsp:cNvSpPr/>
      </dsp:nvSpPr>
      <dsp:spPr>
        <a:xfrm>
          <a:off x="0" y="617"/>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336C9D6-1E20-4804-832F-A05CA25098CA}">
      <dsp:nvSpPr>
        <dsp:cNvPr id="0" name=""/>
        <dsp:cNvSpPr/>
      </dsp:nvSpPr>
      <dsp:spPr>
        <a:xfrm>
          <a:off x="0" y="617"/>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Victims have got a fundamental right to be believed</a:t>
          </a:r>
          <a:endParaRPr lang="en-US" sz="2000" kern="1200"/>
        </a:p>
      </dsp:txBody>
      <dsp:txXfrm>
        <a:off x="0" y="617"/>
        <a:ext cx="4692444" cy="1011338"/>
      </dsp:txXfrm>
    </dsp:sp>
    <dsp:sp modelId="{4F6F2538-BD51-4B3D-A304-6D9110935F90}">
      <dsp:nvSpPr>
        <dsp:cNvPr id="0" name=""/>
        <dsp:cNvSpPr/>
      </dsp:nvSpPr>
      <dsp:spPr>
        <a:xfrm>
          <a:off x="0" y="1011955"/>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C5DC19-9618-48CC-84A1-753F5F680D59}">
      <dsp:nvSpPr>
        <dsp:cNvPr id="0" name=""/>
        <dsp:cNvSpPr/>
      </dsp:nvSpPr>
      <dsp:spPr>
        <a:xfrm>
          <a:off x="0" y="1011955"/>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Putting victims, their safety (Safeguarding) &amp; well-being at the heart of our responses &amp; investigations</a:t>
          </a:r>
          <a:endParaRPr lang="en-US" sz="2000" kern="1200"/>
        </a:p>
      </dsp:txBody>
      <dsp:txXfrm>
        <a:off x="0" y="1011955"/>
        <a:ext cx="4692444" cy="1011338"/>
      </dsp:txXfrm>
    </dsp:sp>
    <dsp:sp modelId="{86584A23-86B4-4591-AF6B-3E0378964BFC}">
      <dsp:nvSpPr>
        <dsp:cNvPr id="0" name=""/>
        <dsp:cNvSpPr/>
      </dsp:nvSpPr>
      <dsp:spPr>
        <a:xfrm>
          <a:off x="0" y="2023293"/>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B23783-59E7-4B6A-81D4-FD101AEBDF5D}">
      <dsp:nvSpPr>
        <dsp:cNvPr id="0" name=""/>
        <dsp:cNvSpPr/>
      </dsp:nvSpPr>
      <dsp:spPr>
        <a:xfrm>
          <a:off x="0" y="2023293"/>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That the victim’s personal details will be stored, managed &amp; handled with integrity &amp; confidentiality</a:t>
          </a:r>
          <a:endParaRPr lang="en-US" sz="2000" kern="1200" dirty="0"/>
        </a:p>
      </dsp:txBody>
      <dsp:txXfrm>
        <a:off x="0" y="2023293"/>
        <a:ext cx="4692444" cy="1011338"/>
      </dsp:txXfrm>
    </dsp:sp>
    <dsp:sp modelId="{C14FAE4D-F4CB-4A41-866D-CACCC48AE4F5}">
      <dsp:nvSpPr>
        <dsp:cNvPr id="0" name=""/>
        <dsp:cNvSpPr/>
      </dsp:nvSpPr>
      <dsp:spPr>
        <a:xfrm>
          <a:off x="0" y="3034631"/>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0E1C20-7549-474F-92CE-B875CC3EB3D6}">
      <dsp:nvSpPr>
        <dsp:cNvPr id="0" name=""/>
        <dsp:cNvSpPr/>
      </dsp:nvSpPr>
      <dsp:spPr>
        <a:xfrm>
          <a:off x="0" y="3034631"/>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See Honour Based abuse Advice for first responders March 2023</a:t>
          </a:r>
          <a:endParaRPr lang="en-US" sz="2000" kern="1200"/>
        </a:p>
      </dsp:txBody>
      <dsp:txXfrm>
        <a:off x="0" y="3034631"/>
        <a:ext cx="4692444" cy="1011338"/>
      </dsp:txXfrm>
    </dsp:sp>
    <dsp:sp modelId="{48EADF00-7FA5-40B5-B422-4143ACB78833}">
      <dsp:nvSpPr>
        <dsp:cNvPr id="0" name=""/>
        <dsp:cNvSpPr/>
      </dsp:nvSpPr>
      <dsp:spPr>
        <a:xfrm>
          <a:off x="0" y="4045969"/>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0FA6119-6FEE-427E-981E-0CE427DDF9FC}">
      <dsp:nvSpPr>
        <dsp:cNvPr id="0" name=""/>
        <dsp:cNvSpPr/>
      </dsp:nvSpPr>
      <dsp:spPr>
        <a:xfrm>
          <a:off x="0" y="4045969"/>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hlinkClick xmlns:r="http://schemas.openxmlformats.org/officeDocument/2006/relationships" r:id="rId1"/>
            </a:rPr>
            <a:t>Honour-based abuse: Advice for first responders (college.police.uk)</a:t>
          </a:r>
          <a:endParaRPr lang="en-US" sz="2000" kern="1200"/>
        </a:p>
      </dsp:txBody>
      <dsp:txXfrm>
        <a:off x="0" y="4045969"/>
        <a:ext cx="4692444" cy="10113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51E61-EE40-45EF-9023-58331CFBA3EC}">
      <dsp:nvSpPr>
        <dsp:cNvPr id="0" name=""/>
        <dsp:cNvSpPr/>
      </dsp:nvSpPr>
      <dsp:spPr>
        <a:xfrm>
          <a:off x="0" y="2229"/>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D8784-4998-4FEA-BD20-B3FF1FFBDA27}">
      <dsp:nvSpPr>
        <dsp:cNvPr id="0" name=""/>
        <dsp:cNvSpPr/>
      </dsp:nvSpPr>
      <dsp:spPr>
        <a:xfrm>
          <a:off x="0" y="2229"/>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2229"/>
        <a:ext cx="10857271" cy="760135"/>
      </dsp:txXfrm>
    </dsp:sp>
    <dsp:sp modelId="{6381CF9C-1386-4F58-A0FF-B37F9B3486F8}">
      <dsp:nvSpPr>
        <dsp:cNvPr id="0" name=""/>
        <dsp:cNvSpPr/>
      </dsp:nvSpPr>
      <dsp:spPr>
        <a:xfrm>
          <a:off x="0" y="762364"/>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A0D40-A651-4D28-8456-E05A17860D2D}">
      <dsp:nvSpPr>
        <dsp:cNvPr id="0" name=""/>
        <dsp:cNvSpPr/>
      </dsp:nvSpPr>
      <dsp:spPr>
        <a:xfrm>
          <a:off x="0" y="762364"/>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88 cases (29%) involved victims aged 17 years and under</a:t>
          </a:r>
          <a:endParaRPr lang="en-US" sz="2500" kern="1200"/>
        </a:p>
      </dsp:txBody>
      <dsp:txXfrm>
        <a:off x="0" y="762364"/>
        <a:ext cx="10857271" cy="760135"/>
      </dsp:txXfrm>
    </dsp:sp>
    <dsp:sp modelId="{B873F204-1152-4631-B19E-CA96032C0BFC}">
      <dsp:nvSpPr>
        <dsp:cNvPr id="0" name=""/>
        <dsp:cNvSpPr/>
      </dsp:nvSpPr>
      <dsp:spPr>
        <a:xfrm>
          <a:off x="0" y="1522500"/>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38BF-6950-474D-AB9C-478CBB9CFF98}">
      <dsp:nvSpPr>
        <dsp:cNvPr id="0" name=""/>
        <dsp:cNvSpPr/>
      </dsp:nvSpPr>
      <dsp:spPr>
        <a:xfrm>
          <a:off x="0" y="1522500"/>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119 cases (39%) involved victims aged 18 to 25</a:t>
          </a:r>
          <a:endParaRPr lang="en-US" sz="2500" kern="1200"/>
        </a:p>
      </dsp:txBody>
      <dsp:txXfrm>
        <a:off x="0" y="1522500"/>
        <a:ext cx="10857271" cy="760135"/>
      </dsp:txXfrm>
    </dsp:sp>
    <dsp:sp modelId="{6489CEF5-2F83-4E86-9FA5-C4A56D81629C}">
      <dsp:nvSpPr>
        <dsp:cNvPr id="0" name=""/>
        <dsp:cNvSpPr/>
      </dsp:nvSpPr>
      <dsp:spPr>
        <a:xfrm>
          <a:off x="0" y="2282636"/>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BD777-0F9E-40E2-B217-AB52FB441F06}">
      <dsp:nvSpPr>
        <dsp:cNvPr id="0" name=""/>
        <dsp:cNvSpPr/>
      </dsp:nvSpPr>
      <dsp:spPr>
        <a:xfrm>
          <a:off x="0" y="2282635"/>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62 cases (19%) involved victims with mental capacity concerns</a:t>
          </a:r>
          <a:endParaRPr lang="en-US" sz="2500" kern="1200"/>
        </a:p>
      </dsp:txBody>
      <dsp:txXfrm>
        <a:off x="0" y="2282635"/>
        <a:ext cx="10857271" cy="760135"/>
      </dsp:txXfrm>
    </dsp:sp>
    <dsp:sp modelId="{D5076298-9F59-44F2-9536-1AC1A2B6F743}">
      <dsp:nvSpPr>
        <dsp:cNvPr id="0" name=""/>
        <dsp:cNvSpPr/>
      </dsp:nvSpPr>
      <dsp:spPr>
        <a:xfrm>
          <a:off x="0" y="3042771"/>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4A8D6-B7E1-4168-AE62-35498FEF1290}">
      <dsp:nvSpPr>
        <dsp:cNvPr id="0" name=""/>
        <dsp:cNvSpPr/>
      </dsp:nvSpPr>
      <dsp:spPr>
        <a:xfrm>
          <a:off x="0" y="3042771"/>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235 cases (78%) involved female victims, and 67 cases (22%) involved male victims</a:t>
          </a:r>
          <a:endParaRPr lang="en-US" sz="2500" kern="1200"/>
        </a:p>
      </dsp:txBody>
      <dsp:txXfrm>
        <a:off x="0" y="3042771"/>
        <a:ext cx="10857271" cy="760135"/>
      </dsp:txXfrm>
    </dsp:sp>
    <dsp:sp modelId="{6CCEFAE4-EC96-4E24-A1C3-FD088B4C420B}">
      <dsp:nvSpPr>
        <dsp:cNvPr id="0" name=""/>
        <dsp:cNvSpPr/>
      </dsp:nvSpPr>
      <dsp:spPr>
        <a:xfrm>
          <a:off x="0" y="3802907"/>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34EBB-4477-40F9-A5B2-76ABFBA9608E}">
      <dsp:nvSpPr>
        <dsp:cNvPr id="0" name=""/>
        <dsp:cNvSpPr/>
      </dsp:nvSpPr>
      <dsp:spPr>
        <a:xfrm>
          <a:off x="0" y="3802907"/>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0" y="3802907"/>
        <a:ext cx="10857271" cy="7601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DBF80-4511-4A2F-80D0-340E1B86986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9C435-F937-4F27-ACF1-5074EDD2FAB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Immediate action of safeguarding, consider Police Protection Powers</a:t>
          </a:r>
          <a:endParaRPr lang="en-US" sz="3100" kern="1200"/>
        </a:p>
      </dsp:txBody>
      <dsp:txXfrm>
        <a:off x="0" y="675"/>
        <a:ext cx="6900512" cy="1106957"/>
      </dsp:txXfrm>
    </dsp:sp>
    <dsp:sp modelId="{6DE68AE1-8C34-41FB-80CE-7C275BBAFF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B527-3290-4BC5-B6D6-B659EC776606}">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Secure Evidence </a:t>
          </a:r>
          <a:endParaRPr lang="en-US" sz="3100" kern="1200"/>
        </a:p>
      </dsp:txBody>
      <dsp:txXfrm>
        <a:off x="0" y="1107633"/>
        <a:ext cx="6900512" cy="1106957"/>
      </dsp:txXfrm>
    </dsp:sp>
    <dsp:sp modelId="{BD968821-6387-41DC-960C-F5E840F418E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D0272-B687-4418-A19B-6CEADCBE6EAF}">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arresting the suspects </a:t>
          </a:r>
          <a:endParaRPr lang="en-US" sz="3100" kern="1200"/>
        </a:p>
      </dsp:txBody>
      <dsp:txXfrm>
        <a:off x="0" y="2214591"/>
        <a:ext cx="6900512" cy="1106957"/>
      </dsp:txXfrm>
    </dsp:sp>
    <dsp:sp modelId="{3F6D4985-542E-4D4E-803B-F27C0E92884F}">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61CB12-8FDF-489D-B76E-B196D2BBB76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Seek advice of a Supervisor</a:t>
          </a:r>
          <a:endParaRPr lang="en-US" sz="3100" kern="1200"/>
        </a:p>
      </dsp:txBody>
      <dsp:txXfrm>
        <a:off x="0" y="3321549"/>
        <a:ext cx="6900512" cy="1106957"/>
      </dsp:txXfrm>
    </dsp:sp>
    <dsp:sp modelId="{EA4D37C7-7713-4A21-B124-609D78E26858}">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601-5113-4210-A997-A3368F1A94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how/when/ where you talk to potential victims</a:t>
          </a:r>
          <a:endParaRPr lang="en-US" sz="3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24/08/2023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ssets.college.police.uk/s3fs-public/2023-03/Honour-based-abuse-advice-for-first-responders.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She was stabbed 11 times and had her throat slit by her father in the bathroom of her family home. Her father then attempted suicide by using 2 the knife and jumped from a 3rd floor balcony – he survived. Later alleged to police that he was an informant for the PKK and Al-</a:t>
            </a:r>
            <a:r>
              <a:rPr lang="en-US" sz="1200" dirty="0" err="1"/>
              <a:t>Quieda</a:t>
            </a:r>
            <a:r>
              <a:rPr lang="en-US" sz="1200" dirty="0"/>
              <a:t>, representatives from which had forced their way in and tried to kill him and his daughter</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dirty="0"/>
          </a:p>
        </p:txBody>
      </p:sp>
    </p:spTree>
    <p:extLst>
      <p:ext uri="{BB962C8B-B14F-4D97-AF65-F5344CB8AC3E}">
        <p14:creationId xmlns:p14="http://schemas.microsoft.com/office/powerpoint/2010/main" val="794586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had run away from home at least twice before. Parents denied murder for years but were eventually convicted and sentenced to 25 </a:t>
            </a:r>
            <a:r>
              <a:rPr lang="en-GB" dirty="0" err="1"/>
              <a:t>yrs</a:t>
            </a:r>
            <a:r>
              <a:rPr lang="en-GB" dirty="0"/>
              <a:t> imprisonment. It took surveillance microphones in the parents’ home to catch them. They were overheard telling their other children not to speak at school about it. They suffocated Shafilea using a plastic bag over her head.</a:t>
            </a:r>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2224999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360988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Increases in HBA-related offence recorded by the police over the last year could be due to a number of reasons, including:</a:t>
            </a:r>
          </a:p>
          <a:p>
            <a:pPr algn="l">
              <a:buFont typeface="Arial" panose="020B0604020202020204" pitchFamily="34" charset="0"/>
              <a:buChar char="•"/>
            </a:pPr>
            <a:r>
              <a:rPr lang="en-GB" b="0" i="0" dirty="0">
                <a:solidFill>
                  <a:srgbClr val="0B0C0C"/>
                </a:solidFill>
                <a:effectLst/>
                <a:latin typeface="GDS Transport"/>
              </a:rPr>
              <a:t>general improvements in crime recording</a:t>
            </a:r>
          </a:p>
          <a:p>
            <a:pPr algn="l">
              <a:buFont typeface="Arial" panose="020B0604020202020204" pitchFamily="34" charset="0"/>
              <a:buChar char="•"/>
            </a:pPr>
            <a:r>
              <a:rPr lang="en-GB" b="0" i="0" dirty="0">
                <a:solidFill>
                  <a:srgbClr val="0B0C0C"/>
                </a:solidFill>
                <a:effectLs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latin typeface="GDS Transport"/>
              </a:rPr>
              <a:t>a genuine increase in these offences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p:txBody>
      </p:sp>
      <p:sp>
        <p:nvSpPr>
          <p:cNvPr id="4" name="Slide Number Placeholder 3"/>
          <p:cNvSpPr>
            <a:spLocks noGrp="1"/>
          </p:cNvSpPr>
          <p:nvPr>
            <p:ph type="sldNum" sz="quarter" idx="5"/>
          </p:nvPr>
        </p:nvSpPr>
        <p:spPr/>
        <p:txBody>
          <a:bodyPr/>
          <a:lstStyle/>
          <a:p>
            <a:fld id="{297C877E-9C59-4BF6-8D2E-930B76999369}" type="slidenum">
              <a:rPr lang="en-GB" smtClean="0"/>
              <a:t>9</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dirty="0"/>
          </a:p>
        </p:txBody>
      </p:sp>
    </p:spTree>
    <p:extLst>
      <p:ext uri="{BB962C8B-B14F-4D97-AF65-F5344CB8AC3E}">
        <p14:creationId xmlns:p14="http://schemas.microsoft.com/office/powerpoint/2010/main" val="447474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point of BANAZ it was all about honour and bringing shame on the family after leaving her arranged marriage. </a:t>
            </a:r>
          </a:p>
          <a:p>
            <a:r>
              <a:rPr lang="en-GB" dirty="0"/>
              <a:t>BANAZ dishonour was to choose her own boyfriend from a different Kurdish clan. Her punishment was decided at a family of war meeting and it was decided to kill BANAZ for this. </a:t>
            </a:r>
          </a:p>
          <a:p>
            <a:r>
              <a:rPr lang="en-GB" dirty="0"/>
              <a:t>This decision was taken by several members of the family. BANAZ had contacted the police on four different occasions and met with indifference Physical violence –</a:t>
            </a:r>
          </a:p>
          <a:p>
            <a:r>
              <a:rPr lang="en-GB" dirty="0"/>
              <a:t> she was regularly chained under the stairs</a:t>
            </a:r>
          </a:p>
          <a:p>
            <a:endParaRPr lang="en-GB" dirty="0"/>
          </a:p>
          <a:p>
            <a:r>
              <a:rPr lang="en-GB" dirty="0"/>
              <a:t>IPCC Investigation The Independent Police Complaints Commission investigated how the Met and West Midlands Police handled complaints from Banaz </a:t>
            </a:r>
            <a:r>
              <a:rPr lang="en-GB" dirty="0" err="1"/>
              <a:t>Mahmod</a:t>
            </a:r>
            <a:r>
              <a:rPr lang="en-GB" dirty="0"/>
              <a:t> before her death. The IPCC said Miss </a:t>
            </a:r>
            <a:r>
              <a:rPr lang="en-GB" dirty="0" err="1"/>
              <a:t>Mahmod</a:t>
            </a:r>
            <a:r>
              <a:rPr lang="en-GB" dirty="0"/>
              <a:t>, 20, had been "let down" by police in some instances. In two specific incidents Miss </a:t>
            </a:r>
            <a:r>
              <a:rPr lang="en-GB" dirty="0" err="1"/>
              <a:t>Mahmod's</a:t>
            </a:r>
            <a:r>
              <a:rPr lang="en-GB" dirty="0"/>
              <a:t> case suffered from delays, poor supervision, "a lack of understanding and insensitivity", the IPCC concluded. Six other detectives from the Met and West Midlands received written warnings, and one Met constable received "words of advice" over some of their dealings with the victim.</a:t>
            </a:r>
          </a:p>
          <a:p>
            <a:endParaRPr lang="en-GB" dirty="0"/>
          </a:p>
          <a:p>
            <a:r>
              <a:rPr lang="en-GB" dirty="0"/>
              <a:t>Miss </a:t>
            </a:r>
            <a:r>
              <a:rPr lang="en-GB" dirty="0" err="1"/>
              <a:t>Mahmod</a:t>
            </a:r>
            <a:r>
              <a:rPr lang="en-GB" dirty="0"/>
              <a:t>, from south London, had made several attempts to warn police that her life was in danger, even naming those she thought would kill her. 'Worst failings' In three of the incidents investigated, the IPCC found the police force involved - the Metropolitan Police Service - had dealt with it "appropriately and sensitively". </a:t>
            </a:r>
          </a:p>
          <a:p>
            <a:endParaRPr lang="en-GB" dirty="0"/>
          </a:p>
          <a:p>
            <a:r>
              <a:rPr lang="en-GB" dirty="0"/>
              <a:t>But in two other instances they found Miss </a:t>
            </a:r>
            <a:r>
              <a:rPr lang="en-GB" dirty="0" err="1"/>
              <a:t>Mahmod</a:t>
            </a:r>
            <a:r>
              <a:rPr lang="en-GB" dirty="0"/>
              <a:t> was "let down by the service she received. There were delays in investigations, poor supervision, a lack of understanding and insensitivity". </a:t>
            </a:r>
          </a:p>
          <a:p>
            <a:endParaRPr lang="en-GB" dirty="0"/>
          </a:p>
          <a:p>
            <a:r>
              <a:rPr lang="en-GB" dirty="0"/>
              <a:t>Miss </a:t>
            </a:r>
            <a:r>
              <a:rPr lang="en-GB" dirty="0" err="1"/>
              <a:t>Mahmod</a:t>
            </a:r>
            <a:r>
              <a:rPr lang="en-GB" dirty="0"/>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4096024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14</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Honour-based abuse: Advice for first responders (college.police.uk)</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place two flip charts on walls and split course into two groups.</a:t>
            </a:r>
          </a:p>
          <a:p>
            <a:endParaRPr lang="en-GB" dirty="0"/>
          </a:p>
          <a:p>
            <a:r>
              <a:rPr lang="en-GB" dirty="0"/>
              <a:t> Provide Pens. Ask Group One to record words they associate with the term “ARRANGED MARRIAGE” Ask Group Two to record words they associate with the term “FORCED MARRIAGE” After appropriate amount of time, ask groups to swap, read words listed and add if they can. </a:t>
            </a:r>
          </a:p>
          <a:p>
            <a:endParaRPr lang="en-GB" dirty="0"/>
          </a:p>
          <a:p>
            <a:endParaRPr lang="en-GB" dirty="0"/>
          </a:p>
          <a:p>
            <a:r>
              <a:rPr lang="en-GB" dirty="0"/>
              <a:t>Trainer to debrief by picking out words that need to be expanded on. Trainer to ask… “Why does Forced Marriage happen?” Expected 13 responses: marriage is seen as a solution for perceived threat to the family honour </a:t>
            </a:r>
            <a:r>
              <a:rPr lang="en-GB" dirty="0" err="1"/>
              <a:t>eg</a:t>
            </a:r>
            <a:r>
              <a:rPr lang="en-GB" dirty="0"/>
              <a:t> if a daughter is becoming too westernised or wanting to choose a partner outside of the community. This task leads into next slide – definition of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an arranged and a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a:p>
        </p:txBody>
      </p:sp>
    </p:spTree>
    <p:extLst>
      <p:ext uri="{BB962C8B-B14F-4D97-AF65-F5344CB8AC3E}">
        <p14:creationId xmlns:p14="http://schemas.microsoft.com/office/powerpoint/2010/main" val="105482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Conside</a:t>
            </a:r>
            <a:r>
              <a:rPr lang="en-GB" dirty="0"/>
              <a:t> </a:t>
            </a:r>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22</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case?</a:t>
            </a:r>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dirty="0"/>
          </a:p>
        </p:txBody>
      </p:sp>
    </p:spTree>
    <p:extLst>
      <p:ext uri="{BB962C8B-B14F-4D97-AF65-F5344CB8AC3E}">
        <p14:creationId xmlns:p14="http://schemas.microsoft.com/office/powerpoint/2010/main" val="2382144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dirty="0"/>
          </a:p>
        </p:txBody>
      </p:sp>
    </p:spTree>
    <p:extLst>
      <p:ext uri="{BB962C8B-B14F-4D97-AF65-F5344CB8AC3E}">
        <p14:creationId xmlns:p14="http://schemas.microsoft.com/office/powerpoint/2010/main" val="29653727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25</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14384601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27</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information or concern that a child is at risk or has undergone FGM must result in a child protection referral</a:t>
            </a:r>
          </a:p>
          <a:p>
            <a:endParaRPr lang="en-GB" dirty="0"/>
          </a:p>
          <a:p>
            <a:r>
              <a:rPr lang="en-GB" dirty="0"/>
              <a:t>FGM is practised by families for a variety of complex reasons but often in the belief that it is beneficial for the girl or woman It is usually a girl’s parents or extended family who arrange for her to have FGM. Reasons for doing it include – READ LIST </a:t>
            </a:r>
          </a:p>
          <a:p>
            <a:endParaRPr lang="en-GB" dirty="0"/>
          </a:p>
          <a:p>
            <a:r>
              <a:rPr lang="en-GB" dirty="0"/>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endParaRPr lang="en-GB" dirty="0"/>
          </a:p>
          <a:p>
            <a:r>
              <a:rPr lang="en-GB" dirty="0"/>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endParaRPr lang="en-GB" dirty="0"/>
          </a:p>
          <a:p>
            <a:endParaRPr lang="en-GB" dirty="0"/>
          </a:p>
          <a:p>
            <a:r>
              <a:rPr lang="en-GB" dirty="0"/>
              <a:t> Women who have undergone FGM often believe they are more attractive than women who have not. There is no religious justification for carrying out FGM, every major religion condemns it. </a:t>
            </a:r>
          </a:p>
          <a:p>
            <a:endParaRPr lang="en-GB" dirty="0"/>
          </a:p>
          <a:p>
            <a:r>
              <a:rPr lang="en-GB" dirty="0"/>
              <a:t>Women who have reported attempting to shield their daughters from FGM have stated that they and their families have felt ostracised by their community, and that nobody wanted to marry their daughters</a:t>
            </a:r>
          </a:p>
          <a:p>
            <a:endParaRPr lang="en-GB" dirty="0"/>
          </a:p>
          <a:p>
            <a:r>
              <a:rPr lang="en-GB" dirty="0"/>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29</a:t>
            </a:fld>
            <a:endParaRPr lang="en-GB" dirty="0"/>
          </a:p>
        </p:txBody>
      </p:sp>
    </p:spTree>
    <p:extLst>
      <p:ext uri="{BB962C8B-B14F-4D97-AF65-F5344CB8AC3E}">
        <p14:creationId xmlns:p14="http://schemas.microsoft.com/office/powerpoint/2010/main" val="2485969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Clitoridectomy: partial or total removal of the clitoris (a small, sensitive and erectile part of the female genitals) and, in very rare cases, only the prepuce (the fold of skin surrounding the clitoris). </a:t>
            </a:r>
          </a:p>
          <a:p>
            <a:endParaRPr lang="en-GB" dirty="0"/>
          </a:p>
          <a:p>
            <a:endParaRPr lang="en-GB" dirty="0"/>
          </a:p>
          <a:p>
            <a:r>
              <a:rPr lang="en-GB" dirty="0"/>
              <a:t>Excision: partial or total removal of the clitoris and the labia minora, with or without excision of the labia majora (the labia are "the lips" that surround the vagina). </a:t>
            </a:r>
          </a:p>
          <a:p>
            <a:endParaRPr lang="en-GB" dirty="0"/>
          </a:p>
          <a:p>
            <a:endParaRPr lang="en-GB" dirty="0"/>
          </a:p>
          <a:p>
            <a:r>
              <a:rPr lang="en-GB" dirty="0"/>
              <a:t>Infibulation: narrowing of the vaginal opening through the creation of a covering seal. The seal is formed by cutting and repositioning the inner, or outer, labia, with or without removal of the clitoris. </a:t>
            </a:r>
          </a:p>
          <a:p>
            <a:endParaRPr lang="en-GB" dirty="0"/>
          </a:p>
          <a:p>
            <a:endParaRPr lang="en-GB" dirty="0"/>
          </a:p>
          <a:p>
            <a:r>
              <a:rPr lang="en-GB" dirty="0"/>
              <a:t>Other: all other harmful procedures to the female genitalia for non-medical purposes, e.g. pricking, piercing, incising, scraping and cauterizing the genital area.</a:t>
            </a:r>
          </a:p>
        </p:txBody>
      </p:sp>
      <p:sp>
        <p:nvSpPr>
          <p:cNvPr id="4" name="Slide Number Placeholder 3"/>
          <p:cNvSpPr>
            <a:spLocks noGrp="1"/>
          </p:cNvSpPr>
          <p:nvPr>
            <p:ph type="sldNum" sz="quarter" idx="5"/>
          </p:nvPr>
        </p:nvSpPr>
        <p:spPr/>
        <p:txBody>
          <a:bodyPr/>
          <a:lstStyle/>
          <a:p>
            <a:fld id="{297C877E-9C59-4BF6-8D2E-930B76999369}" type="slidenum">
              <a:rPr lang="en-GB" smtClean="0"/>
              <a:t>30</a:t>
            </a:fld>
            <a:endParaRPr lang="en-GB" dirty="0"/>
          </a:p>
        </p:txBody>
      </p:sp>
    </p:spTree>
    <p:extLst>
      <p:ext uri="{BB962C8B-B14F-4D97-AF65-F5344CB8AC3E}">
        <p14:creationId xmlns:p14="http://schemas.microsoft.com/office/powerpoint/2010/main" val="12405415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31</a:t>
            </a:fld>
            <a:endParaRPr lang="en-GB" dirty="0"/>
          </a:p>
        </p:txBody>
      </p:sp>
    </p:spTree>
    <p:extLst>
      <p:ext uri="{BB962C8B-B14F-4D97-AF65-F5344CB8AC3E}">
        <p14:creationId xmlns:p14="http://schemas.microsoft.com/office/powerpoint/2010/main" val="4644831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FGM in varying degrees has appeared in all the continents of the world. Practiced in more than 28 countries in Africa, parts of Middle East, South East Asia, Europe, America &amp; other countries where immigrants from FGM-affected communities live. </a:t>
            </a:r>
          </a:p>
          <a:p>
            <a:endParaRPr lang="en-GB" dirty="0"/>
          </a:p>
          <a:p>
            <a:endParaRPr lang="en-GB" dirty="0"/>
          </a:p>
          <a:p>
            <a:r>
              <a:rPr lang="en-GB" dirty="0"/>
              <a:t>Countries with high numbers of incidents include: •Burkina Faso Djibouti Egypt Eritrea Ethiopia Gambia •Guinea Mali Sierra Leone Somalia Sudan Democratic Republic of Congo (DRC), Ghana, Niger, Tanzania, Togo &amp; Uganda have low occurrence of FGM. </a:t>
            </a:r>
          </a:p>
          <a:p>
            <a:endParaRPr lang="en-GB" dirty="0"/>
          </a:p>
          <a:p>
            <a:endParaRPr lang="en-GB" dirty="0"/>
          </a:p>
          <a:p>
            <a:r>
              <a:rPr lang="en-GB" dirty="0"/>
              <a:t>However, within each of these countries there are specific communities in which the incidence is high. Also documented in communities in Iraq, Israel, Oman, Yemen, United Arab Emirates, Occupied Palestinian Territories, India, Indonesia, Malaysia and Pakistan.</a:t>
            </a:r>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6345595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33</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34</a:t>
            </a:fld>
            <a:endParaRPr lang="en-GB" dirty="0"/>
          </a:p>
        </p:txBody>
      </p:sp>
    </p:spTree>
    <p:extLst>
      <p:ext uri="{BB962C8B-B14F-4D97-AF65-F5344CB8AC3E}">
        <p14:creationId xmlns:p14="http://schemas.microsoft.com/office/powerpoint/2010/main" val="13022762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36</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37</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mother of a three-year-old girl has become the first person to be found guilty of female genital mutilation (FGM) in the UK in a landmark case welcomed by campaigners. The Ugandan woman, 37, and her Ghanaian partner, 43, both from Walthamstow, east London, were accused of cutting their daughter over the 2017 summer bank holiday. While the parents were on bail, police searched the mother’s home and found evidence of witchcraft, including spells aimed at silencing professionals involved in the case. Police found spells written inside 40 frozen limes and two ox tongues with screws embedded in them with the apparent aim of keeping police, social workers and lawyers quiet. The defendants, who cannot be identified for legal reasons, denied FGM and an </a:t>
            </a:r>
          </a:p>
          <a:p>
            <a:endParaRPr lang="en-GB" dirty="0"/>
          </a:p>
          <a:p>
            <a:r>
              <a:rPr lang="en-GB" dirty="0"/>
              <a:t>alternative charge of failing to protect a girl from risk of genital mutilation. The mother cried in the dock as she was found guilty of FGM after the Old Bailey jury deliberated for less than a day. Her partner was cleared of all charges. The two defendants were jointly accused of subjecting the girl to FGM by “deliberate cutting with a sharp instrument” at her mother’s home in the presence of her father. Medics raised the alarm when the girl was taken to </a:t>
            </a:r>
            <a:r>
              <a:rPr lang="en-GB" dirty="0" err="1"/>
              <a:t>Whipps</a:t>
            </a:r>
            <a:r>
              <a:rPr lang="en-GB" dirty="0"/>
              <a:t> Cross hospital in north London with severe bleeding and a surgeon concluded the child had been cut with a scalpel. The defendants claimed their daughter had been reaching for a biscuit when she fell and cut herself on the edge of a kitchen cupboard. Medical experts confirmed the cause of her injuries were consistent with cutting rather than a fall. The victim later told specially trained officers during a series of video interviews played to the court that she had been cut by a “witch”. ***</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38</a:t>
            </a:fld>
            <a:endParaRPr lang="en-GB" dirty="0"/>
          </a:p>
        </p:txBody>
      </p:sp>
    </p:spTree>
    <p:extLst>
      <p:ext uri="{BB962C8B-B14F-4D97-AF65-F5344CB8AC3E}">
        <p14:creationId xmlns:p14="http://schemas.microsoft.com/office/powerpoint/2010/main" val="28441466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39</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Dhanuson Dharmasena,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endParaRPr lang="en-GB" dirty="0"/>
          </a:p>
          <a:p>
            <a:r>
              <a:rPr lang="en-GB" dirty="0"/>
              <a:t>But his defence barrister said that Dr Dharmasena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p:txBody>
      </p:sp>
      <p:sp>
        <p:nvSpPr>
          <p:cNvPr id="4" name="Slide Number Placeholder 3"/>
          <p:cNvSpPr>
            <a:spLocks noGrp="1"/>
          </p:cNvSpPr>
          <p:nvPr>
            <p:ph type="sldNum" sz="quarter" idx="5"/>
          </p:nvPr>
        </p:nvSpPr>
        <p:spPr/>
        <p:txBody>
          <a:bodyPr/>
          <a:lstStyle/>
          <a:p>
            <a:fld id="{297C877E-9C59-4BF6-8D2E-930B76999369}" type="slidenum">
              <a:rPr lang="en-GB" smtClean="0"/>
              <a:t>40</a:t>
            </a:fld>
            <a:endParaRPr lang="en-GB" dirty="0"/>
          </a:p>
        </p:txBody>
      </p:sp>
    </p:spTree>
    <p:extLst>
      <p:ext uri="{BB962C8B-B14F-4D97-AF65-F5344CB8AC3E}">
        <p14:creationId xmlns:p14="http://schemas.microsoft.com/office/powerpoint/2010/main" val="38807101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41</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42</a:t>
            </a:fld>
            <a:endParaRPr lang="en-GB" dirty="0"/>
          </a:p>
        </p:txBody>
      </p:sp>
    </p:spTree>
    <p:extLst>
      <p:ext uri="{BB962C8B-B14F-4D97-AF65-F5344CB8AC3E}">
        <p14:creationId xmlns:p14="http://schemas.microsoft.com/office/powerpoint/2010/main" val="22201831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acceptance does not mean accepting the unacceptable! </a:t>
            </a:r>
          </a:p>
          <a:p>
            <a:endParaRPr lang="en-GB" dirty="0"/>
          </a:p>
          <a:p>
            <a:endParaRPr lang="en-GB" dirty="0"/>
          </a:p>
          <a:p>
            <a:r>
              <a:rPr lang="en-GB" dirty="0"/>
              <a:t>BAWSO (Black Association of Women Step Out) provides specialist services in Wales to people from black and ethnic minority backgrounds who are affected by domestic abuse and human trafficking. Provide packs where possible. However, if these are not available, provide a photocopy of the Guidelines for Police Officer contained within the pack. Allow students the opportunity to read this information and facilitate discussion as appropriate</a:t>
            </a:r>
          </a:p>
        </p:txBody>
      </p:sp>
      <p:sp>
        <p:nvSpPr>
          <p:cNvPr id="4" name="Slide Number Placeholder 3"/>
          <p:cNvSpPr>
            <a:spLocks noGrp="1"/>
          </p:cNvSpPr>
          <p:nvPr>
            <p:ph type="sldNum" sz="quarter" idx="5"/>
          </p:nvPr>
        </p:nvSpPr>
        <p:spPr/>
        <p:txBody>
          <a:bodyPr/>
          <a:lstStyle/>
          <a:p>
            <a:fld id="{297C877E-9C59-4BF6-8D2E-930B76999369}" type="slidenum">
              <a:rPr lang="en-GB" smtClean="0"/>
              <a:t>43</a:t>
            </a:fld>
            <a:endParaRPr lang="en-GB" dirty="0"/>
          </a:p>
        </p:txBody>
      </p:sp>
    </p:spTree>
    <p:extLst>
      <p:ext uri="{BB962C8B-B14F-4D97-AF65-F5344CB8AC3E}">
        <p14:creationId xmlns:p14="http://schemas.microsoft.com/office/powerpoint/2010/main" val="87976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24/08/2023</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24/08/2023</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kHHxF6ahxEg?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Qn-VhFHkUoY?start=524&amp;feature=oembed" TargetMode="Externa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pn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CpC4WH781bY?feature=oembed" TargetMode="Externa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d5T-P7tbiVE?start=9&amp;feature=oembed" TargetMode="Externa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NMY-YZloZBI?feature=oembed" TargetMode="Externa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gov.uk/guidance/forced-marriage" TargetMode="Externa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_6-w77RJ62Y?feature=oembed" TargetMode="External"/><Relationship Id="rId4" Type="http://schemas.openxmlformats.org/officeDocument/2006/relationships/image" Target="../media/image23.jpe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www.theguardian.com/society/2019/feb/01/fgm-mother-of-three-year-old-first-person-convicted-in-uk"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3.xml.rels><?xml version="1.0" encoding="UTF-8" standalone="yes"?>
<Relationships xmlns="http://schemas.openxmlformats.org/package/2006/relationships"><Relationship Id="rId3" Type="http://schemas.openxmlformats.org/officeDocument/2006/relationships/hyperlink" Target="https://bawso.org.uk/en/our-services/women/female-genital-mutilation-project/"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2"/>
          <a:srcRect l="30480" t="3463" r="1" b="5629"/>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dirty="0"/>
              <a:t>Honour Based Abuse, Forced Marriage &amp; Female Genital Mutilation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838200" y="365125"/>
            <a:ext cx="10515600" cy="1325563"/>
          </a:xfrm>
        </p:spPr>
        <p:txBody>
          <a:bodyPr>
            <a:normAutofit/>
          </a:bodyPr>
          <a:lstStyle/>
          <a:p>
            <a:r>
              <a:rPr lang="en-GB" sz="5400"/>
              <a:t>Aims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838200" y="1929384"/>
            <a:ext cx="10515600" cy="4251960"/>
          </a:xfrm>
        </p:spPr>
        <p:txBody>
          <a:bodyPr>
            <a:normAutofit/>
          </a:bodyPr>
          <a:lstStyle/>
          <a:p>
            <a:r>
              <a:rPr lang="en-GB" sz="2200"/>
              <a:t> Define the term, ‘Honour Based Abuse.’ </a:t>
            </a:r>
          </a:p>
          <a:p>
            <a:r>
              <a:rPr lang="en-GB" sz="2200"/>
              <a:t>Outline some of the catalysts for Honour Based Abuse Explain initial responding officer actions in cases where Honour Based Abuse is evident. </a:t>
            </a:r>
          </a:p>
          <a:p>
            <a:r>
              <a:rPr lang="en-GB" sz="2200"/>
              <a:t>State the differences between Arranged and Forced Marriage. </a:t>
            </a:r>
          </a:p>
          <a:p>
            <a:r>
              <a:rPr lang="en-GB" sz="2200"/>
              <a:t>Outline the legislation in relation to Forced Marriage.  </a:t>
            </a:r>
          </a:p>
          <a:p>
            <a:r>
              <a:rPr lang="en-GB" sz="2200"/>
              <a:t>Explain some of the barriers to reporting Honour Based Abuse and Forced Marriage. </a:t>
            </a:r>
          </a:p>
          <a:p>
            <a:r>
              <a:rPr lang="en-GB" sz="2200"/>
              <a:t>Describe how to identify and manage cases of Female Genital Mutilation </a:t>
            </a:r>
          </a:p>
          <a:p>
            <a:r>
              <a:rPr lang="en-GB" sz="2200"/>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85EA0-31CA-A17F-5659-D9B7372E7AB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What do they have in common?</a:t>
            </a:r>
            <a:br>
              <a:rPr lang="en-US" sz="4600"/>
            </a:br>
            <a:endParaRPr lang="en-US" sz="4600"/>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7D57F9D-240C-5DC1-F06B-7E6C5437B1EA}"/>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Heshu Yones Age 17 at time of murder (2003)</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Grade A student. Wanted to be “Western” like her friends. She started truanting to meet a boyfriend – an 18-year-old Lebanese man. This was discovered by family who took her back to Kurdistan (after having her examined to confirm she was still a virgin) to have her married. </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She refused. Family including brother who was a lawyer, then planned her murder. Brutally attacked at home by father with a knife. </a:t>
            </a:r>
          </a:p>
        </p:txBody>
      </p:sp>
      <p:pic>
        <p:nvPicPr>
          <p:cNvPr id="5" name="Content Placeholder 4" descr="A person with brown hair smiling&#10;&#10;Description automatically generated">
            <a:extLst>
              <a:ext uri="{FF2B5EF4-FFF2-40B4-BE49-F238E27FC236}">
                <a16:creationId xmlns:a16="http://schemas.microsoft.com/office/drawing/2014/main" id="{69CD1C06-26D8-C5C5-1E6D-DF7E78BFDA62}"/>
              </a:ext>
            </a:extLst>
          </p:cNvPr>
          <p:cNvPicPr>
            <a:picLocks noGrp="1" noChangeAspect="1"/>
          </p:cNvPicPr>
          <p:nvPr>
            <p:ph idx="1"/>
          </p:nvPr>
        </p:nvPicPr>
        <p:blipFill rotWithShape="1">
          <a:blip r:embed="rId3"/>
          <a:srcRect l="7978" r="-1" b="-1"/>
          <a:stretch/>
        </p:blipFill>
        <p:spPr>
          <a:xfrm>
            <a:off x="7675658" y="2093976"/>
            <a:ext cx="3941064" cy="4096512"/>
          </a:xfrm>
          <a:prstGeom prst="rect">
            <a:avLst/>
          </a:prstGeom>
        </p:spPr>
      </p:pic>
    </p:spTree>
    <p:extLst>
      <p:ext uri="{BB962C8B-B14F-4D97-AF65-F5344CB8AC3E}">
        <p14:creationId xmlns:p14="http://schemas.microsoft.com/office/powerpoint/2010/main" val="190264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261B25-4118-9675-8764-B6EB0A591FD1}"/>
              </a:ext>
            </a:extLst>
          </p:cNvPr>
          <p:cNvSpPr>
            <a:spLocks noGrp="1"/>
          </p:cNvSpPr>
          <p:nvPr>
            <p:ph type="title"/>
          </p:nvPr>
        </p:nvSpPr>
        <p:spPr>
          <a:xfrm>
            <a:off x="1137038" y="609597"/>
            <a:ext cx="9770022" cy="1330841"/>
          </a:xfrm>
        </p:spPr>
        <p:txBody>
          <a:bodyPr vert="horz" lIns="91440" tIns="45720" rIns="91440" bIns="45720" rtlCol="0" anchor="ctr">
            <a:normAutofit/>
          </a:bodyPr>
          <a:lstStyle/>
          <a:p>
            <a:r>
              <a:rPr lang="en-US" kern="1200" dirty="0" err="1">
                <a:solidFill>
                  <a:schemeClr val="tx1"/>
                </a:solidFill>
                <a:latin typeface="+mj-lt"/>
                <a:ea typeface="+mj-ea"/>
                <a:cs typeface="+mj-cs"/>
              </a:rPr>
              <a:t>Shafilea</a:t>
            </a:r>
            <a:r>
              <a:rPr lang="en-US" kern="1200" dirty="0">
                <a:solidFill>
                  <a:schemeClr val="tx1"/>
                </a:solidFill>
                <a:latin typeface="+mj-lt"/>
                <a:ea typeface="+mj-ea"/>
                <a:cs typeface="+mj-cs"/>
              </a:rPr>
              <a:t> Ahmed 17 years (2003)</a:t>
            </a:r>
          </a:p>
        </p:txBody>
      </p:sp>
      <p:sp>
        <p:nvSpPr>
          <p:cNvPr id="7" name="TextBox 6">
            <a:extLst>
              <a:ext uri="{FF2B5EF4-FFF2-40B4-BE49-F238E27FC236}">
                <a16:creationId xmlns:a16="http://schemas.microsoft.com/office/drawing/2014/main" id="{F886E5CE-6EF6-BFDB-CEDA-5FEA32D18940}"/>
              </a:ext>
            </a:extLst>
          </p:cNvPr>
          <p:cNvSpPr txBox="1"/>
          <p:nvPr/>
        </p:nvSpPr>
        <p:spPr>
          <a:xfrm>
            <a:off x="1137038" y="2194100"/>
            <a:ext cx="5950970" cy="390858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Suffocated at age 17 by parents in Bradford in front of siblings for being too </a:t>
            </a:r>
            <a:r>
              <a:rPr lang="en-US" sz="2400" dirty="0" err="1"/>
              <a:t>westernised</a:t>
            </a:r>
            <a:r>
              <a:rPr lang="en-US" sz="2400" dirty="0"/>
              <a:t>, hanging out with white people and refusing to marry an older man in Pakistan. In Pakistan she drank bleach to kill herself but was unsuccessful. She was brought back to the UK where her throat injuries were explained by saying she had been reaching for fruit juice in a power cut and had drunk it by mistake.</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391C6487-AB59-4CCF-5364-A9586E4CB55C}"/>
              </a:ext>
            </a:extLst>
          </p:cNvPr>
          <p:cNvPicPr>
            <a:picLocks noGrp="1" noChangeAspect="1"/>
          </p:cNvPicPr>
          <p:nvPr>
            <p:ph idx="1"/>
          </p:nvPr>
        </p:nvPicPr>
        <p:blipFill>
          <a:blip r:embed="rId3"/>
          <a:stretch>
            <a:fillRect/>
          </a:stretch>
        </p:blipFill>
        <p:spPr>
          <a:xfrm>
            <a:off x="7891362" y="2362376"/>
            <a:ext cx="3482910" cy="3374912"/>
          </a:xfrm>
          <a:prstGeom prst="rect">
            <a:avLst/>
          </a:prstGeom>
        </p:spPr>
      </p:pic>
      <p:sp>
        <p:nvSpPr>
          <p:cNvPr id="1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92900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A22ABB-D402-83F6-B548-B72BCB7640C9}"/>
              </a:ext>
            </a:extLst>
          </p:cNvPr>
          <p:cNvSpPr>
            <a:spLocks noGrp="1"/>
          </p:cNvSpPr>
          <p:nvPr>
            <p:ph type="title"/>
          </p:nvPr>
        </p:nvSpPr>
        <p:spPr>
          <a:xfrm>
            <a:off x="1137038" y="609597"/>
            <a:ext cx="8903433" cy="1330841"/>
          </a:xfrm>
        </p:spPr>
        <p:txBody>
          <a:bodyPr vert="horz" lIns="91440" tIns="45720" rIns="91440" bIns="45720" rtlCol="0" anchor="ctr">
            <a:normAutofit/>
          </a:bodyPr>
          <a:lstStyle/>
          <a:p>
            <a:r>
              <a:rPr lang="en-US"/>
              <a:t>Males can be victims too</a:t>
            </a:r>
          </a:p>
        </p:txBody>
      </p:sp>
      <p:sp>
        <p:nvSpPr>
          <p:cNvPr id="7" name="TextBox 6">
            <a:extLst>
              <a:ext uri="{FF2B5EF4-FFF2-40B4-BE49-F238E27FC236}">
                <a16:creationId xmlns:a16="http://schemas.microsoft.com/office/drawing/2014/main" id="{6CB958DF-03CB-05BF-99A0-40C64B4BFDF9}"/>
              </a:ext>
            </a:extLst>
          </p:cNvPr>
          <p:cNvSpPr txBox="1"/>
          <p:nvPr/>
        </p:nvSpPr>
        <p:spPr>
          <a:xfrm>
            <a:off x="1137038" y="2194100"/>
            <a:ext cx="5126303" cy="390858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Arash </a:t>
            </a:r>
            <a:r>
              <a:rPr lang="en-US" sz="2800" dirty="0" err="1"/>
              <a:t>Ghorbani</a:t>
            </a:r>
            <a:r>
              <a:rPr lang="en-US" sz="2800" dirty="0"/>
              <a:t>-Zarin, 19 years old (2005) Murdered by the family of his pregnant girlfriend because they disapproved of the relationship. The father of the girlfriend ordered his two sons to carry out the murder as the girl was already promised in an arranged marriage. Arash was stabbed 46 times in the assault.</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9A9835DE-620F-A2F6-2795-08B78743BA19}"/>
              </a:ext>
            </a:extLst>
          </p:cNvPr>
          <p:cNvPicPr>
            <a:picLocks noGrp="1" noChangeAspect="1"/>
          </p:cNvPicPr>
          <p:nvPr>
            <p:ph idx="1"/>
          </p:nvPr>
        </p:nvPicPr>
        <p:blipFill rotWithShape="1">
          <a:blip r:embed="rId3"/>
          <a:srcRect t="890" r="1" b="1"/>
          <a:stretch/>
        </p:blipFill>
        <p:spPr>
          <a:xfrm>
            <a:off x="7016376" y="2183362"/>
            <a:ext cx="4357896" cy="3732941"/>
          </a:xfrm>
          <a:prstGeom prst="rect">
            <a:avLst/>
          </a:prstGeom>
        </p:spPr>
      </p:pic>
      <p:sp>
        <p:nvSpPr>
          <p:cNvPr id="18"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263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p:txBody>
          <a:bodyPr/>
          <a:lstStyle/>
          <a:p>
            <a:r>
              <a:rPr lang="en-GB" dirty="0"/>
              <a:t>Honour Based Violence</a:t>
            </a:r>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p:txBody>
          <a:bodyPr/>
          <a:lstStyle/>
          <a:p>
            <a:r>
              <a:rPr lang="en-GB" dirty="0"/>
              <a:t>Controlling unwanted behaviour and sexuality (including perceived promiscuity, premarital relationships or being gay, lesbian, bisexual or transgender) particularly the behaviour and sexuality of women.</a:t>
            </a:r>
          </a:p>
          <a:p>
            <a:pPr marL="0" indent="0">
              <a:buNone/>
            </a:pPr>
            <a:r>
              <a:rPr lang="en-GB" dirty="0"/>
              <a:t>•Protecting Family Honour Responding to peer group or family pressure. </a:t>
            </a:r>
          </a:p>
          <a:p>
            <a:pPr marL="0" indent="0">
              <a:buNone/>
            </a:pPr>
            <a:r>
              <a:rPr lang="en-GB" dirty="0"/>
              <a:t>•Attempting to strengthen family links. </a:t>
            </a:r>
          </a:p>
          <a:p>
            <a:pPr marL="0" indent="0">
              <a:buNone/>
            </a:pPr>
            <a:r>
              <a:rPr lang="en-GB" dirty="0"/>
              <a:t>•Ensuring land, property and wealth remain within the family •Protecting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008184" y="174032"/>
            <a:ext cx="10175631" cy="1111843"/>
          </a:xfrm>
        </p:spPr>
        <p:txBody>
          <a:bodyPr anchor="ctr">
            <a:normAutofit/>
          </a:bodyPr>
          <a:lstStyle/>
          <a:p>
            <a:pPr algn="ctr"/>
            <a:r>
              <a:rPr lang="en-GB" sz="4000"/>
              <a:t>Statistics</a:t>
            </a:r>
          </a:p>
        </p:txBody>
      </p:sp>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1008184" y="1459907"/>
            <a:ext cx="10175630" cy="767904"/>
          </a:xfrm>
        </p:spPr>
        <p:txBody>
          <a:bodyPr anchor="ctr">
            <a:normAutofit/>
          </a:bodyPr>
          <a:lstStyle/>
          <a:p>
            <a:pPr marL="0" indent="0" algn="ctr">
              <a:buNone/>
            </a:pPr>
            <a:r>
              <a:rPr lang="en-GB" sz="2000"/>
              <a:t>According to the Home Office there were 2,725 HBA related offences recorded in England and Wales year ending March 2021. Up 18% compared to March 2020. </a:t>
            </a:r>
          </a:p>
        </p:txBody>
      </p:sp>
      <p:pic>
        <p:nvPicPr>
          <p:cNvPr id="5" name="Picture 4">
            <a:extLst>
              <a:ext uri="{FF2B5EF4-FFF2-40B4-BE49-F238E27FC236}">
                <a16:creationId xmlns:a16="http://schemas.microsoft.com/office/drawing/2014/main" id="{6DD36247-9416-5267-67BC-848782B93253}"/>
              </a:ext>
            </a:extLst>
          </p:cNvPr>
          <p:cNvPicPr>
            <a:picLocks noChangeAspect="1"/>
          </p:cNvPicPr>
          <p:nvPr/>
        </p:nvPicPr>
        <p:blipFill>
          <a:blip r:embed="rId3"/>
          <a:stretch>
            <a:fillRect/>
          </a:stretch>
        </p:blipFill>
        <p:spPr>
          <a:xfrm>
            <a:off x="995704" y="2405149"/>
            <a:ext cx="10194494" cy="3899393"/>
          </a:xfrm>
          <a:prstGeom prst="rect">
            <a:avLst/>
          </a:prstGeom>
        </p:spPr>
      </p:pic>
    </p:spTree>
    <p:extLst>
      <p:ext uri="{BB962C8B-B14F-4D97-AF65-F5344CB8AC3E}">
        <p14:creationId xmlns:p14="http://schemas.microsoft.com/office/powerpoint/2010/main" val="1509539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F3710-DB91-3854-AF60-7C34B8BFA0FD}"/>
              </a:ext>
            </a:extLst>
          </p:cNvPr>
          <p:cNvSpPr>
            <a:spLocks noGrp="1"/>
          </p:cNvSpPr>
          <p:nvPr>
            <p:ph type="title"/>
          </p:nvPr>
        </p:nvSpPr>
        <p:spPr/>
        <p:txBody>
          <a:bodyPr/>
          <a:lstStyle/>
          <a:p>
            <a:r>
              <a:rPr lang="en-GB" dirty="0"/>
              <a:t>What is Honour Based Abuse?</a:t>
            </a:r>
          </a:p>
        </p:txBody>
      </p:sp>
      <p:pic>
        <p:nvPicPr>
          <p:cNvPr id="4" name="Online Media 3" title="What Is Honour-Based Abuse?">
            <a:hlinkClick r:id="" action="ppaction://media"/>
            <a:extLst>
              <a:ext uri="{FF2B5EF4-FFF2-40B4-BE49-F238E27FC236}">
                <a16:creationId xmlns:a16="http://schemas.microsoft.com/office/drawing/2014/main" id="{83D5F7D9-485F-3FB5-6D59-9A477D411C9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93294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1171074" y="1396686"/>
            <a:ext cx="3240506" cy="4064628"/>
          </a:xfrm>
        </p:spPr>
        <p:txBody>
          <a:bodyPr>
            <a:normAutofit/>
          </a:bodyPr>
          <a:lstStyle/>
          <a:p>
            <a:r>
              <a:rPr lang="en-GB">
                <a:solidFill>
                  <a:srgbClr val="FFFFFF"/>
                </a:solidFill>
              </a:rPr>
              <a:t>NPCC Definition of Honour Based Abuse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5370153" y="1526033"/>
            <a:ext cx="5536397" cy="3935281"/>
          </a:xfrm>
        </p:spPr>
        <p:txBody>
          <a:bodyPr>
            <a:normAutofit/>
          </a:bodyPr>
          <a:lstStyle/>
          <a:p>
            <a:r>
              <a:rPr lang="en-GB" dirty="0"/>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spTree>
    <p:extLst>
      <p:ext uri="{BB962C8B-B14F-4D97-AF65-F5344CB8AC3E}">
        <p14:creationId xmlns:p14="http://schemas.microsoft.com/office/powerpoint/2010/main" val="1179040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438913" y="859536"/>
            <a:ext cx="4832802" cy="1243584"/>
          </a:xfrm>
        </p:spPr>
        <p:txBody>
          <a:bodyPr>
            <a:normAutofit/>
          </a:bodyPr>
          <a:lstStyle/>
          <a:p>
            <a:r>
              <a:rPr lang="en-GB" sz="3400"/>
              <a:t>What is Honour?</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38912" y="2512611"/>
            <a:ext cx="4832803" cy="3664351"/>
          </a:xfrm>
        </p:spPr>
        <p:txBody>
          <a:bodyPr>
            <a:normAutofit/>
          </a:bodyPr>
          <a:lstStyle/>
          <a:p>
            <a:r>
              <a:rPr lang="en-GB" dirty="0">
                <a:latin typeface="Arial" panose="020B0604020202020204" pitchFamily="34" charset="0"/>
                <a:cs typeface="Arial" panose="020B0604020202020204" pitchFamily="34" charset="0"/>
              </a:rPr>
              <a:t>The honour mentality tends to be a feature of what is sometimes called the shame culture. </a:t>
            </a:r>
          </a:p>
          <a:p>
            <a:r>
              <a:rPr lang="en-GB" dirty="0">
                <a:latin typeface="Arial" panose="020B0604020202020204" pitchFamily="34" charset="0"/>
                <a:cs typeface="Arial" panose="020B0604020202020204" pitchFamily="34" charset="0"/>
              </a:rPr>
              <a:t>Shame is not really an accurate term, but there is no specific term in English to describe this value.</a:t>
            </a:r>
          </a:p>
          <a:p>
            <a:endParaRPr lang="en-GB" sz="2000" dirty="0"/>
          </a:p>
          <a:p>
            <a:endParaRPr lang="en-GB" sz="2000" dirty="0"/>
          </a:p>
          <a:p>
            <a:endParaRPr lang="en-US" sz="1800" dirty="0"/>
          </a:p>
        </p:txBody>
      </p:sp>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3"/>
          <a:stretch>
            <a:fillRect/>
          </a:stretch>
        </p:blipFill>
        <p:spPr>
          <a:xfrm>
            <a:off x="7368539" y="517600"/>
            <a:ext cx="3633377" cy="2743200"/>
          </a:xfrm>
          <a:prstGeom prst="rect">
            <a:avLst/>
          </a:prstGeom>
        </p:spPr>
      </p:pic>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4"/>
          <a:stretch>
            <a:fillRect/>
          </a:stretch>
        </p:blipFill>
        <p:spPr>
          <a:xfrm>
            <a:off x="6617368" y="3927528"/>
            <a:ext cx="5135719" cy="1746144"/>
          </a:xfrm>
          <a:prstGeom prst="rect">
            <a:avLst/>
          </a:prstGeom>
        </p:spPr>
      </p:pic>
    </p:spTree>
    <p:extLst>
      <p:ext uri="{BB962C8B-B14F-4D97-AF65-F5344CB8AC3E}">
        <p14:creationId xmlns:p14="http://schemas.microsoft.com/office/powerpoint/2010/main" val="664471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B9D0-F847-40F1-B790-2868E4BB3012}"/>
              </a:ext>
            </a:extLst>
          </p:cNvPr>
          <p:cNvSpPr>
            <a:spLocks noGrp="1"/>
          </p:cNvSpPr>
          <p:nvPr>
            <p:ph type="title"/>
          </p:nvPr>
        </p:nvSpPr>
        <p:spPr/>
        <p:txBody>
          <a:bodyPr/>
          <a:lstStyle/>
          <a:p>
            <a:r>
              <a:rPr lang="en-GB" dirty="0"/>
              <a:t>Banaz </a:t>
            </a:r>
            <a:r>
              <a:rPr lang="en-GB" dirty="0" err="1"/>
              <a:t>Mahmod</a:t>
            </a:r>
            <a:r>
              <a:rPr lang="en-GB" dirty="0"/>
              <a:t> Honor Killing</a:t>
            </a:r>
          </a:p>
        </p:txBody>
      </p:sp>
      <p:pic>
        <p:nvPicPr>
          <p:cNvPr id="4" name="Online Media 3" title="Banaz Mahmod’s Honor Killing: A Tragic Story | Real Stories True Crime Documentary">
            <a:hlinkClick r:id="" action="ppaction://media"/>
            <a:extLst>
              <a:ext uri="{FF2B5EF4-FFF2-40B4-BE49-F238E27FC236}">
                <a16:creationId xmlns:a16="http://schemas.microsoft.com/office/drawing/2014/main" id="{789F3490-C12D-581B-05E4-8D05606823E7}"/>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0379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dark hair and a black shirt&#10;&#10;Description automatically generated">
            <a:extLst>
              <a:ext uri="{FF2B5EF4-FFF2-40B4-BE49-F238E27FC236}">
                <a16:creationId xmlns:a16="http://schemas.microsoft.com/office/drawing/2014/main" id="{3DACDC20-6474-E6E2-B1C1-5F6AB5A9D9E6}"/>
              </a:ext>
            </a:extLst>
          </p:cNvPr>
          <p:cNvPicPr>
            <a:picLocks noChangeAspect="1"/>
          </p:cNvPicPr>
          <p:nvPr/>
        </p:nvPicPr>
        <p:blipFill rotWithShape="1">
          <a:blip r:embed="rId3"/>
          <a:srcRect l="906" r="6639"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4C40F-99B7-85C6-B714-B7929B889BCC}"/>
              </a:ext>
            </a:extLst>
          </p:cNvPr>
          <p:cNvSpPr>
            <a:spLocks noGrp="1"/>
          </p:cNvSpPr>
          <p:nvPr>
            <p:ph type="title"/>
          </p:nvPr>
        </p:nvSpPr>
        <p:spPr>
          <a:xfrm>
            <a:off x="6115317" y="405685"/>
            <a:ext cx="5464968" cy="1559301"/>
          </a:xfrm>
        </p:spPr>
        <p:txBody>
          <a:bodyPr>
            <a:normAutofit/>
          </a:bodyPr>
          <a:lstStyle/>
          <a:p>
            <a:r>
              <a:rPr lang="en-GB" sz="4000"/>
              <a:t>Missed Opportunities (IPCC report –2008)</a:t>
            </a:r>
          </a:p>
        </p:txBody>
      </p:sp>
      <p:sp>
        <p:nvSpPr>
          <p:cNvPr id="3" name="Content Placeholder 2">
            <a:extLst>
              <a:ext uri="{FF2B5EF4-FFF2-40B4-BE49-F238E27FC236}">
                <a16:creationId xmlns:a16="http://schemas.microsoft.com/office/drawing/2014/main" id="{0D8090A2-2909-8320-4DCD-CED761357F9A}"/>
              </a:ext>
            </a:extLst>
          </p:cNvPr>
          <p:cNvSpPr>
            <a:spLocks noGrp="1"/>
          </p:cNvSpPr>
          <p:nvPr>
            <p:ph idx="1"/>
          </p:nvPr>
        </p:nvSpPr>
        <p:spPr>
          <a:xfrm>
            <a:off x="6115317" y="2743200"/>
            <a:ext cx="5247340" cy="3496878"/>
          </a:xfrm>
        </p:spPr>
        <p:txBody>
          <a:bodyPr anchor="ctr">
            <a:normAutofit/>
          </a:bodyPr>
          <a:lstStyle/>
          <a:p>
            <a:r>
              <a:rPr lang="en-GB" sz="2000"/>
              <a:t>Banaz reported incidents to the police on more than 4 occasions</a:t>
            </a:r>
          </a:p>
          <a:p>
            <a:r>
              <a:rPr lang="en-GB" sz="2000"/>
              <a:t>Banaz told police her life was in danger &amp; also that of Rahmat Suleiman</a:t>
            </a:r>
          </a:p>
          <a:p>
            <a:r>
              <a:rPr lang="en-GB" sz="2000"/>
              <a:t>Contacted MPS reporting historic allegations of physical &amp; sexual assault</a:t>
            </a:r>
          </a:p>
          <a:p>
            <a:r>
              <a:rPr lang="en-GB" sz="2000"/>
              <a:t>Incidents poorly supervised </a:t>
            </a:r>
          </a:p>
          <a:p>
            <a:r>
              <a:rPr lang="en-GB" sz="2000"/>
              <a:t>Statement taken but not signed</a:t>
            </a:r>
          </a:p>
          <a:p>
            <a:r>
              <a:rPr lang="en-GB" sz="2000"/>
              <a:t>Information not passed to West Midlands Police</a:t>
            </a:r>
          </a:p>
        </p:txBody>
      </p:sp>
    </p:spTree>
    <p:extLst>
      <p:ext uri="{BB962C8B-B14F-4D97-AF65-F5344CB8AC3E}">
        <p14:creationId xmlns:p14="http://schemas.microsoft.com/office/powerpoint/2010/main" val="1055354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838200" y="365125"/>
            <a:ext cx="10515600" cy="1325563"/>
          </a:xfrm>
        </p:spPr>
        <p:txBody>
          <a:bodyPr>
            <a:normAutofit/>
          </a:bodyPr>
          <a:lstStyle/>
          <a:p>
            <a:r>
              <a:rPr lang="en-GB" sz="5400"/>
              <a:t>Triggers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838200" y="1929384"/>
            <a:ext cx="10515600" cy="4251960"/>
          </a:xfrm>
        </p:spPr>
        <p:txBody>
          <a:bodyPr>
            <a:normAutofit/>
          </a:bodyPr>
          <a:lstStyle/>
          <a:p>
            <a:r>
              <a:rPr lang="en-GB" sz="2200"/>
              <a:t>Smoking in public</a:t>
            </a:r>
          </a:p>
          <a:p>
            <a:r>
              <a:rPr lang="en-GB" sz="2200"/>
              <a:t>Inappropriate makeup or dress</a:t>
            </a:r>
          </a:p>
          <a:p>
            <a:r>
              <a:rPr lang="en-GB" sz="2200"/>
              <a:t>Objection to being removed from education</a:t>
            </a:r>
          </a:p>
          <a:p>
            <a:r>
              <a:rPr lang="en-GB" sz="2200"/>
              <a:t>A relationship not approved of</a:t>
            </a:r>
          </a:p>
          <a:p>
            <a:r>
              <a:rPr lang="en-GB" sz="2200"/>
              <a:t>Truanting</a:t>
            </a:r>
          </a:p>
          <a:p>
            <a:r>
              <a:rPr lang="en-GB" sz="2200"/>
              <a:t>Interfaith relationships</a:t>
            </a:r>
          </a:p>
          <a:p>
            <a:r>
              <a:rPr lang="en-GB" sz="2200"/>
              <a:t>Rejection of religion or religious instruction</a:t>
            </a:r>
          </a:p>
          <a:p>
            <a:r>
              <a:rPr lang="en-GB" sz="2200"/>
              <a:t>Rejection of an arranged marriage</a:t>
            </a:r>
          </a:p>
          <a:p>
            <a:r>
              <a:rPr lang="en-GB" sz="2200"/>
              <a:t>Pre-marital or extra-marital affair</a:t>
            </a:r>
          </a:p>
          <a:p>
            <a:r>
              <a:rPr lang="en-GB" sz="2200"/>
              <a:t>Reporting Domestic Abuse</a:t>
            </a:r>
          </a:p>
          <a:p>
            <a:endParaRPr lang="en-GB" sz="2200"/>
          </a:p>
        </p:txBody>
      </p:sp>
    </p:spTree>
    <p:extLst>
      <p:ext uri="{BB962C8B-B14F-4D97-AF65-F5344CB8AC3E}">
        <p14:creationId xmlns:p14="http://schemas.microsoft.com/office/powerpoint/2010/main" val="480196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What is the impact on the victim? </a:t>
            </a:r>
            <a:br>
              <a:rPr lang="en-US" sz="5400"/>
            </a:br>
            <a:r>
              <a:rPr lang="en-US" sz="5400"/>
              <a:t>Discuss</a:t>
            </a:r>
            <a:br>
              <a:rPr lang="en-US" sz="5400"/>
            </a:br>
            <a:endParaRPr lang="en-US" sz="5400"/>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3"/>
          <a:srcRect t="15699"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59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7835203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45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38200" y="176214"/>
            <a:ext cx="10515600" cy="1481188"/>
          </a:xfrm>
        </p:spPr>
        <p:txBody>
          <a:bodyPr>
            <a:normAutofit/>
          </a:bodyPr>
          <a:lstStyle/>
          <a:p>
            <a:pPr algn="ctr"/>
            <a:r>
              <a:rPr lang="en-GB" sz="4000"/>
              <a:t>Key Principles</a:t>
            </a:r>
            <a:br>
              <a:rPr lang="en-GB" sz="4000"/>
            </a:br>
            <a:endParaRPr lang="en-GB" sz="400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3"/>
          <a:srcRect l="983" r="7543"/>
          <a:stretch/>
        </p:blipFill>
        <p:spPr>
          <a:xfrm>
            <a:off x="5667368" y="1847129"/>
            <a:ext cx="5686429" cy="4272677"/>
          </a:xfrm>
          <a:prstGeom prst="rect">
            <a:avLst/>
          </a:prstGeom>
        </p:spPr>
      </p:pic>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3100798965"/>
              </p:ext>
            </p:extLst>
          </p:nvPr>
        </p:nvGraphicFramePr>
        <p:xfrm>
          <a:off x="838199" y="1061884"/>
          <a:ext cx="4692445" cy="5057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4747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3"/>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665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B027-8AAE-768B-E9CD-A9615815E8E2}"/>
              </a:ext>
            </a:extLst>
          </p:cNvPr>
          <p:cNvSpPr>
            <a:spLocks noGrp="1"/>
          </p:cNvSpPr>
          <p:nvPr>
            <p:ph type="title"/>
          </p:nvPr>
        </p:nvSpPr>
        <p:spPr/>
        <p:txBody>
          <a:bodyPr/>
          <a:lstStyle/>
          <a:p>
            <a:r>
              <a:rPr lang="en-GB" dirty="0"/>
              <a:t>What is the difference?</a:t>
            </a:r>
          </a:p>
        </p:txBody>
      </p:sp>
      <p:pic>
        <p:nvPicPr>
          <p:cNvPr id="4" name="Online Media 3" title="Jasvinder Sanghera - Karma Nirvana">
            <a:hlinkClick r:id="" action="ppaction://media"/>
            <a:extLst>
              <a:ext uri="{FF2B5EF4-FFF2-40B4-BE49-F238E27FC236}">
                <a16:creationId xmlns:a16="http://schemas.microsoft.com/office/drawing/2014/main" id="{5D16A3C8-8450-1267-19AB-898FAEE80443}"/>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111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l="5526" r="10229" b="2"/>
          <a:stretch/>
        </p:blipFill>
        <p:spPr>
          <a:xfrm>
            <a:off x="1" y="10"/>
            <a:ext cx="682850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7531610" y="365125"/>
            <a:ext cx="3822189" cy="976978"/>
          </a:xfrm>
        </p:spPr>
        <p:txBody>
          <a:bodyPr>
            <a:normAutofit/>
          </a:bodyPr>
          <a:lstStyle/>
          <a:p>
            <a:r>
              <a:rPr lang="en-GB" sz="4000" dirty="0"/>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6681020" y="1489587"/>
            <a:ext cx="4672780" cy="4687376"/>
          </a:xfrm>
        </p:spPr>
        <p:txBody>
          <a:bodyPr>
            <a:noAutofit/>
          </a:bodyPr>
          <a:lstStyle/>
          <a:p>
            <a:r>
              <a:rPr lang="en-GB" sz="2000" b="0" i="0" dirty="0">
                <a:effectLst/>
                <a:latin typeface="GDS Transport"/>
              </a:rPr>
              <a:t>A forced marriage is where one or both people do not or cannot consent to the marriage and pressure or abuse is used to force them into the marriage (Home Office, 2013)</a:t>
            </a:r>
          </a:p>
          <a:p>
            <a:r>
              <a:rPr lang="en-GB" sz="2000" dirty="0">
                <a:latin typeface="GDS Transport"/>
              </a:rPr>
              <a:t>Forced marriage is a criminal offence is England and Wales under sec 121 of the Anti-Social Behaviour Crime and Policing Act 2014. </a:t>
            </a:r>
          </a:p>
          <a:p>
            <a:r>
              <a:rPr lang="en-GB" sz="2000" dirty="0">
                <a:latin typeface="GDS Transport"/>
              </a:rPr>
              <a:t>The legalisation criminalises the use of coercion, which can include physical, psychological, financial, sexual or emotional pressure. </a:t>
            </a:r>
          </a:p>
          <a:p>
            <a:r>
              <a:rPr lang="en-GB" sz="2000" dirty="0">
                <a:latin typeface="GDS Transport"/>
              </a:rPr>
              <a:t>People who lack capacity to consent to marriage cannot give informed consent to marry. </a:t>
            </a:r>
            <a:endParaRPr lang="en-GB" sz="2000" dirty="0"/>
          </a:p>
        </p:txBody>
      </p:sp>
    </p:spTree>
    <p:extLst>
      <p:ext uri="{BB962C8B-B14F-4D97-AF65-F5344CB8AC3E}">
        <p14:creationId xmlns:p14="http://schemas.microsoft.com/office/powerpoint/2010/main" val="3085881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0708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3"/>
          <a:srcRect t="5186" b="14719"/>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Group Exercise</a:t>
            </a:r>
            <a:br>
              <a:rPr lang="en-US" sz="4800" dirty="0">
                <a:solidFill>
                  <a:srgbClr val="FFFFFF"/>
                </a:solidFill>
              </a:rPr>
            </a:br>
            <a:endParaRPr lang="en-US" sz="4800" dirty="0">
              <a:solidFill>
                <a:srgbClr val="FFFFFF"/>
              </a:solidFill>
            </a:endParaRPr>
          </a:p>
        </p:txBody>
      </p:sp>
    </p:spTree>
    <p:extLst>
      <p:ext uri="{BB962C8B-B14F-4D97-AF65-F5344CB8AC3E}">
        <p14:creationId xmlns:p14="http://schemas.microsoft.com/office/powerpoint/2010/main" val="4118201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9B53-6813-C577-CA07-CBB4C7CBA1BA}"/>
              </a:ext>
            </a:extLst>
          </p:cNvPr>
          <p:cNvSpPr>
            <a:spLocks noGrp="1"/>
          </p:cNvSpPr>
          <p:nvPr>
            <p:ph type="title"/>
          </p:nvPr>
        </p:nvSpPr>
        <p:spPr/>
        <p:txBody>
          <a:bodyPr/>
          <a:lstStyle/>
          <a:p>
            <a:r>
              <a:rPr lang="en-GB" dirty="0"/>
              <a:t>Asma’s Story</a:t>
            </a:r>
          </a:p>
        </p:txBody>
      </p:sp>
      <p:pic>
        <p:nvPicPr>
          <p:cNvPr id="4" name="Online Media 3" title="Asma's Story - Forced Marriage and Honour Based Abuse">
            <a:hlinkClick r:id="" action="ppaction://media"/>
            <a:extLst>
              <a:ext uri="{FF2B5EF4-FFF2-40B4-BE49-F238E27FC236}">
                <a16:creationId xmlns:a16="http://schemas.microsoft.com/office/drawing/2014/main" id="{955DF005-F4C4-5E54-3310-B1330777B961}"/>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594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F51-1FD8-5E5D-BF1C-C9A550D4EED5}"/>
              </a:ext>
            </a:extLst>
          </p:cNvPr>
          <p:cNvSpPr>
            <a:spLocks noGrp="1"/>
          </p:cNvSpPr>
          <p:nvPr>
            <p:ph type="title"/>
          </p:nvPr>
        </p:nvSpPr>
        <p:spPr/>
        <p:txBody>
          <a:bodyPr/>
          <a:lstStyle/>
          <a:p>
            <a:r>
              <a:rPr lang="en-GB" dirty="0"/>
              <a:t>Remember males can be victims too</a:t>
            </a:r>
          </a:p>
        </p:txBody>
      </p:sp>
      <p:pic>
        <p:nvPicPr>
          <p:cNvPr id="4" name="Online Media 3" title="I slept in a storeroom cupboard to escape forced marriage - BBC World Service">
            <a:hlinkClick r:id="" action="ppaction://media"/>
            <a:extLst>
              <a:ext uri="{FF2B5EF4-FFF2-40B4-BE49-F238E27FC236}">
                <a16:creationId xmlns:a16="http://schemas.microsoft.com/office/drawing/2014/main" id="{CC346696-2D47-7DA4-918D-B3E19D972B8F}"/>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33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4572001" y="601744"/>
            <a:ext cx="6781800" cy="1338696"/>
          </a:xfrm>
        </p:spPr>
        <p:txBody>
          <a:bodyPr>
            <a:normAutofit/>
          </a:bodyPr>
          <a:lstStyle/>
          <a:p>
            <a:r>
              <a:rPr lang="en-GB" dirty="0"/>
              <a:t>Support</a:t>
            </a:r>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3"/>
          <a:srcRect l="37808" r="2564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4572001" y="2201958"/>
            <a:ext cx="6781800" cy="3900730"/>
          </a:xfrm>
        </p:spPr>
        <p:txBody>
          <a:bodyPr anchor="t">
            <a:normAutofit/>
          </a:bodyPr>
          <a:lstStyle/>
          <a:p>
            <a:r>
              <a:rPr lang="en-GB" sz="2400" dirty="0"/>
              <a:t>Forced Marriage Unit- Operates both inside the UK and overseas. </a:t>
            </a:r>
          </a:p>
          <a:p>
            <a:endParaRPr lang="en-GB" sz="2400" dirty="0"/>
          </a:p>
          <a:p>
            <a:r>
              <a:rPr lang="en-GB" sz="2400" dirty="0"/>
              <a:t>Public help line which provides support to: </a:t>
            </a:r>
          </a:p>
          <a:p>
            <a:pPr>
              <a:buFont typeface="Arial" panose="020B0604020202020204" pitchFamily="34" charset="0"/>
              <a:buChar char="•"/>
            </a:pPr>
            <a:r>
              <a:rPr lang="en-GB" sz="2400" b="0" i="0" dirty="0">
                <a:effectLst/>
                <a:latin typeface="GDS Transport"/>
              </a:rPr>
              <a:t>victims and potential victims of forced marriage</a:t>
            </a:r>
          </a:p>
          <a:p>
            <a:pPr>
              <a:buFont typeface="Arial" panose="020B0604020202020204" pitchFamily="34" charset="0"/>
              <a:buChar char="•"/>
            </a:pPr>
            <a:r>
              <a:rPr lang="en-GB" sz="2400" b="0" i="0" dirty="0">
                <a:effectLst/>
                <a:latin typeface="GDS Transport"/>
              </a:rPr>
              <a:t>professionals dealing with cases</a:t>
            </a:r>
          </a:p>
          <a:p>
            <a:endParaRPr lang="en-GB" sz="2400" dirty="0"/>
          </a:p>
          <a:p>
            <a:pPr marL="0" indent="0">
              <a:buNone/>
            </a:pPr>
            <a:r>
              <a:rPr lang="en-GB" sz="2400" dirty="0">
                <a:hlinkClick r:id="rId4"/>
              </a:rPr>
              <a:t>https://www.gov.uk/guidance/forced-marriage</a:t>
            </a:r>
            <a:endParaRPr lang="en-GB" sz="2400" dirty="0"/>
          </a:p>
          <a:p>
            <a:endParaRPr lang="en-GB" sz="2000" dirty="0"/>
          </a:p>
          <a:p>
            <a:endParaRPr lang="en-GB" sz="2000" dirty="0"/>
          </a:p>
        </p:txBody>
      </p:sp>
    </p:spTree>
    <p:extLst>
      <p:ext uri="{BB962C8B-B14F-4D97-AF65-F5344CB8AC3E}">
        <p14:creationId xmlns:p14="http://schemas.microsoft.com/office/powerpoint/2010/main" val="2774059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p:txBody>
          <a:bodyPr/>
          <a:lstStyle/>
          <a:p>
            <a:r>
              <a:rPr lang="en-GB" dirty="0"/>
              <a:t>Statistics</a:t>
            </a:r>
            <a:br>
              <a:rPr lang="en-GB" dirty="0"/>
            </a:br>
            <a:endParaRPr lang="en-GB" dirty="0"/>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nvPr>
        </p:nvGraphicFramePr>
        <p:xfrm>
          <a:off x="838200" y="1364696"/>
          <a:ext cx="10857271" cy="4565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980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Female Genital Mutilation</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3"/>
          <a:srcRect l="9312" r="12203"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8128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630936" y="640080"/>
            <a:ext cx="4818888" cy="1481328"/>
          </a:xfrm>
        </p:spPr>
        <p:txBody>
          <a:bodyPr anchor="b">
            <a:normAutofit/>
          </a:bodyPr>
          <a:lstStyle/>
          <a:p>
            <a:r>
              <a:rPr lang="en-GB" sz="5400"/>
              <a:t>FGM: What is it?</a:t>
            </a:r>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630936" y="2660904"/>
            <a:ext cx="4818888" cy="3547872"/>
          </a:xfrm>
        </p:spPr>
        <p:txBody>
          <a:bodyPr anchor="t">
            <a:normAutofit/>
          </a:bodyPr>
          <a:lstStyle/>
          <a:p>
            <a:r>
              <a:rPr lang="en-GB" sz="3200" dirty="0"/>
              <a:t>“...procedures that involve partial or total removal of the external female genitalia, or other injury to the female genital organs for non-medical reasons” </a:t>
            </a:r>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1995894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C0216-8F50-7300-7A6F-402ED926AC3E}"/>
              </a:ext>
            </a:extLst>
          </p:cNvPr>
          <p:cNvSpPr>
            <a:spLocks noGrp="1"/>
          </p:cNvSpPr>
          <p:nvPr>
            <p:ph type="title"/>
          </p:nvPr>
        </p:nvSpPr>
        <p:spPr>
          <a:xfrm>
            <a:off x="4553733" y="548464"/>
            <a:ext cx="6798541" cy="1675623"/>
          </a:xfrm>
        </p:spPr>
        <p:txBody>
          <a:bodyPr anchor="b">
            <a:normAutofit/>
          </a:bodyPr>
          <a:lstStyle/>
          <a:p>
            <a:r>
              <a:rPr lang="en-GB" sz="4000"/>
              <a:t>Why does FGM happen? </a:t>
            </a:r>
          </a:p>
        </p:txBody>
      </p:sp>
      <p:pic>
        <p:nvPicPr>
          <p:cNvPr id="5" name="Picture 4">
            <a:extLst>
              <a:ext uri="{FF2B5EF4-FFF2-40B4-BE49-F238E27FC236}">
                <a16:creationId xmlns:a16="http://schemas.microsoft.com/office/drawing/2014/main" id="{B2D303B7-4502-8719-6156-46BC7244E578}"/>
              </a:ext>
            </a:extLst>
          </p:cNvPr>
          <p:cNvPicPr>
            <a:picLocks noChangeAspect="1"/>
          </p:cNvPicPr>
          <p:nvPr/>
        </p:nvPicPr>
        <p:blipFill rotWithShape="1">
          <a:blip r:embed="rId3"/>
          <a:srcRect l="14618" r="2260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0BF8C2A-38D1-46E1-997C-DBA317BB5F74}"/>
              </a:ext>
            </a:extLst>
          </p:cNvPr>
          <p:cNvSpPr>
            <a:spLocks noGrp="1"/>
          </p:cNvSpPr>
          <p:nvPr>
            <p:ph idx="1"/>
          </p:nvPr>
        </p:nvSpPr>
        <p:spPr>
          <a:xfrm>
            <a:off x="4553734" y="2409830"/>
            <a:ext cx="6798539" cy="3705217"/>
          </a:xfrm>
        </p:spPr>
        <p:txBody>
          <a:bodyPr>
            <a:normAutofit/>
          </a:bodyPr>
          <a:lstStyle/>
          <a:p>
            <a:r>
              <a:rPr lang="en-GB" sz="2000"/>
              <a:t>Religion</a:t>
            </a:r>
          </a:p>
          <a:p>
            <a:r>
              <a:rPr lang="en-GB" sz="2000"/>
              <a:t>Custom </a:t>
            </a:r>
          </a:p>
          <a:p>
            <a:r>
              <a:rPr lang="en-GB" sz="2000"/>
              <a:t>To give a sense of belonging &amp; acceptance </a:t>
            </a:r>
          </a:p>
          <a:p>
            <a:r>
              <a:rPr lang="en-GB" sz="2000"/>
              <a:t>Preserving tradition</a:t>
            </a:r>
          </a:p>
          <a:p>
            <a:r>
              <a:rPr lang="en-GB" sz="2000"/>
              <a:t>Preserving virginity, part of being a woman</a:t>
            </a:r>
          </a:p>
          <a:p>
            <a:r>
              <a:rPr lang="en-GB" sz="2000"/>
              <a:t>Cleanses &amp; purifies the girl </a:t>
            </a:r>
          </a:p>
          <a:p>
            <a:r>
              <a:rPr lang="en-GB" sz="2000"/>
              <a:t>Protecting family honour</a:t>
            </a:r>
          </a:p>
          <a:p>
            <a:r>
              <a:rPr lang="en-GB" sz="2000"/>
              <a:t>Social acceptance, especially in relation to marriage</a:t>
            </a:r>
          </a:p>
          <a:p>
            <a:endParaRPr lang="en-GB" sz="2000"/>
          </a:p>
          <a:p>
            <a:endParaRPr lang="en-GB" sz="2000"/>
          </a:p>
        </p:txBody>
      </p:sp>
    </p:spTree>
    <p:extLst>
      <p:ext uri="{BB962C8B-B14F-4D97-AF65-F5344CB8AC3E}">
        <p14:creationId xmlns:p14="http://schemas.microsoft.com/office/powerpoint/2010/main" val="1797340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197C-8781-D607-6C2F-B7C760D745E9}"/>
              </a:ext>
            </a:extLst>
          </p:cNvPr>
          <p:cNvSpPr>
            <a:spLocks noGrp="1"/>
          </p:cNvSpPr>
          <p:nvPr>
            <p:ph type="title"/>
          </p:nvPr>
        </p:nvSpPr>
        <p:spPr/>
        <p:txBody>
          <a:bodyPr/>
          <a:lstStyle/>
          <a:p>
            <a:r>
              <a:rPr lang="en-GB" dirty="0"/>
              <a:t>The Cruel Cut</a:t>
            </a:r>
            <a:br>
              <a:rPr lang="en-GB" dirty="0"/>
            </a:br>
            <a:endParaRPr lang="en-GB" dirty="0"/>
          </a:p>
        </p:txBody>
      </p:sp>
      <p:pic>
        <p:nvPicPr>
          <p:cNvPr id="4" name="Online Media 3" title="The Cruel Cut | FGM Testimonies |  Channel 4">
            <a:hlinkClick r:id="" action="ppaction://media"/>
            <a:extLst>
              <a:ext uri="{FF2B5EF4-FFF2-40B4-BE49-F238E27FC236}">
                <a16:creationId xmlns:a16="http://schemas.microsoft.com/office/drawing/2014/main" id="{71557B3A-EFD3-6C80-892F-8422EEF6A62C}"/>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9965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A6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C97385-EE71-B2C9-146A-356814A12314}"/>
              </a:ext>
            </a:extLst>
          </p:cNvPr>
          <p:cNvPicPr>
            <a:picLocks noGrp="1" noChangeAspect="1"/>
          </p:cNvPicPr>
          <p:nvPr>
            <p:ph idx="1"/>
          </p:nvPr>
        </p:nvPicPr>
        <p:blipFill>
          <a:blip r:embed="rId3"/>
          <a:stretch>
            <a:fillRect/>
          </a:stretch>
        </p:blipFill>
        <p:spPr>
          <a:xfrm>
            <a:off x="643467" y="1847766"/>
            <a:ext cx="10905066" cy="3162468"/>
          </a:xfrm>
          <a:prstGeom prst="rect">
            <a:avLst/>
          </a:prstGeom>
        </p:spPr>
      </p:pic>
    </p:spTree>
    <p:extLst>
      <p:ext uri="{BB962C8B-B14F-4D97-AF65-F5344CB8AC3E}">
        <p14:creationId xmlns:p14="http://schemas.microsoft.com/office/powerpoint/2010/main" val="1711195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E7DC0-84C3-CA56-B6B8-D59195480DF5}"/>
              </a:ext>
            </a:extLst>
          </p:cNvPr>
          <p:cNvSpPr>
            <a:spLocks noGrp="1"/>
          </p:cNvSpPr>
          <p:nvPr>
            <p:ph type="title"/>
          </p:nvPr>
        </p:nvSpPr>
        <p:spPr>
          <a:xfrm>
            <a:off x="4654296" y="329184"/>
            <a:ext cx="6894576" cy="1783080"/>
          </a:xfrm>
        </p:spPr>
        <p:txBody>
          <a:bodyPr anchor="b">
            <a:normAutofit/>
          </a:bodyPr>
          <a:lstStyle/>
          <a:p>
            <a:r>
              <a:rPr lang="en-GB" sz="5400"/>
              <a:t>Where is FGM practiced</a:t>
            </a:r>
          </a:p>
        </p:txBody>
      </p:sp>
      <p:pic>
        <p:nvPicPr>
          <p:cNvPr id="5" name="Picture 4" descr="Photograph of the earth">
            <a:extLst>
              <a:ext uri="{FF2B5EF4-FFF2-40B4-BE49-F238E27FC236}">
                <a16:creationId xmlns:a16="http://schemas.microsoft.com/office/drawing/2014/main" id="{AF77E154-4E89-FF64-F3C9-676BD26BCC1A}"/>
              </a:ext>
            </a:extLst>
          </p:cNvPr>
          <p:cNvPicPr>
            <a:picLocks noChangeAspect="1"/>
          </p:cNvPicPr>
          <p:nvPr/>
        </p:nvPicPr>
        <p:blipFill rotWithShape="1">
          <a:blip r:embed="rId3"/>
          <a:srcRect l="30613" r="3614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026CCD-0419-8B54-B21D-38BA7B33CD11}"/>
              </a:ext>
            </a:extLst>
          </p:cNvPr>
          <p:cNvSpPr>
            <a:spLocks noGrp="1"/>
          </p:cNvSpPr>
          <p:nvPr>
            <p:ph idx="1"/>
          </p:nvPr>
        </p:nvSpPr>
        <p:spPr>
          <a:xfrm>
            <a:off x="4654296" y="2706624"/>
            <a:ext cx="6894576" cy="3483864"/>
          </a:xfrm>
        </p:spPr>
        <p:txBody>
          <a:bodyPr>
            <a:normAutofit/>
          </a:bodyPr>
          <a:lstStyle/>
          <a:p>
            <a:r>
              <a:rPr lang="en-GB" dirty="0"/>
              <a:t>FGM in varying degrees has appeared in all the continents of the world. Practiced in more than 28 countries in Africa, parts of Middle East, Southeast Asia, Europe, America &amp; other countries where immigrants from FGM-affected communities live. </a:t>
            </a:r>
          </a:p>
          <a:p>
            <a:endParaRPr lang="en-GB" sz="2200" dirty="0"/>
          </a:p>
        </p:txBody>
      </p:sp>
    </p:spTree>
    <p:extLst>
      <p:ext uri="{BB962C8B-B14F-4D97-AF65-F5344CB8AC3E}">
        <p14:creationId xmlns:p14="http://schemas.microsoft.com/office/powerpoint/2010/main" val="36553314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4653887" y="609600"/>
            <a:ext cx="6564574" cy="909484"/>
          </a:xfrm>
        </p:spPr>
        <p:txBody>
          <a:bodyPr>
            <a:normAutofit/>
          </a:bodyPr>
          <a:lstStyle/>
          <a:p>
            <a:r>
              <a:rPr lang="en-GB" dirty="0"/>
              <a:t>No health benefits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3"/>
          <a:srcRect l="1798" r="13994" b="4"/>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4"/>
          <a:srcRect l="3737"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653887" y="1740311"/>
            <a:ext cx="6564573" cy="4852218"/>
          </a:xfrm>
        </p:spPr>
        <p:txBody>
          <a:bodyPr>
            <a:normAutofit fontScale="92500" lnSpcReduction="10000"/>
          </a:bodyPr>
          <a:lstStyle/>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severe pain</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excessive bleeding (haemorrhage)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genital tissue swelling</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fever</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infections e.g., tetanus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urinary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wound healing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injury to surrounding genital tissue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shock</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death.</a:t>
            </a:r>
          </a:p>
          <a:p>
            <a:endParaRPr lang="en-US" sz="2000" dirty="0"/>
          </a:p>
          <a:p>
            <a:r>
              <a:rPr lang="en-US" sz="2600" dirty="0"/>
              <a:t>Many long-term health issues</a:t>
            </a:r>
          </a:p>
        </p:txBody>
      </p:sp>
    </p:spTree>
    <p:extLst>
      <p:ext uri="{BB962C8B-B14F-4D97-AF65-F5344CB8AC3E}">
        <p14:creationId xmlns:p14="http://schemas.microsoft.com/office/powerpoint/2010/main" val="144414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507D-283F-4266-21B6-6D9C431DC786}"/>
              </a:ext>
            </a:extLst>
          </p:cNvPr>
          <p:cNvSpPr>
            <a:spLocks noGrp="1"/>
          </p:cNvSpPr>
          <p:nvPr>
            <p:ph type="title"/>
          </p:nvPr>
        </p:nvSpPr>
        <p:spPr/>
        <p:txBody>
          <a:bodyPr/>
          <a:lstStyle/>
          <a:p>
            <a:r>
              <a:rPr lang="en-GB"/>
              <a:t>Suspicions or Signs?</a:t>
            </a:r>
            <a:endParaRPr lang="en-GB" dirty="0"/>
          </a:p>
        </p:txBody>
      </p:sp>
      <p:sp>
        <p:nvSpPr>
          <p:cNvPr id="4" name="Rectangle: Rounded Corners 3">
            <a:extLst>
              <a:ext uri="{FF2B5EF4-FFF2-40B4-BE49-F238E27FC236}">
                <a16:creationId xmlns:a16="http://schemas.microsoft.com/office/drawing/2014/main" id="{8784C8DA-D420-D832-E644-A5934D2BDD87}"/>
              </a:ext>
            </a:extLst>
          </p:cNvPr>
          <p:cNvSpPr/>
          <p:nvPr/>
        </p:nvSpPr>
        <p:spPr>
          <a:xfrm>
            <a:off x="838200" y="1489587"/>
            <a:ext cx="498741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Suspicions may arise in several ways: Preparations to take the child abroad Planning medium to long term absence from school. The child may also talk about a special procedure/ceremony that is going to take place. Other family members having undergone the procedure. The arrival of family members from countries that have traditionally practised FGM. </a:t>
            </a:r>
          </a:p>
        </p:txBody>
      </p:sp>
      <p:sp>
        <p:nvSpPr>
          <p:cNvPr id="5" name="Content Placeholder 4">
            <a:extLst>
              <a:ext uri="{FF2B5EF4-FFF2-40B4-BE49-F238E27FC236}">
                <a16:creationId xmlns:a16="http://schemas.microsoft.com/office/drawing/2014/main" id="{8EF71164-B6FC-34C2-5525-69FCA0ACD939}"/>
              </a:ext>
            </a:extLst>
          </p:cNvPr>
          <p:cNvSpPr>
            <a:spLocks noGrp="1"/>
          </p:cNvSpPr>
          <p:nvPr>
            <p:ph idx="1"/>
          </p:nvPr>
        </p:nvSpPr>
        <p:spPr>
          <a:xfrm>
            <a:off x="6366388" y="1489587"/>
            <a:ext cx="468015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2500"/>
          </a:bodyPr>
          <a:lstStyle/>
          <a:p>
            <a:pPr marL="0" indent="0">
              <a:buNone/>
            </a:pPr>
            <a:r>
              <a:rPr lang="en-GB" dirty="0"/>
              <a:t>Warning signs that FGM may have taken place: Behavioural changes (e.g. withdrawn from friends/ social groups) Health problems A lengthy absence from school Having difficulty walking, sitting or standing Spending longer than normal in the bathroom or toilet If the professional (e.g. teacher) has heard the girl referring to other children about it.</a:t>
            </a:r>
          </a:p>
        </p:txBody>
      </p:sp>
    </p:spTree>
    <p:extLst>
      <p:ext uri="{BB962C8B-B14F-4D97-AF65-F5344CB8AC3E}">
        <p14:creationId xmlns:p14="http://schemas.microsoft.com/office/powerpoint/2010/main" val="42174645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572493" y="238539"/>
            <a:ext cx="11018520" cy="1434415"/>
          </a:xfrm>
        </p:spPr>
        <p:txBody>
          <a:bodyPr anchor="b">
            <a:normAutofit/>
          </a:bodyPr>
          <a:lstStyle/>
          <a:p>
            <a:r>
              <a:rPr lang="en-GB" sz="4600"/>
              <a:t>Risk Indicators</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572493" y="2071316"/>
            <a:ext cx="6713552" cy="4119172"/>
          </a:xfrm>
        </p:spPr>
        <p:txBody>
          <a:bodyPr anchor="t">
            <a:normAutofit/>
          </a:bodyPr>
          <a:lstStyle/>
          <a:p>
            <a:r>
              <a:rPr lang="en-GB" sz="2200"/>
              <a:t>The position of the family within their community &amp; the level of integration into UK society</a:t>
            </a:r>
          </a:p>
          <a:p>
            <a:r>
              <a:rPr lang="en-GB" sz="2200"/>
              <a:t>Any girl born to a woman who has been subjected to FGM </a:t>
            </a:r>
          </a:p>
          <a:p>
            <a:r>
              <a:rPr lang="en-GB" sz="2200"/>
              <a:t>When a family elder visits the country</a:t>
            </a:r>
          </a:p>
          <a:p>
            <a:r>
              <a:rPr lang="en-GB" sz="2200"/>
              <a:t>Any girl who has a sister who has already undergone FGM</a:t>
            </a:r>
          </a:p>
          <a:p>
            <a:r>
              <a:rPr lang="en-GB" sz="2200"/>
              <a:t>Any girl who is withdrawn from Personal, Social &amp; Health Education (PSHE)</a:t>
            </a:r>
          </a:p>
          <a:p>
            <a:endParaRPr lang="en-GB" sz="220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2"/>
          <a:srcRect l="9858" r="31457"/>
          <a:stretch/>
        </p:blipFill>
        <p:spPr>
          <a:xfrm>
            <a:off x="7675658" y="2093976"/>
            <a:ext cx="3941064" cy="4096512"/>
          </a:xfrm>
          <a:prstGeom prst="rect">
            <a:avLst/>
          </a:prstGeom>
        </p:spPr>
      </p:pic>
    </p:spTree>
    <p:extLst>
      <p:ext uri="{BB962C8B-B14F-4D97-AF65-F5344CB8AC3E}">
        <p14:creationId xmlns:p14="http://schemas.microsoft.com/office/powerpoint/2010/main" val="20688406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4447308" y="591344"/>
            <a:ext cx="6906491" cy="5585619"/>
          </a:xfrm>
        </p:spPr>
        <p:txBody>
          <a:bodyPr anchor="ctr">
            <a:normAutofit/>
          </a:bodyPr>
          <a:lstStyle/>
          <a:p>
            <a:r>
              <a:rPr lang="en-GB" sz="2200"/>
              <a:t>Section 1: He excises, infibulates or otherwise mutilates the whole or any part of a girl’s labia majora, labia minora or clitoris. </a:t>
            </a:r>
          </a:p>
          <a:p>
            <a:r>
              <a:rPr lang="en-GB" sz="2200"/>
              <a:t>Section 2: He aids, abets, counsels or procures a girl to excise, infibulate or otherwise mutilate the whole or any part of her own labia majora, labia minora or clitoris.</a:t>
            </a:r>
          </a:p>
          <a:p>
            <a:r>
              <a:rPr lang="en-GB" sz="2200"/>
              <a:t>Section 3: If he aids, abets, counsels or procures a person who is not a UK national or UK resident to do a relevant act of FGM outside the UK.</a:t>
            </a:r>
          </a:p>
          <a:p>
            <a:r>
              <a:rPr lang="en-GB" sz="2200"/>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2200"/>
          </a:p>
        </p:txBody>
      </p:sp>
    </p:spTree>
    <p:extLst>
      <p:ext uri="{BB962C8B-B14F-4D97-AF65-F5344CB8AC3E}">
        <p14:creationId xmlns:p14="http://schemas.microsoft.com/office/powerpoint/2010/main" val="243735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4447308" y="591344"/>
            <a:ext cx="6906491" cy="5585619"/>
          </a:xfrm>
        </p:spPr>
        <p:txBody>
          <a:bodyPr anchor="ctr">
            <a:normAutofit/>
          </a:bodyPr>
          <a:lstStyle/>
          <a:p>
            <a:r>
              <a:rPr lang="en-GB" sz="2400"/>
              <a:t>Section 3A If a genital mutilation offence is committed against a girl under 16, each person who is responsible for the girl at the relevant time is guilty of an offence </a:t>
            </a:r>
          </a:p>
          <a:p>
            <a:r>
              <a:rPr lang="en-GB" sz="2400"/>
              <a:t>Section 4 If the offences outlined in S1-3A are carried out outside of the UK by a UK national or resident, even in countries where the practice is legal then the offence may be treated as having been committed in England, Wales or NI </a:t>
            </a:r>
          </a:p>
          <a:p>
            <a:r>
              <a:rPr lang="en-GB" sz="2400"/>
              <a:t>Exemptions: A surgical operation on the girl which is necessary for her physical or mental health or who is in any stage of labour, or has just given birth, for purposes connected with the labour or birth </a:t>
            </a:r>
          </a:p>
        </p:txBody>
      </p:sp>
    </p:spTree>
    <p:extLst>
      <p:ext uri="{BB962C8B-B14F-4D97-AF65-F5344CB8AC3E}">
        <p14:creationId xmlns:p14="http://schemas.microsoft.com/office/powerpoint/2010/main" val="14823045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345D4-67B3-6931-1272-2ED33BDA43E3}"/>
              </a:ext>
            </a:extLst>
          </p:cNvPr>
          <p:cNvSpPr>
            <a:spLocks noGrp="1"/>
          </p:cNvSpPr>
          <p:nvPr>
            <p:ph type="title"/>
          </p:nvPr>
        </p:nvSpPr>
        <p:spPr>
          <a:xfrm>
            <a:off x="429768" y="411480"/>
            <a:ext cx="11201400" cy="1106424"/>
          </a:xfrm>
        </p:spPr>
        <p:txBody>
          <a:bodyPr>
            <a:normAutofit fontScale="90000"/>
          </a:bodyPr>
          <a:lstStyle/>
          <a:p>
            <a:br>
              <a:rPr lang="en-GB" sz="2300" b="0" i="0" dirty="0">
                <a:effectLst/>
                <a:latin typeface="GH Guardian Headline"/>
              </a:rPr>
            </a:br>
            <a:r>
              <a:rPr lang="en-GB" sz="3200" b="0" i="0" dirty="0">
                <a:effectLst/>
                <a:latin typeface="GH Guardian Headline"/>
              </a:rPr>
              <a:t>Mother of three-year-old is first person convicted of FGM in UK</a:t>
            </a:r>
            <a:br>
              <a:rPr lang="en-GB" sz="2300" b="0" i="0" dirty="0">
                <a:effectLst/>
                <a:latin typeface="GH Guardian Headline"/>
              </a:rPr>
            </a:br>
            <a:endParaRPr lang="en-GB" sz="2300" dirty="0"/>
          </a:p>
        </p:txBody>
      </p:sp>
      <p:sp>
        <p:nvSpPr>
          <p:cNvPr id="34" name="Rectangle 3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6F7160D-7122-F92D-4E21-A15B6FDAAF8A}"/>
              </a:ext>
            </a:extLst>
          </p:cNvPr>
          <p:cNvPicPr>
            <a:picLocks noChangeAspect="1"/>
          </p:cNvPicPr>
          <p:nvPr/>
        </p:nvPicPr>
        <p:blipFill rotWithShape="1">
          <a:blip r:embed="rId3"/>
          <a:srcRect r="9153" b="-1"/>
          <a:stretch/>
        </p:blipFill>
        <p:spPr>
          <a:xfrm>
            <a:off x="429768" y="1721922"/>
            <a:ext cx="6704891" cy="4520559"/>
          </a:xfrm>
          <a:prstGeom prst="rect">
            <a:avLst/>
          </a:prstGeom>
        </p:spPr>
      </p:pic>
      <p:sp useBgFill="1">
        <p:nvSpPr>
          <p:cNvPr id="36" name="Rectangle 3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89FD79-0EEE-0826-7481-71A9277F2B4E}"/>
              </a:ext>
            </a:extLst>
          </p:cNvPr>
          <p:cNvSpPr>
            <a:spLocks noGrp="1"/>
          </p:cNvSpPr>
          <p:nvPr>
            <p:ph idx="1"/>
          </p:nvPr>
        </p:nvSpPr>
        <p:spPr>
          <a:xfrm>
            <a:off x="7938752" y="2020824"/>
            <a:ext cx="3455097" cy="3959352"/>
          </a:xfrm>
        </p:spPr>
        <p:txBody>
          <a:bodyPr anchor="ctr">
            <a:normAutofit/>
          </a:bodyPr>
          <a:lstStyle/>
          <a:p>
            <a:r>
              <a:rPr lang="en-GB" sz="1800">
                <a:hlinkClick r:id="rId4"/>
              </a:rPr>
              <a:t>https://www.theguardian.com/society/2019/feb/01/fgm-mother-of-three-year-old-first-person-convicted-in-uk</a:t>
            </a:r>
            <a:endParaRPr lang="en-GB" sz="1800"/>
          </a:p>
          <a:p>
            <a:endParaRPr lang="en-GB" sz="1800"/>
          </a:p>
          <a:p>
            <a:endParaRPr lang="en-GB" sz="1800"/>
          </a:p>
        </p:txBody>
      </p:sp>
    </p:spTree>
    <p:extLst>
      <p:ext uri="{BB962C8B-B14F-4D97-AF65-F5344CB8AC3E}">
        <p14:creationId xmlns:p14="http://schemas.microsoft.com/office/powerpoint/2010/main" val="22346203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a:bodyPr>
          <a:lstStyle/>
          <a:p>
            <a:r>
              <a:rPr lang="en-GB" sz="2000"/>
              <a:t>Empowers the Courts to make Protection Orders</a:t>
            </a:r>
          </a:p>
          <a:p>
            <a:r>
              <a:rPr lang="en-GB" sz="2000"/>
              <a:t>To protect a girl against the commission of a genital mutilation offence</a:t>
            </a:r>
          </a:p>
          <a:p>
            <a:r>
              <a:rPr lang="en-GB" sz="2000"/>
              <a:t>To protect a girl against whom any such offence has been committed </a:t>
            </a:r>
          </a:p>
          <a:p>
            <a:r>
              <a:rPr lang="en-GB" sz="2000"/>
              <a:t>Aiding &amp; abetting, counselling, procuring, encouraging/assisting another to commit/attempt to commit</a:t>
            </a:r>
          </a:p>
          <a:p>
            <a:r>
              <a:rPr lang="en-GB" sz="2000"/>
              <a:t>Conspiring to commit or attempt to commit. Covers such acts whether they take place inside or outside England &amp; Wales</a:t>
            </a:r>
          </a:p>
          <a:p>
            <a:r>
              <a:rPr lang="en-GB" sz="2000"/>
              <a:t>FGM Protection Order may contain prohibitions, restrictions or requirements as deemed appropriate by the Court</a:t>
            </a:r>
          </a:p>
          <a:p>
            <a:endParaRPr lang="en-GB" sz="2000"/>
          </a:p>
          <a:p>
            <a:pPr marL="0" indent="0">
              <a:buNone/>
            </a:pPr>
            <a:r>
              <a:rPr lang="en-GB" sz="2000"/>
              <a:t>BREACHING A PROTECTION ORDER IS A CRIMINAL OFFENCE</a:t>
            </a:r>
          </a:p>
        </p:txBody>
      </p:sp>
    </p:spTree>
    <p:extLst>
      <p:ext uri="{BB962C8B-B14F-4D97-AF65-F5344CB8AC3E}">
        <p14:creationId xmlns:p14="http://schemas.microsoft.com/office/powerpoint/2010/main" val="15025032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4" descr="Desk with stethoscope and computer keyboard">
            <a:extLst>
              <a:ext uri="{FF2B5EF4-FFF2-40B4-BE49-F238E27FC236}">
                <a16:creationId xmlns:a16="http://schemas.microsoft.com/office/drawing/2014/main" id="{6B5712C9-2A51-058F-0B3C-C23D5F078F9C}"/>
              </a:ext>
            </a:extLst>
          </p:cNvPr>
          <p:cNvPicPr>
            <a:picLocks noChangeAspect="1"/>
          </p:cNvPicPr>
          <p:nvPr/>
        </p:nvPicPr>
        <p:blipFill rotWithShape="1">
          <a:blip r:embed="rId3"/>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B00002-6681-A178-5E2C-8D3A1B2B4155}"/>
              </a:ext>
            </a:extLst>
          </p:cNvPr>
          <p:cNvSpPr>
            <a:spLocks noGrp="1"/>
          </p:cNvSpPr>
          <p:nvPr>
            <p:ph type="title"/>
          </p:nvPr>
        </p:nvSpPr>
        <p:spPr>
          <a:xfrm>
            <a:off x="5827048" y="407987"/>
            <a:ext cx="5721484" cy="1325563"/>
          </a:xfrm>
        </p:spPr>
        <p:txBody>
          <a:bodyPr>
            <a:normAutofit/>
          </a:bodyPr>
          <a:lstStyle/>
          <a:p>
            <a:r>
              <a:rPr lang="en-GB"/>
              <a:t>Case Law</a:t>
            </a:r>
            <a:br>
              <a:rPr lang="en-GB"/>
            </a:br>
            <a:endParaRPr lang="en-GB"/>
          </a:p>
        </p:txBody>
      </p:sp>
      <p:sp>
        <p:nvSpPr>
          <p:cNvPr id="3" name="Content Placeholder 2">
            <a:extLst>
              <a:ext uri="{FF2B5EF4-FFF2-40B4-BE49-F238E27FC236}">
                <a16:creationId xmlns:a16="http://schemas.microsoft.com/office/drawing/2014/main" id="{1A9A9604-B250-CCA2-87B0-E0CC3302D64E}"/>
              </a:ext>
            </a:extLst>
          </p:cNvPr>
          <p:cNvSpPr>
            <a:spLocks noGrp="1"/>
          </p:cNvSpPr>
          <p:nvPr>
            <p:ph idx="1"/>
          </p:nvPr>
        </p:nvSpPr>
        <p:spPr>
          <a:xfrm>
            <a:off x="5827048" y="1238865"/>
            <a:ext cx="5721484" cy="5211148"/>
          </a:xfrm>
        </p:spPr>
        <p:txBody>
          <a:bodyPr>
            <a:noAutofit/>
          </a:bodyPr>
          <a:lstStyle/>
          <a:p>
            <a:r>
              <a:rPr lang="en-GB" sz="2000" dirty="0"/>
              <a:t>NHS doctor, Dhanuson Dharmasena charged with an FGM offence after stitching up a mother after the birth of her first child</a:t>
            </a:r>
          </a:p>
          <a:p>
            <a:endParaRPr lang="en-GB" sz="2000" dirty="0"/>
          </a:p>
          <a:p>
            <a:r>
              <a:rPr lang="en-GB" sz="2000" dirty="0"/>
              <a:t>Hasan Mohamed, an on-duty consultant at the time was charged with aiding &amp; abetting the doctor</a:t>
            </a:r>
          </a:p>
          <a:p>
            <a:endParaRPr lang="en-GB" sz="2000" dirty="0"/>
          </a:p>
          <a:p>
            <a:r>
              <a:rPr lang="en-GB" sz="2000" dirty="0"/>
              <a:t>Defence considered it a ‘SHOW TRIAL’ &amp; an effort made by the CPS to regain some confidence after failing to bring a prosecution despite FGM laws being in place since 1985</a:t>
            </a:r>
          </a:p>
          <a:p>
            <a:endParaRPr lang="en-GB" sz="2000" dirty="0"/>
          </a:p>
          <a:p>
            <a:r>
              <a:rPr lang="en-GB" sz="2000" dirty="0"/>
              <a:t>Case acquitted at Crown Court &amp; both men were found not guilty</a:t>
            </a:r>
          </a:p>
        </p:txBody>
      </p:sp>
    </p:spTree>
    <p:extLst>
      <p:ext uri="{BB962C8B-B14F-4D97-AF65-F5344CB8AC3E}">
        <p14:creationId xmlns:p14="http://schemas.microsoft.com/office/powerpoint/2010/main" val="2343977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630936" y="639520"/>
            <a:ext cx="3429000" cy="1719072"/>
          </a:xfrm>
        </p:spPr>
        <p:txBody>
          <a:bodyPr anchor="b">
            <a:normAutofit/>
          </a:bodyPr>
          <a:lstStyle/>
          <a:p>
            <a:r>
              <a:rPr lang="en-GB" sz="5400"/>
              <a:t>Officer Actions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630936" y="2807208"/>
            <a:ext cx="3429000" cy="3410712"/>
          </a:xfrm>
        </p:spPr>
        <p:txBody>
          <a:bodyPr anchor="t">
            <a:normAutofit/>
          </a:bodyPr>
          <a:lstStyle/>
          <a:p>
            <a:r>
              <a:rPr lang="en-GB" sz="2200"/>
              <a:t>what should do police officers if they are dealing with a potential victim of FGM?</a:t>
            </a:r>
          </a:p>
          <a:p>
            <a:endParaRPr lang="en-GB" sz="2200"/>
          </a:p>
          <a:p>
            <a:r>
              <a:rPr lang="en-GB" sz="2200"/>
              <a:t>what are some of the thing's officers should consider when talking to the victim?</a:t>
            </a:r>
          </a:p>
          <a:p>
            <a:endParaRPr lang="en-GB" sz="220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3"/>
          <a:stretch>
            <a:fillRect/>
          </a:stretch>
        </p:blipFill>
        <p:spPr>
          <a:xfrm>
            <a:off x="4654296" y="1582255"/>
            <a:ext cx="6903720" cy="3693490"/>
          </a:xfrm>
          <a:prstGeom prst="rect">
            <a:avLst/>
          </a:prstGeom>
        </p:spPr>
      </p:pic>
    </p:spTree>
    <p:extLst>
      <p:ext uri="{BB962C8B-B14F-4D97-AF65-F5344CB8AC3E}">
        <p14:creationId xmlns:p14="http://schemas.microsoft.com/office/powerpoint/2010/main" val="25179838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635000" y="640823"/>
            <a:ext cx="3418659" cy="5583148"/>
          </a:xfrm>
        </p:spPr>
        <p:txBody>
          <a:bodyPr anchor="ctr">
            <a:normAutofit/>
          </a:bodyPr>
          <a:lstStyle/>
          <a:p>
            <a:r>
              <a:rPr lang="en-GB" sz="5400"/>
              <a:t>First responder actions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964414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92575-3297-5191-71DA-619459556BF5}"/>
              </a:ext>
            </a:extLst>
          </p:cNvPr>
          <p:cNvSpPr>
            <a:spLocks noGrp="1"/>
          </p:cNvSpPr>
          <p:nvPr>
            <p:ph type="title"/>
          </p:nvPr>
        </p:nvSpPr>
        <p:spPr>
          <a:xfrm>
            <a:off x="6739128" y="638089"/>
            <a:ext cx="4818888" cy="1476801"/>
          </a:xfrm>
        </p:spPr>
        <p:txBody>
          <a:bodyPr anchor="b">
            <a:normAutofit/>
          </a:bodyPr>
          <a:lstStyle/>
          <a:p>
            <a:r>
              <a:rPr lang="en-GB" sz="4600"/>
              <a:t>BAWSO Guidelines for Police Officers</a:t>
            </a:r>
          </a:p>
        </p:txBody>
      </p:sp>
      <p:pic>
        <p:nvPicPr>
          <p:cNvPr id="5" name="Picture 4" descr="A black and white logo&#10;&#10;Description automatically generated">
            <a:hlinkClick r:id="rId3"/>
            <a:extLst>
              <a:ext uri="{FF2B5EF4-FFF2-40B4-BE49-F238E27FC236}">
                <a16:creationId xmlns:a16="http://schemas.microsoft.com/office/drawing/2014/main" id="{F4231299-AD48-0BAE-7930-BE39D4075305}"/>
              </a:ext>
            </a:extLst>
          </p:cNvPr>
          <p:cNvPicPr>
            <a:picLocks noChangeAspect="1"/>
          </p:cNvPicPr>
          <p:nvPr/>
        </p:nvPicPr>
        <p:blipFill>
          <a:blip r:embed="rId4"/>
          <a:stretch>
            <a:fillRect/>
          </a:stretch>
        </p:blipFill>
        <p:spPr>
          <a:xfrm>
            <a:off x="630936" y="2316735"/>
            <a:ext cx="5458968" cy="2224529"/>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F90DE7-6273-AA5A-531C-9E58A80A5F5B}"/>
              </a:ext>
            </a:extLst>
          </p:cNvPr>
          <p:cNvSpPr>
            <a:spLocks noGrp="1"/>
          </p:cNvSpPr>
          <p:nvPr>
            <p:ph idx="1"/>
          </p:nvPr>
        </p:nvSpPr>
        <p:spPr>
          <a:xfrm>
            <a:off x="6739128" y="2664886"/>
            <a:ext cx="4818888" cy="3550789"/>
          </a:xfrm>
        </p:spPr>
        <p:txBody>
          <a:bodyPr anchor="t">
            <a:normAutofit lnSpcReduction="10000"/>
          </a:bodyPr>
          <a:lstStyle/>
          <a:p>
            <a:r>
              <a:rPr lang="en-GB" sz="2200" dirty="0"/>
              <a:t>Although officers should consider &amp; research cultural matters around this issue, FGM investigation should be robust &amp; enforce the law. Officers should not let fears of being branded a “racist” or insensitive to cultural conditions weaken their investigative strategy</a:t>
            </a:r>
          </a:p>
          <a:p>
            <a:endParaRPr lang="en-GB" sz="2200" dirty="0"/>
          </a:p>
          <a:p>
            <a:r>
              <a:rPr lang="en-GB" sz="2200" dirty="0"/>
              <a:t>Link embedded into slide</a:t>
            </a:r>
          </a:p>
          <a:p>
            <a:r>
              <a:rPr lang="en-GB" sz="2000" dirty="0"/>
              <a:t>BAWSO FGM Project</a:t>
            </a:r>
          </a:p>
        </p:txBody>
      </p:sp>
    </p:spTree>
    <p:extLst>
      <p:ext uri="{BB962C8B-B14F-4D97-AF65-F5344CB8AC3E}">
        <p14:creationId xmlns:p14="http://schemas.microsoft.com/office/powerpoint/2010/main" val="5274238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Any Questions?</a:t>
            </a:r>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2"/>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0288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TotalTime>
  <Words>6166</Words>
  <Application>Microsoft Office PowerPoint</Application>
  <PresentationFormat>Widescreen</PresentationFormat>
  <Paragraphs>379</Paragraphs>
  <Slides>44</Slides>
  <Notes>37</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GDS Transport</vt:lpstr>
      <vt:lpstr>GH Guardian Headline</vt:lpstr>
      <vt:lpstr>Noto Sans</vt:lpstr>
      <vt:lpstr>Office Theme</vt:lpstr>
      <vt:lpstr>Honour Based Abuse, Forced Marriage &amp; Female Genital Mutilation </vt:lpstr>
      <vt:lpstr>Aims </vt:lpstr>
      <vt:lpstr>What do they have in common? </vt:lpstr>
      <vt:lpstr>Shafilea Ahmed 17 years (2003)</vt:lpstr>
      <vt:lpstr>Males can be victims too</vt:lpstr>
      <vt:lpstr>Honour Based Violence</vt:lpstr>
      <vt:lpstr>Statistics</vt:lpstr>
      <vt:lpstr>What is Honour Based Abuse?</vt:lpstr>
      <vt:lpstr>NPCC Definition of Honour Based Abuse</vt:lpstr>
      <vt:lpstr>What is Honour?</vt:lpstr>
      <vt:lpstr>Banaz Mahmod Honor Killing</vt:lpstr>
      <vt:lpstr>Missed Opportunities (IPCC report –2008)</vt:lpstr>
      <vt:lpstr>Triggers</vt:lpstr>
      <vt:lpstr>What is the impact on the victim?  Discuss </vt:lpstr>
      <vt:lpstr>Initial Responding Officer</vt:lpstr>
      <vt:lpstr>Key Principles </vt:lpstr>
      <vt:lpstr>Forced Marriage</vt:lpstr>
      <vt:lpstr>What is the difference?</vt:lpstr>
      <vt:lpstr>Forced Marriage</vt:lpstr>
      <vt:lpstr>Offences linked to FM</vt:lpstr>
      <vt:lpstr>The Anti-Social Behaviour Crime &amp; Policing Act 2014</vt:lpstr>
      <vt:lpstr>Group Exercise </vt:lpstr>
      <vt:lpstr>Asma’s Story</vt:lpstr>
      <vt:lpstr>Remember males can be victims too</vt:lpstr>
      <vt:lpstr>Support</vt:lpstr>
      <vt:lpstr>Statistics </vt:lpstr>
      <vt:lpstr>Female Genital Mutilation</vt:lpstr>
      <vt:lpstr>FGM: What is it?</vt:lpstr>
      <vt:lpstr>Why does FGM happen? </vt:lpstr>
      <vt:lpstr>The Cruel Cut </vt:lpstr>
      <vt:lpstr>PowerPoint Presentation</vt:lpstr>
      <vt:lpstr>Where is FGM practiced</vt:lpstr>
      <vt:lpstr>No health benefits</vt:lpstr>
      <vt:lpstr>Suspicions or Signs?</vt:lpstr>
      <vt:lpstr>Risk Indicators </vt:lpstr>
      <vt:lpstr>Female Genital Mutilation Act 2003</vt:lpstr>
      <vt:lpstr>Female Genital Mutilation Act 2003 </vt:lpstr>
      <vt:lpstr> Mother of three-year-old is first person convicted of FGM in UK </vt:lpstr>
      <vt:lpstr>FGM Protection Orders</vt:lpstr>
      <vt:lpstr>Case Law </vt:lpstr>
      <vt:lpstr>Officer Actions </vt:lpstr>
      <vt:lpstr>First responder actions</vt:lpstr>
      <vt:lpstr>BAWSO Guidelines for Police Officers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Kelly Andrews</cp:lastModifiedBy>
  <cp:revision>8</cp:revision>
  <dcterms:created xsi:type="dcterms:W3CDTF">2023-08-22T13:00:46Z</dcterms:created>
  <dcterms:modified xsi:type="dcterms:W3CDTF">2023-08-24T10:36:38Z</dcterms:modified>
</cp:coreProperties>
</file>