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72" r:id="rId2"/>
    <p:sldId id="256" r:id="rId3"/>
    <p:sldId id="258" r:id="rId4"/>
    <p:sldId id="259" r:id="rId5"/>
    <p:sldId id="260" r:id="rId6"/>
    <p:sldId id="261" r:id="rId7"/>
    <p:sldId id="273" r:id="rId8"/>
    <p:sldId id="262" r:id="rId9"/>
    <p:sldId id="263" r:id="rId10"/>
    <p:sldId id="265" r:id="rId11"/>
    <p:sldId id="266"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DE6419-09A8-44B2-B41F-9F557FB2D6A9}" v="14" dt="2019-12-12T09:30:27.7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3A855-57C2-4EB8-8008-6601E756A7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8DD12E-5EDA-420C-BD93-9587174608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BC1E2A-46CB-4BAE-8DF0-C3A45491C44F}"/>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5" name="Footer Placeholder 4">
            <a:extLst>
              <a:ext uri="{FF2B5EF4-FFF2-40B4-BE49-F238E27FC236}">
                <a16:creationId xmlns:a16="http://schemas.microsoft.com/office/drawing/2014/main" id="{7370D94E-89A5-4BB3-8397-C49198010D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4035D7-2696-4D2E-8B9E-33EF43555758}"/>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3481612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29592-7789-4328-B592-798F59EC0A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B2839B-86D0-430E-8160-4A3AA39BA1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01437C-AE03-4155-A26C-5486740B0D82}"/>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5" name="Footer Placeholder 4">
            <a:extLst>
              <a:ext uri="{FF2B5EF4-FFF2-40B4-BE49-F238E27FC236}">
                <a16:creationId xmlns:a16="http://schemas.microsoft.com/office/drawing/2014/main" id="{73C3B7C6-763B-49B8-A101-F0F9753AED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CB30E3-FD1E-40D1-B62B-2A1DDB7554C8}"/>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1803626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69D6C-C292-4DCF-BC8E-F5E6615626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0F8F3B-672B-4240-8A37-1C496B330E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2DE647-3684-4D85-9372-6EE1C85797C0}"/>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5" name="Footer Placeholder 4">
            <a:extLst>
              <a:ext uri="{FF2B5EF4-FFF2-40B4-BE49-F238E27FC236}">
                <a16:creationId xmlns:a16="http://schemas.microsoft.com/office/drawing/2014/main" id="{46728055-F6EE-4FDA-A35D-205904F9CD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E5F2FB-001B-4C76-906F-338BD0EBBCFE}"/>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1680317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BE6DE-A9CF-4EC9-8EFE-09AE66E89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009059-E18B-4EF7-A303-FFEDE8961A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024679-0545-4ED0-AEFF-344E4AEABE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FD1CCA-A7B4-4747-99B8-CA8C67184394}"/>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6" name="Footer Placeholder 5">
            <a:extLst>
              <a:ext uri="{FF2B5EF4-FFF2-40B4-BE49-F238E27FC236}">
                <a16:creationId xmlns:a16="http://schemas.microsoft.com/office/drawing/2014/main" id="{2BB4C864-1CC6-4BED-A384-3B9B32C2D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F550AD-22E5-4894-BA5F-715CC0A2B15F}"/>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3129648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C451-F49D-456E-9515-5A66943B80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8B7628-6CCD-40E7-B671-DACDE1EEF7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54ACFD-1BF2-4177-BFA1-0AF4DA4CB0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829371-A369-42AF-A0B9-B5BA5D9939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0CD42D-9020-4FAF-953D-7E21F04028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60AFAF-5A4C-4BE5-97C1-B02FC5F6F235}"/>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8" name="Footer Placeholder 7">
            <a:extLst>
              <a:ext uri="{FF2B5EF4-FFF2-40B4-BE49-F238E27FC236}">
                <a16:creationId xmlns:a16="http://schemas.microsoft.com/office/drawing/2014/main" id="{C609A395-FBE4-4036-9814-DD791D6B2D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6D4013-8AB3-446B-B1D8-254F59083947}"/>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1018856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3C56A-35D3-4AF3-B77E-FC974BDA01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D70CB4-D689-4742-94A2-6507D23CEDD6}"/>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4" name="Footer Placeholder 3">
            <a:extLst>
              <a:ext uri="{FF2B5EF4-FFF2-40B4-BE49-F238E27FC236}">
                <a16:creationId xmlns:a16="http://schemas.microsoft.com/office/drawing/2014/main" id="{40BD55DA-EFBA-42ED-990E-CFEE7F57BB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77572B-FC0B-49B1-BBAB-BC17DAB380FB}"/>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2933367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A6ACC5-0DB5-41FD-8C40-A55A1B439311}"/>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3" name="Footer Placeholder 2">
            <a:extLst>
              <a:ext uri="{FF2B5EF4-FFF2-40B4-BE49-F238E27FC236}">
                <a16:creationId xmlns:a16="http://schemas.microsoft.com/office/drawing/2014/main" id="{C2B64F1E-0721-4568-9F30-3D94E956D1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25F360-DD2B-4B32-9E2B-31633852801E}"/>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340371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A3EB8-5CA4-42FD-B7E5-4F56E75585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5D3A6E-8074-4EB8-BC2A-1FD587B4B3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E1724F-2E97-4AF0-A364-C979B34A8C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BDE576-E90D-455B-B6B3-4C9482031B52}"/>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6" name="Footer Placeholder 5">
            <a:extLst>
              <a:ext uri="{FF2B5EF4-FFF2-40B4-BE49-F238E27FC236}">
                <a16:creationId xmlns:a16="http://schemas.microsoft.com/office/drawing/2014/main" id="{3E6B6BEE-DD86-4D89-8F51-A00A299F13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9945B1-CB72-4C91-B6B2-D07CA669AC6F}"/>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3513473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B1C8E-71A7-48E6-A6C4-9CA7DDEB57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171EB8-FA3B-4B12-A808-565F3F4D1E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EB2DBA-53EF-4444-A705-2B92C6C8A2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FB74D2-CE45-444F-A249-6104E04CD277}"/>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6" name="Footer Placeholder 5">
            <a:extLst>
              <a:ext uri="{FF2B5EF4-FFF2-40B4-BE49-F238E27FC236}">
                <a16:creationId xmlns:a16="http://schemas.microsoft.com/office/drawing/2014/main" id="{FE6A1A51-77BD-4AFD-84E0-2D86B2E17D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E653F-5681-4A8E-B163-9A84A1D9A794}"/>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1033489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6E76-1575-44FC-B578-6980B8517B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922A08-3192-4FEE-A80A-4A20651211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CD25B-C46D-4D62-92EC-57B42793F1B7}"/>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5" name="Footer Placeholder 4">
            <a:extLst>
              <a:ext uri="{FF2B5EF4-FFF2-40B4-BE49-F238E27FC236}">
                <a16:creationId xmlns:a16="http://schemas.microsoft.com/office/drawing/2014/main" id="{C5C960DD-89AF-4491-A6FE-A52CC4C23B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F0B28-6871-4799-BF9F-3CFAADFE8911}"/>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209954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C765E8-BEBB-459E-8B23-A0C9EAA3C4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924744-36B8-49A4-8C0A-8DF156070F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C51D2-929C-425E-ACC5-BB0DE7FBA723}"/>
              </a:ext>
            </a:extLst>
          </p:cNvPr>
          <p:cNvSpPr>
            <a:spLocks noGrp="1"/>
          </p:cNvSpPr>
          <p:nvPr>
            <p:ph type="dt" sz="half" idx="10"/>
          </p:nvPr>
        </p:nvSpPr>
        <p:spPr/>
        <p:txBody>
          <a:bodyPr/>
          <a:lstStyle/>
          <a:p>
            <a:fld id="{BF0DA044-5750-4774-8ACC-B225A2824E94}" type="datetimeFigureOut">
              <a:rPr lang="en-GB" smtClean="0"/>
              <a:t>10/12/2019</a:t>
            </a:fld>
            <a:endParaRPr lang="en-GB"/>
          </a:p>
        </p:txBody>
      </p:sp>
      <p:sp>
        <p:nvSpPr>
          <p:cNvPr id="5" name="Footer Placeholder 4">
            <a:extLst>
              <a:ext uri="{FF2B5EF4-FFF2-40B4-BE49-F238E27FC236}">
                <a16:creationId xmlns:a16="http://schemas.microsoft.com/office/drawing/2014/main" id="{25566BE0-4EFD-4254-A2BB-5FE4D5DD2C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959298-C4C2-4AB4-9C47-18E05E258112}"/>
              </a:ext>
            </a:extLst>
          </p:cNvPr>
          <p:cNvSpPr>
            <a:spLocks noGrp="1"/>
          </p:cNvSpPr>
          <p:nvPr>
            <p:ph type="sldNum" sz="quarter" idx="12"/>
          </p:nvPr>
        </p:nvSpPr>
        <p:spPr/>
        <p:txBody>
          <a:bodyPr/>
          <a:lstStyle/>
          <a:p>
            <a:fld id="{A636FD36-95C0-4347-BC7A-343CAC5EACC7}" type="slidenum">
              <a:rPr lang="en-GB" smtClean="0"/>
              <a:t>‹#›</a:t>
            </a:fld>
            <a:endParaRPr lang="en-GB"/>
          </a:p>
        </p:txBody>
      </p:sp>
    </p:spTree>
    <p:extLst>
      <p:ext uri="{BB962C8B-B14F-4D97-AF65-F5344CB8AC3E}">
        <p14:creationId xmlns:p14="http://schemas.microsoft.com/office/powerpoint/2010/main" val="1692350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61C5DF-872E-4E1D-9792-15212F9BFC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19E2B8-0FFC-4572-B49F-9983CF9BE9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D8EFA5-96CF-4554-8DAA-6AAB713BAC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0DA044-5750-4774-8ACC-B225A2824E94}" type="datetimeFigureOut">
              <a:rPr lang="en-GB" smtClean="0"/>
              <a:t>10/12/2019</a:t>
            </a:fld>
            <a:endParaRPr lang="en-GB"/>
          </a:p>
        </p:txBody>
      </p:sp>
      <p:sp>
        <p:nvSpPr>
          <p:cNvPr id="5" name="Footer Placeholder 4">
            <a:extLst>
              <a:ext uri="{FF2B5EF4-FFF2-40B4-BE49-F238E27FC236}">
                <a16:creationId xmlns:a16="http://schemas.microsoft.com/office/drawing/2014/main" id="{E0596D9F-1888-4501-9F1B-2A749294A0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68CAEE-DF68-4FD2-BB87-26204DA105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36FD36-95C0-4347-BC7A-343CAC5EACC7}" type="slidenum">
              <a:rPr lang="en-GB" smtClean="0"/>
              <a:t>‹#›</a:t>
            </a:fld>
            <a:endParaRPr lang="en-GB"/>
          </a:p>
        </p:txBody>
      </p:sp>
    </p:spTree>
    <p:extLst>
      <p:ext uri="{BB962C8B-B14F-4D97-AF65-F5344CB8AC3E}">
        <p14:creationId xmlns:p14="http://schemas.microsoft.com/office/powerpoint/2010/main" val="24139305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journals.sagepub.com/" TargetMode="External"/><Relationship Id="rId2" Type="http://schemas.openxmlformats.org/officeDocument/2006/relationships/hyperlink" Target="https://archiveshub.jisc.ac.uk/" TargetMode="External"/><Relationship Id="rId1" Type="http://schemas.openxmlformats.org/officeDocument/2006/relationships/slideLayout" Target="../slideLayouts/slideLayout2.xml"/><Relationship Id="rId5" Type="http://schemas.openxmlformats.org/officeDocument/2006/relationships/hyperlink" Target="https://www.moneyadviceservice.org.uk/en/articles/beginners-guide-to-online-banking#what-is-online-banking" TargetMode="External"/><Relationship Id="rId4" Type="http://schemas.openxmlformats.org/officeDocument/2006/relationships/hyperlink" Target="https://www.moneying.com/bank/the-good-ol-days-before-online-banking/"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F3CA5-DD1C-452C-AB81-6D7DE60CE7B2}"/>
              </a:ext>
            </a:extLst>
          </p:cNvPr>
          <p:cNvSpPr>
            <a:spLocks noGrp="1"/>
          </p:cNvSpPr>
          <p:nvPr>
            <p:ph type="title"/>
          </p:nvPr>
        </p:nvSpPr>
        <p:spPr/>
        <p:txBody>
          <a:bodyPr/>
          <a:lstStyle/>
          <a:p>
            <a:r>
              <a:rPr lang="en-US" dirty="0"/>
              <a:t>				</a:t>
            </a:r>
            <a:r>
              <a:rPr lang="en-US" b="1" dirty="0"/>
              <a:t>BMSW4003</a:t>
            </a:r>
            <a:endParaRPr lang="en-GB" b="1" dirty="0"/>
          </a:p>
        </p:txBody>
      </p:sp>
      <p:sp>
        <p:nvSpPr>
          <p:cNvPr id="3" name="Content Placeholder 2">
            <a:extLst>
              <a:ext uri="{FF2B5EF4-FFF2-40B4-BE49-F238E27FC236}">
                <a16:creationId xmlns:a16="http://schemas.microsoft.com/office/drawing/2014/main" id="{013D9164-B000-4B9B-BCC0-547E81F7C400}"/>
              </a:ext>
            </a:extLst>
          </p:cNvPr>
          <p:cNvSpPr>
            <a:spLocks noGrp="1"/>
          </p:cNvSpPr>
          <p:nvPr>
            <p:ph idx="1"/>
          </p:nvPr>
        </p:nvSpPr>
        <p:spPr/>
        <p:txBody>
          <a:bodyPr/>
          <a:lstStyle/>
          <a:p>
            <a:pPr marL="0" indent="0">
              <a:buNone/>
            </a:pPr>
            <a:endParaRPr lang="en-US" dirty="0"/>
          </a:p>
          <a:p>
            <a:pPr marL="0" indent="0">
              <a:buNone/>
            </a:pPr>
            <a:endParaRPr lang="en-GB" dirty="0"/>
          </a:p>
          <a:p>
            <a:pPr marL="0" indent="0">
              <a:buNone/>
            </a:pPr>
            <a:r>
              <a:rPr lang="en-GB" sz="3200" dirty="0"/>
              <a:t>		</a:t>
            </a:r>
            <a:r>
              <a:rPr lang="en-GB" sz="3600" b="1" dirty="0"/>
              <a:t>Digital Skills and Research Methods</a:t>
            </a:r>
          </a:p>
          <a:p>
            <a:pPr marL="0" indent="0">
              <a:buNone/>
            </a:pPr>
            <a:endParaRPr lang="en-GB" sz="3600" b="1" dirty="0"/>
          </a:p>
          <a:p>
            <a:pPr marL="0" indent="0">
              <a:buNone/>
            </a:pPr>
            <a:endParaRPr lang="en-GB" sz="3600" b="1" dirty="0"/>
          </a:p>
          <a:p>
            <a:pPr marL="0" indent="0">
              <a:buNone/>
            </a:pPr>
            <a:r>
              <a:rPr lang="en-GB" sz="3600" b="1" dirty="0"/>
              <a:t>				</a:t>
            </a:r>
            <a:r>
              <a:rPr lang="en-GB" sz="3600" b="1" dirty="0" err="1"/>
              <a:t>Dr.</a:t>
            </a:r>
            <a:r>
              <a:rPr lang="en-GB" sz="3600" b="1" dirty="0"/>
              <a:t> Kazeem </a:t>
            </a:r>
            <a:r>
              <a:rPr lang="en-GB" sz="3600" b="1" dirty="0" err="1"/>
              <a:t>Oseni</a:t>
            </a:r>
            <a:endParaRPr lang="en-GB" sz="3600" b="1" dirty="0"/>
          </a:p>
        </p:txBody>
      </p:sp>
    </p:spTree>
    <p:extLst>
      <p:ext uri="{BB962C8B-B14F-4D97-AF65-F5344CB8AC3E}">
        <p14:creationId xmlns:p14="http://schemas.microsoft.com/office/powerpoint/2010/main" val="999655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3D92D-251A-4EAB-B22B-47A32A83EABD}"/>
              </a:ext>
            </a:extLst>
          </p:cNvPr>
          <p:cNvSpPr>
            <a:spLocks noGrp="1"/>
          </p:cNvSpPr>
          <p:nvPr>
            <p:ph type="ctrTitle"/>
          </p:nvPr>
        </p:nvSpPr>
        <p:spPr>
          <a:xfrm>
            <a:off x="1158240" y="60960"/>
            <a:ext cx="9062720" cy="1363579"/>
          </a:xfrm>
        </p:spPr>
        <p:txBody>
          <a:bodyPr>
            <a:noAutofit/>
          </a:bodyPr>
          <a:lstStyle/>
          <a:p>
            <a:r>
              <a:rPr lang="en-US" sz="3600" b="1" dirty="0"/>
              <a:t>Introduction of Online Banking in Halifax Bank for improved efficiency  </a:t>
            </a:r>
            <a:endParaRPr lang="en-GB" sz="3600" b="1" dirty="0"/>
          </a:p>
        </p:txBody>
      </p:sp>
      <p:sp>
        <p:nvSpPr>
          <p:cNvPr id="3" name="Subtitle 2">
            <a:extLst>
              <a:ext uri="{FF2B5EF4-FFF2-40B4-BE49-F238E27FC236}">
                <a16:creationId xmlns:a16="http://schemas.microsoft.com/office/drawing/2014/main" id="{F4E69611-4D06-4586-BE13-BE62C8899679}"/>
              </a:ext>
            </a:extLst>
          </p:cNvPr>
          <p:cNvSpPr>
            <a:spLocks noGrp="1"/>
          </p:cNvSpPr>
          <p:nvPr>
            <p:ph type="subTitle" idx="1"/>
          </p:nvPr>
        </p:nvSpPr>
        <p:spPr>
          <a:xfrm>
            <a:off x="452386" y="1249679"/>
            <a:ext cx="11444973" cy="5608321"/>
          </a:xfrm>
        </p:spPr>
        <p:txBody>
          <a:bodyPr>
            <a:normAutofit lnSpcReduction="10000"/>
          </a:bodyPr>
          <a:lstStyle/>
          <a:p>
            <a:endParaRPr lang="en-US"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b="1" dirty="0"/>
              <a:t>Dr Kazeem </a:t>
            </a:r>
            <a:r>
              <a:rPr lang="en-GB" b="1" dirty="0" err="1"/>
              <a:t>Oseni</a:t>
            </a:r>
            <a:endParaRPr lang="en-GB" b="1" dirty="0"/>
          </a:p>
          <a:p>
            <a:r>
              <a:rPr lang="en-GB" b="1" dirty="0"/>
              <a:t>University of Wales Trinity Saint David</a:t>
            </a:r>
          </a:p>
          <a:p>
            <a:r>
              <a:rPr lang="en-GB" b="1" dirty="0"/>
              <a:t>19</a:t>
            </a:r>
            <a:r>
              <a:rPr lang="en-GB" b="1" baseline="30000" dirty="0"/>
              <a:t>th</a:t>
            </a:r>
            <a:r>
              <a:rPr lang="en-GB" b="1" dirty="0"/>
              <a:t> December 2019</a:t>
            </a:r>
          </a:p>
        </p:txBody>
      </p:sp>
      <p:graphicFrame>
        <p:nvGraphicFramePr>
          <p:cNvPr id="6" name="Table 6">
            <a:extLst>
              <a:ext uri="{FF2B5EF4-FFF2-40B4-BE49-F238E27FC236}">
                <a16:creationId xmlns:a16="http://schemas.microsoft.com/office/drawing/2014/main" id="{5125ABB9-4D39-4FA1-B4E7-0BBBD4549635}"/>
              </a:ext>
            </a:extLst>
          </p:cNvPr>
          <p:cNvGraphicFramePr>
            <a:graphicFrameLocks noGrp="1"/>
          </p:cNvGraphicFramePr>
          <p:nvPr>
            <p:extLst>
              <p:ext uri="{D42A27DB-BD31-4B8C-83A1-F6EECF244321}">
                <p14:modId xmlns:p14="http://schemas.microsoft.com/office/powerpoint/2010/main" val="1445505138"/>
              </p:ext>
            </p:extLst>
          </p:nvPr>
        </p:nvGraphicFramePr>
        <p:xfrm>
          <a:off x="558264" y="1424539"/>
          <a:ext cx="10912377" cy="3970420"/>
        </p:xfrm>
        <a:graphic>
          <a:graphicData uri="http://schemas.openxmlformats.org/drawingml/2006/table">
            <a:tbl>
              <a:tblPr firstRow="1" bandRow="1">
                <a:tableStyleId>{5C22544A-7EE6-4342-B048-85BDC9FD1C3A}</a:tableStyleId>
              </a:tblPr>
              <a:tblGrid>
                <a:gridCol w="3637459">
                  <a:extLst>
                    <a:ext uri="{9D8B030D-6E8A-4147-A177-3AD203B41FA5}">
                      <a16:colId xmlns:a16="http://schemas.microsoft.com/office/drawing/2014/main" val="1032266707"/>
                    </a:ext>
                  </a:extLst>
                </a:gridCol>
                <a:gridCol w="3637459">
                  <a:extLst>
                    <a:ext uri="{9D8B030D-6E8A-4147-A177-3AD203B41FA5}">
                      <a16:colId xmlns:a16="http://schemas.microsoft.com/office/drawing/2014/main" val="1020809640"/>
                    </a:ext>
                  </a:extLst>
                </a:gridCol>
                <a:gridCol w="3637459">
                  <a:extLst>
                    <a:ext uri="{9D8B030D-6E8A-4147-A177-3AD203B41FA5}">
                      <a16:colId xmlns:a16="http://schemas.microsoft.com/office/drawing/2014/main" val="2138185033"/>
                    </a:ext>
                  </a:extLst>
                </a:gridCol>
              </a:tblGrid>
              <a:tr h="547644">
                <a:tc>
                  <a:txBody>
                    <a:bodyPr/>
                    <a:lstStyle/>
                    <a:p>
                      <a:r>
                        <a:rPr lang="en-US" dirty="0"/>
                        <a:t>STUDENT NAME</a:t>
                      </a:r>
                      <a:endParaRPr lang="en-GB" dirty="0"/>
                    </a:p>
                  </a:txBody>
                  <a:tcPr/>
                </a:tc>
                <a:tc>
                  <a:txBody>
                    <a:bodyPr/>
                    <a:lstStyle/>
                    <a:p>
                      <a:r>
                        <a:rPr lang="en-US" dirty="0"/>
                        <a:t>STUDENT ID</a:t>
                      </a:r>
                      <a:endParaRPr lang="en-GB" dirty="0"/>
                    </a:p>
                  </a:txBody>
                  <a:tcPr/>
                </a:tc>
                <a:tc>
                  <a:txBody>
                    <a:bodyPr/>
                    <a:lstStyle/>
                    <a:p>
                      <a:r>
                        <a:rPr lang="en-US" dirty="0"/>
                        <a:t>SUBTOPIC</a:t>
                      </a:r>
                      <a:endParaRPr lang="en-GB" dirty="0"/>
                    </a:p>
                  </a:txBody>
                  <a:tcPr/>
                </a:tc>
                <a:extLst>
                  <a:ext uri="{0D108BD9-81ED-4DB2-BD59-A6C34878D82A}">
                    <a16:rowId xmlns:a16="http://schemas.microsoft.com/office/drawing/2014/main" val="3051940885"/>
                  </a:ext>
                </a:extLst>
              </a:tr>
              <a:tr h="1369111">
                <a:tc>
                  <a:txBody>
                    <a:bodyPr/>
                    <a:lstStyle/>
                    <a:p>
                      <a:r>
                        <a:rPr lang="en-US" dirty="0"/>
                        <a:t>Akinola Lawal-Solarin</a:t>
                      </a:r>
                      <a:endParaRPr lang="en-GB" dirty="0"/>
                    </a:p>
                  </a:txBody>
                  <a:tcPr/>
                </a:tc>
                <a:tc>
                  <a:txBody>
                    <a:bodyPr/>
                    <a:lstStyle/>
                    <a:p>
                      <a:r>
                        <a:rPr lang="en-US" dirty="0"/>
                        <a:t>1905504</a:t>
                      </a:r>
                      <a:endParaRPr lang="en-GB" dirty="0"/>
                    </a:p>
                  </a:txBody>
                  <a:tcPr/>
                </a:tc>
                <a:tc>
                  <a:txBody>
                    <a:bodyPr/>
                    <a:lstStyle/>
                    <a:p>
                      <a:r>
                        <a:rPr lang="en-US" dirty="0"/>
                        <a:t>Introduction and background of Halifax bank/lessons drawn from case study</a:t>
                      </a:r>
                      <a:endParaRPr lang="en-GB" dirty="0"/>
                    </a:p>
                  </a:txBody>
                  <a:tcPr/>
                </a:tc>
                <a:extLst>
                  <a:ext uri="{0D108BD9-81ED-4DB2-BD59-A6C34878D82A}">
                    <a16:rowId xmlns:a16="http://schemas.microsoft.com/office/drawing/2014/main" val="2168415780"/>
                  </a:ext>
                </a:extLst>
              </a:tr>
              <a:tr h="958377">
                <a:tc>
                  <a:txBody>
                    <a:bodyPr/>
                    <a:lstStyle/>
                    <a:p>
                      <a:r>
                        <a:rPr lang="en-US" dirty="0" err="1"/>
                        <a:t>Sakara</a:t>
                      </a:r>
                      <a:r>
                        <a:rPr lang="en-US" dirty="0"/>
                        <a:t> Campbell </a:t>
                      </a:r>
                      <a:endParaRPr lang="en-GB" dirty="0"/>
                    </a:p>
                  </a:txBody>
                  <a:tcPr/>
                </a:tc>
                <a:tc>
                  <a:txBody>
                    <a:bodyPr/>
                    <a:lstStyle/>
                    <a:p>
                      <a:r>
                        <a:rPr lang="en-US" dirty="0"/>
                        <a:t>1908201</a:t>
                      </a:r>
                      <a:endParaRPr lang="en-GB" dirty="0"/>
                    </a:p>
                  </a:txBody>
                  <a:tcPr/>
                </a:tc>
                <a:tc>
                  <a:txBody>
                    <a:bodyPr/>
                    <a:lstStyle/>
                    <a:p>
                      <a:r>
                        <a:rPr lang="en-US" dirty="0"/>
                        <a:t>Challenges before introducing online banking</a:t>
                      </a:r>
                      <a:endParaRPr lang="en-GB" dirty="0"/>
                    </a:p>
                  </a:txBody>
                  <a:tcPr/>
                </a:tc>
                <a:extLst>
                  <a:ext uri="{0D108BD9-81ED-4DB2-BD59-A6C34878D82A}">
                    <a16:rowId xmlns:a16="http://schemas.microsoft.com/office/drawing/2014/main" val="3957317435"/>
                  </a:ext>
                </a:extLst>
              </a:tr>
              <a:tr h="547644">
                <a:tc>
                  <a:txBody>
                    <a:bodyPr/>
                    <a:lstStyle/>
                    <a:p>
                      <a:r>
                        <a:rPr lang="en-US" dirty="0"/>
                        <a:t>Elizabeth </a:t>
                      </a:r>
                      <a:r>
                        <a:rPr lang="en-US" dirty="0" err="1"/>
                        <a:t>Oladeji</a:t>
                      </a:r>
                      <a:r>
                        <a:rPr lang="en-US" dirty="0"/>
                        <a:t> Johnson</a:t>
                      </a:r>
                      <a:endParaRPr lang="en-GB" dirty="0"/>
                    </a:p>
                  </a:txBody>
                  <a:tcPr/>
                </a:tc>
                <a:tc>
                  <a:txBody>
                    <a:bodyPr/>
                    <a:lstStyle/>
                    <a:p>
                      <a:r>
                        <a:rPr lang="en-US" dirty="0"/>
                        <a:t>1907179</a:t>
                      </a:r>
                      <a:endParaRPr lang="en-GB" dirty="0"/>
                    </a:p>
                  </a:txBody>
                  <a:tcPr/>
                </a:tc>
                <a:tc>
                  <a:txBody>
                    <a:bodyPr/>
                    <a:lstStyle/>
                    <a:p>
                      <a:r>
                        <a:rPr lang="en-US" dirty="0"/>
                        <a:t>Insights into online banking</a:t>
                      </a:r>
                      <a:endParaRPr lang="en-GB" dirty="0"/>
                    </a:p>
                  </a:txBody>
                  <a:tcPr/>
                </a:tc>
                <a:extLst>
                  <a:ext uri="{0D108BD9-81ED-4DB2-BD59-A6C34878D82A}">
                    <a16:rowId xmlns:a16="http://schemas.microsoft.com/office/drawing/2014/main" val="3730547442"/>
                  </a:ext>
                </a:extLst>
              </a:tr>
              <a:tr h="547644">
                <a:tc>
                  <a:txBody>
                    <a:bodyPr/>
                    <a:lstStyle/>
                    <a:p>
                      <a:r>
                        <a:rPr lang="en-US" dirty="0"/>
                        <a:t>Pamela Asanda </a:t>
                      </a:r>
                      <a:r>
                        <a:rPr lang="en-US" dirty="0" err="1"/>
                        <a:t>Jezile</a:t>
                      </a:r>
                      <a:endParaRPr lang="en-GB" dirty="0"/>
                    </a:p>
                  </a:txBody>
                  <a:tcPr/>
                </a:tc>
                <a:tc>
                  <a:txBody>
                    <a:bodyPr/>
                    <a:lstStyle/>
                    <a:p>
                      <a:r>
                        <a:rPr lang="en-US" dirty="0"/>
                        <a:t>1906402</a:t>
                      </a:r>
                      <a:endParaRPr lang="en-GB" dirty="0"/>
                    </a:p>
                  </a:txBody>
                  <a:tcPr/>
                </a:tc>
                <a:tc>
                  <a:txBody>
                    <a:bodyPr/>
                    <a:lstStyle/>
                    <a:p>
                      <a:r>
                        <a:rPr lang="en-US" dirty="0"/>
                        <a:t>Impacts of online banking</a:t>
                      </a:r>
                      <a:endParaRPr lang="en-GB" dirty="0"/>
                    </a:p>
                  </a:txBody>
                  <a:tcPr/>
                </a:tc>
                <a:extLst>
                  <a:ext uri="{0D108BD9-81ED-4DB2-BD59-A6C34878D82A}">
                    <a16:rowId xmlns:a16="http://schemas.microsoft.com/office/drawing/2014/main" val="3766440557"/>
                  </a:ext>
                </a:extLst>
              </a:tr>
            </a:tbl>
          </a:graphicData>
        </a:graphic>
      </p:graphicFrame>
    </p:spTree>
    <p:extLst>
      <p:ext uri="{BB962C8B-B14F-4D97-AF65-F5344CB8AC3E}">
        <p14:creationId xmlns:p14="http://schemas.microsoft.com/office/powerpoint/2010/main" val="1252280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B653F-6AAB-4732-9AC5-1A54B5B9C5C7}"/>
              </a:ext>
            </a:extLst>
          </p:cNvPr>
          <p:cNvSpPr>
            <a:spLocks noGrp="1"/>
          </p:cNvSpPr>
          <p:nvPr>
            <p:ph type="title"/>
          </p:nvPr>
        </p:nvSpPr>
        <p:spPr/>
        <p:txBody>
          <a:bodyPr>
            <a:normAutofit/>
          </a:bodyPr>
          <a:lstStyle/>
          <a:p>
            <a:r>
              <a:rPr lang="en-US" sz="4000" b="1" dirty="0"/>
              <a:t>	</a:t>
            </a:r>
            <a:r>
              <a:rPr lang="en-US" sz="3600" b="1" dirty="0"/>
              <a:t>Introduction of Online Banking in Halifax Bank for 				improved efficiency</a:t>
            </a:r>
            <a:endParaRPr lang="en-GB" sz="3600" b="1" dirty="0"/>
          </a:p>
        </p:txBody>
      </p:sp>
      <p:sp>
        <p:nvSpPr>
          <p:cNvPr id="3" name="Content Placeholder 2">
            <a:extLst>
              <a:ext uri="{FF2B5EF4-FFF2-40B4-BE49-F238E27FC236}">
                <a16:creationId xmlns:a16="http://schemas.microsoft.com/office/drawing/2014/main" id="{2C08F4C5-F049-4821-B438-74C2144D4CB2}"/>
              </a:ext>
            </a:extLst>
          </p:cNvPr>
          <p:cNvSpPr>
            <a:spLocks noGrp="1"/>
          </p:cNvSpPr>
          <p:nvPr>
            <p:ph idx="1"/>
          </p:nvPr>
        </p:nvSpPr>
        <p:spPr/>
        <p:txBody>
          <a:bodyPr>
            <a:normAutofit fontScale="47500" lnSpcReduction="20000"/>
          </a:bodyPr>
          <a:lstStyle/>
          <a:p>
            <a:pPr marL="2286000" lvl="5" indent="0">
              <a:buNone/>
            </a:pPr>
            <a:r>
              <a:rPr lang="en-US" dirty="0"/>
              <a:t>		</a:t>
            </a:r>
            <a:r>
              <a:rPr lang="en-US" sz="4000" b="1" dirty="0"/>
              <a:t>Table of Contents</a:t>
            </a:r>
          </a:p>
          <a:p>
            <a:pPr marL="2286000" lvl="5" indent="0">
              <a:buNone/>
            </a:pPr>
            <a:endParaRPr lang="en-GB" sz="3600" dirty="0"/>
          </a:p>
          <a:p>
            <a:pPr lvl="1"/>
            <a:r>
              <a:rPr lang="en-GB" sz="4400" dirty="0"/>
              <a:t>Introduction and Background of Halifax Bank</a:t>
            </a:r>
          </a:p>
          <a:p>
            <a:pPr lvl="1"/>
            <a:endParaRPr lang="en-GB" sz="4400" dirty="0"/>
          </a:p>
          <a:p>
            <a:pPr lvl="1"/>
            <a:r>
              <a:rPr lang="en-GB" sz="4400" dirty="0"/>
              <a:t>Challenges before introducing Online Banking</a:t>
            </a:r>
          </a:p>
          <a:p>
            <a:pPr lvl="1"/>
            <a:endParaRPr lang="en-GB" sz="4400" dirty="0"/>
          </a:p>
          <a:p>
            <a:pPr lvl="1"/>
            <a:r>
              <a:rPr lang="en-GB" sz="4400" dirty="0"/>
              <a:t>Insights into Online Banking</a:t>
            </a:r>
          </a:p>
          <a:p>
            <a:pPr lvl="1"/>
            <a:endParaRPr lang="en-GB" sz="4400" dirty="0"/>
          </a:p>
          <a:p>
            <a:pPr lvl="1"/>
            <a:r>
              <a:rPr lang="en-GB" sz="4400" dirty="0"/>
              <a:t>Impacts of Online Banking</a:t>
            </a:r>
          </a:p>
          <a:p>
            <a:pPr lvl="1"/>
            <a:endParaRPr lang="en-GB" sz="4400" dirty="0"/>
          </a:p>
          <a:p>
            <a:pPr lvl="1"/>
            <a:r>
              <a:rPr lang="en-GB" sz="4400" dirty="0"/>
              <a:t>Lessons drawn from the case study</a:t>
            </a:r>
          </a:p>
          <a:p>
            <a:pPr lvl="1"/>
            <a:endParaRPr lang="en-GB" sz="4400" dirty="0"/>
          </a:p>
          <a:p>
            <a:pPr lvl="1"/>
            <a:r>
              <a:rPr lang="en-GB" sz="4400" dirty="0"/>
              <a:t>Conclusion and References</a:t>
            </a:r>
          </a:p>
          <a:p>
            <a:pPr lvl="1"/>
            <a:endParaRPr lang="en-GB" sz="4400" dirty="0"/>
          </a:p>
          <a:p>
            <a:pPr lvl="1"/>
            <a:r>
              <a:rPr lang="en-GB" sz="4400" dirty="0"/>
              <a:t>Q &amp; A</a:t>
            </a:r>
          </a:p>
          <a:p>
            <a:pPr lvl="1"/>
            <a:endParaRPr lang="en-US" sz="3800" dirty="0"/>
          </a:p>
        </p:txBody>
      </p:sp>
    </p:spTree>
    <p:extLst>
      <p:ext uri="{BB962C8B-B14F-4D97-AF65-F5344CB8AC3E}">
        <p14:creationId xmlns:p14="http://schemas.microsoft.com/office/powerpoint/2010/main" val="3548508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C9BD-5BEB-4D60-8A5B-A4F77FEC5BC4}"/>
              </a:ext>
            </a:extLst>
          </p:cNvPr>
          <p:cNvSpPr>
            <a:spLocks noGrp="1"/>
          </p:cNvSpPr>
          <p:nvPr>
            <p:ph type="title"/>
          </p:nvPr>
        </p:nvSpPr>
        <p:spPr/>
        <p:txBody>
          <a:bodyPr>
            <a:normAutofit/>
          </a:bodyPr>
          <a:lstStyle/>
          <a:p>
            <a:r>
              <a:rPr lang="en-US" dirty="0"/>
              <a:t>	</a:t>
            </a:r>
            <a:r>
              <a:rPr lang="en-US" sz="3600" b="1" dirty="0"/>
              <a:t> Introduction of Online Banking in Halifax Bank for 				improved efficiency</a:t>
            </a:r>
            <a:endParaRPr lang="en-GB" sz="3600" b="1" dirty="0"/>
          </a:p>
        </p:txBody>
      </p:sp>
      <p:sp>
        <p:nvSpPr>
          <p:cNvPr id="3" name="Content Placeholder 2">
            <a:extLst>
              <a:ext uri="{FF2B5EF4-FFF2-40B4-BE49-F238E27FC236}">
                <a16:creationId xmlns:a16="http://schemas.microsoft.com/office/drawing/2014/main" id="{F16DAA2A-17A7-426E-8538-3BD198A8B3AE}"/>
              </a:ext>
            </a:extLst>
          </p:cNvPr>
          <p:cNvSpPr>
            <a:spLocks noGrp="1"/>
          </p:cNvSpPr>
          <p:nvPr>
            <p:ph idx="1"/>
          </p:nvPr>
        </p:nvSpPr>
        <p:spPr/>
        <p:txBody>
          <a:bodyPr>
            <a:normAutofit fontScale="85000" lnSpcReduction="20000"/>
          </a:bodyPr>
          <a:lstStyle/>
          <a:p>
            <a:pPr marL="0" indent="0">
              <a:buNone/>
            </a:pPr>
            <a:r>
              <a:rPr lang="en-US" b="1" dirty="0"/>
              <a:t>				</a:t>
            </a:r>
            <a:r>
              <a:rPr lang="en-US" sz="3300" b="1" dirty="0"/>
              <a:t>Brief History</a:t>
            </a:r>
          </a:p>
          <a:p>
            <a:pPr marL="0" indent="0">
              <a:buNone/>
            </a:pPr>
            <a:endParaRPr lang="en-US" b="1" dirty="0"/>
          </a:p>
          <a:p>
            <a:pPr>
              <a:buFont typeface="Wingdings" panose="05000000000000000000" pitchFamily="2" charset="2"/>
              <a:buChar char="Ø"/>
            </a:pPr>
            <a:r>
              <a:rPr lang="en-US" sz="2400" dirty="0"/>
              <a:t>Halifax is a British banking brand and was formerly known as Halifax Building Society.</a:t>
            </a:r>
          </a:p>
          <a:p>
            <a:endParaRPr lang="en-US" sz="2400" dirty="0"/>
          </a:p>
          <a:p>
            <a:pPr>
              <a:buFont typeface="Wingdings" panose="05000000000000000000" pitchFamily="2" charset="2"/>
              <a:buChar char="Ø"/>
            </a:pPr>
            <a:r>
              <a:rPr lang="en-US" sz="2400" dirty="0"/>
              <a:t>It is named after the town of Halifax, West Yorkshire and was founded in 1853. However by 1913, its assets had increased to £3million and Halifax became UK’s leading building society. By 1927 assets had peaked at £27 million.  Halifax plc(Archives hub,1852)</a:t>
            </a:r>
          </a:p>
          <a:p>
            <a:endParaRPr lang="en-US" sz="2400" dirty="0"/>
          </a:p>
          <a:p>
            <a:pPr>
              <a:buFont typeface="Wingdings" panose="05000000000000000000" pitchFamily="2" charset="2"/>
              <a:buChar char="Ø"/>
            </a:pPr>
            <a:r>
              <a:rPr lang="en-US" sz="2400" dirty="0"/>
              <a:t>In 1997, Halifax became a public liability company and was listed on the London Stock Exchange on 2 June 1997. Halifax plc(Archives hub,1852)</a:t>
            </a:r>
          </a:p>
          <a:p>
            <a:pPr>
              <a:buFont typeface="Wingdings" panose="05000000000000000000" pitchFamily="2" charset="2"/>
              <a:buChar char="Ø"/>
            </a:pPr>
            <a:endParaRPr lang="en-US" sz="2400" dirty="0"/>
          </a:p>
          <a:p>
            <a:endParaRPr lang="en-US" sz="2400" dirty="0"/>
          </a:p>
          <a:p>
            <a:pPr lvl="0">
              <a:buFont typeface="Wingdings" panose="05000000000000000000" pitchFamily="2" charset="2"/>
              <a:buChar char="Ø"/>
            </a:pPr>
            <a:r>
              <a:rPr lang="en-US" sz="2400" dirty="0"/>
              <a:t>Halifax became the biggest development of shareholders in UK history with more than 7.5million customers of the society becoming the new bank’s shareholders. </a:t>
            </a:r>
            <a:r>
              <a:rPr lang="en-US" sz="2400" dirty="0">
                <a:solidFill>
                  <a:prstClr val="black"/>
                </a:solidFill>
              </a:rPr>
              <a:t>Halifax plc(Archives hub,1852)</a:t>
            </a:r>
          </a:p>
          <a:p>
            <a:pPr>
              <a:buFont typeface="Wingdings" panose="05000000000000000000" pitchFamily="2" charset="2"/>
              <a:buChar char="Ø"/>
            </a:pPr>
            <a:endParaRPr lang="en-US" sz="2400" dirty="0"/>
          </a:p>
          <a:p>
            <a:pPr marL="0" indent="0">
              <a:buNone/>
            </a:pPr>
            <a:endParaRPr lang="en-GB" dirty="0"/>
          </a:p>
        </p:txBody>
      </p:sp>
    </p:spTree>
    <p:extLst>
      <p:ext uri="{BB962C8B-B14F-4D97-AF65-F5344CB8AC3E}">
        <p14:creationId xmlns:p14="http://schemas.microsoft.com/office/powerpoint/2010/main" val="2455823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10317-3655-4628-9D25-B30029647D33}"/>
              </a:ext>
            </a:extLst>
          </p:cNvPr>
          <p:cNvSpPr>
            <a:spLocks noGrp="1"/>
          </p:cNvSpPr>
          <p:nvPr>
            <p:ph type="title"/>
          </p:nvPr>
        </p:nvSpPr>
        <p:spPr/>
        <p:txBody>
          <a:bodyPr>
            <a:normAutofit/>
          </a:bodyPr>
          <a:lstStyle/>
          <a:p>
            <a:r>
              <a:rPr lang="en-US" sz="3600" b="1" dirty="0"/>
              <a:t>	 Introduction of Online Banking in Halifax Bank for 				improved efficiency</a:t>
            </a:r>
            <a:endParaRPr lang="en-GB" sz="3600" dirty="0"/>
          </a:p>
        </p:txBody>
      </p:sp>
      <p:sp>
        <p:nvSpPr>
          <p:cNvPr id="3" name="Content Placeholder 2">
            <a:extLst>
              <a:ext uri="{FF2B5EF4-FFF2-40B4-BE49-F238E27FC236}">
                <a16:creationId xmlns:a16="http://schemas.microsoft.com/office/drawing/2014/main" id="{FEA076FD-30F4-4F54-9736-7B2290ACE733}"/>
              </a:ext>
            </a:extLst>
          </p:cNvPr>
          <p:cNvSpPr>
            <a:spLocks noGrp="1"/>
          </p:cNvSpPr>
          <p:nvPr>
            <p:ph idx="1"/>
          </p:nvPr>
        </p:nvSpPr>
        <p:spPr/>
        <p:txBody>
          <a:bodyPr>
            <a:normAutofit fontScale="85000" lnSpcReduction="20000"/>
          </a:bodyPr>
          <a:lstStyle/>
          <a:p>
            <a:pPr marL="0" indent="0">
              <a:buNone/>
            </a:pPr>
            <a:r>
              <a:rPr lang="en-US" dirty="0"/>
              <a:t>		</a:t>
            </a:r>
            <a:r>
              <a:rPr lang="en-US" b="1" dirty="0"/>
              <a:t>Scope and purposes of Halifax Bank</a:t>
            </a:r>
          </a:p>
          <a:p>
            <a:endParaRPr lang="en-US" sz="2000" dirty="0"/>
          </a:p>
          <a:p>
            <a:pPr>
              <a:buFont typeface="Wingdings" panose="05000000000000000000" pitchFamily="2" charset="2"/>
              <a:buChar char="Ø"/>
            </a:pPr>
            <a:r>
              <a:rPr lang="en-US" sz="2200" dirty="0"/>
              <a:t>A bank is a financial institution dealing in money.</a:t>
            </a:r>
          </a:p>
          <a:p>
            <a:endParaRPr lang="en-US" sz="2200" dirty="0"/>
          </a:p>
          <a:p>
            <a:pPr>
              <a:buFont typeface="Wingdings" panose="05000000000000000000" pitchFamily="2" charset="2"/>
              <a:buChar char="Ø"/>
            </a:pPr>
            <a:r>
              <a:rPr lang="en-US" sz="2200" dirty="0"/>
              <a:t>Halifax bank handles cash, credit and other financial transactions.</a:t>
            </a:r>
          </a:p>
          <a:p>
            <a:endParaRPr lang="en-US" sz="2200" dirty="0"/>
          </a:p>
          <a:p>
            <a:pPr>
              <a:buFont typeface="Wingdings" panose="05000000000000000000" pitchFamily="2" charset="2"/>
              <a:buChar char="Ø"/>
            </a:pPr>
            <a:r>
              <a:rPr lang="en-US" sz="2200" dirty="0"/>
              <a:t>Keeping money safe for customers.</a:t>
            </a:r>
          </a:p>
          <a:p>
            <a:endParaRPr lang="en-US" sz="2200" dirty="0"/>
          </a:p>
          <a:p>
            <a:pPr>
              <a:buFont typeface="Wingdings" panose="05000000000000000000" pitchFamily="2" charset="2"/>
              <a:buChar char="Ø"/>
            </a:pPr>
            <a:r>
              <a:rPr lang="en-US" sz="2200" dirty="0"/>
              <a:t>Offer customers interest on deposit.</a:t>
            </a:r>
          </a:p>
          <a:p>
            <a:endParaRPr lang="en-US" sz="2200" dirty="0"/>
          </a:p>
          <a:p>
            <a:pPr>
              <a:buFont typeface="Wingdings" panose="05000000000000000000" pitchFamily="2" charset="2"/>
              <a:buChar char="Ø"/>
            </a:pPr>
            <a:r>
              <a:rPr lang="en-US" sz="2200" dirty="0"/>
              <a:t>Lend money to firms, customers and home buyers at a certain interest rate.</a:t>
            </a:r>
          </a:p>
          <a:p>
            <a:endParaRPr lang="en-US" sz="2200" dirty="0"/>
          </a:p>
          <a:p>
            <a:pPr>
              <a:buFont typeface="Wingdings" panose="05000000000000000000" pitchFamily="2" charset="2"/>
              <a:buChar char="Ø"/>
            </a:pPr>
            <a:r>
              <a:rPr lang="en-US" sz="2200" dirty="0"/>
              <a:t>Offer financial advice and related financial services  such insurance.</a:t>
            </a:r>
          </a:p>
          <a:p>
            <a:endParaRPr lang="en-GB" sz="2000" dirty="0"/>
          </a:p>
        </p:txBody>
      </p:sp>
    </p:spTree>
    <p:extLst>
      <p:ext uri="{BB962C8B-B14F-4D97-AF65-F5344CB8AC3E}">
        <p14:creationId xmlns:p14="http://schemas.microsoft.com/office/powerpoint/2010/main" val="3092935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49455-009C-464B-921B-AB10EF99C701}"/>
              </a:ext>
            </a:extLst>
          </p:cNvPr>
          <p:cNvSpPr>
            <a:spLocks noGrp="1"/>
          </p:cNvSpPr>
          <p:nvPr>
            <p:ph type="title"/>
          </p:nvPr>
        </p:nvSpPr>
        <p:spPr/>
        <p:txBody>
          <a:bodyPr/>
          <a:lstStyle/>
          <a:p>
            <a:r>
              <a:rPr lang="en-US" sz="3600" b="1" dirty="0">
                <a:solidFill>
                  <a:prstClr val="black"/>
                </a:solidFill>
              </a:rPr>
              <a:t>Introduction of Online Banking in Halifax Bank for 				improved efficiency</a:t>
            </a:r>
            <a:endParaRPr lang="en-GB" dirty="0"/>
          </a:p>
        </p:txBody>
      </p:sp>
      <p:sp>
        <p:nvSpPr>
          <p:cNvPr id="3" name="Content Placeholder 2">
            <a:extLst>
              <a:ext uri="{FF2B5EF4-FFF2-40B4-BE49-F238E27FC236}">
                <a16:creationId xmlns:a16="http://schemas.microsoft.com/office/drawing/2014/main" id="{403D5276-3B9E-4514-ABA0-6746777C51C9}"/>
              </a:ext>
            </a:extLst>
          </p:cNvPr>
          <p:cNvSpPr>
            <a:spLocks noGrp="1"/>
          </p:cNvSpPr>
          <p:nvPr>
            <p:ph idx="1"/>
          </p:nvPr>
        </p:nvSpPr>
        <p:spPr/>
        <p:txBody>
          <a:bodyPr/>
          <a:lstStyle/>
          <a:p>
            <a:pPr marL="1371600" lvl="3" indent="0">
              <a:buNone/>
            </a:pPr>
            <a:r>
              <a:rPr lang="en-US" sz="1400" b="1" dirty="0">
                <a:solidFill>
                  <a:prstClr val="black"/>
                </a:solidFill>
              </a:rPr>
              <a:t>		</a:t>
            </a:r>
            <a:r>
              <a:rPr lang="en-US" sz="2400" b="1" dirty="0">
                <a:solidFill>
                  <a:prstClr val="black"/>
                </a:solidFill>
              </a:rPr>
              <a:t>Challenges before Online Banking</a:t>
            </a:r>
          </a:p>
          <a:p>
            <a:pPr lvl="0">
              <a:buFont typeface="Wingdings" panose="05000000000000000000" pitchFamily="2" charset="2"/>
              <a:buChar char="Ø"/>
            </a:pPr>
            <a:r>
              <a:rPr lang="en-US" sz="2400" b="1" dirty="0">
                <a:solidFill>
                  <a:prstClr val="black"/>
                </a:solidFill>
              </a:rPr>
              <a:t> </a:t>
            </a:r>
            <a:r>
              <a:rPr lang="en-US" sz="2000" dirty="0">
                <a:solidFill>
                  <a:prstClr val="black"/>
                </a:solidFill>
              </a:rPr>
              <a:t>Customer long queues at bank branches</a:t>
            </a:r>
          </a:p>
          <a:p>
            <a:pPr lvl="0">
              <a:buFont typeface="Wingdings" panose="05000000000000000000" pitchFamily="2" charset="2"/>
              <a:buChar char="Ø"/>
            </a:pPr>
            <a:r>
              <a:rPr lang="en-US" sz="2000" dirty="0">
                <a:solidFill>
                  <a:prstClr val="black"/>
                </a:solidFill>
              </a:rPr>
              <a:t> Long waiting times</a:t>
            </a:r>
          </a:p>
          <a:p>
            <a:pPr lvl="0">
              <a:buFont typeface="Wingdings" panose="05000000000000000000" pitchFamily="2" charset="2"/>
              <a:buChar char="Ø"/>
            </a:pPr>
            <a:r>
              <a:rPr lang="en-US" sz="2000" dirty="0">
                <a:solidFill>
                  <a:prstClr val="black"/>
                </a:solidFill>
              </a:rPr>
              <a:t> You can only open account in a branch</a:t>
            </a:r>
          </a:p>
          <a:p>
            <a:pPr lvl="0">
              <a:buFont typeface="Wingdings" panose="05000000000000000000" pitchFamily="2" charset="2"/>
              <a:buChar char="Ø"/>
            </a:pPr>
            <a:r>
              <a:rPr lang="en-US" sz="2000" dirty="0">
                <a:solidFill>
                  <a:prstClr val="black"/>
                </a:solidFill>
              </a:rPr>
              <a:t>You cannot monitor your account</a:t>
            </a:r>
          </a:p>
          <a:p>
            <a:pPr lvl="0">
              <a:buFont typeface="Wingdings" panose="05000000000000000000" pitchFamily="2" charset="2"/>
              <a:buChar char="Ø"/>
            </a:pPr>
            <a:r>
              <a:rPr lang="en-US" sz="2000" dirty="0">
                <a:solidFill>
                  <a:prstClr val="black"/>
                </a:solidFill>
              </a:rPr>
              <a:t> Lots of paper wastage</a:t>
            </a:r>
          </a:p>
          <a:p>
            <a:pPr lvl="0">
              <a:buFont typeface="Wingdings" panose="05000000000000000000" pitchFamily="2" charset="2"/>
              <a:buChar char="Ø"/>
            </a:pPr>
            <a:r>
              <a:rPr lang="en-US" sz="2000" dirty="0">
                <a:solidFill>
                  <a:prstClr val="black"/>
                </a:solidFill>
              </a:rPr>
              <a:t> Long waiting time on the phone for any queries you may have concerning your bank account</a:t>
            </a:r>
          </a:p>
          <a:p>
            <a:pPr lvl="0">
              <a:buFont typeface="Wingdings" panose="05000000000000000000" pitchFamily="2" charset="2"/>
              <a:buChar char="Ø"/>
            </a:pPr>
            <a:r>
              <a:rPr lang="en-US" sz="2000" dirty="0">
                <a:solidFill>
                  <a:prstClr val="black"/>
                </a:solidFill>
              </a:rPr>
              <a:t> To check your bank account you have to go into a branch or a cash point</a:t>
            </a:r>
          </a:p>
          <a:p>
            <a:pPr lvl="0">
              <a:buFont typeface="Wingdings" panose="05000000000000000000" pitchFamily="2" charset="2"/>
              <a:buChar char="Ø"/>
            </a:pPr>
            <a:r>
              <a:rPr lang="en-US" sz="2000" dirty="0">
                <a:solidFill>
                  <a:prstClr val="black"/>
                </a:solidFill>
              </a:rPr>
              <a:t>You can only transfer money to friends and family by going into their bank to send it</a:t>
            </a:r>
          </a:p>
          <a:p>
            <a:pPr marL="0" indent="0">
              <a:buNone/>
            </a:pPr>
            <a:endParaRPr lang="en-GB" dirty="0"/>
          </a:p>
        </p:txBody>
      </p:sp>
    </p:spTree>
    <p:extLst>
      <p:ext uri="{BB962C8B-B14F-4D97-AF65-F5344CB8AC3E}">
        <p14:creationId xmlns:p14="http://schemas.microsoft.com/office/powerpoint/2010/main" val="154699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C8D9-6DAD-4B21-BDAB-406F0B40D5BF}"/>
              </a:ext>
            </a:extLst>
          </p:cNvPr>
          <p:cNvSpPr>
            <a:spLocks noGrp="1"/>
          </p:cNvSpPr>
          <p:nvPr>
            <p:ph type="title"/>
          </p:nvPr>
        </p:nvSpPr>
        <p:spPr/>
        <p:txBody>
          <a:bodyPr/>
          <a:lstStyle/>
          <a:p>
            <a:r>
              <a:rPr lang="en-US" dirty="0"/>
              <a:t>		</a:t>
            </a:r>
            <a:r>
              <a:rPr lang="en-US" sz="3600" b="1" dirty="0">
                <a:solidFill>
                  <a:prstClr val="black"/>
                </a:solidFill>
              </a:rPr>
              <a:t>Introduction of Online Banking in Halifax Bank 				for improved efficiency</a:t>
            </a:r>
            <a:endParaRPr lang="en-GB" dirty="0"/>
          </a:p>
        </p:txBody>
      </p:sp>
      <p:sp>
        <p:nvSpPr>
          <p:cNvPr id="3" name="Content Placeholder 2">
            <a:extLst>
              <a:ext uri="{FF2B5EF4-FFF2-40B4-BE49-F238E27FC236}">
                <a16:creationId xmlns:a16="http://schemas.microsoft.com/office/drawing/2014/main" id="{9608A581-C593-4E49-BF9B-34F652A6B526}"/>
              </a:ext>
            </a:extLst>
          </p:cNvPr>
          <p:cNvSpPr>
            <a:spLocks noGrp="1"/>
          </p:cNvSpPr>
          <p:nvPr>
            <p:ph idx="1"/>
          </p:nvPr>
        </p:nvSpPr>
        <p:spPr/>
        <p:txBody>
          <a:bodyPr/>
          <a:lstStyle/>
          <a:p>
            <a:pPr marL="0" indent="0">
              <a:buNone/>
            </a:pPr>
            <a:r>
              <a:rPr lang="en-US" dirty="0"/>
              <a:t>			</a:t>
            </a:r>
            <a:r>
              <a:rPr lang="en-US" sz="2400" b="1" dirty="0">
                <a:solidFill>
                  <a:prstClr val="black"/>
                </a:solidFill>
              </a:rPr>
              <a:t> Challenges before Online Banking</a:t>
            </a:r>
          </a:p>
          <a:p>
            <a:pPr>
              <a:buFont typeface="Wingdings" panose="05000000000000000000" pitchFamily="2" charset="2"/>
              <a:buChar char="Ø"/>
            </a:pPr>
            <a:r>
              <a:rPr lang="en-US" sz="2000" dirty="0">
                <a:solidFill>
                  <a:prstClr val="black"/>
                </a:solidFill>
              </a:rPr>
              <a:t> Bills can only be paid by mail</a:t>
            </a:r>
          </a:p>
          <a:p>
            <a:pPr marL="0" indent="0">
              <a:buNone/>
            </a:pPr>
            <a:endParaRPr lang="en-US" sz="2000" dirty="0">
              <a:solidFill>
                <a:prstClr val="black"/>
              </a:solidFill>
            </a:endParaRPr>
          </a:p>
          <a:p>
            <a:pPr>
              <a:buFont typeface="Wingdings" panose="05000000000000000000" pitchFamily="2" charset="2"/>
              <a:buChar char="Ø"/>
            </a:pPr>
            <a:r>
              <a:rPr lang="en-US" sz="2000" dirty="0">
                <a:solidFill>
                  <a:prstClr val="black"/>
                </a:solidFill>
              </a:rPr>
              <a:t>Payment of monthly bills is a long process of tearing the bill along dotted line, sign cheque, pay for postage, envelope and mail it</a:t>
            </a:r>
          </a:p>
          <a:p>
            <a:pPr marL="0" indent="0">
              <a:buNone/>
            </a:pPr>
            <a:endParaRPr lang="en-US" sz="2000" dirty="0">
              <a:solidFill>
                <a:prstClr val="black"/>
              </a:solidFill>
            </a:endParaRPr>
          </a:p>
          <a:p>
            <a:pPr>
              <a:buFont typeface="Wingdings" panose="05000000000000000000" pitchFamily="2" charset="2"/>
              <a:buChar char="Ø"/>
            </a:pPr>
            <a:r>
              <a:rPr lang="en-US" sz="2000" dirty="0">
                <a:solidFill>
                  <a:prstClr val="black"/>
                </a:solidFill>
              </a:rPr>
              <a:t> when you get a complaint stating you did not pay for a bill, the process to find out if your cheque bounced or went somewhere else is long process to trace and track back  (money.com/bank/the-good-</a:t>
            </a:r>
            <a:r>
              <a:rPr lang="en-US" sz="2000" dirty="0" err="1">
                <a:solidFill>
                  <a:prstClr val="black"/>
                </a:solidFill>
              </a:rPr>
              <a:t>ol</a:t>
            </a:r>
            <a:r>
              <a:rPr lang="en-US" sz="2000" dirty="0">
                <a:solidFill>
                  <a:prstClr val="black"/>
                </a:solidFill>
              </a:rPr>
              <a:t>-days-before-online-banking/)</a:t>
            </a:r>
          </a:p>
          <a:p>
            <a:pPr>
              <a:buFont typeface="Wingdings" panose="05000000000000000000" pitchFamily="2" charset="2"/>
              <a:buChar char="Ø"/>
            </a:pPr>
            <a:endParaRPr lang="en-US" sz="2000" dirty="0">
              <a:solidFill>
                <a:prstClr val="black"/>
              </a:solidFill>
            </a:endParaRPr>
          </a:p>
          <a:p>
            <a:pPr marL="0" indent="0">
              <a:buNone/>
            </a:pPr>
            <a:endParaRPr lang="en-GB" dirty="0"/>
          </a:p>
        </p:txBody>
      </p:sp>
    </p:spTree>
    <p:extLst>
      <p:ext uri="{BB962C8B-B14F-4D97-AF65-F5344CB8AC3E}">
        <p14:creationId xmlns:p14="http://schemas.microsoft.com/office/powerpoint/2010/main" val="3696950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34E79-787F-4966-AC9A-F6337114AE39}"/>
              </a:ext>
            </a:extLst>
          </p:cNvPr>
          <p:cNvSpPr>
            <a:spLocks noGrp="1"/>
          </p:cNvSpPr>
          <p:nvPr>
            <p:ph type="title"/>
          </p:nvPr>
        </p:nvSpPr>
        <p:spPr/>
        <p:txBody>
          <a:bodyPr>
            <a:normAutofit/>
          </a:bodyPr>
          <a:lstStyle/>
          <a:p>
            <a:r>
              <a:rPr lang="en-US" dirty="0"/>
              <a:t>	</a:t>
            </a:r>
            <a:r>
              <a:rPr lang="en-US" sz="3600" b="1" dirty="0">
                <a:solidFill>
                  <a:prstClr val="black"/>
                </a:solidFill>
              </a:rPr>
              <a:t>Introduction of Online Banking in Halifax Bank for 				improved efficiency</a:t>
            </a:r>
            <a:endParaRPr lang="en-GB" dirty="0"/>
          </a:p>
        </p:txBody>
      </p:sp>
      <p:sp>
        <p:nvSpPr>
          <p:cNvPr id="3" name="Content Placeholder 2">
            <a:extLst>
              <a:ext uri="{FF2B5EF4-FFF2-40B4-BE49-F238E27FC236}">
                <a16:creationId xmlns:a16="http://schemas.microsoft.com/office/drawing/2014/main" id="{1F98CF70-7A6B-40D7-8520-D661257BA99E}"/>
              </a:ext>
            </a:extLst>
          </p:cNvPr>
          <p:cNvSpPr>
            <a:spLocks noGrp="1"/>
          </p:cNvSpPr>
          <p:nvPr>
            <p:ph idx="1"/>
          </p:nvPr>
        </p:nvSpPr>
        <p:spPr/>
        <p:txBody>
          <a:bodyPr>
            <a:normAutofit/>
          </a:bodyPr>
          <a:lstStyle/>
          <a:p>
            <a:pPr marL="0" indent="0">
              <a:buNone/>
            </a:pPr>
            <a:r>
              <a:rPr lang="en-US" sz="2400" b="1" dirty="0"/>
              <a:t>			</a:t>
            </a:r>
            <a:r>
              <a:rPr lang="en-US" b="1" dirty="0"/>
              <a:t>Insights to Online Banking</a:t>
            </a:r>
          </a:p>
          <a:p>
            <a:pPr marL="0" indent="0">
              <a:buNone/>
            </a:pPr>
            <a:endParaRPr lang="en-US" sz="2400" b="1" dirty="0"/>
          </a:p>
          <a:p>
            <a:pPr marL="0" indent="0">
              <a:buNone/>
            </a:pPr>
            <a:r>
              <a:rPr lang="en-US" sz="2400" b="1" dirty="0"/>
              <a:t>Definition</a:t>
            </a:r>
            <a:r>
              <a:rPr lang="en-US" b="1" dirty="0"/>
              <a:t> </a:t>
            </a:r>
          </a:p>
          <a:p>
            <a:pPr>
              <a:buFont typeface="Wingdings" panose="05000000000000000000" pitchFamily="2" charset="2"/>
              <a:buChar char="Ø"/>
            </a:pPr>
            <a:r>
              <a:rPr lang="en-US" sz="2400" dirty="0"/>
              <a:t>Online Banking is a process used by banks to conduct transactions online through the internet.</a:t>
            </a:r>
          </a:p>
          <a:p>
            <a:pPr marL="0" indent="0">
              <a:buNone/>
            </a:pPr>
            <a:endParaRPr lang="en-US" sz="2400" dirty="0"/>
          </a:p>
          <a:p>
            <a:pPr>
              <a:buFont typeface="Wingdings" panose="05000000000000000000" pitchFamily="2" charset="2"/>
              <a:buChar char="Ø"/>
            </a:pPr>
            <a:r>
              <a:rPr lang="en-US" sz="2400" dirty="0"/>
              <a:t>Online Banking means “accessing your bank account and carrying out financial transactions through the internet on your smart phone, tablet or computer. (moneyadviceservice.org.uk)</a:t>
            </a:r>
          </a:p>
          <a:p>
            <a:pPr marL="0" indent="0">
              <a:buNone/>
            </a:pPr>
            <a:endParaRPr lang="en-GB" sz="2000" dirty="0"/>
          </a:p>
        </p:txBody>
      </p:sp>
    </p:spTree>
    <p:extLst>
      <p:ext uri="{BB962C8B-B14F-4D97-AF65-F5344CB8AC3E}">
        <p14:creationId xmlns:p14="http://schemas.microsoft.com/office/powerpoint/2010/main" val="4099611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1E33-14B0-424B-9E24-27A5D9D66251}"/>
              </a:ext>
            </a:extLst>
          </p:cNvPr>
          <p:cNvSpPr>
            <a:spLocks noGrp="1"/>
          </p:cNvSpPr>
          <p:nvPr>
            <p:ph type="title"/>
          </p:nvPr>
        </p:nvSpPr>
        <p:spPr/>
        <p:txBody>
          <a:bodyPr>
            <a:normAutofit fontScale="90000"/>
          </a:bodyPr>
          <a:lstStyle/>
          <a:p>
            <a:r>
              <a:rPr lang="en-US" dirty="0"/>
              <a:t>	</a:t>
            </a:r>
            <a:r>
              <a:rPr lang="en-US" sz="3600" b="1" dirty="0">
                <a:solidFill>
                  <a:prstClr val="black"/>
                </a:solidFill>
              </a:rPr>
              <a:t>Introduction of Online Banking in Halifax Bank for 					improved efficiency</a:t>
            </a:r>
            <a:br>
              <a:rPr lang="en-US" sz="3600" b="1" dirty="0">
                <a:solidFill>
                  <a:prstClr val="black"/>
                </a:solidFill>
              </a:rPr>
            </a:br>
            <a:br>
              <a:rPr lang="en-US" sz="3600" b="1" dirty="0">
                <a:solidFill>
                  <a:prstClr val="black"/>
                </a:solidFill>
              </a:rPr>
            </a:br>
            <a:r>
              <a:rPr lang="en-US" sz="3600" b="1" dirty="0">
                <a:solidFill>
                  <a:prstClr val="black"/>
                </a:solidFill>
              </a:rPr>
              <a:t>		</a:t>
            </a:r>
            <a:r>
              <a:rPr lang="en-US" sz="2800" b="1" dirty="0">
                <a:solidFill>
                  <a:prstClr val="black"/>
                </a:solidFill>
                <a:latin typeface="Calibri" panose="020F0502020204030204"/>
                <a:ea typeface="+mn-ea"/>
                <a:cs typeface="+mn-cs"/>
              </a:rPr>
              <a:t> </a:t>
            </a:r>
            <a:r>
              <a:rPr lang="en-US" sz="3100" b="1" dirty="0">
                <a:solidFill>
                  <a:prstClr val="black"/>
                </a:solidFill>
                <a:latin typeface="Calibri" panose="020F0502020204030204"/>
                <a:ea typeface="+mn-ea"/>
                <a:cs typeface="+mn-cs"/>
              </a:rPr>
              <a:t>Insights to Online Banking</a:t>
            </a:r>
            <a:br>
              <a:rPr lang="en-US" sz="3600" b="1" dirty="0">
                <a:solidFill>
                  <a:prstClr val="black"/>
                </a:solidFill>
              </a:rPr>
            </a:br>
            <a:r>
              <a:rPr lang="en-US" sz="3600" b="1" dirty="0">
                <a:solidFill>
                  <a:prstClr val="black"/>
                </a:solidFill>
              </a:rPr>
              <a:t>			</a:t>
            </a:r>
            <a:endParaRPr lang="en-GB" dirty="0"/>
          </a:p>
        </p:txBody>
      </p:sp>
      <p:sp>
        <p:nvSpPr>
          <p:cNvPr id="3" name="Text Placeholder 2">
            <a:extLst>
              <a:ext uri="{FF2B5EF4-FFF2-40B4-BE49-F238E27FC236}">
                <a16:creationId xmlns:a16="http://schemas.microsoft.com/office/drawing/2014/main" id="{C852C026-8547-4647-81D2-EB6D0EDAA5DF}"/>
              </a:ext>
            </a:extLst>
          </p:cNvPr>
          <p:cNvSpPr>
            <a:spLocks noGrp="1"/>
          </p:cNvSpPr>
          <p:nvPr>
            <p:ph type="body" idx="1"/>
          </p:nvPr>
        </p:nvSpPr>
        <p:spPr>
          <a:xfrm>
            <a:off x="839788" y="1681163"/>
            <a:ext cx="5157787" cy="962646"/>
          </a:xfrm>
        </p:spPr>
        <p:txBody>
          <a:bodyPr>
            <a:normAutofit lnSpcReduction="10000"/>
          </a:bodyPr>
          <a:lstStyle/>
          <a:p>
            <a:endParaRPr lang="en-US" sz="2800" dirty="0"/>
          </a:p>
          <a:p>
            <a:r>
              <a:rPr lang="en-US" sz="3000" dirty="0"/>
              <a:t>Advantages</a:t>
            </a:r>
            <a:endParaRPr lang="en-GB" sz="3000" dirty="0"/>
          </a:p>
        </p:txBody>
      </p:sp>
      <p:sp>
        <p:nvSpPr>
          <p:cNvPr id="4" name="Content Placeholder 3">
            <a:extLst>
              <a:ext uri="{FF2B5EF4-FFF2-40B4-BE49-F238E27FC236}">
                <a16:creationId xmlns:a16="http://schemas.microsoft.com/office/drawing/2014/main" id="{2042C399-C686-4CC9-BC65-2CBCAF05D1F6}"/>
              </a:ext>
            </a:extLst>
          </p:cNvPr>
          <p:cNvSpPr>
            <a:spLocks noGrp="1"/>
          </p:cNvSpPr>
          <p:nvPr>
            <p:ph sz="half" idx="2"/>
          </p:nvPr>
        </p:nvSpPr>
        <p:spPr>
          <a:xfrm>
            <a:off x="839788" y="2808287"/>
            <a:ext cx="5157787" cy="3684588"/>
          </a:xfrm>
        </p:spPr>
        <p:txBody>
          <a:bodyPr>
            <a:normAutofit/>
          </a:bodyPr>
          <a:lstStyle/>
          <a:p>
            <a:pPr>
              <a:buFont typeface="Wingdings" panose="05000000000000000000" pitchFamily="2" charset="2"/>
              <a:buChar char="Ø"/>
            </a:pPr>
            <a:r>
              <a:rPr lang="en-US" sz="2400" dirty="0"/>
              <a:t>Payment of bills at anytime</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View and monitor your account at anytime</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Transfer money at anytime</a:t>
            </a:r>
            <a:endParaRPr lang="en-GB" sz="2400" dirty="0"/>
          </a:p>
        </p:txBody>
      </p:sp>
      <p:sp>
        <p:nvSpPr>
          <p:cNvPr id="5" name="Text Placeholder 4">
            <a:extLst>
              <a:ext uri="{FF2B5EF4-FFF2-40B4-BE49-F238E27FC236}">
                <a16:creationId xmlns:a16="http://schemas.microsoft.com/office/drawing/2014/main" id="{DD556414-AEDD-4F0B-8B83-780E28CB3FDA}"/>
              </a:ext>
            </a:extLst>
          </p:cNvPr>
          <p:cNvSpPr>
            <a:spLocks noGrp="1"/>
          </p:cNvSpPr>
          <p:nvPr>
            <p:ph type="body" sz="quarter" idx="3"/>
          </p:nvPr>
        </p:nvSpPr>
        <p:spPr>
          <a:xfrm>
            <a:off x="6172200" y="1681163"/>
            <a:ext cx="5183188" cy="863254"/>
          </a:xfrm>
        </p:spPr>
        <p:txBody>
          <a:bodyPr>
            <a:normAutofit lnSpcReduction="10000"/>
          </a:bodyPr>
          <a:lstStyle/>
          <a:p>
            <a:r>
              <a:rPr lang="en-US" sz="2800" dirty="0"/>
              <a:t>Disadvantages</a:t>
            </a:r>
            <a:endParaRPr lang="en-GB" sz="2800" dirty="0"/>
          </a:p>
        </p:txBody>
      </p:sp>
      <p:sp>
        <p:nvSpPr>
          <p:cNvPr id="6" name="Content Placeholder 5">
            <a:extLst>
              <a:ext uri="{FF2B5EF4-FFF2-40B4-BE49-F238E27FC236}">
                <a16:creationId xmlns:a16="http://schemas.microsoft.com/office/drawing/2014/main" id="{8D19AFDC-6AC5-44C4-8E79-9AE80EC9A78A}"/>
              </a:ext>
            </a:extLst>
          </p:cNvPr>
          <p:cNvSpPr>
            <a:spLocks noGrp="1"/>
          </p:cNvSpPr>
          <p:nvPr>
            <p:ph sz="quarter" idx="4"/>
          </p:nvPr>
        </p:nvSpPr>
        <p:spPr>
          <a:xfrm>
            <a:off x="6172200" y="2808287"/>
            <a:ext cx="5183188" cy="3381376"/>
          </a:xfrm>
        </p:spPr>
        <p:txBody>
          <a:bodyPr/>
          <a:lstStyle/>
          <a:p>
            <a:pPr>
              <a:buFont typeface="Wingdings" panose="05000000000000000000" pitchFamily="2" charset="2"/>
              <a:buChar char="Ø"/>
            </a:pPr>
            <a:r>
              <a:rPr lang="en-US" dirty="0"/>
              <a:t> </a:t>
            </a:r>
            <a:r>
              <a:rPr lang="en-US" sz="2400" dirty="0"/>
              <a:t>Limitations to deposit</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 Security and identity theft concerns</a:t>
            </a:r>
          </a:p>
          <a:p>
            <a:pPr>
              <a:buFont typeface="Wingdings" panose="05000000000000000000" pitchFamily="2" charset="2"/>
              <a:buChar char="Ø"/>
            </a:pPr>
            <a:endParaRPr lang="en-US" sz="2400" dirty="0"/>
          </a:p>
          <a:p>
            <a:pPr>
              <a:buFont typeface="Wingdings" panose="05000000000000000000" pitchFamily="2" charset="2"/>
              <a:buChar char="Ø"/>
            </a:pPr>
            <a:r>
              <a:rPr lang="en-US" sz="2400" dirty="0"/>
              <a:t> Lack of personal banker relationship</a:t>
            </a:r>
            <a:endParaRPr lang="en-GB" sz="2400" dirty="0"/>
          </a:p>
        </p:txBody>
      </p:sp>
    </p:spTree>
    <p:extLst>
      <p:ext uri="{BB962C8B-B14F-4D97-AF65-F5344CB8AC3E}">
        <p14:creationId xmlns:p14="http://schemas.microsoft.com/office/powerpoint/2010/main" val="316166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A05DE-E0A6-45DF-9D0A-ABB14904B43B}"/>
              </a:ext>
            </a:extLst>
          </p:cNvPr>
          <p:cNvSpPr>
            <a:spLocks noGrp="1"/>
          </p:cNvSpPr>
          <p:nvPr>
            <p:ph type="title"/>
          </p:nvPr>
        </p:nvSpPr>
        <p:spPr/>
        <p:txBody>
          <a:bodyPr/>
          <a:lstStyle/>
          <a:p>
            <a:r>
              <a:rPr lang="en-US" dirty="0"/>
              <a:t>	</a:t>
            </a:r>
            <a:r>
              <a:rPr lang="en-US" sz="3200" b="1" dirty="0">
                <a:solidFill>
                  <a:prstClr val="black"/>
                </a:solidFill>
              </a:rPr>
              <a:t> Introduction of Online Banking in Halifax Bank for 					improved efficiency</a:t>
            </a:r>
            <a:endParaRPr lang="en-GB" dirty="0"/>
          </a:p>
        </p:txBody>
      </p:sp>
      <p:sp>
        <p:nvSpPr>
          <p:cNvPr id="3" name="Content Placeholder 2">
            <a:extLst>
              <a:ext uri="{FF2B5EF4-FFF2-40B4-BE49-F238E27FC236}">
                <a16:creationId xmlns:a16="http://schemas.microsoft.com/office/drawing/2014/main" id="{38F701A4-E928-4C83-BA13-A0B3EA3CACB5}"/>
              </a:ext>
            </a:extLst>
          </p:cNvPr>
          <p:cNvSpPr>
            <a:spLocks noGrp="1"/>
          </p:cNvSpPr>
          <p:nvPr>
            <p:ph idx="1"/>
          </p:nvPr>
        </p:nvSpPr>
        <p:spPr/>
        <p:txBody>
          <a:bodyPr>
            <a:normAutofit fontScale="92500" lnSpcReduction="20000"/>
          </a:bodyPr>
          <a:lstStyle/>
          <a:p>
            <a:pPr marL="0" indent="0">
              <a:buNone/>
            </a:pPr>
            <a:r>
              <a:rPr lang="en-US" dirty="0"/>
              <a:t>			</a:t>
            </a:r>
            <a:r>
              <a:rPr lang="en-US" b="1" dirty="0"/>
              <a:t>Insights into Online Banking</a:t>
            </a:r>
          </a:p>
          <a:p>
            <a:pPr marL="0" indent="0">
              <a:buNone/>
            </a:pPr>
            <a:r>
              <a:rPr lang="en-US" b="1" dirty="0"/>
              <a:t>			</a:t>
            </a:r>
            <a:r>
              <a:rPr lang="en-US" sz="2400" b="1" dirty="0"/>
              <a:t>Characteristics of Online Banking</a:t>
            </a:r>
          </a:p>
          <a:p>
            <a:pPr>
              <a:buFont typeface="Wingdings" panose="05000000000000000000" pitchFamily="2" charset="2"/>
              <a:buChar char="Ø"/>
            </a:pPr>
            <a:r>
              <a:rPr lang="en-US" sz="2400" b="1" dirty="0"/>
              <a:t> </a:t>
            </a:r>
            <a:r>
              <a:rPr lang="en-US" sz="2000" dirty="0"/>
              <a:t>Bank to Bank Transfer</a:t>
            </a:r>
          </a:p>
          <a:p>
            <a:pPr>
              <a:buFont typeface="Wingdings" panose="05000000000000000000" pitchFamily="2" charset="2"/>
              <a:buChar char="Ø"/>
            </a:pPr>
            <a:r>
              <a:rPr lang="en-US" sz="2000" dirty="0"/>
              <a:t> Ability to view account transactions and history</a:t>
            </a:r>
          </a:p>
          <a:p>
            <a:pPr>
              <a:buFont typeface="Wingdings" panose="05000000000000000000" pitchFamily="2" charset="2"/>
              <a:buChar char="Ø"/>
            </a:pPr>
            <a:r>
              <a:rPr lang="en-US" sz="2000" dirty="0"/>
              <a:t> Payment of bills</a:t>
            </a:r>
          </a:p>
          <a:p>
            <a:pPr>
              <a:buFont typeface="Wingdings" panose="05000000000000000000" pitchFamily="2" charset="2"/>
              <a:buChar char="Ø"/>
            </a:pPr>
            <a:r>
              <a:rPr lang="en-US" sz="2000" dirty="0"/>
              <a:t>Sign up for paperless statements</a:t>
            </a:r>
          </a:p>
          <a:p>
            <a:pPr>
              <a:buFont typeface="Wingdings" panose="05000000000000000000" pitchFamily="2" charset="2"/>
              <a:buChar char="Ø"/>
            </a:pPr>
            <a:r>
              <a:rPr lang="en-US" sz="2000" dirty="0"/>
              <a:t> Set up account alerts and reminders</a:t>
            </a:r>
          </a:p>
          <a:p>
            <a:pPr>
              <a:buFont typeface="Wingdings" panose="05000000000000000000" pitchFamily="2" charset="2"/>
              <a:buChar char="Ø"/>
            </a:pPr>
            <a:r>
              <a:rPr lang="en-US" sz="2000" dirty="0"/>
              <a:t> View images of processed cheques</a:t>
            </a:r>
          </a:p>
          <a:p>
            <a:pPr>
              <a:buFont typeface="Wingdings" panose="05000000000000000000" pitchFamily="2" charset="2"/>
              <a:buChar char="Ø"/>
            </a:pPr>
            <a:r>
              <a:rPr lang="en-US" sz="2000" dirty="0"/>
              <a:t> View reports</a:t>
            </a:r>
          </a:p>
          <a:p>
            <a:pPr marL="0" indent="0">
              <a:buNone/>
            </a:pPr>
            <a:endParaRPr lang="en-US" b="1" dirty="0"/>
          </a:p>
          <a:p>
            <a:pPr marL="0" indent="0">
              <a:buNone/>
            </a:pPr>
            <a:endParaRPr lang="en-US" b="1" dirty="0"/>
          </a:p>
          <a:p>
            <a:pPr marL="0" indent="0">
              <a:buNone/>
            </a:pPr>
            <a:r>
              <a:rPr lang="en-GB" b="1" dirty="0"/>
              <a:t>			</a:t>
            </a:r>
            <a:endParaRPr lang="en-US" sz="2400" dirty="0"/>
          </a:p>
        </p:txBody>
      </p:sp>
    </p:spTree>
    <p:extLst>
      <p:ext uri="{BB962C8B-B14F-4D97-AF65-F5344CB8AC3E}">
        <p14:creationId xmlns:p14="http://schemas.microsoft.com/office/powerpoint/2010/main" val="2050680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441D1-199A-4B96-B430-FDDD26F4DA99}"/>
              </a:ext>
            </a:extLst>
          </p:cNvPr>
          <p:cNvSpPr>
            <a:spLocks noGrp="1"/>
          </p:cNvSpPr>
          <p:nvPr>
            <p:ph type="title"/>
          </p:nvPr>
        </p:nvSpPr>
        <p:spPr>
          <a:xfrm>
            <a:off x="739775" y="265733"/>
            <a:ext cx="10515600" cy="1325563"/>
          </a:xfrm>
        </p:spPr>
        <p:txBody>
          <a:bodyPr>
            <a:normAutofit fontScale="90000"/>
          </a:bodyPr>
          <a:lstStyle/>
          <a:p>
            <a:r>
              <a:rPr lang="en-US" dirty="0"/>
              <a:t>	</a:t>
            </a:r>
            <a:r>
              <a:rPr lang="en-US" sz="3200" b="1" dirty="0">
                <a:solidFill>
                  <a:prstClr val="black"/>
                </a:solidFill>
              </a:rPr>
              <a:t> Introduction of Online Banking in Halifax Bank for 					improved efficiency</a:t>
            </a:r>
            <a:br>
              <a:rPr lang="en-US" sz="3200" b="1" dirty="0">
                <a:solidFill>
                  <a:prstClr val="black"/>
                </a:solidFill>
              </a:rPr>
            </a:br>
            <a:br>
              <a:rPr lang="en-US" sz="3200" b="1" dirty="0">
                <a:solidFill>
                  <a:prstClr val="black"/>
                </a:solidFill>
              </a:rPr>
            </a:br>
            <a:r>
              <a:rPr lang="en-US" sz="3200" b="1" dirty="0">
                <a:solidFill>
                  <a:prstClr val="black"/>
                </a:solidFill>
              </a:rPr>
              <a:t>			Impacts of Online Banking</a:t>
            </a:r>
            <a:endParaRPr lang="en-GB" b="1" dirty="0"/>
          </a:p>
        </p:txBody>
      </p:sp>
      <p:sp>
        <p:nvSpPr>
          <p:cNvPr id="3" name="Text Placeholder 2">
            <a:extLst>
              <a:ext uri="{FF2B5EF4-FFF2-40B4-BE49-F238E27FC236}">
                <a16:creationId xmlns:a16="http://schemas.microsoft.com/office/drawing/2014/main" id="{6CEA0CCD-8E7A-43FA-8135-9403B0A2E306}"/>
              </a:ext>
            </a:extLst>
          </p:cNvPr>
          <p:cNvSpPr>
            <a:spLocks noGrp="1"/>
          </p:cNvSpPr>
          <p:nvPr>
            <p:ph type="body" idx="1"/>
          </p:nvPr>
        </p:nvSpPr>
        <p:spPr/>
        <p:txBody>
          <a:bodyPr/>
          <a:lstStyle/>
          <a:p>
            <a:r>
              <a:rPr lang="en-US" dirty="0"/>
              <a:t>Positive Impacts</a:t>
            </a:r>
            <a:endParaRPr lang="en-GB" dirty="0"/>
          </a:p>
        </p:txBody>
      </p:sp>
      <p:sp>
        <p:nvSpPr>
          <p:cNvPr id="4" name="Content Placeholder 3">
            <a:extLst>
              <a:ext uri="{FF2B5EF4-FFF2-40B4-BE49-F238E27FC236}">
                <a16:creationId xmlns:a16="http://schemas.microsoft.com/office/drawing/2014/main" id="{BD6628EC-BA20-4E6C-8374-AB5EAFF03A8F}"/>
              </a:ext>
            </a:extLst>
          </p:cNvPr>
          <p:cNvSpPr>
            <a:spLocks noGrp="1"/>
          </p:cNvSpPr>
          <p:nvPr>
            <p:ph sz="half" idx="2"/>
          </p:nvPr>
        </p:nvSpPr>
        <p:spPr/>
        <p:txBody>
          <a:bodyPr>
            <a:normAutofit lnSpcReduction="10000"/>
          </a:bodyPr>
          <a:lstStyle/>
          <a:p>
            <a:pPr>
              <a:buFont typeface="Wingdings" panose="05000000000000000000" pitchFamily="2" charset="2"/>
              <a:buChar char="Ø"/>
            </a:pPr>
            <a:r>
              <a:rPr lang="en-US" dirty="0"/>
              <a:t> </a:t>
            </a:r>
            <a:r>
              <a:rPr lang="en-US" sz="2000" dirty="0"/>
              <a:t>Advanced bank service delivery</a:t>
            </a:r>
          </a:p>
          <a:p>
            <a:pPr>
              <a:buFont typeface="Wingdings" panose="05000000000000000000" pitchFamily="2" charset="2"/>
              <a:buChar char="Ø"/>
            </a:pPr>
            <a:r>
              <a:rPr lang="en-US" sz="2000" dirty="0"/>
              <a:t> Simplify the transfer of money</a:t>
            </a:r>
          </a:p>
          <a:p>
            <a:pPr>
              <a:buFont typeface="Wingdings" panose="05000000000000000000" pitchFamily="2" charset="2"/>
              <a:buChar char="Ø"/>
            </a:pPr>
            <a:r>
              <a:rPr lang="en-US" sz="2000" dirty="0"/>
              <a:t> Increased bank productivity and profitability</a:t>
            </a:r>
          </a:p>
          <a:p>
            <a:pPr>
              <a:buFont typeface="Wingdings" panose="05000000000000000000" pitchFamily="2" charset="2"/>
              <a:buChar char="Ø"/>
            </a:pPr>
            <a:r>
              <a:rPr lang="en-US" sz="2000" dirty="0"/>
              <a:t> Increased customer satisfaction</a:t>
            </a:r>
          </a:p>
          <a:p>
            <a:pPr>
              <a:buFont typeface="Wingdings" panose="05000000000000000000" pitchFamily="2" charset="2"/>
              <a:buChar char="Ø"/>
            </a:pPr>
            <a:r>
              <a:rPr lang="en-US" sz="2000" dirty="0"/>
              <a:t> faster transaction alert and saves cost</a:t>
            </a:r>
          </a:p>
          <a:p>
            <a:pPr>
              <a:buFont typeface="Wingdings" panose="05000000000000000000" pitchFamily="2" charset="2"/>
              <a:buChar char="Ø"/>
            </a:pPr>
            <a:r>
              <a:rPr lang="en-US" sz="2000" dirty="0"/>
              <a:t> Easy accessibility and convenience</a:t>
            </a:r>
          </a:p>
          <a:p>
            <a:pPr>
              <a:buFont typeface="Wingdings" panose="05000000000000000000" pitchFamily="2" charset="2"/>
              <a:buChar char="Ø"/>
            </a:pPr>
            <a:r>
              <a:rPr lang="en-US" sz="2000" dirty="0"/>
              <a:t> Cut down on manual labor</a:t>
            </a:r>
          </a:p>
          <a:p>
            <a:pPr>
              <a:buFont typeface="Wingdings" panose="05000000000000000000" pitchFamily="2" charset="2"/>
              <a:buChar char="Ø"/>
            </a:pPr>
            <a:r>
              <a:rPr lang="en-US" sz="2000" dirty="0"/>
              <a:t> More current up to date information</a:t>
            </a:r>
          </a:p>
          <a:p>
            <a:pPr marL="0" indent="0">
              <a:buNone/>
            </a:pPr>
            <a:r>
              <a:rPr lang="en-US" sz="2000" dirty="0"/>
              <a:t>                                                 </a:t>
            </a:r>
            <a:endParaRPr lang="en-GB" sz="2000" dirty="0"/>
          </a:p>
        </p:txBody>
      </p:sp>
      <p:sp>
        <p:nvSpPr>
          <p:cNvPr id="5" name="Text Placeholder 4">
            <a:extLst>
              <a:ext uri="{FF2B5EF4-FFF2-40B4-BE49-F238E27FC236}">
                <a16:creationId xmlns:a16="http://schemas.microsoft.com/office/drawing/2014/main" id="{600226D7-BD22-495E-9148-4FD1DFBEC9D3}"/>
              </a:ext>
            </a:extLst>
          </p:cNvPr>
          <p:cNvSpPr>
            <a:spLocks noGrp="1"/>
          </p:cNvSpPr>
          <p:nvPr>
            <p:ph type="body" sz="quarter" idx="3"/>
          </p:nvPr>
        </p:nvSpPr>
        <p:spPr/>
        <p:txBody>
          <a:bodyPr/>
          <a:lstStyle/>
          <a:p>
            <a:r>
              <a:rPr lang="en-US" dirty="0"/>
              <a:t>Negative Impacts</a:t>
            </a:r>
            <a:endParaRPr lang="en-GB" dirty="0"/>
          </a:p>
        </p:txBody>
      </p:sp>
      <p:sp>
        <p:nvSpPr>
          <p:cNvPr id="6" name="Content Placeholder 5">
            <a:extLst>
              <a:ext uri="{FF2B5EF4-FFF2-40B4-BE49-F238E27FC236}">
                <a16:creationId xmlns:a16="http://schemas.microsoft.com/office/drawing/2014/main" id="{41FD0BBF-68D3-49D9-B322-8B809E3F9AA2}"/>
              </a:ext>
            </a:extLst>
          </p:cNvPr>
          <p:cNvSpPr>
            <a:spLocks noGrp="1"/>
          </p:cNvSpPr>
          <p:nvPr>
            <p:ph sz="quarter" idx="4"/>
          </p:nvPr>
        </p:nvSpPr>
        <p:spPr/>
        <p:txBody>
          <a:bodyPr>
            <a:normAutofit lnSpcReduction="10000"/>
          </a:bodyPr>
          <a:lstStyle/>
          <a:p>
            <a:pPr>
              <a:buFont typeface="Wingdings" panose="05000000000000000000" pitchFamily="2" charset="2"/>
              <a:buChar char="Ø"/>
            </a:pPr>
            <a:r>
              <a:rPr lang="en-US" dirty="0"/>
              <a:t> </a:t>
            </a:r>
            <a:r>
              <a:rPr lang="en-US" sz="2000" dirty="0"/>
              <a:t>Increased chances of fraud</a:t>
            </a:r>
          </a:p>
          <a:p>
            <a:pPr>
              <a:buFont typeface="Wingdings" panose="05000000000000000000" pitchFamily="2" charset="2"/>
              <a:buChar char="Ø"/>
            </a:pPr>
            <a:r>
              <a:rPr lang="en-US" sz="2000" dirty="0"/>
              <a:t> Employees job security threatened</a:t>
            </a:r>
          </a:p>
          <a:p>
            <a:pPr>
              <a:buFont typeface="Wingdings" panose="05000000000000000000" pitchFamily="2" charset="2"/>
              <a:buChar char="Ø"/>
            </a:pPr>
            <a:r>
              <a:rPr lang="en-US" sz="2000" dirty="0"/>
              <a:t> Network connectivity issues</a:t>
            </a:r>
          </a:p>
          <a:p>
            <a:pPr>
              <a:buFont typeface="Wingdings" panose="05000000000000000000" pitchFamily="2" charset="2"/>
              <a:buChar char="Ø"/>
            </a:pPr>
            <a:r>
              <a:rPr lang="en-US" sz="2000" dirty="0"/>
              <a:t> Security worries</a:t>
            </a:r>
          </a:p>
          <a:p>
            <a:pPr>
              <a:buFont typeface="Wingdings" panose="05000000000000000000" pitchFamily="2" charset="2"/>
              <a:buChar char="Ø"/>
            </a:pPr>
            <a:r>
              <a:rPr lang="en-US" sz="2000" dirty="0"/>
              <a:t> High cost of implementing and maintenance </a:t>
            </a:r>
          </a:p>
          <a:p>
            <a:pPr>
              <a:buFont typeface="Wingdings" panose="05000000000000000000" pitchFamily="2" charset="2"/>
              <a:buChar char="Ø"/>
            </a:pPr>
            <a:endParaRPr lang="en-US" sz="2000" dirty="0"/>
          </a:p>
          <a:p>
            <a:pPr marL="0" indent="0">
              <a:buNone/>
            </a:pPr>
            <a:r>
              <a:rPr lang="en-US" sz="2000" dirty="0"/>
              <a:t>(Gupta and Yadav, 2017)</a:t>
            </a:r>
          </a:p>
          <a:p>
            <a:pPr marL="0" indent="0">
              <a:buNone/>
            </a:pPr>
            <a:endParaRPr lang="en-US" sz="2000" dirty="0"/>
          </a:p>
          <a:p>
            <a:pPr marL="0" indent="0">
              <a:buNone/>
            </a:pPr>
            <a:endParaRPr lang="en-GB" sz="2000" dirty="0"/>
          </a:p>
        </p:txBody>
      </p:sp>
    </p:spTree>
    <p:extLst>
      <p:ext uri="{BB962C8B-B14F-4D97-AF65-F5344CB8AC3E}">
        <p14:creationId xmlns:p14="http://schemas.microsoft.com/office/powerpoint/2010/main" val="137839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A2137-A413-4BE9-8200-93C29E804323}"/>
              </a:ext>
            </a:extLst>
          </p:cNvPr>
          <p:cNvSpPr>
            <a:spLocks noGrp="1"/>
          </p:cNvSpPr>
          <p:nvPr>
            <p:ph type="title"/>
          </p:nvPr>
        </p:nvSpPr>
        <p:spPr>
          <a:xfrm>
            <a:off x="838200" y="365125"/>
            <a:ext cx="10515600" cy="2566918"/>
          </a:xfrm>
        </p:spPr>
        <p:txBody>
          <a:bodyPr>
            <a:normAutofit fontScale="90000"/>
          </a:bodyPr>
          <a:lstStyle/>
          <a:p>
            <a:pPr lvl="0">
              <a:spcBef>
                <a:spcPts val="1000"/>
              </a:spcBef>
            </a:pPr>
            <a:r>
              <a:rPr lang="en-US" dirty="0"/>
              <a:t>	</a:t>
            </a:r>
            <a:r>
              <a:rPr lang="en-US" sz="2600" b="1" dirty="0">
                <a:solidFill>
                  <a:prstClr val="black"/>
                </a:solidFill>
              </a:rPr>
              <a:t> </a:t>
            </a:r>
            <a:r>
              <a:rPr lang="en-US" sz="3100" b="1" dirty="0">
                <a:solidFill>
                  <a:prstClr val="black"/>
                </a:solidFill>
              </a:rPr>
              <a:t>Introduction of Online Banking in Halifax Bank for 							improved efficiency</a:t>
            </a:r>
            <a:br>
              <a:rPr lang="en-US" sz="2600" b="1" dirty="0">
                <a:solidFill>
                  <a:prstClr val="black"/>
                </a:solidFill>
              </a:rPr>
            </a:br>
            <a:br>
              <a:rPr lang="en-US" sz="2600" b="1" dirty="0">
                <a:solidFill>
                  <a:prstClr val="black"/>
                </a:solidFill>
              </a:rPr>
            </a:br>
            <a:r>
              <a:rPr lang="en-US" sz="2600" b="1" dirty="0">
                <a:solidFill>
                  <a:prstClr val="black"/>
                </a:solidFill>
              </a:rPr>
              <a:t>			</a:t>
            </a:r>
            <a:r>
              <a:rPr lang="en-US" sz="2700" b="1" dirty="0">
                <a:solidFill>
                  <a:prstClr val="black"/>
                </a:solidFill>
              </a:rPr>
              <a:t>Lessons drawn from case study </a:t>
            </a:r>
            <a:br>
              <a:rPr lang="en-US" sz="2600" b="1" dirty="0">
                <a:solidFill>
                  <a:prstClr val="black"/>
                </a:solidFill>
              </a:rPr>
            </a:br>
            <a:r>
              <a:rPr lang="en-US" sz="2600" b="1" dirty="0">
                <a:solidFill>
                  <a:prstClr val="black"/>
                </a:solidFill>
              </a:rPr>
              <a:t> </a:t>
            </a:r>
            <a:r>
              <a:rPr lang="en-US" sz="2000" dirty="0">
                <a:solidFill>
                  <a:prstClr val="black"/>
                </a:solidFill>
                <a:latin typeface="Calibri" panose="020F0502020204030204"/>
                <a:ea typeface="+mn-ea"/>
                <a:cs typeface="+mn-cs"/>
              </a:rPr>
              <a:t>From the study shown so far, there is no doubt that the advent of online banking has revolutionized the banking industry. It has drawn a sharp contrast from the traditional banking system by introducing</a:t>
            </a:r>
            <a:br>
              <a:rPr lang="en-US" sz="2000" dirty="0">
                <a:solidFill>
                  <a:prstClr val="black"/>
                </a:solidFill>
                <a:latin typeface="Calibri" panose="020F0502020204030204"/>
                <a:ea typeface="+mn-ea"/>
                <a:cs typeface="+mn-cs"/>
              </a:rPr>
            </a:br>
            <a:br>
              <a:rPr lang="en-US" sz="2600" b="1" dirty="0">
                <a:solidFill>
                  <a:prstClr val="black"/>
                </a:solidFill>
              </a:rPr>
            </a:br>
            <a:br>
              <a:rPr lang="en-US" sz="2600" b="1" dirty="0">
                <a:solidFill>
                  <a:prstClr val="black"/>
                </a:solidFill>
              </a:rPr>
            </a:br>
            <a:endParaRPr lang="en-GB" dirty="0"/>
          </a:p>
        </p:txBody>
      </p:sp>
      <p:sp>
        <p:nvSpPr>
          <p:cNvPr id="3" name="Content Placeholder 2">
            <a:extLst>
              <a:ext uri="{FF2B5EF4-FFF2-40B4-BE49-F238E27FC236}">
                <a16:creationId xmlns:a16="http://schemas.microsoft.com/office/drawing/2014/main" id="{DD683409-08BF-410E-A7FB-83A8240A75BD}"/>
              </a:ext>
            </a:extLst>
          </p:cNvPr>
          <p:cNvSpPr>
            <a:spLocks noGrp="1"/>
          </p:cNvSpPr>
          <p:nvPr>
            <p:ph sz="half" idx="1"/>
          </p:nvPr>
        </p:nvSpPr>
        <p:spPr>
          <a:xfrm>
            <a:off x="838200" y="2256183"/>
            <a:ext cx="5181600" cy="4532242"/>
          </a:xfrm>
        </p:spPr>
        <p:txBody>
          <a:bodyPr/>
          <a:lstStyle/>
          <a:p>
            <a:pPr marL="0" lvl="0" indent="0">
              <a:buNone/>
            </a:pPr>
            <a:r>
              <a:rPr lang="en-US" sz="2000" dirty="0">
                <a:solidFill>
                  <a:prstClr val="black"/>
                </a:solidFill>
              </a:rPr>
              <a:t>	</a:t>
            </a:r>
            <a:r>
              <a:rPr lang="en-US" sz="2400" dirty="0">
                <a:solidFill>
                  <a:prstClr val="black"/>
                </a:solidFill>
              </a:rPr>
              <a:t>Online Banking </a:t>
            </a:r>
          </a:p>
          <a:p>
            <a:pPr lvl="0">
              <a:buFont typeface="Wingdings" panose="05000000000000000000" pitchFamily="2" charset="2"/>
              <a:buChar char="Ø"/>
            </a:pPr>
            <a:r>
              <a:rPr lang="en-US" sz="2000" dirty="0">
                <a:solidFill>
                  <a:prstClr val="black"/>
                </a:solidFill>
              </a:rPr>
              <a:t> Paperless</a:t>
            </a:r>
          </a:p>
          <a:p>
            <a:pPr lvl="0">
              <a:buFont typeface="Wingdings" panose="05000000000000000000" pitchFamily="2" charset="2"/>
              <a:buChar char="Ø"/>
            </a:pPr>
            <a:r>
              <a:rPr lang="en-US" sz="2000" dirty="0">
                <a:solidFill>
                  <a:prstClr val="black"/>
                </a:solidFill>
              </a:rPr>
              <a:t>The ease and speed of doing financial transaction</a:t>
            </a:r>
          </a:p>
          <a:p>
            <a:pPr lvl="0">
              <a:buFont typeface="Wingdings" panose="05000000000000000000" pitchFamily="2" charset="2"/>
              <a:buChar char="Ø"/>
            </a:pPr>
            <a:r>
              <a:rPr lang="en-US" sz="2000" dirty="0">
                <a:solidFill>
                  <a:prstClr val="black"/>
                </a:solidFill>
              </a:rPr>
              <a:t> Reduced overhead cost previously associated with traditional banking system</a:t>
            </a:r>
          </a:p>
          <a:p>
            <a:pPr lvl="0">
              <a:buFont typeface="Wingdings" panose="05000000000000000000" pitchFamily="2" charset="2"/>
              <a:buChar char="Ø"/>
            </a:pPr>
            <a:r>
              <a:rPr lang="en-US" sz="2000" dirty="0">
                <a:solidFill>
                  <a:prstClr val="black"/>
                </a:solidFill>
              </a:rPr>
              <a:t>Easier monitoring and personal financial management at anytime 24/7</a:t>
            </a:r>
          </a:p>
          <a:p>
            <a:pPr lvl="0">
              <a:buFont typeface="Wingdings" panose="05000000000000000000" pitchFamily="2" charset="2"/>
              <a:buChar char="Ø"/>
            </a:pPr>
            <a:r>
              <a:rPr lang="en-US" sz="2000" dirty="0">
                <a:solidFill>
                  <a:prstClr val="black"/>
                </a:solidFill>
              </a:rPr>
              <a:t>Increased connectivity and international banking system</a:t>
            </a:r>
            <a:endParaRPr lang="en-GB" sz="2000" dirty="0">
              <a:solidFill>
                <a:prstClr val="black"/>
              </a:solidFill>
            </a:endParaRPr>
          </a:p>
          <a:p>
            <a:pPr>
              <a:buFont typeface="Wingdings" panose="05000000000000000000" pitchFamily="2" charset="2"/>
              <a:buChar char="Ø"/>
            </a:pPr>
            <a:r>
              <a:rPr lang="en-GB" dirty="0"/>
              <a:t> </a:t>
            </a:r>
            <a:r>
              <a:rPr lang="en-GB" sz="2000" dirty="0"/>
              <a:t>No need to carry cash around</a:t>
            </a:r>
          </a:p>
          <a:p>
            <a:pPr>
              <a:buFont typeface="Wingdings" panose="05000000000000000000" pitchFamily="2" charset="2"/>
              <a:buChar char="Ø"/>
            </a:pPr>
            <a:r>
              <a:rPr lang="en-GB" sz="2000" dirty="0"/>
              <a:t> Faceless transaction</a:t>
            </a:r>
          </a:p>
        </p:txBody>
      </p:sp>
      <p:sp>
        <p:nvSpPr>
          <p:cNvPr id="4" name="Content Placeholder 3">
            <a:extLst>
              <a:ext uri="{FF2B5EF4-FFF2-40B4-BE49-F238E27FC236}">
                <a16:creationId xmlns:a16="http://schemas.microsoft.com/office/drawing/2014/main" id="{16E89505-F6E0-4C69-9B20-A8D78AA2D88A}"/>
              </a:ext>
            </a:extLst>
          </p:cNvPr>
          <p:cNvSpPr>
            <a:spLocks noGrp="1"/>
          </p:cNvSpPr>
          <p:nvPr>
            <p:ph sz="half" idx="2"/>
          </p:nvPr>
        </p:nvSpPr>
        <p:spPr>
          <a:xfrm>
            <a:off x="6172200" y="2256183"/>
            <a:ext cx="5181600" cy="4532242"/>
          </a:xfrm>
        </p:spPr>
        <p:txBody>
          <a:bodyPr/>
          <a:lstStyle/>
          <a:p>
            <a:pPr marL="0" indent="0">
              <a:buNone/>
            </a:pPr>
            <a:r>
              <a:rPr lang="en-US" dirty="0"/>
              <a:t>		</a:t>
            </a:r>
            <a:r>
              <a:rPr lang="en-US" sz="2400" dirty="0"/>
              <a:t>Traditional Banking</a:t>
            </a:r>
          </a:p>
          <a:p>
            <a:pPr>
              <a:buFont typeface="Wingdings" panose="05000000000000000000" pitchFamily="2" charset="2"/>
              <a:buChar char="Ø"/>
            </a:pPr>
            <a:r>
              <a:rPr lang="en-US" sz="2400" dirty="0"/>
              <a:t> </a:t>
            </a:r>
            <a:r>
              <a:rPr lang="en-US" sz="2000" dirty="0"/>
              <a:t>Requires the use of lots of paper</a:t>
            </a:r>
          </a:p>
          <a:p>
            <a:pPr>
              <a:buFont typeface="Wingdings" panose="05000000000000000000" pitchFamily="2" charset="2"/>
              <a:buChar char="Ø"/>
            </a:pPr>
            <a:r>
              <a:rPr lang="en-US" sz="2000" dirty="0"/>
              <a:t> Time consuming</a:t>
            </a:r>
          </a:p>
          <a:p>
            <a:pPr>
              <a:buFont typeface="Wingdings" panose="05000000000000000000" pitchFamily="2" charset="2"/>
              <a:buChar char="Ø"/>
            </a:pPr>
            <a:r>
              <a:rPr lang="en-US" sz="2000" dirty="0"/>
              <a:t>More tedious management system</a:t>
            </a:r>
          </a:p>
          <a:p>
            <a:pPr>
              <a:buFont typeface="Wingdings" panose="05000000000000000000" pitchFamily="2" charset="2"/>
              <a:buChar char="Ø"/>
            </a:pPr>
            <a:r>
              <a:rPr lang="en-US" sz="2000" dirty="0"/>
              <a:t> Physical location</a:t>
            </a:r>
          </a:p>
          <a:p>
            <a:pPr>
              <a:buFont typeface="Wingdings" panose="05000000000000000000" pitchFamily="2" charset="2"/>
              <a:buChar char="Ø"/>
            </a:pPr>
            <a:r>
              <a:rPr lang="en-US" sz="2000" dirty="0"/>
              <a:t>Need to carry cash around</a:t>
            </a:r>
          </a:p>
          <a:p>
            <a:pPr>
              <a:buFont typeface="Wingdings" panose="05000000000000000000" pitchFamily="2" charset="2"/>
              <a:buChar char="Ø"/>
            </a:pPr>
            <a:r>
              <a:rPr lang="en-US" sz="2000" dirty="0"/>
              <a:t>Face to face interaction</a:t>
            </a:r>
          </a:p>
          <a:p>
            <a:pPr marL="0" indent="0">
              <a:buNone/>
            </a:pPr>
            <a:endParaRPr lang="en-GB" dirty="0"/>
          </a:p>
        </p:txBody>
      </p:sp>
    </p:spTree>
    <p:extLst>
      <p:ext uri="{BB962C8B-B14F-4D97-AF65-F5344CB8AC3E}">
        <p14:creationId xmlns:p14="http://schemas.microsoft.com/office/powerpoint/2010/main" val="398155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A7775-035B-486B-B1F4-EF0793FB80F0}"/>
              </a:ext>
            </a:extLst>
          </p:cNvPr>
          <p:cNvSpPr>
            <a:spLocks noGrp="1"/>
          </p:cNvSpPr>
          <p:nvPr>
            <p:ph type="title"/>
          </p:nvPr>
        </p:nvSpPr>
        <p:spPr>
          <a:xfrm>
            <a:off x="838200" y="341036"/>
            <a:ext cx="10515600" cy="1325563"/>
          </a:xfrm>
        </p:spPr>
        <p:txBody>
          <a:bodyPr>
            <a:normAutofit fontScale="90000"/>
          </a:bodyPr>
          <a:lstStyle/>
          <a:p>
            <a:r>
              <a:rPr lang="en-US" dirty="0"/>
              <a:t>		</a:t>
            </a:r>
            <a:r>
              <a:rPr lang="en-US" sz="3100" b="1" dirty="0">
                <a:solidFill>
                  <a:prstClr val="black"/>
                </a:solidFill>
              </a:rPr>
              <a:t> Introduction of Online Banking in Halifax Bank for 							improved efficiency</a:t>
            </a:r>
            <a:br>
              <a:rPr lang="en-US" sz="2300" b="1" dirty="0">
                <a:solidFill>
                  <a:prstClr val="black"/>
                </a:solidFill>
              </a:rPr>
            </a:br>
            <a:br>
              <a:rPr lang="en-US" sz="2300" b="1" dirty="0">
                <a:solidFill>
                  <a:prstClr val="black"/>
                </a:solidFill>
              </a:rPr>
            </a:br>
            <a:r>
              <a:rPr lang="en-US" sz="2300" b="1" dirty="0">
                <a:solidFill>
                  <a:prstClr val="black"/>
                </a:solidFill>
              </a:rPr>
              <a:t>			</a:t>
            </a:r>
            <a:r>
              <a:rPr lang="en-US" sz="3100" b="1" dirty="0">
                <a:solidFill>
                  <a:prstClr val="black"/>
                </a:solidFill>
              </a:rPr>
              <a:t>Lessons drawn from case study </a:t>
            </a:r>
            <a:endParaRPr lang="en-GB" sz="3100" dirty="0"/>
          </a:p>
        </p:txBody>
      </p:sp>
      <p:sp>
        <p:nvSpPr>
          <p:cNvPr id="3" name="Content Placeholder 2">
            <a:extLst>
              <a:ext uri="{FF2B5EF4-FFF2-40B4-BE49-F238E27FC236}">
                <a16:creationId xmlns:a16="http://schemas.microsoft.com/office/drawing/2014/main" id="{586A26D1-5CCB-4AE4-BB1F-34565A83095E}"/>
              </a:ext>
            </a:extLst>
          </p:cNvPr>
          <p:cNvSpPr>
            <a:spLocks noGrp="1"/>
          </p:cNvSpPr>
          <p:nvPr>
            <p:ph idx="1"/>
          </p:nvPr>
        </p:nvSpPr>
        <p:spPr/>
        <p:txBody>
          <a:bodyPr/>
          <a:lstStyle/>
          <a:p>
            <a:pPr marL="0" indent="0">
              <a:buNone/>
            </a:pPr>
            <a:r>
              <a:rPr lang="en-US" dirty="0"/>
              <a:t>				</a:t>
            </a:r>
          </a:p>
          <a:p>
            <a:pPr marL="0" indent="0">
              <a:buNone/>
            </a:pPr>
            <a:r>
              <a:rPr lang="en-US" dirty="0"/>
              <a:t>				</a:t>
            </a:r>
            <a:r>
              <a:rPr lang="en-US" b="1" dirty="0"/>
              <a:t>Conclusions</a:t>
            </a:r>
          </a:p>
          <a:p>
            <a:pPr marL="0" indent="0">
              <a:buNone/>
            </a:pPr>
            <a:r>
              <a:rPr lang="en-US" sz="2000" dirty="0"/>
              <a:t>On the long run, we can see that the advantages of online banking far outweighs the disadvantages. There might be a few resistance by some groups like the older generation who are not so tech savvy to the introduction of this technology but overall this is an effective technology that has changed the world of financial transaction and management for the better.</a:t>
            </a:r>
          </a:p>
          <a:p>
            <a:pPr marL="0" indent="0">
              <a:buNone/>
            </a:pPr>
            <a:r>
              <a:rPr lang="en-US" sz="2000" dirty="0"/>
              <a:t>Online banking has come to stay, and it is important we embrace it especially in a world increasingly moving towards the direction of interconnectivity and globalization.</a:t>
            </a:r>
          </a:p>
          <a:p>
            <a:pPr marL="0" indent="0">
              <a:buNone/>
            </a:pPr>
            <a:endParaRPr lang="en-US" sz="2000" dirty="0"/>
          </a:p>
          <a:p>
            <a:pPr marL="0" indent="0">
              <a:buNone/>
            </a:pPr>
            <a:r>
              <a:rPr lang="en-US" sz="2000" dirty="0"/>
              <a:t>                                                             </a:t>
            </a:r>
            <a:endParaRPr lang="en-US" dirty="0"/>
          </a:p>
          <a:p>
            <a:pPr marL="0" indent="0">
              <a:buNone/>
            </a:pPr>
            <a:endParaRPr lang="en-GB" b="1" dirty="0"/>
          </a:p>
        </p:txBody>
      </p:sp>
    </p:spTree>
    <p:extLst>
      <p:ext uri="{BB962C8B-B14F-4D97-AF65-F5344CB8AC3E}">
        <p14:creationId xmlns:p14="http://schemas.microsoft.com/office/powerpoint/2010/main" val="3291831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9492-2394-45CB-9532-B8D501C953D6}"/>
              </a:ext>
            </a:extLst>
          </p:cNvPr>
          <p:cNvSpPr>
            <a:spLocks noGrp="1"/>
          </p:cNvSpPr>
          <p:nvPr>
            <p:ph type="title"/>
          </p:nvPr>
        </p:nvSpPr>
        <p:spPr/>
        <p:txBody>
          <a:bodyPr/>
          <a:lstStyle/>
          <a:p>
            <a:r>
              <a:rPr lang="en-US" dirty="0"/>
              <a:t>		</a:t>
            </a:r>
            <a:r>
              <a:rPr lang="en-US" sz="2800" b="1" dirty="0">
                <a:solidFill>
                  <a:prstClr val="black"/>
                </a:solidFill>
              </a:rPr>
              <a:t> Introduction of Online Banking in Halifax Bank for 					</a:t>
            </a:r>
            <a:r>
              <a:rPr lang="en-US" sz="2800" b="1">
                <a:solidFill>
                  <a:prstClr val="black"/>
                </a:solidFill>
              </a:rPr>
              <a:t>	improved </a:t>
            </a:r>
            <a:r>
              <a:rPr lang="en-US" sz="2800" b="1" dirty="0">
                <a:solidFill>
                  <a:prstClr val="black"/>
                </a:solidFill>
              </a:rPr>
              <a:t>efficiency</a:t>
            </a:r>
            <a:endParaRPr lang="en-GB" dirty="0"/>
          </a:p>
        </p:txBody>
      </p:sp>
      <p:sp>
        <p:nvSpPr>
          <p:cNvPr id="3" name="Content Placeholder 2">
            <a:extLst>
              <a:ext uri="{FF2B5EF4-FFF2-40B4-BE49-F238E27FC236}">
                <a16:creationId xmlns:a16="http://schemas.microsoft.com/office/drawing/2014/main" id="{E94F935B-6FF7-4124-8AD6-5B4A0FD4E8A0}"/>
              </a:ext>
            </a:extLst>
          </p:cNvPr>
          <p:cNvSpPr>
            <a:spLocks noGrp="1"/>
          </p:cNvSpPr>
          <p:nvPr>
            <p:ph idx="1"/>
          </p:nvPr>
        </p:nvSpPr>
        <p:spPr/>
        <p:txBody>
          <a:bodyPr>
            <a:normAutofit fontScale="92500" lnSpcReduction="10000"/>
          </a:bodyPr>
          <a:lstStyle/>
          <a:p>
            <a:pPr marL="2286000" lvl="5" indent="0">
              <a:buNone/>
            </a:pPr>
            <a:r>
              <a:rPr lang="en-US" dirty="0"/>
              <a:t>		</a:t>
            </a:r>
            <a:r>
              <a:rPr lang="en-US" sz="2800" b="1" dirty="0"/>
              <a:t>References</a:t>
            </a:r>
          </a:p>
          <a:p>
            <a:pPr lvl="5"/>
            <a:r>
              <a:rPr lang="en-US" sz="2000" dirty="0"/>
              <a:t>Halifax plc(formerly the Halifax building society)(1852) </a:t>
            </a:r>
            <a:r>
              <a:rPr lang="en-US" sz="2000" i="1" dirty="0"/>
              <a:t>Administrative/Biographical history. </a:t>
            </a:r>
            <a:r>
              <a:rPr lang="en-US" sz="2000" dirty="0"/>
              <a:t>Available at: </a:t>
            </a:r>
            <a:r>
              <a:rPr lang="en-US" sz="2000" dirty="0">
                <a:hlinkClick r:id="rId2"/>
              </a:rPr>
              <a:t>https://archiveshub.jisc.ac.uk</a:t>
            </a:r>
            <a:r>
              <a:rPr lang="en-US" sz="2000" dirty="0"/>
              <a:t> (Accessed: 29</a:t>
            </a:r>
            <a:r>
              <a:rPr lang="en-US" sz="2000" baseline="30000" dirty="0"/>
              <a:t>th</a:t>
            </a:r>
            <a:r>
              <a:rPr lang="en-US" sz="2000" dirty="0"/>
              <a:t> November 2019)</a:t>
            </a:r>
          </a:p>
          <a:p>
            <a:pPr lvl="5"/>
            <a:endParaRPr lang="en-US" sz="2000" dirty="0"/>
          </a:p>
          <a:p>
            <a:pPr lvl="5"/>
            <a:r>
              <a:rPr lang="en-US" sz="2000" dirty="0"/>
              <a:t>Management and </a:t>
            </a:r>
            <a:r>
              <a:rPr lang="en-US" sz="2000" dirty="0" err="1"/>
              <a:t>Labour</a:t>
            </a:r>
            <a:r>
              <a:rPr lang="en-US" sz="2000" dirty="0"/>
              <a:t> Studies.(2017). </a:t>
            </a:r>
            <a:r>
              <a:rPr lang="en-US" sz="2000" i="1" dirty="0"/>
              <a:t>The Impact of Electronic Banking and Information Technology on the Employees of Banking Sector. </a:t>
            </a:r>
            <a:r>
              <a:rPr lang="en-US" sz="2000" dirty="0"/>
              <a:t>Available at: </a:t>
            </a:r>
            <a:r>
              <a:rPr lang="en-US" sz="2000" dirty="0">
                <a:hlinkClick r:id="rId3"/>
              </a:rPr>
              <a:t>https://journals.sagepub.com</a:t>
            </a:r>
            <a:r>
              <a:rPr lang="en-US" sz="2000" dirty="0"/>
              <a:t> (Accessed: 28</a:t>
            </a:r>
            <a:r>
              <a:rPr lang="en-US" sz="2000" baseline="30000" dirty="0"/>
              <a:t>th</a:t>
            </a:r>
            <a:r>
              <a:rPr lang="en-US" sz="2000" dirty="0"/>
              <a:t> November 2019)</a:t>
            </a:r>
          </a:p>
          <a:p>
            <a:pPr lvl="5"/>
            <a:endParaRPr lang="en-US" sz="2000" dirty="0"/>
          </a:p>
          <a:p>
            <a:pPr lvl="5"/>
            <a:r>
              <a:rPr lang="en-US" sz="2000" dirty="0"/>
              <a:t> Ning, D. </a:t>
            </a:r>
            <a:r>
              <a:rPr lang="en-US" sz="2000" i="1" dirty="0"/>
              <a:t>“The good </a:t>
            </a:r>
            <a:r>
              <a:rPr lang="en-US" sz="2000" i="1" dirty="0" err="1"/>
              <a:t>ol</a:t>
            </a:r>
            <a:r>
              <a:rPr lang="en-US" sz="2000" i="1" dirty="0"/>
              <a:t>’ days before online banking”</a:t>
            </a:r>
            <a:r>
              <a:rPr lang="en-US" sz="2000" dirty="0"/>
              <a:t> Available at: </a:t>
            </a:r>
            <a:r>
              <a:rPr lang="en-US" sz="2000" dirty="0">
                <a:hlinkClick r:id="rId4"/>
              </a:rPr>
              <a:t>https://www.moneying.com/bank/the-good-ol-days-before-online-banking/</a:t>
            </a:r>
            <a:r>
              <a:rPr lang="en-US" sz="2000" dirty="0"/>
              <a:t> (Accessed: 30</a:t>
            </a:r>
            <a:r>
              <a:rPr lang="en-US" sz="2000" baseline="30000" dirty="0"/>
              <a:t>th</a:t>
            </a:r>
            <a:r>
              <a:rPr lang="en-US" sz="2000" dirty="0"/>
              <a:t> November 2019)</a:t>
            </a:r>
          </a:p>
          <a:p>
            <a:pPr lvl="5"/>
            <a:endParaRPr lang="en-US" sz="2000" dirty="0"/>
          </a:p>
          <a:p>
            <a:pPr lvl="5"/>
            <a:r>
              <a:rPr lang="en-US" sz="2000" dirty="0"/>
              <a:t>The Money Advice Service. (2019). </a:t>
            </a:r>
            <a:r>
              <a:rPr lang="en-US" sz="2000" i="1" dirty="0"/>
              <a:t>Budgeting  and Managing Money. </a:t>
            </a:r>
            <a:r>
              <a:rPr lang="en-US" sz="2000" dirty="0"/>
              <a:t>Available at: </a:t>
            </a:r>
            <a:r>
              <a:rPr lang="en-US" sz="2000" dirty="0">
                <a:hlinkClick r:id="rId5"/>
              </a:rPr>
              <a:t>https://www.moneyadviceservice.org.uk/en/articles/beginners-guide-to-online-banking#what-is-online-banking</a:t>
            </a:r>
            <a:r>
              <a:rPr lang="en-US" sz="2000" dirty="0"/>
              <a:t>. (Accessed: 28</a:t>
            </a:r>
            <a:r>
              <a:rPr lang="en-US" sz="2000" baseline="30000" dirty="0"/>
              <a:t>th</a:t>
            </a:r>
            <a:r>
              <a:rPr lang="en-US" sz="2000" dirty="0"/>
              <a:t> Nov 2019) </a:t>
            </a:r>
          </a:p>
          <a:p>
            <a:pPr lvl="5"/>
            <a:endParaRPr lang="en-US" sz="2000" dirty="0"/>
          </a:p>
          <a:p>
            <a:pPr lvl="5"/>
            <a:endParaRPr lang="en-US" sz="2000" dirty="0"/>
          </a:p>
          <a:p>
            <a:pPr marL="2286000" lvl="5" indent="0">
              <a:buNone/>
            </a:pPr>
            <a:endParaRPr lang="en-US" sz="2800" b="1" dirty="0"/>
          </a:p>
          <a:p>
            <a:pPr marL="2286000" lvl="5" indent="0">
              <a:buNone/>
            </a:pPr>
            <a:endParaRPr lang="en-GB" sz="2800" b="1" dirty="0"/>
          </a:p>
          <a:p>
            <a:pPr marL="2286000" lvl="5" indent="0">
              <a:buNone/>
            </a:pPr>
            <a:endParaRPr lang="en-US" sz="2800" b="1" dirty="0"/>
          </a:p>
        </p:txBody>
      </p:sp>
    </p:spTree>
    <p:extLst>
      <p:ext uri="{BB962C8B-B14F-4D97-AF65-F5344CB8AC3E}">
        <p14:creationId xmlns:p14="http://schemas.microsoft.com/office/powerpoint/2010/main" val="395193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2C2CA-F3B6-4A3D-A1CB-9D1EAA778C2B}"/>
              </a:ext>
            </a:extLst>
          </p:cNvPr>
          <p:cNvSpPr>
            <a:spLocks noGrp="1"/>
          </p:cNvSpPr>
          <p:nvPr>
            <p:ph type="title"/>
          </p:nvPr>
        </p:nvSpPr>
        <p:spPr/>
        <p:txBody>
          <a:bodyPr/>
          <a:lstStyle/>
          <a:p>
            <a:r>
              <a:rPr lang="en-US" dirty="0"/>
              <a:t>		</a:t>
            </a:r>
            <a:r>
              <a:rPr lang="en-US" sz="2800" b="1" dirty="0">
                <a:solidFill>
                  <a:prstClr val="black"/>
                </a:solidFill>
              </a:rPr>
              <a:t> Introduction of Online Banking in Halifax Bank for 							improved efficiency</a:t>
            </a:r>
            <a:endParaRPr lang="en-GB" dirty="0"/>
          </a:p>
        </p:txBody>
      </p:sp>
      <p:sp>
        <p:nvSpPr>
          <p:cNvPr id="3" name="Content Placeholder 2">
            <a:extLst>
              <a:ext uri="{FF2B5EF4-FFF2-40B4-BE49-F238E27FC236}">
                <a16:creationId xmlns:a16="http://schemas.microsoft.com/office/drawing/2014/main" id="{24B3AE8D-2788-44CE-BA45-3FF024A07E23}"/>
              </a:ext>
            </a:extLst>
          </p:cNvPr>
          <p:cNvSpPr>
            <a:spLocks noGrp="1"/>
          </p:cNvSpPr>
          <p:nvPr>
            <p:ph idx="1"/>
          </p:nvPr>
        </p:nvSpPr>
        <p:spPr/>
        <p:txBody>
          <a:bodyPr/>
          <a:lstStyle/>
          <a:p>
            <a:pPr marL="0" indent="0">
              <a:buNone/>
            </a:pPr>
            <a:r>
              <a:rPr lang="en-US"/>
              <a:t>			Question and Answer</a:t>
            </a:r>
            <a:endParaRPr lang="en-GB" dirty="0"/>
          </a:p>
        </p:txBody>
      </p:sp>
    </p:spTree>
    <p:extLst>
      <p:ext uri="{BB962C8B-B14F-4D97-AF65-F5344CB8AC3E}">
        <p14:creationId xmlns:p14="http://schemas.microsoft.com/office/powerpoint/2010/main" val="3421351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9561</TotalTime>
  <Words>1373</Words>
  <Application>Microsoft Office PowerPoint</Application>
  <PresentationFormat>Widescreen</PresentationFormat>
  <Paragraphs>184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    BMSW4003</vt:lpstr>
      <vt:lpstr>Introduction of Online Banking in Halifax Bank for improved efficiency  </vt:lpstr>
      <vt:lpstr> Introduction of Online Banking in Halifax Bank for     improved efficiency</vt:lpstr>
      <vt:lpstr>  Introduction of Online Banking in Halifax Bank for     improved efficiency</vt:lpstr>
      <vt:lpstr>  Introduction of Online Banking in Halifax Bank for     improved efficiency</vt:lpstr>
      <vt:lpstr>Introduction of Online Banking in Halifax Bank for     improved efficiency</vt:lpstr>
      <vt:lpstr>  Introduction of Online Banking in Halifax Bank     for improved efficiency</vt:lpstr>
      <vt:lpstr> Introduction of Online Banking in Halifax Bank for     improved efficiency</vt:lpstr>
      <vt:lpstr> Introduction of Online Banking in Halifax Bank for      improved efficiency     Insights to Online Banking    </vt:lpstr>
      <vt:lpstr>  Introduction of Online Banking in Halifax Bank for      improved efficiency</vt:lpstr>
      <vt:lpstr>  Introduction of Online Banking in Halifax Bank for      improved efficiency     Impacts of Online Banking</vt:lpstr>
      <vt:lpstr>  Introduction of Online Banking in Halifax Bank for        improved efficiency     Lessons drawn from case study   From the study shown so far, there is no doubt that the advent of online banking has revolutionized the banking industry. It has drawn a sharp contrast from the traditional banking system by introducing   </vt:lpstr>
      <vt:lpstr>   Introduction of Online Banking in Halifax Bank for        improved efficiency     Lessons drawn from case study </vt:lpstr>
      <vt:lpstr>   Introduction of Online Banking in Halifax Bank for       improved efficiency</vt:lpstr>
      <vt:lpstr>   Introduction of Online Banking in Halifax Bank for        improved efficiency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banking in the banking system</dc:title>
  <dc:creator>Akinola Lawal-solarin</dc:creator>
  <cp:lastModifiedBy>kingdavidsky@gmail.com</cp:lastModifiedBy>
  <cp:revision>53</cp:revision>
  <dcterms:created xsi:type="dcterms:W3CDTF">2019-11-28T20:07:20Z</dcterms:created>
  <dcterms:modified xsi:type="dcterms:W3CDTF">2019-12-12T11:13:20Z</dcterms:modified>
</cp:coreProperties>
</file>