
<file path=[Content_Types].xml><?xml version="1.0" encoding="utf-8"?>
<Types xmlns="http://schemas.openxmlformats.org/package/2006/content-types"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  <p:sldMasterId id="2147483912" r:id="rId2"/>
  </p:sldMasterIdLst>
  <p:notesMasterIdLst>
    <p:notesMasterId r:id="rId31"/>
  </p:notesMasterIdLst>
  <p:handoutMasterIdLst>
    <p:handoutMasterId r:id="rId32"/>
  </p:handoutMasterIdLst>
  <p:sldIdLst>
    <p:sldId id="256" r:id="rId3"/>
    <p:sldId id="275" r:id="rId4"/>
    <p:sldId id="291" r:id="rId5"/>
    <p:sldId id="259" r:id="rId6"/>
    <p:sldId id="260" r:id="rId7"/>
    <p:sldId id="261" r:id="rId8"/>
    <p:sldId id="274" r:id="rId9"/>
    <p:sldId id="262" r:id="rId10"/>
    <p:sldId id="283" r:id="rId11"/>
    <p:sldId id="280" r:id="rId12"/>
    <p:sldId id="263" r:id="rId13"/>
    <p:sldId id="264" r:id="rId14"/>
    <p:sldId id="276" r:id="rId15"/>
    <p:sldId id="265" r:id="rId16"/>
    <p:sldId id="267" r:id="rId17"/>
    <p:sldId id="266" r:id="rId18"/>
    <p:sldId id="268" r:id="rId19"/>
    <p:sldId id="269" r:id="rId20"/>
    <p:sldId id="289" r:id="rId21"/>
    <p:sldId id="281" r:id="rId22"/>
    <p:sldId id="284" r:id="rId23"/>
    <p:sldId id="285" r:id="rId24"/>
    <p:sldId id="290" r:id="rId25"/>
    <p:sldId id="271" r:id="rId26"/>
    <p:sldId id="277" r:id="rId27"/>
    <p:sldId id="282" r:id="rId28"/>
    <p:sldId id="278" r:id="rId29"/>
    <p:sldId id="279" r:id="rId30"/>
  </p:sldIdLst>
  <p:sldSz cx="9144000" cy="6858000" type="screen4x3"/>
  <p:notesSz cx="67437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howOutlineIcons="0" snapVertSplitter="1" vertBarState="minimized">
    <p:restoredLeft sz="15620"/>
    <p:restoredTop sz="69320" autoAdjust="0"/>
  </p:normalViewPr>
  <p:slideViewPr>
    <p:cSldViewPr>
      <p:cViewPr varScale="1">
        <p:scale>
          <a:sx n="50" d="100"/>
          <a:sy n="50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832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tx>
        <c:rich>
          <a:bodyPr/>
          <a:lstStyle/>
          <a:p>
            <a:pPr>
              <a:defRPr/>
            </a:pPr>
            <a:r>
              <a:rPr lang="en-GB" dirty="0" smtClean="0"/>
              <a:t>Number of Births (millions)</a:t>
            </a:r>
            <a:endParaRPr lang="en-GB" dirty="0"/>
          </a:p>
        </c:rich>
      </c:tx>
      <c:layout>
        <c:manualLayout>
          <c:xMode val="edge"/>
          <c:yMode val="edge"/>
          <c:x val="0.27402000097210111"/>
          <c:y val="1.6836199685282417E-2"/>
        </c:manualLayout>
      </c:layout>
    </c:title>
    <c:plotArea>
      <c:layout/>
      <c:barChart>
        <c:barDir val="col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cat>
            <c:strRef>
              <c:f>Sheet1!$A$2:$A$4</c:f>
              <c:strCache>
                <c:ptCount val="3"/>
                <c:pt idx="0">
                  <c:v>1945-1964</c:v>
                </c:pt>
                <c:pt idx="1">
                  <c:v>1965-1984</c:v>
                </c:pt>
                <c:pt idx="2">
                  <c:v>1985-2004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17.600000000000001</c:v>
                </c:pt>
                <c:pt idx="1">
                  <c:v>16.100000000000001</c:v>
                </c:pt>
                <c:pt idx="2">
                  <c:v>14.8</c:v>
                </c:pt>
              </c:numCache>
            </c:numRef>
          </c:val>
        </c:ser>
        <c:axId val="68976000"/>
        <c:axId val="68990080"/>
      </c:barChart>
      <c:catAx>
        <c:axId val="68976000"/>
        <c:scaling>
          <c:orientation val="minMax"/>
        </c:scaling>
        <c:axPos val="b"/>
        <c:tickLblPos val="nextTo"/>
        <c:crossAx val="68990080"/>
        <c:crosses val="autoZero"/>
        <c:auto val="1"/>
        <c:lblAlgn val="ctr"/>
        <c:lblOffset val="100"/>
      </c:catAx>
      <c:valAx>
        <c:axId val="68990080"/>
        <c:scaling>
          <c:orientation val="minMax"/>
        </c:scaling>
        <c:axPos val="l"/>
        <c:majorGridlines/>
        <c:numFmt formatCode="General" sourceLinked="1"/>
        <c:tickLblPos val="nextTo"/>
        <c:crossAx val="68976000"/>
        <c:crosses val="autoZero"/>
        <c:crossBetween val="between"/>
      </c:valAx>
    </c:plotArea>
    <c:plotVisOnly val="1"/>
  </c:chart>
  <c:txPr>
    <a:bodyPr/>
    <a:lstStyle/>
    <a:p>
      <a:pPr>
        <a:defRPr sz="1800"/>
      </a:pPr>
      <a:endParaRPr lang="en-US"/>
    </a:p>
  </c:txPr>
  <c:externalData r:id="rId1"/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CF374C-D510-423A-83C1-982A00072F76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CBE00F2-D087-4CA4-A622-0E8E8E97D25F}">
      <dgm:prSet phldrT="[Text]"/>
      <dgm:spPr/>
      <dgm:t>
        <a:bodyPr/>
        <a:lstStyle/>
        <a:p>
          <a:r>
            <a:rPr lang="en-GB" baseline="0" dirty="0" smtClean="0"/>
            <a:t>Early  Years</a:t>
          </a:r>
          <a:endParaRPr lang="en-GB" dirty="0"/>
        </a:p>
      </dgm:t>
    </dgm:pt>
    <dgm:pt modelId="{CAB43C49-2C9C-49C3-AF9E-B1741E84AEC4}" type="parTrans" cxnId="{1EA3A97A-0189-4FC1-8279-544406C2FCE5}">
      <dgm:prSet/>
      <dgm:spPr/>
      <dgm:t>
        <a:bodyPr/>
        <a:lstStyle/>
        <a:p>
          <a:endParaRPr lang="en-GB"/>
        </a:p>
      </dgm:t>
    </dgm:pt>
    <dgm:pt modelId="{92F5B9D2-904A-4B53-B7EF-F18E6F9B3C6A}" type="sibTrans" cxnId="{1EA3A97A-0189-4FC1-8279-544406C2FCE5}">
      <dgm:prSet/>
      <dgm:spPr/>
      <dgm:t>
        <a:bodyPr/>
        <a:lstStyle/>
        <a:p>
          <a:endParaRPr lang="en-GB" dirty="0"/>
        </a:p>
      </dgm:t>
    </dgm:pt>
    <dgm:pt modelId="{999640D5-1A68-41CA-93A7-05BE3ABB3FB3}">
      <dgm:prSet phldrT="[Text]"/>
      <dgm:spPr/>
      <dgm:t>
        <a:bodyPr/>
        <a:lstStyle/>
        <a:p>
          <a:r>
            <a:rPr lang="en-GB" dirty="0" smtClean="0"/>
            <a:t> Bridge to success</a:t>
          </a:r>
          <a:endParaRPr lang="en-GB" dirty="0"/>
        </a:p>
      </dgm:t>
    </dgm:pt>
    <dgm:pt modelId="{A7AF9CC4-5EA4-4579-9F05-E329BD2BD86E}" type="parTrans" cxnId="{67A70861-D40E-47BD-9397-7E50C821E773}">
      <dgm:prSet/>
      <dgm:spPr/>
      <dgm:t>
        <a:bodyPr/>
        <a:lstStyle/>
        <a:p>
          <a:endParaRPr lang="en-GB"/>
        </a:p>
      </dgm:t>
    </dgm:pt>
    <dgm:pt modelId="{7A530458-16AE-4172-A62E-79F39B7B21C3}" type="sibTrans" cxnId="{67A70861-D40E-47BD-9397-7E50C821E773}">
      <dgm:prSet/>
      <dgm:spPr/>
      <dgm:t>
        <a:bodyPr/>
        <a:lstStyle/>
        <a:p>
          <a:endParaRPr lang="en-GB" dirty="0"/>
        </a:p>
      </dgm:t>
    </dgm:pt>
    <dgm:pt modelId="{A4FC4EB5-D52E-4237-B16C-57CA5C34E68B}">
      <dgm:prSet phldrT="[Text]"/>
      <dgm:spPr/>
      <dgm:t>
        <a:bodyPr/>
        <a:lstStyle/>
        <a:p>
          <a:r>
            <a:rPr lang="en-GB" dirty="0" smtClean="0"/>
            <a:t>Climbing the ladder</a:t>
          </a:r>
          <a:endParaRPr lang="en-GB" dirty="0"/>
        </a:p>
      </dgm:t>
    </dgm:pt>
    <dgm:pt modelId="{60E49221-D6C2-4EBC-8A84-D43B4EAC571F}" type="parTrans" cxnId="{F39864A3-72D3-48F7-9005-C37801DE6A9E}">
      <dgm:prSet/>
      <dgm:spPr/>
      <dgm:t>
        <a:bodyPr/>
        <a:lstStyle/>
        <a:p>
          <a:endParaRPr lang="en-GB"/>
        </a:p>
      </dgm:t>
    </dgm:pt>
    <dgm:pt modelId="{612C9A42-1955-4036-BDB7-F4897BAA03CC}" type="sibTrans" cxnId="{F39864A3-72D3-48F7-9005-C37801DE6A9E}">
      <dgm:prSet/>
      <dgm:spPr/>
      <dgm:t>
        <a:bodyPr/>
        <a:lstStyle/>
        <a:p>
          <a:endParaRPr lang="en-GB" dirty="0"/>
        </a:p>
      </dgm:t>
    </dgm:pt>
    <dgm:pt modelId="{2FBBE70A-C76F-43EA-9D0A-056011164528}">
      <dgm:prSet phldrT="[Text]"/>
      <dgm:spPr/>
      <dgm:t>
        <a:bodyPr/>
        <a:lstStyle/>
        <a:p>
          <a:r>
            <a:rPr lang="en-GB" dirty="0" smtClean="0"/>
            <a:t>Giving</a:t>
          </a:r>
          <a:r>
            <a:rPr lang="en-GB" baseline="0" dirty="0" smtClean="0"/>
            <a:t> Back</a:t>
          </a:r>
          <a:endParaRPr lang="en-GB" dirty="0"/>
        </a:p>
      </dgm:t>
    </dgm:pt>
    <dgm:pt modelId="{680F6DC2-986B-4B3D-BC25-6A62EBD45AF7}" type="parTrans" cxnId="{0D46415E-B6F5-4180-9A02-D44B1F645963}">
      <dgm:prSet/>
      <dgm:spPr/>
      <dgm:t>
        <a:bodyPr/>
        <a:lstStyle/>
        <a:p>
          <a:endParaRPr lang="en-GB"/>
        </a:p>
      </dgm:t>
    </dgm:pt>
    <dgm:pt modelId="{88571F9F-5382-4490-BDC6-9BA528564E32}" type="sibTrans" cxnId="{0D46415E-B6F5-4180-9A02-D44B1F645963}">
      <dgm:prSet/>
      <dgm:spPr/>
      <dgm:t>
        <a:bodyPr/>
        <a:lstStyle/>
        <a:p>
          <a:endParaRPr lang="en-GB" dirty="0"/>
        </a:p>
      </dgm:t>
    </dgm:pt>
    <dgm:pt modelId="{49A1903D-C019-4A51-9783-5CCAF816369C}">
      <dgm:prSet phldrT="[Text]"/>
      <dgm:spPr/>
      <dgm:t>
        <a:bodyPr/>
        <a:lstStyle/>
        <a:p>
          <a:r>
            <a:rPr lang="en-GB" dirty="0" smtClean="0"/>
            <a:t>?</a:t>
          </a:r>
          <a:endParaRPr lang="en-GB" dirty="0"/>
        </a:p>
      </dgm:t>
    </dgm:pt>
    <dgm:pt modelId="{4CF48F33-7A79-4ADA-8FE6-9D5C2BECD428}" type="parTrans" cxnId="{017B29D0-55FD-4196-B3F0-84C6DDBD205C}">
      <dgm:prSet/>
      <dgm:spPr/>
      <dgm:t>
        <a:bodyPr/>
        <a:lstStyle/>
        <a:p>
          <a:endParaRPr lang="en-GB"/>
        </a:p>
      </dgm:t>
    </dgm:pt>
    <dgm:pt modelId="{5FA9B7D0-388F-433B-BE9D-038D1E6A8A11}" type="sibTrans" cxnId="{017B29D0-55FD-4196-B3F0-84C6DDBD205C}">
      <dgm:prSet/>
      <dgm:spPr/>
      <dgm:t>
        <a:bodyPr/>
        <a:lstStyle/>
        <a:p>
          <a:endParaRPr lang="en-GB" dirty="0"/>
        </a:p>
      </dgm:t>
    </dgm:pt>
    <dgm:pt modelId="{C85E0F93-FE4B-40FF-8280-4D064E750D41}" type="pres">
      <dgm:prSet presAssocID="{BBCF374C-D510-423A-83C1-982A00072F7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8160381-2A09-4221-B85B-54D7FEAE82AA}" type="pres">
      <dgm:prSet presAssocID="{3CBE00F2-D087-4CA4-A622-0E8E8E97D25F}" presName="dummy" presStyleCnt="0"/>
      <dgm:spPr/>
    </dgm:pt>
    <dgm:pt modelId="{BAF4E4EA-424E-44D0-8BEE-627E4F7F73E0}" type="pres">
      <dgm:prSet presAssocID="{3CBE00F2-D087-4CA4-A622-0E8E8E97D25F}" presName="node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ED8CBB-D90B-47EA-87F6-A1EC39B2FC6F}" type="pres">
      <dgm:prSet presAssocID="{92F5B9D2-904A-4B53-B7EF-F18E6F9B3C6A}" presName="sibTrans" presStyleLbl="node1" presStyleIdx="0" presStyleCnt="5"/>
      <dgm:spPr/>
      <dgm:t>
        <a:bodyPr/>
        <a:lstStyle/>
        <a:p>
          <a:endParaRPr lang="en-GB"/>
        </a:p>
      </dgm:t>
    </dgm:pt>
    <dgm:pt modelId="{1ED3FA3B-1252-4D99-AD2C-B45C91DB6B57}" type="pres">
      <dgm:prSet presAssocID="{999640D5-1A68-41CA-93A7-05BE3ABB3FB3}" presName="dummy" presStyleCnt="0"/>
      <dgm:spPr/>
    </dgm:pt>
    <dgm:pt modelId="{9DB8F783-C94C-44E1-8BF4-BC4EEF588ADA}" type="pres">
      <dgm:prSet presAssocID="{999640D5-1A68-41CA-93A7-05BE3ABB3FB3}" presName="node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C329B9-F2F6-4AE4-83DB-F54013C7C93D}" type="pres">
      <dgm:prSet presAssocID="{7A530458-16AE-4172-A62E-79F39B7B21C3}" presName="sibTrans" presStyleLbl="node1" presStyleIdx="1" presStyleCnt="5"/>
      <dgm:spPr/>
      <dgm:t>
        <a:bodyPr/>
        <a:lstStyle/>
        <a:p>
          <a:endParaRPr lang="en-GB"/>
        </a:p>
      </dgm:t>
    </dgm:pt>
    <dgm:pt modelId="{21D9C502-D53C-4B39-ABC8-F2C43CDEB76D}" type="pres">
      <dgm:prSet presAssocID="{A4FC4EB5-D52E-4237-B16C-57CA5C34E68B}" presName="dummy" presStyleCnt="0"/>
      <dgm:spPr/>
    </dgm:pt>
    <dgm:pt modelId="{86539D5A-092B-4263-9A58-158D477E5E54}" type="pres">
      <dgm:prSet presAssocID="{A4FC4EB5-D52E-4237-B16C-57CA5C34E68B}" presName="node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27E1D1-94FE-4856-A026-FA0793762FAC}" type="pres">
      <dgm:prSet presAssocID="{612C9A42-1955-4036-BDB7-F4897BAA03CC}" presName="sibTrans" presStyleLbl="node1" presStyleIdx="2" presStyleCnt="5"/>
      <dgm:spPr/>
      <dgm:t>
        <a:bodyPr/>
        <a:lstStyle/>
        <a:p>
          <a:endParaRPr lang="en-GB"/>
        </a:p>
      </dgm:t>
    </dgm:pt>
    <dgm:pt modelId="{41EF3440-1AC3-4D50-B9B3-A4E0AF09408F}" type="pres">
      <dgm:prSet presAssocID="{2FBBE70A-C76F-43EA-9D0A-056011164528}" presName="dummy" presStyleCnt="0"/>
      <dgm:spPr/>
    </dgm:pt>
    <dgm:pt modelId="{A5C7F4CA-F333-4C05-B33E-CF37203AF526}" type="pres">
      <dgm:prSet presAssocID="{2FBBE70A-C76F-43EA-9D0A-056011164528}" presName="node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1E1E83B-D6CC-4E58-BBB2-72536D1FD257}" type="pres">
      <dgm:prSet presAssocID="{88571F9F-5382-4490-BDC6-9BA528564E32}" presName="sibTrans" presStyleLbl="node1" presStyleIdx="3" presStyleCnt="5"/>
      <dgm:spPr/>
      <dgm:t>
        <a:bodyPr/>
        <a:lstStyle/>
        <a:p>
          <a:endParaRPr lang="en-GB"/>
        </a:p>
      </dgm:t>
    </dgm:pt>
    <dgm:pt modelId="{8C4C6B2D-342C-49CC-91CA-F1AF7E6D60C0}" type="pres">
      <dgm:prSet presAssocID="{49A1903D-C019-4A51-9783-5CCAF816369C}" presName="dummy" presStyleCnt="0"/>
      <dgm:spPr/>
    </dgm:pt>
    <dgm:pt modelId="{3842221F-D9A0-4A6F-9355-2BA45415138E}" type="pres">
      <dgm:prSet presAssocID="{49A1903D-C019-4A51-9783-5CCAF816369C}" presName="node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6FD307-68DB-466F-8E32-9FC14D48B315}" type="pres">
      <dgm:prSet presAssocID="{5FA9B7D0-388F-433B-BE9D-038D1E6A8A11}" presName="sibTrans" presStyleLbl="node1" presStyleIdx="4" presStyleCnt="5"/>
      <dgm:spPr/>
      <dgm:t>
        <a:bodyPr/>
        <a:lstStyle/>
        <a:p>
          <a:endParaRPr lang="en-GB"/>
        </a:p>
      </dgm:t>
    </dgm:pt>
  </dgm:ptLst>
  <dgm:cxnLst>
    <dgm:cxn modelId="{7CC4EEBF-273C-4070-A15B-E443A3369B93}" type="presOf" srcId="{612C9A42-1955-4036-BDB7-F4897BAA03CC}" destId="{7D27E1D1-94FE-4856-A026-FA0793762FAC}" srcOrd="0" destOrd="0" presId="urn:microsoft.com/office/officeart/2005/8/layout/cycle1"/>
    <dgm:cxn modelId="{A01EFF13-0819-4AED-8F6F-B103C5CF5D61}" type="presOf" srcId="{A4FC4EB5-D52E-4237-B16C-57CA5C34E68B}" destId="{86539D5A-092B-4263-9A58-158D477E5E54}" srcOrd="0" destOrd="0" presId="urn:microsoft.com/office/officeart/2005/8/layout/cycle1"/>
    <dgm:cxn modelId="{F8B84644-9403-43D6-84C9-B66D8719CEE5}" type="presOf" srcId="{7A530458-16AE-4172-A62E-79F39B7B21C3}" destId="{C4C329B9-F2F6-4AE4-83DB-F54013C7C93D}" srcOrd="0" destOrd="0" presId="urn:microsoft.com/office/officeart/2005/8/layout/cycle1"/>
    <dgm:cxn modelId="{AC9794C9-C692-4428-BA6A-39AF936E5F37}" type="presOf" srcId="{88571F9F-5382-4490-BDC6-9BA528564E32}" destId="{91E1E83B-D6CC-4E58-BBB2-72536D1FD257}" srcOrd="0" destOrd="0" presId="urn:microsoft.com/office/officeart/2005/8/layout/cycle1"/>
    <dgm:cxn modelId="{C315DCE0-3B2E-49A9-861F-6A004C4340D1}" type="presOf" srcId="{92F5B9D2-904A-4B53-B7EF-F18E6F9B3C6A}" destId="{C0ED8CBB-D90B-47EA-87F6-A1EC39B2FC6F}" srcOrd="0" destOrd="0" presId="urn:microsoft.com/office/officeart/2005/8/layout/cycle1"/>
    <dgm:cxn modelId="{1EA3A97A-0189-4FC1-8279-544406C2FCE5}" srcId="{BBCF374C-D510-423A-83C1-982A00072F76}" destId="{3CBE00F2-D087-4CA4-A622-0E8E8E97D25F}" srcOrd="0" destOrd="0" parTransId="{CAB43C49-2C9C-49C3-AF9E-B1741E84AEC4}" sibTransId="{92F5B9D2-904A-4B53-B7EF-F18E6F9B3C6A}"/>
    <dgm:cxn modelId="{017B29D0-55FD-4196-B3F0-84C6DDBD205C}" srcId="{BBCF374C-D510-423A-83C1-982A00072F76}" destId="{49A1903D-C019-4A51-9783-5CCAF816369C}" srcOrd="4" destOrd="0" parTransId="{4CF48F33-7A79-4ADA-8FE6-9D5C2BECD428}" sibTransId="{5FA9B7D0-388F-433B-BE9D-038D1E6A8A11}"/>
    <dgm:cxn modelId="{BCFA239D-8B3C-4D94-8287-456A459EBCB2}" type="presOf" srcId="{49A1903D-C019-4A51-9783-5CCAF816369C}" destId="{3842221F-D9A0-4A6F-9355-2BA45415138E}" srcOrd="0" destOrd="0" presId="urn:microsoft.com/office/officeart/2005/8/layout/cycle1"/>
    <dgm:cxn modelId="{870E8A7D-75A8-4232-99A5-3802EE7AAF22}" type="presOf" srcId="{BBCF374C-D510-423A-83C1-982A00072F76}" destId="{C85E0F93-FE4B-40FF-8280-4D064E750D41}" srcOrd="0" destOrd="0" presId="urn:microsoft.com/office/officeart/2005/8/layout/cycle1"/>
    <dgm:cxn modelId="{E5F6E86C-4B62-4FA1-9697-34A135BEAB91}" type="presOf" srcId="{999640D5-1A68-41CA-93A7-05BE3ABB3FB3}" destId="{9DB8F783-C94C-44E1-8BF4-BC4EEF588ADA}" srcOrd="0" destOrd="0" presId="urn:microsoft.com/office/officeart/2005/8/layout/cycle1"/>
    <dgm:cxn modelId="{90DF5241-76A4-4120-81AE-191269DB2D31}" type="presOf" srcId="{3CBE00F2-D087-4CA4-A622-0E8E8E97D25F}" destId="{BAF4E4EA-424E-44D0-8BEE-627E4F7F73E0}" srcOrd="0" destOrd="0" presId="urn:microsoft.com/office/officeart/2005/8/layout/cycle1"/>
    <dgm:cxn modelId="{82FF3EC9-8643-46C6-B1CC-C8D6CB616A6C}" type="presOf" srcId="{2FBBE70A-C76F-43EA-9D0A-056011164528}" destId="{A5C7F4CA-F333-4C05-B33E-CF37203AF526}" srcOrd="0" destOrd="0" presId="urn:microsoft.com/office/officeart/2005/8/layout/cycle1"/>
    <dgm:cxn modelId="{67A70861-D40E-47BD-9397-7E50C821E773}" srcId="{BBCF374C-D510-423A-83C1-982A00072F76}" destId="{999640D5-1A68-41CA-93A7-05BE3ABB3FB3}" srcOrd="1" destOrd="0" parTransId="{A7AF9CC4-5EA4-4579-9F05-E329BD2BD86E}" sibTransId="{7A530458-16AE-4172-A62E-79F39B7B21C3}"/>
    <dgm:cxn modelId="{589454A7-37E6-490E-937B-5E0072BE6AD7}" type="presOf" srcId="{5FA9B7D0-388F-433B-BE9D-038D1E6A8A11}" destId="{616FD307-68DB-466F-8E32-9FC14D48B315}" srcOrd="0" destOrd="0" presId="urn:microsoft.com/office/officeart/2005/8/layout/cycle1"/>
    <dgm:cxn modelId="{F39864A3-72D3-48F7-9005-C37801DE6A9E}" srcId="{BBCF374C-D510-423A-83C1-982A00072F76}" destId="{A4FC4EB5-D52E-4237-B16C-57CA5C34E68B}" srcOrd="2" destOrd="0" parTransId="{60E49221-D6C2-4EBC-8A84-D43B4EAC571F}" sibTransId="{612C9A42-1955-4036-BDB7-F4897BAA03CC}"/>
    <dgm:cxn modelId="{0D46415E-B6F5-4180-9A02-D44B1F645963}" srcId="{BBCF374C-D510-423A-83C1-982A00072F76}" destId="{2FBBE70A-C76F-43EA-9D0A-056011164528}" srcOrd="3" destOrd="0" parTransId="{680F6DC2-986B-4B3D-BC25-6A62EBD45AF7}" sibTransId="{88571F9F-5382-4490-BDC6-9BA528564E32}"/>
    <dgm:cxn modelId="{E398E06D-4FB1-46F3-8D70-06FBACD98B14}" type="presParOf" srcId="{C85E0F93-FE4B-40FF-8280-4D064E750D41}" destId="{D8160381-2A09-4221-B85B-54D7FEAE82AA}" srcOrd="0" destOrd="0" presId="urn:microsoft.com/office/officeart/2005/8/layout/cycle1"/>
    <dgm:cxn modelId="{02E835FA-3552-42C0-9439-AB59B10DC7D4}" type="presParOf" srcId="{C85E0F93-FE4B-40FF-8280-4D064E750D41}" destId="{BAF4E4EA-424E-44D0-8BEE-627E4F7F73E0}" srcOrd="1" destOrd="0" presId="urn:microsoft.com/office/officeart/2005/8/layout/cycle1"/>
    <dgm:cxn modelId="{6BC75FF1-95CE-474B-B9E8-AD7A0C5BEEC5}" type="presParOf" srcId="{C85E0F93-FE4B-40FF-8280-4D064E750D41}" destId="{C0ED8CBB-D90B-47EA-87F6-A1EC39B2FC6F}" srcOrd="2" destOrd="0" presId="urn:microsoft.com/office/officeart/2005/8/layout/cycle1"/>
    <dgm:cxn modelId="{DABC8C37-5F87-47ED-98C7-6CF9ABA00BAD}" type="presParOf" srcId="{C85E0F93-FE4B-40FF-8280-4D064E750D41}" destId="{1ED3FA3B-1252-4D99-AD2C-B45C91DB6B57}" srcOrd="3" destOrd="0" presId="urn:microsoft.com/office/officeart/2005/8/layout/cycle1"/>
    <dgm:cxn modelId="{8734DA7F-2053-44F3-B684-818147DAF6DE}" type="presParOf" srcId="{C85E0F93-FE4B-40FF-8280-4D064E750D41}" destId="{9DB8F783-C94C-44E1-8BF4-BC4EEF588ADA}" srcOrd="4" destOrd="0" presId="urn:microsoft.com/office/officeart/2005/8/layout/cycle1"/>
    <dgm:cxn modelId="{FF401AEF-4EFD-4771-9FA8-3D24DD6B8FC4}" type="presParOf" srcId="{C85E0F93-FE4B-40FF-8280-4D064E750D41}" destId="{C4C329B9-F2F6-4AE4-83DB-F54013C7C93D}" srcOrd="5" destOrd="0" presId="urn:microsoft.com/office/officeart/2005/8/layout/cycle1"/>
    <dgm:cxn modelId="{F8FDDF05-4B4F-4893-BA6E-0AEE8C95C54A}" type="presParOf" srcId="{C85E0F93-FE4B-40FF-8280-4D064E750D41}" destId="{21D9C502-D53C-4B39-ABC8-F2C43CDEB76D}" srcOrd="6" destOrd="0" presId="urn:microsoft.com/office/officeart/2005/8/layout/cycle1"/>
    <dgm:cxn modelId="{B8D1075D-3713-4A64-A408-95B9E55B1B57}" type="presParOf" srcId="{C85E0F93-FE4B-40FF-8280-4D064E750D41}" destId="{86539D5A-092B-4263-9A58-158D477E5E54}" srcOrd="7" destOrd="0" presId="urn:microsoft.com/office/officeart/2005/8/layout/cycle1"/>
    <dgm:cxn modelId="{3A0D94D2-AACF-4A97-A422-13D03B21BD2C}" type="presParOf" srcId="{C85E0F93-FE4B-40FF-8280-4D064E750D41}" destId="{7D27E1D1-94FE-4856-A026-FA0793762FAC}" srcOrd="8" destOrd="0" presId="urn:microsoft.com/office/officeart/2005/8/layout/cycle1"/>
    <dgm:cxn modelId="{A9D08DB9-05BC-4F5D-BBC6-E5CD25811636}" type="presParOf" srcId="{C85E0F93-FE4B-40FF-8280-4D064E750D41}" destId="{41EF3440-1AC3-4D50-B9B3-A4E0AF09408F}" srcOrd="9" destOrd="0" presId="urn:microsoft.com/office/officeart/2005/8/layout/cycle1"/>
    <dgm:cxn modelId="{84A0CE7D-4933-447F-8ADA-F09E3D64AB6B}" type="presParOf" srcId="{C85E0F93-FE4B-40FF-8280-4D064E750D41}" destId="{A5C7F4CA-F333-4C05-B33E-CF37203AF526}" srcOrd="10" destOrd="0" presId="urn:microsoft.com/office/officeart/2005/8/layout/cycle1"/>
    <dgm:cxn modelId="{846B3168-83F7-4FF6-B61A-627824AFF362}" type="presParOf" srcId="{C85E0F93-FE4B-40FF-8280-4D064E750D41}" destId="{91E1E83B-D6CC-4E58-BBB2-72536D1FD257}" srcOrd="11" destOrd="0" presId="urn:microsoft.com/office/officeart/2005/8/layout/cycle1"/>
    <dgm:cxn modelId="{5778329F-6051-4813-8B91-4B25EE746646}" type="presParOf" srcId="{C85E0F93-FE4B-40FF-8280-4D064E750D41}" destId="{8C4C6B2D-342C-49CC-91CA-F1AF7E6D60C0}" srcOrd="12" destOrd="0" presId="urn:microsoft.com/office/officeart/2005/8/layout/cycle1"/>
    <dgm:cxn modelId="{18EC3D73-398A-43DC-B8F7-ADD81F98D8C7}" type="presParOf" srcId="{C85E0F93-FE4B-40FF-8280-4D064E750D41}" destId="{3842221F-D9A0-4A6F-9355-2BA45415138E}" srcOrd="13" destOrd="0" presId="urn:microsoft.com/office/officeart/2005/8/layout/cycle1"/>
    <dgm:cxn modelId="{80B5B61B-6799-44D1-98A1-9D37A2A5B4EC}" type="presParOf" srcId="{C85E0F93-FE4B-40FF-8280-4D064E750D41}" destId="{616FD307-68DB-466F-8E32-9FC14D48B315}" srcOrd="14" destOrd="0" presId="urn:microsoft.com/office/officeart/2005/8/layout/cycle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0.20705</cdr:x>
      <cdr:y>0.1427</cdr:y>
    </cdr:from>
    <cdr:to>
      <cdr:x>0.32898</cdr:x>
      <cdr:y>0.33318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1552724" y="685056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GB" sz="1100" dirty="0" smtClean="0"/>
            <a:t>An Average of 880,000 p.a</a:t>
          </a:r>
          <a:endParaRPr lang="en-GB" sz="1100" dirty="0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9869" y="1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/>
          <a:lstStyle>
            <a:lvl1pPr algn="r">
              <a:defRPr sz="1200"/>
            </a:lvl1pPr>
          </a:lstStyle>
          <a:p>
            <a:fld id="{37FD0A0D-8A2A-4C95-87F2-F08DCC6962E5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09128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9869" y="9409128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 anchor="b"/>
          <a:lstStyle>
            <a:lvl1pPr algn="r">
              <a:defRPr sz="1200"/>
            </a:lvl1pPr>
          </a:lstStyle>
          <a:p>
            <a:fld id="{327128EA-73BE-45A9-ACA8-D081FBF0D1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9869" y="1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/>
          <a:lstStyle>
            <a:lvl1pPr algn="r">
              <a:defRPr sz="1200"/>
            </a:lvl1pPr>
          </a:lstStyle>
          <a:p>
            <a:fld id="{090DCC12-FA40-4340-AA68-8F908E02D587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3000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297" tIns="45149" rIns="90297" bIns="45149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370" y="4705351"/>
            <a:ext cx="5394960" cy="4457700"/>
          </a:xfrm>
          <a:prstGeom prst="rect">
            <a:avLst/>
          </a:prstGeom>
        </p:spPr>
        <p:txBody>
          <a:bodyPr vert="horz" lIns="90297" tIns="45149" rIns="90297" bIns="451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08981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9869" y="9408981"/>
            <a:ext cx="2922270" cy="495300"/>
          </a:xfrm>
          <a:prstGeom prst="rect">
            <a:avLst/>
          </a:prstGeom>
        </p:spPr>
        <p:txBody>
          <a:bodyPr vert="horz" lIns="90297" tIns="45149" rIns="90297" bIns="45149" rtlCol="0" anchor="b"/>
          <a:lstStyle>
            <a:lvl1pPr algn="r">
              <a:defRPr sz="1200"/>
            </a:lvl1pPr>
          </a:lstStyle>
          <a:p>
            <a:fld id="{A862DA54-88BD-413E-961B-CF47CB0F48DD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Welcome to you 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Overview of Self and</a:t>
            </a:r>
            <a:r>
              <a:rPr lang="en-GB" baseline="0" dirty="0" smtClean="0"/>
              <a:t> request that students take a couple of minutes to introduce themselves, what org they work for and in what role.  What is their goal in relation to these studies?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Think about your organisation and spend 5 minutes creating a mind map of all the activities which might be included in R+T Planning.</a:t>
            </a:r>
          </a:p>
          <a:p>
            <a:r>
              <a:rPr lang="en-GB" dirty="0" smtClean="0"/>
              <a:t>In groups of 3  share your thoughts with your fellow students and produce a consolidated mind map.  One member of the group to present back to rest of class.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order</a:t>
            </a:r>
            <a:r>
              <a:rPr lang="en-GB" baseline="0" dirty="0" smtClean="0"/>
              <a:t> to get our mind ready for the next part of the session, I want you to reflect on how the world of work has changed over the past 20 years.  In order to provide a structure for your thoughts, I want you to use the PESTLE Model to capture your views.  Has anyone ever used this model?  Who has not?</a:t>
            </a:r>
          </a:p>
          <a:p>
            <a:endParaRPr lang="en-GB" baseline="0" dirty="0" smtClean="0"/>
          </a:p>
          <a:p>
            <a:r>
              <a:rPr lang="en-GB" baseline="0" dirty="0" smtClean="0"/>
              <a:t>Political</a:t>
            </a:r>
          </a:p>
          <a:p>
            <a:r>
              <a:rPr lang="en-GB" baseline="0" dirty="0" smtClean="0"/>
              <a:t>Environmental</a:t>
            </a:r>
          </a:p>
          <a:p>
            <a:endParaRPr lang="en-GB" baseline="0" dirty="0" smtClean="0"/>
          </a:p>
          <a:p>
            <a:r>
              <a:rPr lang="en-GB" baseline="0" dirty="0" smtClean="0"/>
              <a:t>Social</a:t>
            </a:r>
          </a:p>
          <a:p>
            <a:r>
              <a:rPr lang="en-GB" baseline="0" dirty="0" smtClean="0"/>
              <a:t>Technological</a:t>
            </a:r>
          </a:p>
          <a:p>
            <a:endParaRPr lang="en-GB" baseline="0" dirty="0" smtClean="0"/>
          </a:p>
          <a:p>
            <a:r>
              <a:rPr lang="en-GB" baseline="0" dirty="0" smtClean="0"/>
              <a:t>Legislative</a:t>
            </a:r>
          </a:p>
          <a:p>
            <a:r>
              <a:rPr lang="en-GB" baseline="0" dirty="0" err="1" smtClean="0"/>
              <a:t>Environemental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Individually write down on a post it note changes you associate with each of the headings.</a:t>
            </a:r>
          </a:p>
          <a:p>
            <a:r>
              <a:rPr lang="en-GB" baseline="0" dirty="0" smtClean="0"/>
              <a:t>Then working in groups of four combine your post its to make a group Pestle.  Make sure you discuss what you have written and that each member of the group fully understands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hear a lot about</a:t>
            </a:r>
            <a:r>
              <a:rPr lang="en-GB" baseline="0" dirty="0" smtClean="0"/>
              <a:t> the phrase globalisation.  What does this mean in the context of the labour market?  What drives </a:t>
            </a:r>
            <a:r>
              <a:rPr lang="en-GB" baseline="0" dirty="0" err="1" smtClean="0"/>
              <a:t>gloablisation</a:t>
            </a:r>
            <a:r>
              <a:rPr lang="en-GB" baseline="0" dirty="0" smtClean="0"/>
              <a:t> 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Thinking</a:t>
            </a:r>
            <a:r>
              <a:rPr lang="en-GB" baseline="0" dirty="0" smtClean="0"/>
              <a:t> about the PESTLE analysis you completed earlier, what industries/types of organisations do you believe are in decline? Growth? Why?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 – what does that mean for the types of jobs</a:t>
            </a:r>
            <a:r>
              <a:rPr lang="en-GB" baseline="0" dirty="0" smtClean="0"/>
              <a:t> we will see in decline or growth?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Tight labour market – fierce competition for talent</a:t>
            </a:r>
          </a:p>
          <a:p>
            <a:r>
              <a:rPr lang="en-GB" dirty="0" smtClean="0"/>
              <a:t>Employer</a:t>
            </a:r>
            <a:r>
              <a:rPr lang="en-GB" baseline="0" dirty="0" smtClean="0"/>
              <a:t> Branding and advertising</a:t>
            </a:r>
          </a:p>
          <a:p>
            <a:r>
              <a:rPr lang="en-GB" baseline="0" dirty="0" smtClean="0"/>
              <a:t>Employee engagement and retention strategies</a:t>
            </a:r>
          </a:p>
          <a:p>
            <a:r>
              <a:rPr lang="en-GB" baseline="0" dirty="0" smtClean="0"/>
              <a:t>Developing internal talent pools</a:t>
            </a:r>
          </a:p>
          <a:p>
            <a:r>
              <a:rPr lang="en-GB" baseline="0" dirty="0" smtClean="0"/>
              <a:t>Graduate recruitment schemes</a:t>
            </a:r>
          </a:p>
          <a:p>
            <a:r>
              <a:rPr lang="en-GB" dirty="0" smtClean="0"/>
              <a:t>Remuneration</a:t>
            </a:r>
            <a:r>
              <a:rPr lang="en-GB" baseline="0" dirty="0" smtClean="0"/>
              <a:t> – golden handshakes, pay positioning</a:t>
            </a:r>
          </a:p>
          <a:p>
            <a:r>
              <a:rPr lang="en-GB" baseline="0" dirty="0" smtClean="0"/>
              <a:t>Finders fees</a:t>
            </a:r>
          </a:p>
          <a:p>
            <a:r>
              <a:rPr lang="en-GB" baseline="0" dirty="0" smtClean="0"/>
              <a:t>Psychological contract</a:t>
            </a:r>
          </a:p>
          <a:p>
            <a:endParaRPr lang="en-GB" baseline="0" dirty="0" smtClean="0"/>
          </a:p>
          <a:p>
            <a:r>
              <a:rPr lang="en-GB" baseline="0" dirty="0" smtClean="0"/>
              <a:t>Loose</a:t>
            </a:r>
          </a:p>
          <a:p>
            <a:r>
              <a:rPr lang="en-GB" baseline="0" dirty="0" smtClean="0"/>
              <a:t>Managing volume of applicants - </a:t>
            </a:r>
          </a:p>
          <a:p>
            <a:r>
              <a:rPr lang="en-GB" baseline="0" dirty="0" smtClean="0"/>
              <a:t>Branding – self screening</a:t>
            </a:r>
          </a:p>
          <a:p>
            <a:r>
              <a:rPr lang="en-GB" baseline="0" dirty="0" smtClean="0"/>
              <a:t>Recruitment freezes</a:t>
            </a:r>
          </a:p>
          <a:p>
            <a:r>
              <a:rPr lang="en-GB" baseline="0" dirty="0" smtClean="0"/>
              <a:t>Performance management as people reluctant to move on – can have unhealthy turnover rates – stagnation etc</a:t>
            </a:r>
          </a:p>
          <a:p>
            <a:r>
              <a:rPr lang="en-GB" baseline="0" dirty="0" smtClean="0"/>
              <a:t>Salary not of such significance – but can lead to problems later in the employee life cycle with internal inequities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Baby boomers – people born during the 20 years after the end of the second world war.  A population</a:t>
            </a:r>
            <a:r>
              <a:rPr lang="en-GB" baseline="0" dirty="0" smtClean="0"/>
              <a:t> larger than those before and after it.</a:t>
            </a:r>
          </a:p>
          <a:p>
            <a:endParaRPr lang="en-GB" baseline="0" dirty="0" smtClean="0"/>
          </a:p>
          <a:p>
            <a:r>
              <a:rPr lang="en-GB" baseline="0" dirty="0" smtClean="0"/>
              <a:t>Female participation 75% economically active – high historically.  Number increased dramatically over the years but has now stagnated – no further room for growth.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Couples now have fewer than 1.3</a:t>
            </a:r>
            <a:r>
              <a:rPr lang="en-GB" baseline="0" dirty="0" smtClean="0"/>
              <a:t> babies.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Branded UK education perf as mediocre by international standards</a:t>
            </a:r>
          </a:p>
          <a:p>
            <a:r>
              <a:rPr lang="en-GB" dirty="0" smtClean="0"/>
              <a:t>This may be eased</a:t>
            </a:r>
            <a:r>
              <a:rPr lang="en-GB" baseline="0" dirty="0" smtClean="0"/>
              <a:t> by new government programmes aimed at raising skill levels among adults – but there could be major skills gaps in the near future.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Gordon Brown – speaking at a conference in London in 2009.  Here he discusses the issue of skills shortages and immigration.</a:t>
            </a:r>
          </a:p>
          <a:p>
            <a:endParaRPr lang="en-GB" dirty="0" smtClean="0"/>
          </a:p>
          <a:p>
            <a:r>
              <a:rPr lang="en-GB" dirty="0" smtClean="0"/>
              <a:t>26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28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42EBE9B-5860-49FB-80C9-A32528F2957F}" type="datetimeFigureOut">
              <a:rPr lang="en-GB" smtClean="0"/>
              <a:pPr/>
              <a:t>13/01/2011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2FB896-CD45-4A6D-A440-4D5EC7E2B98C}" type="slidenum">
              <a:rPr lang="en-GB" smtClean="0"/>
              <a:pPr/>
              <a:t>‹#›</a:t>
            </a:fld>
            <a:endParaRPr lang="en-GB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oplefirstofnh.org/WorkingWorldTextCircle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QrXQeeqdDU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Resourcing and Talent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Intermediate Certificate In HRM</a:t>
            </a:r>
          </a:p>
          <a:p>
            <a:r>
              <a:rPr lang="en-GB" sz="1800" dirty="0" smtClean="0"/>
              <a:t>Sam Morgan</a:t>
            </a:r>
          </a:p>
          <a:p>
            <a:r>
              <a:rPr lang="en-GB" sz="1800" dirty="0" smtClean="0"/>
              <a:t>Week 1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Introductions</a:t>
            </a:r>
            <a:endParaRPr lang="en-GB" dirty="0"/>
          </a:p>
        </p:txBody>
      </p:sp>
      <p:pic>
        <p:nvPicPr>
          <p:cNvPr id="7" name="Picture 2" descr="C:\Users\sam\AppData\Local\Microsoft\Windows\Temporary Internet Files\Content.IE5\TXS6GFNE\MC90008990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492896"/>
            <a:ext cx="2575437" cy="234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Background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provide and overview of module content and explore contemporary labour market trends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Aim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Familiarise yourself with module content and methods of teaching/learning</a:t>
            </a:r>
          </a:p>
          <a:p>
            <a:r>
              <a:rPr lang="en-GB" dirty="0" smtClean="0"/>
              <a:t>Explore the term ‘Resourcing and Talent Management’ – what does it involve?</a:t>
            </a:r>
          </a:p>
          <a:p>
            <a:r>
              <a:rPr lang="en-GB" dirty="0" smtClean="0"/>
              <a:t>Explore labour market trends</a:t>
            </a:r>
          </a:p>
          <a:p>
            <a:r>
              <a:rPr lang="en-GB" dirty="0" smtClean="0"/>
              <a:t>Review the significance of tight/loose labour market conditions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it involve?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Resourcing and Talent Management</a:t>
            </a:r>
            <a:endParaRPr lang="en-GB" dirty="0"/>
          </a:p>
        </p:txBody>
      </p:sp>
      <p:pic>
        <p:nvPicPr>
          <p:cNvPr id="1029" name="Picture 5" descr="C:\Users\sam\AppData\Local\Microsoft\Windows\Temporary Internet Files\Content.IE5\RGQDANB2\MC9001996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708920"/>
            <a:ext cx="3384376" cy="2060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Introduction to </a:t>
            </a:r>
            <a:r>
              <a:rPr lang="en-GB" dirty="0" smtClean="0"/>
              <a:t>resourcing </a:t>
            </a:r>
            <a:r>
              <a:rPr lang="en-GB" dirty="0"/>
              <a:t>and </a:t>
            </a:r>
            <a:r>
              <a:rPr lang="en-GB" dirty="0" smtClean="0"/>
              <a:t>talent planning </a:t>
            </a:r>
          </a:p>
          <a:p>
            <a:r>
              <a:rPr lang="en-GB" dirty="0" smtClean="0"/>
              <a:t>Contemporary labour market trends </a:t>
            </a:r>
          </a:p>
          <a:p>
            <a:r>
              <a:rPr lang="en-GB" dirty="0" smtClean="0"/>
              <a:t>Developing and managing effective talent planning strategies </a:t>
            </a:r>
          </a:p>
          <a:p>
            <a:r>
              <a:rPr lang="en-GB" dirty="0" smtClean="0"/>
              <a:t>Developing and managing effective resourcing strategies </a:t>
            </a:r>
          </a:p>
          <a:p>
            <a:r>
              <a:rPr lang="en-GB" dirty="0" smtClean="0"/>
              <a:t>Recruitment </a:t>
            </a:r>
            <a:r>
              <a:rPr lang="en-GB" dirty="0"/>
              <a:t>and </a:t>
            </a:r>
            <a:r>
              <a:rPr lang="en-GB" dirty="0" smtClean="0"/>
              <a:t>selection </a:t>
            </a:r>
            <a:r>
              <a:rPr lang="en-GB" dirty="0"/>
              <a:t>- </a:t>
            </a:r>
            <a:r>
              <a:rPr lang="en-GB" dirty="0" smtClean="0"/>
              <a:t>legal implications </a:t>
            </a:r>
          </a:p>
          <a:p>
            <a:r>
              <a:rPr lang="en-GB" dirty="0" smtClean="0"/>
              <a:t>Strategies for maximising retention </a:t>
            </a:r>
          </a:p>
          <a:p>
            <a:r>
              <a:rPr lang="en-GB" dirty="0" smtClean="0"/>
              <a:t>Managing dismissals </a:t>
            </a:r>
            <a:r>
              <a:rPr lang="en-GB" dirty="0"/>
              <a:t>within the legal framework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Module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has the world of work changed over the past 20 years?</a:t>
            </a:r>
          </a:p>
          <a:p>
            <a:r>
              <a:rPr lang="en-GB" dirty="0" smtClean="0"/>
              <a:t>Use a PESTLE analysis to evaluate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pic>
        <p:nvPicPr>
          <p:cNvPr id="35843" name="Picture 3" descr="See full size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4357694"/>
            <a:ext cx="2805127" cy="29144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4" name="Picture 2" descr="http://www.esfsourcebook.eu/_img/articles/000001005/figure02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14290"/>
            <a:ext cx="7983632" cy="635795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dirty="0" smtClean="0"/>
              <a:t>What do we mean by this phrase?</a:t>
            </a:r>
          </a:p>
          <a:p>
            <a:r>
              <a:rPr lang="en-GB" dirty="0" smtClean="0"/>
              <a:t>“An increased blurring of boundaries of all sorts including those between nation states, economies, industries and work organisations.” </a:t>
            </a:r>
            <a:r>
              <a:rPr lang="en-GB" dirty="0" err="1" smtClean="0"/>
              <a:t>Linstead</a:t>
            </a:r>
            <a:r>
              <a:rPr lang="en-GB" dirty="0" smtClean="0"/>
              <a:t>, </a:t>
            </a:r>
            <a:r>
              <a:rPr lang="en-GB" dirty="0" err="1" smtClean="0"/>
              <a:t>Fulop</a:t>
            </a:r>
            <a:r>
              <a:rPr lang="en-GB" dirty="0" smtClean="0"/>
              <a:t> and Lilley (2009)</a:t>
            </a:r>
          </a:p>
          <a:p>
            <a:endParaRPr lang="en-GB" dirty="0" smtClean="0"/>
          </a:p>
          <a:p>
            <a:pPr>
              <a:buNone/>
            </a:pPr>
            <a:r>
              <a:rPr lang="en-GB" b="1" dirty="0" smtClean="0"/>
              <a:t>What drives globalisation?</a:t>
            </a:r>
          </a:p>
          <a:p>
            <a:r>
              <a:rPr lang="en-GB" dirty="0" smtClean="0"/>
              <a:t>Strategic aims for companies to seek out new market opportunities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Pressure to drive down cost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Globalisation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Increased demand for labour</a:t>
            </a:r>
          </a:p>
          <a:p>
            <a:r>
              <a:rPr lang="en-GB" dirty="0" smtClean="0"/>
              <a:t>4m more jobs v 1970’s</a:t>
            </a:r>
          </a:p>
          <a:p>
            <a:r>
              <a:rPr lang="en-GB" dirty="0" smtClean="0"/>
              <a:t>5m more people economically active</a:t>
            </a:r>
          </a:p>
          <a:p>
            <a:r>
              <a:rPr lang="en-GB" dirty="0" smtClean="0"/>
              <a:t>Greater demand for higher skilled jobs</a:t>
            </a:r>
          </a:p>
          <a:p>
            <a:r>
              <a:rPr lang="en-GB" dirty="0" smtClean="0"/>
              <a:t>2.3m more jobs projected for 2020 v 2004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Employment Trends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Changes to the types Industries/Organisations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Decline</a:t>
            </a:r>
          </a:p>
          <a:p>
            <a:r>
              <a:rPr lang="en-GB" dirty="0" smtClean="0"/>
              <a:t>Mining</a:t>
            </a:r>
          </a:p>
          <a:p>
            <a:r>
              <a:rPr lang="en-GB" dirty="0" smtClean="0"/>
              <a:t>Ship Building</a:t>
            </a:r>
          </a:p>
          <a:p>
            <a:r>
              <a:rPr lang="en-GB" dirty="0" smtClean="0"/>
              <a:t>Agriculture</a:t>
            </a:r>
          </a:p>
          <a:p>
            <a:r>
              <a:rPr lang="en-GB" dirty="0" smtClean="0"/>
              <a:t>Low Tech manufacturing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Growth</a:t>
            </a:r>
          </a:p>
          <a:p>
            <a:r>
              <a:rPr lang="en-GB" dirty="0" smtClean="0"/>
              <a:t>Finance</a:t>
            </a:r>
          </a:p>
          <a:p>
            <a:r>
              <a:rPr lang="en-GB" dirty="0" smtClean="0"/>
              <a:t>Business Services</a:t>
            </a:r>
          </a:p>
          <a:p>
            <a:r>
              <a:rPr lang="en-GB" dirty="0" smtClean="0"/>
              <a:t>Health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Private Services</a:t>
            </a:r>
          </a:p>
          <a:p>
            <a:pPr>
              <a:buNone/>
            </a:pPr>
            <a:endParaRPr lang="en-GB" b="1" u="sng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1979712" y="5661248"/>
            <a:ext cx="58348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Shift to knowledge based workers</a:t>
            </a:r>
          </a:p>
          <a:p>
            <a:r>
              <a:rPr lang="en-GB" sz="1600" dirty="0" smtClean="0"/>
              <a:t>(See Bratton and Gold, 2007)</a:t>
            </a:r>
            <a:endParaRPr lang="en-GB" sz="1600" dirty="0"/>
          </a:p>
        </p:txBody>
      </p:sp>
      <p:sp>
        <p:nvSpPr>
          <p:cNvPr id="8" name="Right Arrow 7"/>
          <p:cNvSpPr/>
          <p:nvPr/>
        </p:nvSpPr>
        <p:spPr>
          <a:xfrm>
            <a:off x="4572000" y="50851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The Demand for jobs in 2010 (Millions)</a:t>
            </a:r>
            <a:endParaRPr lang="en-GB" sz="4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5536" y="1196752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baseline="0" dirty="0" smtClean="0">
                          <a:solidFill>
                            <a:schemeClr val="tx1"/>
                          </a:solidFill>
                        </a:rPr>
                        <a:t>Admin and Clerical Workers</a:t>
                      </a:r>
                      <a:endParaRPr lang="en-GB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baseline="0" dirty="0" smtClean="0">
                          <a:solidFill>
                            <a:schemeClr val="tx1"/>
                          </a:solidFill>
                        </a:rPr>
                        <a:t>1.34 </a:t>
                      </a:r>
                      <a:endParaRPr lang="en-GB" b="0" i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Caring Work  - (non</a:t>
                      </a:r>
                      <a:r>
                        <a:rPr lang="en-GB" baseline="0" dirty="0" smtClean="0"/>
                        <a:t> professional)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1.14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Sales assistants and cashiers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1.11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Teaching and Research professionals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0.82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Business and public</a:t>
                      </a:r>
                      <a:r>
                        <a:rPr lang="en-GB" baseline="0" dirty="0" smtClean="0"/>
                        <a:t> services professionals 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0.79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467544" y="3429000"/>
          <a:ext cx="8229600" cy="2996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31552">
                <a:tc>
                  <a:txBody>
                    <a:bodyPr/>
                    <a:lstStyle/>
                    <a:p>
                      <a:r>
                        <a:rPr lang="en-GB" b="0" i="0" dirty="0" smtClean="0">
                          <a:solidFill>
                            <a:schemeClr val="tx1"/>
                          </a:solidFill>
                        </a:rPr>
                        <a:t>Cleaning,</a:t>
                      </a:r>
                      <a:r>
                        <a:rPr lang="en-GB" b="0" i="0" baseline="0" dirty="0" smtClean="0">
                          <a:solidFill>
                            <a:schemeClr val="tx1"/>
                          </a:solidFill>
                        </a:rPr>
                        <a:t> security, sales</a:t>
                      </a:r>
                      <a:endParaRPr lang="en-GB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baseline="0" dirty="0" smtClean="0">
                          <a:solidFill>
                            <a:schemeClr val="tx1"/>
                          </a:solidFill>
                        </a:rPr>
                        <a:t>1.17</a:t>
                      </a:r>
                      <a:endParaRPr lang="en-GB" b="0" i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Managers</a:t>
                      </a:r>
                      <a:r>
                        <a:rPr lang="en-GB" baseline="0" dirty="0" smtClean="0"/>
                        <a:t> in hospitality and leisure services, farming ,horticulture, forestry and fishing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0.50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Agriculture,</a:t>
                      </a:r>
                      <a:r>
                        <a:rPr lang="en-GB" baseline="0" dirty="0" smtClean="0"/>
                        <a:t> construction,  goods handling and storage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0.46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Plant</a:t>
                      </a:r>
                      <a:r>
                        <a:rPr lang="en-GB" baseline="0" dirty="0" smtClean="0"/>
                        <a:t> and machine operatives assemblers and construction workers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0.46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Skilled</a:t>
                      </a:r>
                      <a:r>
                        <a:rPr lang="en-GB" baseline="0" dirty="0" smtClean="0"/>
                        <a:t> metal and electrical trades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0.45</a:t>
                      </a:r>
                      <a:endParaRPr lang="en-GB" dirty="0"/>
                    </a:p>
                  </a:txBody>
                  <a:tcPr>
                    <a:solidFill>
                      <a:srgbClr val="FF9966"/>
                    </a:solidFill>
                  </a:tcPr>
                </a:tc>
              </a:tr>
            </a:tbl>
          </a:graphicData>
        </a:graphic>
      </p:graphicFrame>
      <p:sp>
        <p:nvSpPr>
          <p:cNvPr id="6" name="Down Arrow 5"/>
          <p:cNvSpPr/>
          <p:nvPr/>
        </p:nvSpPr>
        <p:spPr>
          <a:xfrm>
            <a:off x="7812360" y="3501008"/>
            <a:ext cx="484632" cy="28529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Down Arrow 6"/>
          <p:cNvSpPr/>
          <p:nvPr/>
        </p:nvSpPr>
        <p:spPr>
          <a:xfrm rot="10800000">
            <a:off x="7812360" y="1552478"/>
            <a:ext cx="484632" cy="1584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95536" y="6488668"/>
            <a:ext cx="60517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Adapted from IRS Employment Development Bulletin 139, July 2001, pp 12-16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 Tight v Loose Labour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Tight</a:t>
            </a:r>
          </a:p>
          <a:p>
            <a:r>
              <a:rPr lang="en-GB" sz="2400" dirty="0" smtClean="0"/>
              <a:t>High Employment levels</a:t>
            </a:r>
          </a:p>
          <a:p>
            <a:r>
              <a:rPr lang="en-GB" sz="2400" dirty="0" smtClean="0"/>
              <a:t>Not enough people with specific skills</a:t>
            </a:r>
          </a:p>
          <a:p>
            <a:r>
              <a:rPr lang="en-GB" sz="2400" dirty="0" smtClean="0"/>
              <a:t>Demand for people outstrips supply</a:t>
            </a:r>
          </a:p>
          <a:p>
            <a:r>
              <a:rPr lang="en-GB" sz="2400" dirty="0" smtClean="0"/>
              <a:t>Employees have increased bargaining power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Loose</a:t>
            </a:r>
          </a:p>
          <a:p>
            <a:r>
              <a:rPr lang="en-GB" sz="2400" dirty="0" smtClean="0"/>
              <a:t>High Unemployment</a:t>
            </a:r>
          </a:p>
          <a:p>
            <a:r>
              <a:rPr lang="en-GB" sz="2400" dirty="0" smtClean="0"/>
              <a:t>Available skills readily available</a:t>
            </a:r>
          </a:p>
          <a:p>
            <a:r>
              <a:rPr lang="en-GB" sz="2400" dirty="0" smtClean="0"/>
              <a:t>Demand for jobs outstrips supply</a:t>
            </a:r>
          </a:p>
          <a:p>
            <a:r>
              <a:rPr lang="en-GB" sz="2400" dirty="0" smtClean="0"/>
              <a:t>Employer has increased bargaining power</a:t>
            </a:r>
          </a:p>
          <a:p>
            <a:endParaRPr lang="en-GB" dirty="0" smtClean="0"/>
          </a:p>
          <a:p>
            <a:pPr>
              <a:buNone/>
            </a:pPr>
            <a:endParaRPr lang="en-GB" b="1" u="sng" dirty="0"/>
          </a:p>
        </p:txBody>
      </p:sp>
      <p:sp>
        <p:nvSpPr>
          <p:cNvPr id="5" name="TextBox 4"/>
          <p:cNvSpPr txBox="1"/>
          <p:nvPr/>
        </p:nvSpPr>
        <p:spPr>
          <a:xfrm>
            <a:off x="2339752" y="5011341"/>
            <a:ext cx="18473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400" dirty="0" smtClean="0"/>
          </a:p>
          <a:p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Supply of labour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Decline in the number of people available to take up jobs</a:t>
            </a:r>
          </a:p>
          <a:p>
            <a:pPr>
              <a:buNone/>
            </a:pPr>
            <a:r>
              <a:rPr lang="en-GB" dirty="0" smtClean="0"/>
              <a:t>Impact of female participation in the labour market</a:t>
            </a:r>
          </a:p>
          <a:p>
            <a:pPr>
              <a:buNone/>
            </a:pPr>
            <a:r>
              <a:rPr lang="en-GB" dirty="0" smtClean="0"/>
              <a:t>2010 -2020 state pension age for women will rise to 65 in stages – limited impact however</a:t>
            </a:r>
          </a:p>
          <a:p>
            <a:pPr>
              <a:buNone/>
            </a:pPr>
            <a:r>
              <a:rPr lang="en-GB" dirty="0" smtClean="0"/>
              <a:t>Raising leaving age for compulsory education to 18 – will offset any benefit of point above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Future labour market – some important considerations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Majority of jobs created with over past two decades have been filled by people born oversees and have moved to UK.</a:t>
            </a:r>
          </a:p>
          <a:p>
            <a:r>
              <a:rPr lang="en-GB" dirty="0" smtClean="0"/>
              <a:t>New rules in 2008 limiting numbers</a:t>
            </a:r>
          </a:p>
          <a:p>
            <a:r>
              <a:rPr lang="en-GB" dirty="0" smtClean="0"/>
              <a:t>Regulations unable to prevent movement from EU countries, but may be temporary restrictions from new member countries.</a:t>
            </a:r>
          </a:p>
          <a:p>
            <a:r>
              <a:rPr lang="en-GB" dirty="0" smtClean="0"/>
              <a:t>Potentially fewer European citizens available for work in near future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Immigration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Leitch Report (2006)</a:t>
            </a:r>
          </a:p>
          <a:p>
            <a:r>
              <a:rPr lang="en-GB" dirty="0" smtClean="0"/>
              <a:t>25% of population educated to degree level</a:t>
            </a:r>
          </a:p>
          <a:p>
            <a:r>
              <a:rPr lang="en-GB" dirty="0" smtClean="0"/>
              <a:t>Requirement for 40% by 2020?</a:t>
            </a:r>
          </a:p>
          <a:p>
            <a:r>
              <a:rPr lang="en-GB" dirty="0" smtClean="0"/>
              <a:t>5 m adults in UK (16%) lack basic literacy skills (21%) lack basic numeracy skills</a:t>
            </a:r>
          </a:p>
          <a:p>
            <a:r>
              <a:rPr lang="en-GB" dirty="0" smtClean="0"/>
              <a:t>Employers report issues with poor social skills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Availability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Lord Sandy LEITCH</a:t>
            </a:r>
          </a:p>
          <a:p>
            <a:r>
              <a:rPr lang="en-GB" dirty="0" smtClean="0"/>
              <a:t>Chairman National Employment Panel</a:t>
            </a:r>
          </a:p>
          <a:p>
            <a:r>
              <a:rPr lang="en-GB" dirty="0" smtClean="0"/>
              <a:t>Commissioned in 2004</a:t>
            </a:r>
          </a:p>
          <a:p>
            <a:r>
              <a:rPr lang="en-GB" dirty="0" smtClean="0"/>
              <a:t> identify the UK’s optimal skills mix for 2020 to maximise  economic growth, productivity and social justice.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Leitch</a:t>
            </a:r>
            <a:r>
              <a:rPr lang="en-GB" dirty="0" smtClean="0"/>
              <a:t>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http://www.youtube.com/watch?v=uQrXQeeqdDU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How is immigration used to support the UK labour market?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Why is the government making changes and what impact will this have on employers?</a:t>
            </a:r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immigration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1604" y="135729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Activity</a:t>
            </a:r>
            <a:br>
              <a:rPr lang="en-GB" dirty="0" smtClean="0"/>
            </a:br>
            <a:r>
              <a:rPr lang="en-GB" dirty="0" smtClean="0"/>
              <a:t>Tight or loose...</a:t>
            </a:r>
            <a:br>
              <a:rPr lang="en-GB" dirty="0" smtClean="0"/>
            </a:br>
            <a:r>
              <a:rPr lang="en-GB" dirty="0" smtClean="0"/>
              <a:t>How does it impact Resourcing?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596" y="2423160"/>
            <a:ext cx="4038600" cy="4434840"/>
          </a:xfrm>
        </p:spPr>
        <p:txBody>
          <a:bodyPr/>
          <a:lstStyle/>
          <a:p>
            <a:r>
              <a:rPr lang="en-GB" dirty="0" smtClean="0"/>
              <a:t>Tight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2423160"/>
            <a:ext cx="4038600" cy="4434840"/>
          </a:xfrm>
        </p:spPr>
        <p:txBody>
          <a:bodyPr/>
          <a:lstStyle/>
          <a:p>
            <a:r>
              <a:rPr lang="en-GB" dirty="0" smtClean="0"/>
              <a:t>Loose</a:t>
            </a:r>
            <a:endParaRPr lang="en-GB" dirty="0"/>
          </a:p>
        </p:txBody>
      </p:sp>
      <p:pic>
        <p:nvPicPr>
          <p:cNvPr id="76807" name="Picture 7" descr="http://www.my20cents.com/wp-content/uploads/2009/03/person_outline_2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162299"/>
            <a:ext cx="2857500" cy="3695701"/>
          </a:xfrm>
          <a:prstGeom prst="rect">
            <a:avLst/>
          </a:prstGeom>
          <a:noFill/>
        </p:spPr>
      </p:pic>
      <p:pic>
        <p:nvPicPr>
          <p:cNvPr id="76809" name="Picture 9" descr="http://t2.gstatic.com/images?q=tbn:ANd9GcQO0T511Yp-cdapo8JrOpfr3wC70n2iD_uWPZ-5eIn05z9Vbm1c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3214686"/>
            <a:ext cx="3857652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Impact on approach to resourcing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0034" y="1500174"/>
            <a:ext cx="4038600" cy="4434840"/>
          </a:xfrm>
        </p:spPr>
        <p:txBody>
          <a:bodyPr>
            <a:normAutofit fontScale="77500" lnSpcReduction="20000"/>
          </a:bodyPr>
          <a:lstStyle/>
          <a:p>
            <a:r>
              <a:rPr lang="en-GB" b="1" u="sng" dirty="0" smtClean="0"/>
              <a:t>TIGHT</a:t>
            </a:r>
          </a:p>
          <a:p>
            <a:r>
              <a:rPr lang="en-GB" dirty="0" smtClean="0"/>
              <a:t>Employer Branding and advertising</a:t>
            </a:r>
          </a:p>
          <a:p>
            <a:r>
              <a:rPr lang="en-GB" dirty="0" smtClean="0"/>
              <a:t>Employee engagement and retention strategies</a:t>
            </a:r>
          </a:p>
          <a:p>
            <a:r>
              <a:rPr lang="en-GB" dirty="0" smtClean="0"/>
              <a:t>Developing internal talent pools</a:t>
            </a:r>
          </a:p>
          <a:p>
            <a:r>
              <a:rPr lang="en-GB" dirty="0" smtClean="0"/>
              <a:t>Graduate recruitment schemes</a:t>
            </a:r>
          </a:p>
          <a:p>
            <a:r>
              <a:rPr lang="en-GB" dirty="0" smtClean="0"/>
              <a:t>Remuneration – golden handshakes, pay positioning</a:t>
            </a:r>
          </a:p>
          <a:p>
            <a:r>
              <a:rPr lang="en-GB" dirty="0" smtClean="0"/>
              <a:t>Finders fees</a:t>
            </a:r>
          </a:p>
          <a:p>
            <a:r>
              <a:rPr lang="en-GB" dirty="0" smtClean="0"/>
              <a:t>Psychological contract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6314" y="1500174"/>
            <a:ext cx="4038600" cy="4434840"/>
          </a:xfrm>
        </p:spPr>
        <p:txBody>
          <a:bodyPr>
            <a:normAutofit fontScale="77500" lnSpcReduction="20000"/>
          </a:bodyPr>
          <a:lstStyle/>
          <a:p>
            <a:r>
              <a:rPr lang="en-GB" b="1" u="sng" dirty="0" smtClean="0"/>
              <a:t>LOOSE</a:t>
            </a:r>
          </a:p>
          <a:p>
            <a:r>
              <a:rPr lang="en-GB" dirty="0" smtClean="0"/>
              <a:t>Managing volume of applicants - </a:t>
            </a:r>
          </a:p>
          <a:p>
            <a:r>
              <a:rPr lang="en-GB" dirty="0" smtClean="0"/>
              <a:t>Branding – self screening</a:t>
            </a:r>
          </a:p>
          <a:p>
            <a:r>
              <a:rPr lang="en-GB" dirty="0" smtClean="0"/>
              <a:t>Recruitment freezes</a:t>
            </a:r>
          </a:p>
          <a:p>
            <a:r>
              <a:rPr lang="en-GB" dirty="0" smtClean="0"/>
              <a:t>Exit strategies</a:t>
            </a:r>
          </a:p>
          <a:p>
            <a:r>
              <a:rPr lang="en-GB" dirty="0" smtClean="0"/>
              <a:t>Performance management as people reluctant to move on – can have unhealthy turnover rates – stagnation etc</a:t>
            </a:r>
          </a:p>
          <a:p>
            <a:r>
              <a:rPr lang="en-GB" dirty="0" smtClean="0"/>
              <a:t>Lower  Salary - but can lead to problems later in the employee life cycle with internal inequities</a:t>
            </a:r>
          </a:p>
          <a:p>
            <a:r>
              <a:rPr lang="en-GB" dirty="0" smtClean="0"/>
              <a:t>Psychological contract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who the key players are in ensuring future skills needs are met in the UK?</a:t>
            </a:r>
          </a:p>
          <a:p>
            <a:r>
              <a:rPr lang="en-GB" dirty="0" smtClean="0"/>
              <a:t>Record your findings on a flip chart and feedback to class next week.  You can work in groups if preferred.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Follow up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Familiarise yourself with module content and methods of teaching/learning</a:t>
            </a:r>
          </a:p>
          <a:p>
            <a:r>
              <a:rPr lang="en-GB" dirty="0" smtClean="0"/>
              <a:t>Explore the term ‘Resourcing and Talent Management’ – what does it involve?</a:t>
            </a:r>
          </a:p>
          <a:p>
            <a:r>
              <a:rPr lang="en-GB" dirty="0" smtClean="0"/>
              <a:t>Explore labour market trends</a:t>
            </a:r>
          </a:p>
          <a:p>
            <a:r>
              <a:rPr lang="en-GB" dirty="0" smtClean="0"/>
              <a:t>Review the significance of tight/loose labour market conditions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Taylor, S (2010) </a:t>
            </a:r>
            <a:r>
              <a:rPr lang="en-GB" i="1" dirty="0" smtClean="0"/>
              <a:t>Resourcing and talent Management.</a:t>
            </a:r>
            <a:r>
              <a:rPr lang="en-GB" dirty="0" smtClean="0"/>
              <a:t> 5</a:t>
            </a:r>
            <a:r>
              <a:rPr lang="en-GB" baseline="30000" dirty="0" smtClean="0"/>
              <a:t>th</a:t>
            </a:r>
            <a:r>
              <a:rPr lang="en-GB" dirty="0" smtClean="0"/>
              <a:t> ed. </a:t>
            </a:r>
            <a:r>
              <a:rPr lang="en-GB" dirty="0" err="1" smtClean="0"/>
              <a:t>London:CIPD</a:t>
            </a:r>
            <a:r>
              <a:rPr lang="en-GB" dirty="0" smtClean="0"/>
              <a:t> pp18-28</a:t>
            </a:r>
          </a:p>
          <a:p>
            <a:r>
              <a:rPr lang="en-GB" dirty="0" smtClean="0"/>
              <a:t>Rees, G and French, R.(eds.) (2010) </a:t>
            </a:r>
            <a:r>
              <a:rPr lang="en-GB" i="1" dirty="0" smtClean="0"/>
              <a:t>Leading managing and developing people</a:t>
            </a:r>
            <a:r>
              <a:rPr lang="en-GB" dirty="0" smtClean="0"/>
              <a:t> 3</a:t>
            </a:r>
            <a:r>
              <a:rPr lang="en-GB" baseline="30000" dirty="0" smtClean="0"/>
              <a:t>rd</a:t>
            </a:r>
            <a:r>
              <a:rPr lang="en-GB" dirty="0" smtClean="0"/>
              <a:t> ed. </a:t>
            </a:r>
            <a:r>
              <a:rPr lang="en-GB" dirty="0" err="1" smtClean="0"/>
              <a:t>London:CIPD</a:t>
            </a:r>
            <a:r>
              <a:rPr lang="en-GB" dirty="0" smtClean="0"/>
              <a:t> pp271-274</a:t>
            </a:r>
          </a:p>
          <a:p>
            <a:r>
              <a:rPr lang="en-GB" dirty="0" err="1" smtClean="0"/>
              <a:t>Marchington</a:t>
            </a:r>
            <a:r>
              <a:rPr lang="en-GB" dirty="0" smtClean="0"/>
              <a:t>, M and Wilkinson, A. (2007) </a:t>
            </a:r>
            <a:r>
              <a:rPr lang="en-GB" i="1" dirty="0" smtClean="0"/>
              <a:t>Human resource management at work</a:t>
            </a:r>
            <a:r>
              <a:rPr lang="en-GB" dirty="0" smtClean="0"/>
              <a:t>, </a:t>
            </a:r>
            <a:r>
              <a:rPr lang="en-GB" i="1" dirty="0" smtClean="0"/>
              <a:t>people management and development</a:t>
            </a:r>
            <a:r>
              <a:rPr lang="en-GB" dirty="0" smtClean="0"/>
              <a:t> 3</a:t>
            </a:r>
            <a:r>
              <a:rPr lang="en-GB" baseline="30000" dirty="0" smtClean="0"/>
              <a:t>rd</a:t>
            </a:r>
            <a:r>
              <a:rPr lang="en-GB" dirty="0" smtClean="0"/>
              <a:t> ed. London: CIPD  pp159-160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Next session – workforce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We will cover......</a:t>
            </a:r>
          </a:p>
          <a:p>
            <a:endParaRPr lang="en-GB" dirty="0" smtClean="0"/>
          </a:p>
          <a:p>
            <a:r>
              <a:rPr lang="en-GB" dirty="0" smtClean="0"/>
              <a:t>Principles of effective workforce planning and tools used to carry it out</a:t>
            </a:r>
          </a:p>
          <a:p>
            <a:r>
              <a:rPr lang="en-GB" dirty="0" smtClean="0"/>
              <a:t>Basic succession and career development plans</a:t>
            </a:r>
          </a:p>
          <a:p>
            <a:r>
              <a:rPr lang="en-GB" dirty="0" smtClean="0"/>
              <a:t>Plans for downsizing an organisation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Explore how your organisation approaches workforce planning.  Gather information on any processes and supporting documentation they use to support workforce planning.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 for next session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worked well?</a:t>
            </a:r>
          </a:p>
          <a:p>
            <a:r>
              <a:rPr lang="en-GB" dirty="0" smtClean="0"/>
              <a:t>What could be included in the next session to further support learning aims and objectives?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Feedback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467</TotalTime>
  <Words>1483</Words>
  <Application>Microsoft Office PowerPoint</Application>
  <PresentationFormat>On-screen Show (4:3)</PresentationFormat>
  <Paragraphs>238</Paragraphs>
  <Slides>28</Slides>
  <Notes>25</Notes>
  <HiddenSlides>1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Concourse</vt:lpstr>
      <vt:lpstr>Flow</vt:lpstr>
      <vt:lpstr>Resourcing and Talent Planning</vt:lpstr>
      <vt:lpstr>Introductions</vt:lpstr>
      <vt:lpstr>My Background</vt:lpstr>
      <vt:lpstr>Session Aim</vt:lpstr>
      <vt:lpstr>Objectives</vt:lpstr>
      <vt:lpstr>Resourcing and Talent Management</vt:lpstr>
      <vt:lpstr>Overview of Module</vt:lpstr>
      <vt:lpstr>Exercise</vt:lpstr>
      <vt:lpstr>Slide 9</vt:lpstr>
      <vt:lpstr>Globalisation in the 21st Century</vt:lpstr>
      <vt:lpstr>UK Employment Trends</vt:lpstr>
      <vt:lpstr>Changes to the types Industries/Organisations</vt:lpstr>
      <vt:lpstr>The Demand for jobs in 2010 (Millions)</vt:lpstr>
      <vt:lpstr>Characteristics of  Tight v Loose Labour Market</vt:lpstr>
      <vt:lpstr>Supply of labour</vt:lpstr>
      <vt:lpstr>Future labour market – some important considerations</vt:lpstr>
      <vt:lpstr>Immigration</vt:lpstr>
      <vt:lpstr>Skills Availability</vt:lpstr>
      <vt:lpstr>The Leitch Report</vt:lpstr>
      <vt:lpstr>Impact of immigration</vt:lpstr>
      <vt:lpstr>Activity Tight or loose... How does it impact Resourcing?</vt:lpstr>
      <vt:lpstr>Impact on approach to resourcing</vt:lpstr>
      <vt:lpstr>Follow up</vt:lpstr>
      <vt:lpstr>Objectives</vt:lpstr>
      <vt:lpstr>Further Reading</vt:lpstr>
      <vt:lpstr>Next session – workforce planning</vt:lpstr>
      <vt:lpstr>Preparation for next session</vt:lpstr>
      <vt:lpstr>Session Feedback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Resourcing and Talent Planning</dc:title>
  <dc:creator>sam</dc:creator>
  <cp:lastModifiedBy>bus-sm</cp:lastModifiedBy>
  <cp:revision>47</cp:revision>
  <dcterms:created xsi:type="dcterms:W3CDTF">2010-11-30T13:30:00Z</dcterms:created>
  <dcterms:modified xsi:type="dcterms:W3CDTF">2011-01-13T13:05:50Z</dcterms:modified>
</cp:coreProperties>
</file>