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4" r:id="rId9"/>
    <p:sldId id="261" r:id="rId10"/>
    <p:sldId id="265" r:id="rId11"/>
    <p:sldId id="266" r:id="rId12"/>
    <p:sldId id="267" r:id="rId13"/>
    <p:sldId id="268" r:id="rId14"/>
    <p:sldId id="271" r:id="rId15"/>
    <p:sldId id="272" r:id="rId16"/>
    <p:sldId id="269" r:id="rId17"/>
    <p:sldId id="270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73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836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7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33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30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6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097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463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64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936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A148D-EE2A-4150-8F95-9AEF4BF71377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80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2 – System-level components</a:t>
            </a:r>
            <a:br>
              <a:rPr lang="en-GB" dirty="0" smtClean="0"/>
            </a:br>
            <a:r>
              <a:rPr lang="en-GB" dirty="0" smtClean="0"/>
              <a:t>Computer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Bashford</a:t>
            </a:r>
          </a:p>
          <a:p>
            <a:r>
              <a:rPr lang="en-GB" dirty="0" err="1" smtClean="0"/>
              <a:t>Dr.</a:t>
            </a:r>
            <a:r>
              <a:rPr lang="en-GB" dirty="0" smtClean="0"/>
              <a:t>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55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59832" y="3854134"/>
            <a:ext cx="3312368" cy="2167153"/>
          </a:xfrm>
          <a:prstGeom prst="rect">
            <a:avLst/>
          </a:prstGeom>
          <a:ln>
            <a:prstDash val="dash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dirty="0" smtClean="0"/>
          </a:p>
          <a:p>
            <a:pPr algn="ctr"/>
            <a:endParaRPr lang="en-GB" sz="2400" dirty="0"/>
          </a:p>
          <a:p>
            <a:pPr algn="ctr"/>
            <a:endParaRPr lang="en-GB" sz="2400" dirty="0" smtClean="0"/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Central Processing Unit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As you learned last week, in 1945, John von Neumann proposed the architecture of a digital computer.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43608" y="2852936"/>
            <a:ext cx="7344816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Memory</a:t>
            </a:r>
            <a:endParaRPr lang="en-GB" sz="3200" dirty="0"/>
          </a:p>
        </p:txBody>
      </p:sp>
      <p:sp>
        <p:nvSpPr>
          <p:cNvPr id="5" name="Rectangle 4"/>
          <p:cNvSpPr/>
          <p:nvPr/>
        </p:nvSpPr>
        <p:spPr>
          <a:xfrm>
            <a:off x="3275856" y="4005064"/>
            <a:ext cx="1368152" cy="129614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Control Unit</a:t>
            </a:r>
            <a:endParaRPr lang="en-GB" sz="2800" dirty="0"/>
          </a:p>
        </p:txBody>
      </p:sp>
      <p:grpSp>
        <p:nvGrpSpPr>
          <p:cNvPr id="8" name="Group 7"/>
          <p:cNvGrpSpPr/>
          <p:nvPr/>
        </p:nvGrpSpPr>
        <p:grpSpPr>
          <a:xfrm>
            <a:off x="4716016" y="4005064"/>
            <a:ext cx="1368152" cy="1296144"/>
            <a:chOff x="2771800" y="3789040"/>
            <a:chExt cx="1368152" cy="1296144"/>
          </a:xfrm>
        </p:grpSpPr>
        <p:sp>
          <p:nvSpPr>
            <p:cNvPr id="6" name="Rectangle 5"/>
            <p:cNvSpPr/>
            <p:nvPr/>
          </p:nvSpPr>
          <p:spPr>
            <a:xfrm>
              <a:off x="2771800" y="3789040"/>
              <a:ext cx="1368152" cy="12961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000" dirty="0" smtClean="0"/>
                <a:t>Arithmetic logic unit</a:t>
              </a:r>
            </a:p>
            <a:p>
              <a:pPr algn="ctr"/>
              <a:endParaRPr lang="en-GB" sz="2000" dirty="0"/>
            </a:p>
            <a:p>
              <a:pPr algn="ctr"/>
              <a:endParaRPr lang="en-GB" sz="20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866720" y="4509120"/>
              <a:ext cx="1178313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 smtClean="0"/>
                <a:t>Accumulator</a:t>
              </a:r>
              <a:endParaRPr lang="en-GB" sz="1400" dirty="0"/>
            </a:p>
          </p:txBody>
        </p:sp>
      </p:grpSp>
      <p:sp>
        <p:nvSpPr>
          <p:cNvPr id="10" name="Rectangle 9"/>
          <p:cNvSpPr/>
          <p:nvPr/>
        </p:nvSpPr>
        <p:spPr>
          <a:xfrm>
            <a:off x="6660232" y="4293598"/>
            <a:ext cx="1178313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Input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660232" y="5157192"/>
            <a:ext cx="1178313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Output</a:t>
            </a:r>
          </a:p>
        </p:txBody>
      </p:sp>
      <p:cxnSp>
        <p:nvCxnSpPr>
          <p:cNvPr id="13" name="Straight Arrow Connector 12"/>
          <p:cNvCxnSpPr>
            <a:stCxn id="10" idx="1"/>
            <a:endCxn id="7" idx="3"/>
          </p:cNvCxnSpPr>
          <p:nvPr/>
        </p:nvCxnSpPr>
        <p:spPr>
          <a:xfrm flipH="1">
            <a:off x="5989249" y="4509622"/>
            <a:ext cx="670983" cy="43154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11" idx="1"/>
          </p:cNvCxnSpPr>
          <p:nvPr/>
        </p:nvCxnSpPr>
        <p:spPr>
          <a:xfrm>
            <a:off x="5989250" y="4937710"/>
            <a:ext cx="670982" cy="43550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3514791" y="3429000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4427984" y="3429000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4954951" y="3431044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5868144" y="3431044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69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von Neumann’s architecture is still recognisable, and often referenced today.</a:t>
            </a:r>
          </a:p>
          <a:p>
            <a:r>
              <a:rPr lang="en-GB" dirty="0" smtClean="0"/>
              <a:t>Slightly simpler than the more modern Harvard architecture.</a:t>
            </a:r>
          </a:p>
          <a:p>
            <a:r>
              <a:rPr lang="en-GB" dirty="0" smtClean="0"/>
              <a:t>Eventually led to the evolution of the “system bus” architecture.</a:t>
            </a:r>
          </a:p>
          <a:p>
            <a:pPr lvl="1"/>
            <a:r>
              <a:rPr lang="en-GB" dirty="0" smtClean="0"/>
              <a:t>We’ll discuss this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40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Block-level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lecture will focus on a fairly brief description of system-level components.</a:t>
            </a:r>
          </a:p>
          <a:p>
            <a:pPr lvl="1"/>
            <a:r>
              <a:rPr lang="en-GB" dirty="0" smtClean="0"/>
              <a:t>Detailed analysis of each component will occur over the course of the module.</a:t>
            </a:r>
          </a:p>
          <a:p>
            <a:r>
              <a:rPr lang="en-GB" dirty="0" smtClean="0"/>
              <a:t>Discussion of interconnect between components.</a:t>
            </a:r>
          </a:p>
          <a:p>
            <a:pPr lvl="1"/>
            <a:r>
              <a:rPr lang="en-GB" dirty="0" smtClean="0"/>
              <a:t>Introduction to transfer busses.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54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Motherboard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the means for other components to communicate.</a:t>
            </a:r>
          </a:p>
          <a:p>
            <a:pPr lvl="1"/>
            <a:r>
              <a:rPr lang="en-GB" dirty="0" smtClean="0"/>
              <a:t>Effectively houses, or connects to every other component.</a:t>
            </a:r>
          </a:p>
          <a:p>
            <a:pPr lvl="1"/>
            <a:r>
              <a:rPr lang="en-GB" dirty="0" smtClean="0"/>
              <a:t>Facilitates a modular approach.</a:t>
            </a:r>
          </a:p>
          <a:p>
            <a:r>
              <a:rPr lang="en-GB" dirty="0" smtClean="0"/>
              <a:t>The largest physical component in the system.</a:t>
            </a:r>
          </a:p>
          <a:p>
            <a:r>
              <a:rPr lang="en-GB" dirty="0" smtClean="0"/>
              <a:t>Provides interfaces to handle system IO.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13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4.bp.blogspot.com/-SEOb6gzcKFM/Txx8iHWfsHI/AAAAAAAAAO0/eVsf-Hq5RhU/s1600/motherboard_vectoriz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552632" cy="492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47664" y="5805264"/>
            <a:ext cx="2486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macbreaker.com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47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 Processing Unit (CPU)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Executes series of commands in sequence.</a:t>
            </a:r>
          </a:p>
          <a:p>
            <a:r>
              <a:rPr lang="en-GB" dirty="0" smtClean="0"/>
              <a:t>The main processor a computer has, but far from the only processor.</a:t>
            </a:r>
          </a:p>
          <a:p>
            <a:r>
              <a:rPr lang="en-GB" dirty="0" smtClean="0"/>
              <a:t>Sometimes referred to the “brain” of a computer, though this is a poor comparison; CPUs cannot think, and fundamentally do only precisely as instructed as a series of mathematical operations.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05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CPU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Comprised of:</a:t>
            </a:r>
          </a:p>
          <a:p>
            <a:pPr lvl="1"/>
            <a:r>
              <a:rPr lang="en-GB" dirty="0" smtClean="0"/>
              <a:t>The Arithmetic Logic Unit (ALU) which performs logical and mathematical operations.</a:t>
            </a:r>
          </a:p>
          <a:p>
            <a:pPr lvl="1"/>
            <a:r>
              <a:rPr lang="en-GB" dirty="0" smtClean="0"/>
              <a:t>Control Unit (CU) which controls transfer and timing of other parts of the computer, including the ALU.</a:t>
            </a:r>
          </a:p>
          <a:p>
            <a:pPr lvl="1"/>
            <a:r>
              <a:rPr lang="en-GB" dirty="0" smtClean="0"/>
              <a:t>Registers which are effectively small, temporary storage for the CPU.</a:t>
            </a:r>
          </a:p>
        </p:txBody>
      </p:sp>
    </p:spTree>
    <p:extLst>
      <p:ext uri="{BB962C8B-B14F-4D97-AF65-F5344CB8AC3E}">
        <p14:creationId xmlns:p14="http://schemas.microsoft.com/office/powerpoint/2010/main" val="394161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cdn.arstechnica.net/wp-content/uploads/2013/06/DT_Haswell_i7_FB-640x5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096000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47664" y="5805264"/>
            <a:ext cx="2374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arstechnica.net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52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Access Memory (RAM)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Often just referred to as “memory”.</a:t>
            </a:r>
          </a:p>
          <a:p>
            <a:r>
              <a:rPr lang="en-GB" dirty="0" smtClean="0"/>
              <a:t>Can be accessed in any order, hence “random access”.</a:t>
            </a:r>
            <a:endParaRPr lang="en-GB" dirty="0" smtClean="0"/>
          </a:p>
          <a:p>
            <a:r>
              <a:rPr lang="en-GB" dirty="0" smtClean="0"/>
              <a:t>High-speed storage of data, but relatively limited in capacity. </a:t>
            </a:r>
          </a:p>
          <a:p>
            <a:r>
              <a:rPr lang="en-GB" dirty="0" smtClean="0"/>
              <a:t>Volatile.  </a:t>
            </a:r>
            <a:r>
              <a:rPr lang="en-GB" dirty="0" smtClean="0"/>
              <a:t>Any data stored is lost if unpowered.</a:t>
            </a:r>
          </a:p>
          <a:p>
            <a:r>
              <a:rPr lang="en-GB" dirty="0" smtClean="0"/>
              <a:t>Contrast this with the storage provisioned by a hard disk drive (discussed in the coming slides).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29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5805264"/>
            <a:ext cx="2576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digitaltrends.com</a:t>
            </a:r>
            <a:endParaRPr lang="en-GB" dirty="0"/>
          </a:p>
        </p:txBody>
      </p:sp>
      <p:pic>
        <p:nvPicPr>
          <p:cNvPr id="3074" name="Picture 2" descr="http://s3.amazonaws.com/digitaltrends-uploads-prod/2014/05/ddr4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29622"/>
            <a:ext cx="6732748" cy="448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66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 Disk Drive (HDD)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storage device for data.</a:t>
            </a:r>
          </a:p>
          <a:p>
            <a:r>
              <a:rPr lang="en-GB" dirty="0" smtClean="0"/>
              <a:t>Again, can be accessed in any order.</a:t>
            </a:r>
          </a:p>
          <a:p>
            <a:r>
              <a:rPr lang="en-GB" dirty="0" smtClean="0"/>
              <a:t>High capacity, but relatively slow to write to or read from.</a:t>
            </a:r>
          </a:p>
          <a:p>
            <a:r>
              <a:rPr lang="en-GB" dirty="0" smtClean="0"/>
              <a:t>Persistent.  Any data stored is retained when unpowered.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71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5805264"/>
            <a:ext cx="2041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bit-tech.net</a:t>
            </a:r>
            <a:endParaRPr lang="en-GB" dirty="0"/>
          </a:p>
        </p:txBody>
      </p:sp>
      <p:pic>
        <p:nvPicPr>
          <p:cNvPr id="4098" name="Picture 2" descr="http://images.bit-tech.net/content_images/2009/01/seagate-1-5tb-barracuda-7200-11-review/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8680"/>
            <a:ext cx="6596300" cy="494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19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 State Drive (SSD)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alternative to the HDD.</a:t>
            </a:r>
          </a:p>
          <a:p>
            <a:r>
              <a:rPr lang="en-GB" dirty="0" smtClean="0"/>
              <a:t>Still provisions persistent storage accessible in any order.</a:t>
            </a:r>
          </a:p>
          <a:p>
            <a:r>
              <a:rPr lang="en-GB" dirty="0" smtClean="0"/>
              <a:t>Significantly faster than a HDD, although generally lower capacity.</a:t>
            </a:r>
          </a:p>
          <a:p>
            <a:r>
              <a:rPr lang="en-GB" dirty="0" smtClean="0"/>
              <a:t>Has a limited lifespan – suffers degradation from small writes.</a:t>
            </a:r>
          </a:p>
          <a:p>
            <a:r>
              <a:rPr lang="en-GB" dirty="0" smtClean="0"/>
              <a:t>A computer may have a HDD, an SSD or both.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33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5805264"/>
            <a:ext cx="1814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intel.com</a:t>
            </a:r>
            <a:endParaRPr lang="en-GB" dirty="0"/>
          </a:p>
        </p:txBody>
      </p:sp>
      <p:pic>
        <p:nvPicPr>
          <p:cNvPr id="6146" name="Picture 2" descr="http://download.intel.com/pressroom/kits/ssd/images/X25-V-SS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754988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168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Supply Unit (PSU)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power to the other components.</a:t>
            </a:r>
          </a:p>
          <a:p>
            <a:r>
              <a:rPr lang="en-GB" dirty="0" smtClean="0"/>
              <a:t>Provides different voltage rails for the relevant voltage requirement of each type of component.</a:t>
            </a:r>
            <a:endParaRPr lang="en-GB" dirty="0" smtClean="0"/>
          </a:p>
          <a:p>
            <a:r>
              <a:rPr lang="en-GB" dirty="0" smtClean="0"/>
              <a:t>Converts high-voltage mains AC to low-voltage DC.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11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5805264"/>
            <a:ext cx="2102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pcword.com</a:t>
            </a:r>
            <a:endParaRPr lang="en-GB" dirty="0"/>
          </a:p>
        </p:txBody>
      </p:sp>
      <p:pic>
        <p:nvPicPr>
          <p:cNvPr id="5122" name="Picture 2" descr="http://core0.staticworld.net/images/article/2013/01/standard-psu-100021930-galle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938" y="1052736"/>
            <a:ext cx="5524500" cy="369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76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Graphics Card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“expansion card”.  Nearly all modern motherboards feature graphics output, but lack the power for intensive graphics applications.</a:t>
            </a:r>
          </a:p>
          <a:p>
            <a:r>
              <a:rPr lang="en-GB" dirty="0" smtClean="0"/>
              <a:t>Includes a separate processor for graphics, the Graphics Processing Unit (GPU) and independent RAM, both heavily optimised for graphics-based operations.</a:t>
            </a:r>
          </a:p>
          <a:p>
            <a:r>
              <a:rPr lang="en-GB" dirty="0" smtClean="0"/>
              <a:t>Often extremely power-hungry.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42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5805264"/>
            <a:ext cx="2576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digitaltrends.com</a:t>
            </a:r>
            <a:endParaRPr lang="en-GB" dirty="0"/>
          </a:p>
        </p:txBody>
      </p:sp>
      <p:pic>
        <p:nvPicPr>
          <p:cNvPr id="7170" name="Picture 2" descr="http://s3.amazonaws.com/digitaltrends-uploads-prod/2014/02/NVIDIA_GeForce_GTX_Titan_Black_3qt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6712"/>
            <a:ext cx="6588732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29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Drive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 reading or writing optical disks (CDs, DVDs, BRDs).</a:t>
            </a:r>
          </a:p>
          <a:p>
            <a:r>
              <a:rPr lang="en-GB" dirty="0" smtClean="0"/>
              <a:t>Increasingly not included in modern PCs.</a:t>
            </a:r>
          </a:p>
          <a:p>
            <a:r>
              <a:rPr lang="en-GB" dirty="0" smtClean="0"/>
              <a:t>Relatively slow to read and write.</a:t>
            </a:r>
          </a:p>
          <a:p>
            <a:r>
              <a:rPr lang="en-GB" dirty="0" smtClean="0"/>
              <a:t>Disks often subject to errors, especially resulting from environmental factors.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51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5805264"/>
            <a:ext cx="2501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theregister.co.uk</a:t>
            </a:r>
            <a:endParaRPr lang="en-GB" dirty="0"/>
          </a:p>
        </p:txBody>
      </p:sp>
      <p:pic>
        <p:nvPicPr>
          <p:cNvPr id="8194" name="Picture 2" descr="http://regmedia.co.uk/2010/01/13/samsung_sh_bo83l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6464"/>
            <a:ext cx="4762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221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busses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Connects the key components of a computer system.</a:t>
            </a:r>
          </a:p>
          <a:p>
            <a:r>
              <a:rPr lang="en-GB" dirty="0" smtClean="0"/>
              <a:t>Comprised of:</a:t>
            </a:r>
          </a:p>
          <a:p>
            <a:pPr lvl="1"/>
            <a:r>
              <a:rPr lang="en-GB" dirty="0" smtClean="0"/>
              <a:t>Control bus – carries control/command information from the CPU and returns the status of devices.</a:t>
            </a:r>
          </a:p>
          <a:p>
            <a:pPr lvl="1"/>
            <a:r>
              <a:rPr lang="en-GB" dirty="0" smtClean="0"/>
              <a:t>Data bus – carries data to be read from or written to a memory location.</a:t>
            </a:r>
          </a:p>
          <a:p>
            <a:pPr lvl="1"/>
            <a:r>
              <a:rPr lang="en-GB" dirty="0" smtClean="0"/>
              <a:t>Address bus – carries locations in memory which the CPU will read from or write to.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93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Arrow Connector 16"/>
          <p:cNvCxnSpPr/>
          <p:nvPr/>
        </p:nvCxnSpPr>
        <p:spPr>
          <a:xfrm flipV="1">
            <a:off x="4499992" y="2557924"/>
            <a:ext cx="0" cy="1231116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3923928" y="1988840"/>
            <a:ext cx="0" cy="18002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busses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1556792"/>
            <a:ext cx="633670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Control bus</a:t>
            </a:r>
          </a:p>
        </p:txBody>
      </p:sp>
      <p:sp>
        <p:nvSpPr>
          <p:cNvPr id="5" name="Rectangle 4"/>
          <p:cNvSpPr/>
          <p:nvPr/>
        </p:nvSpPr>
        <p:spPr>
          <a:xfrm>
            <a:off x="1331640" y="2125876"/>
            <a:ext cx="633670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Address bus</a:t>
            </a:r>
          </a:p>
        </p:txBody>
      </p:sp>
      <p:sp>
        <p:nvSpPr>
          <p:cNvPr id="6" name="Rectangle 5"/>
          <p:cNvSpPr/>
          <p:nvPr/>
        </p:nvSpPr>
        <p:spPr>
          <a:xfrm>
            <a:off x="1331640" y="2711954"/>
            <a:ext cx="633670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Data bus</a:t>
            </a:r>
          </a:p>
        </p:txBody>
      </p:sp>
      <p:sp>
        <p:nvSpPr>
          <p:cNvPr id="7" name="Rectangle 6"/>
          <p:cNvSpPr/>
          <p:nvPr/>
        </p:nvSpPr>
        <p:spPr>
          <a:xfrm>
            <a:off x="1331640" y="3789040"/>
            <a:ext cx="1728192" cy="14401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CPU</a:t>
            </a:r>
          </a:p>
        </p:txBody>
      </p:sp>
      <p:sp>
        <p:nvSpPr>
          <p:cNvPr id="8" name="Rectangle 7"/>
          <p:cNvSpPr/>
          <p:nvPr/>
        </p:nvSpPr>
        <p:spPr>
          <a:xfrm>
            <a:off x="3635896" y="3789040"/>
            <a:ext cx="1728192" cy="14401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Memory</a:t>
            </a:r>
          </a:p>
        </p:txBody>
      </p:sp>
      <p:sp>
        <p:nvSpPr>
          <p:cNvPr id="9" name="Rectangle 8"/>
          <p:cNvSpPr/>
          <p:nvPr/>
        </p:nvSpPr>
        <p:spPr>
          <a:xfrm>
            <a:off x="5940152" y="3789040"/>
            <a:ext cx="1728192" cy="14401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I/O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2843808" y="3144002"/>
            <a:ext cx="0" cy="645038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5148064" y="3144002"/>
            <a:ext cx="0" cy="645038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7452320" y="3144002"/>
            <a:ext cx="0" cy="645038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2208019" y="2557924"/>
            <a:ext cx="0" cy="1231116"/>
          </a:xfrm>
          <a:prstGeom prst="straightConnector1">
            <a:avLst/>
          </a:prstGeom>
          <a:ln w="254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6804248" y="2557924"/>
            <a:ext cx="0" cy="1231116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6228184" y="1988840"/>
            <a:ext cx="0" cy="18002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1619672" y="1988840"/>
            <a:ext cx="0" cy="18002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043608" y="5517232"/>
            <a:ext cx="5049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that the red arrows are one-directional.  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4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very briefly discussed the system-level components which comprise a PC.</a:t>
            </a:r>
          </a:p>
          <a:p>
            <a:pPr lvl="1"/>
            <a:r>
              <a:rPr lang="en-GB" dirty="0" smtClean="0"/>
              <a:t>We will look at each of these in considerably more detail in the coming weeks.</a:t>
            </a:r>
          </a:p>
          <a:p>
            <a:r>
              <a:rPr lang="en-GB" dirty="0" smtClean="0"/>
              <a:t>Next week, an in-depth look at processors and memory.</a:t>
            </a:r>
          </a:p>
          <a:p>
            <a:r>
              <a:rPr lang="en-GB" dirty="0" smtClean="0"/>
              <a:t>Tutorial “Computer </a:t>
            </a:r>
            <a:r>
              <a:rPr lang="en-GB" dirty="0"/>
              <a:t>Systems </a:t>
            </a:r>
            <a:r>
              <a:rPr lang="en-GB" dirty="0" err="1"/>
              <a:t>FoundationTutorial</a:t>
            </a:r>
            <a:r>
              <a:rPr lang="en-GB" dirty="0"/>
              <a:t> </a:t>
            </a:r>
            <a:r>
              <a:rPr lang="en-GB"/>
              <a:t>Sheet </a:t>
            </a:r>
            <a:r>
              <a:rPr lang="en-GB" smtClean="0"/>
              <a:t>2”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8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730</Words>
  <Application>Microsoft Office PowerPoint</Application>
  <PresentationFormat>On-screen Show (4:3)</PresentationFormat>
  <Paragraphs>98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2 – System-level components Computer Systems</vt:lpstr>
      <vt:lpstr>Historical context</vt:lpstr>
      <vt:lpstr>Historical context</vt:lpstr>
      <vt:lpstr>Block-level components</vt:lpstr>
      <vt:lpstr>Motherboard</vt:lpstr>
      <vt:lpstr>PowerPoint Presentation</vt:lpstr>
      <vt:lpstr>Central Processing Unit (CPU)</vt:lpstr>
      <vt:lpstr>CPU</vt:lpstr>
      <vt:lpstr>PowerPoint Presentation</vt:lpstr>
      <vt:lpstr>Random Access Memory (RAM)</vt:lpstr>
      <vt:lpstr>PowerPoint Presentation</vt:lpstr>
      <vt:lpstr>Hard Disk Drive (HDD)</vt:lpstr>
      <vt:lpstr>PowerPoint Presentation</vt:lpstr>
      <vt:lpstr>Solid State Drive (SSD)</vt:lpstr>
      <vt:lpstr>PowerPoint Presentation</vt:lpstr>
      <vt:lpstr>Power Supply Unit (PSU)</vt:lpstr>
      <vt:lpstr>PowerPoint Presentation</vt:lpstr>
      <vt:lpstr>Graphics Card</vt:lpstr>
      <vt:lpstr>PowerPoint Presentation</vt:lpstr>
      <vt:lpstr>Optical Drive</vt:lpstr>
      <vt:lpstr>PowerPoint Presentation</vt:lpstr>
      <vt:lpstr>System busses</vt:lpstr>
      <vt:lpstr>System busses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 – System-level components Computer Systems</dc:title>
  <dc:creator>Tim</dc:creator>
  <cp:lastModifiedBy>Tim</cp:lastModifiedBy>
  <cp:revision>15</cp:revision>
  <dcterms:created xsi:type="dcterms:W3CDTF">2015-10-10T11:37:08Z</dcterms:created>
  <dcterms:modified xsi:type="dcterms:W3CDTF">2015-10-10T16:37:42Z</dcterms:modified>
</cp:coreProperties>
</file>