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ebecca Hough" initials="RH" lastIdx="1" clrIdx="0">
    <p:extLst>
      <p:ext uri="{19B8F6BF-5375-455C-9EA6-DF929625EA0E}">
        <p15:presenceInfo xmlns:p15="http://schemas.microsoft.com/office/powerpoint/2012/main" userId="a071e5a6a39522ba" providerId="Windows Live"/>
      </p:ext>
    </p:extLst>
  </p:cmAuthor>
  <p:cmAuthor id="2" name="Rebecca Harding" initials="RH" lastIdx="1" clrIdx="1">
    <p:extLst>
      <p:ext uri="{19B8F6BF-5375-455C-9EA6-DF929625EA0E}">
        <p15:presenceInfo xmlns:p15="http://schemas.microsoft.com/office/powerpoint/2012/main" userId="Rebecca Harding"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72" d="100"/>
          <a:sy n="72" d="100"/>
        </p:scale>
        <p:origin x="6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commentAuthors" Target="commentAuthors.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Harding" userId="852e904d-2c58-48cf-a501-2c8236bd0231" providerId="ADAL" clId="{5EE1817B-2A9D-4F22-B5CF-AD6CED0F7554}"/>
    <pc:docChg chg="custSel modSld">
      <pc:chgData name="Rebecca Harding" userId="852e904d-2c58-48cf-a501-2c8236bd0231" providerId="ADAL" clId="{5EE1817B-2A9D-4F22-B5CF-AD6CED0F7554}" dt="2020-01-29T21:46:01.041" v="270" actId="20577"/>
      <pc:docMkLst>
        <pc:docMk/>
      </pc:docMkLst>
      <pc:sldChg chg="modSp mod">
        <pc:chgData name="Rebecca Harding" userId="852e904d-2c58-48cf-a501-2c8236bd0231" providerId="ADAL" clId="{5EE1817B-2A9D-4F22-B5CF-AD6CED0F7554}" dt="2020-01-29T21:37:16.628" v="3" actId="20577"/>
        <pc:sldMkLst>
          <pc:docMk/>
          <pc:sldMk cId="2448847959" sldId="257"/>
        </pc:sldMkLst>
        <pc:spChg chg="mod">
          <ac:chgData name="Rebecca Harding" userId="852e904d-2c58-48cf-a501-2c8236bd0231" providerId="ADAL" clId="{5EE1817B-2A9D-4F22-B5CF-AD6CED0F7554}" dt="2020-01-29T21:37:04.262" v="1" actId="20577"/>
          <ac:spMkLst>
            <pc:docMk/>
            <pc:sldMk cId="2448847959" sldId="257"/>
            <ac:spMk id="5" creationId="{251273FF-CB9A-40E2-AB64-7AA4DC5F1950}"/>
          </ac:spMkLst>
        </pc:spChg>
        <pc:spChg chg="mod">
          <ac:chgData name="Rebecca Harding" userId="852e904d-2c58-48cf-a501-2c8236bd0231" providerId="ADAL" clId="{5EE1817B-2A9D-4F22-B5CF-AD6CED0F7554}" dt="2020-01-29T21:37:16.628" v="3" actId="20577"/>
          <ac:spMkLst>
            <pc:docMk/>
            <pc:sldMk cId="2448847959" sldId="257"/>
            <ac:spMk id="7" creationId="{B9EA58F8-97E7-449E-B136-4AB71A8B94EA}"/>
          </ac:spMkLst>
        </pc:spChg>
      </pc:sldChg>
      <pc:sldChg chg="modSp mod">
        <pc:chgData name="Rebecca Harding" userId="852e904d-2c58-48cf-a501-2c8236bd0231" providerId="ADAL" clId="{5EE1817B-2A9D-4F22-B5CF-AD6CED0F7554}" dt="2020-01-29T21:38:05.343" v="16" actId="20577"/>
        <pc:sldMkLst>
          <pc:docMk/>
          <pc:sldMk cId="2300474541" sldId="258"/>
        </pc:sldMkLst>
        <pc:spChg chg="mod">
          <ac:chgData name="Rebecca Harding" userId="852e904d-2c58-48cf-a501-2c8236bd0231" providerId="ADAL" clId="{5EE1817B-2A9D-4F22-B5CF-AD6CED0F7554}" dt="2020-01-29T21:38:05.343" v="16" actId="20577"/>
          <ac:spMkLst>
            <pc:docMk/>
            <pc:sldMk cId="2300474541" sldId="258"/>
            <ac:spMk id="3" creationId="{E43C4154-AD62-4722-B5FA-78674401EC92}"/>
          </ac:spMkLst>
        </pc:spChg>
      </pc:sldChg>
      <pc:sldChg chg="modSp mod">
        <pc:chgData name="Rebecca Harding" userId="852e904d-2c58-48cf-a501-2c8236bd0231" providerId="ADAL" clId="{5EE1817B-2A9D-4F22-B5CF-AD6CED0F7554}" dt="2020-01-29T21:38:19.830" v="18" actId="20577"/>
        <pc:sldMkLst>
          <pc:docMk/>
          <pc:sldMk cId="2197605767" sldId="259"/>
        </pc:sldMkLst>
        <pc:spChg chg="mod">
          <ac:chgData name="Rebecca Harding" userId="852e904d-2c58-48cf-a501-2c8236bd0231" providerId="ADAL" clId="{5EE1817B-2A9D-4F22-B5CF-AD6CED0F7554}" dt="2020-01-29T21:38:19.830" v="18" actId="20577"/>
          <ac:spMkLst>
            <pc:docMk/>
            <pc:sldMk cId="2197605767" sldId="259"/>
            <ac:spMk id="2" creationId="{BFA88F54-975C-479F-B73E-980C24313001}"/>
          </ac:spMkLst>
        </pc:spChg>
      </pc:sldChg>
      <pc:sldChg chg="modSp mod">
        <pc:chgData name="Rebecca Harding" userId="852e904d-2c58-48cf-a501-2c8236bd0231" providerId="ADAL" clId="{5EE1817B-2A9D-4F22-B5CF-AD6CED0F7554}" dt="2020-01-29T21:38:50.347" v="27" actId="5793"/>
        <pc:sldMkLst>
          <pc:docMk/>
          <pc:sldMk cId="3637527431" sldId="260"/>
        </pc:sldMkLst>
        <pc:spChg chg="mod">
          <ac:chgData name="Rebecca Harding" userId="852e904d-2c58-48cf-a501-2c8236bd0231" providerId="ADAL" clId="{5EE1817B-2A9D-4F22-B5CF-AD6CED0F7554}" dt="2020-01-29T21:38:50.347" v="27" actId="5793"/>
          <ac:spMkLst>
            <pc:docMk/>
            <pc:sldMk cId="3637527431" sldId="260"/>
            <ac:spMk id="9" creationId="{ACEEA93E-D0F2-4707-9314-F0EF0AE820A5}"/>
          </ac:spMkLst>
        </pc:spChg>
      </pc:sldChg>
      <pc:sldChg chg="modSp mod">
        <pc:chgData name="Rebecca Harding" userId="852e904d-2c58-48cf-a501-2c8236bd0231" providerId="ADAL" clId="{5EE1817B-2A9D-4F22-B5CF-AD6CED0F7554}" dt="2020-01-29T21:40:44.648" v="105" actId="20577"/>
        <pc:sldMkLst>
          <pc:docMk/>
          <pc:sldMk cId="1053218710" sldId="262"/>
        </pc:sldMkLst>
        <pc:spChg chg="mod">
          <ac:chgData name="Rebecca Harding" userId="852e904d-2c58-48cf-a501-2c8236bd0231" providerId="ADAL" clId="{5EE1817B-2A9D-4F22-B5CF-AD6CED0F7554}" dt="2020-01-29T21:39:19.465" v="31" actId="20577"/>
          <ac:spMkLst>
            <pc:docMk/>
            <pc:sldMk cId="1053218710" sldId="262"/>
            <ac:spMk id="2" creationId="{799207F4-2253-41FE-B7B9-6EC4F966F232}"/>
          </ac:spMkLst>
        </pc:spChg>
        <pc:spChg chg="mod">
          <ac:chgData name="Rebecca Harding" userId="852e904d-2c58-48cf-a501-2c8236bd0231" providerId="ADAL" clId="{5EE1817B-2A9D-4F22-B5CF-AD6CED0F7554}" dt="2020-01-29T21:40:44.648" v="105" actId="20577"/>
          <ac:spMkLst>
            <pc:docMk/>
            <pc:sldMk cId="1053218710" sldId="262"/>
            <ac:spMk id="3" creationId="{E1A0D508-2638-4122-9EB8-052211C675C2}"/>
          </ac:spMkLst>
        </pc:spChg>
      </pc:sldChg>
      <pc:sldChg chg="modSp mod">
        <pc:chgData name="Rebecca Harding" userId="852e904d-2c58-48cf-a501-2c8236bd0231" providerId="ADAL" clId="{5EE1817B-2A9D-4F22-B5CF-AD6CED0F7554}" dt="2020-01-29T21:41:10.642" v="115" actId="20577"/>
        <pc:sldMkLst>
          <pc:docMk/>
          <pc:sldMk cId="3915078075" sldId="263"/>
        </pc:sldMkLst>
        <pc:spChg chg="mod">
          <ac:chgData name="Rebecca Harding" userId="852e904d-2c58-48cf-a501-2c8236bd0231" providerId="ADAL" clId="{5EE1817B-2A9D-4F22-B5CF-AD6CED0F7554}" dt="2020-01-29T21:41:10.642" v="115" actId="20577"/>
          <ac:spMkLst>
            <pc:docMk/>
            <pc:sldMk cId="3915078075" sldId="263"/>
            <ac:spMk id="3" creationId="{EFF4F726-4CF0-43E2-A941-764FECEB3B4B}"/>
          </ac:spMkLst>
        </pc:spChg>
      </pc:sldChg>
      <pc:sldChg chg="modSp mod">
        <pc:chgData name="Rebecca Harding" userId="852e904d-2c58-48cf-a501-2c8236bd0231" providerId="ADAL" clId="{5EE1817B-2A9D-4F22-B5CF-AD6CED0F7554}" dt="2020-01-29T21:42:07.527" v="122" actId="20577"/>
        <pc:sldMkLst>
          <pc:docMk/>
          <pc:sldMk cId="1420452135" sldId="264"/>
        </pc:sldMkLst>
        <pc:spChg chg="mod">
          <ac:chgData name="Rebecca Harding" userId="852e904d-2c58-48cf-a501-2c8236bd0231" providerId="ADAL" clId="{5EE1817B-2A9D-4F22-B5CF-AD6CED0F7554}" dt="2020-01-29T21:41:21.745" v="120" actId="20577"/>
          <ac:spMkLst>
            <pc:docMk/>
            <pc:sldMk cId="1420452135" sldId="264"/>
            <ac:spMk id="2" creationId="{737C46BB-30F3-4E1E-84B8-CDCBB2CFAE98}"/>
          </ac:spMkLst>
        </pc:spChg>
        <pc:spChg chg="mod">
          <ac:chgData name="Rebecca Harding" userId="852e904d-2c58-48cf-a501-2c8236bd0231" providerId="ADAL" clId="{5EE1817B-2A9D-4F22-B5CF-AD6CED0F7554}" dt="2020-01-29T21:42:07.527" v="122" actId="20577"/>
          <ac:spMkLst>
            <pc:docMk/>
            <pc:sldMk cId="1420452135" sldId="264"/>
            <ac:spMk id="3" creationId="{5040D93F-0C88-4E57-B856-C3A969B31E7A}"/>
          </ac:spMkLst>
        </pc:spChg>
      </pc:sldChg>
      <pc:sldChg chg="modSp mod">
        <pc:chgData name="Rebecca Harding" userId="852e904d-2c58-48cf-a501-2c8236bd0231" providerId="ADAL" clId="{5EE1817B-2A9D-4F22-B5CF-AD6CED0F7554}" dt="2020-01-29T21:42:29.997" v="123" actId="20577"/>
        <pc:sldMkLst>
          <pc:docMk/>
          <pc:sldMk cId="1693547401" sldId="265"/>
        </pc:sldMkLst>
        <pc:spChg chg="mod">
          <ac:chgData name="Rebecca Harding" userId="852e904d-2c58-48cf-a501-2c8236bd0231" providerId="ADAL" clId="{5EE1817B-2A9D-4F22-B5CF-AD6CED0F7554}" dt="2020-01-29T21:42:29.997" v="123" actId="20577"/>
          <ac:spMkLst>
            <pc:docMk/>
            <pc:sldMk cId="1693547401" sldId="265"/>
            <ac:spMk id="3" creationId="{829E7728-34D7-4AA7-BB6E-559748F86606}"/>
          </ac:spMkLst>
        </pc:spChg>
      </pc:sldChg>
      <pc:sldChg chg="modSp mod">
        <pc:chgData name="Rebecca Harding" userId="852e904d-2c58-48cf-a501-2c8236bd0231" providerId="ADAL" clId="{5EE1817B-2A9D-4F22-B5CF-AD6CED0F7554}" dt="2020-01-29T21:43:15.941" v="126" actId="20577"/>
        <pc:sldMkLst>
          <pc:docMk/>
          <pc:sldMk cId="1909139533" sldId="268"/>
        </pc:sldMkLst>
        <pc:spChg chg="mod">
          <ac:chgData name="Rebecca Harding" userId="852e904d-2c58-48cf-a501-2c8236bd0231" providerId="ADAL" clId="{5EE1817B-2A9D-4F22-B5CF-AD6CED0F7554}" dt="2020-01-29T21:43:15.941" v="126" actId="20577"/>
          <ac:spMkLst>
            <pc:docMk/>
            <pc:sldMk cId="1909139533" sldId="268"/>
            <ac:spMk id="3" creationId="{A8E57C04-17F4-40B8-A82F-26BDEABF148E}"/>
          </ac:spMkLst>
        </pc:spChg>
      </pc:sldChg>
      <pc:sldChg chg="modSp mod">
        <pc:chgData name="Rebecca Harding" userId="852e904d-2c58-48cf-a501-2c8236bd0231" providerId="ADAL" clId="{5EE1817B-2A9D-4F22-B5CF-AD6CED0F7554}" dt="2020-01-29T21:43:41.028" v="142" actId="20577"/>
        <pc:sldMkLst>
          <pc:docMk/>
          <pc:sldMk cId="1330530833" sldId="269"/>
        </pc:sldMkLst>
        <pc:spChg chg="mod">
          <ac:chgData name="Rebecca Harding" userId="852e904d-2c58-48cf-a501-2c8236bd0231" providerId="ADAL" clId="{5EE1817B-2A9D-4F22-B5CF-AD6CED0F7554}" dt="2020-01-29T21:43:41.028" v="142" actId="20577"/>
          <ac:spMkLst>
            <pc:docMk/>
            <pc:sldMk cId="1330530833" sldId="269"/>
            <ac:spMk id="3" creationId="{3EEE483F-741E-4D7A-9B71-C220BE72AF93}"/>
          </ac:spMkLst>
        </pc:spChg>
      </pc:sldChg>
      <pc:sldChg chg="modSp mod">
        <pc:chgData name="Rebecca Harding" userId="852e904d-2c58-48cf-a501-2c8236bd0231" providerId="ADAL" clId="{5EE1817B-2A9D-4F22-B5CF-AD6CED0F7554}" dt="2020-01-29T21:43:57.840" v="144" actId="20577"/>
        <pc:sldMkLst>
          <pc:docMk/>
          <pc:sldMk cId="3128038045" sldId="270"/>
        </pc:sldMkLst>
        <pc:spChg chg="mod">
          <ac:chgData name="Rebecca Harding" userId="852e904d-2c58-48cf-a501-2c8236bd0231" providerId="ADAL" clId="{5EE1817B-2A9D-4F22-B5CF-AD6CED0F7554}" dt="2020-01-29T21:43:57.840" v="144" actId="20577"/>
          <ac:spMkLst>
            <pc:docMk/>
            <pc:sldMk cId="3128038045" sldId="270"/>
            <ac:spMk id="3" creationId="{FA2B5D64-D911-4031-B061-5F63E1743528}"/>
          </ac:spMkLst>
        </pc:spChg>
      </pc:sldChg>
      <pc:sldChg chg="modSp mod">
        <pc:chgData name="Rebecca Harding" userId="852e904d-2c58-48cf-a501-2c8236bd0231" providerId="ADAL" clId="{5EE1817B-2A9D-4F22-B5CF-AD6CED0F7554}" dt="2020-01-29T21:44:33.172" v="179" actId="20577"/>
        <pc:sldMkLst>
          <pc:docMk/>
          <pc:sldMk cId="1092134941" sldId="271"/>
        </pc:sldMkLst>
        <pc:spChg chg="mod">
          <ac:chgData name="Rebecca Harding" userId="852e904d-2c58-48cf-a501-2c8236bd0231" providerId="ADAL" clId="{5EE1817B-2A9D-4F22-B5CF-AD6CED0F7554}" dt="2020-01-29T21:44:33.172" v="179" actId="20577"/>
          <ac:spMkLst>
            <pc:docMk/>
            <pc:sldMk cId="1092134941" sldId="271"/>
            <ac:spMk id="3" creationId="{BB4ADA9B-D583-4AF9-B3A3-BE8D0CB83F73}"/>
          </ac:spMkLst>
        </pc:spChg>
      </pc:sldChg>
      <pc:sldChg chg="modSp mod">
        <pc:chgData name="Rebecca Harding" userId="852e904d-2c58-48cf-a501-2c8236bd0231" providerId="ADAL" clId="{5EE1817B-2A9D-4F22-B5CF-AD6CED0F7554}" dt="2020-01-29T21:45:22.905" v="192" actId="20577"/>
        <pc:sldMkLst>
          <pc:docMk/>
          <pc:sldMk cId="1732655443" sldId="273"/>
        </pc:sldMkLst>
        <pc:spChg chg="mod">
          <ac:chgData name="Rebecca Harding" userId="852e904d-2c58-48cf-a501-2c8236bd0231" providerId="ADAL" clId="{5EE1817B-2A9D-4F22-B5CF-AD6CED0F7554}" dt="2020-01-29T21:45:06.173" v="185" actId="20577"/>
          <ac:spMkLst>
            <pc:docMk/>
            <pc:sldMk cId="1732655443" sldId="273"/>
            <ac:spMk id="2" creationId="{ABA55EAE-77FC-4691-A318-51E35D2A7E5A}"/>
          </ac:spMkLst>
        </pc:spChg>
        <pc:spChg chg="mod">
          <ac:chgData name="Rebecca Harding" userId="852e904d-2c58-48cf-a501-2c8236bd0231" providerId="ADAL" clId="{5EE1817B-2A9D-4F22-B5CF-AD6CED0F7554}" dt="2020-01-29T21:45:22.905" v="192" actId="20577"/>
          <ac:spMkLst>
            <pc:docMk/>
            <pc:sldMk cId="1732655443" sldId="273"/>
            <ac:spMk id="3" creationId="{B1463E2E-C925-4566-814A-BD64B85E22E9}"/>
          </ac:spMkLst>
        </pc:spChg>
      </pc:sldChg>
      <pc:sldChg chg="modSp mod">
        <pc:chgData name="Rebecca Harding" userId="852e904d-2c58-48cf-a501-2c8236bd0231" providerId="ADAL" clId="{5EE1817B-2A9D-4F22-B5CF-AD6CED0F7554}" dt="2020-01-29T21:46:01.041" v="270" actId="20577"/>
        <pc:sldMkLst>
          <pc:docMk/>
          <pc:sldMk cId="61334891" sldId="275"/>
        </pc:sldMkLst>
        <pc:spChg chg="mod">
          <ac:chgData name="Rebecca Harding" userId="852e904d-2c58-48cf-a501-2c8236bd0231" providerId="ADAL" clId="{5EE1817B-2A9D-4F22-B5CF-AD6CED0F7554}" dt="2020-01-29T21:46:01.041" v="270" actId="20577"/>
          <ac:spMkLst>
            <pc:docMk/>
            <pc:sldMk cId="61334891" sldId="275"/>
            <ac:spMk id="2" creationId="{D8C3488B-BFA6-406C-A0EE-E77A817BCFC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518E0C1B-3403-49F4-8ECA-572C772FDB59}" type="datetimeFigureOut">
              <a:rPr lang="en-GB" smtClean="0"/>
              <a:t>29/01/2020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F04619-6007-48A4-BB51-3AA31FC7EDBF}" type="slidenum">
              <a:rPr lang="en-GB" smtClean="0"/>
              <a:t>‹#›</a:t>
            </a:fld>
            <a:endParaRPr lang="en-GB"/>
          </a:p>
        </p:txBody>
      </p:sp>
    </p:spTree>
    <p:extLst>
      <p:ext uri="{BB962C8B-B14F-4D97-AF65-F5344CB8AC3E}">
        <p14:creationId xmlns:p14="http://schemas.microsoft.com/office/powerpoint/2010/main" val="420123988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8E0C1B-3403-49F4-8ECA-572C772FDB59}" type="datetimeFigureOut">
              <a:rPr lang="en-GB" smtClean="0"/>
              <a:t>29/01/2020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F04619-6007-48A4-BB51-3AA31FC7EDBF}" type="slidenum">
              <a:rPr lang="en-GB" smtClean="0"/>
              <a:t>‹#›</a:t>
            </a:fld>
            <a:endParaRPr lang="en-GB"/>
          </a:p>
        </p:txBody>
      </p:sp>
    </p:spTree>
    <p:extLst>
      <p:ext uri="{BB962C8B-B14F-4D97-AF65-F5344CB8AC3E}">
        <p14:creationId xmlns:p14="http://schemas.microsoft.com/office/powerpoint/2010/main" val="1104387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518E0C1B-3403-49F4-8ECA-572C772FDB59}" type="datetimeFigureOut">
              <a:rPr lang="en-GB" smtClean="0"/>
              <a:t>29/01/2020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F04619-6007-48A4-BB51-3AA31FC7EDBF}" type="slidenum">
              <a:rPr lang="en-GB" smtClean="0"/>
              <a:t>‹#›</a:t>
            </a:fld>
            <a:endParaRPr lang="en-GB"/>
          </a:p>
        </p:txBody>
      </p:sp>
    </p:spTree>
    <p:extLst>
      <p:ext uri="{BB962C8B-B14F-4D97-AF65-F5344CB8AC3E}">
        <p14:creationId xmlns:p14="http://schemas.microsoft.com/office/powerpoint/2010/main" val="273696429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18E0C1B-3403-49F4-8ECA-572C772FDB59}" type="datetimeFigureOut">
              <a:rPr lang="en-GB" smtClean="0"/>
              <a:t>29/01/2020</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B9F04619-6007-48A4-BB51-3AA31FC7EDBF}" type="slidenum">
              <a:rPr lang="en-GB" smtClean="0"/>
              <a:t>‹#›</a:t>
            </a:fld>
            <a:endParaRPr lang="en-GB"/>
          </a:p>
        </p:txBody>
      </p:sp>
    </p:spTree>
    <p:extLst>
      <p:ext uri="{BB962C8B-B14F-4D97-AF65-F5344CB8AC3E}">
        <p14:creationId xmlns:p14="http://schemas.microsoft.com/office/powerpoint/2010/main" val="26348330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518E0C1B-3403-49F4-8ECA-572C772FDB59}" type="datetimeFigureOut">
              <a:rPr lang="en-GB" smtClean="0"/>
              <a:t>29/01/2020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F04619-6007-48A4-BB51-3AA31FC7EDBF}"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663909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18E0C1B-3403-49F4-8ECA-572C772FDB59}" type="datetimeFigureOut">
              <a:rPr lang="en-GB" smtClean="0"/>
              <a:t>29/01/2020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F04619-6007-48A4-BB51-3AA31FC7EDBF}" type="slidenum">
              <a:rPr lang="en-GB" smtClean="0"/>
              <a:t>‹#›</a:t>
            </a:fld>
            <a:endParaRPr lang="en-GB"/>
          </a:p>
        </p:txBody>
      </p:sp>
    </p:spTree>
    <p:extLst>
      <p:ext uri="{BB962C8B-B14F-4D97-AF65-F5344CB8AC3E}">
        <p14:creationId xmlns:p14="http://schemas.microsoft.com/office/powerpoint/2010/main" val="3993216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8E0C1B-3403-49F4-8ECA-572C772FDB59}" type="datetimeFigureOut">
              <a:rPr lang="en-GB" smtClean="0"/>
              <a:t>29/01/2020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F04619-6007-48A4-BB51-3AA31FC7EDBF}" type="slidenum">
              <a:rPr lang="en-GB" smtClean="0"/>
              <a:t>‹#›</a:t>
            </a:fld>
            <a:endParaRPr lang="en-GB"/>
          </a:p>
        </p:txBody>
      </p:sp>
    </p:spTree>
    <p:extLst>
      <p:ext uri="{BB962C8B-B14F-4D97-AF65-F5344CB8AC3E}">
        <p14:creationId xmlns:p14="http://schemas.microsoft.com/office/powerpoint/2010/main" val="2348948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518E0C1B-3403-49F4-8ECA-572C772FDB59}" type="datetimeFigureOut">
              <a:rPr lang="en-GB" smtClean="0"/>
              <a:t>29/01/2020</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B9F04619-6007-48A4-BB51-3AA31FC7EDBF}" type="slidenum">
              <a:rPr lang="en-GB" smtClean="0"/>
              <a:t>‹#›</a:t>
            </a:fld>
            <a:endParaRPr lang="en-GB"/>
          </a:p>
        </p:txBody>
      </p:sp>
    </p:spTree>
    <p:extLst>
      <p:ext uri="{BB962C8B-B14F-4D97-AF65-F5344CB8AC3E}">
        <p14:creationId xmlns:p14="http://schemas.microsoft.com/office/powerpoint/2010/main" val="1882986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518E0C1B-3403-49F4-8ECA-572C772FDB59}" type="datetimeFigureOut">
              <a:rPr lang="en-GB" smtClean="0"/>
              <a:t>29/01/2020</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B9F04619-6007-48A4-BB51-3AA31FC7EDBF}" type="slidenum">
              <a:rPr lang="en-GB" smtClean="0"/>
              <a:t>‹#›</a:t>
            </a:fld>
            <a:endParaRPr lang="en-GB"/>
          </a:p>
        </p:txBody>
      </p:sp>
    </p:spTree>
    <p:extLst>
      <p:ext uri="{BB962C8B-B14F-4D97-AF65-F5344CB8AC3E}">
        <p14:creationId xmlns:p14="http://schemas.microsoft.com/office/powerpoint/2010/main" val="1983916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8E0C1B-3403-49F4-8ECA-572C772FDB59}" type="datetimeFigureOut">
              <a:rPr lang="en-GB" smtClean="0"/>
              <a:t>29/01/2020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F04619-6007-48A4-BB51-3AA31FC7EDBF}" type="slidenum">
              <a:rPr lang="en-GB" smtClean="0"/>
              <a:t>‹#›</a:t>
            </a:fld>
            <a:endParaRPr lang="en-GB"/>
          </a:p>
        </p:txBody>
      </p:sp>
    </p:spTree>
    <p:extLst>
      <p:ext uri="{BB962C8B-B14F-4D97-AF65-F5344CB8AC3E}">
        <p14:creationId xmlns:p14="http://schemas.microsoft.com/office/powerpoint/2010/main" val="40073659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8E0C1B-3403-49F4-8ECA-572C772FDB59}" type="datetimeFigureOut">
              <a:rPr lang="en-GB" smtClean="0"/>
              <a:t>29/01/2020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F04619-6007-48A4-BB51-3AA31FC7EDBF}" type="slidenum">
              <a:rPr lang="en-GB" smtClean="0"/>
              <a:t>‹#›</a:t>
            </a:fld>
            <a:endParaRPr lang="en-GB"/>
          </a:p>
        </p:txBody>
      </p:sp>
    </p:spTree>
    <p:extLst>
      <p:ext uri="{BB962C8B-B14F-4D97-AF65-F5344CB8AC3E}">
        <p14:creationId xmlns:p14="http://schemas.microsoft.com/office/powerpoint/2010/main" val="2535907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518E0C1B-3403-49F4-8ECA-572C772FDB59}" type="datetimeFigureOut">
              <a:rPr lang="en-GB" smtClean="0"/>
              <a:t>29/01/2020</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B9F04619-6007-48A4-BB51-3AA31FC7EDBF}" type="slidenum">
              <a:rPr lang="en-GB" smtClean="0"/>
              <a:t>‹#›</a:t>
            </a:fld>
            <a:endParaRPr lang="en-GB"/>
          </a:p>
        </p:txBody>
      </p:sp>
    </p:spTree>
    <p:extLst>
      <p:ext uri="{BB962C8B-B14F-4D97-AF65-F5344CB8AC3E}">
        <p14:creationId xmlns:p14="http://schemas.microsoft.com/office/powerpoint/2010/main" val="89616412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hyperlink" Target="https://doi.org/10.1080/14733140701566282" TargetMode="External"/><Relationship Id="rId2" Type="http://schemas.openxmlformats.org/officeDocument/2006/relationships/hyperlink" Target="https://media.buzzle.com/media/images-en/illustrations/conceptual/politics/1200-610662-cultural-pluralism-and-melting-pot.jpg"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hyperlink" Target="https://doi.org/10.1080/09515070500435476"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495C2-5F57-48C5-A3C5-7C35B5B7AF6C}"/>
              </a:ext>
            </a:extLst>
          </p:cNvPr>
          <p:cNvSpPr>
            <a:spLocks noGrp="1"/>
          </p:cNvSpPr>
          <p:nvPr>
            <p:ph type="ctrTitle"/>
          </p:nvPr>
        </p:nvSpPr>
        <p:spPr>
          <a:xfrm>
            <a:off x="1719470" y="1207301"/>
            <a:ext cx="8991600" cy="1645920"/>
          </a:xfrm>
        </p:spPr>
        <p:txBody>
          <a:bodyPr/>
          <a:lstStyle/>
          <a:p>
            <a:r>
              <a:rPr lang="en-GB" dirty="0"/>
              <a:t>Pluralistic Approach </a:t>
            </a:r>
          </a:p>
        </p:txBody>
      </p:sp>
      <p:sp>
        <p:nvSpPr>
          <p:cNvPr id="3" name="Subtitle 2">
            <a:extLst>
              <a:ext uri="{FF2B5EF4-FFF2-40B4-BE49-F238E27FC236}">
                <a16:creationId xmlns:a16="http://schemas.microsoft.com/office/drawing/2014/main" id="{D9CFD0AC-42B5-4FCD-AE02-908767958DA9}"/>
              </a:ext>
            </a:extLst>
          </p:cNvPr>
          <p:cNvSpPr>
            <a:spLocks noGrp="1"/>
          </p:cNvSpPr>
          <p:nvPr>
            <p:ph type="subTitle" idx="1"/>
          </p:nvPr>
        </p:nvSpPr>
        <p:spPr>
          <a:xfrm>
            <a:off x="1719470" y="3429000"/>
            <a:ext cx="8991600" cy="2786270"/>
          </a:xfrm>
        </p:spPr>
        <p:txBody>
          <a:bodyPr>
            <a:normAutofit/>
          </a:bodyPr>
          <a:lstStyle/>
          <a:p>
            <a:r>
              <a:rPr lang="en-GB" sz="3600" i="1" dirty="0"/>
              <a:t>Pluralistic counselling is about putting the client at the centre of the therapeutic process. </a:t>
            </a:r>
          </a:p>
          <a:p>
            <a:r>
              <a:rPr lang="en-GB" sz="1400" dirty="0"/>
              <a:t>(Cooper &amp; </a:t>
            </a:r>
            <a:r>
              <a:rPr lang="en-GB" sz="1400" dirty="0" err="1"/>
              <a:t>McLoed</a:t>
            </a:r>
            <a:r>
              <a:rPr lang="en-GB" sz="1400" dirty="0"/>
              <a:t>, 2011)</a:t>
            </a:r>
          </a:p>
          <a:p>
            <a:endParaRPr lang="en-GB" sz="1600" dirty="0"/>
          </a:p>
          <a:p>
            <a:r>
              <a:rPr lang="en-GB" sz="3600" dirty="0"/>
              <a:t>Rebecca Harding</a:t>
            </a:r>
          </a:p>
          <a:p>
            <a:endParaRPr lang="en-GB" sz="3600" dirty="0"/>
          </a:p>
        </p:txBody>
      </p:sp>
    </p:spTree>
    <p:extLst>
      <p:ext uri="{BB962C8B-B14F-4D97-AF65-F5344CB8AC3E}">
        <p14:creationId xmlns:p14="http://schemas.microsoft.com/office/powerpoint/2010/main" val="2462555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251273FF-CB9A-40E2-AB64-7AA4DC5F1950}"/>
              </a:ext>
            </a:extLst>
          </p:cNvPr>
          <p:cNvSpPr>
            <a:spLocks noGrp="1"/>
          </p:cNvSpPr>
          <p:nvPr>
            <p:ph type="body" idx="1"/>
          </p:nvPr>
        </p:nvSpPr>
        <p:spPr>
          <a:xfrm>
            <a:off x="1974282" y="216532"/>
            <a:ext cx="8815408" cy="1239894"/>
          </a:xfrm>
        </p:spPr>
        <p:txBody>
          <a:bodyPr vert="horz" lIns="91440" tIns="45720" rIns="91440" bIns="45720" rtlCol="0">
            <a:noAutofit/>
          </a:bodyPr>
          <a:lstStyle/>
          <a:p>
            <a:pPr algn="ctr"/>
            <a:r>
              <a:rPr lang="en-US" sz="4400" b="1" u="sng" kern="1200" dirty="0">
                <a:latin typeface="+mn-lt"/>
                <a:ea typeface="+mn-ea"/>
                <a:cs typeface="+mn-cs"/>
              </a:rPr>
              <a:t>What is pluralistic counselling?</a:t>
            </a:r>
          </a:p>
        </p:txBody>
      </p:sp>
      <p:pic>
        <p:nvPicPr>
          <p:cNvPr id="4" name="Picture 3">
            <a:extLst>
              <a:ext uri="{FF2B5EF4-FFF2-40B4-BE49-F238E27FC236}">
                <a16:creationId xmlns:a16="http://schemas.microsoft.com/office/drawing/2014/main" id="{DFC42ECD-D5D1-4D2F-8793-00E208C7E3A5}"/>
              </a:ext>
            </a:extLst>
          </p:cNvPr>
          <p:cNvPicPr>
            <a:picLocks noChangeAspect="1"/>
          </p:cNvPicPr>
          <p:nvPr/>
        </p:nvPicPr>
        <p:blipFill>
          <a:blip r:embed="rId2"/>
          <a:stretch>
            <a:fillRect/>
          </a:stretch>
        </p:blipFill>
        <p:spPr>
          <a:xfrm>
            <a:off x="5469574" y="1434408"/>
            <a:ext cx="6257544" cy="3989184"/>
          </a:xfrm>
          <a:prstGeom prst="rect">
            <a:avLst/>
          </a:prstGeom>
        </p:spPr>
      </p:pic>
      <p:sp>
        <p:nvSpPr>
          <p:cNvPr id="6" name="TextBox 5">
            <a:extLst>
              <a:ext uri="{FF2B5EF4-FFF2-40B4-BE49-F238E27FC236}">
                <a16:creationId xmlns:a16="http://schemas.microsoft.com/office/drawing/2014/main" id="{07DB3BD4-A353-4F12-958D-16F218828CA0}"/>
              </a:ext>
            </a:extLst>
          </p:cNvPr>
          <p:cNvSpPr txBox="1"/>
          <p:nvPr/>
        </p:nvSpPr>
        <p:spPr>
          <a:xfrm>
            <a:off x="319098" y="1672957"/>
            <a:ext cx="5476792" cy="1077218"/>
          </a:xfrm>
          <a:prstGeom prst="rect">
            <a:avLst/>
          </a:prstGeom>
          <a:noFill/>
        </p:spPr>
        <p:txBody>
          <a:bodyPr wrap="square" rtlCol="0">
            <a:spAutoFit/>
          </a:bodyPr>
          <a:lstStyle/>
          <a:p>
            <a:pPr>
              <a:spcAft>
                <a:spcPts val="600"/>
              </a:spcAft>
            </a:pPr>
            <a:endParaRPr lang="en-GB"/>
          </a:p>
          <a:p>
            <a:pPr>
              <a:spcAft>
                <a:spcPts val="600"/>
              </a:spcAft>
            </a:pPr>
            <a:endParaRPr lang="en-GB"/>
          </a:p>
          <a:p>
            <a:pPr>
              <a:spcAft>
                <a:spcPts val="600"/>
              </a:spcAft>
            </a:pPr>
            <a:endParaRPr lang="en-GB"/>
          </a:p>
        </p:txBody>
      </p:sp>
      <p:sp>
        <p:nvSpPr>
          <p:cNvPr id="7" name="TextBox 6">
            <a:extLst>
              <a:ext uri="{FF2B5EF4-FFF2-40B4-BE49-F238E27FC236}">
                <a16:creationId xmlns:a16="http://schemas.microsoft.com/office/drawing/2014/main" id="{B9EA58F8-97E7-449E-B136-4AB71A8B94EA}"/>
              </a:ext>
            </a:extLst>
          </p:cNvPr>
          <p:cNvSpPr txBox="1"/>
          <p:nvPr/>
        </p:nvSpPr>
        <p:spPr>
          <a:xfrm>
            <a:off x="247949" y="971814"/>
            <a:ext cx="4704522" cy="6155531"/>
          </a:xfrm>
          <a:prstGeom prst="rect">
            <a:avLst/>
          </a:prstGeom>
          <a:noFill/>
        </p:spPr>
        <p:txBody>
          <a:bodyPr wrap="square" rtlCol="0">
            <a:spAutoFit/>
          </a:bodyPr>
          <a:lstStyle/>
          <a:p>
            <a:pPr>
              <a:spcAft>
                <a:spcPts val="600"/>
              </a:spcAft>
            </a:pPr>
            <a:r>
              <a:rPr lang="en-GB" sz="3200" dirty="0"/>
              <a:t>It allows for a range of existing therapy methods to be used and integrated based upon a client's choice and needs in partnership with the therapist; forming a more collaborative therapeutic intervention. </a:t>
            </a:r>
          </a:p>
          <a:p>
            <a:pPr>
              <a:spcAft>
                <a:spcPts val="600"/>
              </a:spcAft>
            </a:pPr>
            <a:r>
              <a:rPr lang="en-GB" sz="1400" dirty="0"/>
              <a:t>(Cooper &amp; </a:t>
            </a:r>
            <a:r>
              <a:rPr lang="en-GB" sz="1400" dirty="0" err="1"/>
              <a:t>McLoed</a:t>
            </a:r>
            <a:r>
              <a:rPr lang="en-GB" sz="1400" dirty="0"/>
              <a:t>, 2007)</a:t>
            </a:r>
          </a:p>
          <a:p>
            <a:pPr>
              <a:spcAft>
                <a:spcPts val="600"/>
              </a:spcAft>
            </a:pPr>
            <a:endParaRPr lang="en-GB" sz="2400" dirty="0"/>
          </a:p>
          <a:p>
            <a:pPr>
              <a:spcAft>
                <a:spcPts val="600"/>
              </a:spcAft>
            </a:pPr>
            <a:endParaRPr lang="en-GB" sz="2400" dirty="0"/>
          </a:p>
          <a:p>
            <a:pPr>
              <a:spcAft>
                <a:spcPts val="600"/>
              </a:spcAft>
            </a:pPr>
            <a:endParaRPr lang="en-GB" sz="2400" dirty="0"/>
          </a:p>
        </p:txBody>
      </p:sp>
      <p:sp>
        <p:nvSpPr>
          <p:cNvPr id="3" name="TextBox 2">
            <a:extLst>
              <a:ext uri="{FF2B5EF4-FFF2-40B4-BE49-F238E27FC236}">
                <a16:creationId xmlns:a16="http://schemas.microsoft.com/office/drawing/2014/main" id="{E69FCB06-4CCD-46C6-B605-8E92F42D3DD2}"/>
              </a:ext>
            </a:extLst>
          </p:cNvPr>
          <p:cNvSpPr txBox="1"/>
          <p:nvPr/>
        </p:nvSpPr>
        <p:spPr>
          <a:xfrm>
            <a:off x="7381461" y="5499652"/>
            <a:ext cx="4214191" cy="758282"/>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D0CE7EF8-81E4-4663-8575-632A8B88B63D}"/>
              </a:ext>
            </a:extLst>
          </p:cNvPr>
          <p:cNvSpPr txBox="1"/>
          <p:nvPr/>
        </p:nvSpPr>
        <p:spPr>
          <a:xfrm>
            <a:off x="8818505" y="5474719"/>
            <a:ext cx="2632597" cy="307777"/>
          </a:xfrm>
          <a:prstGeom prst="rect">
            <a:avLst/>
          </a:prstGeom>
          <a:noFill/>
        </p:spPr>
        <p:txBody>
          <a:bodyPr wrap="square" rtlCol="0">
            <a:spAutoFit/>
          </a:bodyPr>
          <a:lstStyle/>
          <a:p>
            <a:r>
              <a:rPr lang="en-GB" sz="1400" dirty="0"/>
              <a:t>(</a:t>
            </a:r>
            <a:r>
              <a:rPr lang="en-GB" sz="1400" dirty="0" err="1"/>
              <a:t>Buzzel</a:t>
            </a:r>
            <a:r>
              <a:rPr lang="en-GB" sz="1400" dirty="0"/>
              <a:t>, </a:t>
            </a:r>
            <a:r>
              <a:rPr lang="en-GB" sz="1400" dirty="0" err="1"/>
              <a:t>n.d</a:t>
            </a:r>
            <a:r>
              <a:rPr lang="en-GB" sz="1400" dirty="0"/>
              <a:t>)</a:t>
            </a:r>
          </a:p>
        </p:txBody>
      </p:sp>
    </p:spTree>
    <p:extLst>
      <p:ext uri="{BB962C8B-B14F-4D97-AF65-F5344CB8AC3E}">
        <p14:creationId xmlns:p14="http://schemas.microsoft.com/office/powerpoint/2010/main" val="2448847959"/>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21977-5CFD-4679-92A5-9DB90BE49144}"/>
              </a:ext>
            </a:extLst>
          </p:cNvPr>
          <p:cNvSpPr>
            <a:spLocks noGrp="1"/>
          </p:cNvSpPr>
          <p:nvPr>
            <p:ph type="ctrTitle"/>
          </p:nvPr>
        </p:nvSpPr>
        <p:spPr>
          <a:xfrm>
            <a:off x="2080591" y="442602"/>
            <a:ext cx="8030818" cy="1645920"/>
          </a:xfrm>
        </p:spPr>
        <p:txBody>
          <a:bodyPr>
            <a:normAutofit fontScale="90000"/>
          </a:bodyPr>
          <a:lstStyle/>
          <a:p>
            <a:r>
              <a:rPr lang="en-GB" dirty="0"/>
              <a:t>Allows for more flexibility within therapy sessions </a:t>
            </a:r>
          </a:p>
        </p:txBody>
      </p:sp>
      <p:sp>
        <p:nvSpPr>
          <p:cNvPr id="3" name="Subtitle 2">
            <a:extLst>
              <a:ext uri="{FF2B5EF4-FFF2-40B4-BE49-F238E27FC236}">
                <a16:creationId xmlns:a16="http://schemas.microsoft.com/office/drawing/2014/main" id="{E43C4154-AD62-4722-B5FA-78674401EC92}"/>
              </a:ext>
            </a:extLst>
          </p:cNvPr>
          <p:cNvSpPr>
            <a:spLocks noGrp="1"/>
          </p:cNvSpPr>
          <p:nvPr>
            <p:ph type="subTitle" idx="1"/>
          </p:nvPr>
        </p:nvSpPr>
        <p:spPr>
          <a:xfrm>
            <a:off x="1630017" y="2398644"/>
            <a:ext cx="8733183" cy="3897484"/>
          </a:xfrm>
        </p:spPr>
        <p:txBody>
          <a:bodyPr>
            <a:normAutofit/>
          </a:bodyPr>
          <a:lstStyle/>
          <a:p>
            <a:r>
              <a:rPr lang="en-GB" sz="3300" dirty="0"/>
              <a:t>This intervention allows more freedom within therapy sessions for both the client and therapist, encouraging a more collaborative relationship between client and therapist.  </a:t>
            </a:r>
          </a:p>
          <a:p>
            <a:endParaRPr lang="en-GB" sz="3300" dirty="0"/>
          </a:p>
          <a:p>
            <a:r>
              <a:rPr lang="en-GB" sz="3300" dirty="0"/>
              <a:t>Focuses on finding the best form for that individual </a:t>
            </a:r>
            <a:r>
              <a:rPr lang="en-GB" dirty="0"/>
              <a:t>(</a:t>
            </a:r>
            <a:r>
              <a:rPr lang="en-GB" sz="1400" dirty="0" err="1"/>
              <a:t>Pluarlistic</a:t>
            </a:r>
            <a:r>
              <a:rPr lang="en-GB" sz="1400" dirty="0"/>
              <a:t> Practice. com, </a:t>
            </a:r>
            <a:r>
              <a:rPr lang="en-GB" sz="1400" dirty="0" err="1"/>
              <a:t>n.d</a:t>
            </a:r>
            <a:r>
              <a:rPr lang="en-GB" sz="1400" dirty="0"/>
              <a:t>)</a:t>
            </a:r>
          </a:p>
        </p:txBody>
      </p:sp>
      <p:sp>
        <p:nvSpPr>
          <p:cNvPr id="4" name="TextBox 3">
            <a:extLst>
              <a:ext uri="{FF2B5EF4-FFF2-40B4-BE49-F238E27FC236}">
                <a16:creationId xmlns:a16="http://schemas.microsoft.com/office/drawing/2014/main" id="{442BEBE8-621B-4330-809E-EE8DFF8A6307}"/>
              </a:ext>
            </a:extLst>
          </p:cNvPr>
          <p:cNvSpPr txBox="1"/>
          <p:nvPr/>
        </p:nvSpPr>
        <p:spPr>
          <a:xfrm>
            <a:off x="9342783" y="3429000"/>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2300474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88F54-975C-479F-B73E-980C24313001}"/>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fontScale="90000"/>
          </a:bodyPr>
          <a:lstStyle/>
          <a:p>
            <a:r>
              <a:rPr lang="en-GB" sz="3600" u="sng" dirty="0">
                <a:solidFill>
                  <a:srgbClr val="FFFFFF"/>
                </a:solidFill>
              </a:rPr>
              <a:t>Culture</a:t>
            </a:r>
            <a:br>
              <a:rPr lang="en-GB" sz="3600" u="sng" dirty="0">
                <a:solidFill>
                  <a:srgbClr val="FFFFFF"/>
                </a:solidFill>
              </a:rPr>
            </a:br>
            <a:br>
              <a:rPr lang="en-GB" sz="3000" dirty="0">
                <a:solidFill>
                  <a:srgbClr val="FFFFFF"/>
                </a:solidFill>
              </a:rPr>
            </a:br>
            <a:r>
              <a:rPr lang="en-GB" sz="3000" dirty="0">
                <a:solidFill>
                  <a:srgbClr val="FFFFFF"/>
                </a:solidFill>
              </a:rPr>
              <a:t> </a:t>
            </a:r>
            <a:r>
              <a:rPr lang="en-GB" i="1" dirty="0">
                <a:solidFill>
                  <a:srgbClr val="FFFFFF"/>
                </a:solidFill>
              </a:rPr>
              <a:t>Becoming a more diverse Nation!</a:t>
            </a:r>
          </a:p>
        </p:txBody>
      </p:sp>
      <p:sp>
        <p:nvSpPr>
          <p:cNvPr id="3" name="Content Placeholder 2">
            <a:extLst>
              <a:ext uri="{FF2B5EF4-FFF2-40B4-BE49-F238E27FC236}">
                <a16:creationId xmlns:a16="http://schemas.microsoft.com/office/drawing/2014/main" id="{AA9C1EAA-1E21-4547-A9A7-6B1CFF261B67}"/>
              </a:ext>
            </a:extLst>
          </p:cNvPr>
          <p:cNvSpPr>
            <a:spLocks noGrp="1"/>
          </p:cNvSpPr>
          <p:nvPr>
            <p:ph idx="1"/>
          </p:nvPr>
        </p:nvSpPr>
        <p:spPr>
          <a:xfrm>
            <a:off x="5610430" y="506437"/>
            <a:ext cx="6023551" cy="6077243"/>
          </a:xfrm>
        </p:spPr>
        <p:txBody>
          <a:bodyPr anchor="ctr">
            <a:normAutofit fontScale="92500" lnSpcReduction="20000"/>
          </a:bodyPr>
          <a:lstStyle/>
          <a:p>
            <a:r>
              <a:rPr lang="en-GB" sz="4000" dirty="0"/>
              <a:t>As we become a more diverse nation our understanding of different cultures widens, and our understanding of human nature develops. </a:t>
            </a:r>
          </a:p>
          <a:p>
            <a:endParaRPr lang="en-GB" sz="4000" dirty="0"/>
          </a:p>
          <a:p>
            <a:r>
              <a:rPr lang="en-GB" sz="4000" dirty="0"/>
              <a:t>It is not something we are born with, but rather culture is something that is learned from our environment </a:t>
            </a:r>
            <a:r>
              <a:rPr lang="en-GB" sz="1500" dirty="0"/>
              <a:t>(</a:t>
            </a:r>
            <a:r>
              <a:rPr lang="en-GB" sz="1500" dirty="0" err="1"/>
              <a:t>Launikari</a:t>
            </a:r>
            <a:r>
              <a:rPr lang="en-GB" sz="1500" dirty="0"/>
              <a:t> &amp; </a:t>
            </a:r>
            <a:r>
              <a:rPr lang="en-GB" sz="1500" dirty="0" err="1"/>
              <a:t>Puukari</a:t>
            </a:r>
            <a:r>
              <a:rPr lang="en-GB" sz="1500" dirty="0"/>
              <a:t>, 2005)</a:t>
            </a:r>
          </a:p>
          <a:p>
            <a:endParaRPr lang="en-GB" sz="4000" dirty="0"/>
          </a:p>
        </p:txBody>
      </p:sp>
    </p:spTree>
    <p:extLst>
      <p:ext uri="{BB962C8B-B14F-4D97-AF65-F5344CB8AC3E}">
        <p14:creationId xmlns:p14="http://schemas.microsoft.com/office/powerpoint/2010/main" val="2197605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0747C-0CCD-4DBD-8F14-15E9790BA602}"/>
              </a:ext>
            </a:extLst>
          </p:cNvPr>
          <p:cNvSpPr>
            <a:spLocks noGrp="1"/>
          </p:cNvSpPr>
          <p:nvPr>
            <p:ph type="title"/>
          </p:nvPr>
        </p:nvSpPr>
        <p:spPr>
          <a:xfrm>
            <a:off x="5445496" y="374560"/>
            <a:ext cx="5925310" cy="1174991"/>
          </a:xfrm>
        </p:spPr>
        <p:txBody>
          <a:bodyPr>
            <a:normAutofit/>
          </a:bodyPr>
          <a:lstStyle/>
          <a:p>
            <a:r>
              <a:rPr lang="en-GB" sz="2400"/>
              <a:t>Moving Forward…</a:t>
            </a:r>
          </a:p>
        </p:txBody>
      </p:sp>
      <p:sp>
        <p:nvSpPr>
          <p:cNvPr id="9" name="Content Placeholder 2">
            <a:extLst>
              <a:ext uri="{FF2B5EF4-FFF2-40B4-BE49-F238E27FC236}">
                <a16:creationId xmlns:a16="http://schemas.microsoft.com/office/drawing/2014/main" id="{ACEEA93E-D0F2-4707-9314-F0EF0AE820A5}"/>
              </a:ext>
            </a:extLst>
          </p:cNvPr>
          <p:cNvSpPr>
            <a:spLocks noGrp="1"/>
          </p:cNvSpPr>
          <p:nvPr>
            <p:ph idx="1"/>
          </p:nvPr>
        </p:nvSpPr>
        <p:spPr>
          <a:xfrm>
            <a:off x="5445496" y="1801374"/>
            <a:ext cx="5925310" cy="4682066"/>
          </a:xfrm>
        </p:spPr>
        <p:txBody>
          <a:bodyPr>
            <a:normAutofit/>
          </a:bodyPr>
          <a:lstStyle/>
          <a:p>
            <a:endParaRPr lang="en-GB" sz="2800" dirty="0"/>
          </a:p>
          <a:p>
            <a:r>
              <a:rPr lang="en-GB" sz="2800" dirty="0"/>
              <a:t>This has helped to form a more social constructivist model and outlook…</a:t>
            </a:r>
          </a:p>
          <a:p>
            <a:pPr marL="0" indent="0">
              <a:buNone/>
            </a:pPr>
            <a:endParaRPr lang="en-GB" sz="2800" dirty="0"/>
          </a:p>
          <a:p>
            <a:r>
              <a:rPr lang="en-GB" sz="2800" dirty="0"/>
              <a:t>Suggesting that individuals socially construct themselves rather than discover </a:t>
            </a:r>
            <a:r>
              <a:rPr lang="en-GB" sz="1400" dirty="0"/>
              <a:t>(Shapiro, 2020). </a:t>
            </a:r>
          </a:p>
          <a:p>
            <a:pPr marL="0" indent="0">
              <a:buNone/>
            </a:pPr>
            <a:endParaRPr lang="en-GB" sz="1400" dirty="0"/>
          </a:p>
          <a:p>
            <a:pPr marL="0" indent="0">
              <a:buNone/>
            </a:pPr>
            <a:endParaRPr lang="en-GB" sz="1400" dirty="0"/>
          </a:p>
          <a:p>
            <a:pPr marL="0" indent="0">
              <a:buNone/>
            </a:pPr>
            <a:endParaRPr lang="en-GB" sz="1400" dirty="0"/>
          </a:p>
          <a:p>
            <a:pPr marL="0" indent="0">
              <a:buNone/>
            </a:pPr>
            <a:endParaRPr lang="en-GB" dirty="0"/>
          </a:p>
          <a:p>
            <a:endParaRPr lang="en-GB" dirty="0"/>
          </a:p>
          <a:p>
            <a:endParaRPr lang="en-GB" dirty="0"/>
          </a:p>
        </p:txBody>
      </p:sp>
      <p:pic>
        <p:nvPicPr>
          <p:cNvPr id="8" name="Picture 4">
            <a:extLst>
              <a:ext uri="{FF2B5EF4-FFF2-40B4-BE49-F238E27FC236}">
                <a16:creationId xmlns:a16="http://schemas.microsoft.com/office/drawing/2014/main" id="{8925F75F-0B98-459D-B2B8-7F1721FE1408}"/>
              </a:ext>
            </a:extLst>
          </p:cNvPr>
          <p:cNvPicPr>
            <a:picLocks noChangeAspect="1"/>
          </p:cNvPicPr>
          <p:nvPr/>
        </p:nvPicPr>
        <p:blipFill rotWithShape="1">
          <a:blip r:embed="rId2"/>
          <a:srcRect l="7471" r="47198" b="-1"/>
          <a:stretch/>
        </p:blipFill>
        <p:spPr>
          <a:xfrm>
            <a:off x="20" y="10"/>
            <a:ext cx="4657325" cy="6857990"/>
          </a:xfrm>
          <a:prstGeom prst="rect">
            <a:avLst/>
          </a:prstGeom>
        </p:spPr>
      </p:pic>
    </p:spTree>
    <p:extLst>
      <p:ext uri="{BB962C8B-B14F-4D97-AF65-F5344CB8AC3E}">
        <p14:creationId xmlns:p14="http://schemas.microsoft.com/office/powerpoint/2010/main" val="3637527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7EEFD-30AC-4110-B209-5F79F3FBF349}"/>
              </a:ext>
            </a:extLst>
          </p:cNvPr>
          <p:cNvSpPr>
            <a:spLocks noGrp="1"/>
          </p:cNvSpPr>
          <p:nvPr>
            <p:ph type="ctrTitle"/>
          </p:nvPr>
        </p:nvSpPr>
        <p:spPr>
          <a:xfrm>
            <a:off x="5571511" y="859536"/>
            <a:ext cx="5928358" cy="1645920"/>
          </a:xfrm>
        </p:spPr>
        <p:txBody>
          <a:bodyPr>
            <a:normAutofit fontScale="90000"/>
          </a:bodyPr>
          <a:lstStyle/>
          <a:p>
            <a:br>
              <a:rPr lang="en-GB" sz="1800" dirty="0"/>
            </a:br>
            <a:r>
              <a:rPr lang="en-GB" sz="2800" b="1" dirty="0"/>
              <a:t>The process is enabling, and the outcomes are best for the client  </a:t>
            </a:r>
            <a:br>
              <a:rPr lang="en-GB" sz="1800" dirty="0"/>
            </a:br>
            <a:endParaRPr lang="en-GB" sz="1800" dirty="0"/>
          </a:p>
        </p:txBody>
      </p:sp>
      <p:sp>
        <p:nvSpPr>
          <p:cNvPr id="3" name="Subtitle 2">
            <a:extLst>
              <a:ext uri="{FF2B5EF4-FFF2-40B4-BE49-F238E27FC236}">
                <a16:creationId xmlns:a16="http://schemas.microsoft.com/office/drawing/2014/main" id="{DFD33E01-D540-456B-A252-048E346160E0}"/>
              </a:ext>
            </a:extLst>
          </p:cNvPr>
          <p:cNvSpPr>
            <a:spLocks noGrp="1"/>
          </p:cNvSpPr>
          <p:nvPr>
            <p:ph type="subTitle" idx="1"/>
          </p:nvPr>
        </p:nvSpPr>
        <p:spPr>
          <a:xfrm>
            <a:off x="5684052" y="3112651"/>
            <a:ext cx="5928358" cy="1239894"/>
          </a:xfrm>
        </p:spPr>
        <p:txBody>
          <a:bodyPr>
            <a:noAutofit/>
          </a:bodyPr>
          <a:lstStyle/>
          <a:p>
            <a:r>
              <a:rPr lang="en-GB" sz="2800" dirty="0">
                <a:solidFill>
                  <a:schemeClr val="bg1"/>
                </a:solidFill>
              </a:rPr>
              <a:t>The pluralistic approach encourages individuals to form a better understanding of how their thoughts impact their emotions and essentially their behaviours.</a:t>
            </a:r>
          </a:p>
        </p:txBody>
      </p:sp>
      <p:pic>
        <p:nvPicPr>
          <p:cNvPr id="5" name="Picture 4">
            <a:extLst>
              <a:ext uri="{FF2B5EF4-FFF2-40B4-BE49-F238E27FC236}">
                <a16:creationId xmlns:a16="http://schemas.microsoft.com/office/drawing/2014/main" id="{E755B3E8-D6FC-4976-ACF7-C32C09BC8BA9}"/>
              </a:ext>
            </a:extLst>
          </p:cNvPr>
          <p:cNvPicPr>
            <a:picLocks noChangeAspect="1"/>
          </p:cNvPicPr>
          <p:nvPr/>
        </p:nvPicPr>
        <p:blipFill rotWithShape="1">
          <a:blip r:embed="rId2"/>
          <a:srcRect l="31243" r="23626"/>
          <a:stretch/>
        </p:blipFill>
        <p:spPr>
          <a:xfrm>
            <a:off x="20" y="10"/>
            <a:ext cx="4654277" cy="6857990"/>
          </a:xfrm>
          <a:prstGeom prst="rect">
            <a:avLst/>
          </a:prstGeom>
        </p:spPr>
      </p:pic>
    </p:spTree>
    <p:extLst>
      <p:ext uri="{BB962C8B-B14F-4D97-AF65-F5344CB8AC3E}">
        <p14:creationId xmlns:p14="http://schemas.microsoft.com/office/powerpoint/2010/main" val="25814065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9207F4-2253-41FE-B7B9-6EC4F966F232}"/>
              </a:ext>
            </a:extLst>
          </p:cNvPr>
          <p:cNvSpPr>
            <a:spLocks noGrp="1"/>
          </p:cNvSpPr>
          <p:nvPr>
            <p:ph type="title"/>
          </p:nvPr>
        </p:nvSpPr>
        <p:spPr>
          <a:xfrm>
            <a:off x="2231136" y="182899"/>
            <a:ext cx="7729728" cy="1188720"/>
          </a:xfrm>
          <a:solidFill>
            <a:srgbClr val="FFFFFF"/>
          </a:solidFill>
        </p:spPr>
        <p:txBody>
          <a:bodyPr>
            <a:normAutofit/>
          </a:bodyPr>
          <a:lstStyle/>
          <a:p>
            <a:r>
              <a:rPr lang="en-GB" dirty="0"/>
              <a:t>Effectiveness</a:t>
            </a:r>
          </a:p>
        </p:txBody>
      </p:sp>
      <p:sp>
        <p:nvSpPr>
          <p:cNvPr id="3" name="Content Placeholder 2">
            <a:extLst>
              <a:ext uri="{FF2B5EF4-FFF2-40B4-BE49-F238E27FC236}">
                <a16:creationId xmlns:a16="http://schemas.microsoft.com/office/drawing/2014/main" id="{E1A0D508-2638-4122-9EB8-052211C675C2}"/>
              </a:ext>
            </a:extLst>
          </p:cNvPr>
          <p:cNvSpPr>
            <a:spLocks noGrp="1"/>
          </p:cNvSpPr>
          <p:nvPr>
            <p:ph idx="1"/>
          </p:nvPr>
        </p:nvSpPr>
        <p:spPr>
          <a:xfrm>
            <a:off x="1249680" y="1384686"/>
            <a:ext cx="9692640" cy="2879256"/>
          </a:xfrm>
        </p:spPr>
        <p:txBody>
          <a:bodyPr>
            <a:noAutofit/>
          </a:bodyPr>
          <a:lstStyle/>
          <a:p>
            <a:r>
              <a:rPr lang="en-GB" sz="2800" dirty="0" err="1">
                <a:solidFill>
                  <a:srgbClr val="404040"/>
                </a:solidFill>
              </a:rPr>
              <a:t>McLoed</a:t>
            </a:r>
            <a:r>
              <a:rPr lang="en-GB" sz="2800" dirty="0">
                <a:solidFill>
                  <a:srgbClr val="404040"/>
                </a:solidFill>
              </a:rPr>
              <a:t>, (2013) suggested that pluralism is an effective approach of therapy for many. </a:t>
            </a:r>
          </a:p>
          <a:p>
            <a:r>
              <a:rPr lang="en-GB" sz="2800" dirty="0">
                <a:solidFill>
                  <a:srgbClr val="404040"/>
                </a:solidFill>
              </a:rPr>
              <a:t>Pluralistic counselling is flexible and adaptive for a client to receive tailor-made guidance and support. This ensures methods are acceptable and make sense to the client.</a:t>
            </a:r>
          </a:p>
          <a:p>
            <a:r>
              <a:rPr lang="en-GB" sz="2800" dirty="0">
                <a:solidFill>
                  <a:srgbClr val="404040"/>
                </a:solidFill>
              </a:rPr>
              <a:t>This suggests that, in terms of people's backgrounds and culture, it can be adapted to meet individual needs – forming individualised support and guidance which results in a practical difference for the client. </a:t>
            </a:r>
          </a:p>
        </p:txBody>
      </p:sp>
    </p:spTree>
    <p:extLst>
      <p:ext uri="{BB962C8B-B14F-4D97-AF65-F5344CB8AC3E}">
        <p14:creationId xmlns:p14="http://schemas.microsoft.com/office/powerpoint/2010/main" val="1053218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C434B-A7D3-44DE-AB97-4E087E951534}"/>
              </a:ext>
            </a:extLst>
          </p:cNvPr>
          <p:cNvSpPr>
            <a:spLocks noGrp="1"/>
          </p:cNvSpPr>
          <p:nvPr>
            <p:ph type="ctrTitle"/>
          </p:nvPr>
        </p:nvSpPr>
        <p:spPr>
          <a:xfrm>
            <a:off x="1190281" y="1102025"/>
            <a:ext cx="5602383" cy="1877437"/>
          </a:xfrm>
        </p:spPr>
        <p:txBody>
          <a:bodyPr>
            <a:normAutofit/>
          </a:bodyPr>
          <a:lstStyle/>
          <a:p>
            <a:r>
              <a:rPr lang="en-GB" dirty="0"/>
              <a:t>However…</a:t>
            </a:r>
          </a:p>
        </p:txBody>
      </p:sp>
      <p:sp>
        <p:nvSpPr>
          <p:cNvPr id="3" name="Subtitle 2">
            <a:extLst>
              <a:ext uri="{FF2B5EF4-FFF2-40B4-BE49-F238E27FC236}">
                <a16:creationId xmlns:a16="http://schemas.microsoft.com/office/drawing/2014/main" id="{EFF4F726-4CF0-43E2-A941-764FECEB3B4B}"/>
              </a:ext>
            </a:extLst>
          </p:cNvPr>
          <p:cNvSpPr>
            <a:spLocks noGrp="1"/>
          </p:cNvSpPr>
          <p:nvPr>
            <p:ph type="subTitle" idx="1"/>
          </p:nvPr>
        </p:nvSpPr>
        <p:spPr>
          <a:xfrm>
            <a:off x="7534656" y="2040744"/>
            <a:ext cx="4252336" cy="3045848"/>
          </a:xfrm>
        </p:spPr>
        <p:txBody>
          <a:bodyPr anchor="ctr">
            <a:noAutofit/>
          </a:bodyPr>
          <a:lstStyle/>
          <a:p>
            <a:r>
              <a:rPr lang="en-GB" sz="3200" dirty="0">
                <a:solidFill>
                  <a:schemeClr val="bg1">
                    <a:lumMod val="75000"/>
                    <a:lumOff val="25000"/>
                  </a:schemeClr>
                </a:solidFill>
              </a:rPr>
              <a:t>This approach does come with limitations. </a:t>
            </a:r>
          </a:p>
          <a:p>
            <a:endParaRPr lang="en-GB" sz="3200" dirty="0">
              <a:solidFill>
                <a:schemeClr val="bg1">
                  <a:lumMod val="75000"/>
                  <a:lumOff val="25000"/>
                </a:schemeClr>
              </a:solidFill>
            </a:endParaRPr>
          </a:p>
          <a:p>
            <a:r>
              <a:rPr lang="en-GB" sz="3200" dirty="0">
                <a:solidFill>
                  <a:schemeClr val="bg1">
                    <a:lumMod val="75000"/>
                    <a:lumOff val="25000"/>
                  </a:schemeClr>
                </a:solidFill>
              </a:rPr>
              <a:t>One example is that the client needs to fully engage, which as we know is not always the case.</a:t>
            </a:r>
          </a:p>
          <a:p>
            <a:r>
              <a:rPr lang="en-GB" sz="3200" dirty="0">
                <a:solidFill>
                  <a:schemeClr val="bg1">
                    <a:lumMod val="75000"/>
                    <a:lumOff val="25000"/>
                  </a:schemeClr>
                </a:solidFill>
              </a:rPr>
              <a:t>Along with many more which has raised some questions within the discipline …</a:t>
            </a:r>
          </a:p>
        </p:txBody>
      </p:sp>
    </p:spTree>
    <p:extLst>
      <p:ext uri="{BB962C8B-B14F-4D97-AF65-F5344CB8AC3E}">
        <p14:creationId xmlns:p14="http://schemas.microsoft.com/office/powerpoint/2010/main" val="3915078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C46BB-30F3-4E1E-84B8-CDCBB2CFAE98}"/>
              </a:ext>
            </a:extLst>
          </p:cNvPr>
          <p:cNvSpPr>
            <a:spLocks noGrp="1"/>
          </p:cNvSpPr>
          <p:nvPr>
            <p:ph type="ctrTitle"/>
          </p:nvPr>
        </p:nvSpPr>
        <p:spPr>
          <a:xfrm>
            <a:off x="5458969" y="220320"/>
            <a:ext cx="5928358" cy="1645920"/>
          </a:xfrm>
        </p:spPr>
        <p:txBody>
          <a:bodyPr>
            <a:normAutofit/>
          </a:bodyPr>
          <a:lstStyle/>
          <a:p>
            <a:r>
              <a:rPr lang="en-GB" dirty="0"/>
              <a:t>QUESTIONS </a:t>
            </a:r>
            <a:r>
              <a:rPr lang="en-GB" dirty="0" err="1"/>
              <a:t>RAISed</a:t>
            </a:r>
            <a:endParaRPr lang="en-GB" dirty="0"/>
          </a:p>
        </p:txBody>
      </p:sp>
      <p:sp>
        <p:nvSpPr>
          <p:cNvPr id="3" name="Subtitle 2">
            <a:extLst>
              <a:ext uri="{FF2B5EF4-FFF2-40B4-BE49-F238E27FC236}">
                <a16:creationId xmlns:a16="http://schemas.microsoft.com/office/drawing/2014/main" id="{5040D93F-0C88-4E57-B856-C3A969B31E7A}"/>
              </a:ext>
            </a:extLst>
          </p:cNvPr>
          <p:cNvSpPr>
            <a:spLocks noGrp="1"/>
          </p:cNvSpPr>
          <p:nvPr>
            <p:ph type="subTitle" idx="1"/>
          </p:nvPr>
        </p:nvSpPr>
        <p:spPr>
          <a:xfrm>
            <a:off x="5103173" y="2443015"/>
            <a:ext cx="6639950" cy="4771439"/>
          </a:xfrm>
        </p:spPr>
        <p:txBody>
          <a:bodyPr>
            <a:normAutofit/>
          </a:bodyPr>
          <a:lstStyle/>
          <a:p>
            <a:pPr algn="l">
              <a:lnSpc>
                <a:spcPct val="90000"/>
              </a:lnSpc>
            </a:pPr>
            <a:r>
              <a:rPr lang="en-GB" sz="3200" dirty="0"/>
              <a:t>Can we really have a cross-cultural relationships?</a:t>
            </a:r>
          </a:p>
          <a:p>
            <a:pPr algn="l">
              <a:lnSpc>
                <a:spcPct val="90000"/>
              </a:lnSpc>
            </a:pPr>
            <a:r>
              <a:rPr lang="en-GB" sz="3200" dirty="0"/>
              <a:t>Can an individual with western values and beliefs really have a true understanding of other cultures?</a:t>
            </a:r>
          </a:p>
          <a:p>
            <a:pPr algn="l">
              <a:lnSpc>
                <a:spcPct val="90000"/>
              </a:lnSpc>
            </a:pPr>
            <a:r>
              <a:rPr lang="en-GB" sz="3200" dirty="0"/>
              <a:t>Example: An individual with eastern beliefs and spirituality? </a:t>
            </a:r>
            <a:r>
              <a:rPr lang="en-GB" sz="1400" dirty="0"/>
              <a:t>(</a:t>
            </a:r>
            <a:r>
              <a:rPr lang="en-GB" sz="1400" dirty="0" err="1"/>
              <a:t>Laungani</a:t>
            </a:r>
            <a:r>
              <a:rPr lang="en-GB" sz="1400" dirty="0"/>
              <a:t>, 2005)</a:t>
            </a:r>
          </a:p>
        </p:txBody>
      </p:sp>
      <p:pic>
        <p:nvPicPr>
          <p:cNvPr id="5" name="Picture 4">
            <a:extLst>
              <a:ext uri="{FF2B5EF4-FFF2-40B4-BE49-F238E27FC236}">
                <a16:creationId xmlns:a16="http://schemas.microsoft.com/office/drawing/2014/main" id="{CCF6E352-678D-436F-BEAC-D7DC268A6DB6}"/>
              </a:ext>
            </a:extLst>
          </p:cNvPr>
          <p:cNvPicPr>
            <a:picLocks noChangeAspect="1"/>
          </p:cNvPicPr>
          <p:nvPr/>
        </p:nvPicPr>
        <p:blipFill rotWithShape="1">
          <a:blip r:embed="rId2"/>
          <a:srcRect l="55887"/>
          <a:stretch/>
        </p:blipFill>
        <p:spPr>
          <a:xfrm>
            <a:off x="20" y="10"/>
            <a:ext cx="4654277" cy="6857990"/>
          </a:xfrm>
          <a:prstGeom prst="rect">
            <a:avLst/>
          </a:prstGeom>
        </p:spPr>
      </p:pic>
    </p:spTree>
    <p:extLst>
      <p:ext uri="{BB962C8B-B14F-4D97-AF65-F5344CB8AC3E}">
        <p14:creationId xmlns:p14="http://schemas.microsoft.com/office/powerpoint/2010/main" val="14204521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6" name="Rectangle 7">
            <a:extLst>
              <a:ext uri="{FF2B5EF4-FFF2-40B4-BE49-F238E27FC236}">
                <a16:creationId xmlns:a16="http://schemas.microsoft.com/office/drawing/2014/main" id="{B58F6C2D-BC42-485D-9DAA-6239BD134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3770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97C88A-66E3-4EFC-9D41-7D1DBEC21208}"/>
              </a:ext>
            </a:extLst>
          </p:cNvPr>
          <p:cNvSpPr>
            <a:spLocks noGrp="1"/>
          </p:cNvSpPr>
          <p:nvPr>
            <p:ph type="title"/>
          </p:nvPr>
        </p:nvSpPr>
        <p:spPr>
          <a:xfrm>
            <a:off x="963505" y="2258167"/>
            <a:ext cx="5610692" cy="2341666"/>
          </a:xfrm>
          <a:noFill/>
          <a:ln>
            <a:solidFill>
              <a:schemeClr val="bg1"/>
            </a:solidFill>
          </a:ln>
        </p:spPr>
        <p:txBody>
          <a:bodyPr>
            <a:normAutofit/>
          </a:bodyPr>
          <a:lstStyle/>
          <a:p>
            <a:r>
              <a:rPr lang="en-GB" sz="3200">
                <a:solidFill>
                  <a:schemeClr val="bg1"/>
                </a:solidFill>
              </a:rPr>
              <a:t>The therapist themselves </a:t>
            </a:r>
          </a:p>
        </p:txBody>
      </p:sp>
      <p:sp>
        <p:nvSpPr>
          <p:cNvPr id="3" name="Content Placeholder 2">
            <a:extLst>
              <a:ext uri="{FF2B5EF4-FFF2-40B4-BE49-F238E27FC236}">
                <a16:creationId xmlns:a16="http://schemas.microsoft.com/office/drawing/2014/main" id="{829E7728-34D7-4AA7-BB6E-559748F86606}"/>
              </a:ext>
            </a:extLst>
          </p:cNvPr>
          <p:cNvSpPr>
            <a:spLocks noGrp="1"/>
          </p:cNvSpPr>
          <p:nvPr>
            <p:ph idx="1"/>
          </p:nvPr>
        </p:nvSpPr>
        <p:spPr>
          <a:xfrm>
            <a:off x="7990449" y="973600"/>
            <a:ext cx="3561470" cy="4924280"/>
          </a:xfrm>
        </p:spPr>
        <p:txBody>
          <a:bodyPr anchor="ctr">
            <a:normAutofit/>
          </a:bodyPr>
          <a:lstStyle/>
          <a:p>
            <a:r>
              <a:rPr lang="en-GB" sz="2800" dirty="0" err="1"/>
              <a:t>Jaladin</a:t>
            </a:r>
            <a:r>
              <a:rPr lang="en-GB" sz="2800" dirty="0"/>
              <a:t> et al, (2019) suggested that each therapist, in order to deliver an effective service, must meet the needs of every individual from any background </a:t>
            </a:r>
            <a:r>
              <a:rPr lang="en-GB" sz="1400" dirty="0"/>
              <a:t>(</a:t>
            </a:r>
            <a:r>
              <a:rPr lang="en-GB" sz="1400" dirty="0" err="1"/>
              <a:t>Jaladin</a:t>
            </a:r>
            <a:r>
              <a:rPr lang="en-GB" sz="1400" dirty="0"/>
              <a:t> et al, 2019)</a:t>
            </a:r>
          </a:p>
        </p:txBody>
      </p:sp>
    </p:spTree>
    <p:extLst>
      <p:ext uri="{BB962C8B-B14F-4D97-AF65-F5344CB8AC3E}">
        <p14:creationId xmlns:p14="http://schemas.microsoft.com/office/powerpoint/2010/main" val="16935474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44B8A-8B6E-4A9B-A34C-7B6ECCDBD363}"/>
              </a:ext>
            </a:extLst>
          </p:cNvPr>
          <p:cNvSpPr>
            <a:spLocks noGrp="1"/>
          </p:cNvSpPr>
          <p:nvPr>
            <p:ph type="title"/>
          </p:nvPr>
        </p:nvSpPr>
        <p:spPr>
          <a:xfrm>
            <a:off x="804672" y="978776"/>
            <a:ext cx="5925310" cy="1174991"/>
          </a:xfrm>
        </p:spPr>
        <p:txBody>
          <a:bodyPr>
            <a:normAutofit/>
          </a:bodyPr>
          <a:lstStyle/>
          <a:p>
            <a:r>
              <a:rPr lang="en-GB" sz="2400" dirty="0"/>
              <a:t>Should have awareness of: </a:t>
            </a:r>
          </a:p>
        </p:txBody>
      </p:sp>
      <p:sp>
        <p:nvSpPr>
          <p:cNvPr id="14" name="Content Placeholder 2">
            <a:extLst>
              <a:ext uri="{FF2B5EF4-FFF2-40B4-BE49-F238E27FC236}">
                <a16:creationId xmlns:a16="http://schemas.microsoft.com/office/drawing/2014/main" id="{044F2FC8-87E4-4D98-A697-D8E8BF413FCE}"/>
              </a:ext>
            </a:extLst>
          </p:cNvPr>
          <p:cNvSpPr>
            <a:spLocks noGrp="1"/>
          </p:cNvSpPr>
          <p:nvPr>
            <p:ph idx="1"/>
          </p:nvPr>
        </p:nvSpPr>
        <p:spPr>
          <a:xfrm>
            <a:off x="804672" y="2478158"/>
            <a:ext cx="5925310" cy="3909390"/>
          </a:xfrm>
        </p:spPr>
        <p:txBody>
          <a:bodyPr>
            <a:normAutofit fontScale="92500" lnSpcReduction="10000"/>
          </a:bodyPr>
          <a:lstStyle/>
          <a:p>
            <a:r>
              <a:rPr lang="en-GB" sz="3200" b="1" dirty="0"/>
              <a:t>Their belief systems and attitudes </a:t>
            </a:r>
          </a:p>
          <a:p>
            <a:pPr marL="0" indent="0">
              <a:buNone/>
            </a:pPr>
            <a:endParaRPr lang="en-GB" sz="3200" b="1" dirty="0"/>
          </a:p>
          <a:p>
            <a:r>
              <a:rPr lang="en-GB" sz="3200" b="1" dirty="0"/>
              <a:t>Their biases and stereotypes </a:t>
            </a:r>
          </a:p>
          <a:p>
            <a:pPr marL="0" indent="0">
              <a:buNone/>
            </a:pPr>
            <a:endParaRPr lang="en-GB" sz="3200" b="1" dirty="0"/>
          </a:p>
          <a:p>
            <a:r>
              <a:rPr lang="en-GB" sz="3200" b="1" dirty="0"/>
              <a:t>Should develop a positive outlook towards multiculturalism </a:t>
            </a:r>
          </a:p>
        </p:txBody>
      </p:sp>
      <p:pic>
        <p:nvPicPr>
          <p:cNvPr id="15" name="Picture 4" descr="A close up of a light&#10;&#10;Description automatically generated">
            <a:extLst>
              <a:ext uri="{FF2B5EF4-FFF2-40B4-BE49-F238E27FC236}">
                <a16:creationId xmlns:a16="http://schemas.microsoft.com/office/drawing/2014/main" id="{3E7A009F-4EC2-455C-9F21-6711B30727EA}"/>
              </a:ext>
            </a:extLst>
          </p:cNvPr>
          <p:cNvPicPr>
            <a:picLocks noChangeAspect="1"/>
          </p:cNvPicPr>
          <p:nvPr/>
        </p:nvPicPr>
        <p:blipFill rotWithShape="1">
          <a:blip r:embed="rId2"/>
          <a:srcRect l="51246" r="6988"/>
          <a:stretch/>
        </p:blipFill>
        <p:spPr>
          <a:xfrm>
            <a:off x="7534654" y="10"/>
            <a:ext cx="4657345" cy="6857990"/>
          </a:xfrm>
          <a:prstGeom prst="rect">
            <a:avLst/>
          </a:prstGeom>
        </p:spPr>
      </p:pic>
    </p:spTree>
    <p:extLst>
      <p:ext uri="{BB962C8B-B14F-4D97-AF65-F5344CB8AC3E}">
        <p14:creationId xmlns:p14="http://schemas.microsoft.com/office/powerpoint/2010/main" val="21453165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8DA42-EDBD-44AD-83D4-14B87DACA762}"/>
              </a:ext>
            </a:extLst>
          </p:cNvPr>
          <p:cNvSpPr>
            <a:spLocks noGrp="1"/>
          </p:cNvSpPr>
          <p:nvPr>
            <p:ph type="ctrTitle"/>
          </p:nvPr>
        </p:nvSpPr>
        <p:spPr>
          <a:xfrm>
            <a:off x="1600200" y="626012"/>
            <a:ext cx="8991600" cy="1828800"/>
          </a:xfrm>
          <a:noFill/>
          <a:ln>
            <a:solidFill>
              <a:schemeClr val="tx1"/>
            </a:solidFill>
          </a:ln>
        </p:spPr>
        <p:txBody>
          <a:bodyPr>
            <a:normAutofit/>
          </a:bodyPr>
          <a:lstStyle/>
          <a:p>
            <a:r>
              <a:rPr lang="en-GB" sz="3200">
                <a:solidFill>
                  <a:schemeClr val="tx1"/>
                </a:solidFill>
              </a:rPr>
              <a:t>Should also have:</a:t>
            </a:r>
          </a:p>
        </p:txBody>
      </p:sp>
      <p:sp>
        <p:nvSpPr>
          <p:cNvPr id="3" name="Subtitle 2">
            <a:extLst>
              <a:ext uri="{FF2B5EF4-FFF2-40B4-BE49-F238E27FC236}">
                <a16:creationId xmlns:a16="http://schemas.microsoft.com/office/drawing/2014/main" id="{E6520D5D-3F06-4585-A2B5-F887C4485A78}"/>
              </a:ext>
            </a:extLst>
          </p:cNvPr>
          <p:cNvSpPr>
            <a:spLocks noGrp="1"/>
          </p:cNvSpPr>
          <p:nvPr>
            <p:ph type="subTitle" idx="1"/>
          </p:nvPr>
        </p:nvSpPr>
        <p:spPr>
          <a:xfrm>
            <a:off x="1041009" y="2785403"/>
            <a:ext cx="9762979" cy="3027095"/>
          </a:xfrm>
        </p:spPr>
        <p:txBody>
          <a:bodyPr>
            <a:normAutofit lnSpcReduction="10000"/>
          </a:bodyPr>
          <a:lstStyle/>
          <a:p>
            <a:pPr marL="457200" indent="-457200">
              <a:lnSpc>
                <a:spcPct val="90000"/>
              </a:lnSpc>
              <a:buFont typeface="Wingdings" panose="05000000000000000000" pitchFamily="2" charset="2"/>
              <a:buChar char="ü"/>
            </a:pPr>
            <a:r>
              <a:rPr lang="en-GB" sz="3200" dirty="0"/>
              <a:t>Knowledge of one’s own worldview</a:t>
            </a:r>
          </a:p>
          <a:p>
            <a:pPr>
              <a:lnSpc>
                <a:spcPct val="90000"/>
              </a:lnSpc>
            </a:pPr>
            <a:endParaRPr lang="en-GB" sz="3200" dirty="0"/>
          </a:p>
          <a:p>
            <a:pPr marL="457200" indent="-457200">
              <a:lnSpc>
                <a:spcPct val="90000"/>
              </a:lnSpc>
              <a:buFont typeface="Wingdings" panose="05000000000000000000" pitchFamily="2" charset="2"/>
              <a:buChar char="ü"/>
            </a:pPr>
            <a:r>
              <a:rPr lang="en-GB" sz="3200" dirty="0"/>
              <a:t>Knowledge of cultural groups and their background</a:t>
            </a:r>
          </a:p>
          <a:p>
            <a:pPr>
              <a:lnSpc>
                <a:spcPct val="90000"/>
              </a:lnSpc>
            </a:pPr>
            <a:r>
              <a:rPr lang="en-GB" sz="3200" dirty="0"/>
              <a:t> </a:t>
            </a:r>
          </a:p>
          <a:p>
            <a:pPr marL="457200" indent="-457200">
              <a:lnSpc>
                <a:spcPct val="90000"/>
              </a:lnSpc>
              <a:buFont typeface="Wingdings" panose="05000000000000000000" pitchFamily="2" charset="2"/>
              <a:buChar char="ü"/>
            </a:pPr>
            <a:r>
              <a:rPr lang="en-GB" sz="3200" dirty="0"/>
              <a:t>Knowledge of political influences on members of the groups they are working with </a:t>
            </a:r>
            <a:r>
              <a:rPr lang="en-GB" sz="1400" dirty="0"/>
              <a:t>(</a:t>
            </a:r>
            <a:r>
              <a:rPr lang="en-GB" sz="1400" dirty="0" err="1"/>
              <a:t>Jaladin</a:t>
            </a:r>
            <a:r>
              <a:rPr lang="en-GB" sz="1400" dirty="0"/>
              <a:t> et al, 2019)</a:t>
            </a:r>
          </a:p>
        </p:txBody>
      </p:sp>
    </p:spTree>
    <p:extLst>
      <p:ext uri="{BB962C8B-B14F-4D97-AF65-F5344CB8AC3E}">
        <p14:creationId xmlns:p14="http://schemas.microsoft.com/office/powerpoint/2010/main" val="25341375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A0C623-4658-44B3-9E43-5DC3E3389459}"/>
              </a:ext>
            </a:extLst>
          </p:cNvPr>
          <p:cNvSpPr>
            <a:spLocks noGrp="1"/>
          </p:cNvSpPr>
          <p:nvPr>
            <p:ph type="ctrTitle"/>
          </p:nvPr>
        </p:nvSpPr>
        <p:spPr>
          <a:xfrm>
            <a:off x="1260873" y="1586484"/>
            <a:ext cx="3685032" cy="3685032"/>
          </a:xfrm>
          <a:prstGeom prst="ellipse">
            <a:avLst/>
          </a:prstGeom>
          <a:solidFill>
            <a:schemeClr val="accent2">
              <a:lumMod val="75000"/>
            </a:schemeClr>
          </a:solidFill>
          <a:ln>
            <a:noFill/>
          </a:ln>
        </p:spPr>
        <p:txBody>
          <a:bodyPr vert="horz" lIns="182880" tIns="182880" rIns="182880" bIns="182880" rtlCol="0" anchor="ctr">
            <a:normAutofit/>
          </a:bodyPr>
          <a:lstStyle/>
          <a:p>
            <a:r>
              <a:rPr lang="en-US" sz="3000" kern="1200" cap="all" spc="200" baseline="0" dirty="0">
                <a:solidFill>
                  <a:srgbClr val="FFFFFF"/>
                </a:solidFill>
                <a:latin typeface="+mj-lt"/>
                <a:ea typeface="+mj-ea"/>
                <a:cs typeface="+mj-cs"/>
              </a:rPr>
              <a:t>Critique...</a:t>
            </a:r>
            <a:br>
              <a:rPr lang="en-US" sz="3000" kern="1200" cap="all" spc="200" baseline="0" dirty="0">
                <a:solidFill>
                  <a:srgbClr val="FFFFFF"/>
                </a:solidFill>
                <a:latin typeface="+mj-lt"/>
                <a:ea typeface="+mj-ea"/>
                <a:cs typeface="+mj-cs"/>
              </a:rPr>
            </a:br>
            <a:r>
              <a:rPr lang="en-US" sz="2800" i="1" kern="1200" cap="all" spc="200" baseline="0" dirty="0">
                <a:solidFill>
                  <a:srgbClr val="FFFFFF"/>
                </a:solidFill>
                <a:latin typeface="+mj-lt"/>
                <a:ea typeface="+mj-ea"/>
                <a:cs typeface="+mj-cs"/>
              </a:rPr>
              <a:t>Is it really all it seems?</a:t>
            </a:r>
          </a:p>
        </p:txBody>
      </p:sp>
      <p:sp>
        <p:nvSpPr>
          <p:cNvPr id="3" name="Subtitle 2">
            <a:extLst>
              <a:ext uri="{FF2B5EF4-FFF2-40B4-BE49-F238E27FC236}">
                <a16:creationId xmlns:a16="http://schemas.microsoft.com/office/drawing/2014/main" id="{A8E57C04-17F4-40B8-A82F-26BDEABF148E}"/>
              </a:ext>
            </a:extLst>
          </p:cNvPr>
          <p:cNvSpPr>
            <a:spLocks noGrp="1"/>
          </p:cNvSpPr>
          <p:nvPr>
            <p:ph type="subTitle" idx="1"/>
          </p:nvPr>
        </p:nvSpPr>
        <p:spPr>
          <a:xfrm>
            <a:off x="5591695" y="1402080"/>
            <a:ext cx="5320696" cy="4053840"/>
          </a:xfrm>
        </p:spPr>
        <p:txBody>
          <a:bodyPr vert="horz" lIns="91440" tIns="45720" rIns="91440" bIns="45720" rtlCol="0" anchor="ctr">
            <a:noAutofit/>
          </a:bodyPr>
          <a:lstStyle/>
          <a:p>
            <a:pPr marL="285750" indent="-228600" algn="l">
              <a:buFont typeface="Arial" panose="020B0604020202020204" pitchFamily="34" charset="0"/>
              <a:buChar char="•"/>
            </a:pPr>
            <a:r>
              <a:rPr lang="en-US" sz="2800" dirty="0">
                <a:solidFill>
                  <a:schemeClr val="tx1">
                    <a:lumMod val="85000"/>
                    <a:lumOff val="15000"/>
                  </a:schemeClr>
                </a:solidFill>
              </a:rPr>
              <a:t>Could it still be seen as very </a:t>
            </a:r>
            <a:r>
              <a:rPr lang="en-US" sz="2800" dirty="0" err="1">
                <a:solidFill>
                  <a:schemeClr val="tx1">
                    <a:lumMod val="85000"/>
                    <a:lumOff val="15000"/>
                  </a:schemeClr>
                </a:solidFill>
              </a:rPr>
              <a:t>westernised</a:t>
            </a:r>
            <a:r>
              <a:rPr lang="en-US" sz="2800" dirty="0">
                <a:solidFill>
                  <a:schemeClr val="tx1">
                    <a:lumMod val="85000"/>
                    <a:lumOff val="15000"/>
                  </a:schemeClr>
                </a:solidFill>
              </a:rPr>
              <a:t>? </a:t>
            </a:r>
          </a:p>
          <a:p>
            <a:pPr indent="-228600" algn="l">
              <a:buFont typeface="Arial" panose="020B0604020202020204" pitchFamily="34" charset="0"/>
              <a:buChar char="•"/>
            </a:pPr>
            <a:endParaRPr lang="en-US" sz="2800" dirty="0">
              <a:solidFill>
                <a:schemeClr val="tx1">
                  <a:lumMod val="85000"/>
                  <a:lumOff val="15000"/>
                </a:schemeClr>
              </a:solidFill>
            </a:endParaRPr>
          </a:p>
          <a:p>
            <a:pPr marL="285750" indent="-228600" algn="l">
              <a:buFont typeface="Arial" panose="020B0604020202020204" pitchFamily="34" charset="0"/>
              <a:buChar char="•"/>
            </a:pPr>
            <a:r>
              <a:rPr lang="en-US" sz="2800" dirty="0">
                <a:solidFill>
                  <a:schemeClr val="tx1">
                    <a:lumMod val="85000"/>
                    <a:lumOff val="15000"/>
                  </a:schemeClr>
                </a:solidFill>
              </a:rPr>
              <a:t>Does it really provide what people from other cultures require from a service?</a:t>
            </a:r>
          </a:p>
          <a:p>
            <a:pPr marL="285750" indent="-228600" algn="l">
              <a:buFont typeface="Arial" panose="020B0604020202020204" pitchFamily="34" charset="0"/>
              <a:buChar char="•"/>
            </a:pPr>
            <a:endParaRPr lang="en-US" sz="2800" dirty="0">
              <a:solidFill>
                <a:schemeClr val="tx1">
                  <a:lumMod val="85000"/>
                  <a:lumOff val="15000"/>
                </a:schemeClr>
              </a:solidFill>
            </a:endParaRPr>
          </a:p>
          <a:p>
            <a:pPr marL="285750" indent="-228600" algn="l">
              <a:buFont typeface="Arial" panose="020B0604020202020204" pitchFamily="34" charset="0"/>
              <a:buChar char="•"/>
            </a:pPr>
            <a:r>
              <a:rPr lang="en-US" sz="2800" dirty="0">
                <a:solidFill>
                  <a:schemeClr val="tx1">
                    <a:lumMod val="85000"/>
                    <a:lumOff val="15000"/>
                  </a:schemeClr>
                </a:solidFill>
              </a:rPr>
              <a:t>Does it fully allow those from other cultures to really express themselves? </a:t>
            </a:r>
          </a:p>
        </p:txBody>
      </p:sp>
    </p:spTree>
    <p:extLst>
      <p:ext uri="{BB962C8B-B14F-4D97-AF65-F5344CB8AC3E}">
        <p14:creationId xmlns:p14="http://schemas.microsoft.com/office/powerpoint/2010/main" val="1909139533"/>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DA1A3-CFF5-4CBC-8590-F0EC90C9DF60}"/>
              </a:ext>
            </a:extLst>
          </p:cNvPr>
          <p:cNvSpPr>
            <a:spLocks noGrp="1"/>
          </p:cNvSpPr>
          <p:nvPr>
            <p:ph type="title"/>
          </p:nvPr>
        </p:nvSpPr>
        <p:spPr>
          <a:xfrm>
            <a:off x="804672" y="978776"/>
            <a:ext cx="4486656" cy="1174991"/>
          </a:xfrm>
        </p:spPr>
        <p:txBody>
          <a:bodyPr>
            <a:normAutofit/>
          </a:bodyPr>
          <a:lstStyle/>
          <a:p>
            <a:r>
              <a:rPr lang="en-GB" sz="2400"/>
              <a:t>The idea </a:t>
            </a:r>
          </a:p>
        </p:txBody>
      </p:sp>
      <p:sp>
        <p:nvSpPr>
          <p:cNvPr id="3" name="Content Placeholder 2">
            <a:extLst>
              <a:ext uri="{FF2B5EF4-FFF2-40B4-BE49-F238E27FC236}">
                <a16:creationId xmlns:a16="http://schemas.microsoft.com/office/drawing/2014/main" id="{3EEE483F-741E-4D7A-9B71-C220BE72AF93}"/>
              </a:ext>
            </a:extLst>
          </p:cNvPr>
          <p:cNvSpPr>
            <a:spLocks noGrp="1"/>
          </p:cNvSpPr>
          <p:nvPr>
            <p:ph idx="1"/>
          </p:nvPr>
        </p:nvSpPr>
        <p:spPr>
          <a:xfrm>
            <a:off x="804672" y="2387474"/>
            <a:ext cx="4486656" cy="3255252"/>
          </a:xfrm>
        </p:spPr>
        <p:txBody>
          <a:bodyPr>
            <a:normAutofit lnSpcReduction="10000"/>
          </a:bodyPr>
          <a:lstStyle/>
          <a:p>
            <a:r>
              <a:rPr lang="en-GB" sz="2800" dirty="0"/>
              <a:t>The idea came as a result of a diversity of ideas about healing and well-being, which arose from different cultural ideas from across the world; essentially forming one overarching approach </a:t>
            </a:r>
            <a:r>
              <a:rPr lang="en-GB" dirty="0"/>
              <a:t>(Chalmers,  1996)</a:t>
            </a:r>
          </a:p>
        </p:txBody>
      </p:sp>
      <p:pic>
        <p:nvPicPr>
          <p:cNvPr id="7" name="Picture 4">
            <a:extLst>
              <a:ext uri="{FF2B5EF4-FFF2-40B4-BE49-F238E27FC236}">
                <a16:creationId xmlns:a16="http://schemas.microsoft.com/office/drawing/2014/main" id="{45BBFF84-4712-491C-966F-D0DE732EA75C}"/>
              </a:ext>
            </a:extLst>
          </p:cNvPr>
          <p:cNvPicPr>
            <a:picLocks noChangeAspect="1"/>
          </p:cNvPicPr>
          <p:nvPr/>
        </p:nvPicPr>
        <p:blipFill rotWithShape="1">
          <a:blip r:embed="rId2"/>
          <a:srcRect l="20762" r="12572"/>
          <a:stretch/>
        </p:blipFill>
        <p:spPr>
          <a:xfrm>
            <a:off x="6096000" y="10"/>
            <a:ext cx="6096000" cy="6857990"/>
          </a:xfrm>
          <a:prstGeom prst="rect">
            <a:avLst/>
          </a:prstGeom>
        </p:spPr>
      </p:pic>
    </p:spTree>
    <p:extLst>
      <p:ext uri="{BB962C8B-B14F-4D97-AF65-F5344CB8AC3E}">
        <p14:creationId xmlns:p14="http://schemas.microsoft.com/office/powerpoint/2010/main" val="13305308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322F38BC-D98D-4D85-8CF7-BA70EEDEDD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F21B0D43-F2F9-4518-8DD9-AF63CD841316}"/>
              </a:ext>
            </a:extLst>
          </p:cNvPr>
          <p:cNvSpPr>
            <a:spLocks noGrp="1"/>
          </p:cNvSpPr>
          <p:nvPr>
            <p:ph type="ctrTitle"/>
          </p:nvPr>
        </p:nvSpPr>
        <p:spPr>
          <a:xfrm>
            <a:off x="827533" y="442602"/>
            <a:ext cx="5925310" cy="1645920"/>
          </a:xfrm>
        </p:spPr>
        <p:txBody>
          <a:bodyPr>
            <a:normAutofit/>
          </a:bodyPr>
          <a:lstStyle/>
          <a:p>
            <a:r>
              <a:rPr lang="en-GB" dirty="0"/>
              <a:t>Ethical issues  </a:t>
            </a:r>
          </a:p>
        </p:txBody>
      </p:sp>
      <p:sp>
        <p:nvSpPr>
          <p:cNvPr id="3" name="Content Placeholder 2">
            <a:extLst>
              <a:ext uri="{FF2B5EF4-FFF2-40B4-BE49-F238E27FC236}">
                <a16:creationId xmlns:a16="http://schemas.microsoft.com/office/drawing/2014/main" id="{FA2B5D64-D911-4031-B061-5F63E1743528}"/>
              </a:ext>
            </a:extLst>
          </p:cNvPr>
          <p:cNvSpPr>
            <a:spLocks noGrp="1"/>
          </p:cNvSpPr>
          <p:nvPr>
            <p:ph type="subTitle" idx="1"/>
          </p:nvPr>
        </p:nvSpPr>
        <p:spPr>
          <a:xfrm>
            <a:off x="1126237" y="2245674"/>
            <a:ext cx="5242560" cy="4169724"/>
          </a:xfrm>
        </p:spPr>
        <p:txBody>
          <a:bodyPr>
            <a:noAutofit/>
          </a:bodyPr>
          <a:lstStyle/>
          <a:p>
            <a:pPr>
              <a:lnSpc>
                <a:spcPct val="90000"/>
              </a:lnSpc>
            </a:pPr>
            <a:r>
              <a:rPr lang="en-GB" sz="3200" dirty="0">
                <a:solidFill>
                  <a:schemeClr val="tx1"/>
                </a:solidFill>
              </a:rPr>
              <a:t>The shift into multicultural counselling did not come alone.</a:t>
            </a:r>
          </a:p>
          <a:p>
            <a:pPr>
              <a:lnSpc>
                <a:spcPct val="90000"/>
              </a:lnSpc>
            </a:pPr>
            <a:r>
              <a:rPr lang="en-GB" sz="3200" dirty="0">
                <a:solidFill>
                  <a:schemeClr val="tx1"/>
                </a:solidFill>
              </a:rPr>
              <a:t>The shift brought along ethical issues – which could potentially cause an ethical dilemma for those working within the field.</a:t>
            </a:r>
          </a:p>
        </p:txBody>
      </p:sp>
      <p:sp>
        <p:nvSpPr>
          <p:cNvPr id="26" name="Rectangle 25">
            <a:extLst>
              <a:ext uri="{FF2B5EF4-FFF2-40B4-BE49-F238E27FC236}">
                <a16:creationId xmlns:a16="http://schemas.microsoft.com/office/drawing/2014/main" id="{B501A2F0-90BE-4D86-9A8A-4390413F7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640080"/>
            <a:ext cx="4017265"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80F5EB4E-25CD-44CC-AF95-30C925342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0771" y="802767"/>
            <a:ext cx="3685032" cy="4937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Graphic 9" descr="Issue">
            <a:extLst>
              <a:ext uri="{FF2B5EF4-FFF2-40B4-BE49-F238E27FC236}">
                <a16:creationId xmlns:a16="http://schemas.microsoft.com/office/drawing/2014/main" id="{EF1B7499-4336-47C7-BFD1-868633E6D44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20811" y="1749171"/>
            <a:ext cx="3044952" cy="3044952"/>
          </a:xfrm>
          <a:prstGeom prst="rect">
            <a:avLst/>
          </a:prstGeom>
        </p:spPr>
      </p:pic>
    </p:spTree>
    <p:extLst>
      <p:ext uri="{BB962C8B-B14F-4D97-AF65-F5344CB8AC3E}">
        <p14:creationId xmlns:p14="http://schemas.microsoft.com/office/powerpoint/2010/main" val="3128038045"/>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B18D4-E4DB-40DC-9DAB-6DD9BBC8D3C1}"/>
              </a:ext>
            </a:extLst>
          </p:cNvPr>
          <p:cNvSpPr>
            <a:spLocks noGrp="1"/>
          </p:cNvSpPr>
          <p:nvPr>
            <p:ph type="ctrTitle"/>
          </p:nvPr>
        </p:nvSpPr>
        <p:spPr>
          <a:xfrm>
            <a:off x="965198" y="2490283"/>
            <a:ext cx="5602383" cy="1877437"/>
          </a:xfrm>
        </p:spPr>
        <p:txBody>
          <a:bodyPr>
            <a:normAutofit/>
          </a:bodyPr>
          <a:lstStyle/>
          <a:p>
            <a:r>
              <a:rPr lang="en-GB" dirty="0"/>
              <a:t>Although…</a:t>
            </a:r>
          </a:p>
        </p:txBody>
      </p:sp>
      <p:sp>
        <p:nvSpPr>
          <p:cNvPr id="8" name="Rectangle 7">
            <a:extLst>
              <a:ext uri="{FF2B5EF4-FFF2-40B4-BE49-F238E27FC236}">
                <a16:creationId xmlns:a16="http://schemas.microsoft.com/office/drawing/2014/main" id="{165040EF-32B8-46F3-823C-6BA3A49A7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B4ADA9B-D583-4AF9-B3A3-BE8D0CB83F73}"/>
              </a:ext>
            </a:extLst>
          </p:cNvPr>
          <p:cNvSpPr>
            <a:spLocks noGrp="1"/>
          </p:cNvSpPr>
          <p:nvPr>
            <p:ph type="subTitle" idx="1"/>
          </p:nvPr>
        </p:nvSpPr>
        <p:spPr>
          <a:xfrm>
            <a:off x="8034768" y="745587"/>
            <a:ext cx="3657119" cy="5978769"/>
          </a:xfrm>
        </p:spPr>
        <p:txBody>
          <a:bodyPr anchor="ctr">
            <a:normAutofit/>
          </a:bodyPr>
          <a:lstStyle/>
          <a:p>
            <a:pPr>
              <a:lnSpc>
                <a:spcPct val="90000"/>
              </a:lnSpc>
            </a:pPr>
            <a:r>
              <a:rPr lang="en-GB" sz="2800" b="1" dirty="0" err="1">
                <a:solidFill>
                  <a:schemeClr val="bg1">
                    <a:lumMod val="75000"/>
                    <a:lumOff val="25000"/>
                  </a:schemeClr>
                </a:solidFill>
              </a:rPr>
              <a:t>Pitkanen</a:t>
            </a:r>
            <a:r>
              <a:rPr lang="en-GB" sz="2800" b="1" dirty="0">
                <a:solidFill>
                  <a:schemeClr val="bg1">
                    <a:lumMod val="75000"/>
                    <a:lumOff val="25000"/>
                  </a:schemeClr>
                </a:solidFill>
              </a:rPr>
              <a:t> (2005), proposed that, despite the fact that the counsellor may hold different belief systems and perspectives from the client, the main aim is to possess an emotional commitment to the fundamentals of all human beings </a:t>
            </a:r>
            <a:r>
              <a:rPr lang="en-GB" sz="1400" dirty="0">
                <a:solidFill>
                  <a:schemeClr val="bg1">
                    <a:lumMod val="75000"/>
                    <a:lumOff val="25000"/>
                  </a:schemeClr>
                </a:solidFill>
              </a:rPr>
              <a:t>(</a:t>
            </a:r>
            <a:r>
              <a:rPr lang="en-GB" sz="1400" dirty="0" err="1">
                <a:solidFill>
                  <a:schemeClr val="bg1">
                    <a:lumMod val="75000"/>
                    <a:lumOff val="25000"/>
                  </a:schemeClr>
                </a:solidFill>
              </a:rPr>
              <a:t>Pitkanen</a:t>
            </a:r>
            <a:r>
              <a:rPr lang="en-GB" sz="1400" dirty="0">
                <a:solidFill>
                  <a:schemeClr val="bg1">
                    <a:lumMod val="75000"/>
                    <a:lumOff val="25000"/>
                  </a:schemeClr>
                </a:solidFill>
              </a:rPr>
              <a:t>, 2005) </a:t>
            </a:r>
          </a:p>
        </p:txBody>
      </p:sp>
    </p:spTree>
    <p:extLst>
      <p:ext uri="{BB962C8B-B14F-4D97-AF65-F5344CB8AC3E}">
        <p14:creationId xmlns:p14="http://schemas.microsoft.com/office/powerpoint/2010/main" val="10921349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35E3ECC-E4BB-4015-8926-0A0F9D209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7702" cy="6858000"/>
          </a:xfrm>
          <a:prstGeom prst="rect">
            <a:avLst/>
          </a:prstGeom>
          <a:solidFill>
            <a:srgbClr val="898A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45AA24CE-7AE0-41E4-B9E8-E6C9C17D2EAC}"/>
              </a:ext>
            </a:extLst>
          </p:cNvPr>
          <p:cNvSpPr>
            <a:spLocks noGrp="1"/>
          </p:cNvSpPr>
          <p:nvPr>
            <p:ph type="ctrTitle"/>
          </p:nvPr>
        </p:nvSpPr>
        <p:spPr>
          <a:xfrm>
            <a:off x="804672" y="142320"/>
            <a:ext cx="5959975" cy="4681214"/>
          </a:xfrm>
          <a:noFill/>
          <a:ln>
            <a:noFill/>
          </a:ln>
        </p:spPr>
        <p:txBody>
          <a:bodyPr>
            <a:normAutofit/>
          </a:bodyPr>
          <a:lstStyle/>
          <a:p>
            <a:pPr algn="r"/>
            <a:r>
              <a:rPr lang="en-GB" sz="3600" dirty="0">
                <a:solidFill>
                  <a:srgbClr val="FFFFFF"/>
                </a:solidFill>
              </a:rPr>
              <a:t>Does this approach really encompass other cultural beliefs and adapt accordingly?</a:t>
            </a:r>
          </a:p>
        </p:txBody>
      </p:sp>
      <p:sp>
        <p:nvSpPr>
          <p:cNvPr id="3" name="Subtitle 2">
            <a:extLst>
              <a:ext uri="{FF2B5EF4-FFF2-40B4-BE49-F238E27FC236}">
                <a16:creationId xmlns:a16="http://schemas.microsoft.com/office/drawing/2014/main" id="{1FDF5C04-5BAA-473B-8EC3-CFD3FB4D4AF3}"/>
              </a:ext>
            </a:extLst>
          </p:cNvPr>
          <p:cNvSpPr>
            <a:spLocks noGrp="1"/>
          </p:cNvSpPr>
          <p:nvPr>
            <p:ph type="subTitle" idx="1"/>
          </p:nvPr>
        </p:nvSpPr>
        <p:spPr>
          <a:xfrm>
            <a:off x="804672" y="4965853"/>
            <a:ext cx="5959974" cy="519695"/>
          </a:xfrm>
        </p:spPr>
        <p:txBody>
          <a:bodyPr>
            <a:noAutofit/>
          </a:bodyPr>
          <a:lstStyle/>
          <a:p>
            <a:pPr algn="r"/>
            <a:r>
              <a:rPr lang="en-GB" sz="2800" b="1" dirty="0">
                <a:solidFill>
                  <a:schemeClr val="bg1"/>
                </a:solidFill>
              </a:rPr>
              <a:t>Do we have any other approach as a comparative?</a:t>
            </a:r>
          </a:p>
        </p:txBody>
      </p:sp>
      <p:pic>
        <p:nvPicPr>
          <p:cNvPr id="5" name="Picture 4">
            <a:extLst>
              <a:ext uri="{FF2B5EF4-FFF2-40B4-BE49-F238E27FC236}">
                <a16:creationId xmlns:a16="http://schemas.microsoft.com/office/drawing/2014/main" id="{4571BE03-5DAD-4662-BE46-E2CE61630CA3}"/>
              </a:ext>
            </a:extLst>
          </p:cNvPr>
          <p:cNvPicPr>
            <a:picLocks noChangeAspect="1"/>
          </p:cNvPicPr>
          <p:nvPr/>
        </p:nvPicPr>
        <p:blipFill rotWithShape="1">
          <a:blip r:embed="rId2"/>
          <a:srcRect l="39962" r="14736" b="-1"/>
          <a:stretch/>
        </p:blipFill>
        <p:spPr>
          <a:xfrm>
            <a:off x="7537702" y="10"/>
            <a:ext cx="4654297" cy="6857990"/>
          </a:xfrm>
          <a:prstGeom prst="rect">
            <a:avLst/>
          </a:prstGeom>
        </p:spPr>
      </p:pic>
    </p:spTree>
    <p:extLst>
      <p:ext uri="{BB962C8B-B14F-4D97-AF65-F5344CB8AC3E}">
        <p14:creationId xmlns:p14="http://schemas.microsoft.com/office/powerpoint/2010/main" val="40112843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1463E2E-C925-4566-814A-BD64B85E22E9}"/>
              </a:ext>
            </a:extLst>
          </p:cNvPr>
          <p:cNvSpPr>
            <a:spLocks noGrp="1"/>
          </p:cNvSpPr>
          <p:nvPr>
            <p:ph type="subTitle" idx="1"/>
          </p:nvPr>
        </p:nvSpPr>
        <p:spPr>
          <a:xfrm>
            <a:off x="640068" y="5404807"/>
            <a:ext cx="10911865" cy="1210394"/>
          </a:xfrm>
        </p:spPr>
        <p:txBody>
          <a:bodyPr>
            <a:noAutofit/>
          </a:bodyPr>
          <a:lstStyle/>
          <a:p>
            <a:pPr>
              <a:lnSpc>
                <a:spcPct val="90000"/>
              </a:lnSpc>
            </a:pPr>
            <a:r>
              <a:rPr lang="en-GB" sz="2800" dirty="0">
                <a:solidFill>
                  <a:schemeClr val="bg1"/>
                </a:solidFill>
              </a:rPr>
              <a:t>Counselling has certainly moved in an essential direction.  Although the idea behind pluralistic counselling allows for flexibility and entails the acceptance of cultural diversity …</a:t>
            </a:r>
          </a:p>
        </p:txBody>
      </p:sp>
      <p:sp>
        <p:nvSpPr>
          <p:cNvPr id="19" name="Rectangle 14">
            <a:extLst>
              <a:ext uri="{FF2B5EF4-FFF2-40B4-BE49-F238E27FC236}">
                <a16:creationId xmlns:a16="http://schemas.microsoft.com/office/drawing/2014/main" id="{84167985-D6E9-40FF-97C0-4B6D373E85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68" y="640080"/>
            <a:ext cx="10911865" cy="462686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6">
            <a:extLst>
              <a:ext uri="{FF2B5EF4-FFF2-40B4-BE49-F238E27FC236}">
                <a16:creationId xmlns:a16="http://schemas.microsoft.com/office/drawing/2014/main" id="{68801362-349C-44BE-BEF6-8E926E1D3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6" y="804672"/>
            <a:ext cx="10579608" cy="42976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55EAE-77FC-4691-A318-51E35D2A7E5A}"/>
              </a:ext>
            </a:extLst>
          </p:cNvPr>
          <p:cNvSpPr>
            <a:spLocks noGrp="1"/>
          </p:cNvSpPr>
          <p:nvPr>
            <p:ph type="ctrTitle"/>
          </p:nvPr>
        </p:nvSpPr>
        <p:spPr>
          <a:xfrm>
            <a:off x="1262728" y="1283860"/>
            <a:ext cx="9638443" cy="3339303"/>
          </a:xfrm>
          <a:ln>
            <a:noFill/>
          </a:ln>
        </p:spPr>
        <p:txBody>
          <a:bodyPr>
            <a:normAutofit/>
          </a:bodyPr>
          <a:lstStyle/>
          <a:p>
            <a:r>
              <a:rPr lang="en-GB" sz="5000" dirty="0"/>
              <a:t>It Certainly does have its benefits, and runs from the basis of common good.</a:t>
            </a:r>
          </a:p>
        </p:txBody>
      </p:sp>
    </p:spTree>
    <p:extLst>
      <p:ext uri="{BB962C8B-B14F-4D97-AF65-F5344CB8AC3E}">
        <p14:creationId xmlns:p14="http://schemas.microsoft.com/office/powerpoint/2010/main" val="17326554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7000"/>
                <a:shade val="100000"/>
                <a:satMod val="185000"/>
                <a:lumMod val="120000"/>
              </a:schemeClr>
            </a:gs>
            <a:gs pos="100000">
              <a:schemeClr val="bg1">
                <a:tint val="96000"/>
                <a:shade val="95000"/>
                <a:satMod val="215000"/>
                <a:lumMod val="80000"/>
              </a:schemeClr>
            </a:gs>
          </a:gsLst>
          <a:path path="circle">
            <a:fillToRect l="50000" t="55000" r="125000" b="100000"/>
          </a:path>
        </a:gradFill>
        <a:effectLst/>
      </p:bgPr>
    </p:bg>
    <p:spTree>
      <p:nvGrpSpPr>
        <p:cNvPr id="1" name=""/>
        <p:cNvGrpSpPr/>
        <p:nvPr/>
      </p:nvGrpSpPr>
      <p:grpSpPr>
        <a:xfrm>
          <a:off x="0" y="0"/>
          <a:ext cx="0" cy="0"/>
          <a:chOff x="0" y="0"/>
          <a:chExt cx="0" cy="0"/>
        </a:xfrm>
      </p:grpSpPr>
      <p:sp useBgFill="1">
        <p:nvSpPr>
          <p:cNvPr id="10" name="Rectangle 7">
            <a:extLst>
              <a:ext uri="{FF2B5EF4-FFF2-40B4-BE49-F238E27FC236}">
                <a16:creationId xmlns:a16="http://schemas.microsoft.com/office/drawing/2014/main" id="{61C9F4F8-1CA1-4169-A513-5E15F4D91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58EE72-E85E-4844-8F01-C4B2BB8253CA}"/>
              </a:ext>
            </a:extLst>
          </p:cNvPr>
          <p:cNvSpPr>
            <a:spLocks noGrp="1"/>
          </p:cNvSpPr>
          <p:nvPr>
            <p:ph type="ctrTitle"/>
          </p:nvPr>
        </p:nvSpPr>
        <p:spPr>
          <a:xfrm>
            <a:off x="1600200" y="2386744"/>
            <a:ext cx="8991600" cy="1645920"/>
          </a:xfrm>
          <a:solidFill>
            <a:schemeClr val="accent1"/>
          </a:solidFill>
          <a:ln w="190500" cmpd="thinThick">
            <a:solidFill>
              <a:schemeClr val="accent1"/>
            </a:solidFill>
          </a:ln>
        </p:spPr>
        <p:txBody>
          <a:bodyPr>
            <a:normAutofit/>
          </a:bodyPr>
          <a:lstStyle/>
          <a:p>
            <a:r>
              <a:rPr lang="en-GB" sz="3500">
                <a:solidFill>
                  <a:srgbClr val="FFFFFF"/>
                </a:solidFill>
              </a:rPr>
              <a:t>Does this approach truly allow for cultural differences? </a:t>
            </a:r>
          </a:p>
        </p:txBody>
      </p:sp>
      <p:sp>
        <p:nvSpPr>
          <p:cNvPr id="3" name="Subtitle 2">
            <a:extLst>
              <a:ext uri="{FF2B5EF4-FFF2-40B4-BE49-F238E27FC236}">
                <a16:creationId xmlns:a16="http://schemas.microsoft.com/office/drawing/2014/main" id="{FEB7C1DC-D212-4BAF-8AE0-36BFC2267166}"/>
              </a:ext>
            </a:extLst>
          </p:cNvPr>
          <p:cNvSpPr>
            <a:spLocks noGrp="1"/>
          </p:cNvSpPr>
          <p:nvPr>
            <p:ph type="subTitle" idx="1"/>
          </p:nvPr>
        </p:nvSpPr>
        <p:spPr>
          <a:xfrm>
            <a:off x="2695194" y="4352544"/>
            <a:ext cx="6801612" cy="1239894"/>
          </a:xfrm>
        </p:spPr>
        <p:txBody>
          <a:bodyPr>
            <a:normAutofit/>
          </a:bodyPr>
          <a:lstStyle/>
          <a:p>
            <a:r>
              <a:rPr lang="en-GB"/>
              <a:t>Or is more research required?</a:t>
            </a:r>
            <a:endParaRPr lang="en-GB" dirty="0"/>
          </a:p>
        </p:txBody>
      </p:sp>
    </p:spTree>
    <p:extLst>
      <p:ext uri="{BB962C8B-B14F-4D97-AF65-F5344CB8AC3E}">
        <p14:creationId xmlns:p14="http://schemas.microsoft.com/office/powerpoint/2010/main" val="33681821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9" name="Picture 4">
            <a:extLst>
              <a:ext uri="{FF2B5EF4-FFF2-40B4-BE49-F238E27FC236}">
                <a16:creationId xmlns:a16="http://schemas.microsoft.com/office/drawing/2014/main" id="{1EBD996F-D0C4-4808-8951-367368F6EE20}"/>
              </a:ext>
            </a:extLst>
          </p:cNvPr>
          <p:cNvPicPr>
            <a:picLocks noChangeAspect="1"/>
          </p:cNvPicPr>
          <p:nvPr/>
        </p:nvPicPr>
        <p:blipFill rotWithShape="1">
          <a:blip r:embed="rId2"/>
          <a:srcRect t="19561" b="24260"/>
          <a:stretch/>
        </p:blipFill>
        <p:spPr>
          <a:xfrm>
            <a:off x="20" y="10"/>
            <a:ext cx="12191980" cy="4571990"/>
          </a:xfrm>
          <a:prstGeom prst="rect">
            <a:avLst/>
          </a:prstGeom>
        </p:spPr>
      </p:pic>
      <p:sp>
        <p:nvSpPr>
          <p:cNvPr id="2" name="Title 1">
            <a:extLst>
              <a:ext uri="{FF2B5EF4-FFF2-40B4-BE49-F238E27FC236}">
                <a16:creationId xmlns:a16="http://schemas.microsoft.com/office/drawing/2014/main" id="{D8C3488B-BFA6-406C-A0EE-E77A817BCFC9}"/>
              </a:ext>
            </a:extLst>
          </p:cNvPr>
          <p:cNvSpPr>
            <a:spLocks noGrp="1"/>
          </p:cNvSpPr>
          <p:nvPr>
            <p:ph type="ctrTitle"/>
          </p:nvPr>
        </p:nvSpPr>
        <p:spPr>
          <a:xfrm>
            <a:off x="1600200" y="3894206"/>
            <a:ext cx="8991600" cy="1645759"/>
          </a:xfrm>
        </p:spPr>
        <p:txBody>
          <a:bodyPr>
            <a:normAutofit fontScale="90000"/>
          </a:bodyPr>
          <a:lstStyle/>
          <a:p>
            <a:br>
              <a:rPr lang="en-GB" sz="2900" b="1" dirty="0"/>
            </a:br>
            <a:br>
              <a:rPr lang="en-GB" sz="2900" b="1" dirty="0"/>
            </a:br>
            <a:r>
              <a:rPr lang="en-GB" sz="2900" b="1" dirty="0"/>
              <a:t>Thank you for listening</a:t>
            </a:r>
            <a:br>
              <a:rPr lang="en-GB" sz="2900" b="1" dirty="0"/>
            </a:br>
            <a:r>
              <a:rPr lang="en-GB" sz="2900" b="1" dirty="0"/>
              <a:t>Please feel free to ask any questions you may have </a:t>
            </a:r>
            <a:br>
              <a:rPr lang="en-GB" sz="2900" b="1" dirty="0"/>
            </a:br>
            <a:br>
              <a:rPr lang="en-GB" sz="2900" b="1" dirty="0"/>
            </a:br>
            <a:endParaRPr lang="en-GB" sz="2900" b="1" dirty="0"/>
          </a:p>
        </p:txBody>
      </p:sp>
    </p:spTree>
    <p:extLst>
      <p:ext uri="{BB962C8B-B14F-4D97-AF65-F5344CB8AC3E}">
        <p14:creationId xmlns:p14="http://schemas.microsoft.com/office/powerpoint/2010/main" val="613348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FB20278-6BD7-4D51-ACA4-CAAA1EF5BDC7}"/>
              </a:ext>
            </a:extLst>
          </p:cNvPr>
          <p:cNvSpPr txBox="1"/>
          <p:nvPr/>
        </p:nvSpPr>
        <p:spPr>
          <a:xfrm>
            <a:off x="3137094" y="171382"/>
            <a:ext cx="5078437" cy="461665"/>
          </a:xfrm>
          <a:prstGeom prst="rect">
            <a:avLst/>
          </a:prstGeom>
          <a:noFill/>
        </p:spPr>
        <p:txBody>
          <a:bodyPr wrap="square" rtlCol="0">
            <a:spAutoFit/>
          </a:bodyPr>
          <a:lstStyle/>
          <a:p>
            <a:pPr algn="ctr"/>
            <a:r>
              <a:rPr lang="en-GB" sz="2400" u="sng" dirty="0"/>
              <a:t>References</a:t>
            </a:r>
            <a:r>
              <a:rPr lang="en-GB" dirty="0"/>
              <a:t> </a:t>
            </a:r>
          </a:p>
        </p:txBody>
      </p:sp>
      <p:sp>
        <p:nvSpPr>
          <p:cNvPr id="8" name="TextBox 7">
            <a:extLst>
              <a:ext uri="{FF2B5EF4-FFF2-40B4-BE49-F238E27FC236}">
                <a16:creationId xmlns:a16="http://schemas.microsoft.com/office/drawing/2014/main" id="{99F50F8B-5E86-4447-A681-45CBBF1A056D}"/>
              </a:ext>
            </a:extLst>
          </p:cNvPr>
          <p:cNvSpPr txBox="1"/>
          <p:nvPr/>
        </p:nvSpPr>
        <p:spPr>
          <a:xfrm>
            <a:off x="538650" y="774747"/>
            <a:ext cx="10677378" cy="5308505"/>
          </a:xfrm>
          <a:prstGeom prst="rect">
            <a:avLst/>
          </a:prstGeom>
          <a:noFill/>
        </p:spPr>
        <p:txBody>
          <a:bodyPr wrap="square" rtlCol="0">
            <a:spAutoFit/>
          </a:bodyPr>
          <a:lstStyle/>
          <a:p>
            <a:pPr>
              <a:lnSpc>
                <a:spcPct val="200000"/>
              </a:lnSpc>
              <a:spcAft>
                <a:spcPts val="800"/>
              </a:spcAft>
            </a:pPr>
            <a:r>
              <a:rPr lang="en-GB" dirty="0" err="1">
                <a:latin typeface="Calibri" panose="020F0502020204030204" pitchFamily="34" charset="0"/>
                <a:ea typeface="Calibri" panose="020F0502020204030204" pitchFamily="34" charset="0"/>
                <a:cs typeface="Times New Roman" panose="02020603050405020304" pitchFamily="18" charset="0"/>
              </a:rPr>
              <a:t>Buzzel</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n.d</a:t>
            </a:r>
            <a:r>
              <a:rPr lang="en-GB" dirty="0">
                <a:latin typeface="Calibri" panose="020F0502020204030204" pitchFamily="34" charset="0"/>
                <a:ea typeface="Calibri" panose="020F0502020204030204" pitchFamily="34" charset="0"/>
                <a:cs typeface="Times New Roman" panose="02020603050405020304" pitchFamily="18" charset="0"/>
              </a:rPr>
              <a:t>). Cultural Pluralism [image]. Retrieved from URL.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https://media.buzzle.com/media/images-en/illustrations/conceptual/politics/1200-610662-cultural-pluralism-and-melting-pot.jpg</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Chalmers, F. G. (1996). </a:t>
            </a:r>
            <a:r>
              <a:rPr lang="en-GB" i="1" dirty="0">
                <a:latin typeface="Calibri" panose="020F0502020204030204" pitchFamily="34" charset="0"/>
                <a:ea typeface="Calibri" panose="020F0502020204030204" pitchFamily="34" charset="0"/>
                <a:cs typeface="Times New Roman" panose="02020603050405020304" pitchFamily="18" charset="0"/>
              </a:rPr>
              <a:t>Celebrating Pluralism: Art, Education, and Cultural Diversity. </a:t>
            </a:r>
            <a:r>
              <a:rPr lang="en-GB" dirty="0">
                <a:latin typeface="Calibri" panose="020F0502020204030204" pitchFamily="34" charset="0"/>
                <a:ea typeface="Calibri" panose="020F0502020204030204" pitchFamily="34" charset="0"/>
                <a:cs typeface="Times New Roman" panose="02020603050405020304" pitchFamily="18" charset="0"/>
              </a:rPr>
              <a:t>Los Angeles: The J. Paul Getty Trust</a:t>
            </a:r>
          </a:p>
          <a:p>
            <a:pPr>
              <a:lnSpc>
                <a:spcPct val="200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Cooper, M. &amp; Dryden, W. (2016). </a:t>
            </a:r>
            <a:r>
              <a:rPr lang="en-GB" i="1" dirty="0">
                <a:latin typeface="Calibri" panose="020F0502020204030204" pitchFamily="34" charset="0"/>
                <a:ea typeface="Calibri" panose="020F0502020204030204" pitchFamily="34" charset="0"/>
                <a:cs typeface="Times New Roman" panose="02020603050405020304" pitchFamily="18" charset="0"/>
              </a:rPr>
              <a:t>The Handbook of Pluralistic Counselling and Psychotherapy.</a:t>
            </a:r>
            <a:r>
              <a:rPr lang="en-GB" dirty="0">
                <a:latin typeface="Calibri" panose="020F0502020204030204" pitchFamily="34" charset="0"/>
                <a:ea typeface="Calibri" panose="020F0502020204030204" pitchFamily="34" charset="0"/>
                <a:cs typeface="Times New Roman" panose="02020603050405020304" pitchFamily="18" charset="0"/>
              </a:rPr>
              <a:t> Croydon: Sage Publishing</a:t>
            </a:r>
          </a:p>
          <a:p>
            <a:pPr>
              <a:lnSpc>
                <a:spcPct val="200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Cooper, M. &amp; McLeod, J. (2007). A pluralistic framework for counselling and psychotherapy: implications for research. </a:t>
            </a:r>
            <a:r>
              <a:rPr lang="en-GB" i="1" dirty="0">
                <a:latin typeface="Calibri" panose="020F0502020204030204" pitchFamily="34" charset="0"/>
                <a:ea typeface="Calibri" panose="020F0502020204030204" pitchFamily="34" charset="0"/>
                <a:cs typeface="Times New Roman" panose="02020603050405020304" pitchFamily="18" charset="0"/>
              </a:rPr>
              <a:t>Counselling and Psychotherapy Research Linking research with practice, </a:t>
            </a:r>
            <a:r>
              <a:rPr lang="en-GB" dirty="0">
                <a:latin typeface="Calibri" panose="020F0502020204030204" pitchFamily="34" charset="0"/>
                <a:ea typeface="Calibri" panose="020F0502020204030204" pitchFamily="34" charset="0"/>
                <a:cs typeface="Times New Roman" panose="02020603050405020304" pitchFamily="18" charset="0"/>
              </a:rPr>
              <a:t>7(3), 135-143.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https://doi.org/10.1080/14733140701566282</a:t>
            </a:r>
            <a:endPar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683649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8EA829B-E598-4948-986A-A919B8E6215B}"/>
              </a:ext>
            </a:extLst>
          </p:cNvPr>
          <p:cNvSpPr txBox="1"/>
          <p:nvPr/>
        </p:nvSpPr>
        <p:spPr>
          <a:xfrm>
            <a:off x="172278" y="331304"/>
            <a:ext cx="11834192" cy="5411097"/>
          </a:xfrm>
          <a:prstGeom prst="rect">
            <a:avLst/>
          </a:prstGeom>
          <a:noFill/>
        </p:spPr>
        <p:txBody>
          <a:bodyPr wrap="square" rtlCol="0">
            <a:spAutoFit/>
          </a:bodyPr>
          <a:lstStyle/>
          <a:p>
            <a:pPr lvl="0">
              <a:lnSpc>
                <a:spcPct val="200000"/>
              </a:lnSpc>
              <a:spcAft>
                <a:spcPts val="800"/>
              </a:spcAft>
            </a:pPr>
            <a:r>
              <a:rPr lang="en-GB">
                <a:solidFill>
                  <a:srgbClr val="000000"/>
                </a:solidFill>
                <a:latin typeface="Calibri" panose="020F0502020204030204" pitchFamily="34" charset="0"/>
                <a:ea typeface="Calibri" panose="020F0502020204030204" pitchFamily="34" charset="0"/>
                <a:cs typeface="Times New Roman" panose="02020603050405020304" pitchFamily="18" charset="0"/>
              </a:rPr>
              <a:t>Cooper, M. &amp; McLoed, J. (2011). </a:t>
            </a:r>
            <a:r>
              <a:rPr lang="en-GB" i="1">
                <a:solidFill>
                  <a:srgbClr val="000000"/>
                </a:solidFill>
                <a:latin typeface="Calibri" panose="020F0502020204030204" pitchFamily="34" charset="0"/>
                <a:ea typeface="Calibri" panose="020F0502020204030204" pitchFamily="34" charset="0"/>
                <a:cs typeface="Times New Roman" panose="02020603050405020304" pitchFamily="18" charset="0"/>
              </a:rPr>
              <a:t>Pluralistic Counselling and Psychotherapy. </a:t>
            </a:r>
            <a:r>
              <a:rPr lang="en-GB">
                <a:solidFill>
                  <a:srgbClr val="000000"/>
                </a:solidFill>
                <a:latin typeface="Calibri" panose="020F0502020204030204" pitchFamily="34" charset="0"/>
                <a:ea typeface="Calibri" panose="020F0502020204030204" pitchFamily="34" charset="0"/>
                <a:cs typeface="Times New Roman" panose="02020603050405020304" pitchFamily="18" charset="0"/>
              </a:rPr>
              <a:t>London: Sage Publications Inc.</a:t>
            </a:r>
          </a:p>
          <a:p>
            <a:pPr lvl="0">
              <a:lnSpc>
                <a:spcPct val="200000"/>
              </a:lnSpc>
              <a:spcAft>
                <a:spcPts val="800"/>
              </a:spcAft>
            </a:pPr>
            <a:r>
              <a:rPr lang="en-GB">
                <a:solidFill>
                  <a:srgbClr val="000000"/>
                </a:solidFill>
                <a:latin typeface="Calibri" panose="020F0502020204030204" pitchFamily="34" charset="0"/>
                <a:ea typeface="Calibri" panose="020F0502020204030204" pitchFamily="34" charset="0"/>
                <a:cs typeface="Times New Roman" panose="02020603050405020304" pitchFamily="18" charset="0"/>
              </a:rPr>
              <a:t>Jaladin, R. A. M., Amit, N., Anuar, A. A., Fernandez, J. A., Salleh, S., Rais, H., Lim, H. S. (2019). Development of a continuous professional development training module based on multicultural counselling competency for professional counsellors in Malaysia. </a:t>
            </a:r>
            <a:r>
              <a:rPr lang="en-GB" i="1">
                <a:solidFill>
                  <a:srgbClr val="000000"/>
                </a:solidFill>
                <a:latin typeface="Calibri" panose="020F0502020204030204" pitchFamily="34" charset="0"/>
                <a:ea typeface="Calibri" panose="020F0502020204030204" pitchFamily="34" charset="0"/>
                <a:cs typeface="Times New Roman" panose="02020603050405020304" pitchFamily="18" charset="0"/>
              </a:rPr>
              <a:t>Journal of Adult and Continuing Education. </a:t>
            </a:r>
            <a:r>
              <a:rPr lang="en-GB">
                <a:solidFill>
                  <a:srgbClr val="000000"/>
                </a:solidFill>
                <a:latin typeface="Calibri" panose="020F0502020204030204" pitchFamily="34" charset="0"/>
                <a:ea typeface="Calibri" panose="020F0502020204030204" pitchFamily="34" charset="0"/>
                <a:cs typeface="Times New Roman" panose="02020603050405020304" pitchFamily="18" charset="0"/>
              </a:rPr>
              <a:t>https://doi.org/10.1177%2F1477971419896375</a:t>
            </a:r>
          </a:p>
          <a:p>
            <a:pPr lvl="0">
              <a:lnSpc>
                <a:spcPct val="200000"/>
              </a:lnSpc>
              <a:spcAft>
                <a:spcPts val="800"/>
              </a:spcAft>
            </a:pPr>
            <a:r>
              <a:rPr lang="en-GB">
                <a:solidFill>
                  <a:srgbClr val="000000"/>
                </a:solidFill>
                <a:latin typeface="Calibri" panose="020F0502020204030204" pitchFamily="34" charset="0"/>
                <a:ea typeface="Calibri" panose="020F0502020204030204" pitchFamily="34" charset="0"/>
                <a:cs typeface="Times New Roman" panose="02020603050405020304" pitchFamily="18" charset="0"/>
              </a:rPr>
              <a:t>Laungani, P. (2005). Building multicultural counselling bridges: the holy grail or a poisoned chalice? </a:t>
            </a:r>
            <a:r>
              <a:rPr lang="en-GB" i="1">
                <a:solidFill>
                  <a:srgbClr val="000000"/>
                </a:solidFill>
                <a:latin typeface="Calibri" panose="020F0502020204030204" pitchFamily="34" charset="0"/>
                <a:ea typeface="Calibri" panose="020F0502020204030204" pitchFamily="34" charset="0"/>
                <a:cs typeface="Times New Roman" panose="02020603050405020304" pitchFamily="18" charset="0"/>
              </a:rPr>
              <a:t>Counselling Psychology Quarterly, </a:t>
            </a:r>
            <a:r>
              <a:rPr lang="en-GB">
                <a:solidFill>
                  <a:srgbClr val="000000"/>
                </a:solidFill>
                <a:latin typeface="Calibri" panose="020F0502020204030204" pitchFamily="34" charset="0"/>
                <a:ea typeface="Calibri" panose="020F0502020204030204" pitchFamily="34" charset="0"/>
                <a:cs typeface="Times New Roman" panose="02020603050405020304" pitchFamily="18" charset="0"/>
              </a:rPr>
              <a:t>18(4), 247-259. </a:t>
            </a:r>
            <a:r>
              <a:rPr lang="en-GB" u="sng">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https://doi.org/10.1080/09515070500435476</a:t>
            </a:r>
            <a:endParaRPr lang="en-GB">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lvl="0">
              <a:lnSpc>
                <a:spcPct val="200000"/>
              </a:lnSpc>
              <a:spcAft>
                <a:spcPts val="800"/>
              </a:spcAft>
            </a:pPr>
            <a:r>
              <a:rPr lang="en-GB" u="sng">
                <a:solidFill>
                  <a:srgbClr val="0563C1"/>
                </a:solidFill>
                <a:latin typeface="Calibri" panose="020F0502020204030204" pitchFamily="34" charset="0"/>
                <a:ea typeface="Calibri" panose="020F0502020204030204" pitchFamily="34" charset="0"/>
                <a:cs typeface="Times New Roman" panose="02020603050405020304" pitchFamily="18" charset="0"/>
              </a:rPr>
              <a:t>Launikari, M. &amp; Puukari, S. </a:t>
            </a:r>
            <a:r>
              <a:rPr lang="en-GB">
                <a:solidFill>
                  <a:srgbClr val="000000"/>
                </a:solidFill>
                <a:latin typeface="Calibri" panose="020F0502020204030204" pitchFamily="34" charset="0"/>
                <a:ea typeface="Calibri" panose="020F0502020204030204" pitchFamily="34" charset="0"/>
                <a:cs typeface="Times New Roman" panose="02020603050405020304" pitchFamily="18" charset="0"/>
              </a:rPr>
              <a:t>(2005). </a:t>
            </a:r>
            <a:r>
              <a:rPr lang="en-GB" i="1" u="sng">
                <a:solidFill>
                  <a:srgbClr val="0563C1"/>
                </a:solidFill>
                <a:latin typeface="Calibri" panose="020F0502020204030204" pitchFamily="34" charset="0"/>
                <a:ea typeface="Calibri" panose="020F0502020204030204" pitchFamily="34" charset="0"/>
                <a:cs typeface="Times New Roman" panose="02020603050405020304" pitchFamily="18" charset="0"/>
              </a:rPr>
              <a:t>Multicultural Guidance and Counselling Theoretical Foundations and Best Practices in Europe. </a:t>
            </a:r>
            <a:r>
              <a:rPr lang="en-GB">
                <a:solidFill>
                  <a:srgbClr val="000000"/>
                </a:solidFill>
                <a:latin typeface="Calibri" panose="020F0502020204030204" pitchFamily="34" charset="0"/>
                <a:ea typeface="Calibri" panose="020F0502020204030204" pitchFamily="34" charset="0"/>
                <a:cs typeface="Times New Roman" panose="02020603050405020304" pitchFamily="18" charset="0"/>
              </a:rPr>
              <a:t>Finland: </a:t>
            </a:r>
            <a:r>
              <a:rPr lang="en-GB" u="sng">
                <a:solidFill>
                  <a:srgbClr val="0563C1"/>
                </a:solidFill>
                <a:latin typeface="Calibri" panose="020F0502020204030204" pitchFamily="34" charset="0"/>
                <a:ea typeface="Calibri" panose="020F0502020204030204" pitchFamily="34" charset="0"/>
                <a:cs typeface="Times New Roman" panose="02020603050405020304" pitchFamily="18" charset="0"/>
              </a:rPr>
              <a:t>Centre for International Mobility CIMO and Institute for Educational Research</a:t>
            </a:r>
            <a:endParaRPr lang="en-GB">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lvl="0">
              <a:lnSpc>
                <a:spcPct val="200000"/>
              </a:lnSpc>
              <a:spcAft>
                <a:spcPts val="800"/>
              </a:spcAft>
            </a:pPr>
            <a:r>
              <a:rPr lang="en-GB">
                <a:solidFill>
                  <a:srgbClr val="000000"/>
                </a:solidFill>
                <a:latin typeface="Calibri" panose="020F0502020204030204" pitchFamily="34" charset="0"/>
                <a:ea typeface="Calibri" panose="020F0502020204030204" pitchFamily="34" charset="0"/>
                <a:cs typeface="Times New Roman" panose="02020603050405020304" pitchFamily="18" charset="0"/>
              </a:rPr>
              <a:t>McLeod, J. (2017) </a:t>
            </a:r>
            <a:r>
              <a:rPr lang="en-GB" i="1">
                <a:solidFill>
                  <a:srgbClr val="000000"/>
                </a:solidFill>
                <a:latin typeface="Calibri" panose="020F0502020204030204" pitchFamily="34" charset="0"/>
                <a:ea typeface="Calibri" panose="020F0502020204030204" pitchFamily="34" charset="0"/>
                <a:cs typeface="Times New Roman" panose="02020603050405020304" pitchFamily="18" charset="0"/>
              </a:rPr>
              <a:t>Pluralistic therapy: distinctive features</a:t>
            </a:r>
            <a:r>
              <a:rPr lang="en-GB">
                <a:solidFill>
                  <a:srgbClr val="000000"/>
                </a:solidFill>
                <a:latin typeface="Calibri" panose="020F0502020204030204" pitchFamily="34" charset="0"/>
                <a:ea typeface="Calibri" panose="020F0502020204030204" pitchFamily="34" charset="0"/>
                <a:cs typeface="Times New Roman" panose="02020603050405020304" pitchFamily="18" charset="0"/>
              </a:rPr>
              <a:t>. London: Routledge</a:t>
            </a:r>
            <a:endPar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2819655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F5B9F87D69BA54197DE015BB36D6107" ma:contentTypeVersion="4" ma:contentTypeDescription="Create a new document." ma:contentTypeScope="" ma:versionID="393d9d1ad47a14f224d598bd9d050d54">
  <xsd:schema xmlns:xsd="http://www.w3.org/2001/XMLSchema" xmlns:xs="http://www.w3.org/2001/XMLSchema" xmlns:p="http://schemas.microsoft.com/office/2006/metadata/properties" xmlns:ns3="e5b087ed-fd45-4b48-bae7-5ede8327259a" targetNamespace="http://schemas.microsoft.com/office/2006/metadata/properties" ma:root="true" ma:fieldsID="d36ca7aee5f5d08df29136cf7637024a" ns3:_="">
    <xsd:import namespace="e5b087ed-fd45-4b48-bae7-5ede8327259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5b087ed-fd45-4b48-bae7-5ede8327259a"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1675C08-156A-47B5-A355-1824C43DF6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5b087ed-fd45-4b48-bae7-5ede8327259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FEA8D8B-BF34-425F-A08C-4C4AEF1B5DAD}">
  <ds:schemaRefs>
    <ds:schemaRef ds:uri="http://schemas.microsoft.com/sharepoint/v3/contenttype/forms"/>
  </ds:schemaRefs>
</ds:datastoreItem>
</file>

<file path=customXml/itemProps3.xml><?xml version="1.0" encoding="utf-8"?>
<ds:datastoreItem xmlns:ds="http://schemas.openxmlformats.org/officeDocument/2006/customXml" ds:itemID="{CFBAF92D-DA49-40AA-9F35-A531733464B2}">
  <ds:schemaRefs>
    <ds:schemaRef ds:uri="http://purl.org/dc/terms/"/>
    <ds:schemaRef ds:uri="e5b087ed-fd45-4b48-bae7-5ede8327259a"/>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57</TotalTime>
  <Words>1103</Words>
  <Application>Microsoft Office PowerPoint</Application>
  <PresentationFormat>Widescreen</PresentationFormat>
  <Paragraphs>87</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Gill Sans MT</vt:lpstr>
      <vt:lpstr>Wingdings</vt:lpstr>
      <vt:lpstr>Parcel</vt:lpstr>
      <vt:lpstr>Pluralistic Approach </vt:lpstr>
      <vt:lpstr>PowerPoint Presentation</vt:lpstr>
      <vt:lpstr>Allows for more flexibility within therapy sessions </vt:lpstr>
      <vt:lpstr>Culture   Becoming a more diverse Nation!</vt:lpstr>
      <vt:lpstr>Moving Forward…</vt:lpstr>
      <vt:lpstr> The process is enabling, and the outcomes are best for the client   </vt:lpstr>
      <vt:lpstr>Effectiveness</vt:lpstr>
      <vt:lpstr>However…</vt:lpstr>
      <vt:lpstr>QUESTIONS RAISed</vt:lpstr>
      <vt:lpstr>The therapist themselves </vt:lpstr>
      <vt:lpstr>Should have awareness of: </vt:lpstr>
      <vt:lpstr>Should also have:</vt:lpstr>
      <vt:lpstr>Critique... Is it really all it seems?</vt:lpstr>
      <vt:lpstr>The idea </vt:lpstr>
      <vt:lpstr>Ethical issues  </vt:lpstr>
      <vt:lpstr>Although…</vt:lpstr>
      <vt:lpstr>Does this approach really encompass other cultural beliefs and adapt accordingly?</vt:lpstr>
      <vt:lpstr>It Certainly does have its benefits, and runs from the basis of common good.</vt:lpstr>
      <vt:lpstr>Does this approach truly allow for cultural differences? </vt:lpstr>
      <vt:lpstr>  Thank you for listening Please feel free to ask any questions you may have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Pluralistic Approach </dc:title>
  <dc:creator>Rebecca Hough</dc:creator>
  <cp:lastModifiedBy>Rebecca Hough</cp:lastModifiedBy>
  <cp:revision>1</cp:revision>
  <dcterms:created xsi:type="dcterms:W3CDTF">2020-01-29T20:48:53Z</dcterms:created>
  <dcterms:modified xsi:type="dcterms:W3CDTF">2020-01-29T21:46:06Z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0x0101003F5B9F87D69BA54197DE015BB36D6107</vt:lpwstr>
  </property>
</Properties>
</file>