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87" autoAdjust="0"/>
    <p:restoredTop sz="86385" autoAdjust="0"/>
  </p:normalViewPr>
  <p:slideViewPr>
    <p:cSldViewPr snapToGrid="0">
      <p:cViewPr>
        <p:scale>
          <a:sx n="57" d="100"/>
          <a:sy n="57" d="100"/>
        </p:scale>
        <p:origin x="28" y="28"/>
      </p:cViewPr>
      <p:guideLst/>
    </p:cSldViewPr>
  </p:slideViewPr>
  <p:outlineViewPr>
    <p:cViewPr>
      <p:scale>
        <a:sx n="33" d="100"/>
        <a:sy n="33" d="100"/>
      </p:scale>
      <p:origin x="0" y="-68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77C995-575C-59C4-2833-5C6BAEA083A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5E0368-C663-14C5-1E75-0FCF68A5381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C8D998B4-0ECB-4CF0-97AF-A4C0C666DA45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29E0237-BDC3-6A07-96CC-1F97739D48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3FB7433-D8CA-C82F-D306-BDE85DC313D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7726CC-3E26-385B-7BA2-87D82866D1C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74A61-C115-94C8-624C-2B6F85E597F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130E117-B353-424B-8662-B0C4D91F82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23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E50ABB-BB6A-A4C2-09E3-764C0FAA03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D33785-1B25-3F20-E656-E6F5DDA1DB3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8AE4D-3969-706A-F87E-96301783178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BDA3E24-CF3E-45DA-B6EE-FA4776BCB948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BF167-8873-8806-25A5-E619CEF0EEA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838F2-5D35-B00F-BB54-AB0F93F9D5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73D6B-8224-6498-EC0E-19A276586C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160698-14D3-469B-BBEB-EB8F703A3F30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F4B71-D76F-F5C1-C34F-21AF42AE40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7A98A9-1468-5029-5FB6-24573B0BB7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080FEA-86DC-4C05-998D-CB41C14315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91537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45C4D-9E6B-B347-2314-8FB2EDDBD4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E3E6-AB7F-A16E-C3E1-DA65D21C44B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A35DC-B220-93AC-E4F9-D188BB78CA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3BC27B-7C99-4DB3-971E-2686352285FE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E809F-7C42-1229-9FD4-CACFD48E69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39733-64C6-7113-1B4E-F3933FB63E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E4215D-2C33-41FF-8164-368CA24488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9998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11CF9-7CDD-D63A-2EFE-94B8E4EF02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EE880-98ED-3220-C483-3A22FB1DA5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B5375-C16D-D459-3230-EFE08D5FF8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BF2140-E704-4948-9586-A4C0425E7A0D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18E1B-89D6-9E3F-71BE-FFAA405719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F82E4-8390-7039-47F7-9B6514E90E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9A350B-C64D-47C5-8BE7-D6F009DB0E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83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9E701-2A76-CD63-404A-418234809F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79B25-A797-F350-02EC-9873CA29B4A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61FB2-931F-7D73-6BB8-960ADA06CE1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0F014-9AAF-0A01-4FD7-2BB0999CDF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E6C298-D6BC-4895-BA0A-07DAD63A185C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EA443E-AD27-F157-B706-77713C4581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604D68-C3A5-C305-A8D1-E0AA3A8E5E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789C4B-9E6F-437B-99A3-EFDF16C6DD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16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63341-EC49-1CF7-F5AF-3460C7BE14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3915CD-739A-03F6-4F7D-19D9C5C5A6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A784F5-E7E3-93B8-F6FB-02476B4DB88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D1A8F-1463-30A0-9340-6B1CB902F6B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566A3-7177-602D-6B4F-4C6A03C8535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AC3194-CDDC-C04F-9F92-9D8B0100DD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1515CD-0BED-434F-9ED2-31C4D2698AE3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45AB71-044F-879A-1514-7F8097210A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793B51-CB3A-5ACE-7E3C-02891EB735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BA3B02-9171-4E8F-8848-5F80D58BF8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3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C0339-45F1-C695-90CC-8CFF005F0F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48ECB3-AA07-407B-10DA-F0EB23A652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B924B-5B50-44CF-9146-BC8939962234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0E78A0-4C98-4AF6-5196-5AB86D7417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52C6AA-1EF2-F702-A7CC-283D77B21B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3949C8-1667-44DE-B58F-B99021E529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5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74EFDF-2F64-5913-072F-6F9804D7DC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97CEF-6F42-4FC7-B261-513E7AFB686F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2D2149-B651-FDF6-3598-949A22FAA5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10D0D2-B612-6B4B-78F5-A2D5B24AEF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B4D416-E348-4D71-9528-54D8ACC0C7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101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E22B4-DE45-2CA7-9C4F-73CA809828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47E74-50B6-95CA-A1AA-4939D2DD83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952B07-0717-88AD-75B3-0444F672563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C792D7-5E9D-DD91-D235-AE5C742A8E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97ACD9-58B4-484D-8978-5231388556FE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AC7B4-3A4A-28DD-98DE-F1534D3611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4E37D8-645F-426E-D0B4-2203B077C7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A55D1E-7D87-45B9-9B26-6E8544BFD7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189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5EDC1-DA6B-3AC1-6166-B0406BB81B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91568E-D937-4FBD-1334-963C849E5ED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023C45-A116-34D6-7E56-1A0038BE17E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C11E8-1657-CAA4-DF96-EDA32D43F3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887DF4-6B72-4BBD-97C6-60D182ED77FB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8FD1D-B522-8279-0EDB-BF1C94FA02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AFAB5-0F17-8BAF-DB41-6B9DF6B86C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6524FD-4295-40FE-A833-676F16DB65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873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2C89A-0A3F-285B-0E19-4EDB22E432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CA8420-49E4-F500-6B4A-943F165E278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40817-34A9-32C3-2C53-2BDE0772A9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65246E-EDEA-4908-87DA-8475F38BF7CD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FBF601-084E-E256-0810-0DF9234743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D659D-2E44-C531-18DA-BB63DBBEA4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DAB1FC-7147-4CE7-B8DA-D87670F6E9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6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280152-3D50-C4EA-3E1E-6434395D801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F55252-66A3-27A5-F140-BFD22A21749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05306-32E8-4EE6-3631-15B1C116E9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04CBA6-8C14-40E0-A756-268975075FE7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CD58C-E80C-628A-9252-78FC49BA75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F24D7-A7F3-44CA-57CD-66F0303C50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0472AA-F6F7-4033-A71C-B7EADA5053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35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ACF9-4C81-224B-C61B-4D25870778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4EF3D6-9C62-64F1-88A1-213AB20D9C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ECE08-D967-3CBC-A96B-333C5F2305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EF262950-3A01-4723-A0B8-B691CD379384}" type="datetime1">
              <a:rPr lang="en-GB"/>
              <a:pPr lvl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A6153-2BBD-433B-9593-A4675C77664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3AFA9-91B3-6F22-3BC7-7E51C159BA8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44F5F8C-1B4F-4A40-AF38-91D6FC5D68C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iscover University of Wales Trinity Saint David">
            <a:extLst>
              <a:ext uri="{FF2B5EF4-FFF2-40B4-BE49-F238E27FC236}">
                <a16:creationId xmlns:a16="http://schemas.microsoft.com/office/drawing/2014/main" id="{4009A548-0FFC-6F65-2B39-81F8889E45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688948" y="1420428"/>
            <a:ext cx="2788746" cy="110013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11">
            <a:extLst>
              <a:ext uri="{FF2B5EF4-FFF2-40B4-BE49-F238E27FC236}">
                <a16:creationId xmlns:a16="http://schemas.microsoft.com/office/drawing/2014/main" id="{1C69B49C-54AE-2507-0FC1-55D0BA0C2D76}"/>
              </a:ext>
            </a:extLst>
          </p:cNvPr>
          <p:cNvSpPr txBox="1"/>
          <p:nvPr/>
        </p:nvSpPr>
        <p:spPr>
          <a:xfrm>
            <a:off x="2688948" y="2677317"/>
            <a:ext cx="4251777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name: Beatrice Kusanu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 ID:2430427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Programme: Bsc Health and Social care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Module: Introduction to Physiology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Component: 2- Presentation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Module Code: BMHP5023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Lecturer: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1BABC-EAEE-FB99-459A-F05C7B28D8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45096" y="843239"/>
            <a:ext cx="10515600" cy="1325559"/>
          </a:xfrm>
        </p:spPr>
        <p:txBody>
          <a:bodyPr/>
          <a:lstStyle/>
          <a:p>
            <a:pPr lvl="0"/>
            <a:endParaRPr lang="en-GB" sz="1800" dirty="0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8194D-A364-22DD-519A-EFC043560AA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In this presentation, I will be discussing asthma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Asthma is one of the respiratory diseases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The anatomy of the respiratory tract in asthma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 Psychology of asthma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Lifestyle and health behaviour of asthmatic patients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Everyday routine for an asthmatic patient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The risk factors of asthmatic patients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Care routine, monitoring and planning recommendations</a:t>
            </a:r>
          </a:p>
          <a:p>
            <a:pPr lvl="0"/>
            <a:endParaRPr lang="en-GB" sz="1800">
              <a:latin typeface="Arial" pitchFamily="34"/>
              <a:cs typeface="Arial" pitchFamily="34"/>
            </a:endParaRPr>
          </a:p>
          <a:p>
            <a:pPr lvl="0"/>
            <a:endParaRPr lang="en-GB" sz="18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8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800">
              <a:latin typeface="Arial" pitchFamily="34"/>
              <a:cs typeface="Arial" pitchFamily="34"/>
            </a:endParaRPr>
          </a:p>
          <a:p>
            <a:pPr lvl="0"/>
            <a:endParaRPr lang="en-GB" sz="18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36C97-F52D-9FEF-DBCD-0C6D477DE0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4691" y="365124"/>
            <a:ext cx="10088883" cy="1325559"/>
          </a:xfrm>
        </p:spPr>
        <p:txBody>
          <a:bodyPr/>
          <a:lstStyle/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Demographic information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91C4B-65DF-77AF-4952-6460BA637C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1480" y="1027904"/>
            <a:ext cx="10515600" cy="4351336"/>
          </a:xfrm>
        </p:spPr>
        <p:txBody>
          <a:bodyPr/>
          <a:lstStyle/>
          <a:p>
            <a:pPr marL="0" lvl="0" indent="0">
              <a:buNone/>
            </a:pPr>
            <a:r>
              <a:rPr lang="en-GB" sz="1800">
                <a:latin typeface="Arial" pitchFamily="34"/>
                <a:cs typeface="Arial" pitchFamily="34"/>
              </a:rPr>
              <a:t>Chronic Respiratory Diseases (Asthma)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John is an asthmatic  patient 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John is  35-year-old man 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He is a male patient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He is a factory worker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Marital status: single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John lives alone in an urban apartment</a:t>
            </a:r>
          </a:p>
          <a:p>
            <a:pPr lvl="0">
              <a:buFont typeface="Wingdings" pitchFamily="2"/>
              <a:buChar char="§"/>
            </a:pPr>
            <a:r>
              <a:rPr lang="en-GB" sz="1800">
                <a:latin typeface="Arial" pitchFamily="34"/>
                <a:cs typeface="Arial" pitchFamily="34"/>
              </a:rPr>
              <a:t>Lifestyle: John is a smoker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88463-A727-2A60-62D8-A38E6D0C07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5641" y="365129"/>
            <a:ext cx="10678162" cy="1325559"/>
          </a:xfrm>
        </p:spPr>
        <p:txBody>
          <a:bodyPr/>
          <a:lstStyle/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The anatomy of asthma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D4538-8EFF-F947-8C03-88CC751003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40524"/>
            <a:ext cx="10515600" cy="5236439"/>
          </a:xfrm>
        </p:spPr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Asthma is a long –term disease which usually obstructs the airways, causing mucus hypersecretion and bronchial hyperresponsiveness (NHS, 2017). The target areas affected are: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Bronchi and bronchioles (airway) of the lungs.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In an asthmatic patient, the airway structure is constantly sensitive.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During the attack, smooth muscles around the bronchioles will contract and make the airway lumen narrow.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r>
              <a:rPr lang="en-GB"/>
              <a:t> 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ABB30-D750-7888-0FE7-B48045F055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9792" y="-279305"/>
            <a:ext cx="10421979" cy="2360653"/>
          </a:xfrm>
        </p:spPr>
        <p:txBody>
          <a:bodyPr/>
          <a:lstStyle/>
          <a:p>
            <a:pPr lvl="0"/>
            <a:r>
              <a:rPr lang="en-GB" sz="1800" b="1" dirty="0">
                <a:latin typeface="Arial" pitchFamily="34"/>
                <a:cs typeface="Arial" pitchFamily="34"/>
              </a:rPr>
              <a:t>Physiology of  asthmatic</a:t>
            </a:r>
            <a:br>
              <a:rPr lang="en-GB" sz="1800" b="1" dirty="0">
                <a:latin typeface="Arial" pitchFamily="34"/>
                <a:cs typeface="Arial" pitchFamily="34"/>
              </a:rPr>
            </a:br>
            <a:endParaRPr lang="en-GB" sz="1800" b="1" dirty="0">
              <a:latin typeface="Arial" pitchFamily="34"/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7D0E8-3C38-3EB7-11D0-89FB618EB2E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184367"/>
            <a:ext cx="10515600" cy="4992596"/>
          </a:xfrm>
        </p:spPr>
        <p:txBody>
          <a:bodyPr/>
          <a:lstStyle/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Early phase reaction within a minute of the patient’s exposure to a trigger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Depression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 Stigma and misunderstanding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Social exclusion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Anxiety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Stress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Activity limitation</a:t>
            </a:r>
          </a:p>
          <a:p>
            <a:pPr lvl="0"/>
            <a:endParaRPr lang="en-GB" sz="1800" dirty="0">
              <a:latin typeface="Arial" pitchFamily="34"/>
              <a:cs typeface="Arial" pitchFamily="34"/>
            </a:endParaRPr>
          </a:p>
          <a:p>
            <a:pPr lvl="0"/>
            <a:endParaRPr lang="en-GB" sz="18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2C10D-618F-6CED-1AA8-7CCFFE68D6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 b="1" dirty="0">
                <a:latin typeface="Arial" pitchFamily="34"/>
                <a:cs typeface="Arial" pitchFamily="34"/>
              </a:rPr>
              <a:t>John’s lifestyle and health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FCB73-491E-175A-48A1-E488D4B41E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210491"/>
            <a:ext cx="9577251" cy="4966472"/>
          </a:xfrm>
        </p:spPr>
        <p:txBody>
          <a:bodyPr/>
          <a:lstStyle/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 John is always involved in different lifestyles and health behaviours to maintain his health condition effectively. Below are some behaviours noticed in him:</a:t>
            </a:r>
          </a:p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 Regular medication adherence; he fails to comply with his prescribed medication, which can lead to unmanageable symptoms</a:t>
            </a:r>
          </a:p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 Symptoms monitoring; constant symptoms monitoring is  essential for John for early regulation and action</a:t>
            </a:r>
          </a:p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Support-seeking; John needs to seek advice and support from healthcare professionals</a:t>
            </a:r>
          </a:p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John takes 2 packets of cigarettes every day</a:t>
            </a:r>
          </a:p>
          <a:p>
            <a:pPr lvl="0">
              <a:buFont typeface="Wingdings" pitchFamily="2"/>
              <a:buChar char="§"/>
            </a:pPr>
            <a:r>
              <a:rPr lang="en-GB" sz="1800" dirty="0">
                <a:latin typeface="Arial" pitchFamily="34"/>
                <a:cs typeface="Arial" pitchFamily="34"/>
              </a:rPr>
              <a:t>John is always anxious and depressed due to his health condition</a:t>
            </a:r>
          </a:p>
          <a:p>
            <a:pPr marL="0" lvl="0" indent="0">
              <a:buNone/>
            </a:pPr>
            <a:endParaRPr lang="en-GB" sz="18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67C48-3214-96AE-5A18-30A7BF21B1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00067"/>
            <a:ext cx="10515600" cy="1325559"/>
          </a:xfrm>
        </p:spPr>
        <p:txBody>
          <a:bodyPr/>
          <a:lstStyle/>
          <a:p>
            <a:pPr lvl="0"/>
            <a:r>
              <a:rPr lang="en-GB" sz="1800" b="1" dirty="0">
                <a:latin typeface="Arial" pitchFamily="34"/>
                <a:cs typeface="Arial" pitchFamily="34"/>
              </a:rPr>
              <a:t>Every day routine for John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EB247-B593-2FFA-B6CB-7D275AA9C4D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23703"/>
            <a:ext cx="10515600" cy="4853260"/>
          </a:xfrm>
        </p:spPr>
        <p:txBody>
          <a:bodyPr/>
          <a:lstStyle/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Morning routine: Being an asthmatic patient, John needs to start his day by checking the air quality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Ensure he takes his medication and breathing exercises to improve lung function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Home environment: Create an allergen-free home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Diet: John should make sure he eats anti-inflammatory foods and avoids what triggers the symptoms</a:t>
            </a:r>
          </a:p>
          <a:p>
            <a:pPr lvl="0"/>
            <a:r>
              <a:rPr lang="en-GB" sz="1800" dirty="0">
                <a:latin typeface="Arial" pitchFamily="34"/>
                <a:cs typeface="Arial" pitchFamily="34"/>
              </a:rPr>
              <a:t>Inhaler technique: He ensures the inhaler is used correctly to avoid side effects (NHS, 2023)</a:t>
            </a:r>
          </a:p>
          <a:p>
            <a:pPr lvl="0"/>
            <a:endParaRPr lang="en-GB" sz="18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25454-850A-0729-1EBF-B6EDC10E4B1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 b="1">
                <a:latin typeface="Arial" pitchFamily="34"/>
                <a:cs typeface="Arial" pitchFamily="34"/>
              </a:rPr>
              <a:t>Communication and ethical communication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0D68-C758-952D-10E2-7906965397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23703"/>
            <a:ext cx="10515600" cy="4853260"/>
          </a:xfrm>
        </p:spPr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Effective communication is important 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Healthcare professionals need to be empathetic with asthmatic patients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Patient’s confidentiality is crucial when caring for asthmatic patients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Asthmatic patients’  like John’s privacy needs to be protected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Professional integrity must be maintained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Healthcare professionals must comply with both state and federal laws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Protection of the patient’s personal rights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Creating a culture of respect, trust and integrity (NHS, England)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B5D8-CA51-72EE-DBF2-8EA88ECF2E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96225"/>
            <a:ext cx="10587444" cy="779736"/>
          </a:xfrm>
        </p:spPr>
        <p:txBody>
          <a:bodyPr/>
          <a:lstStyle/>
          <a:p>
            <a:pPr lvl="0"/>
            <a:r>
              <a:rPr lang="en-GB" sz="1800" b="1">
                <a:latin typeface="Arial" pitchFamily="34"/>
                <a:cs typeface="Arial" pitchFamily="34"/>
              </a:rPr>
              <a:t>The risk factors for John as an asthmatic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83433-03A3-7BED-2070-7C1759DC790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123404"/>
            <a:ext cx="10515600" cy="5053559"/>
          </a:xfrm>
        </p:spPr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Environmental pollutants; Air pollution can trigger asthma symptoms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Occupational exposure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Infection; Viral infections can link to wheezing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Allergies; Allergic eczema or allergic rhinitis can increase the risk of evolving asthma (NICE, 2026)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Stress from work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Smoking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A2B7A-EDC2-8477-8218-DB23C236B7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 b="1">
                <a:latin typeface="Arial" pitchFamily="34"/>
                <a:cs typeface="Arial" pitchFamily="34"/>
              </a:rPr>
              <a:t>Care routine, monitoring and planning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9B09B-B7C3-C57F-A4AC-07B0B06F475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193" y="1193072"/>
            <a:ext cx="10064937" cy="4940347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/>
              <a:t> </a:t>
            </a:r>
            <a:r>
              <a:rPr lang="en-GB" sz="1800">
                <a:latin typeface="Arial" pitchFamily="34"/>
                <a:cs typeface="Arial" pitchFamily="34"/>
              </a:rPr>
              <a:t>Pulmonary rehabilitation provides an organisation with an exercise and education procedure mainly for people with lung disease or chronic respiratory disease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Access to pulmonary rehabilitation should be increased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To increase a population-management  approach used in primary care to detect eligible patients from the present COPD registers who have not been previously referred to rehabilitation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Asthmatic patients should avoid triggers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Ensure the inhaler is being used correctly, such as a reliever inhaler (short-acting bronchodilator) or preventer( inhaled corticosteroids)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Awareness regarding the importance of medication adherence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Advice on when to seek medical help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Get regular check-ups </a:t>
            </a: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  <a:cs typeface="Arial" pitchFamily="34"/>
              </a:rPr>
              <a:t>John should try to change his job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/>
              <a:t>                                                                          </a:t>
            </a:r>
            <a:r>
              <a:rPr lang="en-GB" sz="1800">
                <a:latin typeface="Arial" pitchFamily="34"/>
                <a:cs typeface="Arial" pitchFamily="34"/>
              </a:rPr>
              <a:t>(NHS, 2017)</a:t>
            </a: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39676-DAF9-4F90-6014-3AC76077D1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 b="1">
                <a:latin typeface="Arial" pitchFamily="34"/>
                <a:cs typeface="Arial" pitchFamily="3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52B57-6185-C0FE-0D45-D1B1720491F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193072"/>
            <a:ext cx="10515600" cy="4983891"/>
          </a:xfrm>
        </p:spPr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Asthma is a chronic disease, but it is a manageable condition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Proper treatment will improve John’s quality of life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Asthma usually starts in childhood, but can also develop in adulthood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The symptoms and triggers might be different</a:t>
            </a:r>
          </a:p>
          <a:p>
            <a:pPr lvl="0"/>
            <a:r>
              <a:rPr lang="en-GB" sz="1800">
                <a:latin typeface="Arial" pitchFamily="34"/>
                <a:cs typeface="Arial" pitchFamily="34"/>
              </a:rPr>
              <a:t>The treatment approaches and the monitoring might depend on the age</a:t>
            </a:r>
          </a:p>
          <a:p>
            <a:pPr lvl="0"/>
            <a:endParaRPr lang="en-GB" sz="18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CD548D-137C-3CBC-8CB3-5AE71C3A77A1}"/>
              </a:ext>
            </a:extLst>
          </p:cNvPr>
          <p:cNvSpPr/>
          <p:nvPr/>
        </p:nvSpPr>
        <p:spPr>
          <a:xfrm>
            <a:off x="0" y="1901238"/>
            <a:ext cx="11826291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CP</a:t>
            </a: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Online College. (2026). </a:t>
            </a:r>
            <a:r>
              <a:rPr lang="en-US" sz="18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Chronic Respiratory Diseases | Most Common &amp; Symptoms</a:t>
            </a: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[online] Available at: https://cpdonline.co.uk/knowledge-base/care/chronic-respiratory-diseases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 / [Accessed 5 Apr. 2026].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0F7FC514-9D42-B436-F953-9DA6F219EE04}"/>
              </a:ext>
            </a:extLst>
          </p:cNvPr>
          <p:cNvSpPr txBox="1"/>
          <p:nvPr/>
        </p:nvSpPr>
        <p:spPr>
          <a:xfrm>
            <a:off x="108191" y="253590"/>
            <a:ext cx="14285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ED059E-1496-CB12-FDD4-3CE7F0A6A943}"/>
              </a:ext>
            </a:extLst>
          </p:cNvPr>
          <p:cNvSpPr/>
          <p:nvPr/>
        </p:nvSpPr>
        <p:spPr>
          <a:xfrm>
            <a:off x="0" y="669084"/>
            <a:ext cx="11001676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Bupa.co.uk. (2017).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Asthma | Health Information | Bupa UK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[online] Available at: https://www.bupa.co.uk/health-information/lungs-breathing/asthma.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A24A930-88EF-3363-46EC-0EEF44D2B7CC}"/>
              </a:ext>
            </a:extLst>
          </p:cNvPr>
          <p:cNvSpPr/>
          <p:nvPr/>
        </p:nvSpPr>
        <p:spPr>
          <a:xfrm>
            <a:off x="0" y="2518778"/>
            <a:ext cx="11826291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Morris, M. (2024).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Asthma: Practice Essentials, Background, Anatomy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[online] Medscape.com. Available at: https://emedicine.medscape.com/article/296301-overview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9006542-939D-0592-884B-143797691AB1}"/>
              </a:ext>
            </a:extLst>
          </p:cNvPr>
          <p:cNvSpPr/>
          <p:nvPr/>
        </p:nvSpPr>
        <p:spPr>
          <a:xfrm>
            <a:off x="0" y="3152000"/>
            <a:ext cx="11988798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National Institute for Health and Care Excellence (2025).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What are the risk factors and triggers for asthma?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[online] NICE. Available at: https://cks.nice.org.uk/topics/asthma/background-information/risk-factors-triggers/.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E8AE89-71CB-AA13-A244-222589CBEE10}"/>
              </a:ext>
            </a:extLst>
          </p:cNvPr>
          <p:cNvSpPr/>
          <p:nvPr/>
        </p:nvSpPr>
        <p:spPr>
          <a:xfrm>
            <a:off x="0" y="3769540"/>
            <a:ext cx="8770348" cy="27699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NHS (2021).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Asthma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[online] NHS. Available at: https://www.nhs.uk/conditions/asthma/.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E238CF-4881-5F8D-0C35-FFB48388EF41}"/>
              </a:ext>
            </a:extLst>
          </p:cNvPr>
          <p:cNvSpPr/>
          <p:nvPr/>
        </p:nvSpPr>
        <p:spPr>
          <a:xfrm>
            <a:off x="0" y="4110072"/>
            <a:ext cx="11386684" cy="83099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171450" marR="0" lvl="0" indent="-1714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Ritz, T., Meuret, A.E., Trueba, A.F., Fritzsche, A. and von Leupoldt, A. (2013). Psychosocial factors and behavioral medicine interventions in asthma.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Journal of Consulting and Clinical Psychology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, 81(2), pp.231–250. doi:https://doi.org/10.1037/a0030187.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4EB373-A0DF-CB0F-2EA6-8A702994C7DF}"/>
              </a:ext>
            </a:extLst>
          </p:cNvPr>
          <p:cNvSpPr/>
          <p:nvPr/>
        </p:nvSpPr>
        <p:spPr>
          <a:xfrm>
            <a:off x="0" y="1283707"/>
            <a:ext cx="11386684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Cherney, K. (2022).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How Asthma Affects Your Respiratory System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[online] Healthline. Available at: https://www.healthline.com/health/asthma/how-does-asthma-affect-the-respiratory-system.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808C15-906A-59CC-5B90-98E8C6AC4D0F}"/>
              </a:ext>
            </a:extLst>
          </p:cNvPr>
          <p:cNvSpPr/>
          <p:nvPr/>
        </p:nvSpPr>
        <p:spPr>
          <a:xfrm>
            <a:off x="0" y="5068153"/>
            <a:ext cx="11988798" cy="5539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0" rIns="91440" bIns="0" anchor="ctr" anchorCtr="0" compatLnSpc="1">
            <a:spAutoFit/>
          </a:bodyPr>
          <a:lstStyle/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Stoodley, I., Williams, L., Thompson, C., Scott, H. and Wood, L. (2019). Evidence for Lifestyle Interventions in Asthma.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Breathe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, [online] 15(2), pp.50–61. doi:https://doi.org/10.1183/20734735.0019-2019.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2808</TotalTime>
  <Words>1050</Words>
  <Application>Microsoft Office PowerPoint</Application>
  <PresentationFormat>Widescreen</PresentationFormat>
  <Paragraphs>98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Wingdings</vt:lpstr>
      <vt:lpstr>Office Theme</vt:lpstr>
      <vt:lpstr>PowerPoint Presentation</vt:lpstr>
      <vt:lpstr>PowerPoint Presentation</vt:lpstr>
      <vt:lpstr>Demographic information </vt:lpstr>
      <vt:lpstr>The anatomy of asthma </vt:lpstr>
      <vt:lpstr>Physiology of  asthmatic </vt:lpstr>
      <vt:lpstr>John’s lifestyle and health behaviour</vt:lpstr>
      <vt:lpstr>Every day routine for John</vt:lpstr>
      <vt:lpstr>Communication and ethical communication consideration</vt:lpstr>
      <vt:lpstr>The risk factors for John as an asthmatic patient</vt:lpstr>
      <vt:lpstr>Care routine, monitoring and planning recommendations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Beatrice Kusanu (2430427)</dc:creator>
  <cp:lastModifiedBy>Beatrice Kusanu (2430427)</cp:lastModifiedBy>
  <cp:revision>66</cp:revision>
  <dcterms:created xsi:type="dcterms:W3CDTF">2026-04-03T00:52:28Z</dcterms:created>
  <dcterms:modified xsi:type="dcterms:W3CDTF">2026-04-21T00:22:18Z</dcterms:modified>
</cp:coreProperties>
</file>