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74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3E50"/>
    <a:srgbClr val="F4F6F6"/>
    <a:srgbClr val="16A085"/>
    <a:srgbClr val="F39C12"/>
    <a:srgbClr val="87A96B"/>
    <a:srgbClr val="ECEC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EE6BF-3D76-4407-A83A-6198A94264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881289-4DBF-4585-9081-81C3C2F07F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D301DB-E84A-4134-AD01-A642737D2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EBCB2-F905-436E-A05A-B307911C8AFB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5F3057-ED9D-44E1-9095-194E1F692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379CBB-33AC-4C4D-862F-3124AD747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B339-92E4-4443-8354-63CA693AF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89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CB31F2-A91F-4FBF-B750-4A193D2F7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DE16E6-1D28-4877-9ED3-5477067C4B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F601DA-A177-469A-82C6-4A79E5E323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EBCB2-F905-436E-A05A-B307911C8AFB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D1D656-FA13-466A-BA3F-C49650ABF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0FB633-D4C1-4E60-A7D1-B013A7020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B339-92E4-4443-8354-63CA693AF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452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88E86-5F16-4A04-A3CE-BDB10CDFC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D06B3E-7084-43CA-8EDF-A4F1B63C2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BAAA92-96D4-4914-8D38-81A094A33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EBCB2-F905-436E-A05A-B307911C8AFB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4ADB32-4F58-4710-9CE8-BA6350C66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E4EF41-31A0-4235-B045-AF0DD4542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B339-92E4-4443-8354-63CA693AF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317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7A5640-A25B-4DA8-BF37-C165E2B3E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4DFBA6-FB61-4141-8F8A-FBB2FAF0F6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938AD5-AB23-4A1A-AA14-F7E20333D4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E8481C-358D-4BC0-A512-A337091D7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EBCB2-F905-436E-A05A-B307911C8AFB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AE4787-0666-4FD5-A39D-34A744D62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2FFB5D-F4EC-4C1C-94A8-AB3347C7B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B339-92E4-4443-8354-63CA693AF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68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2C9F1-84FD-4661-8259-1615B5BFD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762E58-FDCC-4E08-A4B4-AF9752B8A4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1B2941-866B-4199-93CC-8A73119AA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811171-53F3-46ED-9707-7C2E77EDB1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911DF5-1E14-4262-B46C-DEEC95D494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C23AEF-9E13-42FB-8BE5-ADD13AE0A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EBCB2-F905-436E-A05A-B307911C8AFB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9341CE-EE5D-4FB2-ABEA-FE8FC1F3E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135A28-51F7-48C1-8D31-95E23787E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B339-92E4-4443-8354-63CA693AF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10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9D2BB-349F-46EE-BF77-4C4FC4365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57771D-88F4-4EFF-8876-025368BD7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EBCB2-F905-436E-A05A-B307911C8AFB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9990B1-E869-4488-8044-CD67A0DFF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E03C87-10AF-4636-91ED-61B0EAF19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B339-92E4-4443-8354-63CA693AF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373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8C2D21-31A6-4BB1-BEFD-2666E2802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EBCB2-F905-436E-A05A-B307911C8AFB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50F74E-69D8-4D1A-944A-E9B783A29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D229D0-255B-4E33-8C1B-E0FEE2D9A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B339-92E4-4443-8354-63CA693AF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979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CBF67-E023-4B86-9ED3-F95DE3A5FC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396B96-49DC-4A96-B87F-0712D2CA38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B9A85A-9BC5-4C43-BD37-619ED28D9A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0247C1-2D5F-497C-9AFE-0BC07D65D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EBCB2-F905-436E-A05A-B307911C8AFB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3B8436-6DB7-4761-B698-067517A6B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74E5A0-A811-478E-874C-34C4159B1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B339-92E4-4443-8354-63CA693AF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430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10D25-9ADD-49FF-ABA4-332215FEFD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57C992-B4D0-486A-BDF4-144415DBD4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139CAC-BCC0-41E6-87F8-DBF52C6074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E6E223-272B-4430-969B-9DFBF9572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EBCB2-F905-436E-A05A-B307911C8AFB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0B1191-7294-4542-B1C5-C3D308E79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D3C0DC-775B-40E7-8D45-D835E2D69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B339-92E4-4443-8354-63CA693AF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199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88BA2-03A5-4D5C-B082-AC5B727D0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BA70CE-872B-40C5-A89C-54A345ECD0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4F6D50-FCD3-4130-B56F-6EECE2949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EBCB2-F905-436E-A05A-B307911C8AFB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EAC5C6-CACA-499E-9D34-ACCED12E0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ADED8F-7CCE-4415-9838-6DEE9C756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B339-92E4-4443-8354-63CA693AF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445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81D392C-C866-4FF9-BB5F-8DDC6A93DF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CE90E3-902F-488E-A0CC-06C72FB6CF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707D10-1AA3-43B0-A180-3FEE0B7E7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EBCB2-F905-436E-A05A-B307911C8AFB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95941B-8BEA-4087-A9D6-AFC285331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37992E-1514-4CBD-A3BF-0E9D6B877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9B339-92E4-4443-8354-63CA693AF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942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C8563E-4665-4831-9B59-B01E07DC1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B6B1EA-0DE6-41C3-A32D-15AC15820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692A24-CCCA-4EC1-BD86-E8E737D4A5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8EBCB2-F905-436E-A05A-B307911C8AFB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00CDCB-8870-4FE4-B30B-16147F5B3E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0A34A7-F4C6-4B33-BE04-7C61B27FE8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69B339-92E4-4443-8354-63CA693AF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74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4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E4358-2120-4F28-BB5C-63C4010C7E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8671" y="936026"/>
            <a:ext cx="11774658" cy="678669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16A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Health, Wellbeing and Sustainable Development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E7DCB5-6742-49D7-B2FA-72DFF67FCD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8671" y="5094093"/>
            <a:ext cx="6105380" cy="1151962"/>
          </a:xfrm>
        </p:spPr>
        <p:txBody>
          <a:bodyPr>
            <a:normAutofit/>
          </a:bodyPr>
          <a:lstStyle/>
          <a:p>
            <a:pPr algn="l"/>
            <a:r>
              <a:rPr lang="en-US" sz="1800" b="1" dirty="0">
                <a:solidFill>
                  <a:srgbClr val="2C3E50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Module: </a:t>
            </a:r>
            <a:r>
              <a:rPr lang="en-US" sz="1800" dirty="0">
                <a:solidFill>
                  <a:srgbClr val="2C3E50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Health, Wellbeing and Sustainable Development</a:t>
            </a:r>
          </a:p>
          <a:p>
            <a:pPr algn="l"/>
            <a:r>
              <a:rPr lang="en-US" sz="1800" b="1" dirty="0">
                <a:solidFill>
                  <a:srgbClr val="2C3E50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Module Code: </a:t>
            </a:r>
            <a:r>
              <a:rPr lang="en-US" sz="1800" dirty="0">
                <a:solidFill>
                  <a:srgbClr val="2C3E50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BMHP6030</a:t>
            </a:r>
          </a:p>
          <a:p>
            <a:pPr algn="l"/>
            <a:r>
              <a:rPr lang="en-GB" sz="1800" b="1" dirty="0">
                <a:solidFill>
                  <a:srgbClr val="2C3E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Lecture: </a:t>
            </a:r>
            <a:r>
              <a:rPr lang="en-US" sz="1800" dirty="0">
                <a:solidFill>
                  <a:srgbClr val="2C3E50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Shepherd </a:t>
            </a:r>
            <a:r>
              <a:rPr lang="en-US" sz="1800" dirty="0" err="1">
                <a:solidFill>
                  <a:srgbClr val="2C3E50"/>
                </a:solidFill>
                <a:latin typeface="Arial" panose="020B0604020202020204" pitchFamily="34" charset="0"/>
                <a:ea typeface="Arial" pitchFamily="34" charset="-122"/>
                <a:cs typeface="Arial" panose="020B0604020202020204" pitchFamily="34" charset="0"/>
              </a:rPr>
              <a:t>Ziko</a:t>
            </a:r>
            <a:endParaRPr lang="en-GB" sz="1800" dirty="0">
              <a:solidFill>
                <a:srgbClr val="2C3E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30C7B1DB-27BF-4D1E-9BE9-9FE81EC4C16B}"/>
              </a:ext>
            </a:extLst>
          </p:cNvPr>
          <p:cNvSpPr/>
          <p:nvPr/>
        </p:nvSpPr>
        <p:spPr>
          <a:xfrm>
            <a:off x="2504051" y="1780759"/>
            <a:ext cx="6879100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700"/>
              </a:lnSpc>
              <a:spcAft>
                <a:spcPts val="3000"/>
              </a:spcAft>
              <a:buNone/>
            </a:pPr>
            <a:r>
              <a:rPr lang="en-US" sz="3500" dirty="0">
                <a:solidFill>
                  <a:srgbClr val="16A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Integration in Modern Healthcare</a:t>
            </a:r>
            <a:endParaRPr lang="en-US" sz="3500" dirty="0">
              <a:solidFill>
                <a:srgbClr val="16A085"/>
              </a:solidFill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71DE69B-5321-4493-BE79-F2423E90B7DC}"/>
              </a:ext>
            </a:extLst>
          </p:cNvPr>
          <p:cNvSpPr txBox="1">
            <a:spLocks/>
          </p:cNvSpPr>
          <p:nvPr/>
        </p:nvSpPr>
        <p:spPr>
          <a:xfrm>
            <a:off x="8508178" y="5094093"/>
            <a:ext cx="3683822" cy="1151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8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Presented by: </a:t>
            </a:r>
          </a:p>
          <a:p>
            <a:pPr algn="l"/>
            <a:r>
              <a:rPr lang="en-GB" sz="1800" b="1" dirty="0">
                <a:latin typeface="Arial" pitchFamily="34" charset="0"/>
                <a:cs typeface="Arial" pitchFamily="34" charset="-120"/>
              </a:rPr>
              <a:t>Student Name: </a:t>
            </a:r>
            <a:r>
              <a:rPr lang="en-GB" sz="1800" dirty="0">
                <a:latin typeface="Arial" pitchFamily="34" charset="0"/>
                <a:cs typeface="Arial" pitchFamily="34" charset="-120"/>
              </a:rPr>
              <a:t>Joycelyn </a:t>
            </a:r>
            <a:r>
              <a:rPr lang="en-GB" sz="1800" dirty="0" err="1">
                <a:latin typeface="Arial" pitchFamily="34" charset="0"/>
                <a:cs typeface="Arial" pitchFamily="34" charset="-120"/>
              </a:rPr>
              <a:t>Dzewu</a:t>
            </a:r>
            <a:endParaRPr lang="en-GB" sz="1800" dirty="0">
              <a:latin typeface="Arial" pitchFamily="34" charset="0"/>
              <a:cs typeface="Arial" pitchFamily="34" charset="-120"/>
            </a:endParaRPr>
          </a:p>
          <a:p>
            <a:pPr algn="l"/>
            <a:r>
              <a:rPr lang="en-GB" sz="1800" b="1" dirty="0">
                <a:latin typeface="Arial" pitchFamily="34" charset="0"/>
                <a:cs typeface="Arial" pitchFamily="34" charset="-120"/>
              </a:rPr>
              <a:t>Student Id: </a:t>
            </a:r>
            <a:r>
              <a:rPr lang="en-GB" sz="1800" dirty="0">
                <a:latin typeface="Arial" pitchFamily="34" charset="0"/>
                <a:cs typeface="Arial" pitchFamily="34" charset="-120"/>
              </a:rPr>
              <a:t>2230856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7598156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0">
            <a:extLst>
              <a:ext uri="{FF2B5EF4-FFF2-40B4-BE49-F238E27FC236}">
                <a16:creationId xmlns:a16="http://schemas.microsoft.com/office/drawing/2014/main" id="{8B349F58-C3DB-434F-9EF0-E176CBAB008A}"/>
              </a:ext>
            </a:extLst>
          </p:cNvPr>
          <p:cNvSpPr/>
          <p:nvPr/>
        </p:nvSpPr>
        <p:spPr>
          <a:xfrm>
            <a:off x="0" y="0"/>
            <a:ext cx="12192000" cy="964700"/>
          </a:xfrm>
          <a:prstGeom prst="rect">
            <a:avLst/>
          </a:prstGeom>
          <a:solidFill>
            <a:srgbClr val="C00000"/>
          </a:solidFill>
          <a:ln>
            <a:solidFill>
              <a:srgbClr val="16A085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chemeClr val="bg1"/>
                </a:solidFill>
              </a:rPr>
              <a:t>     AI Acknowledgement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A85EC89-A3F9-40C5-AB01-56340A8730D5}"/>
              </a:ext>
            </a:extLst>
          </p:cNvPr>
          <p:cNvSpPr txBox="1"/>
          <p:nvPr/>
        </p:nvSpPr>
        <p:spPr>
          <a:xfrm>
            <a:off x="657664" y="1683604"/>
            <a:ext cx="10385473" cy="393037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I confirm that I have not used any AI tools in the research and creation of this assignment. I confirm that I have not presented any AI generated materials as my own work. I confirm I have copies of my drafts, notes and other resources I used, which I may be asked to provide in evidence.</a:t>
            </a:r>
          </a:p>
          <a:p>
            <a:pPr marL="0" indent="0">
              <a:buNone/>
            </a:pP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nl-NL" sz="1400" dirty="0">
                <a:latin typeface="Arial" panose="020B0604020202020204" pitchFamily="34" charset="0"/>
                <a:cs typeface="Arial" panose="020B0604020202020204" pitchFamily="34" charset="0"/>
              </a:rPr>
              <a:t>Student Name: Joycelyn Dzewu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nl-NL" sz="1400" dirty="0">
                <a:latin typeface="Arial" panose="020B0604020202020204" pitchFamily="34" charset="0"/>
                <a:cs typeface="Arial" panose="020B0604020202020204" pitchFamily="34" charset="0"/>
              </a:rPr>
              <a:t>Student ID: 2230856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1911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0">
            <a:extLst>
              <a:ext uri="{FF2B5EF4-FFF2-40B4-BE49-F238E27FC236}">
                <a16:creationId xmlns:a16="http://schemas.microsoft.com/office/drawing/2014/main" id="{8B349F58-C3DB-434F-9EF0-E176CBAB008A}"/>
              </a:ext>
            </a:extLst>
          </p:cNvPr>
          <p:cNvSpPr/>
          <p:nvPr/>
        </p:nvSpPr>
        <p:spPr>
          <a:xfrm>
            <a:off x="0" y="0"/>
            <a:ext cx="12192000" cy="964700"/>
          </a:xfrm>
          <a:prstGeom prst="rect">
            <a:avLst/>
          </a:prstGeom>
          <a:solidFill>
            <a:srgbClr val="16A085"/>
          </a:solidFill>
          <a:ln>
            <a:solidFill>
              <a:srgbClr val="16A085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chemeClr val="bg1"/>
                </a:solidFill>
              </a:rPr>
              <a:t>Introduction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68740AA-9329-43B0-8970-CBDF608F384D}"/>
              </a:ext>
            </a:extLst>
          </p:cNvPr>
          <p:cNvGrpSpPr/>
          <p:nvPr/>
        </p:nvGrpSpPr>
        <p:grpSpPr>
          <a:xfrm>
            <a:off x="5025559" y="2173549"/>
            <a:ext cx="6786690" cy="2308325"/>
            <a:chOff x="742070" y="1261573"/>
            <a:chExt cx="10385473" cy="1079825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A85EC89-A3F9-40C5-AB01-56340A8730D5}"/>
                </a:ext>
              </a:extLst>
            </p:cNvPr>
            <p:cNvSpPr txBox="1"/>
            <p:nvPr/>
          </p:nvSpPr>
          <p:spPr>
            <a:xfrm>
              <a:off x="742070" y="1261573"/>
              <a:ext cx="10385473" cy="1079825"/>
            </a:xfrm>
            <a:prstGeom prst="rect">
              <a:avLst/>
            </a:prstGeom>
            <a:solidFill>
              <a:srgbClr val="F4F6F6"/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This presentation explains how health, wellbeing and sustainable development link together in modern healthcare.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dirty="0">
                  <a:latin typeface="Arial" panose="020B0604020202020204" pitchFamily="34" charset="0"/>
                  <a:cs typeface="Arial" panose="020B0604020202020204" pitchFamily="34" charset="0"/>
                </a:rPr>
                <a:t>It explores why these concepts matter for improving patient outcomes and service delivery.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dirty="0">
                  <a:latin typeface="Arial" panose="020B0604020202020204" pitchFamily="34" charset="0"/>
                  <a:cs typeface="Arial" panose="020B0604020202020204" pitchFamily="34" charset="0"/>
                </a:rPr>
                <a:t>It also shows how integrated care, public health initiatives and policies support better health for the UK population. </a:t>
              </a:r>
              <a:endParaRPr 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17DB6FA-E6B5-4873-8A47-2CF44F35AA38}"/>
                </a:ext>
              </a:extLst>
            </p:cNvPr>
            <p:cNvCxnSpPr>
              <a:cxnSpLocks/>
            </p:cNvCxnSpPr>
            <p:nvPr/>
          </p:nvCxnSpPr>
          <p:spPr>
            <a:xfrm>
              <a:off x="742070" y="1261573"/>
              <a:ext cx="0" cy="1079825"/>
            </a:xfrm>
            <a:prstGeom prst="line">
              <a:avLst/>
            </a:prstGeom>
            <a:ln w="38100">
              <a:solidFill>
                <a:srgbClr val="16A08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Picture 3" descr="A group of hands holding a puzzle piece&#10;&#10;Description automatically generated">
            <a:extLst>
              <a:ext uri="{FF2B5EF4-FFF2-40B4-BE49-F238E27FC236}">
                <a16:creationId xmlns:a16="http://schemas.microsoft.com/office/drawing/2014/main" id="{DBE94D4A-BF52-4479-8583-944D3A2CD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13" y="1970270"/>
            <a:ext cx="4072328" cy="2714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1538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0">
            <a:extLst>
              <a:ext uri="{FF2B5EF4-FFF2-40B4-BE49-F238E27FC236}">
                <a16:creationId xmlns:a16="http://schemas.microsoft.com/office/drawing/2014/main" id="{8B349F58-C3DB-434F-9EF0-E176CBAB008A}"/>
              </a:ext>
            </a:extLst>
          </p:cNvPr>
          <p:cNvSpPr/>
          <p:nvPr/>
        </p:nvSpPr>
        <p:spPr>
          <a:xfrm>
            <a:off x="0" y="0"/>
            <a:ext cx="12192000" cy="964700"/>
          </a:xfrm>
          <a:prstGeom prst="rect">
            <a:avLst/>
          </a:prstGeom>
          <a:solidFill>
            <a:srgbClr val="16A085"/>
          </a:solidFill>
          <a:ln>
            <a:solidFill>
              <a:srgbClr val="16A085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chemeClr val="bg1"/>
                </a:solidFill>
              </a:rPr>
              <a:t>     Key Concepts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68740AA-9329-43B0-8970-CBDF608F384D}"/>
              </a:ext>
            </a:extLst>
          </p:cNvPr>
          <p:cNvGrpSpPr/>
          <p:nvPr/>
        </p:nvGrpSpPr>
        <p:grpSpPr>
          <a:xfrm>
            <a:off x="657664" y="1683604"/>
            <a:ext cx="10385473" cy="1015663"/>
            <a:chOff x="742070" y="1261573"/>
            <a:chExt cx="10385473" cy="1015663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A85EC89-A3F9-40C5-AB01-56340A8730D5}"/>
                </a:ext>
              </a:extLst>
            </p:cNvPr>
            <p:cNvSpPr txBox="1"/>
            <p:nvPr/>
          </p:nvSpPr>
          <p:spPr>
            <a:xfrm>
              <a:off x="742070" y="1261573"/>
              <a:ext cx="10385473" cy="677108"/>
            </a:xfrm>
            <a:prstGeom prst="rect">
              <a:avLst/>
            </a:prstGeom>
            <a:solidFill>
              <a:srgbClr val="F4F6F6"/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marL="0" indent="0">
                <a:buNone/>
              </a:pPr>
              <a:r>
                <a:rPr lang="en-US" sz="2000" b="1" dirty="0">
                  <a:solidFill>
                    <a:srgbClr val="16A08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Health</a:t>
              </a:r>
            </a:p>
            <a:p>
              <a:pPr marL="0" indent="0">
                <a:buNone/>
              </a:pPr>
              <a:r>
                <a:rPr lang="en-GB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Complete  physical, mental and social wellbeing not just the absence of illness(WHO, 1948)</a:t>
              </a: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17DB6FA-E6B5-4873-8A47-2CF44F35AA38}"/>
                </a:ext>
              </a:extLst>
            </p:cNvPr>
            <p:cNvCxnSpPr>
              <a:cxnSpLocks/>
            </p:cNvCxnSpPr>
            <p:nvPr/>
          </p:nvCxnSpPr>
          <p:spPr>
            <a:xfrm>
              <a:off x="742070" y="1261573"/>
              <a:ext cx="0" cy="1015663"/>
            </a:xfrm>
            <a:prstGeom prst="line">
              <a:avLst/>
            </a:prstGeom>
            <a:ln w="38100">
              <a:solidFill>
                <a:srgbClr val="16A08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3EB395E-34BC-4753-BD74-478E3D2A5D2A}"/>
              </a:ext>
            </a:extLst>
          </p:cNvPr>
          <p:cNvGrpSpPr/>
          <p:nvPr/>
        </p:nvGrpSpPr>
        <p:grpSpPr>
          <a:xfrm>
            <a:off x="657664" y="2977944"/>
            <a:ext cx="10385473" cy="923330"/>
            <a:chOff x="742070" y="2344898"/>
            <a:chExt cx="10385473" cy="923330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904D37C-2CB9-4EAC-A005-FDD58FCDA2FA}"/>
                </a:ext>
              </a:extLst>
            </p:cNvPr>
            <p:cNvSpPr txBox="1"/>
            <p:nvPr/>
          </p:nvSpPr>
          <p:spPr>
            <a:xfrm>
              <a:off x="742070" y="2344898"/>
              <a:ext cx="10385473" cy="923330"/>
            </a:xfrm>
            <a:prstGeom prst="rect">
              <a:avLst/>
            </a:prstGeom>
            <a:solidFill>
              <a:srgbClr val="F4F6F6"/>
            </a:solidFill>
          </p:spPr>
          <p:txBody>
            <a:bodyPr wrap="square">
              <a:spAutoFit/>
            </a:bodyPr>
            <a:lstStyle/>
            <a:p>
              <a:pPr marL="0" indent="0">
                <a:buNone/>
              </a:pPr>
              <a:r>
                <a:rPr lang="en-US" sz="1800" b="1" dirty="0">
                  <a:solidFill>
                    <a:srgbClr val="F39C1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Wellbeing</a:t>
              </a:r>
            </a:p>
            <a:p>
              <a:pPr marL="0" indent="0">
                <a:buNone/>
              </a:pPr>
              <a:r>
                <a:rPr lang="en-US" sz="1800" dirty="0">
                  <a:latin typeface="Arial" panose="020B0604020202020204" pitchFamily="34" charset="0"/>
                  <a:cs typeface="Arial" panose="020B0604020202020204" pitchFamily="34" charset="0"/>
                </a:rPr>
                <a:t>Integrated physical, emotional, social, and psychological health that corresponds with quality of life (Dodge et al., 2012).</a:t>
              </a:r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74D1E439-F985-4D61-A8D0-37C452DD9471}"/>
                </a:ext>
              </a:extLst>
            </p:cNvPr>
            <p:cNvCxnSpPr>
              <a:cxnSpLocks/>
            </p:cNvCxnSpPr>
            <p:nvPr/>
          </p:nvCxnSpPr>
          <p:spPr>
            <a:xfrm>
              <a:off x="742070" y="2344898"/>
              <a:ext cx="0" cy="923330"/>
            </a:xfrm>
            <a:prstGeom prst="line">
              <a:avLst/>
            </a:prstGeom>
            <a:ln w="38100">
              <a:solidFill>
                <a:srgbClr val="F39C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F91C2CE-B204-46DB-8AC8-A71D9F4297AF}"/>
              </a:ext>
            </a:extLst>
          </p:cNvPr>
          <p:cNvGrpSpPr/>
          <p:nvPr/>
        </p:nvGrpSpPr>
        <p:grpSpPr>
          <a:xfrm>
            <a:off x="657664" y="4279090"/>
            <a:ext cx="10385473" cy="923330"/>
            <a:chOff x="742070" y="3589773"/>
            <a:chExt cx="10385473" cy="923330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E5FCDCBD-9944-4BF1-A2F8-011FFE582C8D}"/>
                </a:ext>
              </a:extLst>
            </p:cNvPr>
            <p:cNvSpPr txBox="1"/>
            <p:nvPr/>
          </p:nvSpPr>
          <p:spPr>
            <a:xfrm>
              <a:off x="742070" y="3589773"/>
              <a:ext cx="10385473" cy="923330"/>
            </a:xfrm>
            <a:prstGeom prst="rect">
              <a:avLst/>
            </a:prstGeom>
            <a:solidFill>
              <a:srgbClr val="F4F6F6"/>
            </a:solidFill>
          </p:spPr>
          <p:txBody>
            <a:bodyPr wrap="square">
              <a:spAutoFit/>
            </a:bodyPr>
            <a:lstStyle/>
            <a:p>
              <a:pPr marL="0" indent="0">
                <a:buNone/>
              </a:pPr>
              <a:r>
                <a:rPr lang="en-US" sz="1800" b="1" dirty="0">
                  <a:solidFill>
                    <a:srgbClr val="87A96B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Sustainable Development</a:t>
              </a:r>
            </a:p>
            <a:p>
              <a:pPr marL="0" indent="0">
                <a:buNone/>
              </a:pPr>
              <a:r>
                <a:rPr lang="en-US" sz="1800" dirty="0">
                  <a:latin typeface="Arial" panose="020B0604020202020204" pitchFamily="34" charset="0"/>
                  <a:cs typeface="Arial" panose="020B0604020202020204" pitchFamily="34" charset="0"/>
                </a:rPr>
                <a:t>Meeting current needs without depriving future generations to fulfilling theirs (Brundtland Commission, 1987).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74A4E263-5C05-47A1-95E9-4CFC7EC44713}"/>
                </a:ext>
              </a:extLst>
            </p:cNvPr>
            <p:cNvCxnSpPr>
              <a:cxnSpLocks/>
            </p:cNvCxnSpPr>
            <p:nvPr/>
          </p:nvCxnSpPr>
          <p:spPr>
            <a:xfrm>
              <a:off x="750275" y="3589773"/>
              <a:ext cx="0" cy="923330"/>
            </a:xfrm>
            <a:prstGeom prst="line">
              <a:avLst/>
            </a:prstGeom>
            <a:ln w="38100">
              <a:solidFill>
                <a:srgbClr val="87A96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69025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0">
            <a:extLst>
              <a:ext uri="{FF2B5EF4-FFF2-40B4-BE49-F238E27FC236}">
                <a16:creationId xmlns:a16="http://schemas.microsoft.com/office/drawing/2014/main" id="{8B349F58-C3DB-434F-9EF0-E176CBAB008A}"/>
              </a:ext>
            </a:extLst>
          </p:cNvPr>
          <p:cNvSpPr/>
          <p:nvPr/>
        </p:nvSpPr>
        <p:spPr>
          <a:xfrm>
            <a:off x="0" y="0"/>
            <a:ext cx="12192000" cy="964700"/>
          </a:xfrm>
          <a:prstGeom prst="rect">
            <a:avLst/>
          </a:prstGeom>
          <a:solidFill>
            <a:srgbClr val="16A085"/>
          </a:solidFill>
          <a:ln/>
        </p:spPr>
        <p:txBody>
          <a:bodyPr wrap="square" rtlCol="0" anchor="ctr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4000" b="1">
                <a:solidFill>
                  <a:srgbClr val="FFFFFF"/>
                </a:solidFill>
                <a:latin typeface="+mj-lt"/>
                <a:ea typeface="Arial" pitchFamily="34" charset="-122"/>
                <a:cs typeface="Arial" pitchFamily="34" charset="-120"/>
              </a:rPr>
              <a:t>    Growing Importance in Modern Healthcare</a:t>
            </a:r>
            <a:endParaRPr lang="en-US" sz="4000" dirty="0">
              <a:latin typeface="+mj-lt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D81BC0E-BDC5-4531-8F96-C295A3BA1F5C}"/>
              </a:ext>
            </a:extLst>
          </p:cNvPr>
          <p:cNvGrpSpPr/>
          <p:nvPr/>
        </p:nvGrpSpPr>
        <p:grpSpPr>
          <a:xfrm>
            <a:off x="168342" y="5401435"/>
            <a:ext cx="11704789" cy="1334441"/>
            <a:chOff x="628357" y="5160131"/>
            <a:chExt cx="8839200" cy="1334441"/>
          </a:xfrm>
          <a:solidFill>
            <a:srgbClr val="F39C12"/>
          </a:solidFill>
        </p:grpSpPr>
        <p:sp>
          <p:nvSpPr>
            <p:cNvPr id="4" name="Text 7">
              <a:extLst>
                <a:ext uri="{FF2B5EF4-FFF2-40B4-BE49-F238E27FC236}">
                  <a16:creationId xmlns:a16="http://schemas.microsoft.com/office/drawing/2014/main" id="{59F02AFE-0388-416E-8B39-1B7C53A19760}"/>
                </a:ext>
              </a:extLst>
            </p:cNvPr>
            <p:cNvSpPr/>
            <p:nvPr/>
          </p:nvSpPr>
          <p:spPr>
            <a:xfrm>
              <a:off x="628357" y="5160131"/>
              <a:ext cx="8839200" cy="1334441"/>
            </a:xfrm>
            <a:prstGeom prst="roundRect">
              <a:avLst>
                <a:gd name="adj" fmla="val 5476"/>
              </a:avLst>
            </a:prstGeom>
            <a:grpFill/>
            <a:ln>
              <a:solidFill>
                <a:srgbClr val="F39C12"/>
              </a:solidFill>
            </a:ln>
          </p:spPr>
          <p:txBody>
            <a:bodyPr wrap="square" rtlCol="0" anchor="ctr"/>
            <a:lstStyle/>
            <a:p>
              <a:pPr marL="0" indent="0">
                <a:buNone/>
              </a:pPr>
              <a:endParaRPr lang="en-US" dirty="0"/>
            </a:p>
          </p:txBody>
        </p:sp>
        <p:sp>
          <p:nvSpPr>
            <p:cNvPr id="5" name="Text 8">
              <a:extLst>
                <a:ext uri="{FF2B5EF4-FFF2-40B4-BE49-F238E27FC236}">
                  <a16:creationId xmlns:a16="http://schemas.microsoft.com/office/drawing/2014/main" id="{C2F26086-3B5D-41FA-B754-D11BA9D77C16}"/>
                </a:ext>
              </a:extLst>
            </p:cNvPr>
            <p:cNvSpPr/>
            <p:nvPr/>
          </p:nvSpPr>
          <p:spPr>
            <a:xfrm>
              <a:off x="768565" y="5263172"/>
              <a:ext cx="5327435" cy="266700"/>
            </a:xfrm>
            <a:prstGeom prst="rect">
              <a:avLst/>
            </a:prstGeom>
            <a:grpFill/>
            <a:ln>
              <a:solidFill>
                <a:srgbClr val="F39C12"/>
              </a:solidFill>
            </a:ln>
          </p:spPr>
          <p:txBody>
            <a:bodyPr wrap="square" lIns="0" tIns="0" rIns="0" bIns="0" rtlCol="0" anchor="t"/>
            <a:lstStyle/>
            <a:p>
              <a:pPr marL="0" indent="0" algn="l">
                <a:lnSpc>
                  <a:spcPts val="2100"/>
                </a:lnSpc>
                <a:spcAft>
                  <a:spcPts val="480"/>
                </a:spcAft>
                <a:buNone/>
              </a:pPr>
              <a:r>
                <a:rPr lang="en-US" sz="2000" b="1" dirty="0">
                  <a:solidFill>
                    <a:srgbClr val="FFFFFF"/>
                  </a:solidFill>
                  <a:latin typeface="Arial" pitchFamily="34" charset="0"/>
                  <a:ea typeface="Arial" pitchFamily="34" charset="-122"/>
                  <a:cs typeface="Arial" pitchFamily="34" charset="-120"/>
                </a:rPr>
                <a:t>Policy Shift</a:t>
              </a:r>
              <a:endParaRPr lang="en-US" sz="2000" dirty="0"/>
            </a:p>
          </p:txBody>
        </p:sp>
        <p:sp>
          <p:nvSpPr>
            <p:cNvPr id="7" name="Text 9">
              <a:extLst>
                <a:ext uri="{FF2B5EF4-FFF2-40B4-BE49-F238E27FC236}">
                  <a16:creationId xmlns:a16="http://schemas.microsoft.com/office/drawing/2014/main" id="{B0CC599C-55AE-48C7-9376-84A76375F9F9}"/>
                </a:ext>
              </a:extLst>
            </p:cNvPr>
            <p:cNvSpPr/>
            <p:nvPr/>
          </p:nvSpPr>
          <p:spPr>
            <a:xfrm>
              <a:off x="768565" y="5593177"/>
              <a:ext cx="8394192" cy="859191"/>
            </a:xfrm>
            <a:prstGeom prst="rect">
              <a:avLst/>
            </a:prstGeom>
            <a:grpFill/>
            <a:ln>
              <a:solidFill>
                <a:srgbClr val="F39C12"/>
              </a:solidFill>
            </a:ln>
          </p:spPr>
          <p:txBody>
            <a:bodyPr wrap="square" lIns="0" tIns="0" rIns="0" bIns="0" rtlCol="0" anchor="t"/>
            <a:lstStyle/>
            <a:p>
              <a:pPr marL="0" indent="0" algn="l">
                <a:buNone/>
              </a:pPr>
              <a:r>
                <a:rPr lang="en-US" dirty="0">
                  <a:solidFill>
                    <a:srgbClr val="FFFFFF"/>
                  </a:solidFill>
                  <a:latin typeface="Arial" pitchFamily="34" charset="0"/>
                  <a:ea typeface="Arial" pitchFamily="34" charset="-122"/>
                  <a:cs typeface="Arial" pitchFamily="34" charset="-120"/>
                </a:rPr>
                <a:t>Healthcare is moving from reactive treatment to proactive prevention (NHS England, 2019).</a:t>
              </a:r>
              <a:endParaRPr lang="en-US" dirty="0"/>
            </a:p>
          </p:txBody>
        </p:sp>
      </p:grpSp>
      <p:pic>
        <p:nvPicPr>
          <p:cNvPr id="14" name="Picture 13" descr="A stethoscope around a globe&#10;&#10;Description automatically generated">
            <a:extLst>
              <a:ext uri="{FF2B5EF4-FFF2-40B4-BE49-F238E27FC236}">
                <a16:creationId xmlns:a16="http://schemas.microsoft.com/office/drawing/2014/main" id="{E9497D82-B68F-4B5D-AD53-33E80B104BB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4699"/>
            <a:ext cx="12192000" cy="43723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E689048-A092-4652-9987-ED56904CBECB}"/>
              </a:ext>
            </a:extLst>
          </p:cNvPr>
          <p:cNvSpPr txBox="1"/>
          <p:nvPr/>
        </p:nvSpPr>
        <p:spPr>
          <a:xfrm>
            <a:off x="168343" y="2896498"/>
            <a:ext cx="7418832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WHO Sustainable Development Goals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SDG 3: Ensure healthy lives and promote wellbeing for all ages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Connecting environmental sustainability with health outcomes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universal coverage for health and equity in health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Recognition of social determinants impacting health (WHO, 2015)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C01B119-D3CB-4370-BCC3-41B03A49ADCA}"/>
              </a:ext>
            </a:extLst>
          </p:cNvPr>
          <p:cNvSpPr txBox="1"/>
          <p:nvPr/>
        </p:nvSpPr>
        <p:spPr>
          <a:xfrm>
            <a:off x="168343" y="1180778"/>
            <a:ext cx="6330931" cy="1477328"/>
          </a:xfrm>
          <a:prstGeom prst="rect">
            <a:avLst/>
          </a:prstGeom>
          <a:solidFill>
            <a:srgbClr val="F4F6F6"/>
          </a:solidFill>
          <a:ln>
            <a:solidFill>
              <a:srgbClr val="16A085"/>
            </a:solidFill>
          </a:ln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Why These Concepts Matter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These three principles have become central points within healthcare policy due to rising prevalence of chronic diseases, aging populations and the need for sustainable, equitable health systems.</a:t>
            </a:r>
          </a:p>
        </p:txBody>
      </p:sp>
    </p:spTree>
    <p:extLst>
      <p:ext uri="{BB962C8B-B14F-4D97-AF65-F5344CB8AC3E}">
        <p14:creationId xmlns:p14="http://schemas.microsoft.com/office/powerpoint/2010/main" val="42490590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427AF5F-9A0E-42B7-A252-FD64C9885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 0">
            <a:extLst>
              <a:ext uri="{FF2B5EF4-FFF2-40B4-BE49-F238E27FC236}">
                <a16:creationId xmlns:a16="http://schemas.microsoft.com/office/drawing/2014/main" id="{8B349F58-C3DB-434F-9EF0-E176CBAB008A}"/>
              </a:ext>
            </a:extLst>
          </p:cNvPr>
          <p:cNvSpPr/>
          <p:nvPr/>
        </p:nvSpPr>
        <p:spPr>
          <a:xfrm>
            <a:off x="3048" y="452"/>
            <a:ext cx="12188952" cy="731589"/>
          </a:xfrm>
          <a:prstGeom prst="rect">
            <a:avLst/>
          </a:prstGeom>
          <a:solidFill>
            <a:srgbClr val="16A085"/>
          </a:solidFill>
          <a:ln>
            <a:solidFill>
              <a:srgbClr val="16A085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Integration of Holistic Approaches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A85EC89-A3F9-40C5-AB01-56340A8730D5}"/>
              </a:ext>
            </a:extLst>
          </p:cNvPr>
          <p:cNvSpPr txBox="1"/>
          <p:nvPr/>
        </p:nvSpPr>
        <p:spPr>
          <a:xfrm>
            <a:off x="590271" y="2165796"/>
            <a:ext cx="3768099" cy="299133"/>
          </a:xfrm>
          <a:prstGeom prst="rect">
            <a:avLst/>
          </a:prstGeom>
          <a:solidFill>
            <a:srgbClr val="2C3E50"/>
          </a:solidFill>
          <a:ln>
            <a:solidFill>
              <a:srgbClr val="2C3E50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29CCFE7-7466-4A62-9D20-BD6B9F535D2F}"/>
              </a:ext>
            </a:extLst>
          </p:cNvPr>
          <p:cNvSpPr txBox="1"/>
          <p:nvPr/>
        </p:nvSpPr>
        <p:spPr>
          <a:xfrm>
            <a:off x="590270" y="844920"/>
            <a:ext cx="11128117" cy="944874"/>
          </a:xfrm>
          <a:prstGeom prst="rect">
            <a:avLst/>
          </a:prstGeom>
          <a:solidFill>
            <a:srgbClr val="F4F6F6"/>
          </a:solidFill>
          <a:ln>
            <a:solidFill>
              <a:srgbClr val="F4F6F6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Significance of Integration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Holistic integration address interconnected health factors. Fragmented care creates gaps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ntegrated methods improve coordination and results (Engel,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2012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31E67BB9-5389-4DF3-8CAB-EE3214AF0322}"/>
              </a:ext>
            </a:extLst>
          </p:cNvPr>
          <p:cNvGrpSpPr/>
          <p:nvPr/>
        </p:nvGrpSpPr>
        <p:grpSpPr>
          <a:xfrm>
            <a:off x="618408" y="2574492"/>
            <a:ext cx="3754031" cy="1106325"/>
            <a:chOff x="618408" y="2447880"/>
            <a:chExt cx="3754031" cy="1106325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FC775D5-8373-4AD8-A87F-38B5B93A002C}"/>
                </a:ext>
              </a:extLst>
            </p:cNvPr>
            <p:cNvSpPr txBox="1"/>
            <p:nvPr/>
          </p:nvSpPr>
          <p:spPr>
            <a:xfrm>
              <a:off x="618409" y="2464676"/>
              <a:ext cx="3754030" cy="1089529"/>
            </a:xfrm>
            <a:prstGeom prst="rect">
              <a:avLst/>
            </a:prstGeom>
            <a:solidFill>
              <a:srgbClr val="F4F6F6"/>
            </a:solidFill>
          </p:spPr>
          <p:txBody>
            <a:bodyPr wrap="square">
              <a:spAutoFit/>
            </a:bodyPr>
            <a:lstStyle/>
            <a:p>
              <a:pPr>
                <a:lnSpc>
                  <a:spcPct val="90000"/>
                </a:lnSpc>
                <a:spcAft>
                  <a:spcPts val="600"/>
                </a:spcAft>
              </a:pPr>
              <a:r>
                <a:rPr lang="en-US" b="1" dirty="0">
                  <a:latin typeface="Arial" panose="020B0604020202020204" pitchFamily="34" charset="0"/>
                  <a:cs typeface="Arial" panose="020B0604020202020204" pitchFamily="34" charset="0"/>
                </a:rPr>
                <a:t>Better Patient Outcomes: </a:t>
              </a: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Holistic care can lower hospital readmissions by 25% (NHS England, 2019)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8F4B928-7050-47D0-A411-F1BD8CFBEC21}"/>
                </a:ext>
              </a:extLst>
            </p:cNvPr>
            <p:cNvCxnSpPr/>
            <p:nvPr/>
          </p:nvCxnSpPr>
          <p:spPr>
            <a:xfrm>
              <a:off x="618408" y="2447880"/>
              <a:ext cx="3754031" cy="0"/>
            </a:xfrm>
            <a:prstGeom prst="line">
              <a:avLst/>
            </a:prstGeom>
            <a:ln w="57150">
              <a:solidFill>
                <a:srgbClr val="16A08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8DCA58B-63D1-482D-8F9E-B0ECDE192A18}"/>
              </a:ext>
            </a:extLst>
          </p:cNvPr>
          <p:cNvGrpSpPr/>
          <p:nvPr/>
        </p:nvGrpSpPr>
        <p:grpSpPr>
          <a:xfrm>
            <a:off x="618408" y="3931993"/>
            <a:ext cx="3754032" cy="854298"/>
            <a:chOff x="618408" y="3805381"/>
            <a:chExt cx="3754032" cy="854298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020F93A-76B2-4990-A76E-D96D555E6D54}"/>
                </a:ext>
              </a:extLst>
            </p:cNvPr>
            <p:cNvSpPr txBox="1"/>
            <p:nvPr/>
          </p:nvSpPr>
          <p:spPr>
            <a:xfrm>
              <a:off x="618409" y="3819449"/>
              <a:ext cx="3754031" cy="840230"/>
            </a:xfrm>
            <a:prstGeom prst="rect">
              <a:avLst/>
            </a:prstGeom>
            <a:solidFill>
              <a:srgbClr val="F4F6F6"/>
            </a:solidFill>
          </p:spPr>
          <p:txBody>
            <a:bodyPr wrap="square">
              <a:spAutoFit/>
            </a:bodyPr>
            <a:lstStyle/>
            <a:p>
              <a:pPr>
                <a:lnSpc>
                  <a:spcPct val="90000"/>
                </a:lnSpc>
                <a:spcAft>
                  <a:spcPts val="600"/>
                </a:spcAft>
              </a:pPr>
              <a:r>
                <a:rPr lang="en-US" sz="1800" b="1" dirty="0">
                  <a:latin typeface="Arial" panose="020B0604020202020204" pitchFamily="34" charset="0"/>
                  <a:cs typeface="Arial" panose="020B0604020202020204" pitchFamily="34" charset="0"/>
                </a:rPr>
                <a:t>Cost Effectiveness: </a:t>
              </a:r>
              <a:r>
                <a:rPr lang="en-US" sz="1800" dirty="0">
                  <a:latin typeface="Arial" panose="020B0604020202020204" pitchFamily="34" charset="0"/>
                  <a:cs typeface="Arial" panose="020B0604020202020204" pitchFamily="34" charset="0"/>
                </a:rPr>
                <a:t>Prevention strategies lower future medical costs (WHO, 2018)</a:t>
              </a: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EDB4EF9E-C7F3-4A3C-8865-BCC2D5F5E134}"/>
                </a:ext>
              </a:extLst>
            </p:cNvPr>
            <p:cNvCxnSpPr/>
            <p:nvPr/>
          </p:nvCxnSpPr>
          <p:spPr>
            <a:xfrm>
              <a:off x="618408" y="3805381"/>
              <a:ext cx="3754031" cy="0"/>
            </a:xfrm>
            <a:prstGeom prst="line">
              <a:avLst/>
            </a:prstGeom>
            <a:ln w="57150">
              <a:solidFill>
                <a:srgbClr val="F39C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04CC1B7-4543-46F6-9B8B-C58E1D81796E}"/>
              </a:ext>
            </a:extLst>
          </p:cNvPr>
          <p:cNvGrpSpPr/>
          <p:nvPr/>
        </p:nvGrpSpPr>
        <p:grpSpPr>
          <a:xfrm>
            <a:off x="604340" y="5085282"/>
            <a:ext cx="3768099" cy="863606"/>
            <a:chOff x="604340" y="4958670"/>
            <a:chExt cx="3768099" cy="863606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F9DADDA-DDA7-4F42-99F7-BAA47A9811E7}"/>
                </a:ext>
              </a:extLst>
            </p:cNvPr>
            <p:cNvSpPr txBox="1"/>
            <p:nvPr/>
          </p:nvSpPr>
          <p:spPr>
            <a:xfrm>
              <a:off x="618409" y="4982046"/>
              <a:ext cx="3754030" cy="840230"/>
            </a:xfrm>
            <a:prstGeom prst="rect">
              <a:avLst/>
            </a:prstGeom>
            <a:solidFill>
              <a:srgbClr val="F4F6F6"/>
            </a:solidFill>
          </p:spPr>
          <p:txBody>
            <a:bodyPr wrap="square">
              <a:spAutoFit/>
            </a:bodyPr>
            <a:lstStyle/>
            <a:p>
              <a:pPr>
                <a:lnSpc>
                  <a:spcPct val="90000"/>
                </a:lnSpc>
                <a:spcAft>
                  <a:spcPts val="600"/>
                </a:spcAft>
              </a:pPr>
              <a:r>
                <a:rPr lang="en-US" sz="1800" b="1" dirty="0">
                  <a:latin typeface="Arial" panose="020B0604020202020204" pitchFamily="34" charset="0"/>
                  <a:cs typeface="Arial" panose="020B0604020202020204" pitchFamily="34" charset="0"/>
                </a:rPr>
                <a:t>Health Equity: </a:t>
              </a:r>
              <a:r>
                <a:rPr lang="en-US" sz="1800" dirty="0">
                  <a:latin typeface="Arial" panose="020B0604020202020204" pitchFamily="34" charset="0"/>
                  <a:cs typeface="Arial" panose="020B0604020202020204" pitchFamily="34" charset="0"/>
                </a:rPr>
                <a:t>Eliminates health disparities and addresses social determinants (Marmot, 2010)</a:t>
              </a:r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D758296-5D22-4869-BF62-9439F5262827}"/>
                </a:ext>
              </a:extLst>
            </p:cNvPr>
            <p:cNvCxnSpPr/>
            <p:nvPr/>
          </p:nvCxnSpPr>
          <p:spPr>
            <a:xfrm>
              <a:off x="604340" y="4958670"/>
              <a:ext cx="3754031" cy="0"/>
            </a:xfrm>
            <a:prstGeom prst="line">
              <a:avLst/>
            </a:prstGeom>
            <a:ln w="57150">
              <a:solidFill>
                <a:srgbClr val="87A96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Picture 22" descr="A stack of rocks with words on them&#10;&#10;Description automatically generated">
            <a:extLst>
              <a:ext uri="{FF2B5EF4-FFF2-40B4-BE49-F238E27FC236}">
                <a16:creationId xmlns:a16="http://schemas.microsoft.com/office/drawing/2014/main" id="{A1D30405-D6B0-423D-B835-162F38F2F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3304" y="1886263"/>
            <a:ext cx="6885084" cy="445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1751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0">
            <a:extLst>
              <a:ext uri="{FF2B5EF4-FFF2-40B4-BE49-F238E27FC236}">
                <a16:creationId xmlns:a16="http://schemas.microsoft.com/office/drawing/2014/main" id="{8B349F58-C3DB-434F-9EF0-E176CBAB008A}"/>
              </a:ext>
            </a:extLst>
          </p:cNvPr>
          <p:cNvSpPr/>
          <p:nvPr/>
        </p:nvSpPr>
        <p:spPr>
          <a:xfrm>
            <a:off x="0" y="0"/>
            <a:ext cx="12192000" cy="964700"/>
          </a:xfrm>
          <a:prstGeom prst="rect">
            <a:avLst/>
          </a:prstGeom>
          <a:solidFill>
            <a:srgbClr val="16A085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chemeClr val="bg1"/>
                </a:solidFill>
              </a:rPr>
              <a:t>Approaches for Integrated Care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C71DFB-1D6E-4808-9B4E-A71DF7D9F679}"/>
              </a:ext>
            </a:extLst>
          </p:cNvPr>
          <p:cNvSpPr txBox="1"/>
          <p:nvPr/>
        </p:nvSpPr>
        <p:spPr>
          <a:xfrm>
            <a:off x="6860930" y="4604585"/>
            <a:ext cx="205278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Key Principles: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CDACCDA-4D52-4309-9D7D-B0ACA8B820D2}"/>
              </a:ext>
            </a:extLst>
          </p:cNvPr>
          <p:cNvGrpSpPr/>
          <p:nvPr/>
        </p:nvGrpSpPr>
        <p:grpSpPr>
          <a:xfrm>
            <a:off x="628943" y="1274189"/>
            <a:ext cx="10663171" cy="1231106"/>
            <a:chOff x="628943" y="1274189"/>
            <a:chExt cx="10663171" cy="1231106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A85EC89-A3F9-40C5-AB01-56340A8730D5}"/>
                </a:ext>
              </a:extLst>
            </p:cNvPr>
            <p:cNvSpPr txBox="1"/>
            <p:nvPr/>
          </p:nvSpPr>
          <p:spPr>
            <a:xfrm>
              <a:off x="628943" y="1274189"/>
              <a:ext cx="10663171" cy="1231106"/>
            </a:xfrm>
            <a:prstGeom prst="rect">
              <a:avLst/>
            </a:prstGeom>
            <a:solidFill>
              <a:srgbClr val="F4F6F6"/>
            </a:solidFill>
          </p:spPr>
          <p:txBody>
            <a:bodyPr wrap="square">
              <a:spAutoFit/>
            </a:bodyPr>
            <a:lstStyle/>
            <a:p>
              <a:pPr marL="0" indent="0">
                <a:buNone/>
              </a:pPr>
              <a:r>
                <a:rPr lang="en-US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WHO Health in All Policies (</a:t>
              </a:r>
              <a:r>
                <a:rPr lang="en-US" sz="2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HiAP</a:t>
              </a:r>
              <a:r>
                <a:rPr lang="en-US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)</a:t>
              </a:r>
            </a:p>
            <a:p>
              <a:pPr marL="0" indent="0">
                <a:buNone/>
              </a:pP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Integrates health considerations into policy making across all sectors (education, employment, accommodation, transportation). It promotes intersectoral collaboration and shared responsibility for population health (WHO, 2014).</a:t>
              </a:r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35F0CBC8-26C8-4BEE-96AD-6D5702DE220B}"/>
                </a:ext>
              </a:extLst>
            </p:cNvPr>
            <p:cNvCxnSpPr>
              <a:cxnSpLocks/>
            </p:cNvCxnSpPr>
            <p:nvPr/>
          </p:nvCxnSpPr>
          <p:spPr>
            <a:xfrm>
              <a:off x="628943" y="1288361"/>
              <a:ext cx="10663171" cy="0"/>
            </a:xfrm>
            <a:prstGeom prst="line">
              <a:avLst/>
            </a:prstGeom>
            <a:ln w="57150">
              <a:solidFill>
                <a:srgbClr val="16A08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DC79FB1A-938A-45EB-91E6-63463F34576B}"/>
              </a:ext>
            </a:extLst>
          </p:cNvPr>
          <p:cNvGrpSpPr/>
          <p:nvPr/>
        </p:nvGrpSpPr>
        <p:grpSpPr>
          <a:xfrm>
            <a:off x="628943" y="2966552"/>
            <a:ext cx="10663171" cy="954107"/>
            <a:chOff x="628943" y="2966552"/>
            <a:chExt cx="10663171" cy="954107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1F1E15BD-3AF0-4DF5-A237-6BEA6A0FDE15}"/>
                </a:ext>
              </a:extLst>
            </p:cNvPr>
            <p:cNvSpPr txBox="1"/>
            <p:nvPr/>
          </p:nvSpPr>
          <p:spPr>
            <a:xfrm>
              <a:off x="628943" y="2966552"/>
              <a:ext cx="10663171" cy="954107"/>
            </a:xfrm>
            <a:prstGeom prst="rect">
              <a:avLst/>
            </a:prstGeom>
            <a:solidFill>
              <a:srgbClr val="F4F6F6"/>
            </a:solidFill>
          </p:spPr>
          <p:txBody>
            <a:bodyPr wrap="square">
              <a:spAutoFit/>
            </a:bodyPr>
            <a:lstStyle/>
            <a:p>
              <a:pPr marL="0" indent="0">
                <a:buNone/>
              </a:pPr>
              <a:r>
                <a:rPr lang="en-US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UK Integrated Care Systems (ICS)</a:t>
              </a:r>
            </a:p>
            <a:p>
              <a:pPr marL="0" indent="0">
                <a:buNone/>
              </a:pP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Brings NHS, councils and voluntary services together to plan local care</a:t>
              </a:r>
            </a:p>
            <a:p>
              <a:pPr marL="0" indent="0">
                <a:buNone/>
              </a:pP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Promotes joint budgets, shared accountability and emphasis on prevention (NHS England, 2022).</a:t>
              </a:r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D33839E-8AF6-43A8-AD19-B004FD8FE83C}"/>
                </a:ext>
              </a:extLst>
            </p:cNvPr>
            <p:cNvCxnSpPr>
              <a:cxnSpLocks/>
            </p:cNvCxnSpPr>
            <p:nvPr/>
          </p:nvCxnSpPr>
          <p:spPr>
            <a:xfrm>
              <a:off x="628943" y="2972408"/>
              <a:ext cx="10663171" cy="0"/>
            </a:xfrm>
            <a:prstGeom prst="line">
              <a:avLst/>
            </a:prstGeom>
            <a:ln w="57150">
              <a:solidFill>
                <a:srgbClr val="F39C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AEB81DC6-4CB6-41B1-B4E2-154B02636A7A}"/>
              </a:ext>
            </a:extLst>
          </p:cNvPr>
          <p:cNvSpPr txBox="1"/>
          <p:nvPr/>
        </p:nvSpPr>
        <p:spPr>
          <a:xfrm>
            <a:off x="5093383" y="5134623"/>
            <a:ext cx="2550355" cy="923330"/>
          </a:xfrm>
          <a:prstGeom prst="rect">
            <a:avLst/>
          </a:prstGeom>
          <a:solidFill>
            <a:srgbClr val="F4F6F6"/>
          </a:solidFill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F39C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Person-Centred</a:t>
            </a:r>
            <a:r>
              <a:rPr lang="en-US" b="1" dirty="0">
                <a:solidFill>
                  <a:srgbClr val="F39C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Care</a:t>
            </a: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Tailored to Individual needs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92E1EAC-917D-4AB9-9118-E09391B8BC5D}"/>
              </a:ext>
            </a:extLst>
          </p:cNvPr>
          <p:cNvSpPr txBox="1"/>
          <p:nvPr/>
        </p:nvSpPr>
        <p:spPr>
          <a:xfrm>
            <a:off x="8530673" y="5134623"/>
            <a:ext cx="2761441" cy="923330"/>
          </a:xfrm>
          <a:prstGeom prst="rect">
            <a:avLst/>
          </a:prstGeom>
          <a:solidFill>
            <a:srgbClr val="F4F6F6"/>
          </a:solidFill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F39C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Multidisciplinary teams </a:t>
            </a: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Collaborative cross-specialty approach</a:t>
            </a:r>
          </a:p>
        </p:txBody>
      </p:sp>
      <p:pic>
        <p:nvPicPr>
          <p:cNvPr id="17" name="Picture 16" descr="A close-up of several cards&#10;&#10;Description automatically generated">
            <a:extLst>
              <a:ext uri="{FF2B5EF4-FFF2-40B4-BE49-F238E27FC236}">
                <a16:creationId xmlns:a16="http://schemas.microsoft.com/office/drawing/2014/main" id="{464E580B-5E56-4AB6-9A3F-D5EA3BDF78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43" y="4474657"/>
            <a:ext cx="4174961" cy="2243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195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0">
            <a:extLst>
              <a:ext uri="{FF2B5EF4-FFF2-40B4-BE49-F238E27FC236}">
                <a16:creationId xmlns:a16="http://schemas.microsoft.com/office/drawing/2014/main" id="{8B349F58-C3DB-434F-9EF0-E176CBAB008A}"/>
              </a:ext>
            </a:extLst>
          </p:cNvPr>
          <p:cNvSpPr/>
          <p:nvPr/>
        </p:nvSpPr>
        <p:spPr>
          <a:xfrm>
            <a:off x="0" y="0"/>
            <a:ext cx="12192000" cy="964700"/>
          </a:xfrm>
          <a:prstGeom prst="rect">
            <a:avLst/>
          </a:prstGeom>
          <a:solidFill>
            <a:srgbClr val="16A085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chemeClr val="bg1"/>
                </a:solidFill>
              </a:rPr>
              <a:t>Biopsychosocial Model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A85EC89-A3F9-40C5-AB01-56340A8730D5}"/>
              </a:ext>
            </a:extLst>
          </p:cNvPr>
          <p:cNvSpPr txBox="1"/>
          <p:nvPr/>
        </p:nvSpPr>
        <p:spPr>
          <a:xfrm>
            <a:off x="628943" y="1039550"/>
            <a:ext cx="10934114" cy="954107"/>
          </a:xfrm>
          <a:prstGeom prst="rect">
            <a:avLst/>
          </a:prstGeom>
          <a:solidFill>
            <a:srgbClr val="F4F6F6"/>
          </a:solidFill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Overview</a:t>
            </a: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Comprehensive framework integrating biological, psychological and social factors in understanding health and illness (Engel, 2012).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1E15BD-3AF0-4DF5-A237-6BEA6A0FDE15}"/>
              </a:ext>
            </a:extLst>
          </p:cNvPr>
          <p:cNvSpPr txBox="1"/>
          <p:nvPr/>
        </p:nvSpPr>
        <p:spPr>
          <a:xfrm>
            <a:off x="628943" y="5128931"/>
            <a:ext cx="3338146" cy="1477328"/>
          </a:xfrm>
          <a:prstGeom prst="rect">
            <a:avLst/>
          </a:prstGeom>
          <a:solidFill>
            <a:srgbClr val="F39C12"/>
          </a:solidFill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Relationships and support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Culture and environment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Socioeconomic status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Healthcare access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D32762-0CDA-4D75-95E0-DD0A9DF3A49E}"/>
              </a:ext>
            </a:extLst>
          </p:cNvPr>
          <p:cNvSpPr txBox="1"/>
          <p:nvPr/>
        </p:nvSpPr>
        <p:spPr>
          <a:xfrm>
            <a:off x="4281843" y="2787513"/>
            <a:ext cx="3628316" cy="2923877"/>
          </a:xfrm>
          <a:prstGeom prst="rect">
            <a:avLst/>
          </a:prstGeom>
          <a:solidFill>
            <a:srgbClr val="F4F6F6"/>
          </a:solidFill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Clinical Application </a:t>
            </a:r>
          </a:p>
          <a:p>
            <a:pPr marL="285750" indent="-285750"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Extends beyond biomedically cantered disease model.</a:t>
            </a:r>
          </a:p>
          <a:p>
            <a:pPr marL="285750" indent="-285750"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Consideration is made of numerous health determinants.</a:t>
            </a:r>
          </a:p>
          <a:p>
            <a:pPr marL="285750" indent="-285750"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Lies beneath individualized planning of therapy. </a:t>
            </a:r>
          </a:p>
          <a:p>
            <a:pPr marL="285750" indent="-285750"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Identified as critical framework by WHO (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Satylganova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2016).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A diagram of a group of people&#10;&#10;Description automatically generated">
            <a:extLst>
              <a:ext uri="{FF2B5EF4-FFF2-40B4-BE49-F238E27FC236}">
                <a16:creationId xmlns:a16="http://schemas.microsoft.com/office/drawing/2014/main" id="{B76DF0D9-17F0-4E2B-9C06-6D855C518B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6439" y="3429000"/>
            <a:ext cx="3789483" cy="306295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2A467B6-9E81-4341-B5B8-92B9F4F18104}"/>
              </a:ext>
            </a:extLst>
          </p:cNvPr>
          <p:cNvSpPr txBox="1"/>
          <p:nvPr/>
        </p:nvSpPr>
        <p:spPr>
          <a:xfrm>
            <a:off x="628943" y="2048849"/>
            <a:ext cx="3338146" cy="1477328"/>
          </a:xfrm>
          <a:prstGeom prst="rect">
            <a:avLst/>
          </a:prstGeom>
          <a:solidFill>
            <a:srgbClr val="87A96B"/>
          </a:solidFill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Biological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Genetics and Physiology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Disease processes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class position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Biochemical factors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1D31BD1-60C9-44B2-87F6-C301C0C7E8FB}"/>
              </a:ext>
            </a:extLst>
          </p:cNvPr>
          <p:cNvSpPr txBox="1"/>
          <p:nvPr/>
        </p:nvSpPr>
        <p:spPr>
          <a:xfrm>
            <a:off x="628943" y="3581856"/>
            <a:ext cx="3338146" cy="1477328"/>
          </a:xfrm>
          <a:prstGeom prst="rect">
            <a:avLst/>
          </a:prstGeom>
          <a:solidFill>
            <a:srgbClr val="2C3E50"/>
          </a:solidFill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Psychological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Emotions and mood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coping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Beliefs about health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Mental health disorders</a:t>
            </a:r>
          </a:p>
        </p:txBody>
      </p:sp>
    </p:spTree>
    <p:extLst>
      <p:ext uri="{BB962C8B-B14F-4D97-AF65-F5344CB8AC3E}">
        <p14:creationId xmlns:p14="http://schemas.microsoft.com/office/powerpoint/2010/main" val="12040892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0">
            <a:extLst>
              <a:ext uri="{FF2B5EF4-FFF2-40B4-BE49-F238E27FC236}">
                <a16:creationId xmlns:a16="http://schemas.microsoft.com/office/drawing/2014/main" id="{8B349F58-C3DB-434F-9EF0-E176CBAB008A}"/>
              </a:ext>
            </a:extLst>
          </p:cNvPr>
          <p:cNvSpPr/>
          <p:nvPr/>
        </p:nvSpPr>
        <p:spPr>
          <a:xfrm>
            <a:off x="0" y="0"/>
            <a:ext cx="12192000" cy="964700"/>
          </a:xfrm>
          <a:prstGeom prst="rect">
            <a:avLst/>
          </a:prstGeom>
          <a:solidFill>
            <a:srgbClr val="16A085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chemeClr val="bg1"/>
                </a:solidFill>
              </a:rPr>
              <a:t>Policy and Governance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A85EC89-A3F9-40C5-AB01-56340A8730D5}"/>
              </a:ext>
            </a:extLst>
          </p:cNvPr>
          <p:cNvSpPr txBox="1"/>
          <p:nvPr/>
        </p:nvSpPr>
        <p:spPr>
          <a:xfrm>
            <a:off x="530469" y="1110288"/>
            <a:ext cx="1093411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Policies Fostering Holistic Health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73BBCAE-7AF7-4102-9ADD-AFDDF6A78426}"/>
              </a:ext>
            </a:extLst>
          </p:cNvPr>
          <p:cNvSpPr txBox="1"/>
          <p:nvPr/>
        </p:nvSpPr>
        <p:spPr>
          <a:xfrm>
            <a:off x="628943" y="4993659"/>
            <a:ext cx="10934114" cy="1508105"/>
          </a:xfrm>
          <a:prstGeom prst="rect">
            <a:avLst/>
          </a:prstGeom>
          <a:solidFill>
            <a:srgbClr val="F39C12"/>
          </a:solidFill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Challenges</a:t>
            </a:r>
          </a:p>
          <a:p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Regulatory Fragmentation: 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Divided responsibilities between NHS, public health and social care </a:t>
            </a:r>
          </a:p>
          <a:p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Inadequate Funding: 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Budgets prioritize acute services over prevention</a:t>
            </a:r>
          </a:p>
          <a:p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Workforce Constraints: 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Staff shortages, insufficient training and burnout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	(Charles, 2022)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531D125-F253-45E7-878A-244946F6245F}"/>
              </a:ext>
            </a:extLst>
          </p:cNvPr>
          <p:cNvGrpSpPr/>
          <p:nvPr/>
        </p:nvGrpSpPr>
        <p:grpSpPr>
          <a:xfrm>
            <a:off x="628943" y="1533619"/>
            <a:ext cx="9499795" cy="707886"/>
            <a:chOff x="628943" y="1533619"/>
            <a:chExt cx="10934114" cy="707886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A5BD96C-4FC5-42A5-B976-582E6B0CE632}"/>
                </a:ext>
              </a:extLst>
            </p:cNvPr>
            <p:cNvSpPr txBox="1"/>
            <p:nvPr/>
          </p:nvSpPr>
          <p:spPr>
            <a:xfrm>
              <a:off x="628943" y="1533619"/>
              <a:ext cx="10934114" cy="646331"/>
            </a:xfrm>
            <a:prstGeom prst="rect">
              <a:avLst/>
            </a:prstGeom>
            <a:solidFill>
              <a:srgbClr val="F4F6F6"/>
            </a:solidFill>
          </p:spPr>
          <p:txBody>
            <a:bodyPr wrap="square">
              <a:spAutoFit/>
            </a:bodyPr>
            <a:lstStyle/>
            <a:p>
              <a:pPr marL="0" indent="0">
                <a:buNone/>
              </a:pPr>
              <a:r>
                <a:rPr lang="en-US" b="1" dirty="0">
                  <a:latin typeface="Arial" panose="020B0604020202020204" pitchFamily="34" charset="0"/>
                  <a:cs typeface="Arial" panose="020B0604020202020204" pitchFamily="34" charset="0"/>
                </a:rPr>
                <a:t>Preventive Care </a:t>
              </a:r>
            </a:p>
            <a:p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NHS Long Term Plan emphasizes prevention, screening, vaccination (NHS England, 2019)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B3170029-9F4F-4A83-AC39-9BDB2A36A0C4}"/>
                </a:ext>
              </a:extLst>
            </p:cNvPr>
            <p:cNvCxnSpPr>
              <a:cxnSpLocks/>
            </p:cNvCxnSpPr>
            <p:nvPr/>
          </p:nvCxnSpPr>
          <p:spPr>
            <a:xfrm>
              <a:off x="628943" y="1533619"/>
              <a:ext cx="0" cy="707886"/>
            </a:xfrm>
            <a:prstGeom prst="line">
              <a:avLst/>
            </a:prstGeom>
            <a:ln w="38100">
              <a:solidFill>
                <a:srgbClr val="16A08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8AE6EBE-CEEB-491F-9761-6837E126A396}"/>
              </a:ext>
            </a:extLst>
          </p:cNvPr>
          <p:cNvGrpSpPr/>
          <p:nvPr/>
        </p:nvGrpSpPr>
        <p:grpSpPr>
          <a:xfrm>
            <a:off x="628943" y="2342463"/>
            <a:ext cx="9499793" cy="923330"/>
            <a:chOff x="628943" y="2398735"/>
            <a:chExt cx="10934114" cy="923330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1F1E15BD-3AF0-4DF5-A237-6BEA6A0FDE15}"/>
                </a:ext>
              </a:extLst>
            </p:cNvPr>
            <p:cNvSpPr txBox="1"/>
            <p:nvPr/>
          </p:nvSpPr>
          <p:spPr>
            <a:xfrm>
              <a:off x="628943" y="2398735"/>
              <a:ext cx="10934114" cy="923330"/>
            </a:xfrm>
            <a:prstGeom prst="rect">
              <a:avLst/>
            </a:prstGeom>
            <a:solidFill>
              <a:srgbClr val="F4F6F6"/>
            </a:solidFill>
          </p:spPr>
          <p:txBody>
            <a:bodyPr wrap="square">
              <a:spAutoFit/>
            </a:bodyPr>
            <a:lstStyle/>
            <a:p>
              <a:pPr marL="0" indent="0">
                <a:buNone/>
              </a:pPr>
              <a:r>
                <a:rPr lang="en-US" b="1" dirty="0">
                  <a:latin typeface="Arial" panose="020B0604020202020204" pitchFamily="34" charset="0"/>
                  <a:cs typeface="Arial" panose="020B0604020202020204" pitchFamily="34" charset="0"/>
                </a:rPr>
                <a:t>Mental Health Parity</a:t>
              </a:r>
            </a:p>
            <a:p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Equal treatment and Integration into primary care (Department of Health &amp; Social Care, 2021)</a:t>
              </a:r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7826844-7C9E-46C9-A6D5-C4ECA21D9C54}"/>
                </a:ext>
              </a:extLst>
            </p:cNvPr>
            <p:cNvCxnSpPr>
              <a:cxnSpLocks/>
            </p:cNvCxnSpPr>
            <p:nvPr/>
          </p:nvCxnSpPr>
          <p:spPr>
            <a:xfrm>
              <a:off x="628943" y="2415285"/>
              <a:ext cx="0" cy="707886"/>
            </a:xfrm>
            <a:prstGeom prst="line">
              <a:avLst/>
            </a:prstGeom>
            <a:ln w="38100">
              <a:solidFill>
                <a:srgbClr val="F39C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0DE0F4D0-35FC-4E05-AC38-26BDA795871F}"/>
              </a:ext>
            </a:extLst>
          </p:cNvPr>
          <p:cNvSpPr txBox="1"/>
          <p:nvPr/>
        </p:nvSpPr>
        <p:spPr>
          <a:xfrm>
            <a:off x="628943" y="3179443"/>
            <a:ext cx="9499793" cy="646331"/>
          </a:xfrm>
          <a:prstGeom prst="rect">
            <a:avLst/>
          </a:prstGeom>
          <a:solidFill>
            <a:srgbClr val="F4F6F6"/>
          </a:solidFill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Public Health Policy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Targeting lifestyle risks and environmental health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1BAD5D0-0381-47E6-874F-0043F0304D90}"/>
              </a:ext>
            </a:extLst>
          </p:cNvPr>
          <p:cNvGrpSpPr/>
          <p:nvPr/>
        </p:nvGrpSpPr>
        <p:grpSpPr>
          <a:xfrm>
            <a:off x="628943" y="3946083"/>
            <a:ext cx="9499790" cy="707886"/>
            <a:chOff x="628943" y="3847607"/>
            <a:chExt cx="10934114" cy="707886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22D3F440-BD67-40FA-983A-5FFDF98D156F}"/>
                </a:ext>
              </a:extLst>
            </p:cNvPr>
            <p:cNvSpPr txBox="1"/>
            <p:nvPr/>
          </p:nvSpPr>
          <p:spPr>
            <a:xfrm>
              <a:off x="628943" y="3861675"/>
              <a:ext cx="10934114" cy="646331"/>
            </a:xfrm>
            <a:prstGeom prst="rect">
              <a:avLst/>
            </a:prstGeom>
            <a:solidFill>
              <a:srgbClr val="F4F6F6"/>
            </a:solidFill>
          </p:spPr>
          <p:txBody>
            <a:bodyPr wrap="square">
              <a:spAutoFit/>
            </a:bodyPr>
            <a:lstStyle/>
            <a:p>
              <a:pPr marL="0" indent="0">
                <a:buNone/>
              </a:pPr>
              <a:r>
                <a:rPr lang="en-US" b="1" dirty="0">
                  <a:latin typeface="Arial" panose="020B0604020202020204" pitchFamily="34" charset="0"/>
                  <a:cs typeface="Arial" panose="020B0604020202020204" pitchFamily="34" charset="0"/>
                </a:rPr>
                <a:t>Wellbeing in Policy</a:t>
              </a:r>
            </a:p>
            <a:p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Workplace health standards and education curricula</a:t>
              </a: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BE568F69-788B-4021-AD2A-F0C27E1F54CF}"/>
                </a:ext>
              </a:extLst>
            </p:cNvPr>
            <p:cNvCxnSpPr>
              <a:cxnSpLocks/>
            </p:cNvCxnSpPr>
            <p:nvPr/>
          </p:nvCxnSpPr>
          <p:spPr>
            <a:xfrm>
              <a:off x="628943" y="3847607"/>
              <a:ext cx="0" cy="707886"/>
            </a:xfrm>
            <a:prstGeom prst="line">
              <a:avLst/>
            </a:prstGeom>
            <a:ln w="38100">
              <a:solidFill>
                <a:srgbClr val="87A96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3A2AA9C-900A-4BA6-ABF8-C1CCF5229149}"/>
              </a:ext>
            </a:extLst>
          </p:cNvPr>
          <p:cNvCxnSpPr>
            <a:cxnSpLocks/>
          </p:cNvCxnSpPr>
          <p:nvPr/>
        </p:nvCxnSpPr>
        <p:spPr>
          <a:xfrm>
            <a:off x="628943" y="3139721"/>
            <a:ext cx="0" cy="707886"/>
          </a:xfrm>
          <a:prstGeom prst="line">
            <a:avLst/>
          </a:prstGeom>
          <a:ln w="38100">
            <a:solidFill>
              <a:srgbClr val="2C3E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53666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0">
            <a:extLst>
              <a:ext uri="{FF2B5EF4-FFF2-40B4-BE49-F238E27FC236}">
                <a16:creationId xmlns:a16="http://schemas.microsoft.com/office/drawing/2014/main" id="{8B349F58-C3DB-434F-9EF0-E176CBAB008A}"/>
              </a:ext>
            </a:extLst>
          </p:cNvPr>
          <p:cNvSpPr/>
          <p:nvPr/>
        </p:nvSpPr>
        <p:spPr>
          <a:xfrm>
            <a:off x="0" y="0"/>
            <a:ext cx="12192000" cy="964700"/>
          </a:xfrm>
          <a:prstGeom prst="rect">
            <a:avLst/>
          </a:prstGeom>
          <a:solidFill>
            <a:srgbClr val="16A085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chemeClr val="bg1"/>
                </a:solidFill>
              </a:rPr>
              <a:t>Service Delivery Integration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1E15BD-3AF0-4DF5-A237-6BEA6A0FDE15}"/>
              </a:ext>
            </a:extLst>
          </p:cNvPr>
          <p:cNvSpPr txBox="1"/>
          <p:nvPr/>
        </p:nvSpPr>
        <p:spPr>
          <a:xfrm>
            <a:off x="4328745" y="1189107"/>
            <a:ext cx="3549163" cy="1763078"/>
          </a:xfrm>
          <a:prstGeom prst="snip2DiagRect">
            <a:avLst/>
          </a:prstGeom>
          <a:solidFill>
            <a:srgbClr val="2C3E50"/>
          </a:solidFill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Telehealth</a:t>
            </a:r>
          </a:p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Digital platforms that expand access through remote consultations, monitoring, and health apps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5BD96C-4FC5-42A5-B976-582E6B0CE632}"/>
              </a:ext>
            </a:extLst>
          </p:cNvPr>
          <p:cNvSpPr txBox="1"/>
          <p:nvPr/>
        </p:nvSpPr>
        <p:spPr>
          <a:xfrm>
            <a:off x="628942" y="1189107"/>
            <a:ext cx="3549163" cy="2093655"/>
          </a:xfrm>
          <a:prstGeom prst="snip2DiagRect">
            <a:avLst/>
          </a:prstGeom>
          <a:solidFill>
            <a:srgbClr val="87A96B"/>
          </a:solidFill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Wellness Programs</a:t>
            </a:r>
          </a:p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Work-site and community programs that encourage physical exercise, nutrition education, and stress reduction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DE0F4D0-35FC-4E05-AC38-26BDA795871F}"/>
              </a:ext>
            </a:extLst>
          </p:cNvPr>
          <p:cNvSpPr txBox="1"/>
          <p:nvPr/>
        </p:nvSpPr>
        <p:spPr>
          <a:xfrm>
            <a:off x="8197362" y="1511470"/>
            <a:ext cx="3365695" cy="1432500"/>
          </a:xfrm>
          <a:prstGeom prst="snip2DiagRect">
            <a:avLst/>
          </a:prstGeom>
          <a:solidFill>
            <a:srgbClr val="F39C12"/>
          </a:solidFill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Community Health</a:t>
            </a:r>
          </a:p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Locally operated </a:t>
            </a:r>
            <a:r>
              <a:rPr lang="en-US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centres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with combined support and treatment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252E6D8A-9C6E-400A-B116-A9098AD1F0D8}"/>
              </a:ext>
            </a:extLst>
          </p:cNvPr>
          <p:cNvGrpSpPr/>
          <p:nvPr/>
        </p:nvGrpSpPr>
        <p:grpSpPr>
          <a:xfrm>
            <a:off x="6297637" y="3428999"/>
            <a:ext cx="5425442" cy="3139320"/>
            <a:chOff x="628942" y="4037677"/>
            <a:chExt cx="10934115" cy="1434340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73BBCAE-7AF7-4102-9ADD-AFDDF6A78426}"/>
                </a:ext>
              </a:extLst>
            </p:cNvPr>
            <p:cNvSpPr txBox="1"/>
            <p:nvPr/>
          </p:nvSpPr>
          <p:spPr>
            <a:xfrm>
              <a:off x="628942" y="4037677"/>
              <a:ext cx="10934115" cy="1434340"/>
            </a:xfrm>
            <a:prstGeom prst="rect">
              <a:avLst/>
            </a:prstGeom>
            <a:solidFill>
              <a:srgbClr val="F4F6F6"/>
            </a:solidFill>
          </p:spPr>
          <p:txBody>
            <a:bodyPr wrap="square">
              <a:spAutoFit/>
            </a:bodyPr>
            <a:lstStyle/>
            <a:p>
              <a:pPr marL="0" indent="0">
                <a:buNone/>
              </a:pPr>
              <a:r>
                <a:rPr lang="en-US" b="1" dirty="0">
                  <a:latin typeface="Arial" panose="020B0604020202020204" pitchFamily="34" charset="0"/>
                  <a:cs typeface="Arial" panose="020B0604020202020204" pitchFamily="34" charset="0"/>
                </a:rPr>
                <a:t>CASE EXAMPLE: Guy’s and St Thomas’ NHS Foundation Trust</a:t>
              </a:r>
            </a:p>
            <a:p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London Teaching hospital introducing care pathways which integrate physical care, emotional care, and care of the individual’s social life. Each care issue is managed by multiple functional teams.</a:t>
              </a:r>
            </a:p>
            <a:p>
              <a:r>
                <a:rPr lang="en-US" b="1" dirty="0">
                  <a:latin typeface="Arial" panose="020B0604020202020204" pitchFamily="34" charset="0"/>
                  <a:cs typeface="Arial" panose="020B0604020202020204" pitchFamily="34" charset="0"/>
                </a:rPr>
                <a:t>Results: </a:t>
              </a: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15% Reduction in Emergency Admissions, Improvements in Patient Experience Scores and Improvements in the Management of Long-Term Conditions. </a:t>
              </a:r>
            </a:p>
            <a:p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(NHS England, 2019; Ham et al., 2020).</a:t>
              </a:r>
              <a:endParaRPr lang="en-US" i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583BA2B-A90D-4FB5-8D01-9A4170545417}"/>
                </a:ext>
              </a:extLst>
            </p:cNvPr>
            <p:cNvCxnSpPr>
              <a:cxnSpLocks/>
            </p:cNvCxnSpPr>
            <p:nvPr/>
          </p:nvCxnSpPr>
          <p:spPr>
            <a:xfrm>
              <a:off x="628942" y="4037677"/>
              <a:ext cx="10934115" cy="0"/>
            </a:xfrm>
            <a:prstGeom prst="line">
              <a:avLst/>
            </a:prstGeom>
            <a:ln w="57150">
              <a:solidFill>
                <a:srgbClr val="16A08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" name="Picture 12" descr="A person in a hospital bed&#10;&#10;Description automatically generated">
            <a:extLst>
              <a:ext uri="{FF2B5EF4-FFF2-40B4-BE49-F238E27FC236}">
                <a16:creationId xmlns:a16="http://schemas.microsoft.com/office/drawing/2014/main" id="{7B4D5225-40E1-4C01-B857-16E8E60D09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45" y="3442403"/>
            <a:ext cx="5767755" cy="3238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016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0">
            <a:extLst>
              <a:ext uri="{FF2B5EF4-FFF2-40B4-BE49-F238E27FC236}">
                <a16:creationId xmlns:a16="http://schemas.microsoft.com/office/drawing/2014/main" id="{8B349F58-C3DB-434F-9EF0-E176CBAB008A}"/>
              </a:ext>
            </a:extLst>
          </p:cNvPr>
          <p:cNvSpPr/>
          <p:nvPr/>
        </p:nvSpPr>
        <p:spPr>
          <a:xfrm>
            <a:off x="0" y="0"/>
            <a:ext cx="12192000" cy="964700"/>
          </a:xfrm>
          <a:prstGeom prst="rect">
            <a:avLst/>
          </a:prstGeom>
          <a:solidFill>
            <a:srgbClr val="16A085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chemeClr val="bg1"/>
                </a:solidFill>
              </a:rPr>
              <a:t>Public Health Initiatives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A85EC89-A3F9-40C5-AB01-56340A8730D5}"/>
              </a:ext>
            </a:extLst>
          </p:cNvPr>
          <p:cNvSpPr txBox="1"/>
          <p:nvPr/>
        </p:nvSpPr>
        <p:spPr>
          <a:xfrm>
            <a:off x="3834410" y="1078097"/>
            <a:ext cx="399932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Promoting Healthy Lifestyles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73BBCAE-7AF7-4102-9ADD-AFDDF6A78426}"/>
              </a:ext>
            </a:extLst>
          </p:cNvPr>
          <p:cNvSpPr txBox="1"/>
          <p:nvPr/>
        </p:nvSpPr>
        <p:spPr>
          <a:xfrm>
            <a:off x="628942" y="2700500"/>
            <a:ext cx="11047243" cy="1520190"/>
          </a:xfrm>
          <a:prstGeom prst="roundRect">
            <a:avLst>
              <a:gd name="adj" fmla="val 6175"/>
            </a:avLst>
          </a:prstGeom>
          <a:solidFill>
            <a:srgbClr val="87A96B"/>
          </a:solidFill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 on wellbeing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Change4Life reduced childhood obesity (Public Health England, 2015)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Smoke-free legislation decreased cardiovascular admissions 2.4% annually (Tan and Glantz, 2012)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Awareness initiatives on mental health lowered stigma (Time to Change, 2011)</a:t>
            </a:r>
          </a:p>
          <a:p>
            <a:r>
              <a:rPr lang="en-US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	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12F59A8-09A1-40F5-A1EA-9DF8E3752A5B}"/>
              </a:ext>
            </a:extLst>
          </p:cNvPr>
          <p:cNvGrpSpPr/>
          <p:nvPr/>
        </p:nvGrpSpPr>
        <p:grpSpPr>
          <a:xfrm>
            <a:off x="628943" y="1674299"/>
            <a:ext cx="5205131" cy="932968"/>
            <a:chOff x="628943" y="1674299"/>
            <a:chExt cx="5205131" cy="932968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A5BD96C-4FC5-42A5-B976-582E6B0CE632}"/>
                </a:ext>
              </a:extLst>
            </p:cNvPr>
            <p:cNvSpPr txBox="1"/>
            <p:nvPr/>
          </p:nvSpPr>
          <p:spPr>
            <a:xfrm>
              <a:off x="628943" y="1674299"/>
              <a:ext cx="5205131" cy="923330"/>
            </a:xfrm>
            <a:prstGeom prst="rect">
              <a:avLst/>
            </a:prstGeom>
            <a:solidFill>
              <a:srgbClr val="F4F6F6"/>
            </a:solidFill>
          </p:spPr>
          <p:txBody>
            <a:bodyPr wrap="square">
              <a:spAutoFit/>
            </a:bodyPr>
            <a:lstStyle/>
            <a:p>
              <a:pPr marL="0" indent="0">
                <a:buNone/>
              </a:pPr>
              <a:r>
                <a:rPr lang="en-US" b="1" dirty="0" err="1">
                  <a:solidFill>
                    <a:srgbClr val="16A08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Behaviour</a:t>
              </a:r>
              <a:r>
                <a:rPr lang="en-US" b="1" dirty="0">
                  <a:solidFill>
                    <a:srgbClr val="16A08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Change</a:t>
              </a:r>
            </a:p>
            <a:p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Smoking cessation, physical activity and nutrition education.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145B8F0-0B66-483D-AC75-FAAED2C3EE57}"/>
                </a:ext>
              </a:extLst>
            </p:cNvPr>
            <p:cNvCxnSpPr>
              <a:cxnSpLocks/>
            </p:cNvCxnSpPr>
            <p:nvPr/>
          </p:nvCxnSpPr>
          <p:spPr>
            <a:xfrm>
              <a:off x="628943" y="1674299"/>
              <a:ext cx="0" cy="932968"/>
            </a:xfrm>
            <a:prstGeom prst="line">
              <a:avLst/>
            </a:prstGeom>
            <a:ln w="38100">
              <a:solidFill>
                <a:srgbClr val="16A08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901E48C-B940-4A61-BCE7-F9C93182DE0F}"/>
              </a:ext>
            </a:extLst>
          </p:cNvPr>
          <p:cNvGrpSpPr/>
          <p:nvPr/>
        </p:nvGrpSpPr>
        <p:grpSpPr>
          <a:xfrm>
            <a:off x="6548512" y="1591604"/>
            <a:ext cx="5127674" cy="923330"/>
            <a:chOff x="6548512" y="1591604"/>
            <a:chExt cx="5127674" cy="923331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1F1E15BD-3AF0-4DF5-A237-6BEA6A0FDE15}"/>
                </a:ext>
              </a:extLst>
            </p:cNvPr>
            <p:cNvSpPr txBox="1"/>
            <p:nvPr/>
          </p:nvSpPr>
          <p:spPr>
            <a:xfrm>
              <a:off x="6548512" y="1591605"/>
              <a:ext cx="5127674" cy="923330"/>
            </a:xfrm>
            <a:prstGeom prst="rect">
              <a:avLst/>
            </a:prstGeom>
            <a:solidFill>
              <a:srgbClr val="F4F6F6"/>
            </a:solidFill>
          </p:spPr>
          <p:txBody>
            <a:bodyPr wrap="square">
              <a:spAutoFit/>
            </a:bodyPr>
            <a:lstStyle/>
            <a:p>
              <a:pPr marL="0" indent="0">
                <a:buNone/>
              </a:pPr>
              <a:r>
                <a:rPr lang="en-US" b="1" dirty="0">
                  <a:solidFill>
                    <a:srgbClr val="F39C1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Built Environment </a:t>
              </a:r>
            </a:p>
            <a:p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Active travel, parks/green space </a:t>
              </a:r>
              <a:r>
                <a:rPr lang="en-US" dirty="0" err="1">
                  <a:latin typeface="Arial" panose="020B0604020202020204" pitchFamily="34" charset="0"/>
                  <a:cs typeface="Arial" panose="020B0604020202020204" pitchFamily="34" charset="0"/>
                </a:rPr>
                <a:t>minimising</a:t>
              </a: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 airborne pollution</a:t>
              </a:r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C54DF25-7D22-4B51-B8B4-77BD4B059650}"/>
                </a:ext>
              </a:extLst>
            </p:cNvPr>
            <p:cNvCxnSpPr>
              <a:cxnSpLocks/>
            </p:cNvCxnSpPr>
            <p:nvPr/>
          </p:nvCxnSpPr>
          <p:spPr>
            <a:xfrm>
              <a:off x="6556132" y="1591604"/>
              <a:ext cx="0" cy="923330"/>
            </a:xfrm>
            <a:prstGeom prst="line">
              <a:avLst/>
            </a:prstGeom>
            <a:ln w="381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Picture 22" descr="A child with his mouth open&#10;&#10;Description automatically generated">
            <a:extLst>
              <a:ext uri="{FF2B5EF4-FFF2-40B4-BE49-F238E27FC236}">
                <a16:creationId xmlns:a16="http://schemas.microsoft.com/office/drawing/2014/main" id="{7F7B799D-7150-4669-9DD5-683FAD8B0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42" y="4220310"/>
            <a:ext cx="11047243" cy="2588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2457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0">
            <a:extLst>
              <a:ext uri="{FF2B5EF4-FFF2-40B4-BE49-F238E27FC236}">
                <a16:creationId xmlns:a16="http://schemas.microsoft.com/office/drawing/2014/main" id="{8B349F58-C3DB-434F-9EF0-E176CBAB008A}"/>
              </a:ext>
            </a:extLst>
          </p:cNvPr>
          <p:cNvSpPr/>
          <p:nvPr/>
        </p:nvSpPr>
        <p:spPr>
          <a:xfrm>
            <a:off x="0" y="0"/>
            <a:ext cx="12192000" cy="964700"/>
          </a:xfrm>
          <a:prstGeom prst="rect">
            <a:avLst/>
          </a:prstGeom>
          <a:solidFill>
            <a:srgbClr val="16A085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>
                <a:solidFill>
                  <a:schemeClr val="bg1"/>
                </a:solidFill>
              </a:rPr>
              <a:t>Equity and Access: Disparities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1E15BD-3AF0-4DF5-A237-6BEA6A0FDE15}"/>
              </a:ext>
            </a:extLst>
          </p:cNvPr>
          <p:cNvSpPr txBox="1"/>
          <p:nvPr/>
        </p:nvSpPr>
        <p:spPr>
          <a:xfrm>
            <a:off x="628942" y="2639836"/>
            <a:ext cx="7009814" cy="923330"/>
          </a:xfrm>
          <a:prstGeom prst="rect">
            <a:avLst/>
          </a:prstGeom>
          <a:solidFill>
            <a:srgbClr val="F4F6F6"/>
          </a:solidFill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F39C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Socioeconomic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Life expectancy differs by up to 9 years between deprived and wealthy areas (Marmot, 2020)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5BD96C-4FC5-42A5-B976-582E6B0CE632}"/>
              </a:ext>
            </a:extLst>
          </p:cNvPr>
          <p:cNvSpPr txBox="1"/>
          <p:nvPr/>
        </p:nvSpPr>
        <p:spPr>
          <a:xfrm>
            <a:off x="628942" y="1329393"/>
            <a:ext cx="10723686" cy="923330"/>
          </a:xfrm>
          <a:prstGeom prst="rect">
            <a:avLst/>
          </a:prstGeom>
          <a:solidFill>
            <a:srgbClr val="2C3E50"/>
          </a:solidFill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Healthcare Disparities</a:t>
            </a:r>
          </a:p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Systematic variations in access to healthcare and health outcomes among population groups according to socioeconomic status, ethnicity, and residence.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73BBCAE-7AF7-4102-9ADD-AFDDF6A78426}"/>
              </a:ext>
            </a:extLst>
          </p:cNvPr>
          <p:cNvSpPr txBox="1"/>
          <p:nvPr/>
        </p:nvSpPr>
        <p:spPr>
          <a:xfrm>
            <a:off x="628942" y="3791637"/>
            <a:ext cx="7009814" cy="1261884"/>
          </a:xfrm>
          <a:prstGeom prst="rect">
            <a:avLst/>
          </a:prstGeom>
          <a:solidFill>
            <a:srgbClr val="F4F6F6"/>
          </a:solidFill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F39C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Geographic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Rural patients experience access barriers to specialist services as well as longer wait times (Morris and Robertson, 2024)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336389-F4A8-4EAC-9143-5FDBA906C710}"/>
              </a:ext>
            </a:extLst>
          </p:cNvPr>
          <p:cNvSpPr txBox="1"/>
          <p:nvPr/>
        </p:nvSpPr>
        <p:spPr>
          <a:xfrm>
            <a:off x="640375" y="4975906"/>
            <a:ext cx="7009814" cy="1231106"/>
          </a:xfrm>
          <a:prstGeom prst="rect">
            <a:avLst/>
          </a:prstGeom>
          <a:solidFill>
            <a:srgbClr val="F4F6F6"/>
          </a:solidFill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F39C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Ethnic Minorities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Higher prevalence of certain diseases and lower utilization of preventive medical attention (Public Health England, 2020)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pic>
        <p:nvPicPr>
          <p:cNvPr id="13" name="Picture 12" descr="A symbol of a medical symbol and a heart on a scale&#10;&#10;Description automatically generated">
            <a:extLst>
              <a:ext uri="{FF2B5EF4-FFF2-40B4-BE49-F238E27FC236}">
                <a16:creationId xmlns:a16="http://schemas.microsoft.com/office/drawing/2014/main" id="{18327394-4AF8-4C89-96B7-82972136D5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5" r="11587"/>
          <a:stretch/>
        </p:blipFill>
        <p:spPr>
          <a:xfrm>
            <a:off x="7375803" y="2426614"/>
            <a:ext cx="4595564" cy="3478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715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0">
            <a:extLst>
              <a:ext uri="{FF2B5EF4-FFF2-40B4-BE49-F238E27FC236}">
                <a16:creationId xmlns:a16="http://schemas.microsoft.com/office/drawing/2014/main" id="{8B349F58-C3DB-434F-9EF0-E176CBAB008A}"/>
              </a:ext>
            </a:extLst>
          </p:cNvPr>
          <p:cNvSpPr/>
          <p:nvPr/>
        </p:nvSpPr>
        <p:spPr>
          <a:xfrm>
            <a:off x="0" y="0"/>
            <a:ext cx="12192000" cy="964700"/>
          </a:xfrm>
          <a:prstGeom prst="rect">
            <a:avLst/>
          </a:prstGeom>
          <a:solidFill>
            <a:srgbClr val="16A085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chemeClr val="bg1"/>
                </a:solidFill>
              </a:rPr>
              <a:t>Initiatives to Reduce Inequalities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A85EC89-A3F9-40C5-AB01-56340A8730D5}"/>
              </a:ext>
            </a:extLst>
          </p:cNvPr>
          <p:cNvSpPr txBox="1"/>
          <p:nvPr/>
        </p:nvSpPr>
        <p:spPr>
          <a:xfrm>
            <a:off x="628943" y="2380885"/>
            <a:ext cx="572261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rgbClr val="16A0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Targeted Intervention: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5BD96C-4FC5-42A5-B976-582E6B0CE632}"/>
              </a:ext>
            </a:extLst>
          </p:cNvPr>
          <p:cNvSpPr txBox="1"/>
          <p:nvPr/>
        </p:nvSpPr>
        <p:spPr>
          <a:xfrm>
            <a:off x="597254" y="1137517"/>
            <a:ext cx="10965799" cy="923330"/>
          </a:xfrm>
          <a:prstGeom prst="rect">
            <a:avLst/>
          </a:prstGeom>
          <a:solidFill>
            <a:srgbClr val="87A96B"/>
          </a:solidFill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Universal coverage for healthcare</a:t>
            </a:r>
          </a:p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NHS principles guarantee complete healthcare at point of use for free, limiting economic barriers. WHO promotes this as central to good health equity across the world (WHO, 2023).</a:t>
            </a:r>
          </a:p>
        </p:txBody>
      </p:sp>
      <p:pic>
        <p:nvPicPr>
          <p:cNvPr id="14" name="Picture 13" descr="Hands holding scissors to cut a piece of paper&#10;&#10;Description automatically generated">
            <a:extLst>
              <a:ext uri="{FF2B5EF4-FFF2-40B4-BE49-F238E27FC236}">
                <a16:creationId xmlns:a16="http://schemas.microsoft.com/office/drawing/2014/main" id="{14AF62C5-3451-4B4F-977E-3EB18C144B1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68" r="12540"/>
          <a:stretch/>
        </p:blipFill>
        <p:spPr>
          <a:xfrm>
            <a:off x="6594744" y="2242983"/>
            <a:ext cx="4968313" cy="3679424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EB58B936-E762-4226-A794-C8CA7E509F5F}"/>
              </a:ext>
            </a:extLst>
          </p:cNvPr>
          <p:cNvGrpSpPr/>
          <p:nvPr/>
        </p:nvGrpSpPr>
        <p:grpSpPr>
          <a:xfrm>
            <a:off x="628943" y="2922217"/>
            <a:ext cx="5771857" cy="923330"/>
            <a:chOff x="628943" y="2922217"/>
            <a:chExt cx="5771857" cy="923330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AAC5522-44C3-4776-901A-FDD66CFAA30F}"/>
                </a:ext>
              </a:extLst>
            </p:cNvPr>
            <p:cNvSpPr txBox="1"/>
            <p:nvPr/>
          </p:nvSpPr>
          <p:spPr>
            <a:xfrm>
              <a:off x="628943" y="2922217"/>
              <a:ext cx="5771857" cy="923330"/>
            </a:xfrm>
            <a:prstGeom prst="rect">
              <a:avLst/>
            </a:prstGeom>
            <a:solidFill>
              <a:srgbClr val="F4F6F6"/>
            </a:solidFill>
          </p:spPr>
          <p:txBody>
            <a:bodyPr wrap="square">
              <a:spAutoFit/>
            </a:bodyPr>
            <a:lstStyle/>
            <a:p>
              <a:pPr marL="0" indent="0">
                <a:buNone/>
              </a:pPr>
              <a:r>
                <a:rPr lang="en-US" b="1" dirty="0">
                  <a:latin typeface="Arial" panose="020B0604020202020204" pitchFamily="34" charset="0"/>
                  <a:cs typeface="Arial" panose="020B0604020202020204" pitchFamily="34" charset="0"/>
                </a:rPr>
                <a:t>Social Prescribing: </a:t>
              </a: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Referring patients to community resources that meet social determinants (NHS England, 2020).</a:t>
              </a:r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A4579F43-3430-45D9-9D58-FF09D2147251}"/>
                </a:ext>
              </a:extLst>
            </p:cNvPr>
            <p:cNvCxnSpPr>
              <a:cxnSpLocks/>
            </p:cNvCxnSpPr>
            <p:nvPr/>
          </p:nvCxnSpPr>
          <p:spPr>
            <a:xfrm>
              <a:off x="652975" y="2922217"/>
              <a:ext cx="0" cy="923330"/>
            </a:xfrm>
            <a:prstGeom prst="line">
              <a:avLst/>
            </a:prstGeom>
            <a:ln w="38100">
              <a:solidFill>
                <a:srgbClr val="F39C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C5BE006-D2A8-40B8-A908-7ECC71CD35AF}"/>
              </a:ext>
            </a:extLst>
          </p:cNvPr>
          <p:cNvGrpSpPr/>
          <p:nvPr/>
        </p:nvGrpSpPr>
        <p:grpSpPr>
          <a:xfrm>
            <a:off x="597255" y="4158595"/>
            <a:ext cx="5771857" cy="653321"/>
            <a:chOff x="597255" y="4158595"/>
            <a:chExt cx="5771857" cy="653321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EF9C863-2D44-41BF-9B83-C116222EE084}"/>
                </a:ext>
              </a:extLst>
            </p:cNvPr>
            <p:cNvSpPr txBox="1"/>
            <p:nvPr/>
          </p:nvSpPr>
          <p:spPr>
            <a:xfrm>
              <a:off x="597255" y="4165585"/>
              <a:ext cx="5771857" cy="646331"/>
            </a:xfrm>
            <a:prstGeom prst="rect">
              <a:avLst/>
            </a:prstGeom>
            <a:solidFill>
              <a:srgbClr val="F4F6F6"/>
            </a:solidFill>
          </p:spPr>
          <p:txBody>
            <a:bodyPr wrap="square">
              <a:spAutoFit/>
            </a:bodyPr>
            <a:lstStyle/>
            <a:p>
              <a:pPr marL="0" indent="0">
                <a:buNone/>
              </a:pPr>
              <a:r>
                <a:rPr lang="en-US" b="1" dirty="0">
                  <a:latin typeface="Arial" panose="020B0604020202020204" pitchFamily="34" charset="0"/>
                  <a:cs typeface="Arial" panose="020B0604020202020204" pitchFamily="34" charset="0"/>
                </a:rPr>
                <a:t>Health Equity Audits: </a:t>
              </a: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Analyzing service allocation to determine inequity and address it.</a:t>
              </a: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C265CC74-6F42-4E43-9D3F-28E99C225123}"/>
                </a:ext>
              </a:extLst>
            </p:cNvPr>
            <p:cNvCxnSpPr>
              <a:cxnSpLocks/>
            </p:cNvCxnSpPr>
            <p:nvPr/>
          </p:nvCxnSpPr>
          <p:spPr>
            <a:xfrm>
              <a:off x="628943" y="4158595"/>
              <a:ext cx="0" cy="653321"/>
            </a:xfrm>
            <a:prstGeom prst="line">
              <a:avLst/>
            </a:prstGeom>
            <a:ln w="38100">
              <a:solidFill>
                <a:srgbClr val="87A96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2F4FA8E-2FB6-421F-991A-E964CC944E34}"/>
              </a:ext>
            </a:extLst>
          </p:cNvPr>
          <p:cNvGrpSpPr/>
          <p:nvPr/>
        </p:nvGrpSpPr>
        <p:grpSpPr>
          <a:xfrm>
            <a:off x="632460" y="5167351"/>
            <a:ext cx="5719102" cy="653321"/>
            <a:chOff x="632460" y="5167351"/>
            <a:chExt cx="5719102" cy="653321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83580EA-EEC2-4F07-8713-AFE14AA2E26E}"/>
                </a:ext>
              </a:extLst>
            </p:cNvPr>
            <p:cNvSpPr txBox="1"/>
            <p:nvPr/>
          </p:nvSpPr>
          <p:spPr>
            <a:xfrm>
              <a:off x="678179" y="5174341"/>
              <a:ext cx="5673383" cy="646331"/>
            </a:xfrm>
            <a:prstGeom prst="rect">
              <a:avLst/>
            </a:prstGeom>
            <a:solidFill>
              <a:srgbClr val="F4F6F6"/>
            </a:solidFill>
          </p:spPr>
          <p:txBody>
            <a:bodyPr wrap="square">
              <a:spAutoFit/>
            </a:bodyPr>
            <a:lstStyle/>
            <a:p>
              <a:pPr marL="0" indent="0">
                <a:buNone/>
              </a:pPr>
              <a:r>
                <a:rPr lang="en-US" b="1" dirty="0">
                  <a:latin typeface="Arial" panose="020B0604020202020204" pitchFamily="34" charset="0"/>
                  <a:cs typeface="Arial" panose="020B0604020202020204" pitchFamily="34" charset="0"/>
                </a:rPr>
                <a:t>Culturally Competent Care: </a:t>
              </a: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Training to develop cultural competency and eradicate disparities.</a:t>
              </a:r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E6277076-8BBD-49E6-A159-D1A9C23C5D39}"/>
                </a:ext>
              </a:extLst>
            </p:cNvPr>
            <p:cNvCxnSpPr>
              <a:cxnSpLocks/>
            </p:cNvCxnSpPr>
            <p:nvPr/>
          </p:nvCxnSpPr>
          <p:spPr>
            <a:xfrm>
              <a:off x="632460" y="5167351"/>
              <a:ext cx="0" cy="653321"/>
            </a:xfrm>
            <a:prstGeom prst="line">
              <a:avLst/>
            </a:prstGeom>
            <a:ln w="38100">
              <a:solidFill>
                <a:srgbClr val="2C3E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787806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0">
            <a:extLst>
              <a:ext uri="{FF2B5EF4-FFF2-40B4-BE49-F238E27FC236}">
                <a16:creationId xmlns:a16="http://schemas.microsoft.com/office/drawing/2014/main" id="{8B349F58-C3DB-434F-9EF0-E176CBAB008A}"/>
              </a:ext>
            </a:extLst>
          </p:cNvPr>
          <p:cNvSpPr/>
          <p:nvPr/>
        </p:nvSpPr>
        <p:spPr>
          <a:xfrm>
            <a:off x="0" y="0"/>
            <a:ext cx="12192000" cy="964700"/>
          </a:xfrm>
          <a:prstGeom prst="rect">
            <a:avLst/>
          </a:prstGeom>
          <a:solidFill>
            <a:srgbClr val="16A085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chemeClr val="bg1"/>
                </a:solidFill>
              </a:rPr>
              <a:t>Conclusion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5532EB3-CFB6-4402-B0D0-5DAF7998922D}"/>
              </a:ext>
            </a:extLst>
          </p:cNvPr>
          <p:cNvGrpSpPr/>
          <p:nvPr/>
        </p:nvGrpSpPr>
        <p:grpSpPr>
          <a:xfrm>
            <a:off x="5411958" y="1429327"/>
            <a:ext cx="6547126" cy="3139321"/>
            <a:chOff x="349025" y="1298585"/>
            <a:chExt cx="10934114" cy="1796011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A5BD96C-4FC5-42A5-B976-582E6B0CE632}"/>
                </a:ext>
              </a:extLst>
            </p:cNvPr>
            <p:cNvSpPr txBox="1"/>
            <p:nvPr/>
          </p:nvSpPr>
          <p:spPr>
            <a:xfrm>
              <a:off x="349025" y="1298585"/>
              <a:ext cx="10934114" cy="1796011"/>
            </a:xfrm>
            <a:prstGeom prst="rect">
              <a:avLst/>
            </a:prstGeom>
            <a:solidFill>
              <a:srgbClr val="F4F6F6"/>
            </a:solidFill>
          </p:spPr>
          <p:txBody>
            <a:bodyPr wrap="square">
              <a:spAutoFit/>
            </a:bodyPr>
            <a:lstStyle/>
            <a:p>
              <a:pPr marL="342900" indent="-342900">
                <a:buFont typeface="Arial" panose="020B0604020202020204" pitchFamily="34" charset="0"/>
                <a:buChar char="•"/>
              </a:pPr>
              <a:endParaRPr 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Integrating health, wellbeing, and sustainable development is a paradigm shift from treatment to promotion as a proactive approach.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With whole-of-population approaches like the biopsychosocial model and approaches like Health in All Policies, healthcare organizations better address interrelated factors that determine population well-being.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Achieving health equity requires sustained commitment to reducing disparities through universal coverage and targeted interventions.</a:t>
              </a:r>
            </a:p>
          </p:txBody>
        </p: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51B3314B-D7B7-4C45-BA0A-550F9643ED8C}"/>
                </a:ext>
              </a:extLst>
            </p:cNvPr>
            <p:cNvCxnSpPr>
              <a:cxnSpLocks/>
            </p:cNvCxnSpPr>
            <p:nvPr/>
          </p:nvCxnSpPr>
          <p:spPr>
            <a:xfrm>
              <a:off x="349025" y="1298585"/>
              <a:ext cx="10934114" cy="0"/>
            </a:xfrm>
            <a:prstGeom prst="line">
              <a:avLst/>
            </a:prstGeom>
            <a:ln w="57150">
              <a:solidFill>
                <a:srgbClr val="F39C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ED0D2E94-2B4C-467C-9DED-71B7D80E6AC7}"/>
              </a:ext>
            </a:extLst>
          </p:cNvPr>
          <p:cNvSpPr txBox="1"/>
          <p:nvPr/>
        </p:nvSpPr>
        <p:spPr>
          <a:xfrm>
            <a:off x="5411958" y="4815737"/>
            <a:ext cx="6547125" cy="408623"/>
          </a:xfrm>
          <a:prstGeom prst="roundRect">
            <a:avLst/>
          </a:prstGeom>
          <a:solidFill>
            <a:srgbClr val="F39C12"/>
          </a:solidFill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Sustainable healthcare for current and future generations</a:t>
            </a:r>
          </a:p>
        </p:txBody>
      </p:sp>
      <p:pic>
        <p:nvPicPr>
          <p:cNvPr id="11" name="Picture 10" descr="A stethoscope on a globe&#10;&#10;Description automatically generated">
            <a:extLst>
              <a:ext uri="{FF2B5EF4-FFF2-40B4-BE49-F238E27FC236}">
                <a16:creationId xmlns:a16="http://schemas.microsoft.com/office/drawing/2014/main" id="{44F19C3A-F0A8-4282-A0A0-D2B0D7B1CC0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57"/>
          <a:stretch/>
        </p:blipFill>
        <p:spPr>
          <a:xfrm>
            <a:off x="303256" y="1429327"/>
            <a:ext cx="4732980" cy="3795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3159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0">
            <a:extLst>
              <a:ext uri="{FF2B5EF4-FFF2-40B4-BE49-F238E27FC236}">
                <a16:creationId xmlns:a16="http://schemas.microsoft.com/office/drawing/2014/main" id="{8B349F58-C3DB-434F-9EF0-E176CBAB008A}"/>
              </a:ext>
            </a:extLst>
          </p:cNvPr>
          <p:cNvSpPr/>
          <p:nvPr/>
        </p:nvSpPr>
        <p:spPr>
          <a:xfrm>
            <a:off x="0" y="0"/>
            <a:ext cx="12192000" cy="964700"/>
          </a:xfrm>
          <a:prstGeom prst="rect">
            <a:avLst/>
          </a:prstGeom>
          <a:solidFill>
            <a:srgbClr val="16A085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chemeClr val="bg1"/>
                </a:solidFill>
              </a:rPr>
              <a:t>References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5BD96C-4FC5-42A5-B976-582E6B0CE632}"/>
              </a:ext>
            </a:extLst>
          </p:cNvPr>
          <p:cNvSpPr txBox="1"/>
          <p:nvPr/>
        </p:nvSpPr>
        <p:spPr>
          <a:xfrm>
            <a:off x="306822" y="1119445"/>
            <a:ext cx="10934114" cy="60905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indent="-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Brundtland, G.H. and Khalid, M., (1987) 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Our common future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Oxford University Press, Oxford, GB.</a:t>
            </a:r>
          </a:p>
          <a:p>
            <a:pPr marL="457200" marR="0" indent="-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Charles, A. (2022). 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Integrated Care Systems Explained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[online] The King’s Fund. Available at: https://www.kingsfund.org.uk/insight-and-analysis/long-reads/integrated-care-systems-explained [Accessed: 22 October 2025]</a:t>
            </a:r>
          </a:p>
          <a:p>
            <a:pPr marL="457200" marR="0" indent="-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Department of Health &amp; Social Care (2021) 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Reforming the Mental Health Act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Available at: https://www.gov.uk/government/consultations/reforming-the-mental-health-act/reforming-the-mental-health-act [Accessed: 20 October 2025]</a:t>
            </a:r>
          </a:p>
          <a:p>
            <a:pPr marL="457200" marR="0" indent="-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Dodge, R., Daly, A., </a:t>
            </a:r>
            <a:r>
              <a:rPr lang="en-GB" sz="1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Huyton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J. and Sanders, L. (2012) The challenge of defining wellbeing. 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International Journal of Wellbeing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2(3), pp. 222-235.</a:t>
            </a:r>
          </a:p>
          <a:p>
            <a:pPr marL="457200" marR="0" indent="-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Engel, G.L., (2012) The need for a new medical model: a challenge for biomedicine. 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Psychodynamic psychiatry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 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40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(3), pp.377-396.</a:t>
            </a:r>
          </a:p>
          <a:p>
            <a:pPr marL="457200" indent="-457200" algn="just">
              <a:lnSpc>
                <a:spcPct val="150000"/>
              </a:lnSpc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Ham, C., </a:t>
            </a:r>
            <a:r>
              <a:rPr lang="en-GB" sz="1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Heenan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D.A., Longley, M. and Steel, D.R., (2013) 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Integrated Care in Northern Ireland, Scotland, and Wales: Lessons for England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King's Fund.</a:t>
            </a:r>
          </a:p>
          <a:p>
            <a:pPr marL="457200" marR="0" indent="-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Marmot, M. (2010) 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Fair Society, Healthy Lives: The Marmot Review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London: UCL Institute of Health Equity. Available at: https://www.instituteofhealthequity.org/resources-reports/fair-society-healthy-lives-the-marmot-review [Accessed: 20 October 2025]</a:t>
            </a:r>
          </a:p>
          <a:p>
            <a:pPr marL="457200" indent="-457200" algn="just">
              <a:lnSpc>
                <a:spcPct val="150000"/>
              </a:lnSpc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Marmot, M., (2020) Health equity in England: the Marmot review 10 years on. </a:t>
            </a:r>
            <a:r>
              <a:rPr lang="en-GB" sz="12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Bmj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 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368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457200" marR="0" indent="-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Morris, L. and Robertson, R. (2024). 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Tackling Health Inequalities Seven Priorities For The NHS 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[online] The King’s Fund. Available at: https://www.kingsfund.org.uk/insight-and-analysis/long-reads/tackling-health-inequalities-seven-priorities-nhs [Accessed: 21 October 2025]</a:t>
            </a:r>
          </a:p>
          <a:p>
            <a:pPr marL="457200" indent="-457200" algn="just">
              <a:lnSpc>
                <a:spcPct val="150000"/>
              </a:lnSpc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NHS England (2019) 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NHS Long Term Plan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Available at: https://www.longtermplan.nhs.uk/ [Accessed 21 October 2025]</a:t>
            </a:r>
          </a:p>
          <a:p>
            <a:pPr marL="457200" marR="0" indent="-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NHS England (2020) 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Social Prescribing and Community-Based Support: Summary Guide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Available at: https://www.england.nhs.uk/publication/social-prescribing-and-community-based-support-summary-guide/ [Accessed: 21 October 2025]</a:t>
            </a:r>
          </a:p>
          <a:p>
            <a:pPr marL="457200" marR="0" indent="-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NHS England (2022) 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What is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Integrated Care Systems?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Available at: https://www.england.nhs.uk/integratedcare/ [Accessed: 21 October 2025]</a:t>
            </a:r>
          </a:p>
          <a:p>
            <a:pPr marL="457200" marR="0" indent="-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Public Health England (2015) </a:t>
            </a:r>
            <a:r>
              <a:rPr lang="en-GB" sz="1200" i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Change4Life Evidence Review: Rapid evidence review on the effect of physical activity participation among children aged 5-11 years.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Available at: https://www.gov.uk/government/publications/change4life-evidence-review-on-physical-activity-in-children [Accessed: 21 October 2025]</a:t>
            </a:r>
          </a:p>
          <a:p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marR="0" indent="-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GB" sz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2019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0">
            <a:extLst>
              <a:ext uri="{FF2B5EF4-FFF2-40B4-BE49-F238E27FC236}">
                <a16:creationId xmlns:a16="http://schemas.microsoft.com/office/drawing/2014/main" id="{8B349F58-C3DB-434F-9EF0-E176CBAB008A}"/>
              </a:ext>
            </a:extLst>
          </p:cNvPr>
          <p:cNvSpPr/>
          <p:nvPr/>
        </p:nvSpPr>
        <p:spPr>
          <a:xfrm>
            <a:off x="0" y="0"/>
            <a:ext cx="12192000" cy="964700"/>
          </a:xfrm>
          <a:prstGeom prst="rect">
            <a:avLst/>
          </a:prstGeom>
          <a:solidFill>
            <a:srgbClr val="16A085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chemeClr val="bg1"/>
                </a:solidFill>
              </a:rPr>
              <a:t>References (Continued)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5BD96C-4FC5-42A5-B976-582E6B0CE632}"/>
              </a:ext>
            </a:extLst>
          </p:cNvPr>
          <p:cNvSpPr txBox="1"/>
          <p:nvPr/>
        </p:nvSpPr>
        <p:spPr>
          <a:xfrm>
            <a:off x="337724" y="1309474"/>
            <a:ext cx="10934114" cy="49628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indent="-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Public Health England (2020) 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Beyond the data: Understanding the impact of COVID-19 on BAME groups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Available at: https://assets.publishing.service.gov.uk/media/5ee761fce90e070435f5a9dd/COVID_stakeholder_engagement_synthesis_beyond_the_data.pdf [Accessed: 22 October 2025].</a:t>
            </a:r>
          </a:p>
          <a:p>
            <a:pPr marL="457200" indent="-457200" algn="just">
              <a:lnSpc>
                <a:spcPct val="150000"/>
              </a:lnSpc>
            </a:pPr>
            <a:r>
              <a:rPr lang="en-GB" sz="1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Satylganova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A. (2016) 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Integrated care models: an overview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Copenhagen: WHO Regional Office for Europe; 2016. World Health Organization WHO. </a:t>
            </a:r>
          </a:p>
          <a:p>
            <a:pPr marL="457200" indent="-457200" algn="just">
              <a:lnSpc>
                <a:spcPct val="150000"/>
              </a:lnSpc>
            </a:pPr>
            <a:r>
              <a:rPr lang="en-GB" sz="12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Tan, C.E. and Glantz, S.A., (2012) Association between smoke-free legislation and hospitalizations for cardiac, cerebrovascular, and respiratory diseases: a meta-analysis. 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Circulation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 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126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(18), pp.2177-2183.</a:t>
            </a:r>
          </a:p>
          <a:p>
            <a:pPr marL="457200" marR="0" indent="-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Time to Change (2011) 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Attitudes to</a:t>
            </a:r>
            <a:r>
              <a:rPr lang="en-GB" sz="1200" i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wards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Mental Illness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Available at: https://www.time-to-change.org.uk/research-reports-publications/public-attitudes-mental-illness#toc-1 [Accessed: 21 October 2025]</a:t>
            </a:r>
          </a:p>
          <a:p>
            <a:pPr marL="457200" marR="0" indent="-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WHO (1948) 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Constitution of the World Health Organization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Available at: https://apps.who.int/gb/bd/PDF/bd47/EN/constitution-en.pdf?ua=1 [Accessed: 20 October 2025]</a:t>
            </a:r>
          </a:p>
          <a:p>
            <a:pPr marL="457200" marR="0" indent="-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WHO (2014) 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Health in All Policies: Framework for Country Action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Available at: https://www.afro.who.int/sites/default/files/2017-06/140120HPRHiAPFramework.pdf [Accessed: 21 October 2025]</a:t>
            </a:r>
          </a:p>
          <a:p>
            <a:pPr marL="457200" marR="0" indent="-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WHO (2015) 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Global Strategy on Integrated People-Centred Health Services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Available at: https://iris.who.int/server/api/core/bitstreams/47e5be8b-2ce5-45e8-af79-b9ccf848515d/content [Accessed: 22 October 2025]</a:t>
            </a:r>
          </a:p>
          <a:p>
            <a:pPr marL="457200" marR="0" indent="-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WHO (2018) 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Time to deliver: report of the WHO Independent High-Level Commission on </a:t>
            </a:r>
            <a:r>
              <a:rPr lang="en-GB" sz="1200" i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noncommunicable diseases. </a:t>
            </a:r>
            <a:r>
              <a:rPr lang="en-GB" sz="1200" i="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Available at: https://iris.who.int/items/632b8489-c474-426d-869a-47a4a87caac5 [Accessed: 23 October 2025]</a:t>
            </a:r>
            <a:endParaRPr lang="en-GB" sz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marR="0" indent="-457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WHO (2023) </a:t>
            </a:r>
            <a:r>
              <a:rPr lang="en-GB" sz="12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Universal Health Coverage</a:t>
            </a:r>
            <a:r>
              <a:rPr lang="en-GB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Available at: https://www.who.int/health-topics/universal-health-coverage [Accessed: 22 October 2025]</a:t>
            </a:r>
          </a:p>
          <a:p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9063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0">
            <a:extLst>
              <a:ext uri="{FF2B5EF4-FFF2-40B4-BE49-F238E27FC236}">
                <a16:creationId xmlns:a16="http://schemas.microsoft.com/office/drawing/2014/main" id="{8B349F58-C3DB-434F-9EF0-E176CBAB008A}"/>
              </a:ext>
            </a:extLst>
          </p:cNvPr>
          <p:cNvSpPr/>
          <p:nvPr/>
        </p:nvSpPr>
        <p:spPr>
          <a:xfrm>
            <a:off x="0" y="2657035"/>
            <a:ext cx="12192000" cy="1543930"/>
          </a:xfrm>
          <a:prstGeom prst="rect">
            <a:avLst/>
          </a:prstGeom>
          <a:solidFill>
            <a:srgbClr val="16A085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chemeClr val="bg1"/>
                </a:solidFill>
                <a:cs typeface="Arial" panose="020B0604020202020204" pitchFamily="34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6082579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2022</Words>
  <Application>Microsoft Office PowerPoint</Application>
  <PresentationFormat>Widescreen</PresentationFormat>
  <Paragraphs>171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Health, Wellbeing and Sustainable Development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SURAJ GURUNG</dc:creator>
  <cp:lastModifiedBy>Jamie JJ</cp:lastModifiedBy>
  <cp:revision>72</cp:revision>
  <dcterms:created xsi:type="dcterms:W3CDTF">2025-10-21T20:50:30Z</dcterms:created>
  <dcterms:modified xsi:type="dcterms:W3CDTF">2025-11-20T11:56:20Z</dcterms:modified>
</cp:coreProperties>
</file>