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94660"/>
  </p:normalViewPr>
  <p:slideViewPr>
    <p:cSldViewPr snapToGrid="0">
      <p:cViewPr>
        <p:scale>
          <a:sx n="60" d="100"/>
          <a:sy n="60" d="100"/>
        </p:scale>
        <p:origin x="101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97194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82683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27886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E45834-53BD-4C8F-B791-CD5378F4150E}" type="datetimeFigureOut">
              <a:rPr lang="en-US" smtClean="0"/>
              <a:t>3/28/2025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699754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E45834-53BD-4C8F-B791-CD5378F4150E}" type="datetimeFigureOut">
              <a:rPr lang="en-US" smtClean="0"/>
              <a:t>3/28/2025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63445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E45834-53BD-4C8F-B791-CD5378F4150E}" type="datetimeFigureOut">
              <a:rPr lang="en-US" smtClean="0"/>
              <a:t>3/28/2025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32260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45834-53BD-4C8F-B791-CD5378F4150E}" type="datetimeFigureOut">
              <a:rPr lang="en-US" smtClean="0"/>
              <a:t>3/28/2025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168041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3/28/2025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09418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A1E45834-53BD-4C8F-B791-CD5378F4150E}" type="datetimeFigureOut">
              <a:rPr lang="en-US" smtClean="0"/>
              <a:t>3/28/2025</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4780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E45834-53BD-4C8F-B791-CD5378F4150E}" type="datetimeFigureOut">
              <a:rPr lang="en-US" smtClean="0"/>
              <a:t>3/28/2025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724620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802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38725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11192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944254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49838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26908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E45834-53BD-4C8F-B791-CD5378F4150E}" type="datetimeFigureOut">
              <a:rPr lang="en-US" smtClean="0"/>
              <a:t>3/28/2025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76957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1E45834-53BD-4C8F-B791-CD5378F4150E}" type="datetimeFigureOut">
              <a:rPr lang="en-US" smtClean="0"/>
              <a:t>3/28/2025</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719D7796-F675-488F-AC46-C88938C80352}" type="slidenum">
              <a:rPr lang="en-US" smtClean="0"/>
              <a:t>‹#›</a:t>
            </a:fld>
            <a:endParaRPr lang="en-US"/>
          </a:p>
        </p:txBody>
      </p:sp>
    </p:spTree>
    <p:extLst>
      <p:ext uri="{BB962C8B-B14F-4D97-AF65-F5344CB8AC3E}">
        <p14:creationId xmlns:p14="http://schemas.microsoft.com/office/powerpoint/2010/main" val="1392281736"/>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8" Type="http://schemas.microsoft.com/office/2007/relationships/hdphoto" Target="../media/hdphoto1.wdp"/><Relationship Id="rId3" Type="http://schemas.microsoft.com/office/2007/relationships/media" Target="../media/media7.m4a"/><Relationship Id="rId7" Type="http://schemas.openxmlformats.org/officeDocument/2006/relationships/image" Target="../media/image13.png"/><Relationship Id="rId2" Type="http://schemas.openxmlformats.org/officeDocument/2006/relationships/video" Target="https://www.youtube.com/embed/gUnxzVOs3rk?feature=oembed" TargetMode="External"/><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slideLayout" Target="../slideLayouts/slideLayout2.xml"/><Relationship Id="rId10" Type="http://schemas.openxmlformats.org/officeDocument/2006/relationships/image" Target="../media/image4.png"/><Relationship Id="rId4" Type="http://schemas.openxmlformats.org/officeDocument/2006/relationships/audio" Target="../media/media7.m4a"/><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5.jpe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Ben with his camera">
            <a:extLst>
              <a:ext uri="{FF2B5EF4-FFF2-40B4-BE49-F238E27FC236}">
                <a16:creationId xmlns:a16="http://schemas.microsoft.com/office/drawing/2014/main" id="{0E734006-078D-6D1B-D9C4-C93F4C32ED17}"/>
              </a:ext>
            </a:extLst>
          </p:cNvPr>
          <p:cNvPicPr>
            <a:picLocks noChangeAspect="1" noChangeArrowheads="1"/>
          </p:cNvPicPr>
          <p:nvPr/>
        </p:nvPicPr>
        <p:blipFill>
          <a:blip r:embed="rId4">
            <a:alphaModFix amt="6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03B5507-6063-DD2D-A2E8-EAB18DBA8F8C}"/>
              </a:ext>
            </a:extLst>
          </p:cNvPr>
          <p:cNvSpPr>
            <a:spLocks noGrp="1"/>
          </p:cNvSpPr>
          <p:nvPr>
            <p:ph type="ctrTitle"/>
          </p:nvPr>
        </p:nvSpPr>
        <p:spPr>
          <a:xfrm>
            <a:off x="1052146" y="1077626"/>
            <a:ext cx="9958754" cy="3317443"/>
          </a:xfrm>
        </p:spPr>
        <p:txBody>
          <a:bodyPr anchor="t">
            <a:normAutofit/>
          </a:bodyPr>
          <a:lstStyle/>
          <a:p>
            <a:r>
              <a:rPr lang="en-GB" sz="3800" b="0" i="0" u="none" strike="noStrike">
                <a:solidFill>
                  <a:srgbClr val="FFFFFF"/>
                </a:solidFill>
                <a:effectLst/>
              </a:rPr>
              <a:t>What is the impact of in-field training, placements, and extracurricular activities on the development of employability skills in Media and Filmmaking Students?</a:t>
            </a:r>
            <a:endParaRPr lang="en-GB" sz="3800">
              <a:solidFill>
                <a:srgbClr val="FFFFFF"/>
              </a:solidFill>
            </a:endParaRPr>
          </a:p>
        </p:txBody>
      </p:sp>
      <p:sp>
        <p:nvSpPr>
          <p:cNvPr id="3" name="Subtitle 2">
            <a:extLst>
              <a:ext uri="{FF2B5EF4-FFF2-40B4-BE49-F238E27FC236}">
                <a16:creationId xmlns:a16="http://schemas.microsoft.com/office/drawing/2014/main" id="{A071DEEE-9D7F-71D4-9705-36EB212AB965}"/>
              </a:ext>
            </a:extLst>
          </p:cNvPr>
          <p:cNvSpPr>
            <a:spLocks noGrp="1"/>
          </p:cNvSpPr>
          <p:nvPr>
            <p:ph type="subTitle" idx="1"/>
          </p:nvPr>
        </p:nvSpPr>
        <p:spPr>
          <a:xfrm>
            <a:off x="1097280" y="4572000"/>
            <a:ext cx="9257512" cy="1263047"/>
          </a:xfrm>
        </p:spPr>
        <p:txBody>
          <a:bodyPr anchor="b">
            <a:normAutofit/>
          </a:bodyPr>
          <a:lstStyle/>
          <a:p>
            <a:r>
              <a:rPr lang="en-GB">
                <a:solidFill>
                  <a:srgbClr val="FFFFFF"/>
                </a:solidFill>
              </a:rPr>
              <a:t>Rhys Cannon (2005848)</a:t>
            </a:r>
          </a:p>
          <a:p>
            <a:r>
              <a:rPr lang="en-GB">
                <a:solidFill>
                  <a:srgbClr val="FFFFFF"/>
                </a:solidFill>
              </a:rPr>
              <a:t>ACTION RESEARCH POSTER ECPT6009 &amp; ECPT7006</a:t>
            </a:r>
          </a:p>
        </p:txBody>
      </p:sp>
      <p:pic>
        <p:nvPicPr>
          <p:cNvPr id="1032" name="Picture 8" descr="Hallpad">
            <a:extLst>
              <a:ext uri="{FF2B5EF4-FFF2-40B4-BE49-F238E27FC236}">
                <a16:creationId xmlns:a16="http://schemas.microsoft.com/office/drawing/2014/main" id="{DCFA6FFB-D664-4FDE-B1F5-A7D4D5F39F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6504" y="5521077"/>
            <a:ext cx="3076575" cy="981801"/>
          </a:xfrm>
          <a:prstGeom prst="rect">
            <a:avLst/>
          </a:prstGeom>
          <a:noFill/>
          <a:extLst>
            <a:ext uri="{909E8E84-426E-40DD-AFC4-6F175D3DCCD1}">
              <a14:hiddenFill xmlns:a14="http://schemas.microsoft.com/office/drawing/2010/main">
                <a:solidFill>
                  <a:srgbClr val="FFFFFF"/>
                </a:solidFill>
              </a14:hiddenFill>
            </a:ext>
          </a:extLst>
        </p:spPr>
      </p:pic>
      <p:pic>
        <p:nvPicPr>
          <p:cNvPr id="21" name="Audio 20">
            <a:hlinkClick r:id="" action="ppaction://media"/>
            <a:extLst>
              <a:ext uri="{FF2B5EF4-FFF2-40B4-BE49-F238E27FC236}">
                <a16:creationId xmlns:a16="http://schemas.microsoft.com/office/drawing/2014/main" id="{DF2CDC71-85BC-E977-C1ED-37042008047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685930"/>
      </p:ext>
    </p:extLst>
  </p:cSld>
  <p:clrMapOvr>
    <a:masterClrMapping/>
  </p:clrMapOvr>
  <mc:AlternateContent xmlns:mc="http://schemas.openxmlformats.org/markup-compatibility/2006">
    <mc:Choice xmlns:p14="http://schemas.microsoft.com/office/powerpoint/2010/main" Requires="p14">
      <p:transition spd="slow" p14:dur="2000" advTm="47479"/>
    </mc:Choice>
    <mc:Fallback>
      <p:transition spd="slow" advTm="47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4BC2-FB19-2941-1B72-0AE33689F18A}"/>
              </a:ext>
            </a:extLst>
          </p:cNvPr>
          <p:cNvSpPr>
            <a:spLocks noGrp="1"/>
          </p:cNvSpPr>
          <p:nvPr>
            <p:ph type="title"/>
          </p:nvPr>
        </p:nvSpPr>
        <p:spPr>
          <a:xfrm>
            <a:off x="643192" y="609600"/>
            <a:ext cx="3643674" cy="1905000"/>
          </a:xfrm>
        </p:spPr>
        <p:txBody>
          <a:bodyPr>
            <a:normAutofit/>
          </a:bodyPr>
          <a:lstStyle/>
          <a:p>
            <a:r>
              <a:rPr lang="en-GB" sz="2800"/>
              <a:t>RESEARCH RATIONALE AND OBJECTIVES</a:t>
            </a:r>
          </a:p>
        </p:txBody>
      </p:sp>
      <p:sp>
        <p:nvSpPr>
          <p:cNvPr id="3" name="Content Placeholder 2">
            <a:extLst>
              <a:ext uri="{FF2B5EF4-FFF2-40B4-BE49-F238E27FC236}">
                <a16:creationId xmlns:a16="http://schemas.microsoft.com/office/drawing/2014/main" id="{F3A186F5-0453-E45A-F1B4-667692BF1574}"/>
              </a:ext>
            </a:extLst>
          </p:cNvPr>
          <p:cNvSpPr>
            <a:spLocks noGrp="1"/>
          </p:cNvSpPr>
          <p:nvPr>
            <p:ph idx="1"/>
          </p:nvPr>
        </p:nvSpPr>
        <p:spPr>
          <a:xfrm>
            <a:off x="643192" y="2514600"/>
            <a:ext cx="3643674" cy="3368675"/>
          </a:xfrm>
        </p:spPr>
        <p:txBody>
          <a:bodyPr anchor="t">
            <a:noAutofit/>
          </a:bodyPr>
          <a:lstStyle/>
          <a:p>
            <a:pPr marL="0" indent="0">
              <a:buNone/>
            </a:pPr>
            <a:r>
              <a:rPr lang="en-GB" sz="2400" b="1" dirty="0"/>
              <a:t>Explore:</a:t>
            </a:r>
          </a:p>
          <a:p>
            <a:pPr marL="0" indent="0">
              <a:buNone/>
            </a:pPr>
            <a:r>
              <a:rPr lang="en-GB" sz="2400" dirty="0"/>
              <a:t>How practical learning enhances graduate employability</a:t>
            </a:r>
          </a:p>
          <a:p>
            <a:pPr marL="0" indent="0">
              <a:buNone/>
            </a:pPr>
            <a:r>
              <a:rPr lang="en-GB" sz="2400" b="1" dirty="0"/>
              <a:t>INVESTIGATE:</a:t>
            </a:r>
          </a:p>
          <a:p>
            <a:pPr marL="0" indent="0">
              <a:buNone/>
            </a:pPr>
            <a:r>
              <a:rPr lang="en-GB" sz="2400" dirty="0"/>
              <a:t>How practical experiences improve students’ industry readiness</a:t>
            </a:r>
          </a:p>
        </p:txBody>
      </p:sp>
      <p:pic>
        <p:nvPicPr>
          <p:cNvPr id="2050" name="Picture 2" descr="a student showcasing his accessibility in adventure presentation to stakeholders in the immersive rooms">
            <a:extLst>
              <a:ext uri="{FF2B5EF4-FFF2-40B4-BE49-F238E27FC236}">
                <a16:creationId xmlns:a16="http://schemas.microsoft.com/office/drawing/2014/main" id="{1881FD8B-31C8-8E79-1139-24DB4321F1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5000"/>
          <a:stretch/>
        </p:blipFill>
        <p:spPr bwMode="auto">
          <a:xfrm>
            <a:off x="4630994" y="1323676"/>
            <a:ext cx="6916633" cy="3890606"/>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4AFDE251-01FC-4D47-6638-BDCFDE79B9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739450"/>
      </p:ext>
    </p:extLst>
  </p:cSld>
  <p:clrMapOvr>
    <a:masterClrMapping/>
  </p:clrMapOvr>
  <mc:AlternateContent xmlns:mc="http://schemas.openxmlformats.org/markup-compatibility/2006">
    <mc:Choice xmlns:p14="http://schemas.microsoft.com/office/powerpoint/2010/main" Requires="p14">
      <p:transition spd="slow" p14:dur="2000" advTm="37694"/>
    </mc:Choice>
    <mc:Fallback>
      <p:transition spd="slow" advTm="37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4298-D26A-BD8F-4A6C-5E050564CF66}"/>
              </a:ext>
            </a:extLst>
          </p:cNvPr>
          <p:cNvSpPr>
            <a:spLocks noGrp="1"/>
          </p:cNvSpPr>
          <p:nvPr>
            <p:ph type="title"/>
          </p:nvPr>
        </p:nvSpPr>
        <p:spPr>
          <a:xfrm>
            <a:off x="4898570" y="19665"/>
            <a:ext cx="6542315" cy="1905000"/>
          </a:xfrm>
        </p:spPr>
        <p:txBody>
          <a:bodyPr>
            <a:normAutofit/>
          </a:bodyPr>
          <a:lstStyle/>
          <a:p>
            <a:r>
              <a:rPr lang="en-GB" dirty="0"/>
              <a:t>METHODOLOGY – ACTION RESEARCH CYCLE</a:t>
            </a:r>
          </a:p>
        </p:txBody>
      </p:sp>
      <p:sp>
        <p:nvSpPr>
          <p:cNvPr id="3" name="Content Placeholder 2">
            <a:extLst>
              <a:ext uri="{FF2B5EF4-FFF2-40B4-BE49-F238E27FC236}">
                <a16:creationId xmlns:a16="http://schemas.microsoft.com/office/drawing/2014/main" id="{1C0435C6-E167-2A42-FE53-623BA162A7F1}"/>
              </a:ext>
            </a:extLst>
          </p:cNvPr>
          <p:cNvSpPr>
            <a:spLocks noGrp="1"/>
          </p:cNvSpPr>
          <p:nvPr>
            <p:ph idx="1"/>
          </p:nvPr>
        </p:nvSpPr>
        <p:spPr>
          <a:xfrm>
            <a:off x="287103" y="771832"/>
            <a:ext cx="3903181" cy="5725886"/>
          </a:xfrm>
        </p:spPr>
        <p:txBody>
          <a:bodyPr>
            <a:normAutofit/>
          </a:bodyPr>
          <a:lstStyle/>
          <a:p>
            <a:r>
              <a:rPr lang="en-GB" sz="2400" b="1" dirty="0"/>
              <a:t>Planning: </a:t>
            </a:r>
            <a:r>
              <a:rPr lang="en-GB" sz="2400" dirty="0"/>
              <a:t>define research objectives and methods</a:t>
            </a:r>
          </a:p>
          <a:p>
            <a:r>
              <a:rPr lang="en-GB" sz="2400" b="1" dirty="0"/>
              <a:t>Acting:</a:t>
            </a:r>
            <a:r>
              <a:rPr lang="en-GB" sz="2400" dirty="0"/>
              <a:t> Collect data through research</a:t>
            </a:r>
          </a:p>
          <a:p>
            <a:r>
              <a:rPr lang="en-GB" sz="2400" b="1" dirty="0"/>
              <a:t>Observing: </a:t>
            </a:r>
            <a:r>
              <a:rPr lang="en-GB" sz="2400" dirty="0"/>
              <a:t>Analyse effectiveness of practical learning</a:t>
            </a:r>
          </a:p>
          <a:p>
            <a:r>
              <a:rPr lang="en-GB" sz="2400" b="1" dirty="0"/>
              <a:t>Reflecting: </a:t>
            </a:r>
            <a:r>
              <a:rPr lang="en-GB" sz="2400" dirty="0"/>
              <a:t>Evaluate the findings</a:t>
            </a:r>
            <a:endParaRPr lang="en-GB" sz="2400" b="1" dirty="0"/>
          </a:p>
        </p:txBody>
      </p:sp>
      <p:pic>
        <p:nvPicPr>
          <p:cNvPr id="4" name="Picture 3">
            <a:extLst>
              <a:ext uri="{FF2B5EF4-FFF2-40B4-BE49-F238E27FC236}">
                <a16:creationId xmlns:a16="http://schemas.microsoft.com/office/drawing/2014/main" id="{10B9A6A6-28A7-940A-5CB3-CFE88E7CE0A5}"/>
              </a:ext>
            </a:extLst>
          </p:cNvPr>
          <p:cNvPicPr>
            <a:picLocks noChangeAspect="1"/>
          </p:cNvPicPr>
          <p:nvPr/>
        </p:nvPicPr>
        <p:blipFill>
          <a:blip r:embed="rId5"/>
          <a:stretch>
            <a:fillRect/>
          </a:stretch>
        </p:blipFill>
        <p:spPr>
          <a:xfrm>
            <a:off x="4190284" y="2123518"/>
            <a:ext cx="4322379" cy="3900948"/>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7" name="Picture 6" descr="A screenshot of a computer&#10;&#10;AI-generated content may be incorrect.">
            <a:extLst>
              <a:ext uri="{FF2B5EF4-FFF2-40B4-BE49-F238E27FC236}">
                <a16:creationId xmlns:a16="http://schemas.microsoft.com/office/drawing/2014/main" id="{754331E9-2ACD-4BAF-9915-53F8371C7EA7}"/>
              </a:ext>
            </a:extLst>
          </p:cNvPr>
          <p:cNvPicPr>
            <a:picLocks noChangeAspect="1"/>
          </p:cNvPicPr>
          <p:nvPr/>
        </p:nvPicPr>
        <p:blipFill>
          <a:blip r:embed="rId6">
            <a:extLst>
              <a:ext uri="{28A0092B-C50C-407E-A947-70E740481C1C}">
                <a14:useLocalDpi xmlns:a14="http://schemas.microsoft.com/office/drawing/2010/main" val="0"/>
              </a:ext>
            </a:extLst>
          </a:blip>
          <a:srcRect l="41129" t="12903" r="26210" b="4568"/>
          <a:stretch/>
        </p:blipFill>
        <p:spPr>
          <a:xfrm>
            <a:off x="8674064" y="1734428"/>
            <a:ext cx="3230833" cy="4592132"/>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10" name="Audio 9">
            <a:hlinkClick r:id="" action="ppaction://media"/>
            <a:extLst>
              <a:ext uri="{FF2B5EF4-FFF2-40B4-BE49-F238E27FC236}">
                <a16:creationId xmlns:a16="http://schemas.microsoft.com/office/drawing/2014/main" id="{6463A4C1-C948-EFF8-B77C-922B110A34E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1226778"/>
      </p:ext>
    </p:extLst>
  </p:cSld>
  <p:clrMapOvr>
    <a:masterClrMapping/>
  </p:clrMapOvr>
  <mc:AlternateContent xmlns:mc="http://schemas.openxmlformats.org/markup-compatibility/2006">
    <mc:Choice xmlns:p14="http://schemas.microsoft.com/office/powerpoint/2010/main" Requires="p14">
      <p:transition spd="slow" p14:dur="2000" advTm="82012"/>
    </mc:Choice>
    <mc:Fallback>
      <p:transition spd="slow" advTm="82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3CDB-129B-200A-CEB2-C1593B55705D}"/>
              </a:ext>
            </a:extLst>
          </p:cNvPr>
          <p:cNvSpPr>
            <a:spLocks noGrp="1"/>
          </p:cNvSpPr>
          <p:nvPr>
            <p:ph type="title"/>
          </p:nvPr>
        </p:nvSpPr>
        <p:spPr>
          <a:xfrm>
            <a:off x="5170714" y="609600"/>
            <a:ext cx="6542315" cy="1027471"/>
          </a:xfrm>
        </p:spPr>
        <p:txBody>
          <a:bodyPr>
            <a:normAutofit fontScale="90000"/>
          </a:bodyPr>
          <a:lstStyle/>
          <a:p>
            <a:r>
              <a:rPr lang="en-GB" dirty="0"/>
              <a:t>KEY FINDINGS – The impact of practical learning</a:t>
            </a:r>
          </a:p>
        </p:txBody>
      </p:sp>
      <p:sp>
        <p:nvSpPr>
          <p:cNvPr id="10" name="Content Placeholder 9">
            <a:extLst>
              <a:ext uri="{FF2B5EF4-FFF2-40B4-BE49-F238E27FC236}">
                <a16:creationId xmlns:a16="http://schemas.microsoft.com/office/drawing/2014/main" id="{8E6FBF72-B456-C251-F3E0-90C914CBAA85}"/>
              </a:ext>
            </a:extLst>
          </p:cNvPr>
          <p:cNvSpPr>
            <a:spLocks noGrp="1"/>
          </p:cNvSpPr>
          <p:nvPr>
            <p:ph idx="1"/>
          </p:nvPr>
        </p:nvSpPr>
        <p:spPr>
          <a:xfrm>
            <a:off x="751115" y="443345"/>
            <a:ext cx="4252449" cy="5892141"/>
          </a:xfrm>
        </p:spPr>
        <p:txBody>
          <a:bodyPr>
            <a:normAutofit/>
          </a:bodyPr>
          <a:lstStyle/>
          <a:p>
            <a:r>
              <a:rPr lang="en-US" sz="2800" b="1" dirty="0"/>
              <a:t>Improved confidence in technical skills</a:t>
            </a:r>
          </a:p>
          <a:p>
            <a:r>
              <a:rPr lang="en-US" sz="2800" b="1" dirty="0"/>
              <a:t>Stronger problem-solving abilities</a:t>
            </a:r>
          </a:p>
          <a:p>
            <a:r>
              <a:rPr lang="en-US" sz="2800" b="1" dirty="0"/>
              <a:t>Enhanced portfolio quality</a:t>
            </a:r>
          </a:p>
        </p:txBody>
      </p:sp>
      <p:pic>
        <p:nvPicPr>
          <p:cNvPr id="4" name="Picture 3">
            <a:extLst>
              <a:ext uri="{FF2B5EF4-FFF2-40B4-BE49-F238E27FC236}">
                <a16:creationId xmlns:a16="http://schemas.microsoft.com/office/drawing/2014/main" id="{D5A174F2-AC08-270D-65EC-BF7DD5F336DD}"/>
              </a:ext>
            </a:extLst>
          </p:cNvPr>
          <p:cNvPicPr>
            <a:picLocks noChangeAspect="1"/>
          </p:cNvPicPr>
          <p:nvPr/>
        </p:nvPicPr>
        <p:blipFill>
          <a:blip r:embed="rId5"/>
          <a:stretch>
            <a:fillRect/>
          </a:stretch>
        </p:blipFill>
        <p:spPr>
          <a:xfrm>
            <a:off x="5411481" y="3138644"/>
            <a:ext cx="4252449" cy="2392002"/>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6" name="Content Placeholder 5" descr="A screenshot of a computer&#10;&#10;AI-generated content may be incorrect.">
            <a:extLst>
              <a:ext uri="{FF2B5EF4-FFF2-40B4-BE49-F238E27FC236}">
                <a16:creationId xmlns:a16="http://schemas.microsoft.com/office/drawing/2014/main" id="{70F7523C-E0D1-516B-C2B1-33C6ED4F871A}"/>
              </a:ext>
            </a:extLst>
          </p:cNvPr>
          <p:cNvPicPr>
            <a:picLocks noChangeAspect="1"/>
          </p:cNvPicPr>
          <p:nvPr/>
        </p:nvPicPr>
        <p:blipFill>
          <a:blip r:embed="rId6">
            <a:extLst>
              <a:ext uri="{28A0092B-C50C-407E-A947-70E740481C1C}">
                <a14:useLocalDpi xmlns:a14="http://schemas.microsoft.com/office/drawing/2010/main" val="0"/>
              </a:ext>
            </a:extLst>
          </a:blip>
          <a:srcRect l="23879" t="30478" r="57969" b="10856"/>
          <a:stretch/>
        </p:blipFill>
        <p:spPr>
          <a:xfrm>
            <a:off x="9103475" y="1637071"/>
            <a:ext cx="2746184" cy="4992454"/>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9" name="Audio 8">
            <a:hlinkClick r:id="" action="ppaction://media"/>
            <a:extLst>
              <a:ext uri="{FF2B5EF4-FFF2-40B4-BE49-F238E27FC236}">
                <a16:creationId xmlns:a16="http://schemas.microsoft.com/office/drawing/2014/main" id="{AFC125D5-D105-1F73-2450-69D4641D5A9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4398788"/>
      </p:ext>
    </p:extLst>
  </p:cSld>
  <p:clrMapOvr>
    <a:masterClrMapping/>
  </p:clrMapOvr>
  <mc:AlternateContent xmlns:mc="http://schemas.openxmlformats.org/markup-compatibility/2006">
    <mc:Choice xmlns:p14="http://schemas.microsoft.com/office/powerpoint/2010/main" Requires="p14">
      <p:transition spd="slow" p14:dur="2000" advTm="55545"/>
    </mc:Choice>
    <mc:Fallback>
      <p:transition spd="slow" advTm="55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person standing on a stage with a microphone&#10;&#10;AI-generated content may be incorrect.">
            <a:extLst>
              <a:ext uri="{FF2B5EF4-FFF2-40B4-BE49-F238E27FC236}">
                <a16:creationId xmlns:a16="http://schemas.microsoft.com/office/drawing/2014/main" id="{330BC4D2-D249-9334-E5B6-D7E02B27E568}"/>
              </a:ext>
            </a:extLst>
          </p:cNvPr>
          <p:cNvPicPr>
            <a:picLocks noChangeAspect="1"/>
          </p:cNvPicPr>
          <p:nvPr/>
        </p:nvPicPr>
        <p:blipFill>
          <a:blip r:embed="rId5">
            <a:alphaModFix amt="70000"/>
          </a:blip>
          <a:srcRect b="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198165BE-044F-E7B8-E01E-7EB7E8E2FA09}"/>
              </a:ext>
            </a:extLst>
          </p:cNvPr>
          <p:cNvSpPr>
            <a:spLocks noGrp="1"/>
          </p:cNvSpPr>
          <p:nvPr>
            <p:ph type="title"/>
          </p:nvPr>
        </p:nvSpPr>
        <p:spPr>
          <a:xfrm>
            <a:off x="621102" y="207034"/>
            <a:ext cx="6918385" cy="1393165"/>
          </a:xfrm>
        </p:spPr>
        <p:txBody>
          <a:bodyPr>
            <a:normAutofit/>
          </a:bodyPr>
          <a:lstStyle/>
          <a:p>
            <a:r>
              <a:rPr lang="en-GB" dirty="0"/>
              <a:t>BARRIERS TO IMPLEMENTATION </a:t>
            </a:r>
          </a:p>
        </p:txBody>
      </p:sp>
      <p:sp>
        <p:nvSpPr>
          <p:cNvPr id="3" name="Content Placeholder 2">
            <a:extLst>
              <a:ext uri="{FF2B5EF4-FFF2-40B4-BE49-F238E27FC236}">
                <a16:creationId xmlns:a16="http://schemas.microsoft.com/office/drawing/2014/main" id="{77073B1C-2676-B31C-1C22-825508EA8DF8}"/>
              </a:ext>
            </a:extLst>
          </p:cNvPr>
          <p:cNvSpPr>
            <a:spLocks noGrp="1"/>
          </p:cNvSpPr>
          <p:nvPr>
            <p:ph idx="1"/>
          </p:nvPr>
        </p:nvSpPr>
        <p:spPr>
          <a:xfrm>
            <a:off x="431321" y="1807223"/>
            <a:ext cx="3605841" cy="3983977"/>
          </a:xfrm>
        </p:spPr>
        <p:txBody>
          <a:bodyPr>
            <a:normAutofit/>
          </a:bodyPr>
          <a:lstStyle/>
          <a:p>
            <a:r>
              <a:rPr lang="en-GB" sz="2800" b="1" dirty="0"/>
              <a:t>Technological Costs</a:t>
            </a:r>
          </a:p>
          <a:p>
            <a:endParaRPr lang="en-GB" sz="2800" b="1" dirty="0"/>
          </a:p>
          <a:p>
            <a:r>
              <a:rPr lang="en-GB" sz="2800" b="1" dirty="0"/>
              <a:t>Staff Training</a:t>
            </a:r>
          </a:p>
        </p:txBody>
      </p:sp>
      <p:sp>
        <p:nvSpPr>
          <p:cNvPr id="5" name="TextBox 4">
            <a:extLst>
              <a:ext uri="{FF2B5EF4-FFF2-40B4-BE49-F238E27FC236}">
                <a16:creationId xmlns:a16="http://schemas.microsoft.com/office/drawing/2014/main" id="{775412E5-EC16-D78F-0E43-6FD7E75C7465}"/>
              </a:ext>
            </a:extLst>
          </p:cNvPr>
          <p:cNvSpPr txBox="1"/>
          <p:nvPr/>
        </p:nvSpPr>
        <p:spPr>
          <a:xfrm>
            <a:off x="6918385" y="903616"/>
            <a:ext cx="5066581" cy="5955476"/>
          </a:xfrm>
          <a:prstGeom prst="rect">
            <a:avLst/>
          </a:prstGeom>
          <a:noFill/>
        </p:spPr>
        <p:txBody>
          <a:bodyPr wrap="square" rtlCol="0">
            <a:spAutoFit/>
          </a:bodyPr>
          <a:lstStyle/>
          <a:p>
            <a:pPr rtl="0">
              <a:spcBef>
                <a:spcPts val="1200"/>
              </a:spcBef>
              <a:spcAft>
                <a:spcPts val="1200"/>
              </a:spcAft>
              <a:buNone/>
            </a:pPr>
            <a:r>
              <a:rPr lang="en-US" sz="2100" b="0" i="0" u="none" strike="noStrike" dirty="0">
                <a:effectLst/>
              </a:rPr>
              <a:t> </a:t>
            </a:r>
            <a:r>
              <a:rPr lang="en-US" sz="2100" b="0" i="1" u="none" strike="noStrike" dirty="0">
                <a:effectLst/>
              </a:rPr>
              <a:t>‘Most interviewees were unsure whether local training or education providers were in tune with industry needs, reporting little or no engagement with, or awareness of, courses; this was the case regardless of nation or region. The majority preference in all nations and regions was for training to be delivered on the job, including structured pathways, objective supervision, mentoring and broader exposure to the job role, department and production before progression..</a:t>
            </a:r>
            <a:r>
              <a:rPr lang="en-US" sz="2100" b="0" i="0" u="none" strike="noStrike" dirty="0">
                <a:effectLst/>
              </a:rPr>
              <a:t>’</a:t>
            </a:r>
          </a:p>
          <a:p>
            <a:pPr algn="r" rtl="0">
              <a:spcBef>
                <a:spcPts val="1200"/>
              </a:spcBef>
              <a:spcAft>
                <a:spcPts val="1200"/>
              </a:spcAft>
              <a:buNone/>
            </a:pPr>
            <a:r>
              <a:rPr lang="en-US" sz="2100" b="0" dirty="0">
                <a:effectLst/>
              </a:rPr>
              <a:t>(Howe, L. and </a:t>
            </a:r>
            <a:r>
              <a:rPr lang="en-US" sz="2100" b="0" dirty="0" err="1">
                <a:effectLst/>
              </a:rPr>
              <a:t>Cortvriend</a:t>
            </a:r>
            <a:r>
              <a:rPr lang="en-US" sz="2100" b="0" dirty="0">
                <a:effectLst/>
              </a:rPr>
              <a:t>, J.</a:t>
            </a:r>
            <a:r>
              <a:rPr lang="en-US" sz="2100" dirty="0"/>
              <a:t> 2022)</a:t>
            </a:r>
            <a:endParaRPr lang="en-US" sz="2100" b="0" dirty="0">
              <a:effectLst/>
            </a:endParaRPr>
          </a:p>
          <a:p>
            <a:pPr>
              <a:buNone/>
            </a:pPr>
            <a:br>
              <a:rPr lang="en-US" dirty="0"/>
            </a:br>
            <a:endParaRPr lang="en-GB" dirty="0"/>
          </a:p>
        </p:txBody>
      </p:sp>
      <p:pic>
        <p:nvPicPr>
          <p:cNvPr id="10" name="Audio 9">
            <a:hlinkClick r:id="" action="ppaction://media"/>
            <a:extLst>
              <a:ext uri="{FF2B5EF4-FFF2-40B4-BE49-F238E27FC236}">
                <a16:creationId xmlns:a16="http://schemas.microsoft.com/office/drawing/2014/main" id="{AC572954-3A81-F809-8B94-7560944A341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2434687"/>
      </p:ext>
    </p:extLst>
  </p:cSld>
  <p:clrMapOvr>
    <a:masterClrMapping/>
  </p:clrMapOvr>
  <mc:AlternateContent xmlns:mc="http://schemas.openxmlformats.org/markup-compatibility/2006">
    <mc:Choice xmlns:p14="http://schemas.microsoft.com/office/powerpoint/2010/main" Requires="p14">
      <p:transition spd="slow" p14:dur="2000" advTm="78627"/>
    </mc:Choice>
    <mc:Fallback>
      <p:transition spd="slow" advTm="78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BE0F-DE16-87EC-5EED-577A11CA7C98}"/>
              </a:ext>
            </a:extLst>
          </p:cNvPr>
          <p:cNvSpPr>
            <a:spLocks noGrp="1"/>
          </p:cNvSpPr>
          <p:nvPr>
            <p:ph type="title"/>
          </p:nvPr>
        </p:nvSpPr>
        <p:spPr>
          <a:xfrm>
            <a:off x="1141414" y="144379"/>
            <a:ext cx="6038768" cy="2370221"/>
          </a:xfrm>
        </p:spPr>
        <p:txBody>
          <a:bodyPr>
            <a:normAutofit/>
          </a:bodyPr>
          <a:lstStyle/>
          <a:p>
            <a:r>
              <a:rPr lang="en-GB" dirty="0"/>
              <a:t>LITERATURE LINKS AND ANALYSIS</a:t>
            </a:r>
          </a:p>
        </p:txBody>
      </p:sp>
      <p:sp>
        <p:nvSpPr>
          <p:cNvPr id="1033" name="Rectangle 1032">
            <a:extLst>
              <a:ext uri="{FF2B5EF4-FFF2-40B4-BE49-F238E27FC236}">
                <a16:creationId xmlns:a16="http://schemas.microsoft.com/office/drawing/2014/main" id="{C2CAC0E2-A334-4A65-B7FA-9BDDAD042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CB3919C-4622-BA30-83E9-4D73E43CDC8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99601" y="-229364"/>
            <a:ext cx="3582927" cy="35829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DC5CF53-611F-E242-D24D-AB1EAA577B49}"/>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701553" y="2666999"/>
            <a:ext cx="8379024" cy="4713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C639B477-2061-C064-23F1-56ECE7341F0E}"/>
              </a:ext>
            </a:extLst>
          </p:cNvPr>
          <p:cNvSpPr>
            <a:spLocks noGrp="1" noChangeArrowheads="1"/>
          </p:cNvSpPr>
          <p:nvPr>
            <p:ph idx="1"/>
          </p:nvPr>
        </p:nvSpPr>
        <p:spPr bwMode="auto">
          <a:xfrm>
            <a:off x="224589" y="2265909"/>
            <a:ext cx="6955593"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Concrete Experience:</a:t>
            </a:r>
            <a:r>
              <a:rPr kumimoji="0" lang="en-US" altLang="en-US" sz="2400" b="0" i="0" u="none" strike="noStrike" cap="none" normalizeH="0" baseline="0" dirty="0">
                <a:ln>
                  <a:noFill/>
                </a:ln>
                <a:solidFill>
                  <a:schemeClr val="tx1"/>
                </a:solidFill>
                <a:effectLst/>
              </a:rPr>
              <a:t> Performing practical tasks during placements.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Reflective Observation:</a:t>
            </a:r>
            <a:r>
              <a:rPr kumimoji="0" lang="en-US" altLang="en-US" sz="2400" b="0" i="0" u="none" strike="noStrike" cap="none" normalizeH="0" baseline="0" dirty="0">
                <a:ln>
                  <a:noFill/>
                </a:ln>
                <a:solidFill>
                  <a:schemeClr val="tx1"/>
                </a:solidFill>
                <a:effectLst/>
              </a:rPr>
              <a:t> Evaluating their experiences through feedback.</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Abstract </a:t>
            </a:r>
            <a:r>
              <a:rPr kumimoji="0" lang="en-US" altLang="en-US" sz="2400" b="1" i="0" u="none" strike="noStrike" cap="none" normalizeH="0" baseline="0" dirty="0" err="1">
                <a:ln>
                  <a:noFill/>
                </a:ln>
                <a:solidFill>
                  <a:schemeClr val="tx1"/>
                </a:solidFill>
                <a:effectLst/>
              </a:rPr>
              <a:t>Conceptualisation</a:t>
            </a:r>
            <a:r>
              <a:rPr kumimoji="0" lang="en-US" altLang="en-US" sz="2400" b="1" i="0" u="none" strike="noStrike" cap="none" normalizeH="0" baseline="0" dirty="0">
                <a:ln>
                  <a:noFill/>
                </a:ln>
                <a:solidFill>
                  <a:schemeClr val="tx1"/>
                </a:solidFill>
                <a:effectLst/>
              </a:rPr>
              <a:t>:</a:t>
            </a:r>
            <a:r>
              <a:rPr kumimoji="0" lang="en-US" altLang="en-US" sz="2400" b="0" i="0" u="none" strike="noStrike" cap="none" normalizeH="0" baseline="0" dirty="0">
                <a:ln>
                  <a:noFill/>
                </a:ln>
                <a:solidFill>
                  <a:schemeClr val="tx1"/>
                </a:solidFill>
                <a:effectLst/>
              </a:rPr>
              <a:t> Applying new insights to future projects.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Active Experimentation:</a:t>
            </a:r>
            <a:r>
              <a:rPr kumimoji="0" lang="en-US" altLang="en-US" sz="2400" b="0" i="0" u="none" strike="noStrike" cap="none" normalizeH="0" baseline="0" dirty="0">
                <a:ln>
                  <a:noFill/>
                </a:ln>
                <a:solidFill>
                  <a:schemeClr val="tx1"/>
                </a:solidFill>
                <a:effectLst/>
              </a:rPr>
              <a:t> Improving performance in real-world settings.</a:t>
            </a:r>
          </a:p>
        </p:txBody>
      </p:sp>
      <p:pic>
        <p:nvPicPr>
          <p:cNvPr id="9" name="Audio 8">
            <a:hlinkClick r:id="" action="ppaction://media"/>
            <a:extLst>
              <a:ext uri="{FF2B5EF4-FFF2-40B4-BE49-F238E27FC236}">
                <a16:creationId xmlns:a16="http://schemas.microsoft.com/office/drawing/2014/main" id="{5DA1060D-4ABE-8FF8-3D38-C207531EB8D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7895023"/>
      </p:ext>
    </p:extLst>
  </p:cSld>
  <p:clrMapOvr>
    <a:masterClrMapping/>
  </p:clrMapOvr>
  <mc:AlternateContent xmlns:mc="http://schemas.openxmlformats.org/markup-compatibility/2006">
    <mc:Choice xmlns:p14="http://schemas.microsoft.com/office/powerpoint/2010/main" Requires="p14">
      <p:transition spd="slow" p14:dur="2000" advTm="53810"/>
    </mc:Choice>
    <mc:Fallback>
      <p:transition spd="slow" advTm="53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050" name="Picture 2" descr="How 'The Mandalorian' and ILM invisibly reinvented film and TV production |  TechCrunch">
            <a:extLst>
              <a:ext uri="{FF2B5EF4-FFF2-40B4-BE49-F238E27FC236}">
                <a16:creationId xmlns:a16="http://schemas.microsoft.com/office/drawing/2014/main" id="{8316ED84-0123-6BED-1594-E2CF7F10F184}"/>
              </a:ext>
            </a:extLst>
          </p:cNvPr>
          <p:cNvPicPr>
            <a:picLocks noGrp="1" noChangeAspect="1" noChangeArrowheads="1"/>
          </p:cNvPicPr>
          <p:nvPr>
            <p:ph idx="1"/>
          </p:nvPr>
        </p:nvPicPr>
        <p:blipFill>
          <a:blip r:embed="rId7">
            <a:alphaModFix amt="70000"/>
            <a:extLst>
              <a:ext uri="{BEBA8EAE-BF5A-486C-A8C5-ECC9F3942E4B}">
                <a14:imgProps xmlns:a14="http://schemas.microsoft.com/office/drawing/2010/main">
                  <a14:imgLayer r:embed="rId8">
                    <a14:imgEffect>
                      <a14:saturation sat="200000"/>
                    </a14:imgEffect>
                  </a14:imgLayer>
                </a14:imgProps>
              </a:ext>
              <a:ext uri="{28A0092B-C50C-407E-A947-70E740481C1C}">
                <a14:useLocalDpi xmlns:a14="http://schemas.microsoft.com/office/drawing/2010/main" val="0"/>
              </a:ext>
            </a:extLst>
          </a:blip>
          <a:srcRect t="816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E34804A-E50F-1610-419E-D10BD62F9F57}"/>
              </a:ext>
            </a:extLst>
          </p:cNvPr>
          <p:cNvSpPr>
            <a:spLocks noGrp="1"/>
          </p:cNvSpPr>
          <p:nvPr>
            <p:ph type="title"/>
          </p:nvPr>
        </p:nvSpPr>
        <p:spPr>
          <a:xfrm>
            <a:off x="3160294" y="368968"/>
            <a:ext cx="8694821" cy="1556085"/>
          </a:xfrm>
        </p:spPr>
        <p:txBody>
          <a:bodyPr vert="horz" lIns="91440" tIns="45720" rIns="91440" bIns="45720" rtlCol="0" anchor="b">
            <a:normAutofit/>
          </a:bodyPr>
          <a:lstStyle/>
          <a:p>
            <a:pPr algn="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RECOMMENDATIONS AND FUTURE ACTIONS</a:t>
            </a:r>
          </a:p>
        </p:txBody>
      </p:sp>
      <p:pic>
        <p:nvPicPr>
          <p:cNvPr id="4" name="Online Media 3" title="The Virtual Production of The Mandalorian Season One">
            <a:hlinkClick r:id="" action="ppaction://media"/>
            <a:extLst>
              <a:ext uri="{FF2B5EF4-FFF2-40B4-BE49-F238E27FC236}">
                <a16:creationId xmlns:a16="http://schemas.microsoft.com/office/drawing/2014/main" id="{694B498F-D48E-413A-34BE-844A80C4F182}"/>
              </a:ext>
            </a:extLst>
          </p:cNvPr>
          <p:cNvPicPr>
            <a:picLocks noRot="1" noChangeAspect="1"/>
          </p:cNvPicPr>
          <p:nvPr>
            <a:videoFile r:link="rId2"/>
          </p:nvPr>
        </p:nvPicPr>
        <p:blipFill>
          <a:blip r:embed="rId9"/>
          <a:stretch>
            <a:fillRect/>
          </a:stretch>
        </p:blipFill>
        <p:spPr>
          <a:xfrm>
            <a:off x="6898105" y="2443683"/>
            <a:ext cx="4957010" cy="2800717"/>
          </a:xfrm>
          <a:prstGeom prst="rect">
            <a:avLst/>
          </a:prstGeom>
        </p:spPr>
      </p:pic>
      <p:sp>
        <p:nvSpPr>
          <p:cNvPr id="5" name="TextBox 4">
            <a:extLst>
              <a:ext uri="{FF2B5EF4-FFF2-40B4-BE49-F238E27FC236}">
                <a16:creationId xmlns:a16="http://schemas.microsoft.com/office/drawing/2014/main" id="{168715B9-6263-0494-C4BD-84BA981A7345}"/>
              </a:ext>
            </a:extLst>
          </p:cNvPr>
          <p:cNvSpPr txBox="1"/>
          <p:nvPr/>
        </p:nvSpPr>
        <p:spPr>
          <a:xfrm>
            <a:off x="627624" y="1925053"/>
            <a:ext cx="5541817" cy="3970318"/>
          </a:xfrm>
          <a:prstGeom prst="rect">
            <a:avLst/>
          </a:prstGeom>
          <a:noFill/>
        </p:spPr>
        <p:txBody>
          <a:bodyPr wrap="square" rtlCol="0">
            <a:spAutoFit/>
          </a:bodyPr>
          <a:lstStyle/>
          <a:p>
            <a:r>
              <a:rPr lang="en-GB" sz="2800" b="1" dirty="0"/>
              <a:t>RECOMMENDATIONS:</a:t>
            </a:r>
          </a:p>
          <a:p>
            <a:endParaRPr lang="en-GB" sz="2800" b="1" dirty="0"/>
          </a:p>
          <a:p>
            <a:pPr marL="342900" indent="-342900">
              <a:buFont typeface="Arial" panose="020B0604020202020204" pitchFamily="34" charset="0"/>
              <a:buChar char="•"/>
            </a:pPr>
            <a:r>
              <a:rPr lang="en-GB" sz="2800" dirty="0"/>
              <a:t>Enhanced Industry Collaboration</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Staff Upskilling</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Increased Funding for Technology</a:t>
            </a:r>
          </a:p>
        </p:txBody>
      </p:sp>
      <p:pic>
        <p:nvPicPr>
          <p:cNvPr id="10" name="Audio 9">
            <a:hlinkClick r:id="" action="ppaction://media"/>
            <a:extLst>
              <a:ext uri="{FF2B5EF4-FFF2-40B4-BE49-F238E27FC236}">
                <a16:creationId xmlns:a16="http://schemas.microsoft.com/office/drawing/2014/main" id="{C8D7613F-EFFE-2D00-59B9-DF329856E9A0}"/>
              </a:ext>
            </a:extLst>
          </p:cNvPr>
          <p:cNvPicPr>
            <a:picLocks noChangeAspect="1"/>
          </p:cNvPicPr>
          <p:nvPr>
            <a:audioFile r:link="rId4"/>
            <p:extLst>
              <p:ext uri="{DAA4B4D4-6D71-4841-9C94-3DE7FCFB9230}">
                <p14:media xmlns:p14="http://schemas.microsoft.com/office/powerpoint/2010/main" r:embed="rId3"/>
              </p:ext>
            </p:extLst>
          </p:nvPr>
        </p:nvPicPr>
        <p:blipFill>
          <a:blip r:embed="rId10"/>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7162920"/>
      </p:ext>
    </p:extLst>
  </p:cSld>
  <p:clrMapOvr>
    <a:masterClrMapping/>
  </p:clrMapOvr>
  <mc:AlternateContent xmlns:mc="http://schemas.openxmlformats.org/markup-compatibility/2006">
    <mc:Choice xmlns:p14="http://schemas.microsoft.com/office/powerpoint/2010/main" Requires="p14">
      <p:transition spd="slow" p14:dur="2000" advTm="60203"/>
    </mc:Choice>
    <mc:Fallback>
      <p:transition spd="slow" advTm="60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074" name="Picture 2" descr="Two students face each other, one backing away holding a film camera up by its mount; the other holds a camera and smiles; a third student lifts a light wand above her head.">
            <a:extLst>
              <a:ext uri="{FF2B5EF4-FFF2-40B4-BE49-F238E27FC236}">
                <a16:creationId xmlns:a16="http://schemas.microsoft.com/office/drawing/2014/main" id="{38820374-D210-0B03-4EBF-7EE7B7079375}"/>
              </a:ext>
            </a:extLst>
          </p:cNvPr>
          <p:cNvPicPr>
            <a:picLocks noGrp="1" noChangeAspect="1" noChangeArrowheads="1"/>
          </p:cNvPicPr>
          <p:nvPr>
            <p:ph idx="1"/>
          </p:nvPr>
        </p:nvPicPr>
        <p:blipFill>
          <a:blip r:embed="rId5">
            <a:alphaModFix amt="50000"/>
            <a:extLst>
              <a:ext uri="{28A0092B-C50C-407E-A947-70E740481C1C}">
                <a14:useLocalDpi xmlns:a14="http://schemas.microsoft.com/office/drawing/2010/main" val="0"/>
              </a:ext>
            </a:extLst>
          </a:blip>
          <a:srcRect/>
          <a:stretch/>
        </p:blipFill>
        <p:spPr bwMode="auto">
          <a:xfrm>
            <a:off x="20" y="-2728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603C510-469B-22AA-2D52-B555A5949393}"/>
              </a:ext>
            </a:extLst>
          </p:cNvPr>
          <p:cNvSpPr>
            <a:spLocks noGrp="1"/>
          </p:cNvSpPr>
          <p:nvPr>
            <p:ph type="title"/>
          </p:nvPr>
        </p:nvSpPr>
        <p:spPr>
          <a:xfrm>
            <a:off x="136478" y="122830"/>
            <a:ext cx="4749421" cy="846161"/>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Conclusion</a:t>
            </a:r>
          </a:p>
        </p:txBody>
      </p:sp>
      <p:sp>
        <p:nvSpPr>
          <p:cNvPr id="4" name="TextBox 3">
            <a:extLst>
              <a:ext uri="{FF2B5EF4-FFF2-40B4-BE49-F238E27FC236}">
                <a16:creationId xmlns:a16="http://schemas.microsoft.com/office/drawing/2014/main" id="{A192A975-E19E-9612-C511-9383CB1DB5DC}"/>
              </a:ext>
            </a:extLst>
          </p:cNvPr>
          <p:cNvSpPr txBox="1"/>
          <p:nvPr/>
        </p:nvSpPr>
        <p:spPr>
          <a:xfrm>
            <a:off x="2584455" y="1659285"/>
            <a:ext cx="7156934" cy="3539430"/>
          </a:xfrm>
          <a:prstGeom prst="rect">
            <a:avLst/>
          </a:prstGeom>
          <a:noFill/>
        </p:spPr>
        <p:txBody>
          <a:bodyPr wrap="square" rtlCol="0">
            <a:spAutoFit/>
          </a:bodyPr>
          <a:lstStyle/>
          <a:p>
            <a:pPr marL="457200" indent="-457200">
              <a:buFont typeface="Arial" panose="020B0604020202020204" pitchFamily="34" charset="0"/>
              <a:buChar char="•"/>
            </a:pPr>
            <a:r>
              <a:rPr lang="en-GB" sz="3200" b="1" dirty="0"/>
              <a:t>EXPERIENTIAL LEARNING</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REFLECTIVE ASSESSMENTS</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INDUSTRY COLLABORATION</a:t>
            </a:r>
          </a:p>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b="1" dirty="0"/>
              <a:t>TRAINING IN EMERGING TECH</a:t>
            </a:r>
          </a:p>
        </p:txBody>
      </p:sp>
      <p:pic>
        <p:nvPicPr>
          <p:cNvPr id="10" name="Audio 9">
            <a:hlinkClick r:id="" action="ppaction://media"/>
            <a:extLst>
              <a:ext uri="{FF2B5EF4-FFF2-40B4-BE49-F238E27FC236}">
                <a16:creationId xmlns:a16="http://schemas.microsoft.com/office/drawing/2014/main" id="{AE5B9C1B-C1E5-4A88-2B08-40B4F53AFE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9759288"/>
      </p:ext>
    </p:extLst>
  </p:cSld>
  <p:clrMapOvr>
    <a:masterClrMapping/>
  </p:clrMapOvr>
  <mc:AlternateContent xmlns:mc="http://schemas.openxmlformats.org/markup-compatibility/2006">
    <mc:Choice xmlns:p14="http://schemas.microsoft.com/office/powerpoint/2010/main" Requires="p14">
      <p:transition spd="slow" p14:dur="2000" advTm="40542"/>
    </mc:Choice>
    <mc:Fallback>
      <p:transition spd="slow" advTm="40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ight students sit around a table as a lecturer at the head of the room points to a large screen showing a video editing program.">
            <a:extLst>
              <a:ext uri="{FF2B5EF4-FFF2-40B4-BE49-F238E27FC236}">
                <a16:creationId xmlns:a16="http://schemas.microsoft.com/office/drawing/2014/main" id="{A9F0A4BE-3678-43E5-DA89-27B1294C995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1103"/>
            <a:ext cx="12191999" cy="68557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6116711-FC4D-DC1A-40B0-6DD36E951AC4}"/>
              </a:ext>
            </a:extLst>
          </p:cNvPr>
          <p:cNvSpPr>
            <a:spLocks noGrp="1"/>
          </p:cNvSpPr>
          <p:nvPr>
            <p:ph type="title"/>
          </p:nvPr>
        </p:nvSpPr>
        <p:spPr>
          <a:xfrm>
            <a:off x="272716" y="0"/>
            <a:ext cx="10774695" cy="1066800"/>
          </a:xfrm>
        </p:spPr>
        <p:txBody>
          <a:bodyPr/>
          <a:lstStyle/>
          <a:p>
            <a:r>
              <a:rPr lang="en-GB" dirty="0"/>
              <a:t>References:</a:t>
            </a:r>
          </a:p>
        </p:txBody>
      </p:sp>
      <p:sp>
        <p:nvSpPr>
          <p:cNvPr id="3" name="Content Placeholder 2">
            <a:extLst>
              <a:ext uri="{FF2B5EF4-FFF2-40B4-BE49-F238E27FC236}">
                <a16:creationId xmlns:a16="http://schemas.microsoft.com/office/drawing/2014/main" id="{BEE5AB6E-AA27-CFD4-992C-59D9E8000A89}"/>
              </a:ext>
            </a:extLst>
          </p:cNvPr>
          <p:cNvSpPr>
            <a:spLocks noGrp="1"/>
          </p:cNvSpPr>
          <p:nvPr>
            <p:ph idx="1"/>
          </p:nvPr>
        </p:nvSpPr>
        <p:spPr>
          <a:xfrm>
            <a:off x="401053" y="1187116"/>
            <a:ext cx="11261558" cy="5245767"/>
          </a:xfrm>
        </p:spPr>
        <p:txBody>
          <a:bodyPr>
            <a:normAutofit fontScale="92500" lnSpcReduction="20000"/>
          </a:bodyPr>
          <a:lstStyle/>
          <a:p>
            <a:pPr marL="457200" indent="-457200">
              <a:buFont typeface="+mj-lt"/>
              <a:buAutoNum type="arabicPeriod"/>
            </a:pPr>
            <a:r>
              <a:rPr lang="en-US" dirty="0" err="1"/>
              <a:t>Boutellier</a:t>
            </a:r>
            <a:r>
              <a:rPr lang="en-US" dirty="0"/>
              <a:t>, A. and Raptis, P. (2023) ‘Teaching virtual production: the challenges of developing a formal curriculum’, Film Education Journal, 6(2), pp. 69–81. </a:t>
            </a:r>
            <a:r>
              <a:rPr lang="en-US" dirty="0" err="1"/>
              <a:t>doi</a:t>
            </a:r>
            <a:r>
              <a:rPr lang="en-US" dirty="0"/>
              <a:t>: https://doi.org/10.14324/FEJ.06.2.01. (Accessed 24 March 2025)</a:t>
            </a:r>
          </a:p>
          <a:p>
            <a:pPr marL="457200" indent="-457200">
              <a:buFont typeface="+mj-lt"/>
              <a:buAutoNum type="arabicPeriod"/>
            </a:pPr>
            <a:r>
              <a:rPr lang="en-US" dirty="0"/>
              <a:t>Howe, L. and </a:t>
            </a:r>
            <a:r>
              <a:rPr lang="en-US" dirty="0" err="1"/>
              <a:t>Cortvriend</a:t>
            </a:r>
            <a:r>
              <a:rPr lang="en-US" dirty="0"/>
              <a:t>, J. (2022) Scripted Production Workforce in the UK’s Nations and Regions: Variations of Challenges and Opportunities. London: BFI. Available at: https://www.screenskills.com/media/6421/scripted-production-nr-skills-shortages-report-final-7-10-22-v3.pdf  (Accessed: 24 March 2025).</a:t>
            </a:r>
          </a:p>
          <a:p>
            <a:pPr marL="457200" indent="-457200">
              <a:buFont typeface="+mj-lt"/>
              <a:buAutoNum type="arabicPeriod"/>
            </a:pPr>
            <a:r>
              <a:rPr lang="en-US" dirty="0"/>
              <a:t>Kolb, D.A. (1984) Experiential Learning: Experience as the Source of Learning and Development. Vol. 1. Englewood Cliffs, NJ: Prentice-Hall.</a:t>
            </a:r>
          </a:p>
          <a:p>
            <a:pPr marL="457200" indent="-457200">
              <a:buFont typeface="+mj-lt"/>
              <a:buAutoNum type="arabicPeriod"/>
            </a:pPr>
            <a:r>
              <a:rPr lang="en-US" dirty="0"/>
              <a:t>Kong, K. (2014) Professional Discourse. Cambridge: Cambridge University Press.</a:t>
            </a:r>
          </a:p>
          <a:p>
            <a:pPr marL="457200" indent="-457200">
              <a:buFont typeface="+mj-lt"/>
              <a:buAutoNum type="arabicPeriod"/>
            </a:pPr>
            <a:r>
              <a:rPr lang="en-US" dirty="0"/>
              <a:t>Larson, K. (2020). New Behind The Scenes Video of The </a:t>
            </a:r>
            <a:r>
              <a:rPr lang="en-US" dirty="0" err="1"/>
              <a:t>Mandalorian’s</a:t>
            </a:r>
            <a:r>
              <a:rPr lang="en-US" dirty="0"/>
              <a:t> Virtual Production - Star Wars News Net. Star Wars News Net. Available at: https://www.starwarsnewsnet.com/2020/02/new-behind-the-scenes-video-of-the-mandalorians-virtual-production.html. (Accessed 24 March 2025)</a:t>
            </a:r>
          </a:p>
          <a:p>
            <a:pPr marL="457200" indent="-457200">
              <a:buFont typeface="+mj-lt"/>
              <a:buAutoNum type="arabicPeriod"/>
            </a:pPr>
            <a:r>
              <a:rPr lang="en-US" dirty="0"/>
              <a:t>McAteer, M. (2013) Action Research in Education. Los Angeles: SAGE.</a:t>
            </a:r>
          </a:p>
          <a:p>
            <a:pPr marL="457200" indent="-457200">
              <a:buFont typeface="+mj-lt"/>
              <a:buAutoNum type="arabicPeriod"/>
            </a:pPr>
            <a:r>
              <a:rPr lang="en-US" dirty="0"/>
              <a:t>McLeod, S. (2024) Gibbs Reflective Cycle. Simply Psychology. Available at: https://www.simplypsychology.org/gibbs-reflective-cycle.html  (Accessed: 26 February 2025).</a:t>
            </a:r>
          </a:p>
          <a:p>
            <a:pPr marL="457200" indent="-457200">
              <a:buFont typeface="+mj-lt"/>
              <a:buAutoNum type="arabicPeriod"/>
            </a:pPr>
            <a:endParaRPr lang="en-US" dirty="0"/>
          </a:p>
          <a:p>
            <a:pPr marL="457200" indent="-457200">
              <a:buFont typeface="+mj-lt"/>
              <a:buAutoNum type="arabicPeriod"/>
            </a:pPr>
            <a:endParaRPr lang="en-GB" dirty="0"/>
          </a:p>
        </p:txBody>
      </p:sp>
    </p:spTree>
    <p:extLst>
      <p:ext uri="{BB962C8B-B14F-4D97-AF65-F5344CB8AC3E}">
        <p14:creationId xmlns:p14="http://schemas.microsoft.com/office/powerpoint/2010/main" val="106921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6439-19DD-A222-EC49-0A54A5F264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16CAD6-0708-FD4A-14C9-4A0EF83A779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468407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2.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399</TotalTime>
  <Words>541</Words>
  <Application>Microsoft Office PowerPoint</Application>
  <PresentationFormat>Widescreen</PresentationFormat>
  <Paragraphs>56</Paragraphs>
  <Slides>10</Slides>
  <Notes>0</Notes>
  <HiddenSlides>0</HiddenSlides>
  <MMClips>9</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Mesh</vt:lpstr>
      <vt:lpstr>What is the impact of in-field training, placements, and extracurricular activities on the development of employability skills in Media and Filmmaking Students?</vt:lpstr>
      <vt:lpstr>RESEARCH RATIONALE AND OBJECTIVES</vt:lpstr>
      <vt:lpstr>METHODOLOGY – ACTION RESEARCH CYCLE</vt:lpstr>
      <vt:lpstr>KEY FINDINGS – The impact of practical learning</vt:lpstr>
      <vt:lpstr>BARRIERS TO IMPLEMENTATION </vt:lpstr>
      <vt:lpstr>LITERATURE LINKS AND ANALYSIS</vt:lpstr>
      <vt:lpstr>RECOMMENDATIONS AND FUTURE ACTIONS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Rhys Cannon (2005848)</dc:creator>
  <cp:lastModifiedBy>Emily Rose Little</cp:lastModifiedBy>
  <cp:revision>2</cp:revision>
  <dcterms:created xsi:type="dcterms:W3CDTF">2025-03-28T15:56:32Z</dcterms:created>
  <dcterms:modified xsi:type="dcterms:W3CDTF">2025-03-29T00:10:03Z</dcterms:modified>
</cp:coreProperties>
</file>