
<file path=[Content_Types].xml><?xml version="1.0" encoding="utf-8"?>
<Types xmlns="http://schemas.openxmlformats.org/package/2006/content-types">
  <Default Extension="fntdata" ContentType="application/x-fontdata"/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81" r:id="rId2"/>
    <p:sldId id="256" r:id="rId3"/>
    <p:sldId id="257" r:id="rId4"/>
    <p:sldId id="258" r:id="rId5"/>
    <p:sldId id="259" r:id="rId6"/>
    <p:sldId id="283" r:id="rId7"/>
    <p:sldId id="260" r:id="rId8"/>
    <p:sldId id="28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80" r:id="rId25"/>
    <p:sldId id="289" r:id="rId26"/>
    <p:sldId id="278" r:id="rId27"/>
    <p:sldId id="279" r:id="rId28"/>
    <p:sldId id="261" r:id="rId29"/>
    <p:sldId id="262" r:id="rId30"/>
    <p:sldId id="286" r:id="rId31"/>
    <p:sldId id="287" r:id="rId32"/>
    <p:sldId id="288" r:id="rId33"/>
  </p:sldIdLst>
  <p:sldSz cx="18288000" cy="10287000"/>
  <p:notesSz cx="6797675" cy="9926638"/>
  <p:embeddedFontLst>
    <p:embeddedFont>
      <p:font typeface="Abadi" panose="020B0604020104020204" pitchFamily="34" charset="0"/>
      <p:regular r:id="rId34"/>
    </p:embeddedFont>
    <p:embeddedFont>
      <p:font typeface="ADLaM Display" panose="02010000000000000000" pitchFamily="2" charset="0"/>
      <p:regular r:id="rId35"/>
    </p:embeddedFont>
    <p:embeddedFont>
      <p:font typeface="Daytona" panose="020B0604030500040204" pitchFamily="34" charset="0"/>
      <p:regular r:id="rId36"/>
    </p:embeddedFont>
    <p:embeddedFont>
      <p:font typeface="Edo" panose="020B0604020202020204" charset="0"/>
      <p:regular r:id="rId37"/>
    </p:embeddedFont>
    <p:embeddedFont>
      <p:font typeface="Sensei" panose="020B0604020202020204" charset="0"/>
      <p:regular r:id="rId3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E5B8E97-C97F-412A-A39F-505C88617C28}" v="36" dt="2025-03-26T10:28:55.81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4037" autoAdjust="0"/>
    <p:restoredTop sz="94622" autoAdjust="0"/>
  </p:normalViewPr>
  <p:slideViewPr>
    <p:cSldViewPr>
      <p:cViewPr varScale="1">
        <p:scale>
          <a:sx n="38" d="100"/>
          <a:sy n="38" d="100"/>
        </p:scale>
        <p:origin x="696" y="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font" Target="fonts/font1.fntdata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font" Target="fonts/font4.fntdata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font" Target="fonts/font3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font" Target="fonts/font2.fntdata"/><Relationship Id="rId43" Type="http://schemas.microsoft.com/office/2016/11/relationships/changesInfo" Target="changesInfos/changesInfo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font" Target="fonts/font5.fntdata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 Lewis (Prendergast CP School)" userId="9e3007c1-2356-4bf3-b3e7-e23ae04cc8c8" providerId="ADAL" clId="{5E5B8E97-C97F-412A-A39F-505C88617C28}"/>
    <pc:docChg chg="undo custSel modSld sldOrd">
      <pc:chgData name="D Lewis (Prendergast CP School)" userId="9e3007c1-2356-4bf3-b3e7-e23ae04cc8c8" providerId="ADAL" clId="{5E5B8E97-C97F-412A-A39F-505C88617C28}" dt="2025-03-26T19:39:51.542" v="221" actId="1076"/>
      <pc:docMkLst>
        <pc:docMk/>
      </pc:docMkLst>
      <pc:sldChg chg="addSp modSp mod">
        <pc:chgData name="D Lewis (Prendergast CP School)" userId="9e3007c1-2356-4bf3-b3e7-e23ae04cc8c8" providerId="ADAL" clId="{5E5B8E97-C97F-412A-A39F-505C88617C28}" dt="2025-03-26T19:39:51.542" v="221" actId="1076"/>
        <pc:sldMkLst>
          <pc:docMk/>
          <pc:sldMk cId="0" sldId="256"/>
        </pc:sldMkLst>
        <pc:spChg chg="mod">
          <ac:chgData name="D Lewis (Prendergast CP School)" userId="9e3007c1-2356-4bf3-b3e7-e23ae04cc8c8" providerId="ADAL" clId="{5E5B8E97-C97F-412A-A39F-505C88617C28}" dt="2025-03-26T19:39:43.688" v="219" actId="1076"/>
          <ac:spMkLst>
            <pc:docMk/>
            <pc:sldMk cId="0" sldId="256"/>
            <ac:spMk id="13" creationId="{00000000-0000-0000-0000-000000000000}"/>
          </ac:spMkLst>
        </pc:spChg>
        <pc:spChg chg="mod">
          <ac:chgData name="D Lewis (Prendergast CP School)" userId="9e3007c1-2356-4bf3-b3e7-e23ae04cc8c8" providerId="ADAL" clId="{5E5B8E97-C97F-412A-A39F-505C88617C28}" dt="2025-03-26T19:39:51.542" v="221" actId="1076"/>
          <ac:spMkLst>
            <pc:docMk/>
            <pc:sldMk cId="0" sldId="256"/>
            <ac:spMk id="14" creationId="{00000000-0000-0000-0000-000000000000}"/>
          </ac:spMkLst>
        </pc:spChg>
        <pc:spChg chg="add mod">
          <ac:chgData name="D Lewis (Prendergast CP School)" userId="9e3007c1-2356-4bf3-b3e7-e23ae04cc8c8" providerId="ADAL" clId="{5E5B8E97-C97F-412A-A39F-505C88617C28}" dt="2025-03-26T19:39:37.665" v="218" actId="20577"/>
          <ac:spMkLst>
            <pc:docMk/>
            <pc:sldMk cId="0" sldId="256"/>
            <ac:spMk id="17" creationId="{468D5EAD-8553-2F4E-90D3-4153DAD5EBF7}"/>
          </ac:spMkLst>
        </pc:spChg>
      </pc:sldChg>
      <pc:sldChg chg="addSp modSp mod">
        <pc:chgData name="D Lewis (Prendergast CP School)" userId="9e3007c1-2356-4bf3-b3e7-e23ae04cc8c8" providerId="ADAL" clId="{5E5B8E97-C97F-412A-A39F-505C88617C28}" dt="2025-03-26T09:50:39.483" v="145" actId="1076"/>
        <pc:sldMkLst>
          <pc:docMk/>
          <pc:sldMk cId="0" sldId="260"/>
        </pc:sldMkLst>
        <pc:spChg chg="mod">
          <ac:chgData name="D Lewis (Prendergast CP School)" userId="9e3007c1-2356-4bf3-b3e7-e23ae04cc8c8" providerId="ADAL" clId="{5E5B8E97-C97F-412A-A39F-505C88617C28}" dt="2025-03-26T09:50:22.684" v="141" actId="1076"/>
          <ac:spMkLst>
            <pc:docMk/>
            <pc:sldMk cId="0" sldId="260"/>
            <ac:spMk id="8" creationId="{00000000-0000-0000-0000-000000000000}"/>
          </ac:spMkLst>
        </pc:spChg>
        <pc:spChg chg="add mod">
          <ac:chgData name="D Lewis (Prendergast CP School)" userId="9e3007c1-2356-4bf3-b3e7-e23ae04cc8c8" providerId="ADAL" clId="{5E5B8E97-C97F-412A-A39F-505C88617C28}" dt="2025-03-26T09:50:39.483" v="145" actId="1076"/>
          <ac:spMkLst>
            <pc:docMk/>
            <pc:sldMk cId="0" sldId="260"/>
            <ac:spMk id="10" creationId="{0ABF1963-BD13-4770-DEFC-D7A89B7E0667}"/>
          </ac:spMkLst>
        </pc:spChg>
      </pc:sldChg>
      <pc:sldChg chg="modSp mod">
        <pc:chgData name="D Lewis (Prendergast CP School)" userId="9e3007c1-2356-4bf3-b3e7-e23ae04cc8c8" providerId="ADAL" clId="{5E5B8E97-C97F-412A-A39F-505C88617C28}" dt="2025-03-26T09:13:10.130" v="20"/>
        <pc:sldMkLst>
          <pc:docMk/>
          <pc:sldMk cId="0" sldId="262"/>
        </pc:sldMkLst>
        <pc:graphicFrameChg chg="mod modGraphic">
          <ac:chgData name="D Lewis (Prendergast CP School)" userId="9e3007c1-2356-4bf3-b3e7-e23ae04cc8c8" providerId="ADAL" clId="{5E5B8E97-C97F-412A-A39F-505C88617C28}" dt="2025-03-26T09:13:10.130" v="20"/>
          <ac:graphicFrameMkLst>
            <pc:docMk/>
            <pc:sldMk cId="0" sldId="262"/>
            <ac:graphicFrameMk id="4" creationId="{00000000-0000-0000-0000-000000000000}"/>
          </ac:graphicFrameMkLst>
        </pc:graphicFrameChg>
      </pc:sldChg>
      <pc:sldChg chg="modSp mod">
        <pc:chgData name="D Lewis (Prendergast CP School)" userId="9e3007c1-2356-4bf3-b3e7-e23ae04cc8c8" providerId="ADAL" clId="{5E5B8E97-C97F-412A-A39F-505C88617C28}" dt="2025-03-26T19:35:16.385" v="217" actId="20577"/>
        <pc:sldMkLst>
          <pc:docMk/>
          <pc:sldMk cId="0" sldId="281"/>
        </pc:sldMkLst>
        <pc:spChg chg="mod">
          <ac:chgData name="D Lewis (Prendergast CP School)" userId="9e3007c1-2356-4bf3-b3e7-e23ae04cc8c8" providerId="ADAL" clId="{5E5B8E97-C97F-412A-A39F-505C88617C28}" dt="2025-03-26T19:35:16.385" v="217" actId="20577"/>
          <ac:spMkLst>
            <pc:docMk/>
            <pc:sldMk cId="0" sldId="281"/>
            <ac:spMk id="3" creationId="{757BA5CC-7066-367F-A395-D242BF429172}"/>
          </ac:spMkLst>
        </pc:spChg>
        <pc:graphicFrameChg chg="modGraphic">
          <ac:chgData name="D Lewis (Prendergast CP School)" userId="9e3007c1-2356-4bf3-b3e7-e23ae04cc8c8" providerId="ADAL" clId="{5E5B8E97-C97F-412A-A39F-505C88617C28}" dt="2025-03-26T09:32:40.964" v="100" actId="20577"/>
          <ac:graphicFrameMkLst>
            <pc:docMk/>
            <pc:sldMk cId="0" sldId="281"/>
            <ac:graphicFrameMk id="4" creationId="{7EA5D507-7AC6-7E25-86C0-0106E0F97BA3}"/>
          </ac:graphicFrameMkLst>
        </pc:graphicFrameChg>
      </pc:sldChg>
      <pc:sldChg chg="addSp modSp mod ord">
        <pc:chgData name="D Lewis (Prendergast CP School)" userId="9e3007c1-2356-4bf3-b3e7-e23ae04cc8c8" providerId="ADAL" clId="{5E5B8E97-C97F-412A-A39F-505C88617C28}" dt="2025-03-26T09:31:46.492" v="99" actId="1076"/>
        <pc:sldMkLst>
          <pc:docMk/>
          <pc:sldMk cId="0" sldId="283"/>
        </pc:sldMkLst>
        <pc:graphicFrameChg chg="mod modGraphic">
          <ac:chgData name="D Lewis (Prendergast CP School)" userId="9e3007c1-2356-4bf3-b3e7-e23ae04cc8c8" providerId="ADAL" clId="{5E5B8E97-C97F-412A-A39F-505C88617C28}" dt="2025-03-26T09:30:43.826" v="80" actId="931"/>
          <ac:graphicFrameMkLst>
            <pc:docMk/>
            <pc:sldMk cId="0" sldId="283"/>
            <ac:graphicFrameMk id="6" creationId="{FFA60D6A-B7F6-7095-6DF4-BB3587BFF114}"/>
          </ac:graphicFrameMkLst>
        </pc:graphicFrameChg>
        <pc:picChg chg="mod">
          <ac:chgData name="D Lewis (Prendergast CP School)" userId="9e3007c1-2356-4bf3-b3e7-e23ae04cc8c8" providerId="ADAL" clId="{5E5B8E97-C97F-412A-A39F-505C88617C28}" dt="2025-03-26T09:27:30.363" v="36" actId="1076"/>
          <ac:picMkLst>
            <pc:docMk/>
            <pc:sldMk cId="0" sldId="283"/>
            <ac:picMk id="8" creationId="{B91230AE-6450-EB02-41BB-3C1A63D8F88B}"/>
          </ac:picMkLst>
        </pc:picChg>
        <pc:picChg chg="add mod">
          <ac:chgData name="D Lewis (Prendergast CP School)" userId="9e3007c1-2356-4bf3-b3e7-e23ae04cc8c8" providerId="ADAL" clId="{5E5B8E97-C97F-412A-A39F-505C88617C28}" dt="2025-03-26T09:28:35.838" v="54" actId="14100"/>
          <ac:picMkLst>
            <pc:docMk/>
            <pc:sldMk cId="0" sldId="283"/>
            <ac:picMk id="9" creationId="{6EBC1C50-DBD6-AFA2-833A-5F2A44AAFD2F}"/>
          </ac:picMkLst>
        </pc:picChg>
        <pc:picChg chg="mod">
          <ac:chgData name="D Lewis (Prendergast CP School)" userId="9e3007c1-2356-4bf3-b3e7-e23ae04cc8c8" providerId="ADAL" clId="{5E5B8E97-C97F-412A-A39F-505C88617C28}" dt="2025-03-26T09:27:28.892" v="35" actId="1076"/>
          <ac:picMkLst>
            <pc:docMk/>
            <pc:sldMk cId="0" sldId="283"/>
            <ac:picMk id="10" creationId="{0C02105A-39C2-39FA-7B08-7A0BA4A0A184}"/>
          </ac:picMkLst>
        </pc:picChg>
        <pc:picChg chg="add mod">
          <ac:chgData name="D Lewis (Prendergast CP School)" userId="9e3007c1-2356-4bf3-b3e7-e23ae04cc8c8" providerId="ADAL" clId="{5E5B8E97-C97F-412A-A39F-505C88617C28}" dt="2025-03-26T09:28:46.724" v="59" actId="1076"/>
          <ac:picMkLst>
            <pc:docMk/>
            <pc:sldMk cId="0" sldId="283"/>
            <ac:picMk id="11" creationId="{BBCA5D85-C7ED-1EEB-9A4F-C95D93C962B2}"/>
          </ac:picMkLst>
        </pc:picChg>
        <pc:picChg chg="add mod modCrop">
          <ac:chgData name="D Lewis (Prendergast CP School)" userId="9e3007c1-2356-4bf3-b3e7-e23ae04cc8c8" providerId="ADAL" clId="{5E5B8E97-C97F-412A-A39F-505C88617C28}" dt="2025-03-26T09:28:39.645" v="55" actId="1076"/>
          <ac:picMkLst>
            <pc:docMk/>
            <pc:sldMk cId="0" sldId="283"/>
            <ac:picMk id="13" creationId="{4334F740-DDE0-3BE2-9BDE-8198B3673AC8}"/>
          </ac:picMkLst>
        </pc:picChg>
        <pc:picChg chg="add mod">
          <ac:chgData name="D Lewis (Prendergast CP School)" userId="9e3007c1-2356-4bf3-b3e7-e23ae04cc8c8" providerId="ADAL" clId="{5E5B8E97-C97F-412A-A39F-505C88617C28}" dt="2025-03-26T09:28:48.629" v="60" actId="1076"/>
          <ac:picMkLst>
            <pc:docMk/>
            <pc:sldMk cId="0" sldId="283"/>
            <ac:picMk id="14" creationId="{85A52F3D-1DAE-F920-F6A0-97337A5AF278}"/>
          </ac:picMkLst>
        </pc:picChg>
        <pc:picChg chg="add mod">
          <ac:chgData name="D Lewis (Prendergast CP School)" userId="9e3007c1-2356-4bf3-b3e7-e23ae04cc8c8" providerId="ADAL" clId="{5E5B8E97-C97F-412A-A39F-505C88617C28}" dt="2025-03-26T09:29:46.928" v="69" actId="1076"/>
          <ac:picMkLst>
            <pc:docMk/>
            <pc:sldMk cId="0" sldId="283"/>
            <ac:picMk id="16" creationId="{C097D3CE-1C49-79E7-166D-C6050B2A3EF9}"/>
          </ac:picMkLst>
        </pc:picChg>
        <pc:picChg chg="add mod">
          <ac:chgData name="D Lewis (Prendergast CP School)" userId="9e3007c1-2356-4bf3-b3e7-e23ae04cc8c8" providerId="ADAL" clId="{5E5B8E97-C97F-412A-A39F-505C88617C28}" dt="2025-03-26T09:29:51.713" v="71" actId="1076"/>
          <ac:picMkLst>
            <pc:docMk/>
            <pc:sldMk cId="0" sldId="283"/>
            <ac:picMk id="17" creationId="{C879FE50-A8A9-CB20-2AE8-1093C2BD7418}"/>
          </ac:picMkLst>
        </pc:picChg>
        <pc:picChg chg="add mod">
          <ac:chgData name="D Lewis (Prendergast CP School)" userId="9e3007c1-2356-4bf3-b3e7-e23ae04cc8c8" providerId="ADAL" clId="{5E5B8E97-C97F-412A-A39F-505C88617C28}" dt="2025-03-26T09:31:00.032" v="85" actId="962"/>
          <ac:picMkLst>
            <pc:docMk/>
            <pc:sldMk cId="0" sldId="283"/>
            <ac:picMk id="19" creationId="{B90AA397-B61A-1425-D10D-916898C4E37E}"/>
          </ac:picMkLst>
        </pc:picChg>
        <pc:picChg chg="add mod">
          <ac:chgData name="D Lewis (Prendergast CP School)" userId="9e3007c1-2356-4bf3-b3e7-e23ae04cc8c8" providerId="ADAL" clId="{5E5B8E97-C97F-412A-A39F-505C88617C28}" dt="2025-03-26T09:31:04.056" v="87" actId="1076"/>
          <ac:picMkLst>
            <pc:docMk/>
            <pc:sldMk cId="0" sldId="283"/>
            <ac:picMk id="20" creationId="{DED1FA0D-50AB-04A3-CB6E-91D0E8349176}"/>
          </ac:picMkLst>
        </pc:picChg>
        <pc:picChg chg="add mod">
          <ac:chgData name="D Lewis (Prendergast CP School)" userId="9e3007c1-2356-4bf3-b3e7-e23ae04cc8c8" providerId="ADAL" clId="{5E5B8E97-C97F-412A-A39F-505C88617C28}" dt="2025-03-26T09:31:40.018" v="97" actId="1076"/>
          <ac:picMkLst>
            <pc:docMk/>
            <pc:sldMk cId="0" sldId="283"/>
            <ac:picMk id="22" creationId="{F9242A46-569D-C9D0-5D88-8409F524161E}"/>
          </ac:picMkLst>
        </pc:picChg>
        <pc:picChg chg="add mod">
          <ac:chgData name="D Lewis (Prendergast CP School)" userId="9e3007c1-2356-4bf3-b3e7-e23ae04cc8c8" providerId="ADAL" clId="{5E5B8E97-C97F-412A-A39F-505C88617C28}" dt="2025-03-26T09:31:46.492" v="99" actId="1076"/>
          <ac:picMkLst>
            <pc:docMk/>
            <pc:sldMk cId="0" sldId="283"/>
            <ac:picMk id="23" creationId="{DD01B0BA-B026-5C77-DC3F-EF95B3A1C5F6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png"/><Relationship Id="rId7" Type="http://schemas.openxmlformats.org/officeDocument/2006/relationships/image" Target="../media/image6.jpeg"/><Relationship Id="rId12" Type="http://schemas.openxmlformats.org/officeDocument/2006/relationships/image" Target="../media/image1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0" Type="http://schemas.openxmlformats.org/officeDocument/2006/relationships/image" Target="../media/image9.svg"/><Relationship Id="rId4" Type="http://schemas.openxmlformats.org/officeDocument/2006/relationships/image" Target="../media/image3.svg"/><Relationship Id="rId9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2.png"/><Relationship Id="rId7" Type="http://schemas.openxmlformats.org/officeDocument/2006/relationships/image" Target="../media/image14.png"/><Relationship Id="rId12" Type="http://schemas.openxmlformats.org/officeDocument/2006/relationships/image" Target="../media/image19.sv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sv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3.svg"/><Relationship Id="rId9" Type="http://schemas.openxmlformats.org/officeDocument/2006/relationships/image" Target="../media/image16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2.png"/><Relationship Id="rId7" Type="http://schemas.openxmlformats.org/officeDocument/2006/relationships/image" Target="../media/image1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10" Type="http://schemas.openxmlformats.org/officeDocument/2006/relationships/image" Target="../media/image21.svg"/><Relationship Id="rId4" Type="http://schemas.openxmlformats.org/officeDocument/2006/relationships/image" Target="../media/image3.svg"/><Relationship Id="rId9" Type="http://schemas.openxmlformats.org/officeDocument/2006/relationships/image" Target="../media/image20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2.png"/><Relationship Id="rId7" Type="http://schemas.openxmlformats.org/officeDocument/2006/relationships/image" Target="../media/image14.png"/><Relationship Id="rId12" Type="http://schemas.openxmlformats.org/officeDocument/2006/relationships/image" Target="../media/image23.sv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svg"/><Relationship Id="rId11" Type="http://schemas.openxmlformats.org/officeDocument/2006/relationships/image" Target="../media/image22.png"/><Relationship Id="rId5" Type="http://schemas.openxmlformats.org/officeDocument/2006/relationships/image" Target="../media/image12.png"/><Relationship Id="rId10" Type="http://schemas.openxmlformats.org/officeDocument/2006/relationships/image" Target="../media/image21.svg"/><Relationship Id="rId4" Type="http://schemas.openxmlformats.org/officeDocument/2006/relationships/image" Target="../media/image3.svg"/><Relationship Id="rId9" Type="http://schemas.openxmlformats.org/officeDocument/2006/relationships/image" Target="../media/image20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13" Type="http://schemas.openxmlformats.org/officeDocument/2006/relationships/hyperlink" Target="https://logodix.com/person-running" TargetMode="External"/><Relationship Id="rId18" Type="http://schemas.openxmlformats.org/officeDocument/2006/relationships/hyperlink" Target="https://pixabay.com/fr/v%C3%A9lo-cyclisme-logo-sports-40756/" TargetMode="External"/><Relationship Id="rId3" Type="http://schemas.openxmlformats.org/officeDocument/2006/relationships/image" Target="../media/image2.png"/><Relationship Id="rId21" Type="http://schemas.openxmlformats.org/officeDocument/2006/relationships/hyperlink" Target="https://www.pngwing.com/en/free-png-sldqz" TargetMode="External"/><Relationship Id="rId7" Type="http://schemas.openxmlformats.org/officeDocument/2006/relationships/hyperlink" Target="https://stock.adobe.com/images/green-check-mark-icon-symbol-logo-in-a-circle-tick-symbol-green-color-transparent/557809721" TargetMode="External"/><Relationship Id="rId12" Type="http://schemas.openxmlformats.org/officeDocument/2006/relationships/image" Target="../media/image27.jpg"/><Relationship Id="rId17" Type="http://schemas.openxmlformats.org/officeDocument/2006/relationships/image" Target="../media/image29.png"/><Relationship Id="rId2" Type="http://schemas.openxmlformats.org/officeDocument/2006/relationships/image" Target="../media/image1.jpeg"/><Relationship Id="rId16" Type="http://schemas.openxmlformats.org/officeDocument/2006/relationships/hyperlink" Target="https://ar.inspiredpencil.com/pictures-2023/man-walking-logo" TargetMode="External"/><Relationship Id="rId20" Type="http://schemas.microsoft.com/office/2007/relationships/hdphoto" Target="../media/hdphoto3.wdp"/><Relationship Id="rId1" Type="http://schemas.openxmlformats.org/officeDocument/2006/relationships/slideLayout" Target="../slideLayouts/slideLayout7.xml"/><Relationship Id="rId6" Type="http://schemas.microsoft.com/office/2007/relationships/hdphoto" Target="../media/hdphoto1.wdp"/><Relationship Id="rId11" Type="http://schemas.openxmlformats.org/officeDocument/2006/relationships/hyperlink" Target="https://www.pngitem.com/middle/iJohThR_singer-s-edge-singing-music-lesson-vocal-coach/" TargetMode="External"/><Relationship Id="rId5" Type="http://schemas.openxmlformats.org/officeDocument/2006/relationships/image" Target="../media/image24.png"/><Relationship Id="rId15" Type="http://schemas.microsoft.com/office/2007/relationships/hdphoto" Target="../media/hdphoto2.wdp"/><Relationship Id="rId10" Type="http://schemas.openxmlformats.org/officeDocument/2006/relationships/image" Target="../media/image26.png"/><Relationship Id="rId19" Type="http://schemas.openxmlformats.org/officeDocument/2006/relationships/image" Target="../media/image30.png"/><Relationship Id="rId4" Type="http://schemas.openxmlformats.org/officeDocument/2006/relationships/image" Target="../media/image3.svg"/><Relationship Id="rId9" Type="http://schemas.openxmlformats.org/officeDocument/2006/relationships/hyperlink" Target="https://www.vecteezy.com/free-png/red-cross" TargetMode="External"/><Relationship Id="rId14" Type="http://schemas.openxmlformats.org/officeDocument/2006/relationships/image" Target="../media/image28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13" Type="http://schemas.openxmlformats.org/officeDocument/2006/relationships/image" Target="../media/image39.svg"/><Relationship Id="rId3" Type="http://schemas.openxmlformats.org/officeDocument/2006/relationships/image" Target="../media/image2.png"/><Relationship Id="rId7" Type="http://schemas.openxmlformats.org/officeDocument/2006/relationships/image" Target="../media/image33.png"/><Relationship Id="rId12" Type="http://schemas.openxmlformats.org/officeDocument/2006/relationships/image" Target="../media/image3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svg"/><Relationship Id="rId11" Type="http://schemas.openxmlformats.org/officeDocument/2006/relationships/image" Target="../media/image37.svg"/><Relationship Id="rId5" Type="http://schemas.openxmlformats.org/officeDocument/2006/relationships/image" Target="../media/image31.png"/><Relationship Id="rId10" Type="http://schemas.openxmlformats.org/officeDocument/2006/relationships/image" Target="../media/image36.png"/><Relationship Id="rId4" Type="http://schemas.openxmlformats.org/officeDocument/2006/relationships/image" Target="../media/image3.svg"/><Relationship Id="rId9" Type="http://schemas.openxmlformats.org/officeDocument/2006/relationships/image" Target="../media/image35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4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2.svg"/><Relationship Id="rId5" Type="http://schemas.openxmlformats.org/officeDocument/2006/relationships/image" Target="../media/image41.png"/><Relationship Id="rId4" Type="http://schemas.openxmlformats.org/officeDocument/2006/relationships/image" Target="../media/image40.sv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svg"/><Relationship Id="rId3" Type="http://schemas.openxmlformats.org/officeDocument/2006/relationships/image" Target="../media/image2.png"/><Relationship Id="rId7" Type="http://schemas.openxmlformats.org/officeDocument/2006/relationships/image" Target="../media/image4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3.svg"/><Relationship Id="rId9" Type="http://schemas.openxmlformats.org/officeDocument/2006/relationships/image" Target="../media/image46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svg"/><Relationship Id="rId3" Type="http://schemas.openxmlformats.org/officeDocument/2006/relationships/image" Target="../media/image2.png"/><Relationship Id="rId7" Type="http://schemas.openxmlformats.org/officeDocument/2006/relationships/image" Target="../media/image4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3.svg"/><Relationship Id="rId9" Type="http://schemas.openxmlformats.org/officeDocument/2006/relationships/image" Target="../media/image47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svg"/><Relationship Id="rId3" Type="http://schemas.openxmlformats.org/officeDocument/2006/relationships/image" Target="../media/image2.png"/><Relationship Id="rId7" Type="http://schemas.openxmlformats.org/officeDocument/2006/relationships/image" Target="../media/image4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3.svg"/><Relationship Id="rId9" Type="http://schemas.openxmlformats.org/officeDocument/2006/relationships/image" Target="../media/image48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svg"/><Relationship Id="rId3" Type="http://schemas.openxmlformats.org/officeDocument/2006/relationships/image" Target="../media/image2.png"/><Relationship Id="rId7" Type="http://schemas.openxmlformats.org/officeDocument/2006/relationships/image" Target="../media/image4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3.svg"/><Relationship Id="rId9" Type="http://schemas.openxmlformats.org/officeDocument/2006/relationships/image" Target="../media/image49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svg"/><Relationship Id="rId3" Type="http://schemas.openxmlformats.org/officeDocument/2006/relationships/image" Target="../media/image2.png"/><Relationship Id="rId7" Type="http://schemas.openxmlformats.org/officeDocument/2006/relationships/image" Target="../media/image4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3.svg"/><Relationship Id="rId9" Type="http://schemas.openxmlformats.org/officeDocument/2006/relationships/image" Target="../media/image50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svg"/><Relationship Id="rId3" Type="http://schemas.openxmlformats.org/officeDocument/2006/relationships/image" Target="../media/image2.png"/><Relationship Id="rId7" Type="http://schemas.openxmlformats.org/officeDocument/2006/relationships/image" Target="../media/image4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10" Type="http://schemas.openxmlformats.org/officeDocument/2006/relationships/image" Target="../media/image52.svg"/><Relationship Id="rId4" Type="http://schemas.openxmlformats.org/officeDocument/2006/relationships/image" Target="../media/image3.svg"/><Relationship Id="rId9" Type="http://schemas.openxmlformats.org/officeDocument/2006/relationships/image" Target="../media/image51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svg"/><Relationship Id="rId3" Type="http://schemas.openxmlformats.org/officeDocument/2006/relationships/image" Target="../media/image2.png"/><Relationship Id="rId7" Type="http://schemas.openxmlformats.org/officeDocument/2006/relationships/image" Target="../media/image4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3.svg"/><Relationship Id="rId9" Type="http://schemas.openxmlformats.org/officeDocument/2006/relationships/image" Target="../media/image53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svg"/><Relationship Id="rId3" Type="http://schemas.openxmlformats.org/officeDocument/2006/relationships/image" Target="../media/image2.png"/><Relationship Id="rId7" Type="http://schemas.openxmlformats.org/officeDocument/2006/relationships/image" Target="../media/image4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3.svg"/><Relationship Id="rId9" Type="http://schemas.openxmlformats.org/officeDocument/2006/relationships/image" Target="../media/image54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png"/><Relationship Id="rId3" Type="http://schemas.openxmlformats.org/officeDocument/2006/relationships/image" Target="../media/image44.png"/><Relationship Id="rId7" Type="http://schemas.openxmlformats.org/officeDocument/2006/relationships/image" Target="../media/image5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6.svg"/><Relationship Id="rId11" Type="http://schemas.openxmlformats.org/officeDocument/2006/relationships/image" Target="../media/image61.svg"/><Relationship Id="rId5" Type="http://schemas.openxmlformats.org/officeDocument/2006/relationships/image" Target="../media/image55.png"/><Relationship Id="rId10" Type="http://schemas.openxmlformats.org/officeDocument/2006/relationships/image" Target="../media/image60.png"/><Relationship Id="rId4" Type="http://schemas.openxmlformats.org/officeDocument/2006/relationships/image" Target="../media/image45.svg"/><Relationship Id="rId9" Type="http://schemas.openxmlformats.org/officeDocument/2006/relationships/image" Target="../media/image59.sv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5.png"/><Relationship Id="rId3" Type="http://schemas.openxmlformats.org/officeDocument/2006/relationships/image" Target="../media/image44.png"/><Relationship Id="rId7" Type="http://schemas.openxmlformats.org/officeDocument/2006/relationships/image" Target="../media/image64.sv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3.png"/><Relationship Id="rId5" Type="http://schemas.openxmlformats.org/officeDocument/2006/relationships/image" Target="../media/image62.png"/><Relationship Id="rId4" Type="http://schemas.openxmlformats.org/officeDocument/2006/relationships/image" Target="../media/image45.sv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7.png"/><Relationship Id="rId3" Type="http://schemas.openxmlformats.org/officeDocument/2006/relationships/image" Target="../media/image2.png"/><Relationship Id="rId7" Type="http://schemas.openxmlformats.org/officeDocument/2006/relationships/image" Target="../media/image66.sv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1.png"/><Relationship Id="rId5" Type="http://schemas.openxmlformats.org/officeDocument/2006/relationships/image" Target="../media/image10.png"/><Relationship Id="rId4" Type="http://schemas.openxmlformats.org/officeDocument/2006/relationships/image" Target="../media/image3.svg"/><Relationship Id="rId9" Type="http://schemas.openxmlformats.org/officeDocument/2006/relationships/image" Target="../media/image68.sv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svg"/><Relationship Id="rId3" Type="http://schemas.openxmlformats.org/officeDocument/2006/relationships/image" Target="../media/image2.png"/><Relationship Id="rId7" Type="http://schemas.openxmlformats.org/officeDocument/2006/relationships/image" Target="../media/image4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3.sv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svg"/><Relationship Id="rId3" Type="http://schemas.openxmlformats.org/officeDocument/2006/relationships/image" Target="../media/image2.png"/><Relationship Id="rId7" Type="http://schemas.openxmlformats.org/officeDocument/2006/relationships/image" Target="../media/image4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3.sv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svg"/><Relationship Id="rId3" Type="http://schemas.openxmlformats.org/officeDocument/2006/relationships/image" Target="../media/image2.png"/><Relationship Id="rId7" Type="http://schemas.openxmlformats.org/officeDocument/2006/relationships/image" Target="../media/image4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3.sv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svg"/><Relationship Id="rId3" Type="http://schemas.openxmlformats.org/officeDocument/2006/relationships/image" Target="../media/image2.png"/><Relationship Id="rId7" Type="http://schemas.openxmlformats.org/officeDocument/2006/relationships/image" Target="../media/image4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3.sv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7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0.png"/><Relationship Id="rId5" Type="http://schemas.openxmlformats.org/officeDocument/2006/relationships/image" Target="../media/image69.jpeg"/><Relationship Id="rId4" Type="http://schemas.openxmlformats.org/officeDocument/2006/relationships/image" Target="../media/image40.sv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9.png"/><Relationship Id="rId4" Type="http://schemas.openxmlformats.org/officeDocument/2006/relationships/image" Target="../media/image48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4.png"/><Relationship Id="rId5" Type="http://schemas.openxmlformats.org/officeDocument/2006/relationships/image" Target="../media/image53.png"/><Relationship Id="rId4" Type="http://schemas.openxmlformats.org/officeDocument/2006/relationships/image" Target="../media/image52.sv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32.sv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png"/><Relationship Id="rId5" Type="http://schemas.openxmlformats.org/officeDocument/2006/relationships/image" Target="../media/image33.png"/><Relationship Id="rId4" Type="http://schemas.openxmlformats.org/officeDocument/2006/relationships/image" Target="../media/image3.sv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32.sv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png"/><Relationship Id="rId5" Type="http://schemas.openxmlformats.org/officeDocument/2006/relationships/image" Target="../media/image33.png"/><Relationship Id="rId4" Type="http://schemas.openxmlformats.org/officeDocument/2006/relationships/image" Target="../media/image3.sv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5.png"/><Relationship Id="rId3" Type="http://schemas.openxmlformats.org/officeDocument/2006/relationships/hyperlink" Target="https://free.clipartof.com/details/533-Free-Clipart-Of-A-Mexico-Flag" TargetMode="External"/><Relationship Id="rId7" Type="http://schemas.openxmlformats.org/officeDocument/2006/relationships/hyperlink" Target="https://wallpapercave.com/japan-flag-wallpapers" TargetMode="External"/><Relationship Id="rId2" Type="http://schemas.openxmlformats.org/officeDocument/2006/relationships/image" Target="../media/image7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4.jpeg"/><Relationship Id="rId5" Type="http://schemas.openxmlformats.org/officeDocument/2006/relationships/hyperlink" Target="https://www.vecteezy.com/free-vector/france-flag" TargetMode="External"/><Relationship Id="rId4" Type="http://schemas.openxmlformats.org/officeDocument/2006/relationships/image" Target="../media/image73.jpeg"/><Relationship Id="rId9" Type="http://schemas.openxmlformats.org/officeDocument/2006/relationships/hyperlink" Target="https://flagsweb.com/italy-flag-image-free-download/" TargetMode="Externa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9.jpg"/><Relationship Id="rId3" Type="http://schemas.openxmlformats.org/officeDocument/2006/relationships/hyperlink" Target="https://www.alcoholpolicy.net/2012/12/monitoring-and-evaluating-scotlands-alcohol-strategy-mesas-2nd-annual-report.html" TargetMode="External"/><Relationship Id="rId7" Type="http://schemas.openxmlformats.org/officeDocument/2006/relationships/hyperlink" Target="http://commons.wikimedia.org/wiki/File:Flag_of_Canada.png" TargetMode="External"/><Relationship Id="rId2" Type="http://schemas.openxmlformats.org/officeDocument/2006/relationships/image" Target="../media/image76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8.png"/><Relationship Id="rId5" Type="http://schemas.openxmlformats.org/officeDocument/2006/relationships/hyperlink" Target="https://www.countryflags.com/product/greece-flag-package/" TargetMode="External"/><Relationship Id="rId4" Type="http://schemas.openxmlformats.org/officeDocument/2006/relationships/image" Target="../media/image77.png"/><Relationship Id="rId9" Type="http://schemas.openxmlformats.org/officeDocument/2006/relationships/hyperlink" Target="https://www.britannica.com/topic/flag-of-Switzerland" TargetMode="Externa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ecteezy.com/vector-art/6174562-wales-flag-with-official-colors-vector-illustration" TargetMode="External"/><Relationship Id="rId2" Type="http://schemas.openxmlformats.org/officeDocument/2006/relationships/image" Target="../media/image80.jpe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worldatlas.com/flags/australia" TargetMode="External"/><Relationship Id="rId4" Type="http://schemas.openxmlformats.org/officeDocument/2006/relationships/image" Target="../media/image8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4">
            <a:extLst>
              <a:ext uri="{FF2B5EF4-FFF2-40B4-BE49-F238E27FC236}">
                <a16:creationId xmlns:a16="http://schemas.microsoft.com/office/drawing/2014/main" id="{757BA5CC-7066-367F-A395-D242BF429172}"/>
              </a:ext>
            </a:extLst>
          </p:cNvPr>
          <p:cNvSpPr txBox="1"/>
          <p:nvPr/>
        </p:nvSpPr>
        <p:spPr>
          <a:xfrm>
            <a:off x="600719" y="425827"/>
            <a:ext cx="9074231" cy="22159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37160" tIns="68580" rIns="137160" bIns="68580" anchor="t" anchorCtr="0" compatLnSpc="1">
            <a:spAutoFit/>
          </a:bodyPr>
          <a:lstStyle/>
          <a:p>
            <a:pPr defTabSz="914445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2700" b="1" dirty="0">
                <a:solidFill>
                  <a:srgbClr val="000000"/>
                </a:solidFill>
                <a:latin typeface="Calibri"/>
              </a:rPr>
              <a:t>Enw</a:t>
            </a:r>
            <a:r>
              <a:rPr lang="cy-GB" sz="2700" dirty="0">
                <a:solidFill>
                  <a:srgbClr val="000000"/>
                </a:solidFill>
                <a:latin typeface="Calibri"/>
              </a:rPr>
              <a:t>: David Lewis 	 </a:t>
            </a:r>
          </a:p>
          <a:p>
            <a:pPr defTabSz="914445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2700" b="1" dirty="0">
                <a:solidFill>
                  <a:srgbClr val="000000"/>
                </a:solidFill>
                <a:latin typeface="Calibri"/>
              </a:rPr>
              <a:t>Teitl y wers:</a:t>
            </a:r>
            <a:r>
              <a:rPr lang="cy-GB" sz="2700" dirty="0">
                <a:solidFill>
                  <a:srgbClr val="000000"/>
                </a:solidFill>
                <a:latin typeface="Calibri"/>
              </a:rPr>
              <a:t> COP Caerfyrddin: Achubwch yr amgylchedd.</a:t>
            </a:r>
          </a:p>
          <a:p>
            <a:pPr defTabSz="914445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2700" b="1" dirty="0">
                <a:solidFill>
                  <a:srgbClr val="000000"/>
                </a:solidFill>
                <a:latin typeface="Calibri"/>
              </a:rPr>
              <a:t>Nod y wers:</a:t>
            </a:r>
            <a:r>
              <a:rPr lang="cy-GB" sz="2700" dirty="0">
                <a:solidFill>
                  <a:srgbClr val="000000"/>
                </a:solidFill>
                <a:latin typeface="Calibri"/>
              </a:rPr>
              <a:t> Defnyddio’r dyfodol cryno i greu siarter amgylcheddol. </a:t>
            </a:r>
          </a:p>
          <a:p>
            <a:pPr defTabSz="914445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2700" b="1" dirty="0">
                <a:solidFill>
                  <a:srgbClr val="000000"/>
                </a:solidFill>
                <a:latin typeface="Calibri"/>
              </a:rPr>
              <a:t>Blwyddyn:</a:t>
            </a:r>
            <a:r>
              <a:rPr lang="cy-GB" sz="2700" dirty="0">
                <a:solidFill>
                  <a:srgbClr val="000000"/>
                </a:solidFill>
                <a:latin typeface="Calibri"/>
              </a:rPr>
              <a:t> 5/6	 </a:t>
            </a:r>
          </a:p>
        </p:txBody>
      </p:sp>
      <p:graphicFrame>
        <p:nvGraphicFramePr>
          <p:cNvPr id="2" name="Table 3">
            <a:extLst>
              <a:ext uri="{FF2B5EF4-FFF2-40B4-BE49-F238E27FC236}">
                <a16:creationId xmlns:a16="http://schemas.microsoft.com/office/drawing/2014/main" id="{C6207199-B3F0-C955-D570-AF8223BDBBC0}"/>
              </a:ext>
            </a:extLst>
          </p:cNvPr>
          <p:cNvGraphicFramePr>
            <a:graphicFrameLocks noGrp="1"/>
          </p:cNvGraphicFramePr>
          <p:nvPr/>
        </p:nvGraphicFramePr>
        <p:xfrm>
          <a:off x="9674949" y="148241"/>
          <a:ext cx="8298729" cy="2194560"/>
        </p:xfrm>
        <a:graphic>
          <a:graphicData uri="http://schemas.openxmlformats.org/drawingml/2006/table">
            <a:tbl>
              <a:tblPr firstRow="1" bandRow="1">
                <a:effectLst/>
                <a:tableStyleId>{5940675A-B579-460E-94D1-54222C63F5DA}</a:tableStyleId>
              </a:tblPr>
              <a:tblGrid>
                <a:gridCol w="8298729">
                  <a:extLst>
                    <a:ext uri="{9D8B030D-6E8A-4147-A177-3AD203B41FA5}">
                      <a16:colId xmlns:a16="http://schemas.microsoft.com/office/drawing/2014/main" val="3031602331"/>
                    </a:ext>
                  </a:extLst>
                </a:gridCol>
              </a:tblGrid>
              <a:tr h="2194560"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cy-GB" sz="2700" b="1" dirty="0"/>
                        <a:t>Targedau Iaith Personol:</a:t>
                      </a:r>
                    </a:p>
                    <a:p>
                      <a:pPr lvl="0"/>
                      <a:r>
                        <a:rPr lang="cy-GB" sz="2700" b="0" dirty="0"/>
                        <a:t>1. Cofiwch roi ‘sy’ mewn brawddegau fel, Pwy sy eisiau gofyn cwestiwn? Pwy sy….?</a:t>
                      </a:r>
                    </a:p>
                    <a:p>
                      <a:pPr marL="0" lvl="0" indent="0">
                        <a:buNone/>
                      </a:pPr>
                      <a:r>
                        <a:rPr lang="cy-GB" sz="2700" b="0" dirty="0"/>
                        <a:t>2. Ceisiwch orffen eich brawddegau. </a:t>
                      </a:r>
                    </a:p>
                    <a:p>
                      <a:pPr marL="0" lvl="0" indent="0">
                        <a:buNone/>
                      </a:pPr>
                      <a:r>
                        <a:rPr lang="cy-GB" sz="2700" b="0" dirty="0"/>
                        <a:t>3. Treiglo’n feddal ar ôl yr arddodiaid ‘o’ ac ‘i’.</a:t>
                      </a:r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1350079003"/>
                  </a:ext>
                </a:extLst>
              </a:tr>
            </a:tbl>
          </a:graphicData>
        </a:graphic>
      </p:graphicFrame>
      <p:graphicFrame>
        <p:nvGraphicFramePr>
          <p:cNvPr id="4" name="Table 5">
            <a:extLst>
              <a:ext uri="{FF2B5EF4-FFF2-40B4-BE49-F238E27FC236}">
                <a16:creationId xmlns:a16="http://schemas.microsoft.com/office/drawing/2014/main" id="{7EA5D507-7AC6-7E25-86C0-0106E0F97BA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55530894"/>
              </p:ext>
            </p:extLst>
          </p:nvPr>
        </p:nvGraphicFramePr>
        <p:xfrm>
          <a:off x="9674949" y="2323787"/>
          <a:ext cx="8298729" cy="7726245"/>
        </p:xfrm>
        <a:graphic>
          <a:graphicData uri="http://schemas.openxmlformats.org/drawingml/2006/table">
            <a:tbl>
              <a:tblPr firstRow="1" bandRow="1">
                <a:effectLst/>
                <a:tableStyleId>{5940675A-B579-460E-94D1-54222C63F5DA}</a:tableStyleId>
              </a:tblPr>
              <a:tblGrid>
                <a:gridCol w="8298729">
                  <a:extLst>
                    <a:ext uri="{9D8B030D-6E8A-4147-A177-3AD203B41FA5}">
                      <a16:colId xmlns:a16="http://schemas.microsoft.com/office/drawing/2014/main" val="2961316207"/>
                    </a:ext>
                  </a:extLst>
                </a:gridCol>
              </a:tblGrid>
              <a:tr h="3885765">
                <a:tc>
                  <a:txBody>
                    <a:bodyPr/>
                    <a:lstStyle/>
                    <a:p>
                      <a:pPr lvl="0"/>
                      <a:r>
                        <a:rPr lang="cy-GB" sz="2700" b="1" dirty="0"/>
                        <a:t>Gweithgareddau:</a:t>
                      </a:r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r>
                        <a:rPr lang="cy-GB" sz="2700" b="0" dirty="0"/>
                        <a:t>Chwilio am plastig a chardbord i ddangos y ffocws iaith.</a:t>
                      </a:r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r>
                        <a:rPr lang="cy-GB" sz="2700" b="0" dirty="0"/>
                        <a:t>Drilio’r patrymau’r wers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lang="cy-GB" sz="2700" b="0" dirty="0"/>
                        <a:t>Dim nadroedd, dim ysgolion</a:t>
                      </a:r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r>
                        <a:rPr lang="cy-GB" sz="2700" b="0" dirty="0"/>
                        <a:t>Tasg drefnu – Bydd y plant yn dweud brawddegau llawn yn ystod yr tasg hon.</a:t>
                      </a:r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r>
                        <a:rPr lang="cy-GB" sz="2700" b="0" dirty="0"/>
                        <a:t>Creu siarter amgylcheddol</a:t>
                      </a:r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r>
                        <a:rPr lang="cy-GB" sz="2700" b="0" dirty="0"/>
                        <a:t>Gwir neu Gau</a:t>
                      </a:r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2369641892"/>
                  </a:ext>
                </a:extLst>
              </a:tr>
              <a:tr h="3840480">
                <a:tc>
                  <a:txBody>
                    <a:bodyPr/>
                    <a:lstStyle/>
                    <a:p>
                      <a:pPr lvl="0"/>
                      <a:r>
                        <a:rPr lang="cy-GB" sz="2700" b="1" dirty="0"/>
                        <a:t>Geirfa:</a:t>
                      </a:r>
                    </a:p>
                    <a:p>
                      <a:pPr lvl="0"/>
                      <a:r>
                        <a:rPr lang="cy-GB" sz="2700" b="0" noProof="0" dirty="0"/>
                        <a:t>Gadael sbwriel ar y traeth.</a:t>
                      </a:r>
                    </a:p>
                    <a:p>
                      <a:pPr lvl="0"/>
                      <a:r>
                        <a:rPr lang="cy-GB" sz="2700" b="0" noProof="0" dirty="0"/>
                        <a:t>Defnyddio gormod o blastig.</a:t>
                      </a:r>
                    </a:p>
                    <a:p>
                      <a:pPr lvl="0"/>
                      <a:r>
                        <a:rPr lang="cy-GB" sz="2700" b="0" noProof="0" dirty="0"/>
                        <a:t>Hedfan mewn jet preifat.</a:t>
                      </a:r>
                    </a:p>
                    <a:p>
                      <a:pPr lvl="0"/>
                      <a:r>
                        <a:rPr lang="cy-GB" sz="2700" b="0" noProof="0" dirty="0"/>
                        <a:t>Gyrru car petrol.</a:t>
                      </a:r>
                    </a:p>
                    <a:p>
                      <a:pPr lvl="0"/>
                      <a:r>
                        <a:rPr lang="cy-GB" sz="2700" b="0" noProof="0" dirty="0"/>
                        <a:t>Plannu mwy o goed.</a:t>
                      </a:r>
                    </a:p>
                    <a:p>
                      <a:pPr lvl="0"/>
                      <a:r>
                        <a:rPr lang="cy-GB" sz="2700" b="0" noProof="0" dirty="0"/>
                        <a:t>Ailgylchu.</a:t>
                      </a:r>
                    </a:p>
                    <a:p>
                      <a:pPr lvl="0"/>
                      <a:r>
                        <a:rPr lang="cy-GB" sz="2700" b="0" noProof="0" dirty="0"/>
                        <a:t>Cerdded a beicio.</a:t>
                      </a:r>
                    </a:p>
                    <a:p>
                      <a:pPr lvl="0"/>
                      <a:r>
                        <a:rPr lang="cy-GB" sz="2700" b="0" noProof="0" dirty="0"/>
                        <a:t>Bwyta bwyd lleol.</a:t>
                      </a:r>
                      <a:endParaRPr lang="cy-GB" sz="2700" b="0" dirty="0"/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1744069019"/>
                  </a:ext>
                </a:extLst>
              </a:tr>
            </a:tbl>
          </a:graphicData>
        </a:graphic>
      </p:graphicFrame>
      <p:graphicFrame>
        <p:nvGraphicFramePr>
          <p:cNvPr id="5" name="Table 6">
            <a:extLst>
              <a:ext uri="{FF2B5EF4-FFF2-40B4-BE49-F238E27FC236}">
                <a16:creationId xmlns:a16="http://schemas.microsoft.com/office/drawing/2014/main" id="{6EE135E2-DD5F-4407-1685-BB9BE6AD413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00086694"/>
              </p:ext>
            </p:extLst>
          </p:nvPr>
        </p:nvGraphicFramePr>
        <p:xfrm>
          <a:off x="600719" y="2849348"/>
          <a:ext cx="8543285" cy="7200683"/>
        </p:xfrm>
        <a:graphic>
          <a:graphicData uri="http://schemas.openxmlformats.org/drawingml/2006/table">
            <a:tbl>
              <a:tblPr firstRow="1" bandRow="1">
                <a:effectLst/>
                <a:tableStyleId>{5940675A-B579-460E-94D1-54222C63F5DA}</a:tableStyleId>
              </a:tblPr>
              <a:tblGrid>
                <a:gridCol w="8543285">
                  <a:extLst>
                    <a:ext uri="{9D8B030D-6E8A-4147-A177-3AD203B41FA5}">
                      <a16:colId xmlns:a16="http://schemas.microsoft.com/office/drawing/2014/main" val="3299728994"/>
                    </a:ext>
                  </a:extLst>
                </a:gridCol>
              </a:tblGrid>
              <a:tr h="4539987"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cy-GB" sz="2700" b="1" dirty="0"/>
                        <a:t>Ffocws Iaith / Patrymau: </a:t>
                      </a:r>
                      <a:r>
                        <a:rPr lang="cy-GB" sz="2700" b="0" dirty="0"/>
                        <a:t>Dyfodol Cryno: Gwneud yn y negyddol.</a:t>
                      </a:r>
                    </a:p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endParaRPr lang="cy-GB" sz="2700" b="1" dirty="0"/>
                    </a:p>
                    <a:p>
                      <a:pPr lvl="0"/>
                      <a:r>
                        <a:rPr lang="cy-GB" sz="2700" b="1" dirty="0"/>
                        <a:t>Wnaf i ddim</a:t>
                      </a:r>
                      <a:r>
                        <a:rPr lang="cy-GB" sz="2700" b="0" dirty="0"/>
                        <a:t>, Wnei di ddim, Wnaiff e/hi ddim, </a:t>
                      </a:r>
                      <a:r>
                        <a:rPr lang="cy-GB" sz="2700" b="1" dirty="0"/>
                        <a:t>Wnawn ni ddim</a:t>
                      </a:r>
                      <a:r>
                        <a:rPr lang="cy-GB" sz="2700" b="0" dirty="0"/>
                        <a:t>, Wnewch chi ddim, Wnân nhw ddim.</a:t>
                      </a:r>
                    </a:p>
                    <a:p>
                      <a:pPr lvl="0"/>
                      <a:endParaRPr lang="cy-GB" sz="2700" b="0" dirty="0"/>
                    </a:p>
                    <a:p>
                      <a:pPr lvl="0"/>
                      <a:r>
                        <a:rPr lang="cy-GB" sz="2700" b="0" dirty="0"/>
                        <a:t>Byddwn ni adolygu’r patrwm cadarnhaol yn gyntaf. Wedyn, bydd y disgyblion yn defnyddio ‘</a:t>
                      </a:r>
                      <a:r>
                        <a:rPr lang="cy-GB" sz="2700" b="1" dirty="0"/>
                        <a:t>Gwnaf i/wnaf i ddim</a:t>
                      </a:r>
                      <a:r>
                        <a:rPr lang="cy-GB" sz="2700" b="0" dirty="0"/>
                        <a:t>’ a ‘</a:t>
                      </a:r>
                      <a:r>
                        <a:rPr lang="cy-GB" sz="2700" b="1" dirty="0"/>
                        <a:t>gwnewch chi/wnewch chi ddim</a:t>
                      </a:r>
                      <a:r>
                        <a:rPr lang="cy-GB" sz="2700" b="0" dirty="0"/>
                        <a:t>’ fel y prif batrwm i orffen y wers. </a:t>
                      </a:r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3026484964"/>
                  </a:ext>
                </a:extLst>
              </a:tr>
              <a:tr h="2660696"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cy-GB" sz="2700" b="1" dirty="0"/>
                        <a:t>Gwybodaeth flaenorol:</a:t>
                      </a:r>
                    </a:p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endParaRPr lang="cy-GB" sz="2700" b="1" dirty="0"/>
                    </a:p>
                    <a:p>
                      <a:pPr lvl="0"/>
                      <a:r>
                        <a:rPr lang="cy-GB" sz="2700" dirty="0"/>
                        <a:t>Bydd y disgyblion wedi dysgu am y dyfodol cryno cadarnhaol yn y wers diwethaf. Roedden nhw wedi gwneud uned am amgylcheddol hefyd. </a:t>
                      </a:r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1654718789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259" b="-9259"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Freeform 3"/>
          <p:cNvSpPr/>
          <p:nvPr/>
        </p:nvSpPr>
        <p:spPr>
          <a:xfrm rot="2357490">
            <a:off x="-3719663" y="6922184"/>
            <a:ext cx="7531627" cy="7211533"/>
          </a:xfrm>
          <a:custGeom>
            <a:avLst/>
            <a:gdLst/>
            <a:ahLst/>
            <a:cxnLst/>
            <a:rect l="l" t="t" r="r" b="b"/>
            <a:pathLst>
              <a:path w="7531627" h="7211533">
                <a:moveTo>
                  <a:pt x="0" y="0"/>
                </a:moveTo>
                <a:lnTo>
                  <a:pt x="7531627" y="0"/>
                </a:lnTo>
                <a:lnTo>
                  <a:pt x="7531627" y="7211533"/>
                </a:lnTo>
                <a:lnTo>
                  <a:pt x="0" y="721153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sp>
        <p:nvSpPr>
          <p:cNvPr id="4" name="Freeform 4"/>
          <p:cNvSpPr/>
          <p:nvPr/>
        </p:nvSpPr>
        <p:spPr>
          <a:xfrm rot="10113589">
            <a:off x="9152703" y="2057323"/>
            <a:ext cx="6574722" cy="6295297"/>
          </a:xfrm>
          <a:custGeom>
            <a:avLst/>
            <a:gdLst/>
            <a:ahLst/>
            <a:cxnLst/>
            <a:rect l="l" t="t" r="r" b="b"/>
            <a:pathLst>
              <a:path w="6574722" h="6295297">
                <a:moveTo>
                  <a:pt x="0" y="0"/>
                </a:moveTo>
                <a:lnTo>
                  <a:pt x="6574722" y="0"/>
                </a:lnTo>
                <a:lnTo>
                  <a:pt x="6574722" y="6295297"/>
                </a:lnTo>
                <a:lnTo>
                  <a:pt x="0" y="6295297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sp>
        <p:nvSpPr>
          <p:cNvPr id="5" name="Freeform 5"/>
          <p:cNvSpPr/>
          <p:nvPr/>
        </p:nvSpPr>
        <p:spPr>
          <a:xfrm>
            <a:off x="16448357" y="-1485910"/>
            <a:ext cx="4695205" cy="5661591"/>
          </a:xfrm>
          <a:custGeom>
            <a:avLst/>
            <a:gdLst/>
            <a:ahLst/>
            <a:cxnLst/>
            <a:rect l="l" t="t" r="r" b="b"/>
            <a:pathLst>
              <a:path w="4695205" h="5661591">
                <a:moveTo>
                  <a:pt x="0" y="0"/>
                </a:moveTo>
                <a:lnTo>
                  <a:pt x="4695206" y="0"/>
                </a:lnTo>
                <a:lnTo>
                  <a:pt x="4695206" y="5661591"/>
                </a:lnTo>
                <a:lnTo>
                  <a:pt x="0" y="5661591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grpSp>
        <p:nvGrpSpPr>
          <p:cNvPr id="6" name="Group 6"/>
          <p:cNvGrpSpPr/>
          <p:nvPr/>
        </p:nvGrpSpPr>
        <p:grpSpPr>
          <a:xfrm>
            <a:off x="-2907162" y="-1738035"/>
            <a:ext cx="8151214" cy="5246370"/>
            <a:chOff x="0" y="0"/>
            <a:chExt cx="5513070" cy="3548380"/>
          </a:xfrm>
        </p:grpSpPr>
        <p:sp>
          <p:nvSpPr>
            <p:cNvPr id="7" name="Freeform 7"/>
            <p:cNvSpPr/>
            <p:nvPr/>
          </p:nvSpPr>
          <p:spPr>
            <a:xfrm>
              <a:off x="-2540" y="-15240"/>
              <a:ext cx="5515610" cy="3563620"/>
            </a:xfrm>
            <a:custGeom>
              <a:avLst/>
              <a:gdLst/>
              <a:ahLst/>
              <a:cxnLst/>
              <a:rect l="l" t="t" r="r" b="b"/>
              <a:pathLst>
                <a:path w="5515610" h="3563620">
                  <a:moveTo>
                    <a:pt x="4991100" y="1559560"/>
                  </a:moveTo>
                  <a:cubicBezTo>
                    <a:pt x="5048250" y="1537970"/>
                    <a:pt x="5124450" y="1548130"/>
                    <a:pt x="5189220" y="1526540"/>
                  </a:cubicBezTo>
                  <a:cubicBezTo>
                    <a:pt x="5326380" y="1479550"/>
                    <a:pt x="5435600" y="1404620"/>
                    <a:pt x="5515610" y="1319530"/>
                  </a:cubicBezTo>
                  <a:cubicBezTo>
                    <a:pt x="5499100" y="1231900"/>
                    <a:pt x="5494020" y="1183640"/>
                    <a:pt x="5505450" y="1109980"/>
                  </a:cubicBezTo>
                  <a:cubicBezTo>
                    <a:pt x="5495290" y="1104900"/>
                    <a:pt x="5473700" y="1118870"/>
                    <a:pt x="5472430" y="1098550"/>
                  </a:cubicBezTo>
                  <a:cubicBezTo>
                    <a:pt x="5469890" y="1040130"/>
                    <a:pt x="5441950" y="1018540"/>
                    <a:pt x="5415280" y="969010"/>
                  </a:cubicBezTo>
                  <a:cubicBezTo>
                    <a:pt x="5210810" y="998220"/>
                    <a:pt x="4838700" y="1158240"/>
                    <a:pt x="4617720" y="1144270"/>
                  </a:cubicBezTo>
                  <a:cubicBezTo>
                    <a:pt x="4753610" y="1047750"/>
                    <a:pt x="4851400" y="939800"/>
                    <a:pt x="4853940" y="797560"/>
                  </a:cubicBezTo>
                  <a:cubicBezTo>
                    <a:pt x="4842510" y="786130"/>
                    <a:pt x="4777740" y="778510"/>
                    <a:pt x="4762500" y="783590"/>
                  </a:cubicBezTo>
                  <a:cubicBezTo>
                    <a:pt x="4710430" y="773430"/>
                    <a:pt x="4657090" y="726440"/>
                    <a:pt x="4634230" y="697230"/>
                  </a:cubicBezTo>
                  <a:cubicBezTo>
                    <a:pt x="4612640" y="711200"/>
                    <a:pt x="4608830" y="695960"/>
                    <a:pt x="4589780" y="706120"/>
                  </a:cubicBezTo>
                  <a:cubicBezTo>
                    <a:pt x="4508500" y="643890"/>
                    <a:pt x="4337050" y="737870"/>
                    <a:pt x="4254500" y="679450"/>
                  </a:cubicBezTo>
                  <a:cubicBezTo>
                    <a:pt x="4292600" y="579120"/>
                    <a:pt x="4215130" y="556260"/>
                    <a:pt x="4163060" y="508000"/>
                  </a:cubicBezTo>
                  <a:cubicBezTo>
                    <a:pt x="4182110" y="429260"/>
                    <a:pt x="4135120" y="387350"/>
                    <a:pt x="4091940" y="313690"/>
                  </a:cubicBezTo>
                  <a:cubicBezTo>
                    <a:pt x="4038600" y="339090"/>
                    <a:pt x="4042410" y="299720"/>
                    <a:pt x="4048760" y="274320"/>
                  </a:cubicBezTo>
                  <a:cubicBezTo>
                    <a:pt x="4009390" y="285750"/>
                    <a:pt x="3985260" y="270510"/>
                    <a:pt x="3963670" y="250190"/>
                  </a:cubicBezTo>
                  <a:cubicBezTo>
                    <a:pt x="3887470" y="279400"/>
                    <a:pt x="3817620" y="280670"/>
                    <a:pt x="3756660" y="287020"/>
                  </a:cubicBezTo>
                  <a:cubicBezTo>
                    <a:pt x="3445510" y="320040"/>
                    <a:pt x="3059430" y="403860"/>
                    <a:pt x="2780030" y="417830"/>
                  </a:cubicBezTo>
                  <a:cubicBezTo>
                    <a:pt x="3036570" y="308610"/>
                    <a:pt x="3333750" y="238760"/>
                    <a:pt x="3522980" y="144780"/>
                  </a:cubicBezTo>
                  <a:cubicBezTo>
                    <a:pt x="3529330" y="91440"/>
                    <a:pt x="3528060" y="67310"/>
                    <a:pt x="3524250" y="17780"/>
                  </a:cubicBezTo>
                  <a:cubicBezTo>
                    <a:pt x="3319780" y="0"/>
                    <a:pt x="3006090" y="97790"/>
                    <a:pt x="2715260" y="189230"/>
                  </a:cubicBezTo>
                  <a:cubicBezTo>
                    <a:pt x="2040890" y="401320"/>
                    <a:pt x="1228090" y="642620"/>
                    <a:pt x="845820" y="1018540"/>
                  </a:cubicBezTo>
                  <a:cubicBezTo>
                    <a:pt x="855980" y="1074420"/>
                    <a:pt x="839470" y="1146810"/>
                    <a:pt x="881380" y="1195070"/>
                  </a:cubicBezTo>
                  <a:cubicBezTo>
                    <a:pt x="741680" y="1271270"/>
                    <a:pt x="581660" y="1339850"/>
                    <a:pt x="445770" y="1418590"/>
                  </a:cubicBezTo>
                  <a:cubicBezTo>
                    <a:pt x="450850" y="1484630"/>
                    <a:pt x="485140" y="1553210"/>
                    <a:pt x="499110" y="1564640"/>
                  </a:cubicBezTo>
                  <a:cubicBezTo>
                    <a:pt x="454660" y="1588770"/>
                    <a:pt x="523240" y="1570990"/>
                    <a:pt x="520700" y="1596390"/>
                  </a:cubicBezTo>
                  <a:cubicBezTo>
                    <a:pt x="501650" y="1605280"/>
                    <a:pt x="514350" y="1626870"/>
                    <a:pt x="486410" y="1633220"/>
                  </a:cubicBezTo>
                  <a:cubicBezTo>
                    <a:pt x="383540" y="1616710"/>
                    <a:pt x="269240" y="1696720"/>
                    <a:pt x="163830" y="1720850"/>
                  </a:cubicBezTo>
                  <a:cubicBezTo>
                    <a:pt x="160020" y="1737360"/>
                    <a:pt x="198120" y="1734820"/>
                    <a:pt x="173990" y="1748790"/>
                  </a:cubicBezTo>
                  <a:cubicBezTo>
                    <a:pt x="104140" y="1765300"/>
                    <a:pt x="96520" y="1802130"/>
                    <a:pt x="26670" y="1818640"/>
                  </a:cubicBezTo>
                  <a:cubicBezTo>
                    <a:pt x="24130" y="1833880"/>
                    <a:pt x="21590" y="1849120"/>
                    <a:pt x="25400" y="1866900"/>
                  </a:cubicBezTo>
                  <a:cubicBezTo>
                    <a:pt x="35560" y="1879600"/>
                    <a:pt x="96520" y="1864360"/>
                    <a:pt x="80010" y="1885950"/>
                  </a:cubicBezTo>
                  <a:cubicBezTo>
                    <a:pt x="43180" y="1898650"/>
                    <a:pt x="0" y="1894840"/>
                    <a:pt x="1270" y="1930400"/>
                  </a:cubicBezTo>
                  <a:cubicBezTo>
                    <a:pt x="21590" y="1953260"/>
                    <a:pt x="63500" y="1938020"/>
                    <a:pt x="74930" y="1974850"/>
                  </a:cubicBezTo>
                  <a:cubicBezTo>
                    <a:pt x="66040" y="1992630"/>
                    <a:pt x="38100" y="2002790"/>
                    <a:pt x="45720" y="2025650"/>
                  </a:cubicBezTo>
                  <a:cubicBezTo>
                    <a:pt x="105410" y="2024380"/>
                    <a:pt x="158750" y="2035810"/>
                    <a:pt x="220980" y="2032000"/>
                  </a:cubicBezTo>
                  <a:cubicBezTo>
                    <a:pt x="201930" y="2042160"/>
                    <a:pt x="236220" y="2065020"/>
                    <a:pt x="287020" y="2054860"/>
                  </a:cubicBezTo>
                  <a:cubicBezTo>
                    <a:pt x="284480" y="2072640"/>
                    <a:pt x="240030" y="2075180"/>
                    <a:pt x="243840" y="2094230"/>
                  </a:cubicBezTo>
                  <a:cubicBezTo>
                    <a:pt x="317500" y="2080260"/>
                    <a:pt x="337820" y="2052320"/>
                    <a:pt x="406400" y="2042160"/>
                  </a:cubicBezTo>
                  <a:cubicBezTo>
                    <a:pt x="360680" y="2078990"/>
                    <a:pt x="302260" y="2136140"/>
                    <a:pt x="245110" y="2148840"/>
                  </a:cubicBezTo>
                  <a:cubicBezTo>
                    <a:pt x="228600" y="2171700"/>
                    <a:pt x="234950" y="2202180"/>
                    <a:pt x="226060" y="2226310"/>
                  </a:cubicBezTo>
                  <a:cubicBezTo>
                    <a:pt x="210820" y="2221230"/>
                    <a:pt x="212090" y="2301240"/>
                    <a:pt x="251460" y="2320290"/>
                  </a:cubicBezTo>
                  <a:cubicBezTo>
                    <a:pt x="300990" y="2307590"/>
                    <a:pt x="412750" y="2313940"/>
                    <a:pt x="485140" y="2329180"/>
                  </a:cubicBezTo>
                  <a:cubicBezTo>
                    <a:pt x="480060" y="2343150"/>
                    <a:pt x="463550" y="2353310"/>
                    <a:pt x="472440" y="2373630"/>
                  </a:cubicBezTo>
                  <a:cubicBezTo>
                    <a:pt x="496570" y="2382520"/>
                    <a:pt x="554990" y="2331720"/>
                    <a:pt x="579120" y="2350770"/>
                  </a:cubicBezTo>
                  <a:cubicBezTo>
                    <a:pt x="614680" y="2363470"/>
                    <a:pt x="551180" y="2376170"/>
                    <a:pt x="568960" y="2401570"/>
                  </a:cubicBezTo>
                  <a:cubicBezTo>
                    <a:pt x="805180" y="2283460"/>
                    <a:pt x="994410" y="2261870"/>
                    <a:pt x="1234440" y="2204720"/>
                  </a:cubicBezTo>
                  <a:cubicBezTo>
                    <a:pt x="966470" y="2321560"/>
                    <a:pt x="604520" y="2636520"/>
                    <a:pt x="598170" y="2739390"/>
                  </a:cubicBezTo>
                  <a:cubicBezTo>
                    <a:pt x="631190" y="2739390"/>
                    <a:pt x="659130" y="2747010"/>
                    <a:pt x="689610" y="2753360"/>
                  </a:cubicBezTo>
                  <a:cubicBezTo>
                    <a:pt x="679450" y="2780030"/>
                    <a:pt x="664210" y="2805430"/>
                    <a:pt x="661670" y="2834640"/>
                  </a:cubicBezTo>
                  <a:cubicBezTo>
                    <a:pt x="678180" y="2805430"/>
                    <a:pt x="736600" y="2791460"/>
                    <a:pt x="741680" y="2844800"/>
                  </a:cubicBezTo>
                  <a:cubicBezTo>
                    <a:pt x="701040" y="2848610"/>
                    <a:pt x="701040" y="2861310"/>
                    <a:pt x="701040" y="2891790"/>
                  </a:cubicBezTo>
                  <a:cubicBezTo>
                    <a:pt x="742950" y="2896870"/>
                    <a:pt x="807720" y="2860040"/>
                    <a:pt x="828040" y="2899410"/>
                  </a:cubicBezTo>
                  <a:cubicBezTo>
                    <a:pt x="801370" y="2915920"/>
                    <a:pt x="791210" y="2900680"/>
                    <a:pt x="765810" y="2914650"/>
                  </a:cubicBezTo>
                  <a:cubicBezTo>
                    <a:pt x="767080" y="2940050"/>
                    <a:pt x="792480" y="2921000"/>
                    <a:pt x="801370" y="2933700"/>
                  </a:cubicBezTo>
                  <a:cubicBezTo>
                    <a:pt x="727710" y="2964180"/>
                    <a:pt x="731520" y="2975610"/>
                    <a:pt x="707390" y="3016250"/>
                  </a:cubicBezTo>
                  <a:cubicBezTo>
                    <a:pt x="687070" y="2983230"/>
                    <a:pt x="633730" y="3195320"/>
                    <a:pt x="676910" y="3192780"/>
                  </a:cubicBezTo>
                  <a:cubicBezTo>
                    <a:pt x="641350" y="3229610"/>
                    <a:pt x="709930" y="3208020"/>
                    <a:pt x="726440" y="3221990"/>
                  </a:cubicBezTo>
                  <a:cubicBezTo>
                    <a:pt x="711200" y="3248660"/>
                    <a:pt x="745490" y="3256280"/>
                    <a:pt x="749300" y="3284220"/>
                  </a:cubicBezTo>
                  <a:cubicBezTo>
                    <a:pt x="768350" y="3289300"/>
                    <a:pt x="805180" y="3262630"/>
                    <a:pt x="803910" y="3303270"/>
                  </a:cubicBezTo>
                  <a:cubicBezTo>
                    <a:pt x="767080" y="3307080"/>
                    <a:pt x="778510" y="3296920"/>
                    <a:pt x="753110" y="3322320"/>
                  </a:cubicBezTo>
                  <a:cubicBezTo>
                    <a:pt x="744220" y="3313430"/>
                    <a:pt x="725170" y="3304540"/>
                    <a:pt x="706120" y="3323590"/>
                  </a:cubicBezTo>
                  <a:cubicBezTo>
                    <a:pt x="720090" y="3350260"/>
                    <a:pt x="715010" y="3370580"/>
                    <a:pt x="712470" y="3392170"/>
                  </a:cubicBezTo>
                  <a:cubicBezTo>
                    <a:pt x="779780" y="3380740"/>
                    <a:pt x="732790" y="3403600"/>
                    <a:pt x="795020" y="3408680"/>
                  </a:cubicBezTo>
                  <a:cubicBezTo>
                    <a:pt x="814070" y="3431540"/>
                    <a:pt x="786130" y="3437890"/>
                    <a:pt x="782320" y="3453130"/>
                  </a:cubicBezTo>
                  <a:cubicBezTo>
                    <a:pt x="904240" y="3456940"/>
                    <a:pt x="967740" y="3507740"/>
                    <a:pt x="1071880" y="3531870"/>
                  </a:cubicBezTo>
                  <a:cubicBezTo>
                    <a:pt x="1071880" y="3554730"/>
                    <a:pt x="1090930" y="3545840"/>
                    <a:pt x="1093470" y="3563620"/>
                  </a:cubicBezTo>
                  <a:cubicBezTo>
                    <a:pt x="1291590" y="3540760"/>
                    <a:pt x="1422400" y="3562350"/>
                    <a:pt x="1651000" y="3492500"/>
                  </a:cubicBezTo>
                  <a:cubicBezTo>
                    <a:pt x="1623060" y="3467100"/>
                    <a:pt x="1544320" y="3487420"/>
                    <a:pt x="1529080" y="3474720"/>
                  </a:cubicBezTo>
                  <a:cubicBezTo>
                    <a:pt x="1684020" y="3409950"/>
                    <a:pt x="1873250" y="3387090"/>
                    <a:pt x="2058670" y="3350260"/>
                  </a:cubicBezTo>
                  <a:cubicBezTo>
                    <a:pt x="2236470" y="3315970"/>
                    <a:pt x="2411730" y="3327400"/>
                    <a:pt x="2586990" y="3249930"/>
                  </a:cubicBezTo>
                  <a:cubicBezTo>
                    <a:pt x="2628900" y="3266440"/>
                    <a:pt x="2661920" y="3234690"/>
                    <a:pt x="2701290" y="3223260"/>
                  </a:cubicBezTo>
                  <a:cubicBezTo>
                    <a:pt x="2907030" y="3161030"/>
                    <a:pt x="3168650" y="3111500"/>
                    <a:pt x="3371850" y="3094990"/>
                  </a:cubicBezTo>
                  <a:cubicBezTo>
                    <a:pt x="3407410" y="3092450"/>
                    <a:pt x="3448050" y="3072130"/>
                    <a:pt x="3464560" y="3060700"/>
                  </a:cubicBezTo>
                  <a:cubicBezTo>
                    <a:pt x="3530600" y="3070860"/>
                    <a:pt x="3644900" y="3027680"/>
                    <a:pt x="3704590" y="3011170"/>
                  </a:cubicBezTo>
                  <a:cubicBezTo>
                    <a:pt x="3702050" y="2999740"/>
                    <a:pt x="3691890" y="2987040"/>
                    <a:pt x="3703320" y="2980690"/>
                  </a:cubicBezTo>
                  <a:cubicBezTo>
                    <a:pt x="3785870" y="2961640"/>
                    <a:pt x="3902710" y="2941320"/>
                    <a:pt x="3978910" y="2895600"/>
                  </a:cubicBezTo>
                  <a:cubicBezTo>
                    <a:pt x="3968750" y="2890520"/>
                    <a:pt x="3947160" y="2904490"/>
                    <a:pt x="3945890" y="2884170"/>
                  </a:cubicBezTo>
                  <a:cubicBezTo>
                    <a:pt x="4018280" y="2866390"/>
                    <a:pt x="4107180" y="2858770"/>
                    <a:pt x="4175760" y="2830830"/>
                  </a:cubicBezTo>
                  <a:cubicBezTo>
                    <a:pt x="4161790" y="2828290"/>
                    <a:pt x="4146550" y="2828290"/>
                    <a:pt x="4133850" y="2821940"/>
                  </a:cubicBezTo>
                  <a:cubicBezTo>
                    <a:pt x="4218940" y="2757170"/>
                    <a:pt x="4254500" y="2725420"/>
                    <a:pt x="4371340" y="2711450"/>
                  </a:cubicBezTo>
                  <a:cubicBezTo>
                    <a:pt x="4362450" y="2673350"/>
                    <a:pt x="4389120" y="2649220"/>
                    <a:pt x="4448810" y="2635250"/>
                  </a:cubicBezTo>
                  <a:cubicBezTo>
                    <a:pt x="4465320" y="2612390"/>
                    <a:pt x="4414520" y="2621280"/>
                    <a:pt x="4433570" y="2593340"/>
                  </a:cubicBezTo>
                  <a:cubicBezTo>
                    <a:pt x="4645660" y="2565400"/>
                    <a:pt x="4704080" y="2374900"/>
                    <a:pt x="4801870" y="2268220"/>
                  </a:cubicBezTo>
                  <a:cubicBezTo>
                    <a:pt x="4805680" y="2264410"/>
                    <a:pt x="4822190" y="2254250"/>
                    <a:pt x="4824730" y="2251710"/>
                  </a:cubicBezTo>
                  <a:cubicBezTo>
                    <a:pt x="4959350" y="2170430"/>
                    <a:pt x="5125720" y="2159000"/>
                    <a:pt x="5228590" y="2047240"/>
                  </a:cubicBezTo>
                  <a:cubicBezTo>
                    <a:pt x="5267960" y="1962150"/>
                    <a:pt x="5372100" y="1854200"/>
                    <a:pt x="5256530" y="1784350"/>
                  </a:cubicBezTo>
                  <a:cubicBezTo>
                    <a:pt x="5269230" y="1766570"/>
                    <a:pt x="5262880" y="1742440"/>
                    <a:pt x="5250180" y="1715770"/>
                  </a:cubicBezTo>
                  <a:cubicBezTo>
                    <a:pt x="5198110" y="1729740"/>
                    <a:pt x="4958080" y="1682750"/>
                    <a:pt x="4904740" y="1661160"/>
                  </a:cubicBezTo>
                  <a:cubicBezTo>
                    <a:pt x="4916170" y="1634490"/>
                    <a:pt x="4892040" y="1607820"/>
                    <a:pt x="4898390" y="1592580"/>
                  </a:cubicBezTo>
                  <a:cubicBezTo>
                    <a:pt x="4947920" y="1590040"/>
                    <a:pt x="4961890" y="1570990"/>
                    <a:pt x="4991100" y="1559560"/>
                  </a:cubicBezTo>
                  <a:close/>
                </a:path>
              </a:pathLst>
            </a:custGeom>
            <a:blipFill>
              <a:blip r:embed="rId7"/>
              <a:stretch>
                <a:fillRect t="-102186" b="-30949"/>
              </a:stretch>
            </a:blipFill>
          </p:spPr>
          <p:txBody>
            <a:bodyPr/>
            <a:lstStyle/>
            <a:p>
              <a:endParaRPr lang="cy-GB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3427866" y="7369898"/>
            <a:ext cx="8151214" cy="5246370"/>
            <a:chOff x="0" y="0"/>
            <a:chExt cx="5513070" cy="3548380"/>
          </a:xfrm>
        </p:grpSpPr>
        <p:sp>
          <p:nvSpPr>
            <p:cNvPr id="9" name="Freeform 9"/>
            <p:cNvSpPr/>
            <p:nvPr/>
          </p:nvSpPr>
          <p:spPr>
            <a:xfrm>
              <a:off x="-2540" y="-15240"/>
              <a:ext cx="5515610" cy="3563620"/>
            </a:xfrm>
            <a:custGeom>
              <a:avLst/>
              <a:gdLst/>
              <a:ahLst/>
              <a:cxnLst/>
              <a:rect l="l" t="t" r="r" b="b"/>
              <a:pathLst>
                <a:path w="5515610" h="3563620">
                  <a:moveTo>
                    <a:pt x="4991100" y="1559560"/>
                  </a:moveTo>
                  <a:cubicBezTo>
                    <a:pt x="5048250" y="1537970"/>
                    <a:pt x="5124450" y="1548130"/>
                    <a:pt x="5189220" y="1526540"/>
                  </a:cubicBezTo>
                  <a:cubicBezTo>
                    <a:pt x="5326380" y="1479550"/>
                    <a:pt x="5435600" y="1404620"/>
                    <a:pt x="5515610" y="1319530"/>
                  </a:cubicBezTo>
                  <a:cubicBezTo>
                    <a:pt x="5499100" y="1231900"/>
                    <a:pt x="5494020" y="1183640"/>
                    <a:pt x="5505450" y="1109980"/>
                  </a:cubicBezTo>
                  <a:cubicBezTo>
                    <a:pt x="5495290" y="1104900"/>
                    <a:pt x="5473700" y="1118870"/>
                    <a:pt x="5472430" y="1098550"/>
                  </a:cubicBezTo>
                  <a:cubicBezTo>
                    <a:pt x="5469890" y="1040130"/>
                    <a:pt x="5441950" y="1018540"/>
                    <a:pt x="5415280" y="969010"/>
                  </a:cubicBezTo>
                  <a:cubicBezTo>
                    <a:pt x="5210810" y="998220"/>
                    <a:pt x="4838700" y="1158240"/>
                    <a:pt x="4617720" y="1144270"/>
                  </a:cubicBezTo>
                  <a:cubicBezTo>
                    <a:pt x="4753610" y="1047750"/>
                    <a:pt x="4851400" y="939800"/>
                    <a:pt x="4853940" y="797560"/>
                  </a:cubicBezTo>
                  <a:cubicBezTo>
                    <a:pt x="4842510" y="786130"/>
                    <a:pt x="4777740" y="778510"/>
                    <a:pt x="4762500" y="783590"/>
                  </a:cubicBezTo>
                  <a:cubicBezTo>
                    <a:pt x="4710430" y="773430"/>
                    <a:pt x="4657090" y="726440"/>
                    <a:pt x="4634230" y="697230"/>
                  </a:cubicBezTo>
                  <a:cubicBezTo>
                    <a:pt x="4612640" y="711200"/>
                    <a:pt x="4608830" y="695960"/>
                    <a:pt x="4589780" y="706120"/>
                  </a:cubicBezTo>
                  <a:cubicBezTo>
                    <a:pt x="4508500" y="643890"/>
                    <a:pt x="4337050" y="737870"/>
                    <a:pt x="4254500" y="679450"/>
                  </a:cubicBezTo>
                  <a:cubicBezTo>
                    <a:pt x="4292600" y="579120"/>
                    <a:pt x="4215130" y="556260"/>
                    <a:pt x="4163060" y="508000"/>
                  </a:cubicBezTo>
                  <a:cubicBezTo>
                    <a:pt x="4182110" y="429260"/>
                    <a:pt x="4135120" y="387350"/>
                    <a:pt x="4091940" y="313690"/>
                  </a:cubicBezTo>
                  <a:cubicBezTo>
                    <a:pt x="4038600" y="339090"/>
                    <a:pt x="4042410" y="299720"/>
                    <a:pt x="4048760" y="274320"/>
                  </a:cubicBezTo>
                  <a:cubicBezTo>
                    <a:pt x="4009390" y="285750"/>
                    <a:pt x="3985260" y="270510"/>
                    <a:pt x="3963670" y="250190"/>
                  </a:cubicBezTo>
                  <a:cubicBezTo>
                    <a:pt x="3887470" y="279400"/>
                    <a:pt x="3817620" y="280670"/>
                    <a:pt x="3756660" y="287020"/>
                  </a:cubicBezTo>
                  <a:cubicBezTo>
                    <a:pt x="3445510" y="320040"/>
                    <a:pt x="3059430" y="403860"/>
                    <a:pt x="2780030" y="417830"/>
                  </a:cubicBezTo>
                  <a:cubicBezTo>
                    <a:pt x="3036570" y="308610"/>
                    <a:pt x="3333750" y="238760"/>
                    <a:pt x="3522980" y="144780"/>
                  </a:cubicBezTo>
                  <a:cubicBezTo>
                    <a:pt x="3529330" y="91440"/>
                    <a:pt x="3528060" y="67310"/>
                    <a:pt x="3524250" y="17780"/>
                  </a:cubicBezTo>
                  <a:cubicBezTo>
                    <a:pt x="3319780" y="0"/>
                    <a:pt x="3006090" y="97790"/>
                    <a:pt x="2715260" y="189230"/>
                  </a:cubicBezTo>
                  <a:cubicBezTo>
                    <a:pt x="2040890" y="401320"/>
                    <a:pt x="1228090" y="642620"/>
                    <a:pt x="845820" y="1018540"/>
                  </a:cubicBezTo>
                  <a:cubicBezTo>
                    <a:pt x="855980" y="1074420"/>
                    <a:pt x="839470" y="1146810"/>
                    <a:pt x="881380" y="1195070"/>
                  </a:cubicBezTo>
                  <a:cubicBezTo>
                    <a:pt x="741680" y="1271270"/>
                    <a:pt x="581660" y="1339850"/>
                    <a:pt x="445770" y="1418590"/>
                  </a:cubicBezTo>
                  <a:cubicBezTo>
                    <a:pt x="450850" y="1484630"/>
                    <a:pt x="485140" y="1553210"/>
                    <a:pt x="499110" y="1564640"/>
                  </a:cubicBezTo>
                  <a:cubicBezTo>
                    <a:pt x="454660" y="1588770"/>
                    <a:pt x="523240" y="1570990"/>
                    <a:pt x="520700" y="1596390"/>
                  </a:cubicBezTo>
                  <a:cubicBezTo>
                    <a:pt x="501650" y="1605280"/>
                    <a:pt x="514350" y="1626870"/>
                    <a:pt x="486410" y="1633220"/>
                  </a:cubicBezTo>
                  <a:cubicBezTo>
                    <a:pt x="383540" y="1616710"/>
                    <a:pt x="269240" y="1696720"/>
                    <a:pt x="163830" y="1720850"/>
                  </a:cubicBezTo>
                  <a:cubicBezTo>
                    <a:pt x="160020" y="1737360"/>
                    <a:pt x="198120" y="1734820"/>
                    <a:pt x="173990" y="1748790"/>
                  </a:cubicBezTo>
                  <a:cubicBezTo>
                    <a:pt x="104140" y="1765300"/>
                    <a:pt x="96520" y="1802130"/>
                    <a:pt x="26670" y="1818640"/>
                  </a:cubicBezTo>
                  <a:cubicBezTo>
                    <a:pt x="24130" y="1833880"/>
                    <a:pt x="21590" y="1849120"/>
                    <a:pt x="25400" y="1866900"/>
                  </a:cubicBezTo>
                  <a:cubicBezTo>
                    <a:pt x="35560" y="1879600"/>
                    <a:pt x="96520" y="1864360"/>
                    <a:pt x="80010" y="1885950"/>
                  </a:cubicBezTo>
                  <a:cubicBezTo>
                    <a:pt x="43180" y="1898650"/>
                    <a:pt x="0" y="1894840"/>
                    <a:pt x="1270" y="1930400"/>
                  </a:cubicBezTo>
                  <a:cubicBezTo>
                    <a:pt x="21590" y="1953260"/>
                    <a:pt x="63500" y="1938020"/>
                    <a:pt x="74930" y="1974850"/>
                  </a:cubicBezTo>
                  <a:cubicBezTo>
                    <a:pt x="66040" y="1992630"/>
                    <a:pt x="38100" y="2002790"/>
                    <a:pt x="45720" y="2025650"/>
                  </a:cubicBezTo>
                  <a:cubicBezTo>
                    <a:pt x="105410" y="2024380"/>
                    <a:pt x="158750" y="2035810"/>
                    <a:pt x="220980" y="2032000"/>
                  </a:cubicBezTo>
                  <a:cubicBezTo>
                    <a:pt x="201930" y="2042160"/>
                    <a:pt x="236220" y="2065020"/>
                    <a:pt x="287020" y="2054860"/>
                  </a:cubicBezTo>
                  <a:cubicBezTo>
                    <a:pt x="284480" y="2072640"/>
                    <a:pt x="240030" y="2075180"/>
                    <a:pt x="243840" y="2094230"/>
                  </a:cubicBezTo>
                  <a:cubicBezTo>
                    <a:pt x="317500" y="2080260"/>
                    <a:pt x="337820" y="2052320"/>
                    <a:pt x="406400" y="2042160"/>
                  </a:cubicBezTo>
                  <a:cubicBezTo>
                    <a:pt x="360680" y="2078990"/>
                    <a:pt x="302260" y="2136140"/>
                    <a:pt x="245110" y="2148840"/>
                  </a:cubicBezTo>
                  <a:cubicBezTo>
                    <a:pt x="228600" y="2171700"/>
                    <a:pt x="234950" y="2202180"/>
                    <a:pt x="226060" y="2226310"/>
                  </a:cubicBezTo>
                  <a:cubicBezTo>
                    <a:pt x="210820" y="2221230"/>
                    <a:pt x="212090" y="2301240"/>
                    <a:pt x="251460" y="2320290"/>
                  </a:cubicBezTo>
                  <a:cubicBezTo>
                    <a:pt x="300990" y="2307590"/>
                    <a:pt x="412750" y="2313940"/>
                    <a:pt x="485140" y="2329180"/>
                  </a:cubicBezTo>
                  <a:cubicBezTo>
                    <a:pt x="480060" y="2343150"/>
                    <a:pt x="463550" y="2353310"/>
                    <a:pt x="472440" y="2373630"/>
                  </a:cubicBezTo>
                  <a:cubicBezTo>
                    <a:pt x="496570" y="2382520"/>
                    <a:pt x="554990" y="2331720"/>
                    <a:pt x="579120" y="2350770"/>
                  </a:cubicBezTo>
                  <a:cubicBezTo>
                    <a:pt x="614680" y="2363470"/>
                    <a:pt x="551180" y="2376170"/>
                    <a:pt x="568960" y="2401570"/>
                  </a:cubicBezTo>
                  <a:cubicBezTo>
                    <a:pt x="805180" y="2283460"/>
                    <a:pt x="994410" y="2261870"/>
                    <a:pt x="1234440" y="2204720"/>
                  </a:cubicBezTo>
                  <a:cubicBezTo>
                    <a:pt x="966470" y="2321560"/>
                    <a:pt x="604520" y="2636520"/>
                    <a:pt x="598170" y="2739390"/>
                  </a:cubicBezTo>
                  <a:cubicBezTo>
                    <a:pt x="631190" y="2739390"/>
                    <a:pt x="659130" y="2747010"/>
                    <a:pt x="689610" y="2753360"/>
                  </a:cubicBezTo>
                  <a:cubicBezTo>
                    <a:pt x="679450" y="2780030"/>
                    <a:pt x="664210" y="2805430"/>
                    <a:pt x="661670" y="2834640"/>
                  </a:cubicBezTo>
                  <a:cubicBezTo>
                    <a:pt x="678180" y="2805430"/>
                    <a:pt x="736600" y="2791460"/>
                    <a:pt x="741680" y="2844800"/>
                  </a:cubicBezTo>
                  <a:cubicBezTo>
                    <a:pt x="701040" y="2848610"/>
                    <a:pt x="701040" y="2861310"/>
                    <a:pt x="701040" y="2891790"/>
                  </a:cubicBezTo>
                  <a:cubicBezTo>
                    <a:pt x="742950" y="2896870"/>
                    <a:pt x="807720" y="2860040"/>
                    <a:pt x="828040" y="2899410"/>
                  </a:cubicBezTo>
                  <a:cubicBezTo>
                    <a:pt x="801370" y="2915920"/>
                    <a:pt x="791210" y="2900680"/>
                    <a:pt x="765810" y="2914650"/>
                  </a:cubicBezTo>
                  <a:cubicBezTo>
                    <a:pt x="767080" y="2940050"/>
                    <a:pt x="792480" y="2921000"/>
                    <a:pt x="801370" y="2933700"/>
                  </a:cubicBezTo>
                  <a:cubicBezTo>
                    <a:pt x="727710" y="2964180"/>
                    <a:pt x="731520" y="2975610"/>
                    <a:pt x="707390" y="3016250"/>
                  </a:cubicBezTo>
                  <a:cubicBezTo>
                    <a:pt x="687070" y="2983230"/>
                    <a:pt x="633730" y="3195320"/>
                    <a:pt x="676910" y="3192780"/>
                  </a:cubicBezTo>
                  <a:cubicBezTo>
                    <a:pt x="641350" y="3229610"/>
                    <a:pt x="709930" y="3208020"/>
                    <a:pt x="726440" y="3221990"/>
                  </a:cubicBezTo>
                  <a:cubicBezTo>
                    <a:pt x="711200" y="3248660"/>
                    <a:pt x="745490" y="3256280"/>
                    <a:pt x="749300" y="3284220"/>
                  </a:cubicBezTo>
                  <a:cubicBezTo>
                    <a:pt x="768350" y="3289300"/>
                    <a:pt x="805180" y="3262630"/>
                    <a:pt x="803910" y="3303270"/>
                  </a:cubicBezTo>
                  <a:cubicBezTo>
                    <a:pt x="767080" y="3307080"/>
                    <a:pt x="778510" y="3296920"/>
                    <a:pt x="753110" y="3322320"/>
                  </a:cubicBezTo>
                  <a:cubicBezTo>
                    <a:pt x="744220" y="3313430"/>
                    <a:pt x="725170" y="3304540"/>
                    <a:pt x="706120" y="3323590"/>
                  </a:cubicBezTo>
                  <a:cubicBezTo>
                    <a:pt x="720090" y="3350260"/>
                    <a:pt x="715010" y="3370580"/>
                    <a:pt x="712470" y="3392170"/>
                  </a:cubicBezTo>
                  <a:cubicBezTo>
                    <a:pt x="779780" y="3380740"/>
                    <a:pt x="732790" y="3403600"/>
                    <a:pt x="795020" y="3408680"/>
                  </a:cubicBezTo>
                  <a:cubicBezTo>
                    <a:pt x="814070" y="3431540"/>
                    <a:pt x="786130" y="3437890"/>
                    <a:pt x="782320" y="3453130"/>
                  </a:cubicBezTo>
                  <a:cubicBezTo>
                    <a:pt x="904240" y="3456940"/>
                    <a:pt x="967740" y="3507740"/>
                    <a:pt x="1071880" y="3531870"/>
                  </a:cubicBezTo>
                  <a:cubicBezTo>
                    <a:pt x="1071880" y="3554730"/>
                    <a:pt x="1090930" y="3545840"/>
                    <a:pt x="1093470" y="3563620"/>
                  </a:cubicBezTo>
                  <a:cubicBezTo>
                    <a:pt x="1291590" y="3540760"/>
                    <a:pt x="1422400" y="3562350"/>
                    <a:pt x="1651000" y="3492500"/>
                  </a:cubicBezTo>
                  <a:cubicBezTo>
                    <a:pt x="1623060" y="3467100"/>
                    <a:pt x="1544320" y="3487420"/>
                    <a:pt x="1529080" y="3474720"/>
                  </a:cubicBezTo>
                  <a:cubicBezTo>
                    <a:pt x="1684020" y="3409950"/>
                    <a:pt x="1873250" y="3387090"/>
                    <a:pt x="2058670" y="3350260"/>
                  </a:cubicBezTo>
                  <a:cubicBezTo>
                    <a:pt x="2236470" y="3315970"/>
                    <a:pt x="2411730" y="3327400"/>
                    <a:pt x="2586990" y="3249930"/>
                  </a:cubicBezTo>
                  <a:cubicBezTo>
                    <a:pt x="2628900" y="3266440"/>
                    <a:pt x="2661920" y="3234690"/>
                    <a:pt x="2701290" y="3223260"/>
                  </a:cubicBezTo>
                  <a:cubicBezTo>
                    <a:pt x="2907030" y="3161030"/>
                    <a:pt x="3168650" y="3111500"/>
                    <a:pt x="3371850" y="3094990"/>
                  </a:cubicBezTo>
                  <a:cubicBezTo>
                    <a:pt x="3407410" y="3092450"/>
                    <a:pt x="3448050" y="3072130"/>
                    <a:pt x="3464560" y="3060700"/>
                  </a:cubicBezTo>
                  <a:cubicBezTo>
                    <a:pt x="3530600" y="3070860"/>
                    <a:pt x="3644900" y="3027680"/>
                    <a:pt x="3704590" y="3011170"/>
                  </a:cubicBezTo>
                  <a:cubicBezTo>
                    <a:pt x="3702050" y="2999740"/>
                    <a:pt x="3691890" y="2987040"/>
                    <a:pt x="3703320" y="2980690"/>
                  </a:cubicBezTo>
                  <a:cubicBezTo>
                    <a:pt x="3785870" y="2961640"/>
                    <a:pt x="3902710" y="2941320"/>
                    <a:pt x="3978910" y="2895600"/>
                  </a:cubicBezTo>
                  <a:cubicBezTo>
                    <a:pt x="3968750" y="2890520"/>
                    <a:pt x="3947160" y="2904490"/>
                    <a:pt x="3945890" y="2884170"/>
                  </a:cubicBezTo>
                  <a:cubicBezTo>
                    <a:pt x="4018280" y="2866390"/>
                    <a:pt x="4107180" y="2858770"/>
                    <a:pt x="4175760" y="2830830"/>
                  </a:cubicBezTo>
                  <a:cubicBezTo>
                    <a:pt x="4161790" y="2828290"/>
                    <a:pt x="4146550" y="2828290"/>
                    <a:pt x="4133850" y="2821940"/>
                  </a:cubicBezTo>
                  <a:cubicBezTo>
                    <a:pt x="4218940" y="2757170"/>
                    <a:pt x="4254500" y="2725420"/>
                    <a:pt x="4371340" y="2711450"/>
                  </a:cubicBezTo>
                  <a:cubicBezTo>
                    <a:pt x="4362450" y="2673350"/>
                    <a:pt x="4389120" y="2649220"/>
                    <a:pt x="4448810" y="2635250"/>
                  </a:cubicBezTo>
                  <a:cubicBezTo>
                    <a:pt x="4465320" y="2612390"/>
                    <a:pt x="4414520" y="2621280"/>
                    <a:pt x="4433570" y="2593340"/>
                  </a:cubicBezTo>
                  <a:cubicBezTo>
                    <a:pt x="4645660" y="2565400"/>
                    <a:pt x="4704080" y="2374900"/>
                    <a:pt x="4801870" y="2268220"/>
                  </a:cubicBezTo>
                  <a:cubicBezTo>
                    <a:pt x="4805680" y="2264410"/>
                    <a:pt x="4822190" y="2254250"/>
                    <a:pt x="4824730" y="2251710"/>
                  </a:cubicBezTo>
                  <a:cubicBezTo>
                    <a:pt x="4959350" y="2170430"/>
                    <a:pt x="5125720" y="2159000"/>
                    <a:pt x="5228590" y="2047240"/>
                  </a:cubicBezTo>
                  <a:cubicBezTo>
                    <a:pt x="5267960" y="1962150"/>
                    <a:pt x="5372100" y="1854200"/>
                    <a:pt x="5256530" y="1784350"/>
                  </a:cubicBezTo>
                  <a:cubicBezTo>
                    <a:pt x="5269230" y="1766570"/>
                    <a:pt x="5262880" y="1742440"/>
                    <a:pt x="5250180" y="1715770"/>
                  </a:cubicBezTo>
                  <a:cubicBezTo>
                    <a:pt x="5198110" y="1729740"/>
                    <a:pt x="4958080" y="1682750"/>
                    <a:pt x="4904740" y="1661160"/>
                  </a:cubicBezTo>
                  <a:cubicBezTo>
                    <a:pt x="4916170" y="1634490"/>
                    <a:pt x="4892040" y="1607820"/>
                    <a:pt x="4898390" y="1592580"/>
                  </a:cubicBezTo>
                  <a:cubicBezTo>
                    <a:pt x="4947920" y="1590040"/>
                    <a:pt x="4961890" y="1570990"/>
                    <a:pt x="4991100" y="1559560"/>
                  </a:cubicBezTo>
                  <a:close/>
                </a:path>
              </a:pathLst>
            </a:custGeom>
            <a:blipFill>
              <a:blip r:embed="rId8"/>
              <a:stretch>
                <a:fillRect t="-3551"/>
              </a:stretch>
            </a:blipFill>
          </p:spPr>
          <p:txBody>
            <a:bodyPr/>
            <a:lstStyle/>
            <a:p>
              <a:endParaRPr lang="cy-GB"/>
            </a:p>
          </p:txBody>
        </p:sp>
      </p:grpSp>
      <p:sp>
        <p:nvSpPr>
          <p:cNvPr id="10" name="Freeform 10"/>
          <p:cNvSpPr/>
          <p:nvPr/>
        </p:nvSpPr>
        <p:spPr>
          <a:xfrm>
            <a:off x="4330165" y="1641435"/>
            <a:ext cx="9627670" cy="7004130"/>
          </a:xfrm>
          <a:custGeom>
            <a:avLst/>
            <a:gdLst/>
            <a:ahLst/>
            <a:cxnLst/>
            <a:rect l="l" t="t" r="r" b="b"/>
            <a:pathLst>
              <a:path w="9627670" h="7004130">
                <a:moveTo>
                  <a:pt x="0" y="0"/>
                </a:moveTo>
                <a:lnTo>
                  <a:pt x="9627670" y="0"/>
                </a:lnTo>
                <a:lnTo>
                  <a:pt x="9627670" y="7004130"/>
                </a:lnTo>
                <a:lnTo>
                  <a:pt x="0" y="700413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11" name="Freeform 11"/>
          <p:cNvSpPr/>
          <p:nvPr/>
        </p:nvSpPr>
        <p:spPr>
          <a:xfrm rot="2357490">
            <a:off x="4021135" y="1164087"/>
            <a:ext cx="5585721" cy="5348328"/>
          </a:xfrm>
          <a:custGeom>
            <a:avLst/>
            <a:gdLst/>
            <a:ahLst/>
            <a:cxnLst/>
            <a:rect l="l" t="t" r="r" b="b"/>
            <a:pathLst>
              <a:path w="5585721" h="5348328">
                <a:moveTo>
                  <a:pt x="0" y="0"/>
                </a:moveTo>
                <a:lnTo>
                  <a:pt x="5585721" y="0"/>
                </a:lnTo>
                <a:lnTo>
                  <a:pt x="5585721" y="5348328"/>
                </a:lnTo>
                <a:lnTo>
                  <a:pt x="0" y="534832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sp>
        <p:nvSpPr>
          <p:cNvPr id="12" name="TextBox 12"/>
          <p:cNvSpPr txBox="1"/>
          <p:nvPr/>
        </p:nvSpPr>
        <p:spPr>
          <a:xfrm>
            <a:off x="5244052" y="3832204"/>
            <a:ext cx="7952297" cy="32015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5997"/>
              </a:lnSpc>
              <a:spcBef>
                <a:spcPct val="0"/>
              </a:spcBef>
            </a:pPr>
            <a:r>
              <a:rPr lang="en-US" sz="19996" dirty="0">
                <a:solidFill>
                  <a:srgbClr val="FAFAFA"/>
                </a:solidFill>
                <a:latin typeface="Edo"/>
                <a:ea typeface="Edo"/>
                <a:cs typeface="Edo"/>
                <a:sym typeface="Edo"/>
              </a:rPr>
              <a:t>COP</a:t>
            </a:r>
          </a:p>
          <a:p>
            <a:pPr marL="0" lvl="0" indent="0" algn="ctr">
              <a:lnSpc>
                <a:spcPts val="8639"/>
              </a:lnSpc>
              <a:spcBef>
                <a:spcPct val="0"/>
              </a:spcBef>
            </a:pPr>
            <a:r>
              <a:rPr lang="en-US" sz="10799" u="none" strike="noStrike" dirty="0" err="1">
                <a:solidFill>
                  <a:srgbClr val="FAFAFA"/>
                </a:solidFill>
                <a:latin typeface="Edo"/>
                <a:ea typeface="Edo"/>
                <a:cs typeface="Edo"/>
                <a:sym typeface="Edo"/>
              </a:rPr>
              <a:t>Caerfyrrdin</a:t>
            </a:r>
            <a:endParaRPr lang="en-US" sz="10799" u="none" strike="noStrike" dirty="0">
              <a:solidFill>
                <a:srgbClr val="FAFAFA"/>
              </a:solidFill>
              <a:latin typeface="Edo"/>
              <a:ea typeface="Edo"/>
              <a:cs typeface="Edo"/>
              <a:sym typeface="Edo"/>
            </a:endParaRPr>
          </a:p>
        </p:txBody>
      </p:sp>
      <p:sp>
        <p:nvSpPr>
          <p:cNvPr id="13" name="Freeform 13"/>
          <p:cNvSpPr/>
          <p:nvPr/>
        </p:nvSpPr>
        <p:spPr>
          <a:xfrm rot="-1369640">
            <a:off x="2429475" y="5664356"/>
            <a:ext cx="2718237" cy="3366238"/>
          </a:xfrm>
          <a:custGeom>
            <a:avLst/>
            <a:gdLst/>
            <a:ahLst/>
            <a:cxnLst/>
            <a:rect l="l" t="t" r="r" b="b"/>
            <a:pathLst>
              <a:path w="2718237" h="3366238">
                <a:moveTo>
                  <a:pt x="0" y="0"/>
                </a:moveTo>
                <a:lnTo>
                  <a:pt x="2718238" y="0"/>
                </a:lnTo>
                <a:lnTo>
                  <a:pt x="2718238" y="3366239"/>
                </a:lnTo>
                <a:lnTo>
                  <a:pt x="0" y="3366239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14" name="Freeform 14"/>
          <p:cNvSpPr/>
          <p:nvPr/>
        </p:nvSpPr>
        <p:spPr>
          <a:xfrm>
            <a:off x="12269167" y="1438401"/>
            <a:ext cx="2309887" cy="2306999"/>
          </a:xfrm>
          <a:custGeom>
            <a:avLst/>
            <a:gdLst/>
            <a:ahLst/>
            <a:cxnLst/>
            <a:rect l="l" t="t" r="r" b="b"/>
            <a:pathLst>
              <a:path w="2309887" h="2306999">
                <a:moveTo>
                  <a:pt x="0" y="0"/>
                </a:moveTo>
                <a:lnTo>
                  <a:pt x="2309887" y="0"/>
                </a:lnTo>
                <a:lnTo>
                  <a:pt x="2309887" y="2306999"/>
                </a:lnTo>
                <a:lnTo>
                  <a:pt x="0" y="2306999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15" name="TextBox 15"/>
          <p:cNvSpPr txBox="1"/>
          <p:nvPr/>
        </p:nvSpPr>
        <p:spPr>
          <a:xfrm>
            <a:off x="5091652" y="9075464"/>
            <a:ext cx="8104697" cy="3968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799"/>
              </a:lnSpc>
              <a:spcBef>
                <a:spcPct val="0"/>
              </a:spcBef>
            </a:pPr>
            <a:r>
              <a:rPr lang="en-US" sz="3499" dirty="0" err="1">
                <a:solidFill>
                  <a:srgbClr val="10844B"/>
                </a:solidFill>
                <a:latin typeface="Sensei"/>
                <a:ea typeface="Sensei"/>
                <a:cs typeface="Sensei"/>
                <a:sym typeface="Sensei"/>
              </a:rPr>
              <a:t>Meicro</a:t>
            </a:r>
            <a:r>
              <a:rPr lang="en-US" sz="3499" dirty="0">
                <a:solidFill>
                  <a:srgbClr val="10844B"/>
                </a:solidFill>
                <a:latin typeface="Sensei"/>
                <a:ea typeface="Sensei"/>
                <a:cs typeface="Sensei"/>
                <a:sym typeface="Sensei"/>
              </a:rPr>
              <a:t> </a:t>
            </a:r>
            <a:r>
              <a:rPr lang="en-US" sz="3499" dirty="0" err="1">
                <a:solidFill>
                  <a:srgbClr val="10844B"/>
                </a:solidFill>
                <a:latin typeface="Sensei"/>
                <a:ea typeface="Sensei"/>
                <a:cs typeface="Sensei"/>
                <a:sym typeface="Sensei"/>
              </a:rPr>
              <a:t>Ddysgu</a:t>
            </a:r>
            <a:r>
              <a:rPr lang="en-US" sz="3499" dirty="0">
                <a:solidFill>
                  <a:srgbClr val="10844B"/>
                </a:solidFill>
                <a:latin typeface="Sensei"/>
                <a:ea typeface="Sensei"/>
                <a:cs typeface="Sensei"/>
                <a:sym typeface="Sensei"/>
              </a:rPr>
              <a:t>: David Lewis 1352450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5537708" y="9605688"/>
            <a:ext cx="7212585" cy="3968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799"/>
              </a:lnSpc>
              <a:spcBef>
                <a:spcPct val="0"/>
              </a:spcBef>
            </a:pPr>
            <a:r>
              <a:rPr lang="en-US" sz="3499">
                <a:solidFill>
                  <a:srgbClr val="10844B"/>
                </a:solidFill>
                <a:latin typeface="Sensei"/>
                <a:ea typeface="Sensei"/>
                <a:cs typeface="Sensei"/>
                <a:sym typeface="Sensei"/>
              </a:rPr>
              <a:t>Ysgol Prendergast</a:t>
            </a:r>
          </a:p>
        </p:txBody>
      </p:sp>
      <p:sp>
        <p:nvSpPr>
          <p:cNvPr id="17" name="TextBox 5">
            <a:extLst>
              <a:ext uri="{FF2B5EF4-FFF2-40B4-BE49-F238E27FC236}">
                <a16:creationId xmlns:a16="http://schemas.microsoft.com/office/drawing/2014/main" id="{468D5EAD-8553-2F4E-90D3-4153DAD5EBF7}"/>
              </a:ext>
            </a:extLst>
          </p:cNvPr>
          <p:cNvSpPr txBox="1"/>
          <p:nvPr/>
        </p:nvSpPr>
        <p:spPr>
          <a:xfrm>
            <a:off x="5961362" y="294029"/>
            <a:ext cx="12326638" cy="8976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6999"/>
              </a:lnSpc>
              <a:spcBef>
                <a:spcPct val="0"/>
              </a:spcBef>
            </a:pPr>
            <a:r>
              <a:rPr lang="cy-GB" sz="6999" dirty="0">
                <a:solidFill>
                  <a:srgbClr val="10844B"/>
                </a:solidFill>
                <a:latin typeface="Edo"/>
                <a:ea typeface="Edo"/>
                <a:cs typeface="Edo"/>
                <a:sym typeface="Edo"/>
              </a:rPr>
              <a:t>Achubwch yr amgylchedd!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259" b="-9259"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Freeform 3"/>
          <p:cNvSpPr/>
          <p:nvPr/>
        </p:nvSpPr>
        <p:spPr>
          <a:xfrm rot="2357490">
            <a:off x="-3719663" y="6922184"/>
            <a:ext cx="7531627" cy="7211533"/>
          </a:xfrm>
          <a:custGeom>
            <a:avLst/>
            <a:gdLst/>
            <a:ahLst/>
            <a:cxnLst/>
            <a:rect l="l" t="t" r="r" b="b"/>
            <a:pathLst>
              <a:path w="7531627" h="7211533">
                <a:moveTo>
                  <a:pt x="0" y="0"/>
                </a:moveTo>
                <a:lnTo>
                  <a:pt x="7531627" y="0"/>
                </a:lnTo>
                <a:lnTo>
                  <a:pt x="7531627" y="7211533"/>
                </a:lnTo>
                <a:lnTo>
                  <a:pt x="0" y="721153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sp>
        <p:nvSpPr>
          <p:cNvPr id="4" name="Freeform 4"/>
          <p:cNvSpPr/>
          <p:nvPr/>
        </p:nvSpPr>
        <p:spPr>
          <a:xfrm rot="2357490">
            <a:off x="-2275245" y="-5201321"/>
            <a:ext cx="7531627" cy="7211533"/>
          </a:xfrm>
          <a:custGeom>
            <a:avLst/>
            <a:gdLst/>
            <a:ahLst/>
            <a:cxnLst/>
            <a:rect l="l" t="t" r="r" b="b"/>
            <a:pathLst>
              <a:path w="7531627" h="7211533">
                <a:moveTo>
                  <a:pt x="0" y="0"/>
                </a:moveTo>
                <a:lnTo>
                  <a:pt x="7531627" y="0"/>
                </a:lnTo>
                <a:lnTo>
                  <a:pt x="7531627" y="7211533"/>
                </a:lnTo>
                <a:lnTo>
                  <a:pt x="0" y="721153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sp>
        <p:nvSpPr>
          <p:cNvPr id="5" name="Freeform 5"/>
          <p:cNvSpPr/>
          <p:nvPr/>
        </p:nvSpPr>
        <p:spPr>
          <a:xfrm rot="2357490">
            <a:off x="16574704" y="5747783"/>
            <a:ext cx="7531627" cy="7211533"/>
          </a:xfrm>
          <a:custGeom>
            <a:avLst/>
            <a:gdLst/>
            <a:ahLst/>
            <a:cxnLst/>
            <a:rect l="l" t="t" r="r" b="b"/>
            <a:pathLst>
              <a:path w="7531627" h="7211533">
                <a:moveTo>
                  <a:pt x="0" y="0"/>
                </a:moveTo>
                <a:lnTo>
                  <a:pt x="7531627" y="0"/>
                </a:lnTo>
                <a:lnTo>
                  <a:pt x="7531627" y="7211534"/>
                </a:lnTo>
                <a:lnTo>
                  <a:pt x="0" y="721153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sp>
        <p:nvSpPr>
          <p:cNvPr id="6" name="Freeform 6"/>
          <p:cNvSpPr/>
          <p:nvPr/>
        </p:nvSpPr>
        <p:spPr>
          <a:xfrm rot="2831094">
            <a:off x="13837361" y="-2642863"/>
            <a:ext cx="7531627" cy="7211533"/>
          </a:xfrm>
          <a:custGeom>
            <a:avLst/>
            <a:gdLst/>
            <a:ahLst/>
            <a:cxnLst/>
            <a:rect l="l" t="t" r="r" b="b"/>
            <a:pathLst>
              <a:path w="7531627" h="7211533">
                <a:moveTo>
                  <a:pt x="0" y="0"/>
                </a:moveTo>
                <a:lnTo>
                  <a:pt x="7531628" y="0"/>
                </a:lnTo>
                <a:lnTo>
                  <a:pt x="7531628" y="7211533"/>
                </a:lnTo>
                <a:lnTo>
                  <a:pt x="0" y="721153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sp>
        <p:nvSpPr>
          <p:cNvPr id="7" name="Freeform 7"/>
          <p:cNvSpPr/>
          <p:nvPr/>
        </p:nvSpPr>
        <p:spPr>
          <a:xfrm>
            <a:off x="2425959" y="1028700"/>
            <a:ext cx="13436082" cy="8229600"/>
          </a:xfrm>
          <a:custGeom>
            <a:avLst/>
            <a:gdLst/>
            <a:ahLst/>
            <a:cxnLst/>
            <a:rect l="l" t="t" r="r" b="b"/>
            <a:pathLst>
              <a:path w="13436082" h="8229600">
                <a:moveTo>
                  <a:pt x="0" y="0"/>
                </a:moveTo>
                <a:lnTo>
                  <a:pt x="13436082" y="0"/>
                </a:lnTo>
                <a:lnTo>
                  <a:pt x="13436082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sp>
        <p:nvSpPr>
          <p:cNvPr id="8" name="Freeform 8"/>
          <p:cNvSpPr/>
          <p:nvPr/>
        </p:nvSpPr>
        <p:spPr>
          <a:xfrm rot="2086715">
            <a:off x="15884655" y="-1943637"/>
            <a:ext cx="4471780" cy="4002243"/>
          </a:xfrm>
          <a:custGeom>
            <a:avLst/>
            <a:gdLst/>
            <a:ahLst/>
            <a:cxnLst/>
            <a:rect l="l" t="t" r="r" b="b"/>
            <a:pathLst>
              <a:path w="4471780" h="4002243">
                <a:moveTo>
                  <a:pt x="0" y="0"/>
                </a:moveTo>
                <a:lnTo>
                  <a:pt x="4471780" y="0"/>
                </a:lnTo>
                <a:lnTo>
                  <a:pt x="4471780" y="4002243"/>
                </a:lnTo>
                <a:lnTo>
                  <a:pt x="0" y="4002243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9" name="Freeform 9"/>
          <p:cNvSpPr/>
          <p:nvPr/>
        </p:nvSpPr>
        <p:spPr>
          <a:xfrm>
            <a:off x="10010166" y="9258300"/>
            <a:ext cx="3750530" cy="3136380"/>
          </a:xfrm>
          <a:custGeom>
            <a:avLst/>
            <a:gdLst/>
            <a:ahLst/>
            <a:cxnLst/>
            <a:rect l="l" t="t" r="r" b="b"/>
            <a:pathLst>
              <a:path w="3750530" h="3136380">
                <a:moveTo>
                  <a:pt x="0" y="0"/>
                </a:moveTo>
                <a:lnTo>
                  <a:pt x="3750530" y="0"/>
                </a:lnTo>
                <a:lnTo>
                  <a:pt x="3750530" y="3136380"/>
                </a:lnTo>
                <a:lnTo>
                  <a:pt x="0" y="3136380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10" name="Freeform 10"/>
          <p:cNvSpPr/>
          <p:nvPr/>
        </p:nvSpPr>
        <p:spPr>
          <a:xfrm>
            <a:off x="11429223" y="6700865"/>
            <a:ext cx="5830077" cy="2652685"/>
          </a:xfrm>
          <a:custGeom>
            <a:avLst/>
            <a:gdLst/>
            <a:ahLst/>
            <a:cxnLst/>
            <a:rect l="l" t="t" r="r" b="b"/>
            <a:pathLst>
              <a:path w="5830077" h="2652685">
                <a:moveTo>
                  <a:pt x="0" y="0"/>
                </a:moveTo>
                <a:lnTo>
                  <a:pt x="5830077" y="0"/>
                </a:lnTo>
                <a:lnTo>
                  <a:pt x="5830077" y="2652685"/>
                </a:lnTo>
                <a:lnTo>
                  <a:pt x="0" y="265268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11" name="Freeform 11"/>
          <p:cNvSpPr/>
          <p:nvPr/>
        </p:nvSpPr>
        <p:spPr>
          <a:xfrm>
            <a:off x="1490569" y="5751669"/>
            <a:ext cx="4566568" cy="3601881"/>
          </a:xfrm>
          <a:custGeom>
            <a:avLst/>
            <a:gdLst/>
            <a:ahLst/>
            <a:cxnLst/>
            <a:rect l="l" t="t" r="r" b="b"/>
            <a:pathLst>
              <a:path w="4566568" h="3601881">
                <a:moveTo>
                  <a:pt x="0" y="0"/>
                </a:moveTo>
                <a:lnTo>
                  <a:pt x="4566568" y="0"/>
                </a:lnTo>
                <a:lnTo>
                  <a:pt x="4566568" y="3601881"/>
                </a:lnTo>
                <a:lnTo>
                  <a:pt x="0" y="360188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12" name="TextBox 12"/>
          <p:cNvSpPr txBox="1"/>
          <p:nvPr/>
        </p:nvSpPr>
        <p:spPr>
          <a:xfrm>
            <a:off x="4852429" y="2952316"/>
            <a:ext cx="8583143" cy="958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6999"/>
              </a:lnSpc>
              <a:spcBef>
                <a:spcPct val="0"/>
              </a:spcBef>
            </a:pPr>
            <a:r>
              <a:rPr lang="en-US" sz="6999">
                <a:solidFill>
                  <a:srgbClr val="FAFAFA"/>
                </a:solidFill>
                <a:latin typeface="Edo"/>
                <a:ea typeface="Edo"/>
                <a:cs typeface="Edo"/>
                <a:sym typeface="Edo"/>
              </a:rPr>
              <a:t>cyn y confensiwn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553094" y="4514361"/>
            <a:ext cx="7181812" cy="14954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119"/>
              </a:lnSpc>
            </a:pPr>
            <a:r>
              <a:rPr lang="en-US" sz="3599">
                <a:solidFill>
                  <a:srgbClr val="FAFAFA"/>
                </a:solidFill>
                <a:latin typeface="Sensei"/>
                <a:ea typeface="Sensei"/>
                <a:cs typeface="Sensei"/>
                <a:sym typeface="Sensei"/>
              </a:rPr>
              <a:t>Mae llawer o lanast yma y bore ‘ma. Wnewch chi helpu fi?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259" b="-9259"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Freeform 3"/>
          <p:cNvSpPr/>
          <p:nvPr/>
        </p:nvSpPr>
        <p:spPr>
          <a:xfrm rot="2357490">
            <a:off x="-3719663" y="6922184"/>
            <a:ext cx="7531627" cy="7211533"/>
          </a:xfrm>
          <a:custGeom>
            <a:avLst/>
            <a:gdLst/>
            <a:ahLst/>
            <a:cxnLst/>
            <a:rect l="l" t="t" r="r" b="b"/>
            <a:pathLst>
              <a:path w="7531627" h="7211533">
                <a:moveTo>
                  <a:pt x="0" y="0"/>
                </a:moveTo>
                <a:lnTo>
                  <a:pt x="7531627" y="0"/>
                </a:lnTo>
                <a:lnTo>
                  <a:pt x="7531627" y="7211533"/>
                </a:lnTo>
                <a:lnTo>
                  <a:pt x="0" y="721153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sp>
        <p:nvSpPr>
          <p:cNvPr id="4" name="Freeform 4"/>
          <p:cNvSpPr/>
          <p:nvPr/>
        </p:nvSpPr>
        <p:spPr>
          <a:xfrm rot="2357490">
            <a:off x="-2275245" y="-5201321"/>
            <a:ext cx="7531627" cy="7211533"/>
          </a:xfrm>
          <a:custGeom>
            <a:avLst/>
            <a:gdLst/>
            <a:ahLst/>
            <a:cxnLst/>
            <a:rect l="l" t="t" r="r" b="b"/>
            <a:pathLst>
              <a:path w="7531627" h="7211533">
                <a:moveTo>
                  <a:pt x="0" y="0"/>
                </a:moveTo>
                <a:lnTo>
                  <a:pt x="7531627" y="0"/>
                </a:lnTo>
                <a:lnTo>
                  <a:pt x="7531627" y="7211533"/>
                </a:lnTo>
                <a:lnTo>
                  <a:pt x="0" y="721153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sp>
        <p:nvSpPr>
          <p:cNvPr id="5" name="Freeform 5"/>
          <p:cNvSpPr/>
          <p:nvPr/>
        </p:nvSpPr>
        <p:spPr>
          <a:xfrm rot="2357490">
            <a:off x="16574704" y="5747783"/>
            <a:ext cx="7531627" cy="7211533"/>
          </a:xfrm>
          <a:custGeom>
            <a:avLst/>
            <a:gdLst/>
            <a:ahLst/>
            <a:cxnLst/>
            <a:rect l="l" t="t" r="r" b="b"/>
            <a:pathLst>
              <a:path w="7531627" h="7211533">
                <a:moveTo>
                  <a:pt x="0" y="0"/>
                </a:moveTo>
                <a:lnTo>
                  <a:pt x="7531627" y="0"/>
                </a:lnTo>
                <a:lnTo>
                  <a:pt x="7531627" y="7211534"/>
                </a:lnTo>
                <a:lnTo>
                  <a:pt x="0" y="721153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sp>
        <p:nvSpPr>
          <p:cNvPr id="6" name="Freeform 6"/>
          <p:cNvSpPr/>
          <p:nvPr/>
        </p:nvSpPr>
        <p:spPr>
          <a:xfrm rot="2831094">
            <a:off x="13837361" y="-2642863"/>
            <a:ext cx="7531627" cy="7211533"/>
          </a:xfrm>
          <a:custGeom>
            <a:avLst/>
            <a:gdLst/>
            <a:ahLst/>
            <a:cxnLst/>
            <a:rect l="l" t="t" r="r" b="b"/>
            <a:pathLst>
              <a:path w="7531627" h="7211533">
                <a:moveTo>
                  <a:pt x="0" y="0"/>
                </a:moveTo>
                <a:lnTo>
                  <a:pt x="7531628" y="0"/>
                </a:lnTo>
                <a:lnTo>
                  <a:pt x="7531628" y="7211533"/>
                </a:lnTo>
                <a:lnTo>
                  <a:pt x="0" y="721153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sp>
        <p:nvSpPr>
          <p:cNvPr id="7" name="Freeform 7"/>
          <p:cNvSpPr/>
          <p:nvPr/>
        </p:nvSpPr>
        <p:spPr>
          <a:xfrm>
            <a:off x="1028700" y="63362"/>
            <a:ext cx="16574475" cy="10151866"/>
          </a:xfrm>
          <a:custGeom>
            <a:avLst/>
            <a:gdLst/>
            <a:ahLst/>
            <a:cxnLst/>
            <a:rect l="l" t="t" r="r" b="b"/>
            <a:pathLst>
              <a:path w="16574475" h="10151866">
                <a:moveTo>
                  <a:pt x="0" y="0"/>
                </a:moveTo>
                <a:lnTo>
                  <a:pt x="16574475" y="0"/>
                </a:lnTo>
                <a:lnTo>
                  <a:pt x="16574475" y="10151866"/>
                </a:lnTo>
                <a:lnTo>
                  <a:pt x="0" y="10151866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sp>
        <p:nvSpPr>
          <p:cNvPr id="8" name="Freeform 8"/>
          <p:cNvSpPr/>
          <p:nvPr/>
        </p:nvSpPr>
        <p:spPr>
          <a:xfrm rot="2086715">
            <a:off x="15884655" y="-1943637"/>
            <a:ext cx="4471780" cy="4002243"/>
          </a:xfrm>
          <a:custGeom>
            <a:avLst/>
            <a:gdLst/>
            <a:ahLst/>
            <a:cxnLst/>
            <a:rect l="l" t="t" r="r" b="b"/>
            <a:pathLst>
              <a:path w="4471780" h="4002243">
                <a:moveTo>
                  <a:pt x="0" y="0"/>
                </a:moveTo>
                <a:lnTo>
                  <a:pt x="4471780" y="0"/>
                </a:lnTo>
                <a:lnTo>
                  <a:pt x="4471780" y="4002243"/>
                </a:lnTo>
                <a:lnTo>
                  <a:pt x="0" y="4002243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9" name="Freeform 9"/>
          <p:cNvSpPr/>
          <p:nvPr/>
        </p:nvSpPr>
        <p:spPr>
          <a:xfrm>
            <a:off x="10010166" y="9258300"/>
            <a:ext cx="3750530" cy="3136380"/>
          </a:xfrm>
          <a:custGeom>
            <a:avLst/>
            <a:gdLst/>
            <a:ahLst/>
            <a:cxnLst/>
            <a:rect l="l" t="t" r="r" b="b"/>
            <a:pathLst>
              <a:path w="3750530" h="3136380">
                <a:moveTo>
                  <a:pt x="0" y="0"/>
                </a:moveTo>
                <a:lnTo>
                  <a:pt x="3750530" y="0"/>
                </a:lnTo>
                <a:lnTo>
                  <a:pt x="3750530" y="3136380"/>
                </a:lnTo>
                <a:lnTo>
                  <a:pt x="0" y="3136380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10" name="TextBox 10"/>
          <p:cNvSpPr txBox="1"/>
          <p:nvPr/>
        </p:nvSpPr>
        <p:spPr>
          <a:xfrm>
            <a:off x="4423602" y="441322"/>
            <a:ext cx="10344391" cy="91090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369"/>
              </a:lnSpc>
            </a:pPr>
            <a:r>
              <a:rPr lang="en-US" sz="6099">
                <a:solidFill>
                  <a:srgbClr val="FAFAFA"/>
                </a:solidFill>
                <a:latin typeface="Sensei"/>
                <a:ea typeface="Sensei"/>
                <a:cs typeface="Sensei"/>
                <a:sym typeface="Sensei"/>
              </a:rPr>
              <a:t>Gwnaf i</a:t>
            </a:r>
          </a:p>
          <a:p>
            <a:pPr algn="ctr">
              <a:lnSpc>
                <a:spcPts val="10369"/>
              </a:lnSpc>
            </a:pPr>
            <a:r>
              <a:rPr lang="en-US" sz="6099">
                <a:solidFill>
                  <a:srgbClr val="FAFAFA"/>
                </a:solidFill>
                <a:latin typeface="Sensei"/>
                <a:ea typeface="Sensei"/>
                <a:cs typeface="Sensei"/>
                <a:sym typeface="Sensei"/>
              </a:rPr>
              <a:t>Gwnei di</a:t>
            </a:r>
          </a:p>
          <a:p>
            <a:pPr algn="ctr">
              <a:lnSpc>
                <a:spcPts val="10369"/>
              </a:lnSpc>
            </a:pPr>
            <a:r>
              <a:rPr lang="en-US" sz="6099">
                <a:solidFill>
                  <a:srgbClr val="FAFAFA"/>
                </a:solidFill>
                <a:latin typeface="Sensei"/>
                <a:ea typeface="Sensei"/>
                <a:cs typeface="Sensei"/>
                <a:sym typeface="Sensei"/>
              </a:rPr>
              <a:t>Gwnaiff e</a:t>
            </a:r>
          </a:p>
          <a:p>
            <a:pPr algn="ctr">
              <a:lnSpc>
                <a:spcPts val="10369"/>
              </a:lnSpc>
            </a:pPr>
            <a:r>
              <a:rPr lang="en-US" sz="6099">
                <a:solidFill>
                  <a:srgbClr val="FAFAFA"/>
                </a:solidFill>
                <a:latin typeface="Sensei"/>
                <a:ea typeface="Sensei"/>
                <a:cs typeface="Sensei"/>
                <a:sym typeface="Sensei"/>
              </a:rPr>
              <a:t>Gwnaiff hi</a:t>
            </a:r>
          </a:p>
          <a:p>
            <a:pPr algn="ctr">
              <a:lnSpc>
                <a:spcPts val="10369"/>
              </a:lnSpc>
            </a:pPr>
            <a:r>
              <a:rPr lang="en-US" sz="6099">
                <a:solidFill>
                  <a:srgbClr val="FAFAFA"/>
                </a:solidFill>
                <a:latin typeface="Sensei"/>
                <a:ea typeface="Sensei"/>
                <a:cs typeface="Sensei"/>
                <a:sym typeface="Sensei"/>
              </a:rPr>
              <a:t>Gwnawn ni</a:t>
            </a:r>
          </a:p>
          <a:p>
            <a:pPr algn="ctr">
              <a:lnSpc>
                <a:spcPts val="10369"/>
              </a:lnSpc>
            </a:pPr>
            <a:r>
              <a:rPr lang="en-US" sz="6099">
                <a:solidFill>
                  <a:srgbClr val="FAFAFA"/>
                </a:solidFill>
                <a:latin typeface="Sensei"/>
                <a:ea typeface="Sensei"/>
                <a:cs typeface="Sensei"/>
                <a:sym typeface="Sensei"/>
              </a:rPr>
              <a:t>Gwnewch chi</a:t>
            </a:r>
          </a:p>
          <a:p>
            <a:pPr algn="ctr">
              <a:lnSpc>
                <a:spcPts val="10369"/>
              </a:lnSpc>
            </a:pPr>
            <a:r>
              <a:rPr lang="en-US" sz="6099">
                <a:solidFill>
                  <a:srgbClr val="FAFAFA"/>
                </a:solidFill>
                <a:latin typeface="Sensei"/>
                <a:ea typeface="Sensei"/>
                <a:cs typeface="Sensei"/>
                <a:sym typeface="Sensei"/>
              </a:rPr>
              <a:t>Gwnân nhw</a:t>
            </a:r>
          </a:p>
        </p:txBody>
      </p:sp>
      <p:sp>
        <p:nvSpPr>
          <p:cNvPr id="11" name="Freeform 11"/>
          <p:cNvSpPr/>
          <p:nvPr/>
        </p:nvSpPr>
        <p:spPr>
          <a:xfrm>
            <a:off x="14767992" y="7493003"/>
            <a:ext cx="2382253" cy="2057400"/>
          </a:xfrm>
          <a:custGeom>
            <a:avLst/>
            <a:gdLst/>
            <a:ahLst/>
            <a:cxnLst/>
            <a:rect l="l" t="t" r="r" b="b"/>
            <a:pathLst>
              <a:path w="2382253" h="2057400">
                <a:moveTo>
                  <a:pt x="0" y="0"/>
                </a:moveTo>
                <a:lnTo>
                  <a:pt x="2382253" y="0"/>
                </a:lnTo>
                <a:lnTo>
                  <a:pt x="2382253" y="2057400"/>
                </a:lnTo>
                <a:lnTo>
                  <a:pt x="0" y="205740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12" name="TextBox 12"/>
          <p:cNvSpPr txBox="1"/>
          <p:nvPr/>
        </p:nvSpPr>
        <p:spPr>
          <a:xfrm>
            <a:off x="746845" y="132080"/>
            <a:ext cx="4074490" cy="8966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>
                <a:solidFill>
                  <a:srgbClr val="10844B"/>
                </a:solidFill>
                <a:latin typeface="Sensei"/>
                <a:ea typeface="Sensei"/>
                <a:cs typeface="Sensei"/>
                <a:sym typeface="Sensei"/>
              </a:rPr>
              <a:t>Y Cadarnhaol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259" b="-9259"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Freeform 3"/>
          <p:cNvSpPr/>
          <p:nvPr/>
        </p:nvSpPr>
        <p:spPr>
          <a:xfrm rot="2357490">
            <a:off x="-3719663" y="6922184"/>
            <a:ext cx="7531627" cy="7211533"/>
          </a:xfrm>
          <a:custGeom>
            <a:avLst/>
            <a:gdLst/>
            <a:ahLst/>
            <a:cxnLst/>
            <a:rect l="l" t="t" r="r" b="b"/>
            <a:pathLst>
              <a:path w="7531627" h="7211533">
                <a:moveTo>
                  <a:pt x="0" y="0"/>
                </a:moveTo>
                <a:lnTo>
                  <a:pt x="7531627" y="0"/>
                </a:lnTo>
                <a:lnTo>
                  <a:pt x="7531627" y="7211533"/>
                </a:lnTo>
                <a:lnTo>
                  <a:pt x="0" y="721153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sp>
        <p:nvSpPr>
          <p:cNvPr id="4" name="Freeform 4"/>
          <p:cNvSpPr/>
          <p:nvPr/>
        </p:nvSpPr>
        <p:spPr>
          <a:xfrm rot="2357490">
            <a:off x="-2275245" y="-5201321"/>
            <a:ext cx="7531627" cy="7211533"/>
          </a:xfrm>
          <a:custGeom>
            <a:avLst/>
            <a:gdLst/>
            <a:ahLst/>
            <a:cxnLst/>
            <a:rect l="l" t="t" r="r" b="b"/>
            <a:pathLst>
              <a:path w="7531627" h="7211533">
                <a:moveTo>
                  <a:pt x="0" y="0"/>
                </a:moveTo>
                <a:lnTo>
                  <a:pt x="7531627" y="0"/>
                </a:lnTo>
                <a:lnTo>
                  <a:pt x="7531627" y="7211533"/>
                </a:lnTo>
                <a:lnTo>
                  <a:pt x="0" y="721153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sp>
        <p:nvSpPr>
          <p:cNvPr id="5" name="Freeform 5"/>
          <p:cNvSpPr/>
          <p:nvPr/>
        </p:nvSpPr>
        <p:spPr>
          <a:xfrm rot="2357490">
            <a:off x="16574704" y="5747783"/>
            <a:ext cx="7531627" cy="7211533"/>
          </a:xfrm>
          <a:custGeom>
            <a:avLst/>
            <a:gdLst/>
            <a:ahLst/>
            <a:cxnLst/>
            <a:rect l="l" t="t" r="r" b="b"/>
            <a:pathLst>
              <a:path w="7531627" h="7211533">
                <a:moveTo>
                  <a:pt x="0" y="0"/>
                </a:moveTo>
                <a:lnTo>
                  <a:pt x="7531627" y="0"/>
                </a:lnTo>
                <a:lnTo>
                  <a:pt x="7531627" y="7211534"/>
                </a:lnTo>
                <a:lnTo>
                  <a:pt x="0" y="721153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sp>
        <p:nvSpPr>
          <p:cNvPr id="6" name="Freeform 6"/>
          <p:cNvSpPr/>
          <p:nvPr/>
        </p:nvSpPr>
        <p:spPr>
          <a:xfrm rot="2831094">
            <a:off x="13837361" y="-2642863"/>
            <a:ext cx="7531627" cy="7211533"/>
          </a:xfrm>
          <a:custGeom>
            <a:avLst/>
            <a:gdLst/>
            <a:ahLst/>
            <a:cxnLst/>
            <a:rect l="l" t="t" r="r" b="b"/>
            <a:pathLst>
              <a:path w="7531627" h="7211533">
                <a:moveTo>
                  <a:pt x="0" y="0"/>
                </a:moveTo>
                <a:lnTo>
                  <a:pt x="7531628" y="0"/>
                </a:lnTo>
                <a:lnTo>
                  <a:pt x="7531628" y="7211533"/>
                </a:lnTo>
                <a:lnTo>
                  <a:pt x="0" y="721153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sp>
        <p:nvSpPr>
          <p:cNvPr id="7" name="Freeform 7"/>
          <p:cNvSpPr/>
          <p:nvPr/>
        </p:nvSpPr>
        <p:spPr>
          <a:xfrm>
            <a:off x="1028700" y="63362"/>
            <a:ext cx="16574475" cy="10151866"/>
          </a:xfrm>
          <a:custGeom>
            <a:avLst/>
            <a:gdLst/>
            <a:ahLst/>
            <a:cxnLst/>
            <a:rect l="l" t="t" r="r" b="b"/>
            <a:pathLst>
              <a:path w="16574475" h="10151866">
                <a:moveTo>
                  <a:pt x="0" y="0"/>
                </a:moveTo>
                <a:lnTo>
                  <a:pt x="16574475" y="0"/>
                </a:lnTo>
                <a:lnTo>
                  <a:pt x="16574475" y="10151866"/>
                </a:lnTo>
                <a:lnTo>
                  <a:pt x="0" y="10151866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sp>
        <p:nvSpPr>
          <p:cNvPr id="8" name="Freeform 8"/>
          <p:cNvSpPr/>
          <p:nvPr/>
        </p:nvSpPr>
        <p:spPr>
          <a:xfrm rot="2086715">
            <a:off x="15884655" y="-1943637"/>
            <a:ext cx="4471780" cy="4002243"/>
          </a:xfrm>
          <a:custGeom>
            <a:avLst/>
            <a:gdLst/>
            <a:ahLst/>
            <a:cxnLst/>
            <a:rect l="l" t="t" r="r" b="b"/>
            <a:pathLst>
              <a:path w="4471780" h="4002243">
                <a:moveTo>
                  <a:pt x="0" y="0"/>
                </a:moveTo>
                <a:lnTo>
                  <a:pt x="4471780" y="0"/>
                </a:lnTo>
                <a:lnTo>
                  <a:pt x="4471780" y="4002243"/>
                </a:lnTo>
                <a:lnTo>
                  <a:pt x="0" y="4002243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9" name="Freeform 9"/>
          <p:cNvSpPr/>
          <p:nvPr/>
        </p:nvSpPr>
        <p:spPr>
          <a:xfrm>
            <a:off x="10010166" y="9258300"/>
            <a:ext cx="3750530" cy="3136380"/>
          </a:xfrm>
          <a:custGeom>
            <a:avLst/>
            <a:gdLst/>
            <a:ahLst/>
            <a:cxnLst/>
            <a:rect l="l" t="t" r="r" b="b"/>
            <a:pathLst>
              <a:path w="3750530" h="3136380">
                <a:moveTo>
                  <a:pt x="0" y="0"/>
                </a:moveTo>
                <a:lnTo>
                  <a:pt x="3750530" y="0"/>
                </a:lnTo>
                <a:lnTo>
                  <a:pt x="3750530" y="3136380"/>
                </a:lnTo>
                <a:lnTo>
                  <a:pt x="0" y="3136380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10" name="TextBox 10"/>
          <p:cNvSpPr txBox="1"/>
          <p:nvPr/>
        </p:nvSpPr>
        <p:spPr>
          <a:xfrm>
            <a:off x="4423602" y="441322"/>
            <a:ext cx="10344391" cy="91090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369"/>
              </a:lnSpc>
            </a:pPr>
            <a:r>
              <a:rPr lang="en-US" sz="6099">
                <a:solidFill>
                  <a:srgbClr val="FAFAFA"/>
                </a:solidFill>
                <a:latin typeface="Sensei"/>
                <a:ea typeface="Sensei"/>
                <a:cs typeface="Sensei"/>
                <a:sym typeface="Sensei"/>
              </a:rPr>
              <a:t>Wnaf i ddim</a:t>
            </a:r>
          </a:p>
          <a:p>
            <a:pPr algn="ctr">
              <a:lnSpc>
                <a:spcPts val="10369"/>
              </a:lnSpc>
            </a:pPr>
            <a:r>
              <a:rPr lang="en-US" sz="6099">
                <a:solidFill>
                  <a:srgbClr val="FAFAFA"/>
                </a:solidFill>
                <a:latin typeface="Sensei"/>
                <a:ea typeface="Sensei"/>
                <a:cs typeface="Sensei"/>
                <a:sym typeface="Sensei"/>
              </a:rPr>
              <a:t>Wnei di ddim</a:t>
            </a:r>
          </a:p>
          <a:p>
            <a:pPr algn="ctr">
              <a:lnSpc>
                <a:spcPts val="10369"/>
              </a:lnSpc>
            </a:pPr>
            <a:r>
              <a:rPr lang="en-US" sz="6099">
                <a:solidFill>
                  <a:srgbClr val="FAFAFA"/>
                </a:solidFill>
                <a:latin typeface="Sensei"/>
                <a:ea typeface="Sensei"/>
                <a:cs typeface="Sensei"/>
                <a:sym typeface="Sensei"/>
              </a:rPr>
              <a:t>Wnaiff e ddim</a:t>
            </a:r>
          </a:p>
          <a:p>
            <a:pPr algn="ctr">
              <a:lnSpc>
                <a:spcPts val="10369"/>
              </a:lnSpc>
            </a:pPr>
            <a:r>
              <a:rPr lang="en-US" sz="6099">
                <a:solidFill>
                  <a:srgbClr val="FAFAFA"/>
                </a:solidFill>
                <a:latin typeface="Sensei"/>
                <a:ea typeface="Sensei"/>
                <a:cs typeface="Sensei"/>
                <a:sym typeface="Sensei"/>
              </a:rPr>
              <a:t>Wnaiff hi ddim</a:t>
            </a:r>
          </a:p>
          <a:p>
            <a:pPr algn="ctr">
              <a:lnSpc>
                <a:spcPts val="10369"/>
              </a:lnSpc>
            </a:pPr>
            <a:r>
              <a:rPr lang="en-US" sz="6099">
                <a:solidFill>
                  <a:srgbClr val="FAFAFA"/>
                </a:solidFill>
                <a:latin typeface="Sensei"/>
                <a:ea typeface="Sensei"/>
                <a:cs typeface="Sensei"/>
                <a:sym typeface="Sensei"/>
              </a:rPr>
              <a:t>Wnawn ni ddim</a:t>
            </a:r>
          </a:p>
          <a:p>
            <a:pPr algn="ctr">
              <a:lnSpc>
                <a:spcPts val="10369"/>
              </a:lnSpc>
            </a:pPr>
            <a:r>
              <a:rPr lang="en-US" sz="6099">
                <a:solidFill>
                  <a:srgbClr val="FAFAFA"/>
                </a:solidFill>
                <a:latin typeface="Sensei"/>
                <a:ea typeface="Sensei"/>
                <a:cs typeface="Sensei"/>
                <a:sym typeface="Sensei"/>
              </a:rPr>
              <a:t>Wnewch chi ddim</a:t>
            </a:r>
          </a:p>
          <a:p>
            <a:pPr algn="ctr">
              <a:lnSpc>
                <a:spcPts val="10369"/>
              </a:lnSpc>
            </a:pPr>
            <a:r>
              <a:rPr lang="en-US" sz="6099">
                <a:solidFill>
                  <a:srgbClr val="FAFAFA"/>
                </a:solidFill>
                <a:latin typeface="Sensei"/>
                <a:ea typeface="Sensei"/>
                <a:cs typeface="Sensei"/>
                <a:sym typeface="Sensei"/>
              </a:rPr>
              <a:t>Wnân nhw ddim</a:t>
            </a:r>
          </a:p>
        </p:txBody>
      </p:sp>
      <p:sp>
        <p:nvSpPr>
          <p:cNvPr id="11" name="Freeform 11"/>
          <p:cNvSpPr/>
          <p:nvPr/>
        </p:nvSpPr>
        <p:spPr>
          <a:xfrm>
            <a:off x="14556059" y="7296150"/>
            <a:ext cx="2382253" cy="2057400"/>
          </a:xfrm>
          <a:custGeom>
            <a:avLst/>
            <a:gdLst/>
            <a:ahLst/>
            <a:cxnLst/>
            <a:rect l="l" t="t" r="r" b="b"/>
            <a:pathLst>
              <a:path w="2382253" h="2057400">
                <a:moveTo>
                  <a:pt x="0" y="0"/>
                </a:moveTo>
                <a:lnTo>
                  <a:pt x="2382253" y="0"/>
                </a:lnTo>
                <a:lnTo>
                  <a:pt x="2382253" y="2057400"/>
                </a:lnTo>
                <a:lnTo>
                  <a:pt x="0" y="205740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12" name="Freeform 12"/>
          <p:cNvSpPr/>
          <p:nvPr/>
        </p:nvSpPr>
        <p:spPr>
          <a:xfrm>
            <a:off x="14443974" y="6912154"/>
            <a:ext cx="2606423" cy="2825391"/>
          </a:xfrm>
          <a:custGeom>
            <a:avLst/>
            <a:gdLst/>
            <a:ahLst/>
            <a:cxnLst/>
            <a:rect l="l" t="t" r="r" b="b"/>
            <a:pathLst>
              <a:path w="2606423" h="2825391">
                <a:moveTo>
                  <a:pt x="0" y="0"/>
                </a:moveTo>
                <a:lnTo>
                  <a:pt x="2606423" y="0"/>
                </a:lnTo>
                <a:lnTo>
                  <a:pt x="2606423" y="2825392"/>
                </a:lnTo>
                <a:lnTo>
                  <a:pt x="0" y="2825392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13" name="TextBox 13"/>
          <p:cNvSpPr txBox="1"/>
          <p:nvPr/>
        </p:nvSpPr>
        <p:spPr>
          <a:xfrm>
            <a:off x="746845" y="132080"/>
            <a:ext cx="4074490" cy="8966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>
                <a:solidFill>
                  <a:srgbClr val="10844B"/>
                </a:solidFill>
                <a:latin typeface="Sensei"/>
                <a:ea typeface="Sensei"/>
                <a:cs typeface="Sensei"/>
                <a:sym typeface="Sensei"/>
              </a:rPr>
              <a:t>Y Negyddol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259" b="-9259"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Freeform 3"/>
          <p:cNvSpPr/>
          <p:nvPr/>
        </p:nvSpPr>
        <p:spPr>
          <a:xfrm rot="2831094">
            <a:off x="14522186" y="-3160936"/>
            <a:ext cx="7531627" cy="7211533"/>
          </a:xfrm>
          <a:custGeom>
            <a:avLst/>
            <a:gdLst/>
            <a:ahLst/>
            <a:cxnLst/>
            <a:rect l="l" t="t" r="r" b="b"/>
            <a:pathLst>
              <a:path w="7531627" h="7211533">
                <a:moveTo>
                  <a:pt x="0" y="0"/>
                </a:moveTo>
                <a:lnTo>
                  <a:pt x="7531628" y="0"/>
                </a:lnTo>
                <a:lnTo>
                  <a:pt x="7531628" y="7211533"/>
                </a:lnTo>
                <a:lnTo>
                  <a:pt x="0" y="721153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sp>
        <p:nvSpPr>
          <p:cNvPr id="5" name="Freeform 5"/>
          <p:cNvSpPr/>
          <p:nvPr/>
        </p:nvSpPr>
        <p:spPr>
          <a:xfrm rot="2831094">
            <a:off x="-459578" y="-4259403"/>
            <a:ext cx="7531627" cy="7211533"/>
          </a:xfrm>
          <a:custGeom>
            <a:avLst/>
            <a:gdLst/>
            <a:ahLst/>
            <a:cxnLst/>
            <a:rect l="l" t="t" r="r" b="b"/>
            <a:pathLst>
              <a:path w="7531627" h="7211533">
                <a:moveTo>
                  <a:pt x="0" y="0"/>
                </a:moveTo>
                <a:lnTo>
                  <a:pt x="7531627" y="0"/>
                </a:lnTo>
                <a:lnTo>
                  <a:pt x="7531627" y="7211533"/>
                </a:lnTo>
                <a:lnTo>
                  <a:pt x="0" y="721153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FFA60D6A-B7F6-7095-6DF4-BB3587BFF11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56131581"/>
              </p:ext>
            </p:extLst>
          </p:nvPr>
        </p:nvGraphicFramePr>
        <p:xfrm>
          <a:off x="533400" y="1538730"/>
          <a:ext cx="16916400" cy="82194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213284">
                  <a:extLst>
                    <a:ext uri="{9D8B030D-6E8A-4147-A177-3AD203B41FA5}">
                      <a16:colId xmlns:a16="http://schemas.microsoft.com/office/drawing/2014/main" val="1134366596"/>
                    </a:ext>
                  </a:extLst>
                </a:gridCol>
                <a:gridCol w="6482916">
                  <a:extLst>
                    <a:ext uri="{9D8B030D-6E8A-4147-A177-3AD203B41FA5}">
                      <a16:colId xmlns:a16="http://schemas.microsoft.com/office/drawing/2014/main" val="2709906539"/>
                    </a:ext>
                  </a:extLst>
                </a:gridCol>
                <a:gridCol w="1752600">
                  <a:extLst>
                    <a:ext uri="{9D8B030D-6E8A-4147-A177-3AD203B41FA5}">
                      <a16:colId xmlns:a16="http://schemas.microsoft.com/office/drawing/2014/main" val="2069385415"/>
                    </a:ext>
                  </a:extLst>
                </a:gridCol>
                <a:gridCol w="7467600">
                  <a:extLst>
                    <a:ext uri="{9D8B030D-6E8A-4147-A177-3AD203B41FA5}">
                      <a16:colId xmlns:a16="http://schemas.microsoft.com/office/drawing/2014/main" val="3624192548"/>
                    </a:ext>
                  </a:extLst>
                </a:gridCol>
              </a:tblGrid>
              <a:tr h="3958936">
                <a:tc>
                  <a:txBody>
                    <a:bodyPr/>
                    <a:lstStyle/>
                    <a:p>
                      <a:endParaRPr lang="cy-GB" dirty="0">
                        <a:latin typeface="ADLaM Display" panose="02010000000000000000" pitchFamily="2" charset="0"/>
                        <a:ea typeface="ADLaM Display" panose="02010000000000000000" pitchFamily="2" charset="0"/>
                        <a:cs typeface="ADLaM Display" panose="02010000000000000000" pitchFamily="2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600" dirty="0" err="1">
                          <a:latin typeface="ADLaM Display" panose="02010000000000000000" pitchFamily="2" charset="0"/>
                          <a:ea typeface="ADLaM Display" panose="02010000000000000000" pitchFamily="2" charset="0"/>
                          <a:cs typeface="ADLaM Display" panose="02010000000000000000" pitchFamily="2" charset="0"/>
                        </a:rPr>
                        <a:t>Gwnaf</a:t>
                      </a:r>
                      <a:r>
                        <a:rPr lang="en-GB" sz="3600" dirty="0">
                          <a:latin typeface="ADLaM Display" panose="02010000000000000000" pitchFamily="2" charset="0"/>
                          <a:ea typeface="ADLaM Display" panose="02010000000000000000" pitchFamily="2" charset="0"/>
                          <a:cs typeface="ADLaM Display" panose="02010000000000000000" pitchFamily="2" charset="0"/>
                        </a:rPr>
                        <a:t> </a:t>
                      </a:r>
                      <a:r>
                        <a:rPr lang="en-GB" sz="3600" dirty="0" err="1">
                          <a:latin typeface="ADLaM Display" panose="02010000000000000000" pitchFamily="2" charset="0"/>
                          <a:ea typeface="ADLaM Display" panose="02010000000000000000" pitchFamily="2" charset="0"/>
                          <a:cs typeface="ADLaM Display" panose="02010000000000000000" pitchFamily="2" charset="0"/>
                        </a:rPr>
                        <a:t>i</a:t>
                      </a:r>
                      <a:endParaRPr lang="en-GB" sz="3600" dirty="0">
                        <a:latin typeface="ADLaM Display" panose="02010000000000000000" pitchFamily="2" charset="0"/>
                        <a:ea typeface="ADLaM Display" panose="02010000000000000000" pitchFamily="2" charset="0"/>
                        <a:cs typeface="ADLaM Display" panose="02010000000000000000" pitchFamily="2" charset="0"/>
                      </a:endParaRPr>
                    </a:p>
                    <a:p>
                      <a:endParaRPr lang="en-GB" sz="3600" dirty="0">
                        <a:latin typeface="ADLaM Display" panose="02010000000000000000" pitchFamily="2" charset="0"/>
                        <a:ea typeface="ADLaM Display" panose="02010000000000000000" pitchFamily="2" charset="0"/>
                        <a:cs typeface="ADLaM Display" panose="02010000000000000000" pitchFamily="2" charset="0"/>
                      </a:endParaRPr>
                    </a:p>
                    <a:p>
                      <a:r>
                        <a:rPr lang="en-GB" sz="3600" dirty="0" err="1">
                          <a:latin typeface="ADLaM Display" panose="02010000000000000000" pitchFamily="2" charset="0"/>
                          <a:ea typeface="ADLaM Display" panose="02010000000000000000" pitchFamily="2" charset="0"/>
                          <a:cs typeface="ADLaM Display" panose="02010000000000000000" pitchFamily="2" charset="0"/>
                        </a:rPr>
                        <a:t>Gwnawn</a:t>
                      </a:r>
                      <a:r>
                        <a:rPr lang="en-GB" sz="3600" dirty="0">
                          <a:latin typeface="ADLaM Display" panose="02010000000000000000" pitchFamily="2" charset="0"/>
                          <a:ea typeface="ADLaM Display" panose="02010000000000000000" pitchFamily="2" charset="0"/>
                          <a:cs typeface="ADLaM Display" panose="02010000000000000000" pitchFamily="2" charset="0"/>
                        </a:rPr>
                        <a:t> </a:t>
                      </a:r>
                      <a:r>
                        <a:rPr lang="en-GB" sz="3600" dirty="0" err="1">
                          <a:latin typeface="ADLaM Display" panose="02010000000000000000" pitchFamily="2" charset="0"/>
                          <a:ea typeface="ADLaM Display" panose="02010000000000000000" pitchFamily="2" charset="0"/>
                          <a:cs typeface="ADLaM Display" panose="02010000000000000000" pitchFamily="2" charset="0"/>
                        </a:rPr>
                        <a:t>ni</a:t>
                      </a:r>
                      <a:endParaRPr lang="cy-GB" sz="3600" dirty="0">
                        <a:latin typeface="ADLaM Display" panose="02010000000000000000" pitchFamily="2" charset="0"/>
                        <a:ea typeface="ADLaM Display" panose="02010000000000000000" pitchFamily="2" charset="0"/>
                        <a:cs typeface="ADLaM Display" panose="02010000000000000000" pitchFamily="2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y-GB" sz="3600" dirty="0">
                        <a:latin typeface="ADLaM Display" panose="02010000000000000000" pitchFamily="2" charset="0"/>
                        <a:ea typeface="ADLaM Display" panose="02010000000000000000" pitchFamily="2" charset="0"/>
                        <a:cs typeface="ADLaM Display" panose="02010000000000000000" pitchFamily="2" charset="0"/>
                      </a:endParaRPr>
                    </a:p>
                  </a:txBody>
                  <a:tcPr anchor="ctr"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3600" dirty="0" err="1">
                          <a:solidFill>
                            <a:srgbClr val="FF0000"/>
                          </a:solidFill>
                          <a:latin typeface="ADLaM Display" panose="02010000000000000000" pitchFamily="2" charset="0"/>
                          <a:ea typeface="ADLaM Display" panose="02010000000000000000" pitchFamily="2" charset="0"/>
                          <a:cs typeface="ADLaM Display" panose="02010000000000000000" pitchFamily="2" charset="0"/>
                        </a:rPr>
                        <a:t>g</a:t>
                      </a:r>
                      <a:r>
                        <a:rPr lang="en-GB" sz="3600" dirty="0" err="1">
                          <a:latin typeface="ADLaM Display" panose="02010000000000000000" pitchFamily="2" charset="0"/>
                          <a:ea typeface="ADLaM Display" panose="02010000000000000000" pitchFamily="2" charset="0"/>
                          <a:cs typeface="ADLaM Display" panose="02010000000000000000" pitchFamily="2" charset="0"/>
                        </a:rPr>
                        <a:t>anu</a:t>
                      </a:r>
                      <a:endParaRPr lang="en-GB" sz="3600" dirty="0">
                        <a:latin typeface="ADLaM Display" panose="02010000000000000000" pitchFamily="2" charset="0"/>
                        <a:ea typeface="ADLaM Display" panose="02010000000000000000" pitchFamily="2" charset="0"/>
                        <a:cs typeface="ADLaM Display" panose="020100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3600" dirty="0" err="1">
                          <a:solidFill>
                            <a:srgbClr val="FF0000"/>
                          </a:solidFill>
                          <a:latin typeface="ADLaM Display" panose="02010000000000000000" pitchFamily="2" charset="0"/>
                          <a:ea typeface="ADLaM Display" panose="02010000000000000000" pitchFamily="2" charset="0"/>
                          <a:cs typeface="ADLaM Display" panose="02010000000000000000" pitchFamily="2" charset="0"/>
                        </a:rPr>
                        <a:t>r</a:t>
                      </a:r>
                      <a:r>
                        <a:rPr lang="en-GB" sz="3600" dirty="0" err="1">
                          <a:latin typeface="ADLaM Display" panose="02010000000000000000" pitchFamily="2" charset="0"/>
                          <a:ea typeface="ADLaM Display" panose="02010000000000000000" pitchFamily="2" charset="0"/>
                          <a:cs typeface="ADLaM Display" panose="02010000000000000000" pitchFamily="2" charset="0"/>
                        </a:rPr>
                        <a:t>edeg</a:t>
                      </a:r>
                      <a:endParaRPr lang="en-GB" sz="3600" dirty="0">
                        <a:latin typeface="ADLaM Display" panose="02010000000000000000" pitchFamily="2" charset="0"/>
                        <a:ea typeface="ADLaM Display" panose="02010000000000000000" pitchFamily="2" charset="0"/>
                        <a:cs typeface="ADLaM Display" panose="020100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3600" dirty="0" err="1">
                          <a:solidFill>
                            <a:srgbClr val="FF0000"/>
                          </a:solidFill>
                          <a:latin typeface="ADLaM Display" panose="02010000000000000000" pitchFamily="2" charset="0"/>
                          <a:ea typeface="ADLaM Display" panose="02010000000000000000" pitchFamily="2" charset="0"/>
                          <a:cs typeface="ADLaM Display" panose="02010000000000000000" pitchFamily="2" charset="0"/>
                        </a:rPr>
                        <a:t>g</a:t>
                      </a:r>
                      <a:r>
                        <a:rPr lang="en-GB" sz="3600" dirty="0" err="1">
                          <a:latin typeface="ADLaM Display" panose="02010000000000000000" pitchFamily="2" charset="0"/>
                          <a:ea typeface="ADLaM Display" panose="02010000000000000000" pitchFamily="2" charset="0"/>
                          <a:cs typeface="ADLaM Display" panose="02010000000000000000" pitchFamily="2" charset="0"/>
                        </a:rPr>
                        <a:t>erdded</a:t>
                      </a:r>
                      <a:endParaRPr lang="en-GB" sz="3600" dirty="0">
                        <a:latin typeface="ADLaM Display" panose="02010000000000000000" pitchFamily="2" charset="0"/>
                        <a:ea typeface="ADLaM Display" panose="02010000000000000000" pitchFamily="2" charset="0"/>
                        <a:cs typeface="ADLaM Display" panose="020100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3600" dirty="0" err="1">
                          <a:solidFill>
                            <a:srgbClr val="FF0000"/>
                          </a:solidFill>
                          <a:latin typeface="ADLaM Display" panose="02010000000000000000" pitchFamily="2" charset="0"/>
                          <a:ea typeface="ADLaM Display" panose="02010000000000000000" pitchFamily="2" charset="0"/>
                          <a:cs typeface="ADLaM Display" panose="02010000000000000000" pitchFamily="2" charset="0"/>
                        </a:rPr>
                        <a:t>f</a:t>
                      </a:r>
                      <a:r>
                        <a:rPr lang="en-GB" sz="3600" dirty="0" err="1">
                          <a:latin typeface="ADLaM Display" panose="02010000000000000000" pitchFamily="2" charset="0"/>
                          <a:ea typeface="ADLaM Display" panose="02010000000000000000" pitchFamily="2" charset="0"/>
                          <a:cs typeface="ADLaM Display" panose="02010000000000000000" pitchFamily="2" charset="0"/>
                        </a:rPr>
                        <a:t>eicio</a:t>
                      </a:r>
                      <a:endParaRPr lang="en-GB" sz="3600" dirty="0">
                        <a:latin typeface="ADLaM Display" panose="02010000000000000000" pitchFamily="2" charset="0"/>
                        <a:ea typeface="ADLaM Display" panose="02010000000000000000" pitchFamily="2" charset="0"/>
                        <a:cs typeface="ADLaM Display" panose="020100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3600" dirty="0">
                          <a:solidFill>
                            <a:srgbClr val="FF0000"/>
                          </a:solidFill>
                          <a:latin typeface="ADLaM Display" panose="02010000000000000000" pitchFamily="2" charset="0"/>
                          <a:ea typeface="ADLaM Display" panose="02010000000000000000" pitchFamily="2" charset="0"/>
                          <a:cs typeface="ADLaM Display" panose="02010000000000000000" pitchFamily="2" charset="0"/>
                        </a:rPr>
                        <a:t>_</a:t>
                      </a:r>
                      <a:r>
                        <a:rPr lang="en-GB" sz="3600" dirty="0" err="1">
                          <a:latin typeface="ADLaM Display" panose="02010000000000000000" pitchFamily="2" charset="0"/>
                          <a:ea typeface="ADLaM Display" panose="02010000000000000000" pitchFamily="2" charset="0"/>
                          <a:cs typeface="ADLaM Display" panose="02010000000000000000" pitchFamily="2" charset="0"/>
                        </a:rPr>
                        <a:t>wrando</a:t>
                      </a:r>
                      <a:endParaRPr lang="cy-GB" sz="3600" dirty="0">
                        <a:latin typeface="ADLaM Display" panose="02010000000000000000" pitchFamily="2" charset="0"/>
                        <a:ea typeface="ADLaM Display" panose="02010000000000000000" pitchFamily="2" charset="0"/>
                        <a:cs typeface="ADLaM Display" panose="02010000000000000000" pitchFamily="2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936071483"/>
                  </a:ext>
                </a:extLst>
              </a:tr>
              <a:tr h="3958936">
                <a:tc>
                  <a:txBody>
                    <a:bodyPr/>
                    <a:lstStyle/>
                    <a:p>
                      <a:endParaRPr lang="cy-GB" dirty="0">
                        <a:latin typeface="ADLaM Display" panose="02010000000000000000" pitchFamily="2" charset="0"/>
                        <a:ea typeface="ADLaM Display" panose="02010000000000000000" pitchFamily="2" charset="0"/>
                        <a:cs typeface="ADLaM Display" panose="02010000000000000000" pitchFamily="2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600" dirty="0" err="1">
                          <a:latin typeface="ADLaM Display" panose="02010000000000000000" pitchFamily="2" charset="0"/>
                          <a:ea typeface="ADLaM Display" panose="02010000000000000000" pitchFamily="2" charset="0"/>
                          <a:cs typeface="ADLaM Display" panose="02010000000000000000" pitchFamily="2" charset="0"/>
                        </a:rPr>
                        <a:t>Wnaf</a:t>
                      </a:r>
                      <a:r>
                        <a:rPr lang="en-GB" sz="3600" dirty="0">
                          <a:latin typeface="ADLaM Display" panose="02010000000000000000" pitchFamily="2" charset="0"/>
                          <a:ea typeface="ADLaM Display" panose="02010000000000000000" pitchFamily="2" charset="0"/>
                          <a:cs typeface="ADLaM Display" panose="02010000000000000000" pitchFamily="2" charset="0"/>
                        </a:rPr>
                        <a:t> </a:t>
                      </a:r>
                      <a:r>
                        <a:rPr lang="en-GB" sz="3600" dirty="0" err="1">
                          <a:latin typeface="ADLaM Display" panose="02010000000000000000" pitchFamily="2" charset="0"/>
                          <a:ea typeface="ADLaM Display" panose="02010000000000000000" pitchFamily="2" charset="0"/>
                          <a:cs typeface="ADLaM Display" panose="02010000000000000000" pitchFamily="2" charset="0"/>
                        </a:rPr>
                        <a:t>i</a:t>
                      </a:r>
                      <a:r>
                        <a:rPr lang="en-GB" sz="3600" dirty="0">
                          <a:latin typeface="ADLaM Display" panose="02010000000000000000" pitchFamily="2" charset="0"/>
                          <a:ea typeface="ADLaM Display" panose="02010000000000000000" pitchFamily="2" charset="0"/>
                          <a:cs typeface="ADLaM Display" panose="02010000000000000000" pitchFamily="2" charset="0"/>
                        </a:rPr>
                        <a:t> </a:t>
                      </a:r>
                      <a:r>
                        <a:rPr lang="en-GB" sz="3600" dirty="0" err="1">
                          <a:latin typeface="ADLaM Display" panose="02010000000000000000" pitchFamily="2" charset="0"/>
                          <a:ea typeface="ADLaM Display" panose="02010000000000000000" pitchFamily="2" charset="0"/>
                          <a:cs typeface="ADLaM Display" panose="02010000000000000000" pitchFamily="2" charset="0"/>
                        </a:rPr>
                        <a:t>ddim</a:t>
                      </a:r>
                      <a:endParaRPr lang="en-GB" sz="3600" dirty="0">
                        <a:latin typeface="ADLaM Display" panose="02010000000000000000" pitchFamily="2" charset="0"/>
                        <a:ea typeface="ADLaM Display" panose="02010000000000000000" pitchFamily="2" charset="0"/>
                        <a:cs typeface="ADLaM Display" panose="02010000000000000000" pitchFamily="2" charset="0"/>
                      </a:endParaRPr>
                    </a:p>
                    <a:p>
                      <a:endParaRPr lang="en-GB" sz="3600" dirty="0">
                        <a:latin typeface="ADLaM Display" panose="02010000000000000000" pitchFamily="2" charset="0"/>
                        <a:ea typeface="ADLaM Display" panose="02010000000000000000" pitchFamily="2" charset="0"/>
                        <a:cs typeface="ADLaM Display" panose="02010000000000000000" pitchFamily="2" charset="0"/>
                      </a:endParaRPr>
                    </a:p>
                    <a:p>
                      <a:r>
                        <a:rPr lang="en-GB" sz="3600" dirty="0" err="1">
                          <a:latin typeface="ADLaM Display" panose="02010000000000000000" pitchFamily="2" charset="0"/>
                          <a:ea typeface="ADLaM Display" panose="02010000000000000000" pitchFamily="2" charset="0"/>
                          <a:cs typeface="ADLaM Display" panose="02010000000000000000" pitchFamily="2" charset="0"/>
                        </a:rPr>
                        <a:t>Wnawn</a:t>
                      </a:r>
                      <a:r>
                        <a:rPr lang="en-GB" sz="3600" dirty="0">
                          <a:latin typeface="ADLaM Display" panose="02010000000000000000" pitchFamily="2" charset="0"/>
                          <a:ea typeface="ADLaM Display" panose="02010000000000000000" pitchFamily="2" charset="0"/>
                          <a:cs typeface="ADLaM Display" panose="02010000000000000000" pitchFamily="2" charset="0"/>
                        </a:rPr>
                        <a:t> </a:t>
                      </a:r>
                      <a:r>
                        <a:rPr lang="en-GB" sz="3600" dirty="0" err="1">
                          <a:latin typeface="ADLaM Display" panose="02010000000000000000" pitchFamily="2" charset="0"/>
                          <a:ea typeface="ADLaM Display" panose="02010000000000000000" pitchFamily="2" charset="0"/>
                          <a:cs typeface="ADLaM Display" panose="02010000000000000000" pitchFamily="2" charset="0"/>
                        </a:rPr>
                        <a:t>ni</a:t>
                      </a:r>
                      <a:r>
                        <a:rPr lang="en-GB" sz="3600" dirty="0">
                          <a:latin typeface="ADLaM Display" panose="02010000000000000000" pitchFamily="2" charset="0"/>
                          <a:ea typeface="ADLaM Display" panose="02010000000000000000" pitchFamily="2" charset="0"/>
                          <a:cs typeface="ADLaM Display" panose="02010000000000000000" pitchFamily="2" charset="0"/>
                        </a:rPr>
                        <a:t> </a:t>
                      </a:r>
                      <a:r>
                        <a:rPr lang="en-GB" sz="3600" dirty="0" err="1">
                          <a:latin typeface="ADLaM Display" panose="02010000000000000000" pitchFamily="2" charset="0"/>
                          <a:ea typeface="ADLaM Display" panose="02010000000000000000" pitchFamily="2" charset="0"/>
                          <a:cs typeface="ADLaM Display" panose="02010000000000000000" pitchFamily="2" charset="0"/>
                        </a:rPr>
                        <a:t>ddim</a:t>
                      </a:r>
                      <a:endParaRPr lang="cy-GB" sz="3600" dirty="0">
                        <a:latin typeface="ADLaM Display" panose="02010000000000000000" pitchFamily="2" charset="0"/>
                        <a:ea typeface="ADLaM Display" panose="02010000000000000000" pitchFamily="2" charset="0"/>
                        <a:cs typeface="ADLaM Display" panose="02010000000000000000" pitchFamily="2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y-GB" sz="3600" dirty="0">
                        <a:latin typeface="ADLaM Display" panose="02010000000000000000" pitchFamily="2" charset="0"/>
                        <a:ea typeface="ADLaM Display" panose="02010000000000000000" pitchFamily="2" charset="0"/>
                        <a:cs typeface="ADLaM Display" panose="02010000000000000000" pitchFamily="2" charset="0"/>
                      </a:endParaRPr>
                    </a:p>
                  </a:txBody>
                  <a:tcPr anchor="ctr"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3600" dirty="0" err="1">
                          <a:latin typeface="ADLaM Display" panose="02010000000000000000" pitchFamily="2" charset="0"/>
                          <a:ea typeface="ADLaM Display" panose="02010000000000000000" pitchFamily="2" charset="0"/>
                          <a:cs typeface="ADLaM Display" panose="02010000000000000000" pitchFamily="2" charset="0"/>
                        </a:rPr>
                        <a:t>canu</a:t>
                      </a:r>
                      <a:endParaRPr lang="en-GB" sz="3600" dirty="0">
                        <a:latin typeface="ADLaM Display" panose="02010000000000000000" pitchFamily="2" charset="0"/>
                        <a:ea typeface="ADLaM Display" panose="02010000000000000000" pitchFamily="2" charset="0"/>
                        <a:cs typeface="ADLaM Display" panose="020100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3600" dirty="0" err="1">
                          <a:latin typeface="ADLaM Display" panose="02010000000000000000" pitchFamily="2" charset="0"/>
                          <a:ea typeface="ADLaM Display" panose="02010000000000000000" pitchFamily="2" charset="0"/>
                          <a:cs typeface="ADLaM Display" panose="02010000000000000000" pitchFamily="2" charset="0"/>
                        </a:rPr>
                        <a:t>rhedeg</a:t>
                      </a:r>
                      <a:endParaRPr lang="en-GB" sz="3600" dirty="0">
                        <a:latin typeface="ADLaM Display" panose="02010000000000000000" pitchFamily="2" charset="0"/>
                        <a:ea typeface="ADLaM Display" panose="02010000000000000000" pitchFamily="2" charset="0"/>
                        <a:cs typeface="ADLaM Display" panose="020100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3600" dirty="0" err="1">
                          <a:latin typeface="ADLaM Display" panose="02010000000000000000" pitchFamily="2" charset="0"/>
                          <a:ea typeface="ADLaM Display" panose="02010000000000000000" pitchFamily="2" charset="0"/>
                          <a:cs typeface="ADLaM Display" panose="02010000000000000000" pitchFamily="2" charset="0"/>
                        </a:rPr>
                        <a:t>cerdded</a:t>
                      </a:r>
                      <a:endParaRPr lang="en-GB" sz="3600" dirty="0">
                        <a:latin typeface="ADLaM Display" panose="02010000000000000000" pitchFamily="2" charset="0"/>
                        <a:ea typeface="ADLaM Display" panose="02010000000000000000" pitchFamily="2" charset="0"/>
                        <a:cs typeface="ADLaM Display" panose="020100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3600" dirty="0" err="1">
                          <a:latin typeface="ADLaM Display" panose="02010000000000000000" pitchFamily="2" charset="0"/>
                          <a:ea typeface="ADLaM Display" panose="02010000000000000000" pitchFamily="2" charset="0"/>
                          <a:cs typeface="ADLaM Display" panose="02010000000000000000" pitchFamily="2" charset="0"/>
                        </a:rPr>
                        <a:t>beicio</a:t>
                      </a:r>
                      <a:endParaRPr lang="en-GB" sz="3600" dirty="0">
                        <a:latin typeface="ADLaM Display" panose="02010000000000000000" pitchFamily="2" charset="0"/>
                        <a:ea typeface="ADLaM Display" panose="02010000000000000000" pitchFamily="2" charset="0"/>
                        <a:cs typeface="ADLaM Display" panose="020100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3600" dirty="0" err="1">
                          <a:latin typeface="ADLaM Display" panose="02010000000000000000" pitchFamily="2" charset="0"/>
                          <a:ea typeface="ADLaM Display" panose="02010000000000000000" pitchFamily="2" charset="0"/>
                          <a:cs typeface="ADLaM Display" panose="02010000000000000000" pitchFamily="2" charset="0"/>
                        </a:rPr>
                        <a:t>gwrando</a:t>
                      </a:r>
                      <a:endParaRPr lang="cy-GB" sz="3600" dirty="0">
                        <a:latin typeface="ADLaM Display" panose="02010000000000000000" pitchFamily="2" charset="0"/>
                        <a:ea typeface="ADLaM Display" panose="02010000000000000000" pitchFamily="2" charset="0"/>
                        <a:cs typeface="ADLaM Display" panose="02010000000000000000" pitchFamily="2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745146832"/>
                  </a:ext>
                </a:extLst>
              </a:tr>
            </a:tbl>
          </a:graphicData>
        </a:graphic>
      </p:graphicFrame>
      <p:pic>
        <p:nvPicPr>
          <p:cNvPr id="8" name="Picture 7" descr="A green check mark in a circle&#10;&#10;AI-generated content may be incorrect.">
            <a:extLst>
              <a:ext uri="{FF2B5EF4-FFF2-40B4-BE49-F238E27FC236}">
                <a16:creationId xmlns:a16="http://schemas.microsoft.com/office/drawing/2014/main" id="{B91230AE-6450-EB02-41BB-3C1A63D8F88B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179" b="92702" l="3500" r="90000">
                        <a14:foregroundMark x1="65600" y1="86275" x2="65600" y2="86275"/>
                        <a14:foregroundMark x1="52000" y1="92810" x2="52000" y2="92810"/>
                        <a14:foregroundMark x1="6600" y1="54902" x2="6600" y2="54902"/>
                        <a14:foregroundMark x1="15600" y1="84641" x2="15600" y2="84641"/>
                        <a14:foregroundMark x1="36800" y1="92810" x2="36800" y2="92810"/>
                        <a14:foregroundMark x1="8100" y1="30174" x2="8100" y2="30174"/>
                        <a14:foregroundMark x1="3500" y1="46732" x2="3500" y2="46732"/>
                        <a14:foregroundMark x1="5000" y1="45098" x2="5000" y2="45098"/>
                        <a14:foregroundMark x1="41400" y1="2179" x2="41400" y2="2179"/>
                        <a14:foregroundMark x1="44400" y1="91176" x2="44400" y2="911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624924" y="3276972"/>
            <a:ext cx="1079085" cy="990600"/>
          </a:xfrm>
          <a:prstGeom prst="rect">
            <a:avLst/>
          </a:prstGeom>
        </p:spPr>
      </p:pic>
      <p:pic>
        <p:nvPicPr>
          <p:cNvPr id="10" name="Picture 9" descr="A red x in a circle&#10;&#10;AI-generated content may be incorrect.">
            <a:extLst>
              <a:ext uri="{FF2B5EF4-FFF2-40B4-BE49-F238E27FC236}">
                <a16:creationId xmlns:a16="http://schemas.microsoft.com/office/drawing/2014/main" id="{0C02105A-39C2-39FA-7B08-7A0BA4A0A184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591057" y="7200900"/>
            <a:ext cx="1012780" cy="999521"/>
          </a:xfrm>
          <a:prstGeom prst="rect">
            <a:avLst/>
          </a:prstGeom>
        </p:spPr>
      </p:pic>
      <p:sp>
        <p:nvSpPr>
          <p:cNvPr id="4" name="TextBox 5">
            <a:extLst>
              <a:ext uri="{FF2B5EF4-FFF2-40B4-BE49-F238E27FC236}">
                <a16:creationId xmlns:a16="http://schemas.microsoft.com/office/drawing/2014/main" id="{02960E6A-F182-B576-8D06-7173167A25C2}"/>
              </a:ext>
            </a:extLst>
          </p:cNvPr>
          <p:cNvSpPr txBox="1"/>
          <p:nvPr/>
        </p:nvSpPr>
        <p:spPr>
          <a:xfrm>
            <a:off x="2743200" y="225425"/>
            <a:ext cx="12326638" cy="8976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6999"/>
              </a:lnSpc>
              <a:spcBef>
                <a:spcPct val="0"/>
              </a:spcBef>
            </a:pPr>
            <a:r>
              <a:rPr lang="en-US" sz="6999" dirty="0">
                <a:solidFill>
                  <a:srgbClr val="10844B"/>
                </a:solidFill>
                <a:latin typeface="Edo"/>
                <a:ea typeface="Edo"/>
                <a:cs typeface="Edo"/>
                <a:sym typeface="Edo"/>
              </a:rPr>
              <a:t>Mat </a:t>
            </a:r>
            <a:r>
              <a:rPr lang="en-US" sz="6999" dirty="0" err="1">
                <a:solidFill>
                  <a:srgbClr val="10844B"/>
                </a:solidFill>
                <a:latin typeface="Edo"/>
                <a:ea typeface="Edo"/>
                <a:cs typeface="Edo"/>
                <a:sym typeface="Edo"/>
              </a:rPr>
              <a:t>iaith</a:t>
            </a:r>
            <a:endParaRPr lang="en-US" sz="6999" dirty="0">
              <a:solidFill>
                <a:srgbClr val="10844B"/>
              </a:solidFill>
              <a:latin typeface="Edo"/>
              <a:ea typeface="Edo"/>
              <a:cs typeface="Edo"/>
              <a:sym typeface="Edo"/>
            </a:endParaRPr>
          </a:p>
        </p:txBody>
      </p:sp>
      <p:pic>
        <p:nvPicPr>
          <p:cNvPr id="9" name="Picture 8" descr="A hand holding a microphone&#10;&#10;AI-generated content may be incorrect.">
            <a:extLst>
              <a:ext uri="{FF2B5EF4-FFF2-40B4-BE49-F238E27FC236}">
                <a16:creationId xmlns:a16="http://schemas.microsoft.com/office/drawing/2014/main" id="{6EBC1C50-DBD6-AFA2-833A-5F2A44AAFD2F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8927832" y="1694607"/>
            <a:ext cx="739687" cy="825697"/>
          </a:xfrm>
          <a:prstGeom prst="rect">
            <a:avLst/>
          </a:prstGeom>
        </p:spPr>
      </p:pic>
      <p:pic>
        <p:nvPicPr>
          <p:cNvPr id="11" name="Picture 10" descr="A hand holding a microphone&#10;&#10;AI-generated content may be incorrect.">
            <a:extLst>
              <a:ext uri="{FF2B5EF4-FFF2-40B4-BE49-F238E27FC236}">
                <a16:creationId xmlns:a16="http://schemas.microsoft.com/office/drawing/2014/main" id="{BBCA5D85-C7ED-1EEB-9A4F-C95D93C962B2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8947057" y="5710280"/>
            <a:ext cx="769467" cy="858940"/>
          </a:xfrm>
          <a:prstGeom prst="rect">
            <a:avLst/>
          </a:prstGeom>
        </p:spPr>
      </p:pic>
      <p:pic>
        <p:nvPicPr>
          <p:cNvPr id="13" name="Picture 12" descr="A black silhouette of a person running&#10;&#10;AI-generated content may be incorrect.">
            <a:extLst>
              <a:ext uri="{FF2B5EF4-FFF2-40B4-BE49-F238E27FC236}">
                <a16:creationId xmlns:a16="http://schemas.microsoft.com/office/drawing/2014/main" id="{4334F740-DDE0-3BE2-9BDE-8198B3673AC8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3"/>
              </a:ext>
            </a:extLst>
          </a:blip>
          <a:srcRect l="16284" r="11370"/>
          <a:stretch/>
        </p:blipFill>
        <p:spPr>
          <a:xfrm>
            <a:off x="8801042" y="2492898"/>
            <a:ext cx="866477" cy="838369"/>
          </a:xfrm>
          <a:prstGeom prst="rect">
            <a:avLst/>
          </a:prstGeom>
        </p:spPr>
      </p:pic>
      <p:pic>
        <p:nvPicPr>
          <p:cNvPr id="14" name="Picture 13" descr="A black silhouette of a person running&#10;&#10;AI-generated content may be incorrect.">
            <a:extLst>
              <a:ext uri="{FF2B5EF4-FFF2-40B4-BE49-F238E27FC236}">
                <a16:creationId xmlns:a16="http://schemas.microsoft.com/office/drawing/2014/main" id="{85A52F3D-1DAE-F920-F6A0-97337A5AF278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3"/>
              </a:ext>
            </a:extLst>
          </a:blip>
          <a:srcRect l="16284" r="11370"/>
          <a:stretch/>
        </p:blipFill>
        <p:spPr>
          <a:xfrm>
            <a:off x="8850047" y="6450124"/>
            <a:ext cx="866477" cy="838369"/>
          </a:xfrm>
          <a:prstGeom prst="rect">
            <a:avLst/>
          </a:prstGeom>
        </p:spPr>
      </p:pic>
      <p:pic>
        <p:nvPicPr>
          <p:cNvPr id="16" name="Picture 15" descr="A silhouette of a person walking&#10;&#10;AI-generated content may be incorrect.">
            <a:extLst>
              <a:ext uri="{FF2B5EF4-FFF2-40B4-BE49-F238E27FC236}">
                <a16:creationId xmlns:a16="http://schemas.microsoft.com/office/drawing/2014/main" id="{C097D3CE-1C49-79E7-166D-C6050B2A3EF9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5143" b="90000" l="10000" r="90000">
                        <a14:foregroundMark x1="48261" y1="5143" x2="48261" y2="514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6"/>
              </a:ext>
            </a:extLst>
          </a:blip>
          <a:stretch>
            <a:fillRect/>
          </a:stretch>
        </p:blipFill>
        <p:spPr>
          <a:xfrm>
            <a:off x="8801042" y="3331267"/>
            <a:ext cx="1038017" cy="789796"/>
          </a:xfrm>
          <a:prstGeom prst="rect">
            <a:avLst/>
          </a:prstGeom>
        </p:spPr>
      </p:pic>
      <p:pic>
        <p:nvPicPr>
          <p:cNvPr id="17" name="Picture 16" descr="A silhouette of a person walking&#10;&#10;AI-generated content may be incorrect.">
            <a:extLst>
              <a:ext uri="{FF2B5EF4-FFF2-40B4-BE49-F238E27FC236}">
                <a16:creationId xmlns:a16="http://schemas.microsoft.com/office/drawing/2014/main" id="{C879FE50-A8A9-CB20-2AE8-1093C2BD7418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5143" b="90000" l="10000" r="90000">
                        <a14:foregroundMark x1="48261" y1="5143" x2="48261" y2="514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6"/>
              </a:ext>
            </a:extLst>
          </a:blip>
          <a:stretch>
            <a:fillRect/>
          </a:stretch>
        </p:blipFill>
        <p:spPr>
          <a:xfrm>
            <a:off x="8814766" y="7341669"/>
            <a:ext cx="1038017" cy="789796"/>
          </a:xfrm>
          <a:prstGeom prst="rect">
            <a:avLst/>
          </a:prstGeom>
        </p:spPr>
      </p:pic>
      <p:pic>
        <p:nvPicPr>
          <p:cNvPr id="19" name="Picture 18" descr="A black background with a black square&#10;&#10;AI-generated content may be incorrect.">
            <a:extLst>
              <a:ext uri="{FF2B5EF4-FFF2-40B4-BE49-F238E27FC236}">
                <a16:creationId xmlns:a16="http://schemas.microsoft.com/office/drawing/2014/main" id="{B90AA397-B61A-1425-D10D-916898C4E37E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8"/>
              </a:ext>
            </a:extLst>
          </a:blip>
          <a:stretch>
            <a:fillRect/>
          </a:stretch>
        </p:blipFill>
        <p:spPr>
          <a:xfrm>
            <a:off x="8903901" y="4214067"/>
            <a:ext cx="758767" cy="592530"/>
          </a:xfrm>
          <a:prstGeom prst="rect">
            <a:avLst/>
          </a:prstGeom>
        </p:spPr>
      </p:pic>
      <p:pic>
        <p:nvPicPr>
          <p:cNvPr id="20" name="Picture 19" descr="A black background with a black square&#10;&#10;AI-generated content may be incorrect.">
            <a:extLst>
              <a:ext uri="{FF2B5EF4-FFF2-40B4-BE49-F238E27FC236}">
                <a16:creationId xmlns:a16="http://schemas.microsoft.com/office/drawing/2014/main" id="{DED1FA0D-50AB-04A3-CB6E-91D0E8349176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8"/>
              </a:ext>
            </a:extLst>
          </a:blip>
          <a:stretch>
            <a:fillRect/>
          </a:stretch>
        </p:blipFill>
        <p:spPr>
          <a:xfrm>
            <a:off x="8903901" y="8250768"/>
            <a:ext cx="758767" cy="592530"/>
          </a:xfrm>
          <a:prstGeom prst="rect">
            <a:avLst/>
          </a:prstGeom>
        </p:spPr>
      </p:pic>
      <p:pic>
        <p:nvPicPr>
          <p:cNvPr id="22" name="Picture 21" descr="A black and white drawing of a ear&#10;&#10;AI-generated content may be incorrect.">
            <a:extLst>
              <a:ext uri="{FF2B5EF4-FFF2-40B4-BE49-F238E27FC236}">
                <a16:creationId xmlns:a16="http://schemas.microsoft.com/office/drawing/2014/main" id="{F9242A46-569D-C9D0-5D88-8409F524161E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backgroundRemoval t="10000" b="90000" l="10000" r="90000">
                        <a14:foregroundMark x1="22174" y1="21848" x2="22174" y2="21848"/>
                        <a14:foregroundMark x1="21630" y1="48478" x2="21630" y2="48478"/>
                        <a14:foregroundMark x1="32826" y1="70543" x2="32826" y2="70543"/>
                        <a14:foregroundMark x1="54674" y1="35978" x2="54674" y2="3597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1"/>
              </a:ext>
            </a:extLst>
          </a:blip>
          <a:stretch>
            <a:fillRect/>
          </a:stretch>
        </p:blipFill>
        <p:spPr>
          <a:xfrm>
            <a:off x="8814766" y="4792135"/>
            <a:ext cx="932607" cy="932607"/>
          </a:xfrm>
          <a:prstGeom prst="rect">
            <a:avLst/>
          </a:prstGeom>
        </p:spPr>
      </p:pic>
      <p:pic>
        <p:nvPicPr>
          <p:cNvPr id="23" name="Picture 22" descr="A black and white drawing of a ear&#10;&#10;AI-generated content may be incorrect.">
            <a:extLst>
              <a:ext uri="{FF2B5EF4-FFF2-40B4-BE49-F238E27FC236}">
                <a16:creationId xmlns:a16="http://schemas.microsoft.com/office/drawing/2014/main" id="{DD01B0BA-B026-5C77-DC3F-EF95B3A1C5F6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backgroundRemoval t="10000" b="90000" l="10000" r="90000">
                        <a14:foregroundMark x1="22174" y1="21848" x2="22174" y2="21848"/>
                        <a14:foregroundMark x1="21630" y1="48478" x2="21630" y2="48478"/>
                        <a14:foregroundMark x1="32826" y1="70543" x2="32826" y2="70543"/>
                        <a14:foregroundMark x1="54674" y1="35978" x2="54674" y2="3597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1"/>
              </a:ext>
            </a:extLst>
          </a:blip>
          <a:stretch>
            <a:fillRect/>
          </a:stretch>
        </p:blipFill>
        <p:spPr>
          <a:xfrm>
            <a:off x="8730061" y="8872065"/>
            <a:ext cx="932607" cy="932607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259" b="-9259"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Freeform 3"/>
          <p:cNvSpPr/>
          <p:nvPr/>
        </p:nvSpPr>
        <p:spPr>
          <a:xfrm rot="2357490">
            <a:off x="-553734" y="-4390082"/>
            <a:ext cx="7531627" cy="7211533"/>
          </a:xfrm>
          <a:custGeom>
            <a:avLst/>
            <a:gdLst/>
            <a:ahLst/>
            <a:cxnLst/>
            <a:rect l="l" t="t" r="r" b="b"/>
            <a:pathLst>
              <a:path w="7531627" h="7211533">
                <a:moveTo>
                  <a:pt x="0" y="0"/>
                </a:moveTo>
                <a:lnTo>
                  <a:pt x="7531627" y="0"/>
                </a:lnTo>
                <a:lnTo>
                  <a:pt x="7531627" y="7211533"/>
                </a:lnTo>
                <a:lnTo>
                  <a:pt x="0" y="721153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sp>
        <p:nvSpPr>
          <p:cNvPr id="4" name="Freeform 4"/>
          <p:cNvSpPr/>
          <p:nvPr/>
        </p:nvSpPr>
        <p:spPr>
          <a:xfrm>
            <a:off x="1768012" y="2106301"/>
            <a:ext cx="3766126" cy="6074397"/>
          </a:xfrm>
          <a:custGeom>
            <a:avLst/>
            <a:gdLst/>
            <a:ahLst/>
            <a:cxnLst/>
            <a:rect l="l" t="t" r="r" b="b"/>
            <a:pathLst>
              <a:path w="3766126" h="6074397">
                <a:moveTo>
                  <a:pt x="0" y="0"/>
                </a:moveTo>
                <a:lnTo>
                  <a:pt x="3766126" y="0"/>
                </a:lnTo>
                <a:lnTo>
                  <a:pt x="3766126" y="6074398"/>
                </a:lnTo>
                <a:lnTo>
                  <a:pt x="0" y="607439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5" name="Freeform 5"/>
          <p:cNvSpPr/>
          <p:nvPr/>
        </p:nvSpPr>
        <p:spPr>
          <a:xfrm rot="1465365">
            <a:off x="432967" y="4195426"/>
            <a:ext cx="6898666" cy="3587306"/>
          </a:xfrm>
          <a:custGeom>
            <a:avLst/>
            <a:gdLst/>
            <a:ahLst/>
            <a:cxnLst/>
            <a:rect l="l" t="t" r="r" b="b"/>
            <a:pathLst>
              <a:path w="6898666" h="3587306">
                <a:moveTo>
                  <a:pt x="0" y="0"/>
                </a:moveTo>
                <a:lnTo>
                  <a:pt x="6898666" y="0"/>
                </a:lnTo>
                <a:lnTo>
                  <a:pt x="6898666" y="3587306"/>
                </a:lnTo>
                <a:lnTo>
                  <a:pt x="0" y="3587306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6" name="Freeform 6"/>
          <p:cNvSpPr/>
          <p:nvPr/>
        </p:nvSpPr>
        <p:spPr>
          <a:xfrm>
            <a:off x="14349715" y="3929381"/>
            <a:ext cx="2170273" cy="1826975"/>
          </a:xfrm>
          <a:custGeom>
            <a:avLst/>
            <a:gdLst/>
            <a:ahLst/>
            <a:cxnLst/>
            <a:rect l="l" t="t" r="r" b="b"/>
            <a:pathLst>
              <a:path w="2170273" h="1826975">
                <a:moveTo>
                  <a:pt x="0" y="0"/>
                </a:moveTo>
                <a:lnTo>
                  <a:pt x="2170273" y="0"/>
                </a:lnTo>
                <a:lnTo>
                  <a:pt x="2170273" y="1826976"/>
                </a:lnTo>
                <a:lnTo>
                  <a:pt x="0" y="1826976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7" name="Freeform 7"/>
          <p:cNvSpPr/>
          <p:nvPr/>
        </p:nvSpPr>
        <p:spPr>
          <a:xfrm>
            <a:off x="7117205" y="2929740"/>
            <a:ext cx="4511090" cy="3059339"/>
          </a:xfrm>
          <a:custGeom>
            <a:avLst/>
            <a:gdLst/>
            <a:ahLst/>
            <a:cxnLst/>
            <a:rect l="l" t="t" r="r" b="b"/>
            <a:pathLst>
              <a:path w="4511090" h="3059339">
                <a:moveTo>
                  <a:pt x="0" y="0"/>
                </a:moveTo>
                <a:lnTo>
                  <a:pt x="4511089" y="0"/>
                </a:lnTo>
                <a:lnTo>
                  <a:pt x="4511089" y="3059339"/>
                </a:lnTo>
                <a:lnTo>
                  <a:pt x="0" y="3059339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8" name="Freeform 8"/>
          <p:cNvSpPr/>
          <p:nvPr/>
        </p:nvSpPr>
        <p:spPr>
          <a:xfrm>
            <a:off x="11494967" y="5176830"/>
            <a:ext cx="2108285" cy="4508507"/>
          </a:xfrm>
          <a:custGeom>
            <a:avLst/>
            <a:gdLst/>
            <a:ahLst/>
            <a:cxnLst/>
            <a:rect l="l" t="t" r="r" b="b"/>
            <a:pathLst>
              <a:path w="2108285" h="4508507">
                <a:moveTo>
                  <a:pt x="0" y="0"/>
                </a:moveTo>
                <a:lnTo>
                  <a:pt x="2108285" y="0"/>
                </a:lnTo>
                <a:lnTo>
                  <a:pt x="2108285" y="4508507"/>
                </a:lnTo>
                <a:lnTo>
                  <a:pt x="0" y="4508507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9" name="TextBox 9"/>
          <p:cNvSpPr txBox="1"/>
          <p:nvPr/>
        </p:nvSpPr>
        <p:spPr>
          <a:xfrm>
            <a:off x="1768012" y="601663"/>
            <a:ext cx="14751977" cy="958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6999"/>
              </a:lnSpc>
              <a:spcBef>
                <a:spcPct val="0"/>
              </a:spcBef>
            </a:pPr>
            <a:r>
              <a:rPr lang="en-US" sz="6999" spc="-188">
                <a:solidFill>
                  <a:srgbClr val="10844B"/>
                </a:solidFill>
                <a:latin typeface="Edo"/>
                <a:ea typeface="Edo"/>
                <a:cs typeface="Edo"/>
                <a:sym typeface="Edo"/>
              </a:rPr>
              <a:t>Dim nadroedd, dim ysgolion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ABF1963-BD13-4770-DEFC-D7A89B7E0667}"/>
              </a:ext>
            </a:extLst>
          </p:cNvPr>
          <p:cNvSpPr txBox="1"/>
          <p:nvPr/>
        </p:nvSpPr>
        <p:spPr>
          <a:xfrm>
            <a:off x="14452021" y="8180698"/>
            <a:ext cx="3300807" cy="132343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4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1 dyfarnwr</a:t>
            </a:r>
          </a:p>
          <a:p>
            <a:r>
              <a:rPr lang="cy-GB" sz="4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2 chwaraewr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259" b="-9259"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Freeform 3"/>
          <p:cNvSpPr/>
          <p:nvPr/>
        </p:nvSpPr>
        <p:spPr>
          <a:xfrm rot="2831094">
            <a:off x="14522186" y="-3160936"/>
            <a:ext cx="7531627" cy="7211533"/>
          </a:xfrm>
          <a:custGeom>
            <a:avLst/>
            <a:gdLst/>
            <a:ahLst/>
            <a:cxnLst/>
            <a:rect l="l" t="t" r="r" b="b"/>
            <a:pathLst>
              <a:path w="7531627" h="7211533">
                <a:moveTo>
                  <a:pt x="0" y="0"/>
                </a:moveTo>
                <a:lnTo>
                  <a:pt x="7531628" y="0"/>
                </a:lnTo>
                <a:lnTo>
                  <a:pt x="7531628" y="7211533"/>
                </a:lnTo>
                <a:lnTo>
                  <a:pt x="0" y="721153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sp>
        <p:nvSpPr>
          <p:cNvPr id="4" name="Freeform 4"/>
          <p:cNvSpPr/>
          <p:nvPr/>
        </p:nvSpPr>
        <p:spPr>
          <a:xfrm>
            <a:off x="1028700" y="1028700"/>
            <a:ext cx="10146082" cy="9258300"/>
          </a:xfrm>
          <a:custGeom>
            <a:avLst/>
            <a:gdLst/>
            <a:ahLst/>
            <a:cxnLst/>
            <a:rect l="l" t="t" r="r" b="b"/>
            <a:pathLst>
              <a:path w="10146082" h="9258300">
                <a:moveTo>
                  <a:pt x="0" y="0"/>
                </a:moveTo>
                <a:lnTo>
                  <a:pt x="10146082" y="0"/>
                </a:lnTo>
                <a:lnTo>
                  <a:pt x="10146082" y="9258300"/>
                </a:lnTo>
                <a:lnTo>
                  <a:pt x="0" y="92583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5" name="TextBox 5"/>
          <p:cNvSpPr txBox="1"/>
          <p:nvPr/>
        </p:nvSpPr>
        <p:spPr>
          <a:xfrm>
            <a:off x="1891332" y="3813174"/>
            <a:ext cx="8420818" cy="20034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999"/>
              </a:lnSpc>
            </a:pPr>
            <a:r>
              <a:rPr lang="en-US" sz="9999">
                <a:solidFill>
                  <a:srgbClr val="FAFAFA"/>
                </a:solidFill>
                <a:latin typeface="Sensei"/>
                <a:ea typeface="Sensei"/>
                <a:cs typeface="Sensei"/>
                <a:sym typeface="Sensei"/>
              </a:rPr>
              <a:t>Geirfa newydd</a:t>
            </a:r>
          </a:p>
        </p:txBody>
      </p:sp>
      <p:sp>
        <p:nvSpPr>
          <p:cNvPr id="6" name="Freeform 6"/>
          <p:cNvSpPr/>
          <p:nvPr/>
        </p:nvSpPr>
        <p:spPr>
          <a:xfrm rot="2831094">
            <a:off x="-459578" y="-4259403"/>
            <a:ext cx="7531627" cy="7211533"/>
          </a:xfrm>
          <a:custGeom>
            <a:avLst/>
            <a:gdLst/>
            <a:ahLst/>
            <a:cxnLst/>
            <a:rect l="l" t="t" r="r" b="b"/>
            <a:pathLst>
              <a:path w="7531627" h="7211533">
                <a:moveTo>
                  <a:pt x="0" y="0"/>
                </a:moveTo>
                <a:lnTo>
                  <a:pt x="7531627" y="0"/>
                </a:lnTo>
                <a:lnTo>
                  <a:pt x="7531627" y="7211533"/>
                </a:lnTo>
                <a:lnTo>
                  <a:pt x="0" y="721153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sp>
        <p:nvSpPr>
          <p:cNvPr id="7" name="Freeform 7"/>
          <p:cNvSpPr/>
          <p:nvPr/>
        </p:nvSpPr>
        <p:spPr>
          <a:xfrm>
            <a:off x="11433949" y="2291240"/>
            <a:ext cx="6268703" cy="5704520"/>
          </a:xfrm>
          <a:custGeom>
            <a:avLst/>
            <a:gdLst/>
            <a:ahLst/>
            <a:cxnLst/>
            <a:rect l="l" t="t" r="r" b="b"/>
            <a:pathLst>
              <a:path w="6268703" h="5704520">
                <a:moveTo>
                  <a:pt x="0" y="0"/>
                </a:moveTo>
                <a:lnTo>
                  <a:pt x="6268703" y="0"/>
                </a:lnTo>
                <a:lnTo>
                  <a:pt x="6268703" y="5704520"/>
                </a:lnTo>
                <a:lnTo>
                  <a:pt x="0" y="5704520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259" b="-9259"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Freeform 3"/>
          <p:cNvSpPr/>
          <p:nvPr/>
        </p:nvSpPr>
        <p:spPr>
          <a:xfrm rot="6378358">
            <a:off x="-3271607" y="6880196"/>
            <a:ext cx="7531627" cy="7211533"/>
          </a:xfrm>
          <a:custGeom>
            <a:avLst/>
            <a:gdLst/>
            <a:ahLst/>
            <a:cxnLst/>
            <a:rect l="l" t="t" r="r" b="b"/>
            <a:pathLst>
              <a:path w="7531627" h="7211533">
                <a:moveTo>
                  <a:pt x="0" y="0"/>
                </a:moveTo>
                <a:lnTo>
                  <a:pt x="7531627" y="0"/>
                </a:lnTo>
                <a:lnTo>
                  <a:pt x="7531627" y="7211533"/>
                </a:lnTo>
                <a:lnTo>
                  <a:pt x="0" y="721153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sp>
        <p:nvSpPr>
          <p:cNvPr id="4" name="Freeform 4"/>
          <p:cNvSpPr/>
          <p:nvPr/>
        </p:nvSpPr>
        <p:spPr>
          <a:xfrm>
            <a:off x="15448906" y="-3994176"/>
            <a:ext cx="5337758" cy="6436397"/>
          </a:xfrm>
          <a:custGeom>
            <a:avLst/>
            <a:gdLst/>
            <a:ahLst/>
            <a:cxnLst/>
            <a:rect l="l" t="t" r="r" b="b"/>
            <a:pathLst>
              <a:path w="5337758" h="6436397">
                <a:moveTo>
                  <a:pt x="0" y="0"/>
                </a:moveTo>
                <a:lnTo>
                  <a:pt x="5337758" y="0"/>
                </a:lnTo>
                <a:lnTo>
                  <a:pt x="5337758" y="6436396"/>
                </a:lnTo>
                <a:lnTo>
                  <a:pt x="0" y="6436396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sp>
        <p:nvSpPr>
          <p:cNvPr id="5" name="TextBox 5"/>
          <p:cNvSpPr txBox="1"/>
          <p:nvPr/>
        </p:nvSpPr>
        <p:spPr>
          <a:xfrm>
            <a:off x="3122267" y="9119856"/>
            <a:ext cx="12326638" cy="958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6999"/>
              </a:lnSpc>
              <a:spcBef>
                <a:spcPct val="0"/>
              </a:spcBef>
            </a:pPr>
            <a:r>
              <a:rPr lang="en-US" sz="6999" dirty="0" err="1">
                <a:solidFill>
                  <a:srgbClr val="10844B"/>
                </a:solidFill>
                <a:latin typeface="Edo"/>
                <a:ea typeface="Edo"/>
                <a:cs typeface="Edo"/>
                <a:sym typeface="Edo"/>
              </a:rPr>
              <a:t>gadael</a:t>
            </a:r>
            <a:r>
              <a:rPr lang="en-US" sz="6999" dirty="0">
                <a:solidFill>
                  <a:srgbClr val="10844B"/>
                </a:solidFill>
                <a:latin typeface="Edo"/>
                <a:ea typeface="Edo"/>
                <a:cs typeface="Edo"/>
                <a:sym typeface="Edo"/>
              </a:rPr>
              <a:t> </a:t>
            </a:r>
            <a:r>
              <a:rPr lang="en-US" sz="6999" dirty="0" err="1">
                <a:solidFill>
                  <a:srgbClr val="10844B"/>
                </a:solidFill>
                <a:latin typeface="Edo"/>
                <a:ea typeface="Edo"/>
                <a:cs typeface="Edo"/>
                <a:sym typeface="Edo"/>
              </a:rPr>
              <a:t>sbwriel</a:t>
            </a:r>
            <a:r>
              <a:rPr lang="en-US" sz="6999" dirty="0">
                <a:solidFill>
                  <a:srgbClr val="10844B"/>
                </a:solidFill>
                <a:latin typeface="Edo"/>
                <a:ea typeface="Edo"/>
                <a:cs typeface="Edo"/>
                <a:sym typeface="Edo"/>
              </a:rPr>
              <a:t> </a:t>
            </a:r>
            <a:r>
              <a:rPr lang="en-US" sz="6999" dirty="0" err="1">
                <a:solidFill>
                  <a:srgbClr val="10844B"/>
                </a:solidFill>
                <a:latin typeface="Edo"/>
                <a:ea typeface="Edo"/>
                <a:cs typeface="Edo"/>
                <a:sym typeface="Edo"/>
              </a:rPr>
              <a:t>ar</a:t>
            </a:r>
            <a:r>
              <a:rPr lang="en-US" sz="6999" dirty="0">
                <a:solidFill>
                  <a:srgbClr val="10844B"/>
                </a:solidFill>
                <a:latin typeface="Edo"/>
                <a:ea typeface="Edo"/>
                <a:cs typeface="Edo"/>
                <a:sym typeface="Edo"/>
              </a:rPr>
              <a:t> y </a:t>
            </a:r>
            <a:r>
              <a:rPr lang="en-US" sz="6999" dirty="0" err="1">
                <a:solidFill>
                  <a:srgbClr val="10844B"/>
                </a:solidFill>
                <a:latin typeface="Edo"/>
                <a:ea typeface="Edo"/>
                <a:cs typeface="Edo"/>
                <a:sym typeface="Edo"/>
              </a:rPr>
              <a:t>traeth</a:t>
            </a:r>
            <a:r>
              <a:rPr lang="en-US" sz="6999" dirty="0">
                <a:solidFill>
                  <a:srgbClr val="10844B"/>
                </a:solidFill>
                <a:latin typeface="Edo"/>
                <a:ea typeface="Edo"/>
                <a:cs typeface="Edo"/>
                <a:sym typeface="Edo"/>
              </a:rPr>
              <a:t>.</a:t>
            </a:r>
          </a:p>
        </p:txBody>
      </p:sp>
      <p:sp>
        <p:nvSpPr>
          <p:cNvPr id="6" name="Freeform 6"/>
          <p:cNvSpPr/>
          <p:nvPr/>
        </p:nvSpPr>
        <p:spPr>
          <a:xfrm rot="-10800000">
            <a:off x="1028700" y="460825"/>
            <a:ext cx="12330460" cy="8554256"/>
          </a:xfrm>
          <a:custGeom>
            <a:avLst/>
            <a:gdLst/>
            <a:ahLst/>
            <a:cxnLst/>
            <a:rect l="l" t="t" r="r" b="b"/>
            <a:pathLst>
              <a:path w="12330460" h="8554256">
                <a:moveTo>
                  <a:pt x="0" y="0"/>
                </a:moveTo>
                <a:lnTo>
                  <a:pt x="12330460" y="0"/>
                </a:lnTo>
                <a:lnTo>
                  <a:pt x="12330460" y="8554256"/>
                </a:lnTo>
                <a:lnTo>
                  <a:pt x="0" y="855425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sp>
        <p:nvSpPr>
          <p:cNvPr id="7" name="Freeform 7"/>
          <p:cNvSpPr/>
          <p:nvPr/>
        </p:nvSpPr>
        <p:spPr>
          <a:xfrm rot="-10800000">
            <a:off x="5490547" y="460825"/>
            <a:ext cx="12330460" cy="8554256"/>
          </a:xfrm>
          <a:custGeom>
            <a:avLst/>
            <a:gdLst/>
            <a:ahLst/>
            <a:cxnLst/>
            <a:rect l="l" t="t" r="r" b="b"/>
            <a:pathLst>
              <a:path w="12330460" h="8554256">
                <a:moveTo>
                  <a:pt x="0" y="0"/>
                </a:moveTo>
                <a:lnTo>
                  <a:pt x="12330460" y="0"/>
                </a:lnTo>
                <a:lnTo>
                  <a:pt x="12330460" y="8554256"/>
                </a:lnTo>
                <a:lnTo>
                  <a:pt x="0" y="855425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sp>
        <p:nvSpPr>
          <p:cNvPr id="8" name="Freeform 8"/>
          <p:cNvSpPr/>
          <p:nvPr/>
        </p:nvSpPr>
        <p:spPr>
          <a:xfrm>
            <a:off x="2361909" y="1141539"/>
            <a:ext cx="14438370" cy="7192827"/>
          </a:xfrm>
          <a:custGeom>
            <a:avLst/>
            <a:gdLst/>
            <a:ahLst/>
            <a:cxnLst/>
            <a:rect l="l" t="t" r="r" b="b"/>
            <a:pathLst>
              <a:path w="14438370" h="7192827">
                <a:moveTo>
                  <a:pt x="0" y="0"/>
                </a:moveTo>
                <a:lnTo>
                  <a:pt x="14438369" y="0"/>
                </a:lnTo>
                <a:lnTo>
                  <a:pt x="14438369" y="7192827"/>
                </a:lnTo>
                <a:lnTo>
                  <a:pt x="0" y="7192827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t="-16910" b="-16910"/>
            </a:stretch>
          </a:blipFill>
        </p:spPr>
        <p:txBody>
          <a:bodyPr/>
          <a:lstStyle/>
          <a:p>
            <a:endParaRPr lang="cy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259" b="-9259"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Freeform 3"/>
          <p:cNvSpPr/>
          <p:nvPr/>
        </p:nvSpPr>
        <p:spPr>
          <a:xfrm rot="6378358">
            <a:off x="-3271607" y="6880196"/>
            <a:ext cx="7531627" cy="7211533"/>
          </a:xfrm>
          <a:custGeom>
            <a:avLst/>
            <a:gdLst/>
            <a:ahLst/>
            <a:cxnLst/>
            <a:rect l="l" t="t" r="r" b="b"/>
            <a:pathLst>
              <a:path w="7531627" h="7211533">
                <a:moveTo>
                  <a:pt x="0" y="0"/>
                </a:moveTo>
                <a:lnTo>
                  <a:pt x="7531627" y="0"/>
                </a:lnTo>
                <a:lnTo>
                  <a:pt x="7531627" y="7211533"/>
                </a:lnTo>
                <a:lnTo>
                  <a:pt x="0" y="721153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sp>
        <p:nvSpPr>
          <p:cNvPr id="4" name="Freeform 4"/>
          <p:cNvSpPr/>
          <p:nvPr/>
        </p:nvSpPr>
        <p:spPr>
          <a:xfrm>
            <a:off x="15448906" y="-3994176"/>
            <a:ext cx="5337758" cy="6436397"/>
          </a:xfrm>
          <a:custGeom>
            <a:avLst/>
            <a:gdLst/>
            <a:ahLst/>
            <a:cxnLst/>
            <a:rect l="l" t="t" r="r" b="b"/>
            <a:pathLst>
              <a:path w="5337758" h="6436397">
                <a:moveTo>
                  <a:pt x="0" y="0"/>
                </a:moveTo>
                <a:lnTo>
                  <a:pt x="5337758" y="0"/>
                </a:lnTo>
                <a:lnTo>
                  <a:pt x="5337758" y="6436396"/>
                </a:lnTo>
                <a:lnTo>
                  <a:pt x="0" y="6436396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sp>
        <p:nvSpPr>
          <p:cNvPr id="5" name="TextBox 5"/>
          <p:cNvSpPr txBox="1"/>
          <p:nvPr/>
        </p:nvSpPr>
        <p:spPr>
          <a:xfrm>
            <a:off x="3122267" y="9119856"/>
            <a:ext cx="12326638" cy="958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6999"/>
              </a:lnSpc>
              <a:spcBef>
                <a:spcPct val="0"/>
              </a:spcBef>
            </a:pPr>
            <a:r>
              <a:rPr lang="en-US" sz="6999">
                <a:solidFill>
                  <a:srgbClr val="10844B"/>
                </a:solidFill>
                <a:latin typeface="Edo"/>
                <a:ea typeface="Edo"/>
                <a:cs typeface="Edo"/>
                <a:sym typeface="Edo"/>
              </a:rPr>
              <a:t>Defnyddio gormod o blastig.</a:t>
            </a:r>
          </a:p>
        </p:txBody>
      </p:sp>
      <p:sp>
        <p:nvSpPr>
          <p:cNvPr id="6" name="Freeform 6"/>
          <p:cNvSpPr/>
          <p:nvPr/>
        </p:nvSpPr>
        <p:spPr>
          <a:xfrm rot="-10800000">
            <a:off x="1028700" y="460825"/>
            <a:ext cx="12330460" cy="8554256"/>
          </a:xfrm>
          <a:custGeom>
            <a:avLst/>
            <a:gdLst/>
            <a:ahLst/>
            <a:cxnLst/>
            <a:rect l="l" t="t" r="r" b="b"/>
            <a:pathLst>
              <a:path w="12330460" h="8554256">
                <a:moveTo>
                  <a:pt x="0" y="0"/>
                </a:moveTo>
                <a:lnTo>
                  <a:pt x="12330460" y="0"/>
                </a:lnTo>
                <a:lnTo>
                  <a:pt x="12330460" y="8554256"/>
                </a:lnTo>
                <a:lnTo>
                  <a:pt x="0" y="855425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sp>
        <p:nvSpPr>
          <p:cNvPr id="7" name="Freeform 7"/>
          <p:cNvSpPr/>
          <p:nvPr/>
        </p:nvSpPr>
        <p:spPr>
          <a:xfrm rot="-10800000">
            <a:off x="5490547" y="460825"/>
            <a:ext cx="12330460" cy="8554256"/>
          </a:xfrm>
          <a:custGeom>
            <a:avLst/>
            <a:gdLst/>
            <a:ahLst/>
            <a:cxnLst/>
            <a:rect l="l" t="t" r="r" b="b"/>
            <a:pathLst>
              <a:path w="12330460" h="8554256">
                <a:moveTo>
                  <a:pt x="0" y="0"/>
                </a:moveTo>
                <a:lnTo>
                  <a:pt x="12330460" y="0"/>
                </a:lnTo>
                <a:lnTo>
                  <a:pt x="12330460" y="8554256"/>
                </a:lnTo>
                <a:lnTo>
                  <a:pt x="0" y="855425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sp>
        <p:nvSpPr>
          <p:cNvPr id="8" name="Freeform 8"/>
          <p:cNvSpPr/>
          <p:nvPr/>
        </p:nvSpPr>
        <p:spPr>
          <a:xfrm>
            <a:off x="2083564" y="1403932"/>
            <a:ext cx="14463611" cy="6902141"/>
          </a:xfrm>
          <a:custGeom>
            <a:avLst/>
            <a:gdLst/>
            <a:ahLst/>
            <a:cxnLst/>
            <a:rect l="l" t="t" r="r" b="b"/>
            <a:pathLst>
              <a:path w="14463611" h="6902141">
                <a:moveTo>
                  <a:pt x="0" y="0"/>
                </a:moveTo>
                <a:lnTo>
                  <a:pt x="14463611" y="0"/>
                </a:lnTo>
                <a:lnTo>
                  <a:pt x="14463611" y="6902141"/>
                </a:lnTo>
                <a:lnTo>
                  <a:pt x="0" y="6902141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t="-28471" b="-28471"/>
            </a:stretch>
          </a:blipFill>
        </p:spPr>
        <p:txBody>
          <a:bodyPr/>
          <a:lstStyle/>
          <a:p>
            <a:endParaRPr lang="cy-GB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259" b="-9259"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Freeform 3"/>
          <p:cNvSpPr/>
          <p:nvPr/>
        </p:nvSpPr>
        <p:spPr>
          <a:xfrm rot="6378358">
            <a:off x="-3271607" y="6880196"/>
            <a:ext cx="7531627" cy="7211533"/>
          </a:xfrm>
          <a:custGeom>
            <a:avLst/>
            <a:gdLst/>
            <a:ahLst/>
            <a:cxnLst/>
            <a:rect l="l" t="t" r="r" b="b"/>
            <a:pathLst>
              <a:path w="7531627" h="7211533">
                <a:moveTo>
                  <a:pt x="0" y="0"/>
                </a:moveTo>
                <a:lnTo>
                  <a:pt x="7531627" y="0"/>
                </a:lnTo>
                <a:lnTo>
                  <a:pt x="7531627" y="7211533"/>
                </a:lnTo>
                <a:lnTo>
                  <a:pt x="0" y="721153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sp>
        <p:nvSpPr>
          <p:cNvPr id="4" name="Freeform 4"/>
          <p:cNvSpPr/>
          <p:nvPr/>
        </p:nvSpPr>
        <p:spPr>
          <a:xfrm>
            <a:off x="15448906" y="-3994176"/>
            <a:ext cx="5337758" cy="6436397"/>
          </a:xfrm>
          <a:custGeom>
            <a:avLst/>
            <a:gdLst/>
            <a:ahLst/>
            <a:cxnLst/>
            <a:rect l="l" t="t" r="r" b="b"/>
            <a:pathLst>
              <a:path w="5337758" h="6436397">
                <a:moveTo>
                  <a:pt x="0" y="0"/>
                </a:moveTo>
                <a:lnTo>
                  <a:pt x="5337758" y="0"/>
                </a:lnTo>
                <a:lnTo>
                  <a:pt x="5337758" y="6436396"/>
                </a:lnTo>
                <a:lnTo>
                  <a:pt x="0" y="6436396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sp>
        <p:nvSpPr>
          <p:cNvPr id="5" name="TextBox 5"/>
          <p:cNvSpPr txBox="1"/>
          <p:nvPr/>
        </p:nvSpPr>
        <p:spPr>
          <a:xfrm>
            <a:off x="3122267" y="9119856"/>
            <a:ext cx="12326638" cy="958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6999"/>
              </a:lnSpc>
              <a:spcBef>
                <a:spcPct val="0"/>
              </a:spcBef>
            </a:pPr>
            <a:r>
              <a:rPr lang="en-US" sz="6999">
                <a:solidFill>
                  <a:srgbClr val="10844B"/>
                </a:solidFill>
                <a:latin typeface="Edo"/>
                <a:ea typeface="Edo"/>
                <a:cs typeface="Edo"/>
                <a:sym typeface="Edo"/>
              </a:rPr>
              <a:t>hedfan mewn jet preifat.</a:t>
            </a:r>
          </a:p>
        </p:txBody>
      </p:sp>
      <p:sp>
        <p:nvSpPr>
          <p:cNvPr id="6" name="Freeform 6"/>
          <p:cNvSpPr/>
          <p:nvPr/>
        </p:nvSpPr>
        <p:spPr>
          <a:xfrm rot="-10800000">
            <a:off x="1028700" y="460825"/>
            <a:ext cx="12330460" cy="8554256"/>
          </a:xfrm>
          <a:custGeom>
            <a:avLst/>
            <a:gdLst/>
            <a:ahLst/>
            <a:cxnLst/>
            <a:rect l="l" t="t" r="r" b="b"/>
            <a:pathLst>
              <a:path w="12330460" h="8554256">
                <a:moveTo>
                  <a:pt x="0" y="0"/>
                </a:moveTo>
                <a:lnTo>
                  <a:pt x="12330460" y="0"/>
                </a:lnTo>
                <a:lnTo>
                  <a:pt x="12330460" y="8554256"/>
                </a:lnTo>
                <a:lnTo>
                  <a:pt x="0" y="855425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sp>
        <p:nvSpPr>
          <p:cNvPr id="7" name="Freeform 7"/>
          <p:cNvSpPr/>
          <p:nvPr/>
        </p:nvSpPr>
        <p:spPr>
          <a:xfrm rot="-10800000">
            <a:off x="5490547" y="460825"/>
            <a:ext cx="12330460" cy="8554256"/>
          </a:xfrm>
          <a:custGeom>
            <a:avLst/>
            <a:gdLst/>
            <a:ahLst/>
            <a:cxnLst/>
            <a:rect l="l" t="t" r="r" b="b"/>
            <a:pathLst>
              <a:path w="12330460" h="8554256">
                <a:moveTo>
                  <a:pt x="0" y="0"/>
                </a:moveTo>
                <a:lnTo>
                  <a:pt x="12330460" y="0"/>
                </a:lnTo>
                <a:lnTo>
                  <a:pt x="12330460" y="8554256"/>
                </a:lnTo>
                <a:lnTo>
                  <a:pt x="0" y="855425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sp>
        <p:nvSpPr>
          <p:cNvPr id="8" name="Freeform 8"/>
          <p:cNvSpPr/>
          <p:nvPr/>
        </p:nvSpPr>
        <p:spPr>
          <a:xfrm>
            <a:off x="1997672" y="1480497"/>
            <a:ext cx="14531802" cy="6865341"/>
          </a:xfrm>
          <a:custGeom>
            <a:avLst/>
            <a:gdLst/>
            <a:ahLst/>
            <a:cxnLst/>
            <a:rect l="l" t="t" r="r" b="b"/>
            <a:pathLst>
              <a:path w="14531802" h="6865341">
                <a:moveTo>
                  <a:pt x="0" y="0"/>
                </a:moveTo>
                <a:lnTo>
                  <a:pt x="14531802" y="0"/>
                </a:lnTo>
                <a:lnTo>
                  <a:pt x="14531802" y="6865341"/>
                </a:lnTo>
                <a:lnTo>
                  <a:pt x="0" y="6865341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l="-4783" t="-43238" r="-239" b="-18433"/>
            </a:stretch>
          </a:blipFill>
        </p:spPr>
        <p:txBody>
          <a:bodyPr/>
          <a:lstStyle/>
          <a:p>
            <a:endParaRPr lang="cy-GB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259" b="-9259"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Freeform 3"/>
          <p:cNvSpPr/>
          <p:nvPr/>
        </p:nvSpPr>
        <p:spPr>
          <a:xfrm rot="6378358">
            <a:off x="-3271607" y="6880196"/>
            <a:ext cx="7531627" cy="7211533"/>
          </a:xfrm>
          <a:custGeom>
            <a:avLst/>
            <a:gdLst/>
            <a:ahLst/>
            <a:cxnLst/>
            <a:rect l="l" t="t" r="r" b="b"/>
            <a:pathLst>
              <a:path w="7531627" h="7211533">
                <a:moveTo>
                  <a:pt x="0" y="0"/>
                </a:moveTo>
                <a:lnTo>
                  <a:pt x="7531627" y="0"/>
                </a:lnTo>
                <a:lnTo>
                  <a:pt x="7531627" y="7211533"/>
                </a:lnTo>
                <a:lnTo>
                  <a:pt x="0" y="721153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sp>
        <p:nvSpPr>
          <p:cNvPr id="4" name="Freeform 4"/>
          <p:cNvSpPr/>
          <p:nvPr/>
        </p:nvSpPr>
        <p:spPr>
          <a:xfrm>
            <a:off x="15448906" y="-3994176"/>
            <a:ext cx="5337758" cy="6436397"/>
          </a:xfrm>
          <a:custGeom>
            <a:avLst/>
            <a:gdLst/>
            <a:ahLst/>
            <a:cxnLst/>
            <a:rect l="l" t="t" r="r" b="b"/>
            <a:pathLst>
              <a:path w="5337758" h="6436397">
                <a:moveTo>
                  <a:pt x="0" y="0"/>
                </a:moveTo>
                <a:lnTo>
                  <a:pt x="5337758" y="0"/>
                </a:lnTo>
                <a:lnTo>
                  <a:pt x="5337758" y="6436396"/>
                </a:lnTo>
                <a:lnTo>
                  <a:pt x="0" y="6436396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sp>
        <p:nvSpPr>
          <p:cNvPr id="5" name="TextBox 5"/>
          <p:cNvSpPr txBox="1"/>
          <p:nvPr/>
        </p:nvSpPr>
        <p:spPr>
          <a:xfrm>
            <a:off x="3122267" y="9119856"/>
            <a:ext cx="12326638" cy="958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6999"/>
              </a:lnSpc>
              <a:spcBef>
                <a:spcPct val="0"/>
              </a:spcBef>
            </a:pPr>
            <a:r>
              <a:rPr lang="en-US" sz="6999">
                <a:solidFill>
                  <a:srgbClr val="10844B"/>
                </a:solidFill>
                <a:latin typeface="Edo"/>
                <a:ea typeface="Edo"/>
                <a:cs typeface="Edo"/>
                <a:sym typeface="Edo"/>
              </a:rPr>
              <a:t>gyrru car petrol.</a:t>
            </a:r>
          </a:p>
        </p:txBody>
      </p:sp>
      <p:sp>
        <p:nvSpPr>
          <p:cNvPr id="6" name="Freeform 6"/>
          <p:cNvSpPr/>
          <p:nvPr/>
        </p:nvSpPr>
        <p:spPr>
          <a:xfrm rot="-10800000">
            <a:off x="1028700" y="460825"/>
            <a:ext cx="12330460" cy="8554256"/>
          </a:xfrm>
          <a:custGeom>
            <a:avLst/>
            <a:gdLst/>
            <a:ahLst/>
            <a:cxnLst/>
            <a:rect l="l" t="t" r="r" b="b"/>
            <a:pathLst>
              <a:path w="12330460" h="8554256">
                <a:moveTo>
                  <a:pt x="0" y="0"/>
                </a:moveTo>
                <a:lnTo>
                  <a:pt x="12330460" y="0"/>
                </a:lnTo>
                <a:lnTo>
                  <a:pt x="12330460" y="8554256"/>
                </a:lnTo>
                <a:lnTo>
                  <a:pt x="0" y="855425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sp>
        <p:nvSpPr>
          <p:cNvPr id="7" name="Freeform 7"/>
          <p:cNvSpPr/>
          <p:nvPr/>
        </p:nvSpPr>
        <p:spPr>
          <a:xfrm rot="-10800000">
            <a:off x="5490547" y="460825"/>
            <a:ext cx="12330460" cy="8554256"/>
          </a:xfrm>
          <a:custGeom>
            <a:avLst/>
            <a:gdLst/>
            <a:ahLst/>
            <a:cxnLst/>
            <a:rect l="l" t="t" r="r" b="b"/>
            <a:pathLst>
              <a:path w="12330460" h="8554256">
                <a:moveTo>
                  <a:pt x="0" y="0"/>
                </a:moveTo>
                <a:lnTo>
                  <a:pt x="12330460" y="0"/>
                </a:lnTo>
                <a:lnTo>
                  <a:pt x="12330460" y="8554256"/>
                </a:lnTo>
                <a:lnTo>
                  <a:pt x="0" y="855425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sp>
        <p:nvSpPr>
          <p:cNvPr id="8" name="Freeform 8"/>
          <p:cNvSpPr/>
          <p:nvPr/>
        </p:nvSpPr>
        <p:spPr>
          <a:xfrm>
            <a:off x="2096187" y="1223991"/>
            <a:ext cx="14823171" cy="7027923"/>
          </a:xfrm>
          <a:custGeom>
            <a:avLst/>
            <a:gdLst/>
            <a:ahLst/>
            <a:cxnLst/>
            <a:rect l="l" t="t" r="r" b="b"/>
            <a:pathLst>
              <a:path w="14823171" h="7027923">
                <a:moveTo>
                  <a:pt x="0" y="0"/>
                </a:moveTo>
                <a:lnTo>
                  <a:pt x="14823171" y="0"/>
                </a:lnTo>
                <a:lnTo>
                  <a:pt x="14823171" y="7027923"/>
                </a:lnTo>
                <a:lnTo>
                  <a:pt x="0" y="7027923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t="-20262" b="-20262"/>
            </a:stretch>
          </a:blipFill>
        </p:spPr>
        <p:txBody>
          <a:bodyPr/>
          <a:lstStyle/>
          <a:p>
            <a:endParaRPr lang="cy-GB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259" b="-9259"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Freeform 3"/>
          <p:cNvSpPr/>
          <p:nvPr/>
        </p:nvSpPr>
        <p:spPr>
          <a:xfrm rot="6378358">
            <a:off x="-3271607" y="6880196"/>
            <a:ext cx="7531627" cy="7211533"/>
          </a:xfrm>
          <a:custGeom>
            <a:avLst/>
            <a:gdLst/>
            <a:ahLst/>
            <a:cxnLst/>
            <a:rect l="l" t="t" r="r" b="b"/>
            <a:pathLst>
              <a:path w="7531627" h="7211533">
                <a:moveTo>
                  <a:pt x="0" y="0"/>
                </a:moveTo>
                <a:lnTo>
                  <a:pt x="7531627" y="0"/>
                </a:lnTo>
                <a:lnTo>
                  <a:pt x="7531627" y="7211533"/>
                </a:lnTo>
                <a:lnTo>
                  <a:pt x="0" y="721153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sp>
        <p:nvSpPr>
          <p:cNvPr id="4" name="Freeform 4"/>
          <p:cNvSpPr/>
          <p:nvPr/>
        </p:nvSpPr>
        <p:spPr>
          <a:xfrm>
            <a:off x="15448906" y="-3994176"/>
            <a:ext cx="5337758" cy="6436397"/>
          </a:xfrm>
          <a:custGeom>
            <a:avLst/>
            <a:gdLst/>
            <a:ahLst/>
            <a:cxnLst/>
            <a:rect l="l" t="t" r="r" b="b"/>
            <a:pathLst>
              <a:path w="5337758" h="6436397">
                <a:moveTo>
                  <a:pt x="0" y="0"/>
                </a:moveTo>
                <a:lnTo>
                  <a:pt x="5337758" y="0"/>
                </a:lnTo>
                <a:lnTo>
                  <a:pt x="5337758" y="6436396"/>
                </a:lnTo>
                <a:lnTo>
                  <a:pt x="0" y="6436396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sp>
        <p:nvSpPr>
          <p:cNvPr id="5" name="TextBox 5"/>
          <p:cNvSpPr txBox="1"/>
          <p:nvPr/>
        </p:nvSpPr>
        <p:spPr>
          <a:xfrm>
            <a:off x="3122267" y="9119856"/>
            <a:ext cx="12326638" cy="958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6999"/>
              </a:lnSpc>
              <a:spcBef>
                <a:spcPct val="0"/>
              </a:spcBef>
            </a:pPr>
            <a:r>
              <a:rPr lang="en-US" sz="6999">
                <a:solidFill>
                  <a:srgbClr val="10844B"/>
                </a:solidFill>
                <a:latin typeface="Edo"/>
                <a:ea typeface="Edo"/>
                <a:cs typeface="Edo"/>
                <a:sym typeface="Edo"/>
              </a:rPr>
              <a:t>plannu mwy o goed.</a:t>
            </a:r>
          </a:p>
        </p:txBody>
      </p:sp>
      <p:sp>
        <p:nvSpPr>
          <p:cNvPr id="6" name="Freeform 6"/>
          <p:cNvSpPr/>
          <p:nvPr/>
        </p:nvSpPr>
        <p:spPr>
          <a:xfrm rot="-10800000">
            <a:off x="1028700" y="460825"/>
            <a:ext cx="12330460" cy="8554256"/>
          </a:xfrm>
          <a:custGeom>
            <a:avLst/>
            <a:gdLst/>
            <a:ahLst/>
            <a:cxnLst/>
            <a:rect l="l" t="t" r="r" b="b"/>
            <a:pathLst>
              <a:path w="12330460" h="8554256">
                <a:moveTo>
                  <a:pt x="0" y="0"/>
                </a:moveTo>
                <a:lnTo>
                  <a:pt x="12330460" y="0"/>
                </a:lnTo>
                <a:lnTo>
                  <a:pt x="12330460" y="8554256"/>
                </a:lnTo>
                <a:lnTo>
                  <a:pt x="0" y="855425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sp>
        <p:nvSpPr>
          <p:cNvPr id="7" name="Freeform 7"/>
          <p:cNvSpPr/>
          <p:nvPr/>
        </p:nvSpPr>
        <p:spPr>
          <a:xfrm rot="-10800000">
            <a:off x="5490547" y="460825"/>
            <a:ext cx="12330460" cy="8554256"/>
          </a:xfrm>
          <a:custGeom>
            <a:avLst/>
            <a:gdLst/>
            <a:ahLst/>
            <a:cxnLst/>
            <a:rect l="l" t="t" r="r" b="b"/>
            <a:pathLst>
              <a:path w="12330460" h="8554256">
                <a:moveTo>
                  <a:pt x="0" y="0"/>
                </a:moveTo>
                <a:lnTo>
                  <a:pt x="12330460" y="0"/>
                </a:lnTo>
                <a:lnTo>
                  <a:pt x="12330460" y="8554256"/>
                </a:lnTo>
                <a:lnTo>
                  <a:pt x="0" y="855425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sp>
        <p:nvSpPr>
          <p:cNvPr id="8" name="Freeform 8"/>
          <p:cNvSpPr/>
          <p:nvPr/>
        </p:nvSpPr>
        <p:spPr>
          <a:xfrm>
            <a:off x="1825197" y="1559474"/>
            <a:ext cx="15018554" cy="6610340"/>
          </a:xfrm>
          <a:custGeom>
            <a:avLst/>
            <a:gdLst/>
            <a:ahLst/>
            <a:cxnLst/>
            <a:rect l="l" t="t" r="r" b="b"/>
            <a:pathLst>
              <a:path w="15018554" h="6610340">
                <a:moveTo>
                  <a:pt x="0" y="0"/>
                </a:moveTo>
                <a:lnTo>
                  <a:pt x="15018555" y="0"/>
                </a:lnTo>
                <a:lnTo>
                  <a:pt x="15018555" y="6610339"/>
                </a:lnTo>
                <a:lnTo>
                  <a:pt x="0" y="6610339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t="-7590" b="-20208"/>
            </a:stretch>
          </a:blipFill>
        </p:spPr>
        <p:txBody>
          <a:bodyPr/>
          <a:lstStyle/>
          <a:p>
            <a:endParaRPr lang="cy-GB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259" b="-9259"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Freeform 3"/>
          <p:cNvSpPr/>
          <p:nvPr/>
        </p:nvSpPr>
        <p:spPr>
          <a:xfrm rot="6378358">
            <a:off x="-3271607" y="6880196"/>
            <a:ext cx="7531627" cy="7211533"/>
          </a:xfrm>
          <a:custGeom>
            <a:avLst/>
            <a:gdLst/>
            <a:ahLst/>
            <a:cxnLst/>
            <a:rect l="l" t="t" r="r" b="b"/>
            <a:pathLst>
              <a:path w="7531627" h="7211533">
                <a:moveTo>
                  <a:pt x="0" y="0"/>
                </a:moveTo>
                <a:lnTo>
                  <a:pt x="7531627" y="0"/>
                </a:lnTo>
                <a:lnTo>
                  <a:pt x="7531627" y="7211533"/>
                </a:lnTo>
                <a:lnTo>
                  <a:pt x="0" y="721153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sp>
        <p:nvSpPr>
          <p:cNvPr id="4" name="Freeform 4"/>
          <p:cNvSpPr/>
          <p:nvPr/>
        </p:nvSpPr>
        <p:spPr>
          <a:xfrm>
            <a:off x="15448906" y="-3994176"/>
            <a:ext cx="5337758" cy="6436397"/>
          </a:xfrm>
          <a:custGeom>
            <a:avLst/>
            <a:gdLst/>
            <a:ahLst/>
            <a:cxnLst/>
            <a:rect l="l" t="t" r="r" b="b"/>
            <a:pathLst>
              <a:path w="5337758" h="6436397">
                <a:moveTo>
                  <a:pt x="0" y="0"/>
                </a:moveTo>
                <a:lnTo>
                  <a:pt x="5337758" y="0"/>
                </a:lnTo>
                <a:lnTo>
                  <a:pt x="5337758" y="6436396"/>
                </a:lnTo>
                <a:lnTo>
                  <a:pt x="0" y="6436396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sp>
        <p:nvSpPr>
          <p:cNvPr id="5" name="TextBox 5"/>
          <p:cNvSpPr txBox="1"/>
          <p:nvPr/>
        </p:nvSpPr>
        <p:spPr>
          <a:xfrm>
            <a:off x="3122267" y="9119856"/>
            <a:ext cx="12326638" cy="958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6999"/>
              </a:lnSpc>
              <a:spcBef>
                <a:spcPct val="0"/>
              </a:spcBef>
            </a:pPr>
            <a:r>
              <a:rPr lang="en-US" sz="6999">
                <a:solidFill>
                  <a:srgbClr val="10844B"/>
                </a:solidFill>
                <a:latin typeface="Edo"/>
                <a:ea typeface="Edo"/>
                <a:cs typeface="Edo"/>
                <a:sym typeface="Edo"/>
              </a:rPr>
              <a:t>Ailgylchu.</a:t>
            </a:r>
          </a:p>
        </p:txBody>
      </p:sp>
      <p:sp>
        <p:nvSpPr>
          <p:cNvPr id="6" name="Freeform 6"/>
          <p:cNvSpPr/>
          <p:nvPr/>
        </p:nvSpPr>
        <p:spPr>
          <a:xfrm rot="-10800000">
            <a:off x="1028700" y="460825"/>
            <a:ext cx="12330460" cy="8554256"/>
          </a:xfrm>
          <a:custGeom>
            <a:avLst/>
            <a:gdLst/>
            <a:ahLst/>
            <a:cxnLst/>
            <a:rect l="l" t="t" r="r" b="b"/>
            <a:pathLst>
              <a:path w="12330460" h="8554256">
                <a:moveTo>
                  <a:pt x="0" y="0"/>
                </a:moveTo>
                <a:lnTo>
                  <a:pt x="12330460" y="0"/>
                </a:lnTo>
                <a:lnTo>
                  <a:pt x="12330460" y="8554256"/>
                </a:lnTo>
                <a:lnTo>
                  <a:pt x="0" y="855425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sp>
        <p:nvSpPr>
          <p:cNvPr id="7" name="Freeform 7"/>
          <p:cNvSpPr/>
          <p:nvPr/>
        </p:nvSpPr>
        <p:spPr>
          <a:xfrm rot="-10800000">
            <a:off x="5490547" y="460825"/>
            <a:ext cx="12330460" cy="8554256"/>
          </a:xfrm>
          <a:custGeom>
            <a:avLst/>
            <a:gdLst/>
            <a:ahLst/>
            <a:cxnLst/>
            <a:rect l="l" t="t" r="r" b="b"/>
            <a:pathLst>
              <a:path w="12330460" h="8554256">
                <a:moveTo>
                  <a:pt x="0" y="0"/>
                </a:moveTo>
                <a:lnTo>
                  <a:pt x="12330460" y="0"/>
                </a:lnTo>
                <a:lnTo>
                  <a:pt x="12330460" y="8554256"/>
                </a:lnTo>
                <a:lnTo>
                  <a:pt x="0" y="855425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sp>
        <p:nvSpPr>
          <p:cNvPr id="8" name="Freeform 8"/>
          <p:cNvSpPr/>
          <p:nvPr/>
        </p:nvSpPr>
        <p:spPr>
          <a:xfrm>
            <a:off x="3122267" y="1217641"/>
            <a:ext cx="12544542" cy="7040624"/>
          </a:xfrm>
          <a:custGeom>
            <a:avLst/>
            <a:gdLst/>
            <a:ahLst/>
            <a:cxnLst/>
            <a:rect l="l" t="t" r="r" b="b"/>
            <a:pathLst>
              <a:path w="12544542" h="7040624">
                <a:moveTo>
                  <a:pt x="0" y="0"/>
                </a:moveTo>
                <a:lnTo>
                  <a:pt x="12544542" y="0"/>
                </a:lnTo>
                <a:lnTo>
                  <a:pt x="12544542" y="7040624"/>
                </a:lnTo>
                <a:lnTo>
                  <a:pt x="0" y="7040624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259" b="-9259"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Freeform 3"/>
          <p:cNvSpPr/>
          <p:nvPr/>
        </p:nvSpPr>
        <p:spPr>
          <a:xfrm rot="6378358">
            <a:off x="-3271607" y="6880196"/>
            <a:ext cx="7531627" cy="7211533"/>
          </a:xfrm>
          <a:custGeom>
            <a:avLst/>
            <a:gdLst/>
            <a:ahLst/>
            <a:cxnLst/>
            <a:rect l="l" t="t" r="r" b="b"/>
            <a:pathLst>
              <a:path w="7531627" h="7211533">
                <a:moveTo>
                  <a:pt x="0" y="0"/>
                </a:moveTo>
                <a:lnTo>
                  <a:pt x="7531627" y="0"/>
                </a:lnTo>
                <a:lnTo>
                  <a:pt x="7531627" y="7211533"/>
                </a:lnTo>
                <a:lnTo>
                  <a:pt x="0" y="721153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sp>
        <p:nvSpPr>
          <p:cNvPr id="4" name="Freeform 4"/>
          <p:cNvSpPr/>
          <p:nvPr/>
        </p:nvSpPr>
        <p:spPr>
          <a:xfrm>
            <a:off x="15448906" y="-3994176"/>
            <a:ext cx="5337758" cy="6436397"/>
          </a:xfrm>
          <a:custGeom>
            <a:avLst/>
            <a:gdLst/>
            <a:ahLst/>
            <a:cxnLst/>
            <a:rect l="l" t="t" r="r" b="b"/>
            <a:pathLst>
              <a:path w="5337758" h="6436397">
                <a:moveTo>
                  <a:pt x="0" y="0"/>
                </a:moveTo>
                <a:lnTo>
                  <a:pt x="5337758" y="0"/>
                </a:lnTo>
                <a:lnTo>
                  <a:pt x="5337758" y="6436396"/>
                </a:lnTo>
                <a:lnTo>
                  <a:pt x="0" y="6436396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sp>
        <p:nvSpPr>
          <p:cNvPr id="5" name="TextBox 5"/>
          <p:cNvSpPr txBox="1"/>
          <p:nvPr/>
        </p:nvSpPr>
        <p:spPr>
          <a:xfrm>
            <a:off x="3122267" y="9119856"/>
            <a:ext cx="12326638" cy="958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6999"/>
              </a:lnSpc>
              <a:spcBef>
                <a:spcPct val="0"/>
              </a:spcBef>
            </a:pPr>
            <a:r>
              <a:rPr lang="en-US" sz="6999">
                <a:solidFill>
                  <a:srgbClr val="10844B"/>
                </a:solidFill>
                <a:latin typeface="Edo"/>
                <a:ea typeface="Edo"/>
                <a:cs typeface="Edo"/>
                <a:sym typeface="Edo"/>
              </a:rPr>
              <a:t>bwyta bwyd lleol.</a:t>
            </a:r>
          </a:p>
        </p:txBody>
      </p:sp>
      <p:sp>
        <p:nvSpPr>
          <p:cNvPr id="6" name="Freeform 6"/>
          <p:cNvSpPr/>
          <p:nvPr/>
        </p:nvSpPr>
        <p:spPr>
          <a:xfrm rot="-10800000">
            <a:off x="1028700" y="460825"/>
            <a:ext cx="12330460" cy="8554256"/>
          </a:xfrm>
          <a:custGeom>
            <a:avLst/>
            <a:gdLst/>
            <a:ahLst/>
            <a:cxnLst/>
            <a:rect l="l" t="t" r="r" b="b"/>
            <a:pathLst>
              <a:path w="12330460" h="8554256">
                <a:moveTo>
                  <a:pt x="0" y="0"/>
                </a:moveTo>
                <a:lnTo>
                  <a:pt x="12330460" y="0"/>
                </a:lnTo>
                <a:lnTo>
                  <a:pt x="12330460" y="8554256"/>
                </a:lnTo>
                <a:lnTo>
                  <a:pt x="0" y="855425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sp>
        <p:nvSpPr>
          <p:cNvPr id="7" name="Freeform 7"/>
          <p:cNvSpPr/>
          <p:nvPr/>
        </p:nvSpPr>
        <p:spPr>
          <a:xfrm rot="-10800000">
            <a:off x="5490547" y="460825"/>
            <a:ext cx="12330460" cy="8554256"/>
          </a:xfrm>
          <a:custGeom>
            <a:avLst/>
            <a:gdLst/>
            <a:ahLst/>
            <a:cxnLst/>
            <a:rect l="l" t="t" r="r" b="b"/>
            <a:pathLst>
              <a:path w="12330460" h="8554256">
                <a:moveTo>
                  <a:pt x="0" y="0"/>
                </a:moveTo>
                <a:lnTo>
                  <a:pt x="12330460" y="0"/>
                </a:lnTo>
                <a:lnTo>
                  <a:pt x="12330460" y="8554256"/>
                </a:lnTo>
                <a:lnTo>
                  <a:pt x="0" y="855425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sp>
        <p:nvSpPr>
          <p:cNvPr id="8" name="Freeform 8"/>
          <p:cNvSpPr/>
          <p:nvPr/>
        </p:nvSpPr>
        <p:spPr>
          <a:xfrm>
            <a:off x="2166852" y="1511368"/>
            <a:ext cx="14237469" cy="6453169"/>
          </a:xfrm>
          <a:custGeom>
            <a:avLst/>
            <a:gdLst/>
            <a:ahLst/>
            <a:cxnLst/>
            <a:rect l="l" t="t" r="r" b="b"/>
            <a:pathLst>
              <a:path w="14237469" h="6453169">
                <a:moveTo>
                  <a:pt x="0" y="0"/>
                </a:moveTo>
                <a:lnTo>
                  <a:pt x="14237469" y="0"/>
                </a:lnTo>
                <a:lnTo>
                  <a:pt x="14237469" y="6453169"/>
                </a:lnTo>
                <a:lnTo>
                  <a:pt x="0" y="6453169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t="-16793" b="-16793"/>
            </a:stretch>
          </a:blipFill>
        </p:spPr>
        <p:txBody>
          <a:bodyPr/>
          <a:lstStyle/>
          <a:p>
            <a:endParaRPr lang="cy-GB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259" b="-9259"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Freeform 3"/>
          <p:cNvSpPr/>
          <p:nvPr/>
        </p:nvSpPr>
        <p:spPr>
          <a:xfrm rot="6378358">
            <a:off x="-3271607" y="6880196"/>
            <a:ext cx="7531627" cy="7211533"/>
          </a:xfrm>
          <a:custGeom>
            <a:avLst/>
            <a:gdLst/>
            <a:ahLst/>
            <a:cxnLst/>
            <a:rect l="l" t="t" r="r" b="b"/>
            <a:pathLst>
              <a:path w="7531627" h="7211533">
                <a:moveTo>
                  <a:pt x="0" y="0"/>
                </a:moveTo>
                <a:lnTo>
                  <a:pt x="7531627" y="0"/>
                </a:lnTo>
                <a:lnTo>
                  <a:pt x="7531627" y="7211533"/>
                </a:lnTo>
                <a:lnTo>
                  <a:pt x="0" y="721153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sp>
        <p:nvSpPr>
          <p:cNvPr id="4" name="Freeform 4"/>
          <p:cNvSpPr/>
          <p:nvPr/>
        </p:nvSpPr>
        <p:spPr>
          <a:xfrm>
            <a:off x="15448906" y="-3994176"/>
            <a:ext cx="5337758" cy="6436397"/>
          </a:xfrm>
          <a:custGeom>
            <a:avLst/>
            <a:gdLst/>
            <a:ahLst/>
            <a:cxnLst/>
            <a:rect l="l" t="t" r="r" b="b"/>
            <a:pathLst>
              <a:path w="5337758" h="6436397">
                <a:moveTo>
                  <a:pt x="0" y="0"/>
                </a:moveTo>
                <a:lnTo>
                  <a:pt x="5337758" y="0"/>
                </a:lnTo>
                <a:lnTo>
                  <a:pt x="5337758" y="6436396"/>
                </a:lnTo>
                <a:lnTo>
                  <a:pt x="0" y="6436396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sp>
        <p:nvSpPr>
          <p:cNvPr id="5" name="TextBox 5"/>
          <p:cNvSpPr txBox="1"/>
          <p:nvPr/>
        </p:nvSpPr>
        <p:spPr>
          <a:xfrm>
            <a:off x="3122267" y="9119856"/>
            <a:ext cx="12326638" cy="958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6999"/>
              </a:lnSpc>
              <a:spcBef>
                <a:spcPct val="0"/>
              </a:spcBef>
            </a:pPr>
            <a:r>
              <a:rPr lang="en-US" sz="6999" dirty="0" err="1">
                <a:solidFill>
                  <a:srgbClr val="10844B"/>
                </a:solidFill>
                <a:latin typeface="Edo"/>
                <a:ea typeface="Edo"/>
                <a:cs typeface="Edo"/>
                <a:sym typeface="Edo"/>
              </a:rPr>
              <a:t>cerdded</a:t>
            </a:r>
            <a:r>
              <a:rPr lang="en-US" sz="6999" dirty="0">
                <a:solidFill>
                  <a:srgbClr val="10844B"/>
                </a:solidFill>
                <a:latin typeface="Edo"/>
                <a:ea typeface="Edo"/>
                <a:cs typeface="Edo"/>
                <a:sym typeface="Edo"/>
              </a:rPr>
              <a:t> a </a:t>
            </a:r>
            <a:r>
              <a:rPr lang="en-US" sz="6999" dirty="0" err="1">
                <a:solidFill>
                  <a:srgbClr val="10844B"/>
                </a:solidFill>
                <a:latin typeface="Edo"/>
                <a:ea typeface="Edo"/>
                <a:cs typeface="Edo"/>
                <a:sym typeface="Edo"/>
              </a:rPr>
              <a:t>beicio</a:t>
            </a:r>
            <a:r>
              <a:rPr lang="en-US" sz="6999" dirty="0">
                <a:solidFill>
                  <a:srgbClr val="10844B"/>
                </a:solidFill>
                <a:latin typeface="Edo"/>
                <a:ea typeface="Edo"/>
                <a:cs typeface="Edo"/>
                <a:sym typeface="Edo"/>
              </a:rPr>
              <a:t>.</a:t>
            </a:r>
          </a:p>
        </p:txBody>
      </p:sp>
      <p:sp>
        <p:nvSpPr>
          <p:cNvPr id="6" name="Freeform 6"/>
          <p:cNvSpPr/>
          <p:nvPr/>
        </p:nvSpPr>
        <p:spPr>
          <a:xfrm rot="-10800000">
            <a:off x="1028700" y="460825"/>
            <a:ext cx="12330460" cy="8554256"/>
          </a:xfrm>
          <a:custGeom>
            <a:avLst/>
            <a:gdLst/>
            <a:ahLst/>
            <a:cxnLst/>
            <a:rect l="l" t="t" r="r" b="b"/>
            <a:pathLst>
              <a:path w="12330460" h="8554256">
                <a:moveTo>
                  <a:pt x="0" y="0"/>
                </a:moveTo>
                <a:lnTo>
                  <a:pt x="12330460" y="0"/>
                </a:lnTo>
                <a:lnTo>
                  <a:pt x="12330460" y="8554256"/>
                </a:lnTo>
                <a:lnTo>
                  <a:pt x="0" y="855425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sp>
        <p:nvSpPr>
          <p:cNvPr id="7" name="Freeform 7"/>
          <p:cNvSpPr/>
          <p:nvPr/>
        </p:nvSpPr>
        <p:spPr>
          <a:xfrm rot="-10800000">
            <a:off x="5490547" y="460825"/>
            <a:ext cx="12330460" cy="8554256"/>
          </a:xfrm>
          <a:custGeom>
            <a:avLst/>
            <a:gdLst/>
            <a:ahLst/>
            <a:cxnLst/>
            <a:rect l="l" t="t" r="r" b="b"/>
            <a:pathLst>
              <a:path w="12330460" h="8554256">
                <a:moveTo>
                  <a:pt x="0" y="0"/>
                </a:moveTo>
                <a:lnTo>
                  <a:pt x="12330460" y="0"/>
                </a:lnTo>
                <a:lnTo>
                  <a:pt x="12330460" y="8554256"/>
                </a:lnTo>
                <a:lnTo>
                  <a:pt x="0" y="855425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sp>
        <p:nvSpPr>
          <p:cNvPr id="8" name="Freeform 8"/>
          <p:cNvSpPr/>
          <p:nvPr/>
        </p:nvSpPr>
        <p:spPr>
          <a:xfrm>
            <a:off x="1906857" y="1271927"/>
            <a:ext cx="14757459" cy="6932051"/>
          </a:xfrm>
          <a:custGeom>
            <a:avLst/>
            <a:gdLst/>
            <a:ahLst/>
            <a:cxnLst/>
            <a:rect l="l" t="t" r="r" b="b"/>
            <a:pathLst>
              <a:path w="14757459" h="6932051">
                <a:moveTo>
                  <a:pt x="0" y="0"/>
                </a:moveTo>
                <a:lnTo>
                  <a:pt x="14757459" y="0"/>
                </a:lnTo>
                <a:lnTo>
                  <a:pt x="14757459" y="6932051"/>
                </a:lnTo>
                <a:lnTo>
                  <a:pt x="0" y="6932051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t="-18810" b="-23823"/>
            </a:stretch>
          </a:blipFill>
        </p:spPr>
        <p:txBody>
          <a:bodyPr/>
          <a:lstStyle/>
          <a:p>
            <a:endParaRPr lang="cy-GB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259" b="-9259"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Freeform 3"/>
          <p:cNvSpPr/>
          <p:nvPr/>
        </p:nvSpPr>
        <p:spPr>
          <a:xfrm rot="5400000">
            <a:off x="-2589590" y="805382"/>
            <a:ext cx="12506286" cy="8676236"/>
          </a:xfrm>
          <a:custGeom>
            <a:avLst/>
            <a:gdLst/>
            <a:ahLst/>
            <a:cxnLst/>
            <a:rect l="l" t="t" r="r" b="b"/>
            <a:pathLst>
              <a:path w="12506286" h="8676236">
                <a:moveTo>
                  <a:pt x="0" y="0"/>
                </a:moveTo>
                <a:lnTo>
                  <a:pt x="12506286" y="0"/>
                </a:lnTo>
                <a:lnTo>
                  <a:pt x="12506286" y="8676236"/>
                </a:lnTo>
                <a:lnTo>
                  <a:pt x="0" y="867623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sp>
        <p:nvSpPr>
          <p:cNvPr id="4" name="Freeform 4"/>
          <p:cNvSpPr/>
          <p:nvPr/>
        </p:nvSpPr>
        <p:spPr>
          <a:xfrm>
            <a:off x="12129216" y="983483"/>
            <a:ext cx="5130084" cy="5021070"/>
          </a:xfrm>
          <a:custGeom>
            <a:avLst/>
            <a:gdLst/>
            <a:ahLst/>
            <a:cxnLst/>
            <a:rect l="l" t="t" r="r" b="b"/>
            <a:pathLst>
              <a:path w="5130084" h="5021070">
                <a:moveTo>
                  <a:pt x="0" y="0"/>
                </a:moveTo>
                <a:lnTo>
                  <a:pt x="5130084" y="0"/>
                </a:lnTo>
                <a:lnTo>
                  <a:pt x="5130084" y="5021070"/>
                </a:lnTo>
                <a:lnTo>
                  <a:pt x="0" y="502107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5" name="Freeform 5"/>
          <p:cNvSpPr/>
          <p:nvPr/>
        </p:nvSpPr>
        <p:spPr>
          <a:xfrm>
            <a:off x="2030954" y="4251116"/>
            <a:ext cx="4059167" cy="4059167"/>
          </a:xfrm>
          <a:custGeom>
            <a:avLst/>
            <a:gdLst/>
            <a:ahLst/>
            <a:cxnLst/>
            <a:rect l="l" t="t" r="r" b="b"/>
            <a:pathLst>
              <a:path w="4059167" h="4059167">
                <a:moveTo>
                  <a:pt x="0" y="0"/>
                </a:moveTo>
                <a:lnTo>
                  <a:pt x="4059167" y="0"/>
                </a:lnTo>
                <a:lnTo>
                  <a:pt x="4059167" y="4059167"/>
                </a:lnTo>
                <a:lnTo>
                  <a:pt x="0" y="4059167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6" name="Freeform 6"/>
          <p:cNvSpPr/>
          <p:nvPr/>
        </p:nvSpPr>
        <p:spPr>
          <a:xfrm rot="-705170">
            <a:off x="3737126" y="4944335"/>
            <a:ext cx="712997" cy="2120436"/>
          </a:xfrm>
          <a:custGeom>
            <a:avLst/>
            <a:gdLst/>
            <a:ahLst/>
            <a:cxnLst/>
            <a:rect l="l" t="t" r="r" b="b"/>
            <a:pathLst>
              <a:path w="712997" h="2120436">
                <a:moveTo>
                  <a:pt x="0" y="0"/>
                </a:moveTo>
                <a:lnTo>
                  <a:pt x="712997" y="0"/>
                </a:lnTo>
                <a:lnTo>
                  <a:pt x="712997" y="2120436"/>
                </a:lnTo>
                <a:lnTo>
                  <a:pt x="0" y="2120436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7" name="Freeform 7"/>
          <p:cNvSpPr/>
          <p:nvPr/>
        </p:nvSpPr>
        <p:spPr>
          <a:xfrm>
            <a:off x="8678307" y="5379838"/>
            <a:ext cx="4406747" cy="4114800"/>
          </a:xfrm>
          <a:custGeom>
            <a:avLst/>
            <a:gdLst/>
            <a:ahLst/>
            <a:cxnLst/>
            <a:rect l="l" t="t" r="r" b="b"/>
            <a:pathLst>
              <a:path w="4406747" h="4114800">
                <a:moveTo>
                  <a:pt x="0" y="0"/>
                </a:moveTo>
                <a:lnTo>
                  <a:pt x="4406747" y="0"/>
                </a:lnTo>
                <a:lnTo>
                  <a:pt x="4406747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8" name="TextBox 8"/>
          <p:cNvSpPr txBox="1"/>
          <p:nvPr/>
        </p:nvSpPr>
        <p:spPr>
          <a:xfrm>
            <a:off x="938913" y="1468440"/>
            <a:ext cx="6243249" cy="958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6999"/>
              </a:lnSpc>
              <a:spcBef>
                <a:spcPct val="0"/>
              </a:spcBef>
            </a:pPr>
            <a:r>
              <a:rPr lang="en-US" sz="6999" spc="-188">
                <a:solidFill>
                  <a:srgbClr val="FAFAFA"/>
                </a:solidFill>
                <a:latin typeface="Edo"/>
                <a:ea typeface="Edo"/>
                <a:cs typeface="Edo"/>
                <a:sym typeface="Edo"/>
              </a:rPr>
              <a:t>tasg drefnu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259" b="-9259"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Freeform 3"/>
          <p:cNvSpPr/>
          <p:nvPr/>
        </p:nvSpPr>
        <p:spPr>
          <a:xfrm rot="5400000">
            <a:off x="-2589590" y="805382"/>
            <a:ext cx="12506286" cy="8676236"/>
          </a:xfrm>
          <a:custGeom>
            <a:avLst/>
            <a:gdLst/>
            <a:ahLst/>
            <a:cxnLst/>
            <a:rect l="l" t="t" r="r" b="b"/>
            <a:pathLst>
              <a:path w="12506286" h="8676236">
                <a:moveTo>
                  <a:pt x="0" y="0"/>
                </a:moveTo>
                <a:lnTo>
                  <a:pt x="12506286" y="0"/>
                </a:lnTo>
                <a:lnTo>
                  <a:pt x="12506286" y="8676236"/>
                </a:lnTo>
                <a:lnTo>
                  <a:pt x="0" y="867623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sp>
        <p:nvSpPr>
          <p:cNvPr id="4" name="Freeform 4"/>
          <p:cNvSpPr/>
          <p:nvPr/>
        </p:nvSpPr>
        <p:spPr>
          <a:xfrm rot="-5400000">
            <a:off x="8209966" y="1101032"/>
            <a:ext cx="10097669" cy="8229600"/>
          </a:xfrm>
          <a:custGeom>
            <a:avLst/>
            <a:gdLst/>
            <a:ahLst/>
            <a:cxnLst/>
            <a:rect l="l" t="t" r="r" b="b"/>
            <a:pathLst>
              <a:path w="10097669" h="8229600">
                <a:moveTo>
                  <a:pt x="0" y="0"/>
                </a:moveTo>
                <a:lnTo>
                  <a:pt x="10097668" y="0"/>
                </a:lnTo>
                <a:lnTo>
                  <a:pt x="1009766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5" name="Freeform 5"/>
          <p:cNvSpPr/>
          <p:nvPr/>
        </p:nvSpPr>
        <p:spPr>
          <a:xfrm rot="326299">
            <a:off x="11286268" y="3047887"/>
            <a:ext cx="3945064" cy="4114800"/>
          </a:xfrm>
          <a:custGeom>
            <a:avLst/>
            <a:gdLst/>
            <a:ahLst/>
            <a:cxnLst/>
            <a:rect l="l" t="t" r="r" b="b"/>
            <a:pathLst>
              <a:path w="3945064" h="4114800">
                <a:moveTo>
                  <a:pt x="0" y="0"/>
                </a:moveTo>
                <a:lnTo>
                  <a:pt x="3945064" y="0"/>
                </a:lnTo>
                <a:lnTo>
                  <a:pt x="3945064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6" name="Freeform 6"/>
          <p:cNvSpPr/>
          <p:nvPr/>
        </p:nvSpPr>
        <p:spPr>
          <a:xfrm rot="643248">
            <a:off x="1433300" y="4722997"/>
            <a:ext cx="5254476" cy="3868608"/>
          </a:xfrm>
          <a:custGeom>
            <a:avLst/>
            <a:gdLst/>
            <a:ahLst/>
            <a:cxnLst/>
            <a:rect l="l" t="t" r="r" b="b"/>
            <a:pathLst>
              <a:path w="5254476" h="3868608">
                <a:moveTo>
                  <a:pt x="0" y="0"/>
                </a:moveTo>
                <a:lnTo>
                  <a:pt x="5254476" y="0"/>
                </a:lnTo>
                <a:lnTo>
                  <a:pt x="5254476" y="3868608"/>
                </a:lnTo>
                <a:lnTo>
                  <a:pt x="0" y="3868608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7" name="TextBox 7"/>
          <p:cNvSpPr txBox="1"/>
          <p:nvPr/>
        </p:nvSpPr>
        <p:spPr>
          <a:xfrm>
            <a:off x="938913" y="1025528"/>
            <a:ext cx="6243249" cy="18446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6999"/>
              </a:lnSpc>
              <a:spcBef>
                <a:spcPct val="0"/>
              </a:spcBef>
            </a:pPr>
            <a:r>
              <a:rPr lang="en-US" sz="6999" spc="-188">
                <a:solidFill>
                  <a:srgbClr val="FAFAFA"/>
                </a:solidFill>
                <a:latin typeface="Edo"/>
                <a:ea typeface="Edo"/>
                <a:cs typeface="Edo"/>
                <a:sym typeface="Edo"/>
              </a:rPr>
              <a:t>Siarter amgylcheddol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259" b="-9259"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Freeform 3"/>
          <p:cNvSpPr/>
          <p:nvPr/>
        </p:nvSpPr>
        <p:spPr>
          <a:xfrm rot="2831094">
            <a:off x="14522186" y="-3160936"/>
            <a:ext cx="7531627" cy="7211533"/>
          </a:xfrm>
          <a:custGeom>
            <a:avLst/>
            <a:gdLst/>
            <a:ahLst/>
            <a:cxnLst/>
            <a:rect l="l" t="t" r="r" b="b"/>
            <a:pathLst>
              <a:path w="7531627" h="7211533">
                <a:moveTo>
                  <a:pt x="0" y="0"/>
                </a:moveTo>
                <a:lnTo>
                  <a:pt x="7531628" y="0"/>
                </a:lnTo>
                <a:lnTo>
                  <a:pt x="7531628" y="7211533"/>
                </a:lnTo>
                <a:lnTo>
                  <a:pt x="0" y="721153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sp>
        <p:nvSpPr>
          <p:cNvPr id="4" name="Freeform 4"/>
          <p:cNvSpPr/>
          <p:nvPr/>
        </p:nvSpPr>
        <p:spPr>
          <a:xfrm>
            <a:off x="12043189" y="1028700"/>
            <a:ext cx="4784891" cy="5925562"/>
          </a:xfrm>
          <a:custGeom>
            <a:avLst/>
            <a:gdLst/>
            <a:ahLst/>
            <a:cxnLst/>
            <a:rect l="l" t="t" r="r" b="b"/>
            <a:pathLst>
              <a:path w="4784891" h="5925562">
                <a:moveTo>
                  <a:pt x="0" y="0"/>
                </a:moveTo>
                <a:lnTo>
                  <a:pt x="4784891" y="0"/>
                </a:lnTo>
                <a:lnTo>
                  <a:pt x="4784891" y="5925562"/>
                </a:lnTo>
                <a:lnTo>
                  <a:pt x="0" y="5925562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5" name="Freeform 5"/>
          <p:cNvSpPr/>
          <p:nvPr/>
        </p:nvSpPr>
        <p:spPr>
          <a:xfrm>
            <a:off x="1028700" y="1028700"/>
            <a:ext cx="10146082" cy="9258300"/>
          </a:xfrm>
          <a:custGeom>
            <a:avLst/>
            <a:gdLst/>
            <a:ahLst/>
            <a:cxnLst/>
            <a:rect l="l" t="t" r="r" b="b"/>
            <a:pathLst>
              <a:path w="10146082" h="9258300">
                <a:moveTo>
                  <a:pt x="0" y="0"/>
                </a:moveTo>
                <a:lnTo>
                  <a:pt x="10146082" y="0"/>
                </a:lnTo>
                <a:lnTo>
                  <a:pt x="10146082" y="9258300"/>
                </a:lnTo>
                <a:lnTo>
                  <a:pt x="0" y="925830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6" name="TextBox 6"/>
          <p:cNvSpPr txBox="1"/>
          <p:nvPr/>
        </p:nvSpPr>
        <p:spPr>
          <a:xfrm>
            <a:off x="1891332" y="2093890"/>
            <a:ext cx="8420818" cy="54419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998"/>
              </a:lnSpc>
            </a:pPr>
            <a:r>
              <a:rPr lang="en-US" sz="9999" dirty="0" err="1">
                <a:solidFill>
                  <a:srgbClr val="FAFAFA"/>
                </a:solidFill>
                <a:latin typeface="Sensei"/>
                <a:ea typeface="Sensei"/>
                <a:cs typeface="Sensei"/>
                <a:sym typeface="Sensei"/>
              </a:rPr>
              <a:t>Gwir</a:t>
            </a:r>
            <a:r>
              <a:rPr lang="en-US" sz="9999" dirty="0">
                <a:solidFill>
                  <a:srgbClr val="FAFAFA"/>
                </a:solidFill>
                <a:latin typeface="Sensei"/>
                <a:ea typeface="Sensei"/>
                <a:cs typeface="Sensei"/>
                <a:sym typeface="Sensei"/>
              </a:rPr>
              <a:t> </a:t>
            </a:r>
          </a:p>
          <a:p>
            <a:pPr algn="ctr">
              <a:lnSpc>
                <a:spcPts val="10199"/>
              </a:lnSpc>
            </a:pPr>
            <a:r>
              <a:rPr lang="en-US" sz="5999" dirty="0">
                <a:solidFill>
                  <a:srgbClr val="FAFAFA"/>
                </a:solidFill>
                <a:latin typeface="Sensei"/>
                <a:ea typeface="Sensei"/>
                <a:cs typeface="Sensei"/>
                <a:sym typeface="Sensei"/>
              </a:rPr>
              <a:t>neu </a:t>
            </a:r>
          </a:p>
          <a:p>
            <a:pPr algn="ctr">
              <a:lnSpc>
                <a:spcPts val="16998"/>
              </a:lnSpc>
            </a:pPr>
            <a:r>
              <a:rPr lang="en-US" sz="9999" dirty="0" err="1">
                <a:solidFill>
                  <a:srgbClr val="FAFAFA"/>
                </a:solidFill>
                <a:latin typeface="Sensei"/>
                <a:ea typeface="Sensei"/>
                <a:cs typeface="Sensei"/>
                <a:sym typeface="Sensei"/>
              </a:rPr>
              <a:t>Gau</a:t>
            </a:r>
            <a:endParaRPr lang="en-US" sz="9999" dirty="0">
              <a:solidFill>
                <a:srgbClr val="FAFAFA"/>
              </a:solidFill>
              <a:latin typeface="Sensei"/>
              <a:ea typeface="Sensei"/>
              <a:cs typeface="Sensei"/>
              <a:sym typeface="Sensei"/>
            </a:endParaRPr>
          </a:p>
        </p:txBody>
      </p:sp>
      <p:sp>
        <p:nvSpPr>
          <p:cNvPr id="7" name="Freeform 7"/>
          <p:cNvSpPr/>
          <p:nvPr/>
        </p:nvSpPr>
        <p:spPr>
          <a:xfrm rot="2831094">
            <a:off x="-459578" y="-4259403"/>
            <a:ext cx="7531627" cy="7211533"/>
          </a:xfrm>
          <a:custGeom>
            <a:avLst/>
            <a:gdLst/>
            <a:ahLst/>
            <a:cxnLst/>
            <a:rect l="l" t="t" r="r" b="b"/>
            <a:pathLst>
              <a:path w="7531627" h="7211533">
                <a:moveTo>
                  <a:pt x="0" y="0"/>
                </a:moveTo>
                <a:lnTo>
                  <a:pt x="7531627" y="0"/>
                </a:lnTo>
                <a:lnTo>
                  <a:pt x="7531627" y="7211533"/>
                </a:lnTo>
                <a:lnTo>
                  <a:pt x="0" y="721153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sp>
        <p:nvSpPr>
          <p:cNvPr id="8" name="Freeform 8"/>
          <p:cNvSpPr/>
          <p:nvPr/>
        </p:nvSpPr>
        <p:spPr>
          <a:xfrm>
            <a:off x="11911096" y="7080885"/>
            <a:ext cx="5049078" cy="2177415"/>
          </a:xfrm>
          <a:custGeom>
            <a:avLst/>
            <a:gdLst/>
            <a:ahLst/>
            <a:cxnLst/>
            <a:rect l="l" t="t" r="r" b="b"/>
            <a:pathLst>
              <a:path w="5049078" h="2177415">
                <a:moveTo>
                  <a:pt x="0" y="0"/>
                </a:moveTo>
                <a:lnTo>
                  <a:pt x="5049078" y="0"/>
                </a:lnTo>
                <a:lnTo>
                  <a:pt x="5049078" y="2177415"/>
                </a:lnTo>
                <a:lnTo>
                  <a:pt x="0" y="2177415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259" b="-9259"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Freeform 3"/>
          <p:cNvSpPr/>
          <p:nvPr/>
        </p:nvSpPr>
        <p:spPr>
          <a:xfrm rot="6378358">
            <a:off x="-3271607" y="6880196"/>
            <a:ext cx="7531627" cy="7211533"/>
          </a:xfrm>
          <a:custGeom>
            <a:avLst/>
            <a:gdLst/>
            <a:ahLst/>
            <a:cxnLst/>
            <a:rect l="l" t="t" r="r" b="b"/>
            <a:pathLst>
              <a:path w="7531627" h="7211533">
                <a:moveTo>
                  <a:pt x="0" y="0"/>
                </a:moveTo>
                <a:lnTo>
                  <a:pt x="7531627" y="0"/>
                </a:lnTo>
                <a:lnTo>
                  <a:pt x="7531627" y="7211533"/>
                </a:lnTo>
                <a:lnTo>
                  <a:pt x="0" y="721153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sp>
        <p:nvSpPr>
          <p:cNvPr id="4" name="Freeform 4"/>
          <p:cNvSpPr/>
          <p:nvPr/>
        </p:nvSpPr>
        <p:spPr>
          <a:xfrm>
            <a:off x="15448906" y="-3994176"/>
            <a:ext cx="5337758" cy="6436397"/>
          </a:xfrm>
          <a:custGeom>
            <a:avLst/>
            <a:gdLst/>
            <a:ahLst/>
            <a:cxnLst/>
            <a:rect l="l" t="t" r="r" b="b"/>
            <a:pathLst>
              <a:path w="5337758" h="6436397">
                <a:moveTo>
                  <a:pt x="0" y="0"/>
                </a:moveTo>
                <a:lnTo>
                  <a:pt x="5337758" y="0"/>
                </a:lnTo>
                <a:lnTo>
                  <a:pt x="5337758" y="6436396"/>
                </a:lnTo>
                <a:lnTo>
                  <a:pt x="0" y="6436396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sp>
        <p:nvSpPr>
          <p:cNvPr id="5" name="Freeform 5"/>
          <p:cNvSpPr/>
          <p:nvPr/>
        </p:nvSpPr>
        <p:spPr>
          <a:xfrm rot="-10800000">
            <a:off x="1028700" y="460825"/>
            <a:ext cx="12330460" cy="8554256"/>
          </a:xfrm>
          <a:custGeom>
            <a:avLst/>
            <a:gdLst/>
            <a:ahLst/>
            <a:cxnLst/>
            <a:rect l="l" t="t" r="r" b="b"/>
            <a:pathLst>
              <a:path w="12330460" h="8554256">
                <a:moveTo>
                  <a:pt x="0" y="0"/>
                </a:moveTo>
                <a:lnTo>
                  <a:pt x="12330460" y="0"/>
                </a:lnTo>
                <a:lnTo>
                  <a:pt x="12330460" y="8554256"/>
                </a:lnTo>
                <a:lnTo>
                  <a:pt x="0" y="855425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sp>
        <p:nvSpPr>
          <p:cNvPr id="6" name="Freeform 6"/>
          <p:cNvSpPr/>
          <p:nvPr/>
        </p:nvSpPr>
        <p:spPr>
          <a:xfrm rot="-10800000">
            <a:off x="5490547" y="460825"/>
            <a:ext cx="12330460" cy="8554256"/>
          </a:xfrm>
          <a:custGeom>
            <a:avLst/>
            <a:gdLst/>
            <a:ahLst/>
            <a:cxnLst/>
            <a:rect l="l" t="t" r="r" b="b"/>
            <a:pathLst>
              <a:path w="12330460" h="8554256">
                <a:moveTo>
                  <a:pt x="0" y="0"/>
                </a:moveTo>
                <a:lnTo>
                  <a:pt x="12330460" y="0"/>
                </a:lnTo>
                <a:lnTo>
                  <a:pt x="12330460" y="8554256"/>
                </a:lnTo>
                <a:lnTo>
                  <a:pt x="0" y="855425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sp>
        <p:nvSpPr>
          <p:cNvPr id="7" name="TextBox 7"/>
          <p:cNvSpPr txBox="1"/>
          <p:nvPr/>
        </p:nvSpPr>
        <p:spPr>
          <a:xfrm>
            <a:off x="3122267" y="3506061"/>
            <a:ext cx="12326638" cy="26257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9999"/>
              </a:lnSpc>
              <a:spcBef>
                <a:spcPct val="0"/>
              </a:spcBef>
            </a:pPr>
            <a:r>
              <a:rPr lang="en-US" sz="9999" dirty="0" err="1">
                <a:solidFill>
                  <a:srgbClr val="FAFAFA"/>
                </a:solidFill>
                <a:latin typeface="Edo"/>
                <a:ea typeface="Edo"/>
                <a:cs typeface="Edo"/>
                <a:sym typeface="Edo"/>
              </a:rPr>
              <a:t>Wnawn</a:t>
            </a:r>
            <a:r>
              <a:rPr lang="en-US" sz="9999" dirty="0">
                <a:solidFill>
                  <a:srgbClr val="FAFAFA"/>
                </a:solidFill>
                <a:latin typeface="Edo"/>
                <a:ea typeface="Edo"/>
                <a:cs typeface="Edo"/>
                <a:sym typeface="Edo"/>
              </a:rPr>
              <a:t> </a:t>
            </a:r>
            <a:r>
              <a:rPr lang="en-US" sz="9999" dirty="0" err="1">
                <a:solidFill>
                  <a:srgbClr val="FAFAFA"/>
                </a:solidFill>
                <a:latin typeface="Edo"/>
                <a:ea typeface="Edo"/>
                <a:cs typeface="Edo"/>
                <a:sym typeface="Edo"/>
              </a:rPr>
              <a:t>ni</a:t>
            </a:r>
            <a:r>
              <a:rPr lang="en-US" sz="9999" dirty="0">
                <a:solidFill>
                  <a:srgbClr val="FAFAFA"/>
                </a:solidFill>
                <a:latin typeface="Edo"/>
                <a:ea typeface="Edo"/>
                <a:cs typeface="Edo"/>
                <a:sym typeface="Edo"/>
              </a:rPr>
              <a:t> </a:t>
            </a:r>
            <a:r>
              <a:rPr lang="en-US" sz="9999" dirty="0" err="1">
                <a:solidFill>
                  <a:srgbClr val="FAFAFA"/>
                </a:solidFill>
                <a:latin typeface="Edo"/>
                <a:ea typeface="Edo"/>
                <a:cs typeface="Edo"/>
                <a:sym typeface="Edo"/>
              </a:rPr>
              <a:t>ddim</a:t>
            </a:r>
            <a:r>
              <a:rPr lang="en-US" sz="9999" dirty="0">
                <a:solidFill>
                  <a:srgbClr val="FAFAFA"/>
                </a:solidFill>
                <a:latin typeface="Edo"/>
                <a:ea typeface="Edo"/>
                <a:cs typeface="Edo"/>
                <a:sym typeface="Edo"/>
              </a:rPr>
              <a:t> </a:t>
            </a:r>
            <a:r>
              <a:rPr lang="en-US" sz="9999" dirty="0" err="1">
                <a:solidFill>
                  <a:srgbClr val="FAFAFA"/>
                </a:solidFill>
                <a:latin typeface="Edo"/>
                <a:ea typeface="Edo"/>
                <a:cs typeface="Edo"/>
                <a:sym typeface="Edo"/>
              </a:rPr>
              <a:t>gyrru</a:t>
            </a:r>
            <a:r>
              <a:rPr lang="en-US" sz="9999" dirty="0">
                <a:solidFill>
                  <a:srgbClr val="FAFAFA"/>
                </a:solidFill>
                <a:latin typeface="Edo"/>
                <a:ea typeface="Edo"/>
                <a:cs typeface="Edo"/>
                <a:sym typeface="Edo"/>
              </a:rPr>
              <a:t> car petrol.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259" b="-9259"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Freeform 3"/>
          <p:cNvSpPr/>
          <p:nvPr/>
        </p:nvSpPr>
        <p:spPr>
          <a:xfrm rot="6378358">
            <a:off x="-3271607" y="6880196"/>
            <a:ext cx="7531627" cy="7211533"/>
          </a:xfrm>
          <a:custGeom>
            <a:avLst/>
            <a:gdLst/>
            <a:ahLst/>
            <a:cxnLst/>
            <a:rect l="l" t="t" r="r" b="b"/>
            <a:pathLst>
              <a:path w="7531627" h="7211533">
                <a:moveTo>
                  <a:pt x="0" y="0"/>
                </a:moveTo>
                <a:lnTo>
                  <a:pt x="7531627" y="0"/>
                </a:lnTo>
                <a:lnTo>
                  <a:pt x="7531627" y="7211533"/>
                </a:lnTo>
                <a:lnTo>
                  <a:pt x="0" y="721153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sp>
        <p:nvSpPr>
          <p:cNvPr id="4" name="Freeform 4"/>
          <p:cNvSpPr/>
          <p:nvPr/>
        </p:nvSpPr>
        <p:spPr>
          <a:xfrm>
            <a:off x="15448906" y="-3994176"/>
            <a:ext cx="5337758" cy="6436397"/>
          </a:xfrm>
          <a:custGeom>
            <a:avLst/>
            <a:gdLst/>
            <a:ahLst/>
            <a:cxnLst/>
            <a:rect l="l" t="t" r="r" b="b"/>
            <a:pathLst>
              <a:path w="5337758" h="6436397">
                <a:moveTo>
                  <a:pt x="0" y="0"/>
                </a:moveTo>
                <a:lnTo>
                  <a:pt x="5337758" y="0"/>
                </a:lnTo>
                <a:lnTo>
                  <a:pt x="5337758" y="6436396"/>
                </a:lnTo>
                <a:lnTo>
                  <a:pt x="0" y="6436396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sp>
        <p:nvSpPr>
          <p:cNvPr id="5" name="Freeform 5"/>
          <p:cNvSpPr/>
          <p:nvPr/>
        </p:nvSpPr>
        <p:spPr>
          <a:xfrm rot="-10800000">
            <a:off x="1028700" y="460825"/>
            <a:ext cx="12330460" cy="8554256"/>
          </a:xfrm>
          <a:custGeom>
            <a:avLst/>
            <a:gdLst/>
            <a:ahLst/>
            <a:cxnLst/>
            <a:rect l="l" t="t" r="r" b="b"/>
            <a:pathLst>
              <a:path w="12330460" h="8554256">
                <a:moveTo>
                  <a:pt x="0" y="0"/>
                </a:moveTo>
                <a:lnTo>
                  <a:pt x="12330460" y="0"/>
                </a:lnTo>
                <a:lnTo>
                  <a:pt x="12330460" y="8554256"/>
                </a:lnTo>
                <a:lnTo>
                  <a:pt x="0" y="855425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sp>
        <p:nvSpPr>
          <p:cNvPr id="6" name="Freeform 6"/>
          <p:cNvSpPr/>
          <p:nvPr/>
        </p:nvSpPr>
        <p:spPr>
          <a:xfrm rot="-10800000">
            <a:off x="5490547" y="460825"/>
            <a:ext cx="12330460" cy="8554256"/>
          </a:xfrm>
          <a:custGeom>
            <a:avLst/>
            <a:gdLst/>
            <a:ahLst/>
            <a:cxnLst/>
            <a:rect l="l" t="t" r="r" b="b"/>
            <a:pathLst>
              <a:path w="12330460" h="8554256">
                <a:moveTo>
                  <a:pt x="0" y="0"/>
                </a:moveTo>
                <a:lnTo>
                  <a:pt x="12330460" y="0"/>
                </a:lnTo>
                <a:lnTo>
                  <a:pt x="12330460" y="8554256"/>
                </a:lnTo>
                <a:lnTo>
                  <a:pt x="0" y="855425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sp>
        <p:nvSpPr>
          <p:cNvPr id="7" name="TextBox 7"/>
          <p:cNvSpPr txBox="1"/>
          <p:nvPr/>
        </p:nvSpPr>
        <p:spPr>
          <a:xfrm>
            <a:off x="3122267" y="3506061"/>
            <a:ext cx="12326638" cy="26257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9999"/>
              </a:lnSpc>
              <a:spcBef>
                <a:spcPct val="0"/>
              </a:spcBef>
            </a:pPr>
            <a:r>
              <a:rPr lang="en-US" sz="9999">
                <a:solidFill>
                  <a:srgbClr val="FAFAFA"/>
                </a:solidFill>
                <a:latin typeface="Edo"/>
                <a:ea typeface="Edo"/>
                <a:cs typeface="Edo"/>
                <a:sym typeface="Edo"/>
              </a:rPr>
              <a:t>Gwnaf i ddefnyddio gormod o blastig.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259" b="-9259"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Freeform 3"/>
          <p:cNvSpPr/>
          <p:nvPr/>
        </p:nvSpPr>
        <p:spPr>
          <a:xfrm rot="6378358">
            <a:off x="-3271607" y="6880196"/>
            <a:ext cx="7531627" cy="7211533"/>
          </a:xfrm>
          <a:custGeom>
            <a:avLst/>
            <a:gdLst/>
            <a:ahLst/>
            <a:cxnLst/>
            <a:rect l="l" t="t" r="r" b="b"/>
            <a:pathLst>
              <a:path w="7531627" h="7211533">
                <a:moveTo>
                  <a:pt x="0" y="0"/>
                </a:moveTo>
                <a:lnTo>
                  <a:pt x="7531627" y="0"/>
                </a:lnTo>
                <a:lnTo>
                  <a:pt x="7531627" y="7211533"/>
                </a:lnTo>
                <a:lnTo>
                  <a:pt x="0" y="721153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sp>
        <p:nvSpPr>
          <p:cNvPr id="4" name="Freeform 4"/>
          <p:cNvSpPr/>
          <p:nvPr/>
        </p:nvSpPr>
        <p:spPr>
          <a:xfrm>
            <a:off x="15448906" y="-3994176"/>
            <a:ext cx="5337758" cy="6436397"/>
          </a:xfrm>
          <a:custGeom>
            <a:avLst/>
            <a:gdLst/>
            <a:ahLst/>
            <a:cxnLst/>
            <a:rect l="l" t="t" r="r" b="b"/>
            <a:pathLst>
              <a:path w="5337758" h="6436397">
                <a:moveTo>
                  <a:pt x="0" y="0"/>
                </a:moveTo>
                <a:lnTo>
                  <a:pt x="5337758" y="0"/>
                </a:lnTo>
                <a:lnTo>
                  <a:pt x="5337758" y="6436396"/>
                </a:lnTo>
                <a:lnTo>
                  <a:pt x="0" y="6436396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sp>
        <p:nvSpPr>
          <p:cNvPr id="5" name="Freeform 5"/>
          <p:cNvSpPr/>
          <p:nvPr/>
        </p:nvSpPr>
        <p:spPr>
          <a:xfrm rot="-10800000">
            <a:off x="1028700" y="460825"/>
            <a:ext cx="12330460" cy="8554256"/>
          </a:xfrm>
          <a:custGeom>
            <a:avLst/>
            <a:gdLst/>
            <a:ahLst/>
            <a:cxnLst/>
            <a:rect l="l" t="t" r="r" b="b"/>
            <a:pathLst>
              <a:path w="12330460" h="8554256">
                <a:moveTo>
                  <a:pt x="0" y="0"/>
                </a:moveTo>
                <a:lnTo>
                  <a:pt x="12330460" y="0"/>
                </a:lnTo>
                <a:lnTo>
                  <a:pt x="12330460" y="8554256"/>
                </a:lnTo>
                <a:lnTo>
                  <a:pt x="0" y="855425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sp>
        <p:nvSpPr>
          <p:cNvPr id="6" name="Freeform 6"/>
          <p:cNvSpPr/>
          <p:nvPr/>
        </p:nvSpPr>
        <p:spPr>
          <a:xfrm rot="-10800000">
            <a:off x="5490547" y="460825"/>
            <a:ext cx="12330460" cy="8554256"/>
          </a:xfrm>
          <a:custGeom>
            <a:avLst/>
            <a:gdLst/>
            <a:ahLst/>
            <a:cxnLst/>
            <a:rect l="l" t="t" r="r" b="b"/>
            <a:pathLst>
              <a:path w="12330460" h="8554256">
                <a:moveTo>
                  <a:pt x="0" y="0"/>
                </a:moveTo>
                <a:lnTo>
                  <a:pt x="12330460" y="0"/>
                </a:lnTo>
                <a:lnTo>
                  <a:pt x="12330460" y="8554256"/>
                </a:lnTo>
                <a:lnTo>
                  <a:pt x="0" y="855425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sp>
        <p:nvSpPr>
          <p:cNvPr id="7" name="TextBox 7"/>
          <p:cNvSpPr txBox="1"/>
          <p:nvPr/>
        </p:nvSpPr>
        <p:spPr>
          <a:xfrm>
            <a:off x="3122267" y="3506061"/>
            <a:ext cx="12326638" cy="26257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9999"/>
              </a:lnSpc>
              <a:spcBef>
                <a:spcPct val="0"/>
              </a:spcBef>
            </a:pPr>
            <a:r>
              <a:rPr lang="en-US" sz="9999">
                <a:solidFill>
                  <a:srgbClr val="FAFAFA"/>
                </a:solidFill>
                <a:latin typeface="Edo"/>
                <a:ea typeface="Edo"/>
                <a:cs typeface="Edo"/>
                <a:sym typeface="Edo"/>
              </a:rPr>
              <a:t>Wnaf i ddim plannu mwy o goed.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259" b="-9259"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Freeform 3"/>
          <p:cNvSpPr/>
          <p:nvPr/>
        </p:nvSpPr>
        <p:spPr>
          <a:xfrm rot="6378358">
            <a:off x="-3271607" y="6880196"/>
            <a:ext cx="7531627" cy="7211533"/>
          </a:xfrm>
          <a:custGeom>
            <a:avLst/>
            <a:gdLst/>
            <a:ahLst/>
            <a:cxnLst/>
            <a:rect l="l" t="t" r="r" b="b"/>
            <a:pathLst>
              <a:path w="7531627" h="7211533">
                <a:moveTo>
                  <a:pt x="0" y="0"/>
                </a:moveTo>
                <a:lnTo>
                  <a:pt x="7531627" y="0"/>
                </a:lnTo>
                <a:lnTo>
                  <a:pt x="7531627" y="7211533"/>
                </a:lnTo>
                <a:lnTo>
                  <a:pt x="0" y="721153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sp>
        <p:nvSpPr>
          <p:cNvPr id="4" name="Freeform 4"/>
          <p:cNvSpPr/>
          <p:nvPr/>
        </p:nvSpPr>
        <p:spPr>
          <a:xfrm>
            <a:off x="15448906" y="-3994176"/>
            <a:ext cx="5337758" cy="6436397"/>
          </a:xfrm>
          <a:custGeom>
            <a:avLst/>
            <a:gdLst/>
            <a:ahLst/>
            <a:cxnLst/>
            <a:rect l="l" t="t" r="r" b="b"/>
            <a:pathLst>
              <a:path w="5337758" h="6436397">
                <a:moveTo>
                  <a:pt x="0" y="0"/>
                </a:moveTo>
                <a:lnTo>
                  <a:pt x="5337758" y="0"/>
                </a:lnTo>
                <a:lnTo>
                  <a:pt x="5337758" y="6436396"/>
                </a:lnTo>
                <a:lnTo>
                  <a:pt x="0" y="6436396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sp>
        <p:nvSpPr>
          <p:cNvPr id="5" name="Freeform 5"/>
          <p:cNvSpPr/>
          <p:nvPr/>
        </p:nvSpPr>
        <p:spPr>
          <a:xfrm rot="-10800000">
            <a:off x="1028700" y="460825"/>
            <a:ext cx="12330460" cy="8554256"/>
          </a:xfrm>
          <a:custGeom>
            <a:avLst/>
            <a:gdLst/>
            <a:ahLst/>
            <a:cxnLst/>
            <a:rect l="l" t="t" r="r" b="b"/>
            <a:pathLst>
              <a:path w="12330460" h="8554256">
                <a:moveTo>
                  <a:pt x="0" y="0"/>
                </a:moveTo>
                <a:lnTo>
                  <a:pt x="12330460" y="0"/>
                </a:lnTo>
                <a:lnTo>
                  <a:pt x="12330460" y="8554256"/>
                </a:lnTo>
                <a:lnTo>
                  <a:pt x="0" y="855425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sp>
        <p:nvSpPr>
          <p:cNvPr id="6" name="Freeform 6"/>
          <p:cNvSpPr/>
          <p:nvPr/>
        </p:nvSpPr>
        <p:spPr>
          <a:xfrm rot="-10800000">
            <a:off x="5490547" y="460825"/>
            <a:ext cx="12330460" cy="8554256"/>
          </a:xfrm>
          <a:custGeom>
            <a:avLst/>
            <a:gdLst/>
            <a:ahLst/>
            <a:cxnLst/>
            <a:rect l="l" t="t" r="r" b="b"/>
            <a:pathLst>
              <a:path w="12330460" h="8554256">
                <a:moveTo>
                  <a:pt x="0" y="0"/>
                </a:moveTo>
                <a:lnTo>
                  <a:pt x="12330460" y="0"/>
                </a:lnTo>
                <a:lnTo>
                  <a:pt x="12330460" y="8554256"/>
                </a:lnTo>
                <a:lnTo>
                  <a:pt x="0" y="855425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sp>
        <p:nvSpPr>
          <p:cNvPr id="7" name="TextBox 7"/>
          <p:cNvSpPr txBox="1"/>
          <p:nvPr/>
        </p:nvSpPr>
        <p:spPr>
          <a:xfrm>
            <a:off x="3122267" y="3506061"/>
            <a:ext cx="12326638" cy="26257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9999"/>
              </a:lnSpc>
              <a:spcBef>
                <a:spcPct val="0"/>
              </a:spcBef>
            </a:pPr>
            <a:r>
              <a:rPr lang="en-US" sz="9999">
                <a:solidFill>
                  <a:srgbClr val="FAFAFA"/>
                </a:solidFill>
                <a:latin typeface="Edo"/>
                <a:ea typeface="Edo"/>
                <a:cs typeface="Edo"/>
                <a:sym typeface="Edo"/>
              </a:rPr>
              <a:t>Gwnawn ni cerdded a beicio.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259" b="-9259"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Freeform 3"/>
          <p:cNvSpPr/>
          <p:nvPr/>
        </p:nvSpPr>
        <p:spPr>
          <a:xfrm rot="2831094">
            <a:off x="12464771" y="114134"/>
            <a:ext cx="7531627" cy="7211533"/>
          </a:xfrm>
          <a:custGeom>
            <a:avLst/>
            <a:gdLst/>
            <a:ahLst/>
            <a:cxnLst/>
            <a:rect l="l" t="t" r="r" b="b"/>
            <a:pathLst>
              <a:path w="7531627" h="7211533">
                <a:moveTo>
                  <a:pt x="0" y="0"/>
                </a:moveTo>
                <a:lnTo>
                  <a:pt x="7531627" y="0"/>
                </a:lnTo>
                <a:lnTo>
                  <a:pt x="7531627" y="7211533"/>
                </a:lnTo>
                <a:lnTo>
                  <a:pt x="0" y="721153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grpSp>
        <p:nvGrpSpPr>
          <p:cNvPr id="4" name="Group 4"/>
          <p:cNvGrpSpPr/>
          <p:nvPr/>
        </p:nvGrpSpPr>
        <p:grpSpPr>
          <a:xfrm>
            <a:off x="-453585" y="-3239264"/>
            <a:ext cx="19195170" cy="8257591"/>
            <a:chOff x="0" y="0"/>
            <a:chExt cx="6340094" cy="2727452"/>
          </a:xfrm>
        </p:grpSpPr>
        <p:sp>
          <p:nvSpPr>
            <p:cNvPr id="5" name="Freeform 5"/>
            <p:cNvSpPr/>
            <p:nvPr/>
          </p:nvSpPr>
          <p:spPr>
            <a:xfrm>
              <a:off x="-11938" y="-127"/>
              <a:ext cx="6405753" cy="2810129"/>
            </a:xfrm>
            <a:custGeom>
              <a:avLst/>
              <a:gdLst/>
              <a:ahLst/>
              <a:cxnLst/>
              <a:rect l="l" t="t" r="r" b="b"/>
              <a:pathLst>
                <a:path w="6405753" h="2810129">
                  <a:moveTo>
                    <a:pt x="6344539" y="2579370"/>
                  </a:moveTo>
                  <a:cubicBezTo>
                    <a:pt x="6225032" y="2610739"/>
                    <a:pt x="6134989" y="2542032"/>
                    <a:pt x="6031484" y="2579370"/>
                  </a:cubicBezTo>
                  <a:cubicBezTo>
                    <a:pt x="5947918" y="2622296"/>
                    <a:pt x="5774182" y="2581783"/>
                    <a:pt x="5662676" y="2716657"/>
                  </a:cubicBezTo>
                  <a:cubicBezTo>
                    <a:pt x="5609590" y="2650998"/>
                    <a:pt x="5529707" y="2747137"/>
                    <a:pt x="5288280" y="2713736"/>
                  </a:cubicBezTo>
                  <a:cubicBezTo>
                    <a:pt x="5287391" y="2762504"/>
                    <a:pt x="5234051" y="2660269"/>
                    <a:pt x="5208143" y="2710688"/>
                  </a:cubicBezTo>
                  <a:cubicBezTo>
                    <a:pt x="5181092" y="2724785"/>
                    <a:pt x="5202174" y="2729611"/>
                    <a:pt x="5169408" y="2681097"/>
                  </a:cubicBezTo>
                  <a:cubicBezTo>
                    <a:pt x="5152009" y="2710307"/>
                    <a:pt x="5136515" y="2744724"/>
                    <a:pt x="5061204" y="2718054"/>
                  </a:cubicBezTo>
                  <a:cubicBezTo>
                    <a:pt x="4888992" y="2675255"/>
                    <a:pt x="5005070" y="2555748"/>
                    <a:pt x="4741418" y="2711958"/>
                  </a:cubicBezTo>
                  <a:cubicBezTo>
                    <a:pt x="4690364" y="2773934"/>
                    <a:pt x="4576699" y="2529332"/>
                    <a:pt x="4518152" y="2727706"/>
                  </a:cubicBezTo>
                  <a:cubicBezTo>
                    <a:pt x="4495927" y="2703703"/>
                    <a:pt x="4502277" y="2678176"/>
                    <a:pt x="4434713" y="2724404"/>
                  </a:cubicBezTo>
                  <a:cubicBezTo>
                    <a:pt x="4353052" y="2583688"/>
                    <a:pt x="4388993" y="2810129"/>
                    <a:pt x="4229735" y="2630678"/>
                  </a:cubicBezTo>
                  <a:cubicBezTo>
                    <a:pt x="4124325" y="2733167"/>
                    <a:pt x="4142232" y="2647188"/>
                    <a:pt x="3952494" y="2673985"/>
                  </a:cubicBezTo>
                  <a:cubicBezTo>
                    <a:pt x="3946398" y="2686939"/>
                    <a:pt x="3861562" y="2546985"/>
                    <a:pt x="3820414" y="2592324"/>
                  </a:cubicBezTo>
                  <a:cubicBezTo>
                    <a:pt x="3744849" y="2663444"/>
                    <a:pt x="3824478" y="2470658"/>
                    <a:pt x="3628517" y="2613660"/>
                  </a:cubicBezTo>
                  <a:cubicBezTo>
                    <a:pt x="3549396" y="2616581"/>
                    <a:pt x="3423793" y="2593467"/>
                    <a:pt x="3348228" y="2620899"/>
                  </a:cubicBezTo>
                  <a:cubicBezTo>
                    <a:pt x="3128137" y="2659380"/>
                    <a:pt x="2869184" y="2391029"/>
                    <a:pt x="2732913" y="2578862"/>
                  </a:cubicBezTo>
                  <a:cubicBezTo>
                    <a:pt x="2596388" y="2573147"/>
                    <a:pt x="2733548" y="2490851"/>
                    <a:pt x="2620391" y="2569845"/>
                  </a:cubicBezTo>
                  <a:cubicBezTo>
                    <a:pt x="2540127" y="2564257"/>
                    <a:pt x="2430145" y="2507615"/>
                    <a:pt x="2260600" y="2601214"/>
                  </a:cubicBezTo>
                  <a:cubicBezTo>
                    <a:pt x="2163826" y="2507869"/>
                    <a:pt x="1953387" y="2629281"/>
                    <a:pt x="1780921" y="2674366"/>
                  </a:cubicBezTo>
                  <a:cubicBezTo>
                    <a:pt x="1655572" y="2620645"/>
                    <a:pt x="1732153" y="2585085"/>
                    <a:pt x="1527937" y="2577719"/>
                  </a:cubicBezTo>
                  <a:cubicBezTo>
                    <a:pt x="1522730" y="2618486"/>
                    <a:pt x="1401064" y="2431542"/>
                    <a:pt x="1242822" y="2514219"/>
                  </a:cubicBezTo>
                  <a:cubicBezTo>
                    <a:pt x="1157097" y="2447417"/>
                    <a:pt x="1153922" y="2426970"/>
                    <a:pt x="1015238" y="2392426"/>
                  </a:cubicBezTo>
                  <a:cubicBezTo>
                    <a:pt x="1003681" y="2341118"/>
                    <a:pt x="926084" y="2455545"/>
                    <a:pt x="812673" y="2341880"/>
                  </a:cubicBezTo>
                  <a:cubicBezTo>
                    <a:pt x="823849" y="2369820"/>
                    <a:pt x="647573" y="2384171"/>
                    <a:pt x="500380" y="2378456"/>
                  </a:cubicBezTo>
                  <a:cubicBezTo>
                    <a:pt x="450342" y="2418461"/>
                    <a:pt x="318897" y="2407412"/>
                    <a:pt x="286639" y="2297303"/>
                  </a:cubicBezTo>
                  <a:cubicBezTo>
                    <a:pt x="296164" y="2252853"/>
                    <a:pt x="55753" y="2355596"/>
                    <a:pt x="15748" y="2150237"/>
                  </a:cubicBezTo>
                  <a:cubicBezTo>
                    <a:pt x="21590" y="1811147"/>
                    <a:pt x="0" y="1459103"/>
                    <a:pt x="21971" y="1133348"/>
                  </a:cubicBezTo>
                  <a:cubicBezTo>
                    <a:pt x="10414" y="1100455"/>
                    <a:pt x="41148" y="1118235"/>
                    <a:pt x="160274" y="1068197"/>
                  </a:cubicBezTo>
                  <a:cubicBezTo>
                    <a:pt x="154432" y="1068832"/>
                    <a:pt x="231521" y="1060323"/>
                    <a:pt x="299466" y="963676"/>
                  </a:cubicBezTo>
                  <a:cubicBezTo>
                    <a:pt x="393446" y="954786"/>
                    <a:pt x="517271" y="920496"/>
                    <a:pt x="601345" y="876808"/>
                  </a:cubicBezTo>
                  <a:cubicBezTo>
                    <a:pt x="798195" y="804291"/>
                    <a:pt x="1148334" y="861187"/>
                    <a:pt x="1703959" y="757936"/>
                  </a:cubicBezTo>
                  <a:cubicBezTo>
                    <a:pt x="1813052" y="727964"/>
                    <a:pt x="1983486" y="698119"/>
                    <a:pt x="2136267" y="653923"/>
                  </a:cubicBezTo>
                  <a:cubicBezTo>
                    <a:pt x="2183511" y="682625"/>
                    <a:pt x="2232533" y="484505"/>
                    <a:pt x="2451481" y="549148"/>
                  </a:cubicBezTo>
                  <a:cubicBezTo>
                    <a:pt x="2574925" y="459486"/>
                    <a:pt x="2834386" y="428244"/>
                    <a:pt x="2954782" y="370078"/>
                  </a:cubicBezTo>
                  <a:cubicBezTo>
                    <a:pt x="3069971" y="428371"/>
                    <a:pt x="3234690" y="359791"/>
                    <a:pt x="3365246" y="358521"/>
                  </a:cubicBezTo>
                  <a:cubicBezTo>
                    <a:pt x="3593084" y="353568"/>
                    <a:pt x="3280283" y="279781"/>
                    <a:pt x="3941191" y="246634"/>
                  </a:cubicBezTo>
                  <a:cubicBezTo>
                    <a:pt x="4057015" y="296799"/>
                    <a:pt x="4163822" y="290068"/>
                    <a:pt x="4347464" y="251460"/>
                  </a:cubicBezTo>
                  <a:cubicBezTo>
                    <a:pt x="4490593" y="280035"/>
                    <a:pt x="4547108" y="297434"/>
                    <a:pt x="4663440" y="260604"/>
                  </a:cubicBezTo>
                  <a:cubicBezTo>
                    <a:pt x="4872990" y="206375"/>
                    <a:pt x="5081270" y="124968"/>
                    <a:pt x="5417312" y="38989"/>
                  </a:cubicBezTo>
                  <a:cubicBezTo>
                    <a:pt x="5440680" y="11176"/>
                    <a:pt x="5415661" y="57404"/>
                    <a:pt x="5664708" y="40259"/>
                  </a:cubicBezTo>
                  <a:cubicBezTo>
                    <a:pt x="5680583" y="41783"/>
                    <a:pt x="5709158" y="123444"/>
                    <a:pt x="5803646" y="65024"/>
                  </a:cubicBezTo>
                  <a:cubicBezTo>
                    <a:pt x="5848731" y="93726"/>
                    <a:pt x="6070092" y="63373"/>
                    <a:pt x="6161278" y="0"/>
                  </a:cubicBezTo>
                  <a:cubicBezTo>
                    <a:pt x="6182741" y="2413"/>
                    <a:pt x="6292977" y="50419"/>
                    <a:pt x="6313424" y="7874"/>
                  </a:cubicBezTo>
                  <a:cubicBezTo>
                    <a:pt x="6405753" y="480187"/>
                    <a:pt x="6289675" y="967359"/>
                    <a:pt x="6351905" y="1457198"/>
                  </a:cubicBezTo>
                  <a:cubicBezTo>
                    <a:pt x="6322441" y="1836928"/>
                    <a:pt x="6344285" y="2161159"/>
                    <a:pt x="6344539" y="2579370"/>
                  </a:cubicBezTo>
                  <a:close/>
                </a:path>
              </a:pathLst>
            </a:custGeom>
            <a:blipFill>
              <a:blip r:embed="rId5"/>
              <a:stretch>
                <a:fillRect l="-5579" t="-39122" b="-24374"/>
              </a:stretch>
            </a:blipFill>
          </p:spPr>
          <p:txBody>
            <a:bodyPr/>
            <a:lstStyle/>
            <a:p>
              <a:endParaRPr lang="cy-GB"/>
            </a:p>
          </p:txBody>
        </p:sp>
      </p:grpSp>
      <p:sp>
        <p:nvSpPr>
          <p:cNvPr id="6" name="Freeform 6"/>
          <p:cNvSpPr/>
          <p:nvPr/>
        </p:nvSpPr>
        <p:spPr>
          <a:xfrm rot="-1426012">
            <a:off x="14620555" y="5893108"/>
            <a:ext cx="4078622" cy="5050925"/>
          </a:xfrm>
          <a:custGeom>
            <a:avLst/>
            <a:gdLst/>
            <a:ahLst/>
            <a:cxnLst/>
            <a:rect l="l" t="t" r="r" b="b"/>
            <a:pathLst>
              <a:path w="4078622" h="5050925">
                <a:moveTo>
                  <a:pt x="0" y="0"/>
                </a:moveTo>
                <a:lnTo>
                  <a:pt x="4078621" y="0"/>
                </a:lnTo>
                <a:lnTo>
                  <a:pt x="4078621" y="5050924"/>
                </a:lnTo>
                <a:lnTo>
                  <a:pt x="0" y="5050924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7" name="Freeform 7"/>
          <p:cNvSpPr/>
          <p:nvPr/>
        </p:nvSpPr>
        <p:spPr>
          <a:xfrm rot="2357490">
            <a:off x="-2737114" y="6556914"/>
            <a:ext cx="7531627" cy="7211533"/>
          </a:xfrm>
          <a:custGeom>
            <a:avLst/>
            <a:gdLst/>
            <a:ahLst/>
            <a:cxnLst/>
            <a:rect l="l" t="t" r="r" b="b"/>
            <a:pathLst>
              <a:path w="7531627" h="7211533">
                <a:moveTo>
                  <a:pt x="0" y="0"/>
                </a:moveTo>
                <a:lnTo>
                  <a:pt x="7531628" y="0"/>
                </a:lnTo>
                <a:lnTo>
                  <a:pt x="7531628" y="7211533"/>
                </a:lnTo>
                <a:lnTo>
                  <a:pt x="0" y="721153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sp>
        <p:nvSpPr>
          <p:cNvPr id="8" name="Freeform 8"/>
          <p:cNvSpPr/>
          <p:nvPr/>
        </p:nvSpPr>
        <p:spPr>
          <a:xfrm rot="1211964">
            <a:off x="914783" y="2032726"/>
            <a:ext cx="3427297" cy="5909133"/>
          </a:xfrm>
          <a:custGeom>
            <a:avLst/>
            <a:gdLst/>
            <a:ahLst/>
            <a:cxnLst/>
            <a:rect l="l" t="t" r="r" b="b"/>
            <a:pathLst>
              <a:path w="3427297" h="5909133">
                <a:moveTo>
                  <a:pt x="0" y="0"/>
                </a:moveTo>
                <a:lnTo>
                  <a:pt x="3427297" y="0"/>
                </a:lnTo>
                <a:lnTo>
                  <a:pt x="3427297" y="5909133"/>
                </a:lnTo>
                <a:lnTo>
                  <a:pt x="0" y="5909133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9" name="TextBox 9"/>
          <p:cNvSpPr txBox="1"/>
          <p:nvPr/>
        </p:nvSpPr>
        <p:spPr>
          <a:xfrm>
            <a:off x="3774855" y="5828549"/>
            <a:ext cx="10738290" cy="36097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3493"/>
              </a:lnSpc>
            </a:pPr>
            <a:r>
              <a:rPr lang="en-US" sz="14993" dirty="0" err="1">
                <a:solidFill>
                  <a:srgbClr val="10844B"/>
                </a:solidFill>
                <a:latin typeface="Edo"/>
                <a:ea typeface="Edo"/>
                <a:cs typeface="Edo"/>
                <a:sym typeface="Edo"/>
              </a:rPr>
              <a:t>diolch</a:t>
            </a:r>
            <a:r>
              <a:rPr lang="en-US" sz="14993" dirty="0">
                <a:solidFill>
                  <a:srgbClr val="10844B"/>
                </a:solidFill>
                <a:latin typeface="Edo"/>
                <a:ea typeface="Edo"/>
                <a:cs typeface="Edo"/>
                <a:sym typeface="Edo"/>
              </a:rPr>
              <a:t> </a:t>
            </a:r>
            <a:r>
              <a:rPr lang="en-US" sz="14993" dirty="0" err="1">
                <a:solidFill>
                  <a:srgbClr val="10844B"/>
                </a:solidFill>
                <a:latin typeface="Edo"/>
                <a:ea typeface="Edo"/>
                <a:cs typeface="Edo"/>
                <a:sym typeface="Edo"/>
              </a:rPr>
              <a:t>yn</a:t>
            </a:r>
            <a:r>
              <a:rPr lang="en-US" sz="14993" dirty="0">
                <a:solidFill>
                  <a:srgbClr val="10844B"/>
                </a:solidFill>
                <a:latin typeface="Edo"/>
                <a:ea typeface="Edo"/>
                <a:cs typeface="Edo"/>
                <a:sym typeface="Edo"/>
              </a:rPr>
              <a:t> </a:t>
            </a:r>
            <a:r>
              <a:rPr lang="en-US" sz="14993" dirty="0" err="1">
                <a:solidFill>
                  <a:srgbClr val="10844B"/>
                </a:solidFill>
                <a:latin typeface="Edo"/>
                <a:ea typeface="Edo"/>
                <a:cs typeface="Edo"/>
                <a:sym typeface="Edo"/>
              </a:rPr>
              <a:t>fawr</a:t>
            </a:r>
            <a:r>
              <a:rPr lang="en-US" sz="14993" dirty="0">
                <a:solidFill>
                  <a:srgbClr val="10844B"/>
                </a:solidFill>
                <a:latin typeface="Edo"/>
                <a:ea typeface="Edo"/>
                <a:cs typeface="Edo"/>
                <a:sym typeface="Edo"/>
              </a:rPr>
              <a:t> </a:t>
            </a:r>
            <a:r>
              <a:rPr lang="en-US" sz="14993" dirty="0" err="1">
                <a:solidFill>
                  <a:srgbClr val="10844B"/>
                </a:solidFill>
                <a:latin typeface="Edo"/>
                <a:ea typeface="Edo"/>
                <a:cs typeface="Edo"/>
                <a:sym typeface="Edo"/>
              </a:rPr>
              <a:t>iawn</a:t>
            </a:r>
            <a:r>
              <a:rPr lang="en-US" sz="14993" dirty="0">
                <a:solidFill>
                  <a:srgbClr val="10844B"/>
                </a:solidFill>
                <a:latin typeface="Edo"/>
                <a:ea typeface="Edo"/>
                <a:cs typeface="Edo"/>
                <a:sym typeface="Edo"/>
              </a:rPr>
              <a:t>!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9">
            <a:extLst>
              <a:ext uri="{FF2B5EF4-FFF2-40B4-BE49-F238E27FC236}">
                <a16:creationId xmlns:a16="http://schemas.microsoft.com/office/drawing/2014/main" id="{DC68E8FB-FED9-744A-AD1D-F7972BB23F9A}"/>
              </a:ext>
            </a:extLst>
          </p:cNvPr>
          <p:cNvSpPr txBox="1"/>
          <p:nvPr/>
        </p:nvSpPr>
        <p:spPr>
          <a:xfrm>
            <a:off x="3774855" y="4000500"/>
            <a:ext cx="10738290" cy="17360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3493"/>
              </a:lnSpc>
            </a:pPr>
            <a:r>
              <a:rPr lang="en-US" sz="14993" dirty="0" err="1">
                <a:solidFill>
                  <a:srgbClr val="10844B"/>
                </a:solidFill>
                <a:latin typeface="Edo"/>
                <a:ea typeface="Edo"/>
                <a:cs typeface="Edo"/>
                <a:sym typeface="Edo"/>
              </a:rPr>
              <a:t>adnoddau</a:t>
            </a:r>
            <a:endParaRPr lang="en-US" sz="14993" dirty="0">
              <a:solidFill>
                <a:srgbClr val="10844B"/>
              </a:solidFill>
              <a:latin typeface="Edo"/>
              <a:ea typeface="Edo"/>
              <a:cs typeface="Edo"/>
              <a:sym typeface="Edo"/>
            </a:endParaRPr>
          </a:p>
        </p:txBody>
      </p:sp>
    </p:spTree>
    <p:extLst>
      <p:ext uri="{BB962C8B-B14F-4D97-AF65-F5344CB8AC3E}">
        <p14:creationId xmlns:p14="http://schemas.microsoft.com/office/powerpoint/2010/main" val="237298213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8">
            <a:extLst>
              <a:ext uri="{FF2B5EF4-FFF2-40B4-BE49-F238E27FC236}">
                <a16:creationId xmlns:a16="http://schemas.microsoft.com/office/drawing/2014/main" id="{CE95AD04-72C6-31D0-4447-3775D72B19EB}"/>
              </a:ext>
            </a:extLst>
          </p:cNvPr>
          <p:cNvSpPr/>
          <p:nvPr/>
        </p:nvSpPr>
        <p:spPr>
          <a:xfrm>
            <a:off x="838200" y="571500"/>
            <a:ext cx="6782091" cy="3962400"/>
          </a:xfrm>
          <a:custGeom>
            <a:avLst/>
            <a:gdLst/>
            <a:ahLst/>
            <a:cxnLst/>
            <a:rect l="l" t="t" r="r" b="b"/>
            <a:pathLst>
              <a:path w="14438370" h="7192827">
                <a:moveTo>
                  <a:pt x="0" y="0"/>
                </a:moveTo>
                <a:lnTo>
                  <a:pt x="14438369" y="0"/>
                </a:lnTo>
                <a:lnTo>
                  <a:pt x="14438369" y="7192827"/>
                </a:lnTo>
                <a:lnTo>
                  <a:pt x="0" y="719282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6910" b="-16910"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Freeform 8">
            <a:extLst>
              <a:ext uri="{FF2B5EF4-FFF2-40B4-BE49-F238E27FC236}">
                <a16:creationId xmlns:a16="http://schemas.microsoft.com/office/drawing/2014/main" id="{DBE0ACEC-7291-56D4-9783-ACD4C951BDC5}"/>
              </a:ext>
            </a:extLst>
          </p:cNvPr>
          <p:cNvSpPr/>
          <p:nvPr/>
        </p:nvSpPr>
        <p:spPr>
          <a:xfrm>
            <a:off x="9601200" y="571501"/>
            <a:ext cx="7060436" cy="3962400"/>
          </a:xfrm>
          <a:custGeom>
            <a:avLst/>
            <a:gdLst/>
            <a:ahLst/>
            <a:cxnLst/>
            <a:rect l="l" t="t" r="r" b="b"/>
            <a:pathLst>
              <a:path w="14463611" h="6902141">
                <a:moveTo>
                  <a:pt x="0" y="0"/>
                </a:moveTo>
                <a:lnTo>
                  <a:pt x="14463611" y="0"/>
                </a:lnTo>
                <a:lnTo>
                  <a:pt x="14463611" y="6902141"/>
                </a:lnTo>
                <a:lnTo>
                  <a:pt x="0" y="690214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28471" b="-28471"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4" name="Freeform 8">
            <a:extLst>
              <a:ext uri="{FF2B5EF4-FFF2-40B4-BE49-F238E27FC236}">
                <a16:creationId xmlns:a16="http://schemas.microsoft.com/office/drawing/2014/main" id="{2E8185ED-A993-29C3-F6B1-98229B80BFD4}"/>
              </a:ext>
            </a:extLst>
          </p:cNvPr>
          <p:cNvSpPr/>
          <p:nvPr/>
        </p:nvSpPr>
        <p:spPr>
          <a:xfrm>
            <a:off x="827314" y="5295900"/>
            <a:ext cx="6782091" cy="3962400"/>
          </a:xfrm>
          <a:custGeom>
            <a:avLst/>
            <a:gdLst/>
            <a:ahLst/>
            <a:cxnLst/>
            <a:rect l="l" t="t" r="r" b="b"/>
            <a:pathLst>
              <a:path w="14531802" h="6865341">
                <a:moveTo>
                  <a:pt x="0" y="0"/>
                </a:moveTo>
                <a:lnTo>
                  <a:pt x="14531802" y="0"/>
                </a:lnTo>
                <a:lnTo>
                  <a:pt x="14531802" y="6865341"/>
                </a:lnTo>
                <a:lnTo>
                  <a:pt x="0" y="686534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4783" t="-43238" r="-239" b="-18433"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5" name="Freeform 8">
            <a:extLst>
              <a:ext uri="{FF2B5EF4-FFF2-40B4-BE49-F238E27FC236}">
                <a16:creationId xmlns:a16="http://schemas.microsoft.com/office/drawing/2014/main" id="{5CD92938-B983-FE05-D243-B2FCF107778B}"/>
              </a:ext>
            </a:extLst>
          </p:cNvPr>
          <p:cNvSpPr/>
          <p:nvPr/>
        </p:nvSpPr>
        <p:spPr>
          <a:xfrm>
            <a:off x="9601200" y="5295900"/>
            <a:ext cx="7060436" cy="3962400"/>
          </a:xfrm>
          <a:custGeom>
            <a:avLst/>
            <a:gdLst/>
            <a:ahLst/>
            <a:cxnLst/>
            <a:rect l="l" t="t" r="r" b="b"/>
            <a:pathLst>
              <a:path w="14823171" h="7027923">
                <a:moveTo>
                  <a:pt x="0" y="0"/>
                </a:moveTo>
                <a:lnTo>
                  <a:pt x="14823171" y="0"/>
                </a:lnTo>
                <a:lnTo>
                  <a:pt x="14823171" y="7027923"/>
                </a:lnTo>
                <a:lnTo>
                  <a:pt x="0" y="702792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t="-20262" b="-20262"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A39B7D8-5F1D-DF03-300C-17395411C699}"/>
              </a:ext>
            </a:extLst>
          </p:cNvPr>
          <p:cNvSpPr txBox="1"/>
          <p:nvPr/>
        </p:nvSpPr>
        <p:spPr>
          <a:xfrm>
            <a:off x="1626364" y="4257856"/>
            <a:ext cx="5031133" cy="75501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6999"/>
              </a:lnSpc>
              <a:spcBef>
                <a:spcPct val="0"/>
              </a:spcBef>
            </a:pPr>
            <a:r>
              <a:rPr lang="en-US" sz="2800" dirty="0" err="1">
                <a:latin typeface="Edo"/>
                <a:ea typeface="Edo"/>
                <a:cs typeface="Edo"/>
                <a:sym typeface="Edo"/>
              </a:rPr>
              <a:t>gadael</a:t>
            </a:r>
            <a:r>
              <a:rPr lang="en-US" sz="2800" dirty="0">
                <a:latin typeface="Edo"/>
                <a:ea typeface="Edo"/>
                <a:cs typeface="Edo"/>
                <a:sym typeface="Edo"/>
              </a:rPr>
              <a:t> </a:t>
            </a:r>
            <a:r>
              <a:rPr lang="en-US" sz="2800" dirty="0" err="1">
                <a:latin typeface="Edo"/>
                <a:ea typeface="Edo"/>
                <a:cs typeface="Edo"/>
                <a:sym typeface="Edo"/>
              </a:rPr>
              <a:t>sbwriel</a:t>
            </a:r>
            <a:r>
              <a:rPr lang="en-US" sz="2800" dirty="0">
                <a:latin typeface="Edo"/>
                <a:ea typeface="Edo"/>
                <a:cs typeface="Edo"/>
                <a:sym typeface="Edo"/>
              </a:rPr>
              <a:t> </a:t>
            </a:r>
            <a:r>
              <a:rPr lang="en-US" sz="2800" dirty="0" err="1">
                <a:latin typeface="Edo"/>
                <a:ea typeface="Edo"/>
                <a:cs typeface="Edo"/>
                <a:sym typeface="Edo"/>
              </a:rPr>
              <a:t>ar</a:t>
            </a:r>
            <a:r>
              <a:rPr lang="en-US" sz="2800" dirty="0">
                <a:latin typeface="Edo"/>
                <a:ea typeface="Edo"/>
                <a:cs typeface="Edo"/>
                <a:sym typeface="Edo"/>
              </a:rPr>
              <a:t> y </a:t>
            </a:r>
            <a:r>
              <a:rPr lang="en-US" sz="2800" dirty="0" err="1">
                <a:latin typeface="Edo"/>
                <a:ea typeface="Edo"/>
                <a:cs typeface="Edo"/>
                <a:sym typeface="Edo"/>
              </a:rPr>
              <a:t>traeth</a:t>
            </a:r>
            <a:r>
              <a:rPr lang="en-US" sz="2800" dirty="0">
                <a:latin typeface="Edo"/>
                <a:ea typeface="Edo"/>
                <a:cs typeface="Edo"/>
                <a:sym typeface="Edo"/>
              </a:rPr>
              <a:t>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D04F4B6-69D2-33BF-6522-7EF73F895C5B}"/>
              </a:ext>
            </a:extLst>
          </p:cNvPr>
          <p:cNvSpPr txBox="1"/>
          <p:nvPr/>
        </p:nvSpPr>
        <p:spPr>
          <a:xfrm>
            <a:off x="1713678" y="8971370"/>
            <a:ext cx="5031133" cy="75501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6999"/>
              </a:lnSpc>
              <a:spcBef>
                <a:spcPct val="0"/>
              </a:spcBef>
            </a:pPr>
            <a:r>
              <a:rPr lang="en-US" sz="2800" dirty="0" err="1">
                <a:latin typeface="Edo"/>
                <a:ea typeface="Edo"/>
                <a:cs typeface="Edo"/>
                <a:sym typeface="Edo"/>
              </a:rPr>
              <a:t>Hedfan</a:t>
            </a:r>
            <a:r>
              <a:rPr lang="en-US" sz="2800" dirty="0">
                <a:latin typeface="Edo"/>
                <a:ea typeface="Edo"/>
                <a:cs typeface="Edo"/>
                <a:sym typeface="Edo"/>
              </a:rPr>
              <a:t> </a:t>
            </a:r>
            <a:r>
              <a:rPr lang="en-US" sz="2800" dirty="0" err="1">
                <a:latin typeface="Edo"/>
                <a:ea typeface="Edo"/>
                <a:cs typeface="Edo"/>
                <a:sym typeface="Edo"/>
              </a:rPr>
              <a:t>mewn</a:t>
            </a:r>
            <a:r>
              <a:rPr lang="en-US" sz="2800" dirty="0">
                <a:latin typeface="Edo"/>
                <a:ea typeface="Edo"/>
                <a:cs typeface="Edo"/>
                <a:sym typeface="Edo"/>
              </a:rPr>
              <a:t> jet </a:t>
            </a:r>
            <a:r>
              <a:rPr lang="en-US" sz="2800" dirty="0" err="1">
                <a:latin typeface="Edo"/>
                <a:ea typeface="Edo"/>
                <a:cs typeface="Edo"/>
                <a:sym typeface="Edo"/>
              </a:rPr>
              <a:t>preifat</a:t>
            </a:r>
            <a:endParaRPr lang="en-US" sz="2800" dirty="0">
              <a:latin typeface="Edo"/>
              <a:ea typeface="Edo"/>
              <a:cs typeface="Edo"/>
              <a:sym typeface="Edo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050A298-1E40-9BCB-78F1-0758B1CA3746}"/>
              </a:ext>
            </a:extLst>
          </p:cNvPr>
          <p:cNvSpPr txBox="1"/>
          <p:nvPr/>
        </p:nvSpPr>
        <p:spPr>
          <a:xfrm>
            <a:off x="10466905" y="4337548"/>
            <a:ext cx="5031133" cy="75501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6999"/>
              </a:lnSpc>
              <a:spcBef>
                <a:spcPct val="0"/>
              </a:spcBef>
            </a:pPr>
            <a:r>
              <a:rPr lang="en-US" sz="2800" dirty="0" err="1">
                <a:latin typeface="Edo"/>
                <a:ea typeface="Edo"/>
                <a:cs typeface="Edo"/>
                <a:sym typeface="Edo"/>
              </a:rPr>
              <a:t>Defnyddio</a:t>
            </a:r>
            <a:r>
              <a:rPr lang="en-US" sz="2800" dirty="0">
                <a:latin typeface="Edo"/>
                <a:ea typeface="Edo"/>
                <a:cs typeface="Edo"/>
                <a:sym typeface="Edo"/>
              </a:rPr>
              <a:t> </a:t>
            </a:r>
            <a:r>
              <a:rPr lang="en-US" sz="2800" dirty="0" err="1">
                <a:latin typeface="Edo"/>
                <a:ea typeface="Edo"/>
                <a:cs typeface="Edo"/>
                <a:sym typeface="Edo"/>
              </a:rPr>
              <a:t>gormod</a:t>
            </a:r>
            <a:r>
              <a:rPr lang="en-US" sz="2800" dirty="0">
                <a:latin typeface="Edo"/>
                <a:ea typeface="Edo"/>
                <a:cs typeface="Edo"/>
                <a:sym typeface="Edo"/>
              </a:rPr>
              <a:t> o </a:t>
            </a:r>
            <a:r>
              <a:rPr lang="en-US" sz="2800" dirty="0" err="1">
                <a:latin typeface="Edo"/>
                <a:ea typeface="Edo"/>
                <a:cs typeface="Edo"/>
                <a:sym typeface="Edo"/>
              </a:rPr>
              <a:t>blastig</a:t>
            </a:r>
            <a:r>
              <a:rPr lang="en-US" sz="2800" dirty="0">
                <a:latin typeface="Edo"/>
                <a:ea typeface="Edo"/>
                <a:cs typeface="Edo"/>
                <a:sym typeface="Edo"/>
              </a:rPr>
              <a:t>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A7F09CF-4388-4AB4-E144-F2B9BF212159}"/>
              </a:ext>
            </a:extLst>
          </p:cNvPr>
          <p:cNvSpPr txBox="1"/>
          <p:nvPr/>
        </p:nvSpPr>
        <p:spPr>
          <a:xfrm>
            <a:off x="10615851" y="8960484"/>
            <a:ext cx="5031133" cy="75501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6999"/>
              </a:lnSpc>
              <a:spcBef>
                <a:spcPct val="0"/>
              </a:spcBef>
            </a:pPr>
            <a:r>
              <a:rPr lang="en-US" sz="2800" dirty="0" err="1">
                <a:latin typeface="Edo"/>
                <a:ea typeface="Edo"/>
                <a:cs typeface="Edo"/>
                <a:sym typeface="Edo"/>
              </a:rPr>
              <a:t>Gyrru</a:t>
            </a:r>
            <a:r>
              <a:rPr lang="en-US" sz="2800" dirty="0">
                <a:latin typeface="Edo"/>
                <a:ea typeface="Edo"/>
                <a:cs typeface="Edo"/>
                <a:sym typeface="Edo"/>
              </a:rPr>
              <a:t> car petrol</a:t>
            </a:r>
          </a:p>
        </p:txBody>
      </p:sp>
    </p:spTree>
    <p:extLst>
      <p:ext uri="{BB962C8B-B14F-4D97-AF65-F5344CB8AC3E}">
        <p14:creationId xmlns:p14="http://schemas.microsoft.com/office/powerpoint/2010/main" val="29543876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8">
            <a:extLst>
              <a:ext uri="{FF2B5EF4-FFF2-40B4-BE49-F238E27FC236}">
                <a16:creationId xmlns:a16="http://schemas.microsoft.com/office/drawing/2014/main" id="{9466C510-144E-B908-1180-50A547C34C6F}"/>
              </a:ext>
            </a:extLst>
          </p:cNvPr>
          <p:cNvSpPr/>
          <p:nvPr/>
        </p:nvSpPr>
        <p:spPr>
          <a:xfrm>
            <a:off x="914400" y="419100"/>
            <a:ext cx="6934200" cy="3810000"/>
          </a:xfrm>
          <a:custGeom>
            <a:avLst/>
            <a:gdLst/>
            <a:ahLst/>
            <a:cxnLst/>
            <a:rect l="l" t="t" r="r" b="b"/>
            <a:pathLst>
              <a:path w="15018554" h="6610340">
                <a:moveTo>
                  <a:pt x="0" y="0"/>
                </a:moveTo>
                <a:lnTo>
                  <a:pt x="15018555" y="0"/>
                </a:lnTo>
                <a:lnTo>
                  <a:pt x="15018555" y="6610339"/>
                </a:lnTo>
                <a:lnTo>
                  <a:pt x="0" y="661033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7590" b="-20208"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Freeform 8">
            <a:extLst>
              <a:ext uri="{FF2B5EF4-FFF2-40B4-BE49-F238E27FC236}">
                <a16:creationId xmlns:a16="http://schemas.microsoft.com/office/drawing/2014/main" id="{55DC2A21-7801-A899-1A2B-B0D81A831AB0}"/>
              </a:ext>
            </a:extLst>
          </p:cNvPr>
          <p:cNvSpPr/>
          <p:nvPr/>
        </p:nvSpPr>
        <p:spPr>
          <a:xfrm>
            <a:off x="10058400" y="419100"/>
            <a:ext cx="6631333" cy="3810000"/>
          </a:xfrm>
          <a:custGeom>
            <a:avLst/>
            <a:gdLst/>
            <a:ahLst/>
            <a:cxnLst/>
            <a:rect l="l" t="t" r="r" b="b"/>
            <a:pathLst>
              <a:path w="12544542" h="7040624">
                <a:moveTo>
                  <a:pt x="0" y="0"/>
                </a:moveTo>
                <a:lnTo>
                  <a:pt x="12544542" y="0"/>
                </a:lnTo>
                <a:lnTo>
                  <a:pt x="12544542" y="7040624"/>
                </a:lnTo>
                <a:lnTo>
                  <a:pt x="0" y="704062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4" name="Freeform 8">
            <a:extLst>
              <a:ext uri="{FF2B5EF4-FFF2-40B4-BE49-F238E27FC236}">
                <a16:creationId xmlns:a16="http://schemas.microsoft.com/office/drawing/2014/main" id="{EB3757EC-9BA7-7F04-FA9C-86129EDABA1A}"/>
              </a:ext>
            </a:extLst>
          </p:cNvPr>
          <p:cNvSpPr/>
          <p:nvPr/>
        </p:nvSpPr>
        <p:spPr>
          <a:xfrm>
            <a:off x="914400" y="5294263"/>
            <a:ext cx="6934200" cy="3964037"/>
          </a:xfrm>
          <a:custGeom>
            <a:avLst/>
            <a:gdLst/>
            <a:ahLst/>
            <a:cxnLst/>
            <a:rect l="l" t="t" r="r" b="b"/>
            <a:pathLst>
              <a:path w="14237469" h="6453169">
                <a:moveTo>
                  <a:pt x="0" y="0"/>
                </a:moveTo>
                <a:lnTo>
                  <a:pt x="14237469" y="0"/>
                </a:lnTo>
                <a:lnTo>
                  <a:pt x="14237469" y="6453169"/>
                </a:lnTo>
                <a:lnTo>
                  <a:pt x="0" y="6453169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t="-16793" b="-16793"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5" name="Freeform 8">
            <a:extLst>
              <a:ext uri="{FF2B5EF4-FFF2-40B4-BE49-F238E27FC236}">
                <a16:creationId xmlns:a16="http://schemas.microsoft.com/office/drawing/2014/main" id="{695219DD-758C-5D29-B1BB-FC976F69944E}"/>
              </a:ext>
            </a:extLst>
          </p:cNvPr>
          <p:cNvSpPr/>
          <p:nvPr/>
        </p:nvSpPr>
        <p:spPr>
          <a:xfrm>
            <a:off x="10058400" y="5294262"/>
            <a:ext cx="6631333" cy="3964037"/>
          </a:xfrm>
          <a:custGeom>
            <a:avLst/>
            <a:gdLst/>
            <a:ahLst/>
            <a:cxnLst/>
            <a:rect l="l" t="t" r="r" b="b"/>
            <a:pathLst>
              <a:path w="14757459" h="6932051">
                <a:moveTo>
                  <a:pt x="0" y="0"/>
                </a:moveTo>
                <a:lnTo>
                  <a:pt x="14757459" y="0"/>
                </a:lnTo>
                <a:lnTo>
                  <a:pt x="14757459" y="6932051"/>
                </a:lnTo>
                <a:lnTo>
                  <a:pt x="0" y="6932051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t="-18810" b="-23823"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6349FDD-FB18-C127-776F-2E5BFCA80AED}"/>
              </a:ext>
            </a:extLst>
          </p:cNvPr>
          <p:cNvSpPr txBox="1"/>
          <p:nvPr/>
        </p:nvSpPr>
        <p:spPr>
          <a:xfrm>
            <a:off x="1626364" y="4257856"/>
            <a:ext cx="5031133" cy="75501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6999"/>
              </a:lnSpc>
              <a:spcBef>
                <a:spcPct val="0"/>
              </a:spcBef>
            </a:pPr>
            <a:r>
              <a:rPr lang="en-US" sz="2800" dirty="0" err="1">
                <a:latin typeface="Edo"/>
                <a:ea typeface="Edo"/>
                <a:cs typeface="Edo"/>
                <a:sym typeface="Edo"/>
              </a:rPr>
              <a:t>Plannu</a:t>
            </a:r>
            <a:r>
              <a:rPr lang="en-US" sz="2800" dirty="0">
                <a:latin typeface="Edo"/>
                <a:ea typeface="Edo"/>
                <a:cs typeface="Edo"/>
                <a:sym typeface="Edo"/>
              </a:rPr>
              <a:t> </a:t>
            </a:r>
            <a:r>
              <a:rPr lang="en-US" sz="2800" dirty="0" err="1">
                <a:latin typeface="Edo"/>
                <a:ea typeface="Edo"/>
                <a:cs typeface="Edo"/>
                <a:sym typeface="Edo"/>
              </a:rPr>
              <a:t>mwy</a:t>
            </a:r>
            <a:r>
              <a:rPr lang="en-US" sz="2800" dirty="0">
                <a:latin typeface="Edo"/>
                <a:ea typeface="Edo"/>
                <a:cs typeface="Edo"/>
                <a:sym typeface="Edo"/>
              </a:rPr>
              <a:t> o </a:t>
            </a:r>
            <a:r>
              <a:rPr lang="en-US" sz="2800" dirty="0" err="1">
                <a:latin typeface="Edo"/>
                <a:ea typeface="Edo"/>
                <a:cs typeface="Edo"/>
                <a:sym typeface="Edo"/>
              </a:rPr>
              <a:t>goed</a:t>
            </a:r>
            <a:endParaRPr lang="en-US" sz="2800" dirty="0">
              <a:latin typeface="Edo"/>
              <a:ea typeface="Edo"/>
              <a:cs typeface="Edo"/>
              <a:sym typeface="Edo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9519404-5B29-9B7A-DB9B-CD506DC3F147}"/>
              </a:ext>
            </a:extLst>
          </p:cNvPr>
          <p:cNvSpPr txBox="1"/>
          <p:nvPr/>
        </p:nvSpPr>
        <p:spPr>
          <a:xfrm>
            <a:off x="10792303" y="9112885"/>
            <a:ext cx="5031133" cy="75501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6999"/>
              </a:lnSpc>
              <a:spcBef>
                <a:spcPct val="0"/>
              </a:spcBef>
            </a:pPr>
            <a:r>
              <a:rPr lang="en-US" sz="2800" dirty="0" err="1">
                <a:latin typeface="Edo"/>
                <a:ea typeface="Edo"/>
                <a:cs typeface="Edo"/>
                <a:sym typeface="Edo"/>
              </a:rPr>
              <a:t>Cerdded</a:t>
            </a:r>
            <a:r>
              <a:rPr lang="en-US" sz="2800" dirty="0">
                <a:latin typeface="Edo"/>
                <a:ea typeface="Edo"/>
                <a:cs typeface="Edo"/>
                <a:sym typeface="Edo"/>
              </a:rPr>
              <a:t> a </a:t>
            </a:r>
            <a:r>
              <a:rPr lang="en-US" sz="2800" dirty="0" err="1">
                <a:latin typeface="Edo"/>
                <a:ea typeface="Edo"/>
                <a:cs typeface="Edo"/>
                <a:sym typeface="Edo"/>
              </a:rPr>
              <a:t>beicio</a:t>
            </a:r>
            <a:endParaRPr lang="en-US" sz="2800" dirty="0">
              <a:latin typeface="Edo"/>
              <a:ea typeface="Edo"/>
              <a:cs typeface="Edo"/>
              <a:sym typeface="Edo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508FCE5-302B-68B8-BD9B-BB31ED42D2B1}"/>
              </a:ext>
            </a:extLst>
          </p:cNvPr>
          <p:cNvSpPr txBox="1"/>
          <p:nvPr/>
        </p:nvSpPr>
        <p:spPr>
          <a:xfrm>
            <a:off x="10858499" y="4229100"/>
            <a:ext cx="5031133" cy="75501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6999"/>
              </a:lnSpc>
              <a:spcBef>
                <a:spcPct val="0"/>
              </a:spcBef>
            </a:pPr>
            <a:r>
              <a:rPr lang="en-US" sz="2800" dirty="0" err="1">
                <a:latin typeface="Edo"/>
                <a:ea typeface="Edo"/>
                <a:cs typeface="Edo"/>
                <a:sym typeface="Edo"/>
              </a:rPr>
              <a:t>ailgylchu</a:t>
            </a:r>
            <a:endParaRPr lang="en-US" sz="2800" dirty="0">
              <a:latin typeface="Edo"/>
              <a:ea typeface="Edo"/>
              <a:cs typeface="Edo"/>
              <a:sym typeface="Edo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69EB358-643B-A126-D6AE-1C0A3C999715}"/>
              </a:ext>
            </a:extLst>
          </p:cNvPr>
          <p:cNvSpPr txBox="1"/>
          <p:nvPr/>
        </p:nvSpPr>
        <p:spPr>
          <a:xfrm>
            <a:off x="1751981" y="9112884"/>
            <a:ext cx="5031133" cy="75501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6999"/>
              </a:lnSpc>
              <a:spcBef>
                <a:spcPct val="0"/>
              </a:spcBef>
            </a:pPr>
            <a:r>
              <a:rPr lang="en-US" sz="2800" dirty="0" err="1">
                <a:latin typeface="Edo"/>
                <a:ea typeface="Edo"/>
                <a:cs typeface="Edo"/>
                <a:sym typeface="Edo"/>
              </a:rPr>
              <a:t>Bwyta</a:t>
            </a:r>
            <a:r>
              <a:rPr lang="en-US" sz="2800" dirty="0">
                <a:latin typeface="Edo"/>
                <a:ea typeface="Edo"/>
                <a:cs typeface="Edo"/>
                <a:sym typeface="Edo"/>
              </a:rPr>
              <a:t> </a:t>
            </a:r>
            <a:r>
              <a:rPr lang="en-US" sz="2800" dirty="0" err="1">
                <a:latin typeface="Edo"/>
                <a:ea typeface="Edo"/>
                <a:cs typeface="Edo"/>
                <a:sym typeface="Edo"/>
              </a:rPr>
              <a:t>bwyd</a:t>
            </a:r>
            <a:r>
              <a:rPr lang="en-US" sz="2800" dirty="0">
                <a:latin typeface="Edo"/>
                <a:ea typeface="Edo"/>
                <a:cs typeface="Edo"/>
                <a:sym typeface="Edo"/>
              </a:rPr>
              <a:t> </a:t>
            </a:r>
            <a:r>
              <a:rPr lang="en-US" sz="2800" dirty="0" err="1">
                <a:latin typeface="Edo"/>
                <a:ea typeface="Edo"/>
                <a:cs typeface="Edo"/>
                <a:sym typeface="Edo"/>
              </a:rPr>
              <a:t>lleol</a:t>
            </a:r>
            <a:endParaRPr lang="en-US" sz="2800" dirty="0">
              <a:latin typeface="Edo"/>
              <a:ea typeface="Edo"/>
              <a:cs typeface="Edo"/>
              <a:sym typeface="Edo"/>
            </a:endParaRPr>
          </a:p>
        </p:txBody>
      </p:sp>
    </p:spTree>
    <p:extLst>
      <p:ext uri="{BB962C8B-B14F-4D97-AF65-F5344CB8AC3E}">
        <p14:creationId xmlns:p14="http://schemas.microsoft.com/office/powerpoint/2010/main" val="385720643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259" b="-9259"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Freeform 3"/>
          <p:cNvSpPr/>
          <p:nvPr/>
        </p:nvSpPr>
        <p:spPr>
          <a:xfrm rot="2357490">
            <a:off x="-553734" y="-4390082"/>
            <a:ext cx="7531627" cy="7211533"/>
          </a:xfrm>
          <a:custGeom>
            <a:avLst/>
            <a:gdLst/>
            <a:ahLst/>
            <a:cxnLst/>
            <a:rect l="l" t="t" r="r" b="b"/>
            <a:pathLst>
              <a:path w="7531627" h="7211533">
                <a:moveTo>
                  <a:pt x="0" y="0"/>
                </a:moveTo>
                <a:lnTo>
                  <a:pt x="7531627" y="0"/>
                </a:lnTo>
                <a:lnTo>
                  <a:pt x="7531627" y="7211533"/>
                </a:lnTo>
                <a:lnTo>
                  <a:pt x="0" y="721153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graphicFrame>
        <p:nvGraphicFramePr>
          <p:cNvPr id="4" name="Table 4"/>
          <p:cNvGraphicFramePr>
            <a:graphicFrameLocks noGrp="1"/>
          </p:cNvGraphicFramePr>
          <p:nvPr/>
        </p:nvGraphicFramePr>
        <p:xfrm>
          <a:off x="1189710" y="1375461"/>
          <a:ext cx="15908580" cy="8136067"/>
        </p:xfrm>
        <a:graphic>
          <a:graphicData uri="http://schemas.openxmlformats.org/drawingml/2006/table">
            <a:tbl>
              <a:tblPr/>
              <a:tblGrid>
                <a:gridCol w="367019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22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70500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441058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2139730">
                <a:tc>
                  <a:txBody>
                    <a:bodyPr/>
                    <a:lstStyle/>
                    <a:p>
                      <a:pPr algn="ctr">
                        <a:lnSpc>
                          <a:spcPts val="3779"/>
                        </a:lnSpc>
                        <a:defRPr/>
                      </a:pPr>
                      <a:r>
                        <a:rPr lang="en-US" sz="2699">
                          <a:solidFill>
                            <a:srgbClr val="000000"/>
                          </a:solidFill>
                          <a:latin typeface="Edo"/>
                          <a:ea typeface="Edo"/>
                          <a:cs typeface="Edo"/>
                          <a:sym typeface="Edo"/>
                        </a:rPr>
                        <a:t>Gwnaf i ailgylchu.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779"/>
                        </a:lnSpc>
                        <a:defRPr/>
                      </a:pPr>
                      <a:r>
                        <a:rPr lang="en-US" sz="2699">
                          <a:solidFill>
                            <a:srgbClr val="000000"/>
                          </a:solidFill>
                          <a:latin typeface="Edo"/>
                          <a:ea typeface="Edo"/>
                          <a:cs typeface="Edo"/>
                          <a:sym typeface="Edo"/>
                        </a:rPr>
                        <a:t>Wnaiff e ddim cerdded.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779"/>
                        </a:lnSpc>
                        <a:defRPr/>
                      </a:pPr>
                      <a:r>
                        <a:rPr lang="en-US" sz="2699">
                          <a:solidFill>
                            <a:srgbClr val="000000"/>
                          </a:solidFill>
                          <a:latin typeface="Edo"/>
                          <a:ea typeface="Edo"/>
                          <a:cs typeface="Edo"/>
                          <a:sym typeface="Edo"/>
                        </a:rPr>
                        <a:t>Gwnawn ni hedfan.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779"/>
                        </a:lnSpc>
                        <a:defRPr/>
                      </a:pPr>
                      <a:r>
                        <a:rPr lang="en-US" sz="2699">
                          <a:solidFill>
                            <a:srgbClr val="000000"/>
                          </a:solidFill>
                          <a:latin typeface="Edo"/>
                          <a:ea typeface="Edo"/>
                          <a:cs typeface="Edo"/>
                          <a:sym typeface="Edo"/>
                        </a:rPr>
                        <a:t>Wnei di ddim gyrru.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870900">
                <a:tc>
                  <a:txBody>
                    <a:bodyPr/>
                    <a:lstStyle/>
                    <a:p>
                      <a:pPr algn="ctr">
                        <a:lnSpc>
                          <a:spcPts val="3779"/>
                        </a:lnSpc>
                        <a:defRPr/>
                      </a:pPr>
                      <a:r>
                        <a:rPr lang="en-US" sz="2699">
                          <a:solidFill>
                            <a:srgbClr val="000000"/>
                          </a:solidFill>
                          <a:latin typeface="Edo"/>
                          <a:ea typeface="Edo"/>
                          <a:cs typeface="Edo"/>
                          <a:sym typeface="Edo"/>
                        </a:rPr>
                        <a:t>Wnân nhw ddim chwarae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779"/>
                        </a:lnSpc>
                        <a:defRPr/>
                      </a:pPr>
                      <a:r>
                        <a:rPr lang="en-US" sz="2699">
                          <a:solidFill>
                            <a:srgbClr val="000000"/>
                          </a:solidFill>
                          <a:latin typeface="Edo"/>
                          <a:ea typeface="Edo"/>
                          <a:cs typeface="Edo"/>
                          <a:sym typeface="Edo"/>
                        </a:rPr>
                        <a:t>Gwnewch chi beicio.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779"/>
                        </a:lnSpc>
                        <a:defRPr/>
                      </a:pPr>
                      <a:r>
                        <a:rPr lang="en-US" sz="2699">
                          <a:solidFill>
                            <a:srgbClr val="000000"/>
                          </a:solidFill>
                          <a:latin typeface="Edo"/>
                          <a:ea typeface="Edo"/>
                          <a:cs typeface="Edo"/>
                          <a:sym typeface="Edo"/>
                        </a:rPr>
                        <a:t>Wnaiff hi ddim canu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779"/>
                        </a:lnSpc>
                        <a:defRPr/>
                      </a:pPr>
                      <a:r>
                        <a:rPr lang="en-US" sz="2699">
                          <a:solidFill>
                            <a:srgbClr val="000000"/>
                          </a:solidFill>
                          <a:latin typeface="Edo"/>
                          <a:ea typeface="Edo"/>
                          <a:cs typeface="Edo"/>
                          <a:sym typeface="Edo"/>
                        </a:rPr>
                        <a:t>Wnaf i ddim neidio.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080157">
                <a:tc>
                  <a:txBody>
                    <a:bodyPr/>
                    <a:lstStyle/>
                    <a:p>
                      <a:pPr algn="ctr">
                        <a:lnSpc>
                          <a:spcPts val="3779"/>
                        </a:lnSpc>
                        <a:defRPr/>
                      </a:pPr>
                      <a:r>
                        <a:rPr lang="en-US" sz="2699">
                          <a:solidFill>
                            <a:srgbClr val="000000"/>
                          </a:solidFill>
                          <a:latin typeface="Edo"/>
                          <a:ea typeface="Edo"/>
                          <a:cs typeface="Edo"/>
                          <a:sym typeface="Edo"/>
                        </a:rPr>
                        <a:t>Gwnaiff e grio.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779"/>
                        </a:lnSpc>
                        <a:defRPr/>
                      </a:pPr>
                      <a:r>
                        <a:rPr lang="en-US" sz="2699">
                          <a:solidFill>
                            <a:srgbClr val="000000"/>
                          </a:solidFill>
                          <a:latin typeface="Edo"/>
                          <a:ea typeface="Edo"/>
                          <a:cs typeface="Edo"/>
                          <a:sym typeface="Edo"/>
                        </a:rPr>
                        <a:t>Gwnân nhw adael yn gynnar.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779"/>
                        </a:lnSpc>
                        <a:defRPr/>
                      </a:pPr>
                      <a:r>
                        <a:rPr lang="en-US" sz="2699">
                          <a:solidFill>
                            <a:srgbClr val="000000"/>
                          </a:solidFill>
                          <a:latin typeface="Edo"/>
                          <a:ea typeface="Edo"/>
                          <a:cs typeface="Edo"/>
                          <a:sym typeface="Edo"/>
                        </a:rPr>
                        <a:t>Gwnei di redeg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639"/>
                        </a:lnSpc>
                        <a:defRPr/>
                      </a:pPr>
                      <a:r>
                        <a:rPr lang="en-US" sz="2599">
                          <a:solidFill>
                            <a:srgbClr val="000000"/>
                          </a:solidFill>
                          <a:latin typeface="Edo"/>
                          <a:ea typeface="Edo"/>
                          <a:cs typeface="Edo"/>
                          <a:sym typeface="Edo"/>
                        </a:rPr>
                        <a:t>Gwnaiff hi wrando arna i.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045280">
                <a:tc>
                  <a:txBody>
                    <a:bodyPr/>
                    <a:lstStyle/>
                    <a:p>
                      <a:pPr algn="ctr">
                        <a:lnSpc>
                          <a:spcPts val="3779"/>
                        </a:lnSpc>
                        <a:defRPr/>
                      </a:pPr>
                      <a:r>
                        <a:rPr lang="en-US" sz="2699">
                          <a:solidFill>
                            <a:srgbClr val="000000"/>
                          </a:solidFill>
                          <a:latin typeface="Edo"/>
                          <a:ea typeface="Edo"/>
                          <a:cs typeface="Edo"/>
                          <a:sym typeface="Edo"/>
                        </a:rPr>
                        <a:t>Wnewch chi ddim talu.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779"/>
                        </a:lnSpc>
                        <a:defRPr/>
                      </a:pPr>
                      <a:r>
                        <a:rPr lang="en-US" sz="2699">
                          <a:solidFill>
                            <a:srgbClr val="000000"/>
                          </a:solidFill>
                          <a:latin typeface="Edo"/>
                          <a:ea typeface="Edo"/>
                          <a:cs typeface="Edo"/>
                          <a:sym typeface="Edo"/>
                        </a:rPr>
                        <a:t>Wnaf i ddim gweithio.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779"/>
                        </a:lnSpc>
                        <a:defRPr/>
                      </a:pPr>
                      <a:r>
                        <a:rPr lang="en-US" sz="2699">
                          <a:solidFill>
                            <a:srgbClr val="000000"/>
                          </a:solidFill>
                          <a:latin typeface="Edo"/>
                          <a:ea typeface="Edo"/>
                          <a:cs typeface="Edo"/>
                          <a:sym typeface="Edo"/>
                        </a:rPr>
                        <a:t>Wnewch chi ddim cyrraedd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779"/>
                        </a:lnSpc>
                        <a:defRPr/>
                      </a:pPr>
                      <a:r>
                        <a:rPr lang="en-US" sz="2699">
                          <a:solidFill>
                            <a:srgbClr val="000000"/>
                          </a:solidFill>
                          <a:latin typeface="Edo"/>
                          <a:ea typeface="Edo"/>
                          <a:cs typeface="Edo"/>
                          <a:sym typeface="Edo"/>
                        </a:rPr>
                        <a:t>Wnân nhw ddim gwylio’r ffilm.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5" name="Freeform 5"/>
          <p:cNvSpPr/>
          <p:nvPr/>
        </p:nvSpPr>
        <p:spPr>
          <a:xfrm>
            <a:off x="15899293" y="316392"/>
            <a:ext cx="2388707" cy="1242128"/>
          </a:xfrm>
          <a:custGeom>
            <a:avLst/>
            <a:gdLst/>
            <a:ahLst/>
            <a:cxnLst/>
            <a:rect l="l" t="t" r="r" b="b"/>
            <a:pathLst>
              <a:path w="2388707" h="1242128">
                <a:moveTo>
                  <a:pt x="0" y="0"/>
                </a:moveTo>
                <a:lnTo>
                  <a:pt x="2388707" y="0"/>
                </a:lnTo>
                <a:lnTo>
                  <a:pt x="2388707" y="1242127"/>
                </a:lnTo>
                <a:lnTo>
                  <a:pt x="0" y="1242127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6" name="Freeform 6"/>
          <p:cNvSpPr/>
          <p:nvPr/>
        </p:nvSpPr>
        <p:spPr>
          <a:xfrm>
            <a:off x="145085" y="133333"/>
            <a:ext cx="883615" cy="1425186"/>
          </a:xfrm>
          <a:custGeom>
            <a:avLst/>
            <a:gdLst/>
            <a:ahLst/>
            <a:cxnLst/>
            <a:rect l="l" t="t" r="r" b="b"/>
            <a:pathLst>
              <a:path w="883615" h="1425186">
                <a:moveTo>
                  <a:pt x="0" y="0"/>
                </a:moveTo>
                <a:lnTo>
                  <a:pt x="883615" y="0"/>
                </a:lnTo>
                <a:lnTo>
                  <a:pt x="883615" y="1425186"/>
                </a:lnTo>
                <a:lnTo>
                  <a:pt x="0" y="1425186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7" name="TextBox 7"/>
          <p:cNvSpPr txBox="1"/>
          <p:nvPr/>
        </p:nvSpPr>
        <p:spPr>
          <a:xfrm>
            <a:off x="1768012" y="104775"/>
            <a:ext cx="14751977" cy="958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6999"/>
              </a:lnSpc>
              <a:spcBef>
                <a:spcPct val="0"/>
              </a:spcBef>
            </a:pPr>
            <a:r>
              <a:rPr lang="en-US" sz="6999" spc="-188">
                <a:solidFill>
                  <a:srgbClr val="10844B"/>
                </a:solidFill>
                <a:latin typeface="Edo"/>
                <a:ea typeface="Edo"/>
                <a:cs typeface="Edo"/>
                <a:sym typeface="Edo"/>
              </a:rPr>
              <a:t>Dim nadroedd, dim ysgolion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259" b="-9259"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Freeform 3"/>
          <p:cNvSpPr/>
          <p:nvPr/>
        </p:nvSpPr>
        <p:spPr>
          <a:xfrm rot="2357490">
            <a:off x="-553734" y="-4390082"/>
            <a:ext cx="7531627" cy="7211533"/>
          </a:xfrm>
          <a:custGeom>
            <a:avLst/>
            <a:gdLst/>
            <a:ahLst/>
            <a:cxnLst/>
            <a:rect l="l" t="t" r="r" b="b"/>
            <a:pathLst>
              <a:path w="7531627" h="7211533">
                <a:moveTo>
                  <a:pt x="0" y="0"/>
                </a:moveTo>
                <a:lnTo>
                  <a:pt x="7531627" y="0"/>
                </a:lnTo>
                <a:lnTo>
                  <a:pt x="7531627" y="7211533"/>
                </a:lnTo>
                <a:lnTo>
                  <a:pt x="0" y="721153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graphicFrame>
        <p:nvGraphicFramePr>
          <p:cNvPr id="4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57514118"/>
              </p:ext>
            </p:extLst>
          </p:nvPr>
        </p:nvGraphicFramePr>
        <p:xfrm>
          <a:off x="1189710" y="1375461"/>
          <a:ext cx="15908580" cy="8258176"/>
        </p:xfrm>
        <a:graphic>
          <a:graphicData uri="http://schemas.openxmlformats.org/drawingml/2006/table">
            <a:tbl>
              <a:tblPr/>
              <a:tblGrid>
                <a:gridCol w="367019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22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70500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441058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825592">
                <a:tc>
                  <a:txBody>
                    <a:bodyPr/>
                    <a:lstStyle/>
                    <a:p>
                      <a:pPr algn="ctr">
                        <a:lnSpc>
                          <a:spcPts val="3779"/>
                        </a:lnSpc>
                        <a:defRPr/>
                      </a:pPr>
                      <a:endParaRPr lang="en-US" sz="1100"/>
                    </a:p>
                    <a:p>
                      <a:pPr algn="ctr">
                        <a:lnSpc>
                          <a:spcPts val="3779"/>
                        </a:lnSpc>
                      </a:pPr>
                      <a:r>
                        <a:rPr lang="en-US" sz="2699">
                          <a:solidFill>
                            <a:srgbClr val="000000"/>
                          </a:solidFill>
                          <a:latin typeface="Edo"/>
                          <a:ea typeface="Edo"/>
                          <a:cs typeface="Edo"/>
                          <a:sym typeface="Edo"/>
                        </a:rPr>
                        <a:t>  I will recycle.</a:t>
                      </a:r>
                    </a:p>
                    <a:p>
                      <a:pPr algn="ctr">
                        <a:lnSpc>
                          <a:spcPts val="3779"/>
                        </a:lnSpc>
                      </a:pPr>
                      <a:r>
                        <a:rPr lang="en-US" sz="2699">
                          <a:solidFill>
                            <a:srgbClr val="000000"/>
                          </a:solidFill>
                          <a:latin typeface="Edo"/>
                          <a:ea typeface="Edo"/>
                          <a:cs typeface="Edo"/>
                          <a:sym typeface="Edo"/>
                        </a:rPr>
                        <a:t>  </a:t>
                      </a:r>
                    </a:p>
                  </a:txBody>
                  <a:tcPr marL="190500" marR="190500" marT="190500" marB="19050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779"/>
                        </a:lnSpc>
                        <a:defRPr/>
                      </a:pPr>
                      <a:endParaRPr lang="en-US" sz="1100"/>
                    </a:p>
                    <a:p>
                      <a:pPr algn="ctr">
                        <a:lnSpc>
                          <a:spcPts val="3779"/>
                        </a:lnSpc>
                      </a:pPr>
                      <a:r>
                        <a:rPr lang="en-US" sz="2699">
                          <a:solidFill>
                            <a:srgbClr val="000000"/>
                          </a:solidFill>
                          <a:latin typeface="Edo"/>
                          <a:ea typeface="Edo"/>
                          <a:cs typeface="Edo"/>
                          <a:sym typeface="Edo"/>
                        </a:rPr>
                        <a:t>  He will not walk.</a:t>
                      </a:r>
                    </a:p>
                    <a:p>
                      <a:pPr algn="ctr">
                        <a:lnSpc>
                          <a:spcPts val="3779"/>
                        </a:lnSpc>
                      </a:pPr>
                      <a:r>
                        <a:rPr lang="en-US" sz="2699">
                          <a:solidFill>
                            <a:srgbClr val="000000"/>
                          </a:solidFill>
                          <a:latin typeface="Edo"/>
                          <a:ea typeface="Edo"/>
                          <a:cs typeface="Edo"/>
                          <a:sym typeface="Edo"/>
                        </a:rPr>
                        <a:t>  </a:t>
                      </a:r>
                    </a:p>
                  </a:txBody>
                  <a:tcPr marL="190500" marR="190500" marT="190500" marB="19050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779"/>
                        </a:lnSpc>
                        <a:defRPr/>
                      </a:pPr>
                      <a:endParaRPr lang="en-US" sz="1100"/>
                    </a:p>
                    <a:p>
                      <a:pPr algn="ctr">
                        <a:lnSpc>
                          <a:spcPts val="3779"/>
                        </a:lnSpc>
                      </a:pPr>
                      <a:r>
                        <a:rPr lang="en-US" sz="2699">
                          <a:solidFill>
                            <a:srgbClr val="000000"/>
                          </a:solidFill>
                          <a:latin typeface="Edo"/>
                          <a:ea typeface="Edo"/>
                          <a:cs typeface="Edo"/>
                          <a:sym typeface="Edo"/>
                        </a:rPr>
                        <a:t>  We will fly.</a:t>
                      </a:r>
                    </a:p>
                    <a:p>
                      <a:pPr algn="ctr">
                        <a:lnSpc>
                          <a:spcPts val="3779"/>
                        </a:lnSpc>
                      </a:pPr>
                      <a:r>
                        <a:rPr lang="en-US" sz="2699">
                          <a:solidFill>
                            <a:srgbClr val="000000"/>
                          </a:solidFill>
                          <a:latin typeface="Edo"/>
                          <a:ea typeface="Edo"/>
                          <a:cs typeface="Edo"/>
                          <a:sym typeface="Edo"/>
                        </a:rPr>
                        <a:t>  </a:t>
                      </a:r>
                    </a:p>
                  </a:txBody>
                  <a:tcPr marL="190500" marR="190500" marT="190500" marB="19050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779"/>
                        </a:lnSpc>
                        <a:defRPr/>
                      </a:pPr>
                      <a:endParaRPr lang="en-US" sz="1100" dirty="0"/>
                    </a:p>
                    <a:p>
                      <a:pPr algn="ctr">
                        <a:lnSpc>
                          <a:spcPts val="3779"/>
                        </a:lnSpc>
                      </a:pPr>
                      <a:r>
                        <a:rPr lang="en-US" sz="2699" dirty="0">
                          <a:solidFill>
                            <a:srgbClr val="000000"/>
                          </a:solidFill>
                          <a:latin typeface="Edo"/>
                          <a:ea typeface="Edo"/>
                          <a:cs typeface="Edo"/>
                          <a:sym typeface="Edo"/>
                        </a:rPr>
                        <a:t>  You </a:t>
                      </a:r>
                      <a:r>
                        <a:rPr lang="en-US" sz="2699" dirty="0">
                          <a:solidFill>
                            <a:srgbClr val="000000"/>
                          </a:solidFill>
                          <a:latin typeface="Daytona" panose="020B0604030500040204" pitchFamily="34" charset="0"/>
                          <a:ea typeface="Edo"/>
                          <a:cs typeface="Edo"/>
                          <a:sym typeface="Edo"/>
                        </a:rPr>
                        <a:t>(</a:t>
                      </a:r>
                      <a:r>
                        <a:rPr lang="en-US" sz="2699" dirty="0">
                          <a:solidFill>
                            <a:srgbClr val="000000"/>
                          </a:solidFill>
                          <a:latin typeface="Edo"/>
                          <a:ea typeface="Edo"/>
                          <a:cs typeface="Edo"/>
                          <a:sym typeface="Edo"/>
                        </a:rPr>
                        <a:t>s</a:t>
                      </a:r>
                      <a:r>
                        <a:rPr lang="en-US" sz="2699" dirty="0">
                          <a:solidFill>
                            <a:srgbClr val="000000"/>
                          </a:solidFill>
                          <a:latin typeface="Daytona" panose="020F0502020204030204" pitchFamily="34" charset="0"/>
                          <a:ea typeface="Edo"/>
                          <a:cs typeface="Edo"/>
                          <a:sym typeface="Edo"/>
                        </a:rPr>
                        <a:t>)</a:t>
                      </a:r>
                      <a:r>
                        <a:rPr lang="en-US" sz="2699" dirty="0">
                          <a:solidFill>
                            <a:srgbClr val="000000"/>
                          </a:solidFill>
                          <a:latin typeface="Edo"/>
                          <a:ea typeface="Edo"/>
                          <a:cs typeface="Edo"/>
                          <a:sym typeface="Edo"/>
                        </a:rPr>
                        <a:t> will not drive.</a:t>
                      </a:r>
                    </a:p>
                    <a:p>
                      <a:pPr algn="ctr">
                        <a:lnSpc>
                          <a:spcPts val="3779"/>
                        </a:lnSpc>
                      </a:pPr>
                      <a:r>
                        <a:rPr lang="en-US" sz="2699" dirty="0">
                          <a:solidFill>
                            <a:srgbClr val="000000"/>
                          </a:solidFill>
                          <a:latin typeface="Edo"/>
                          <a:ea typeface="Edo"/>
                          <a:cs typeface="Edo"/>
                          <a:sym typeface="Edo"/>
                        </a:rPr>
                        <a:t>  </a:t>
                      </a:r>
                    </a:p>
                  </a:txBody>
                  <a:tcPr marL="190500" marR="190500" marT="190500" marB="19050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825592">
                <a:tc>
                  <a:txBody>
                    <a:bodyPr/>
                    <a:lstStyle/>
                    <a:p>
                      <a:pPr algn="ctr">
                        <a:lnSpc>
                          <a:spcPts val="3779"/>
                        </a:lnSpc>
                        <a:defRPr/>
                      </a:pPr>
                      <a:endParaRPr lang="en-US" sz="1100"/>
                    </a:p>
                    <a:p>
                      <a:pPr algn="ctr">
                        <a:lnSpc>
                          <a:spcPts val="3779"/>
                        </a:lnSpc>
                      </a:pPr>
                      <a:r>
                        <a:rPr lang="en-US" sz="2699">
                          <a:solidFill>
                            <a:srgbClr val="000000"/>
                          </a:solidFill>
                          <a:latin typeface="Edo"/>
                          <a:ea typeface="Edo"/>
                          <a:cs typeface="Edo"/>
                          <a:sym typeface="Edo"/>
                        </a:rPr>
                        <a:t>  They will not play.</a:t>
                      </a:r>
                    </a:p>
                    <a:p>
                      <a:pPr algn="ctr">
                        <a:lnSpc>
                          <a:spcPts val="3779"/>
                        </a:lnSpc>
                      </a:pPr>
                      <a:r>
                        <a:rPr lang="en-US" sz="2699">
                          <a:solidFill>
                            <a:srgbClr val="000000"/>
                          </a:solidFill>
                          <a:latin typeface="Edo"/>
                          <a:ea typeface="Edo"/>
                          <a:cs typeface="Edo"/>
                          <a:sym typeface="Edo"/>
                        </a:rPr>
                        <a:t>  </a:t>
                      </a:r>
                    </a:p>
                  </a:txBody>
                  <a:tcPr marL="190500" marR="190500" marT="190500" marB="19050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779"/>
                        </a:lnSpc>
                        <a:defRPr/>
                      </a:pPr>
                      <a:endParaRPr lang="en-US" sz="1100" dirty="0"/>
                    </a:p>
                    <a:p>
                      <a:pPr algn="ctr">
                        <a:lnSpc>
                          <a:spcPts val="3779"/>
                        </a:lnSpc>
                      </a:pPr>
                      <a:r>
                        <a:rPr lang="en-US" sz="2699" dirty="0">
                          <a:solidFill>
                            <a:srgbClr val="000000"/>
                          </a:solidFill>
                          <a:latin typeface="Edo"/>
                          <a:ea typeface="Edo"/>
                          <a:cs typeface="Edo"/>
                          <a:sym typeface="Edo"/>
                        </a:rPr>
                        <a:t>  You </a:t>
                      </a:r>
                      <a:r>
                        <a:rPr lang="en-US" sz="2699" dirty="0">
                          <a:solidFill>
                            <a:srgbClr val="000000"/>
                          </a:solidFill>
                          <a:latin typeface="Daytona" panose="020B0604030500040204" pitchFamily="34" charset="0"/>
                          <a:ea typeface="Edo"/>
                          <a:cs typeface="Edo"/>
                          <a:sym typeface="Edo"/>
                        </a:rPr>
                        <a:t>(</a:t>
                      </a:r>
                      <a:r>
                        <a:rPr lang="en-US" sz="2699" dirty="0">
                          <a:solidFill>
                            <a:srgbClr val="000000"/>
                          </a:solidFill>
                          <a:latin typeface="Edo"/>
                          <a:ea typeface="Edo"/>
                          <a:cs typeface="Edo"/>
                          <a:sym typeface="Edo"/>
                        </a:rPr>
                        <a:t>Pl</a:t>
                      </a:r>
                      <a:r>
                        <a:rPr lang="en-US" sz="2699" dirty="0">
                          <a:solidFill>
                            <a:srgbClr val="000000"/>
                          </a:solidFill>
                          <a:latin typeface="Daytona" panose="020F0502020204030204" pitchFamily="34" charset="0"/>
                          <a:ea typeface="Edo"/>
                          <a:cs typeface="Edo"/>
                          <a:sym typeface="Edo"/>
                        </a:rPr>
                        <a:t>)</a:t>
                      </a:r>
                      <a:r>
                        <a:rPr lang="en-US" sz="2699" dirty="0">
                          <a:solidFill>
                            <a:srgbClr val="000000"/>
                          </a:solidFill>
                          <a:latin typeface="Edo"/>
                          <a:ea typeface="Edo"/>
                          <a:cs typeface="Edo"/>
                          <a:sym typeface="Edo"/>
                        </a:rPr>
                        <a:t> will cycle.</a:t>
                      </a:r>
                    </a:p>
                    <a:p>
                      <a:pPr algn="ctr">
                        <a:lnSpc>
                          <a:spcPts val="3779"/>
                        </a:lnSpc>
                      </a:pPr>
                      <a:r>
                        <a:rPr lang="en-US" sz="2699" dirty="0">
                          <a:solidFill>
                            <a:srgbClr val="000000"/>
                          </a:solidFill>
                          <a:latin typeface="Edo"/>
                          <a:ea typeface="Edo"/>
                          <a:cs typeface="Edo"/>
                          <a:sym typeface="Edo"/>
                        </a:rPr>
                        <a:t>  </a:t>
                      </a:r>
                    </a:p>
                  </a:txBody>
                  <a:tcPr marL="190500" marR="190500" marT="190500" marB="19050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779"/>
                        </a:lnSpc>
                        <a:defRPr/>
                      </a:pPr>
                      <a:endParaRPr lang="en-US" sz="1100"/>
                    </a:p>
                    <a:p>
                      <a:pPr algn="ctr">
                        <a:lnSpc>
                          <a:spcPts val="3779"/>
                        </a:lnSpc>
                      </a:pPr>
                      <a:r>
                        <a:rPr lang="en-US" sz="2699">
                          <a:solidFill>
                            <a:srgbClr val="000000"/>
                          </a:solidFill>
                          <a:latin typeface="Edo"/>
                          <a:ea typeface="Edo"/>
                          <a:cs typeface="Edo"/>
                          <a:sym typeface="Edo"/>
                        </a:rPr>
                        <a:t>  She will not sing.</a:t>
                      </a:r>
                    </a:p>
                    <a:p>
                      <a:pPr algn="ctr">
                        <a:lnSpc>
                          <a:spcPts val="3779"/>
                        </a:lnSpc>
                      </a:pPr>
                      <a:r>
                        <a:rPr lang="en-US" sz="2699">
                          <a:solidFill>
                            <a:srgbClr val="000000"/>
                          </a:solidFill>
                          <a:latin typeface="Edo"/>
                          <a:ea typeface="Edo"/>
                          <a:cs typeface="Edo"/>
                          <a:sym typeface="Edo"/>
                        </a:rPr>
                        <a:t>  </a:t>
                      </a:r>
                    </a:p>
                  </a:txBody>
                  <a:tcPr marL="190500" marR="190500" marT="190500" marB="19050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779"/>
                        </a:lnSpc>
                        <a:defRPr/>
                      </a:pPr>
                      <a:endParaRPr lang="en-US" sz="1100"/>
                    </a:p>
                    <a:p>
                      <a:pPr algn="ctr">
                        <a:lnSpc>
                          <a:spcPts val="3779"/>
                        </a:lnSpc>
                      </a:pPr>
                      <a:r>
                        <a:rPr lang="en-US" sz="2699">
                          <a:solidFill>
                            <a:srgbClr val="000000"/>
                          </a:solidFill>
                          <a:latin typeface="Edo"/>
                          <a:ea typeface="Edo"/>
                          <a:cs typeface="Edo"/>
                          <a:sym typeface="Edo"/>
                        </a:rPr>
                        <a:t>  I will not jump.</a:t>
                      </a:r>
                    </a:p>
                    <a:p>
                      <a:pPr algn="ctr">
                        <a:lnSpc>
                          <a:spcPts val="3779"/>
                        </a:lnSpc>
                      </a:pPr>
                      <a:r>
                        <a:rPr lang="en-US" sz="2699">
                          <a:solidFill>
                            <a:srgbClr val="000000"/>
                          </a:solidFill>
                          <a:latin typeface="Edo"/>
                          <a:ea typeface="Edo"/>
                          <a:cs typeface="Edo"/>
                          <a:sym typeface="Edo"/>
                        </a:rPr>
                        <a:t>  </a:t>
                      </a:r>
                    </a:p>
                  </a:txBody>
                  <a:tcPr marL="190500" marR="190500" marT="190500" marB="19050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303496">
                <a:tc>
                  <a:txBody>
                    <a:bodyPr/>
                    <a:lstStyle/>
                    <a:p>
                      <a:pPr algn="ctr">
                        <a:lnSpc>
                          <a:spcPts val="3779"/>
                        </a:lnSpc>
                        <a:defRPr/>
                      </a:pPr>
                      <a:endParaRPr lang="en-US" sz="1100"/>
                    </a:p>
                    <a:p>
                      <a:pPr algn="ctr">
                        <a:lnSpc>
                          <a:spcPts val="3779"/>
                        </a:lnSpc>
                      </a:pPr>
                      <a:r>
                        <a:rPr lang="en-US" sz="2699">
                          <a:solidFill>
                            <a:srgbClr val="000000"/>
                          </a:solidFill>
                          <a:latin typeface="Edo"/>
                          <a:ea typeface="Edo"/>
                          <a:cs typeface="Edo"/>
                          <a:sym typeface="Edo"/>
                        </a:rPr>
                        <a:t>  He will cry.</a:t>
                      </a:r>
                    </a:p>
                    <a:p>
                      <a:pPr algn="ctr">
                        <a:lnSpc>
                          <a:spcPts val="3779"/>
                        </a:lnSpc>
                      </a:pPr>
                      <a:r>
                        <a:rPr lang="en-US" sz="2699">
                          <a:solidFill>
                            <a:srgbClr val="000000"/>
                          </a:solidFill>
                          <a:latin typeface="Edo"/>
                          <a:ea typeface="Edo"/>
                          <a:cs typeface="Edo"/>
                          <a:sym typeface="Edo"/>
                        </a:rPr>
                        <a:t>  </a:t>
                      </a:r>
                    </a:p>
                  </a:txBody>
                  <a:tcPr marL="190500" marR="190500" marT="190500" marB="19050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779"/>
                        </a:lnSpc>
                        <a:defRPr/>
                      </a:pPr>
                      <a:endParaRPr lang="en-US" sz="1100"/>
                    </a:p>
                    <a:p>
                      <a:pPr algn="ctr">
                        <a:lnSpc>
                          <a:spcPts val="3779"/>
                        </a:lnSpc>
                      </a:pPr>
                      <a:r>
                        <a:rPr lang="en-US" sz="2699">
                          <a:solidFill>
                            <a:srgbClr val="000000"/>
                          </a:solidFill>
                          <a:latin typeface="Edo"/>
                          <a:ea typeface="Edo"/>
                          <a:cs typeface="Edo"/>
                          <a:sym typeface="Edo"/>
                        </a:rPr>
                        <a:t>  They will leave early.</a:t>
                      </a:r>
                    </a:p>
                    <a:p>
                      <a:pPr algn="ctr">
                        <a:lnSpc>
                          <a:spcPts val="3779"/>
                        </a:lnSpc>
                      </a:pPr>
                      <a:r>
                        <a:rPr lang="en-US" sz="2699">
                          <a:solidFill>
                            <a:srgbClr val="000000"/>
                          </a:solidFill>
                          <a:latin typeface="Edo"/>
                          <a:ea typeface="Edo"/>
                          <a:cs typeface="Edo"/>
                          <a:sym typeface="Edo"/>
                        </a:rPr>
                        <a:t>  </a:t>
                      </a:r>
                    </a:p>
                  </a:txBody>
                  <a:tcPr marL="190500" marR="190500" marT="190500" marB="19050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779"/>
                        </a:lnSpc>
                        <a:defRPr/>
                      </a:pPr>
                      <a:endParaRPr lang="en-US" sz="1100" dirty="0"/>
                    </a:p>
                    <a:p>
                      <a:pPr algn="ctr">
                        <a:lnSpc>
                          <a:spcPts val="3779"/>
                        </a:lnSpc>
                      </a:pPr>
                      <a:r>
                        <a:rPr lang="en-US" sz="2699" dirty="0">
                          <a:solidFill>
                            <a:srgbClr val="000000"/>
                          </a:solidFill>
                          <a:latin typeface="Edo"/>
                          <a:ea typeface="Edo"/>
                          <a:cs typeface="Edo"/>
                          <a:sym typeface="Edo"/>
                        </a:rPr>
                        <a:t>  You </a:t>
                      </a:r>
                      <a:r>
                        <a:rPr lang="en-US" sz="2699" dirty="0">
                          <a:solidFill>
                            <a:srgbClr val="000000"/>
                          </a:solidFill>
                          <a:latin typeface="Daytona" panose="020B0604030500040204" pitchFamily="34" charset="0"/>
                          <a:ea typeface="Edo"/>
                          <a:cs typeface="Edo"/>
                          <a:sym typeface="Edo"/>
                        </a:rPr>
                        <a:t>(</a:t>
                      </a:r>
                      <a:r>
                        <a:rPr lang="en-US" sz="2699" dirty="0">
                          <a:solidFill>
                            <a:srgbClr val="000000"/>
                          </a:solidFill>
                          <a:latin typeface="Edo"/>
                          <a:ea typeface="Edo"/>
                          <a:cs typeface="Edo"/>
                          <a:sym typeface="Edo"/>
                        </a:rPr>
                        <a:t>s</a:t>
                      </a:r>
                      <a:r>
                        <a:rPr lang="en-US" sz="2699" dirty="0">
                          <a:solidFill>
                            <a:srgbClr val="000000"/>
                          </a:solidFill>
                          <a:latin typeface="Daytona" panose="020F0502020204030204" pitchFamily="34" charset="0"/>
                          <a:ea typeface="Edo"/>
                          <a:cs typeface="Edo"/>
                          <a:sym typeface="Edo"/>
                        </a:rPr>
                        <a:t>)</a:t>
                      </a:r>
                      <a:r>
                        <a:rPr lang="en-US" sz="2699" dirty="0">
                          <a:solidFill>
                            <a:srgbClr val="000000"/>
                          </a:solidFill>
                          <a:latin typeface="Edo"/>
                          <a:ea typeface="Edo"/>
                          <a:cs typeface="Edo"/>
                          <a:sym typeface="Edo"/>
                        </a:rPr>
                        <a:t> will run.</a:t>
                      </a:r>
                    </a:p>
                    <a:p>
                      <a:pPr algn="ctr">
                        <a:lnSpc>
                          <a:spcPts val="3779"/>
                        </a:lnSpc>
                      </a:pPr>
                      <a:r>
                        <a:rPr lang="en-US" sz="2699" dirty="0">
                          <a:solidFill>
                            <a:srgbClr val="000000"/>
                          </a:solidFill>
                          <a:latin typeface="Edo"/>
                          <a:ea typeface="Edo"/>
                          <a:cs typeface="Edo"/>
                          <a:sym typeface="Edo"/>
                        </a:rPr>
                        <a:t>  </a:t>
                      </a:r>
                    </a:p>
                  </a:txBody>
                  <a:tcPr marL="190500" marR="190500" marT="190500" marB="19050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779"/>
                        </a:lnSpc>
                        <a:defRPr/>
                      </a:pPr>
                      <a:endParaRPr lang="en-US" sz="1100" dirty="0"/>
                    </a:p>
                    <a:p>
                      <a:pPr algn="ctr">
                        <a:lnSpc>
                          <a:spcPts val="3779"/>
                        </a:lnSpc>
                      </a:pPr>
                      <a:r>
                        <a:rPr lang="en-US" sz="2699" dirty="0">
                          <a:solidFill>
                            <a:srgbClr val="000000"/>
                          </a:solidFill>
                          <a:latin typeface="Edo"/>
                          <a:ea typeface="Edo"/>
                          <a:cs typeface="Edo"/>
                          <a:sym typeface="Edo"/>
                        </a:rPr>
                        <a:t>  She will listen to me.</a:t>
                      </a:r>
                    </a:p>
                    <a:p>
                      <a:pPr algn="ctr">
                        <a:lnSpc>
                          <a:spcPts val="3779"/>
                        </a:lnSpc>
                      </a:pPr>
                      <a:r>
                        <a:rPr lang="en-US" sz="2699" dirty="0">
                          <a:solidFill>
                            <a:srgbClr val="000000"/>
                          </a:solidFill>
                          <a:latin typeface="Edo"/>
                          <a:ea typeface="Edo"/>
                          <a:cs typeface="Edo"/>
                          <a:sym typeface="Edo"/>
                        </a:rPr>
                        <a:t>  </a:t>
                      </a:r>
                    </a:p>
                  </a:txBody>
                  <a:tcPr marL="190500" marR="190500" marT="190500" marB="19050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303496">
                <a:tc>
                  <a:txBody>
                    <a:bodyPr/>
                    <a:lstStyle/>
                    <a:p>
                      <a:pPr algn="ctr">
                        <a:lnSpc>
                          <a:spcPts val="3779"/>
                        </a:lnSpc>
                        <a:defRPr/>
                      </a:pPr>
                      <a:endParaRPr lang="en-US" sz="1100"/>
                    </a:p>
                    <a:p>
                      <a:pPr algn="ctr">
                        <a:lnSpc>
                          <a:spcPts val="3779"/>
                        </a:lnSpc>
                      </a:pPr>
                      <a:r>
                        <a:rPr lang="en-US" sz="2699">
                          <a:solidFill>
                            <a:srgbClr val="000000"/>
                          </a:solidFill>
                          <a:latin typeface="Edo"/>
                          <a:ea typeface="Edo"/>
                          <a:cs typeface="Edo"/>
                          <a:sym typeface="Edo"/>
                        </a:rPr>
                        <a:t>  We will not pay.</a:t>
                      </a:r>
                    </a:p>
                    <a:p>
                      <a:pPr algn="ctr">
                        <a:lnSpc>
                          <a:spcPts val="3779"/>
                        </a:lnSpc>
                      </a:pPr>
                      <a:r>
                        <a:rPr lang="en-US" sz="2699">
                          <a:solidFill>
                            <a:srgbClr val="000000"/>
                          </a:solidFill>
                          <a:latin typeface="Edo"/>
                          <a:ea typeface="Edo"/>
                          <a:cs typeface="Edo"/>
                          <a:sym typeface="Edo"/>
                        </a:rPr>
                        <a:t>  </a:t>
                      </a:r>
                    </a:p>
                  </a:txBody>
                  <a:tcPr marL="190500" marR="190500" marT="190500" marB="19050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779"/>
                        </a:lnSpc>
                        <a:defRPr/>
                      </a:pPr>
                      <a:endParaRPr lang="en-US" sz="1100"/>
                    </a:p>
                    <a:p>
                      <a:pPr algn="ctr">
                        <a:lnSpc>
                          <a:spcPts val="3779"/>
                        </a:lnSpc>
                      </a:pPr>
                      <a:r>
                        <a:rPr lang="en-US" sz="2699">
                          <a:solidFill>
                            <a:srgbClr val="000000"/>
                          </a:solidFill>
                          <a:latin typeface="Edo"/>
                          <a:ea typeface="Edo"/>
                          <a:cs typeface="Edo"/>
                          <a:sym typeface="Edo"/>
                        </a:rPr>
                        <a:t>  I will not work.</a:t>
                      </a:r>
                    </a:p>
                    <a:p>
                      <a:pPr algn="ctr">
                        <a:lnSpc>
                          <a:spcPts val="3779"/>
                        </a:lnSpc>
                      </a:pPr>
                      <a:r>
                        <a:rPr lang="en-US" sz="2699">
                          <a:solidFill>
                            <a:srgbClr val="000000"/>
                          </a:solidFill>
                          <a:latin typeface="Edo"/>
                          <a:ea typeface="Edo"/>
                          <a:cs typeface="Edo"/>
                          <a:sym typeface="Edo"/>
                        </a:rPr>
                        <a:t>  </a:t>
                      </a:r>
                    </a:p>
                  </a:txBody>
                  <a:tcPr marL="190500" marR="190500" marT="190500" marB="19050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779"/>
                        </a:lnSpc>
                        <a:defRPr/>
                      </a:pPr>
                      <a:endParaRPr lang="en-US" sz="1100" dirty="0"/>
                    </a:p>
                    <a:p>
                      <a:pPr algn="ctr">
                        <a:lnSpc>
                          <a:spcPts val="3779"/>
                        </a:lnSpc>
                      </a:pPr>
                      <a:r>
                        <a:rPr lang="en-US" sz="2699" dirty="0">
                          <a:solidFill>
                            <a:srgbClr val="000000"/>
                          </a:solidFill>
                          <a:latin typeface="Edo"/>
                          <a:ea typeface="Edo"/>
                          <a:cs typeface="Edo"/>
                          <a:sym typeface="Edo"/>
                        </a:rPr>
                        <a:t>  You </a:t>
                      </a:r>
                      <a:r>
                        <a:rPr lang="en-US" sz="2699" dirty="0">
                          <a:solidFill>
                            <a:srgbClr val="000000"/>
                          </a:solidFill>
                          <a:latin typeface="Daytona" panose="020B0604030500040204" pitchFamily="34" charset="0"/>
                          <a:ea typeface="Edo"/>
                          <a:cs typeface="Edo"/>
                          <a:sym typeface="Edo"/>
                        </a:rPr>
                        <a:t>(</a:t>
                      </a:r>
                      <a:r>
                        <a:rPr lang="en-US" sz="2699" dirty="0">
                          <a:solidFill>
                            <a:srgbClr val="000000"/>
                          </a:solidFill>
                          <a:latin typeface="Edo"/>
                          <a:ea typeface="Edo"/>
                          <a:cs typeface="Edo"/>
                          <a:sym typeface="Edo"/>
                        </a:rPr>
                        <a:t>Pl</a:t>
                      </a:r>
                      <a:r>
                        <a:rPr lang="en-US" sz="2699" dirty="0">
                          <a:solidFill>
                            <a:srgbClr val="000000"/>
                          </a:solidFill>
                          <a:latin typeface="Daytona" panose="020F0502020204030204" pitchFamily="34" charset="0"/>
                          <a:ea typeface="Edo"/>
                          <a:cs typeface="Edo"/>
                          <a:sym typeface="Edo"/>
                        </a:rPr>
                        <a:t>)</a:t>
                      </a:r>
                      <a:r>
                        <a:rPr lang="en-US" sz="2699" dirty="0">
                          <a:solidFill>
                            <a:srgbClr val="000000"/>
                          </a:solidFill>
                          <a:latin typeface="Edo"/>
                          <a:ea typeface="Edo"/>
                          <a:cs typeface="Edo"/>
                          <a:sym typeface="Edo"/>
                        </a:rPr>
                        <a:t> will not arrive. </a:t>
                      </a:r>
                    </a:p>
                    <a:p>
                      <a:pPr algn="ctr">
                        <a:lnSpc>
                          <a:spcPts val="3779"/>
                        </a:lnSpc>
                      </a:pPr>
                      <a:r>
                        <a:rPr lang="en-US" sz="2699" dirty="0">
                          <a:solidFill>
                            <a:srgbClr val="000000"/>
                          </a:solidFill>
                          <a:latin typeface="Edo"/>
                          <a:ea typeface="Edo"/>
                          <a:cs typeface="Edo"/>
                          <a:sym typeface="Edo"/>
                        </a:rPr>
                        <a:t>  </a:t>
                      </a:r>
                    </a:p>
                  </a:txBody>
                  <a:tcPr marL="190500" marR="190500" marT="190500" marB="19050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779"/>
                        </a:lnSpc>
                        <a:defRPr/>
                      </a:pPr>
                      <a:endParaRPr lang="en-US" sz="1100" dirty="0"/>
                    </a:p>
                    <a:p>
                      <a:pPr algn="ctr">
                        <a:lnSpc>
                          <a:spcPts val="3779"/>
                        </a:lnSpc>
                      </a:pPr>
                      <a:r>
                        <a:rPr lang="en-US" sz="2699" dirty="0">
                          <a:solidFill>
                            <a:srgbClr val="000000"/>
                          </a:solidFill>
                          <a:latin typeface="Edo"/>
                          <a:ea typeface="Edo"/>
                          <a:cs typeface="Edo"/>
                          <a:sym typeface="Edo"/>
                        </a:rPr>
                        <a:t>  They will not watch the film.</a:t>
                      </a:r>
                    </a:p>
                    <a:p>
                      <a:pPr algn="ctr">
                        <a:lnSpc>
                          <a:spcPts val="3779"/>
                        </a:lnSpc>
                      </a:pPr>
                      <a:r>
                        <a:rPr lang="en-US" sz="2699" dirty="0">
                          <a:solidFill>
                            <a:srgbClr val="000000"/>
                          </a:solidFill>
                          <a:latin typeface="Edo"/>
                          <a:ea typeface="Edo"/>
                          <a:cs typeface="Edo"/>
                          <a:sym typeface="Edo"/>
                        </a:rPr>
                        <a:t>  </a:t>
                      </a:r>
                    </a:p>
                  </a:txBody>
                  <a:tcPr marL="190500" marR="190500" marT="190500" marB="19050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5" name="Freeform 5"/>
          <p:cNvSpPr/>
          <p:nvPr/>
        </p:nvSpPr>
        <p:spPr>
          <a:xfrm>
            <a:off x="15899293" y="316392"/>
            <a:ext cx="2388707" cy="1242128"/>
          </a:xfrm>
          <a:custGeom>
            <a:avLst/>
            <a:gdLst/>
            <a:ahLst/>
            <a:cxnLst/>
            <a:rect l="l" t="t" r="r" b="b"/>
            <a:pathLst>
              <a:path w="2388707" h="1242128">
                <a:moveTo>
                  <a:pt x="0" y="0"/>
                </a:moveTo>
                <a:lnTo>
                  <a:pt x="2388707" y="0"/>
                </a:lnTo>
                <a:lnTo>
                  <a:pt x="2388707" y="1242127"/>
                </a:lnTo>
                <a:lnTo>
                  <a:pt x="0" y="1242127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6" name="Freeform 6"/>
          <p:cNvSpPr/>
          <p:nvPr/>
        </p:nvSpPr>
        <p:spPr>
          <a:xfrm>
            <a:off x="145085" y="133333"/>
            <a:ext cx="883615" cy="1425186"/>
          </a:xfrm>
          <a:custGeom>
            <a:avLst/>
            <a:gdLst/>
            <a:ahLst/>
            <a:cxnLst/>
            <a:rect l="l" t="t" r="r" b="b"/>
            <a:pathLst>
              <a:path w="883615" h="1425186">
                <a:moveTo>
                  <a:pt x="0" y="0"/>
                </a:moveTo>
                <a:lnTo>
                  <a:pt x="883615" y="0"/>
                </a:lnTo>
                <a:lnTo>
                  <a:pt x="883615" y="1425186"/>
                </a:lnTo>
                <a:lnTo>
                  <a:pt x="0" y="1425186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7" name="TextBox 7"/>
          <p:cNvSpPr txBox="1"/>
          <p:nvPr/>
        </p:nvSpPr>
        <p:spPr>
          <a:xfrm>
            <a:off x="1768012" y="104775"/>
            <a:ext cx="14751977" cy="958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6999"/>
              </a:lnSpc>
              <a:spcBef>
                <a:spcPct val="0"/>
              </a:spcBef>
            </a:pPr>
            <a:r>
              <a:rPr lang="en-US" sz="6999" spc="-188">
                <a:solidFill>
                  <a:srgbClr val="10844B"/>
                </a:solidFill>
                <a:latin typeface="Edo"/>
                <a:ea typeface="Edo"/>
                <a:cs typeface="Edo"/>
                <a:sym typeface="Edo"/>
              </a:rPr>
              <a:t>Dim nadroedd, dim ysgolion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0A549B18-EBEE-5111-D0FE-3C4FA0A6260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13411535"/>
              </p:ext>
            </p:extLst>
          </p:nvPr>
        </p:nvGraphicFramePr>
        <p:xfrm>
          <a:off x="1066800" y="1079500"/>
          <a:ext cx="16002000" cy="6807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000500">
                  <a:extLst>
                    <a:ext uri="{9D8B030D-6E8A-4147-A177-3AD203B41FA5}">
                      <a16:colId xmlns:a16="http://schemas.microsoft.com/office/drawing/2014/main" val="648135"/>
                    </a:ext>
                  </a:extLst>
                </a:gridCol>
                <a:gridCol w="4000500">
                  <a:extLst>
                    <a:ext uri="{9D8B030D-6E8A-4147-A177-3AD203B41FA5}">
                      <a16:colId xmlns:a16="http://schemas.microsoft.com/office/drawing/2014/main" val="2306873850"/>
                    </a:ext>
                  </a:extLst>
                </a:gridCol>
                <a:gridCol w="4000500">
                  <a:extLst>
                    <a:ext uri="{9D8B030D-6E8A-4147-A177-3AD203B41FA5}">
                      <a16:colId xmlns:a16="http://schemas.microsoft.com/office/drawing/2014/main" val="736195234"/>
                    </a:ext>
                  </a:extLst>
                </a:gridCol>
                <a:gridCol w="4000500">
                  <a:extLst>
                    <a:ext uri="{9D8B030D-6E8A-4147-A177-3AD203B41FA5}">
                      <a16:colId xmlns:a16="http://schemas.microsoft.com/office/drawing/2014/main" val="3930992468"/>
                    </a:ext>
                  </a:extLst>
                </a:gridCol>
              </a:tblGrid>
              <a:tr h="3403600">
                <a:tc>
                  <a:txBody>
                    <a:bodyPr/>
                    <a:lstStyle/>
                    <a:p>
                      <a:pPr algn="ctr"/>
                      <a:endParaRPr lang="cy-GB" sz="3200" dirty="0">
                        <a:latin typeface="Abadi" panose="020B0604020104020204" pitchFamily="34" charset="0"/>
                      </a:endParaRPr>
                    </a:p>
                  </a:txBody>
                  <a:tcPr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sz="3200" dirty="0">
                        <a:latin typeface="Abadi" panose="020B0604020104020204" pitchFamily="34" charset="0"/>
                      </a:endParaRPr>
                    </a:p>
                  </a:txBody>
                  <a:tcPr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sz="3200" dirty="0">
                        <a:latin typeface="Abadi" panose="020B0604020104020204" pitchFamily="34" charset="0"/>
                      </a:endParaRPr>
                    </a:p>
                  </a:txBody>
                  <a:tcPr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sz="3200" dirty="0">
                        <a:latin typeface="Abadi" panose="020B0604020104020204" pitchFamily="34" charset="0"/>
                      </a:endParaRPr>
                    </a:p>
                  </a:txBody>
                  <a:tcPr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7590334"/>
                  </a:ext>
                </a:extLst>
              </a:tr>
              <a:tr h="3403600">
                <a:tc>
                  <a:txBody>
                    <a:bodyPr/>
                    <a:lstStyle/>
                    <a:p>
                      <a:pPr algn="ctr"/>
                      <a:r>
                        <a:rPr lang="en-GB" sz="3200" dirty="0" err="1">
                          <a:latin typeface="Abadi" panose="020B0604020104020204" pitchFamily="34" charset="0"/>
                        </a:rPr>
                        <a:t>Mecsico</a:t>
                      </a:r>
                      <a:endParaRPr lang="cy-GB" sz="3200" dirty="0">
                        <a:latin typeface="Abadi" panose="020B0604020104020204" pitchFamily="34" charset="0"/>
                      </a:endParaRPr>
                    </a:p>
                  </a:txBody>
                  <a:tcPr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dirty="0" err="1">
                          <a:latin typeface="Abadi" panose="020B0604020104020204" pitchFamily="34" charset="0"/>
                        </a:rPr>
                        <a:t>Ffrainc</a:t>
                      </a:r>
                      <a:endParaRPr lang="cy-GB" sz="3200" dirty="0">
                        <a:latin typeface="Abadi" panose="020B0604020104020204" pitchFamily="34" charset="0"/>
                      </a:endParaRPr>
                    </a:p>
                  </a:txBody>
                  <a:tcPr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dirty="0" err="1">
                          <a:latin typeface="Abadi" panose="020B0604020104020204" pitchFamily="34" charset="0"/>
                        </a:rPr>
                        <a:t>Siapan</a:t>
                      </a:r>
                      <a:endParaRPr lang="cy-GB" sz="3200" dirty="0">
                        <a:latin typeface="Abadi" panose="020B0604020104020204" pitchFamily="34" charset="0"/>
                      </a:endParaRPr>
                    </a:p>
                  </a:txBody>
                  <a:tcPr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dirty="0">
                          <a:latin typeface="Abadi" panose="020B0604020104020204" pitchFamily="34" charset="0"/>
                        </a:rPr>
                        <a:t>Yr </a:t>
                      </a:r>
                      <a:r>
                        <a:rPr lang="en-GB" sz="3200" dirty="0" err="1">
                          <a:latin typeface="Abadi" panose="020B0604020104020204" pitchFamily="34" charset="0"/>
                        </a:rPr>
                        <a:t>Eidal</a:t>
                      </a:r>
                      <a:endParaRPr lang="cy-GB" sz="3200" dirty="0">
                        <a:latin typeface="Abadi" panose="020B0604020104020204" pitchFamily="34" charset="0"/>
                      </a:endParaRPr>
                    </a:p>
                  </a:txBody>
                  <a:tcPr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01093609"/>
                  </a:ext>
                </a:extLst>
              </a:tr>
            </a:tbl>
          </a:graphicData>
        </a:graphic>
      </p:graphicFrame>
      <p:pic>
        <p:nvPicPr>
          <p:cNvPr id="4" name="Picture 3" descr="A flag with a red white and green stripe&#10;&#10;AI-generated content may be incorrect.">
            <a:extLst>
              <a:ext uri="{FF2B5EF4-FFF2-40B4-BE49-F238E27FC236}">
                <a16:creationId xmlns:a16="http://schemas.microsoft.com/office/drawing/2014/main" id="{60DCD0E0-A299-6C3A-2C7A-D6F8ADD5616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371600" y="4991100"/>
            <a:ext cx="3466666" cy="198120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6" name="Picture 5" descr="A red and blue flag&#10;&#10;AI-generated content may be incorrect.">
            <a:extLst>
              <a:ext uri="{FF2B5EF4-FFF2-40B4-BE49-F238E27FC236}">
                <a16:creationId xmlns:a16="http://schemas.microsoft.com/office/drawing/2014/main" id="{49B8EC9F-2813-BB12-52FC-0622C569A17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6466" t="11508" r="6466" b="8731"/>
          <a:stretch/>
        </p:blipFill>
        <p:spPr>
          <a:xfrm>
            <a:off x="5391908" y="5057766"/>
            <a:ext cx="3350850" cy="1914534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8" name="Picture 7" descr="A red circle on a white background&#10;&#10;AI-generated content may be incorrect.">
            <a:extLst>
              <a:ext uri="{FF2B5EF4-FFF2-40B4-BE49-F238E27FC236}">
                <a16:creationId xmlns:a16="http://schemas.microsoft.com/office/drawing/2014/main" id="{4D7692A4-8AE8-BC03-6352-352D0201E902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3204" t="4782" r="3744" b="7825"/>
          <a:stretch/>
        </p:blipFill>
        <p:spPr>
          <a:xfrm>
            <a:off x="9429427" y="5074095"/>
            <a:ext cx="3332557" cy="1914534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0" name="Picture 9" descr="A flag of italy with red white and green stripes&#10;&#10;AI-generated content may be incorrect.">
            <a:extLst>
              <a:ext uri="{FF2B5EF4-FFF2-40B4-BE49-F238E27FC236}">
                <a16:creationId xmlns:a16="http://schemas.microsoft.com/office/drawing/2014/main" id="{5A222729-144E-9DF2-E329-F1883FD7311F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13431442" y="5057766"/>
            <a:ext cx="3332557" cy="1916701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21656677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0A549B18-EBEE-5111-D0FE-3C4FA0A6260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993242"/>
              </p:ext>
            </p:extLst>
          </p:nvPr>
        </p:nvGraphicFramePr>
        <p:xfrm>
          <a:off x="1066800" y="1079500"/>
          <a:ext cx="16002000" cy="6807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000500">
                  <a:extLst>
                    <a:ext uri="{9D8B030D-6E8A-4147-A177-3AD203B41FA5}">
                      <a16:colId xmlns:a16="http://schemas.microsoft.com/office/drawing/2014/main" val="648135"/>
                    </a:ext>
                  </a:extLst>
                </a:gridCol>
                <a:gridCol w="4000500">
                  <a:extLst>
                    <a:ext uri="{9D8B030D-6E8A-4147-A177-3AD203B41FA5}">
                      <a16:colId xmlns:a16="http://schemas.microsoft.com/office/drawing/2014/main" val="2306873850"/>
                    </a:ext>
                  </a:extLst>
                </a:gridCol>
                <a:gridCol w="4000500">
                  <a:extLst>
                    <a:ext uri="{9D8B030D-6E8A-4147-A177-3AD203B41FA5}">
                      <a16:colId xmlns:a16="http://schemas.microsoft.com/office/drawing/2014/main" val="736195234"/>
                    </a:ext>
                  </a:extLst>
                </a:gridCol>
                <a:gridCol w="4000500">
                  <a:extLst>
                    <a:ext uri="{9D8B030D-6E8A-4147-A177-3AD203B41FA5}">
                      <a16:colId xmlns:a16="http://schemas.microsoft.com/office/drawing/2014/main" val="3930992468"/>
                    </a:ext>
                  </a:extLst>
                </a:gridCol>
              </a:tblGrid>
              <a:tr h="3403600">
                <a:tc>
                  <a:txBody>
                    <a:bodyPr/>
                    <a:lstStyle/>
                    <a:p>
                      <a:pPr algn="ctr"/>
                      <a:endParaRPr lang="cy-GB" sz="3200" dirty="0">
                        <a:latin typeface="Abadi" panose="020B0604020104020204" pitchFamily="34" charset="0"/>
                      </a:endParaRPr>
                    </a:p>
                  </a:txBody>
                  <a:tcPr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sz="3200" dirty="0">
                        <a:latin typeface="Abadi" panose="020B0604020104020204" pitchFamily="34" charset="0"/>
                      </a:endParaRPr>
                    </a:p>
                  </a:txBody>
                  <a:tcPr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sz="3200" dirty="0">
                        <a:latin typeface="Abadi" panose="020B0604020104020204" pitchFamily="34" charset="0"/>
                      </a:endParaRPr>
                    </a:p>
                  </a:txBody>
                  <a:tcPr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sz="3200" dirty="0">
                        <a:latin typeface="Abadi" panose="020B0604020104020204" pitchFamily="34" charset="0"/>
                      </a:endParaRPr>
                    </a:p>
                  </a:txBody>
                  <a:tcPr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7590334"/>
                  </a:ext>
                </a:extLst>
              </a:tr>
              <a:tr h="3403600">
                <a:tc>
                  <a:txBody>
                    <a:bodyPr/>
                    <a:lstStyle/>
                    <a:p>
                      <a:pPr algn="ctr"/>
                      <a:r>
                        <a:rPr lang="en-GB" sz="3200" dirty="0">
                          <a:latin typeface="Abadi" panose="020B0604020104020204" pitchFamily="34" charset="0"/>
                        </a:rPr>
                        <a:t>Yr Alban</a:t>
                      </a:r>
                      <a:endParaRPr lang="cy-GB" sz="3200" dirty="0">
                        <a:latin typeface="Abadi" panose="020B0604020104020204" pitchFamily="34" charset="0"/>
                      </a:endParaRPr>
                    </a:p>
                  </a:txBody>
                  <a:tcPr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dirty="0" err="1">
                          <a:latin typeface="Abadi" panose="020B0604020104020204" pitchFamily="34" charset="0"/>
                        </a:rPr>
                        <a:t>Gwlad</a:t>
                      </a:r>
                      <a:r>
                        <a:rPr lang="en-GB" sz="3200" dirty="0">
                          <a:latin typeface="Abadi" panose="020B0604020104020204" pitchFamily="34" charset="0"/>
                        </a:rPr>
                        <a:t> </a:t>
                      </a:r>
                      <a:r>
                        <a:rPr lang="en-GB" sz="3200" dirty="0" err="1">
                          <a:latin typeface="Abadi" panose="020B0604020104020204" pitchFamily="34" charset="0"/>
                        </a:rPr>
                        <a:t>Groeg</a:t>
                      </a:r>
                      <a:endParaRPr lang="cy-GB" sz="3200" dirty="0">
                        <a:latin typeface="Abadi" panose="020B0604020104020204" pitchFamily="34" charset="0"/>
                      </a:endParaRPr>
                    </a:p>
                  </a:txBody>
                  <a:tcPr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dirty="0">
                          <a:latin typeface="Abadi" panose="020B0604020104020204" pitchFamily="34" charset="0"/>
                        </a:rPr>
                        <a:t>Canada</a:t>
                      </a:r>
                      <a:endParaRPr lang="cy-GB" sz="3200" dirty="0">
                        <a:latin typeface="Abadi" panose="020B0604020104020204" pitchFamily="34" charset="0"/>
                      </a:endParaRPr>
                    </a:p>
                  </a:txBody>
                  <a:tcPr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dirty="0" err="1">
                          <a:latin typeface="Abadi" panose="020B0604020104020204" pitchFamily="34" charset="0"/>
                        </a:rPr>
                        <a:t>Swistir</a:t>
                      </a:r>
                      <a:endParaRPr lang="cy-GB" sz="3200" dirty="0">
                        <a:latin typeface="Abadi" panose="020B0604020104020204" pitchFamily="34" charset="0"/>
                      </a:endParaRPr>
                    </a:p>
                  </a:txBody>
                  <a:tcPr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01093609"/>
                  </a:ext>
                </a:extLst>
              </a:tr>
            </a:tbl>
          </a:graphicData>
        </a:graphic>
      </p:graphicFrame>
      <p:pic>
        <p:nvPicPr>
          <p:cNvPr id="4" name="Picture 3" descr="A blue and white flag&#10;&#10;AI-generated content may be incorrect.">
            <a:extLst>
              <a:ext uri="{FF2B5EF4-FFF2-40B4-BE49-F238E27FC236}">
                <a16:creationId xmlns:a16="http://schemas.microsoft.com/office/drawing/2014/main" id="{CA1BDD2E-1F79-5DA5-1C08-27A8B3E13EA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371600" y="4991100"/>
            <a:ext cx="3400661" cy="205740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7" name="Picture 6" descr="A blue and white flag&#10;&#10;AI-generated content may be incorrect.">
            <a:extLst>
              <a:ext uri="{FF2B5EF4-FFF2-40B4-BE49-F238E27FC236}">
                <a16:creationId xmlns:a16="http://schemas.microsoft.com/office/drawing/2014/main" id="{0B7A9140-7EFF-9032-F5FB-2798F63138D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410200" y="4974772"/>
            <a:ext cx="3276600" cy="205740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9" name="Picture 8" descr="A red maple leaf on a white background&#10;&#10;AI-generated content may be incorrect.">
            <a:extLst>
              <a:ext uri="{FF2B5EF4-FFF2-40B4-BE49-F238E27FC236}">
                <a16:creationId xmlns:a16="http://schemas.microsoft.com/office/drawing/2014/main" id="{F551DCF8-97A1-8C1B-2505-FFEDA96645DC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9313853" y="4974772"/>
            <a:ext cx="3553061" cy="2041072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2" name="Picture 11" descr="A red and white flag with a white cross&#10;&#10;AI-generated content may be incorrect.">
            <a:extLst>
              <a:ext uri="{FF2B5EF4-FFF2-40B4-BE49-F238E27FC236}">
                <a16:creationId xmlns:a16="http://schemas.microsoft.com/office/drawing/2014/main" id="{91A464CF-4F68-EA85-CD61-C5463786059E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14020800" y="5012871"/>
            <a:ext cx="2084614" cy="20846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274347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0A549B18-EBEE-5111-D0FE-3C4FA0A6260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81297423"/>
              </p:ext>
            </p:extLst>
          </p:nvPr>
        </p:nvGraphicFramePr>
        <p:xfrm>
          <a:off x="1066800" y="1079500"/>
          <a:ext cx="16002000" cy="6807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000500">
                  <a:extLst>
                    <a:ext uri="{9D8B030D-6E8A-4147-A177-3AD203B41FA5}">
                      <a16:colId xmlns:a16="http://schemas.microsoft.com/office/drawing/2014/main" val="648135"/>
                    </a:ext>
                  </a:extLst>
                </a:gridCol>
                <a:gridCol w="4000500">
                  <a:extLst>
                    <a:ext uri="{9D8B030D-6E8A-4147-A177-3AD203B41FA5}">
                      <a16:colId xmlns:a16="http://schemas.microsoft.com/office/drawing/2014/main" val="2306873850"/>
                    </a:ext>
                  </a:extLst>
                </a:gridCol>
                <a:gridCol w="4000500">
                  <a:extLst>
                    <a:ext uri="{9D8B030D-6E8A-4147-A177-3AD203B41FA5}">
                      <a16:colId xmlns:a16="http://schemas.microsoft.com/office/drawing/2014/main" val="736195234"/>
                    </a:ext>
                  </a:extLst>
                </a:gridCol>
                <a:gridCol w="4000500">
                  <a:extLst>
                    <a:ext uri="{9D8B030D-6E8A-4147-A177-3AD203B41FA5}">
                      <a16:colId xmlns:a16="http://schemas.microsoft.com/office/drawing/2014/main" val="3930992468"/>
                    </a:ext>
                  </a:extLst>
                </a:gridCol>
              </a:tblGrid>
              <a:tr h="3403600">
                <a:tc>
                  <a:txBody>
                    <a:bodyPr/>
                    <a:lstStyle/>
                    <a:p>
                      <a:pPr algn="ctr"/>
                      <a:endParaRPr lang="cy-GB" sz="3200" dirty="0">
                        <a:latin typeface="Abadi" panose="020B0604020104020204" pitchFamily="34" charset="0"/>
                      </a:endParaRPr>
                    </a:p>
                  </a:txBody>
                  <a:tcPr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sz="3200" dirty="0">
                        <a:latin typeface="Abadi" panose="020B0604020104020204" pitchFamily="34" charset="0"/>
                      </a:endParaRPr>
                    </a:p>
                  </a:txBody>
                  <a:tcPr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sz="3200" dirty="0">
                        <a:latin typeface="Abadi" panose="020B0604020104020204" pitchFamily="34" charset="0"/>
                      </a:endParaRPr>
                    </a:p>
                  </a:txBody>
                  <a:tcPr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sz="3200" dirty="0">
                        <a:latin typeface="Abadi" panose="020B0604020104020204" pitchFamily="34" charset="0"/>
                      </a:endParaRPr>
                    </a:p>
                  </a:txBody>
                  <a:tcPr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7590334"/>
                  </a:ext>
                </a:extLst>
              </a:tr>
              <a:tr h="3403600">
                <a:tc>
                  <a:txBody>
                    <a:bodyPr/>
                    <a:lstStyle/>
                    <a:p>
                      <a:pPr algn="ctr"/>
                      <a:r>
                        <a:rPr lang="en-GB" sz="3200" dirty="0" err="1">
                          <a:latin typeface="Abadi" panose="020B0604020104020204" pitchFamily="34" charset="0"/>
                        </a:rPr>
                        <a:t>Awstralia</a:t>
                      </a:r>
                      <a:endParaRPr lang="cy-GB" sz="3200" dirty="0">
                        <a:latin typeface="Abadi" panose="020B0604020104020204" pitchFamily="34" charset="0"/>
                      </a:endParaRPr>
                    </a:p>
                  </a:txBody>
                  <a:tcPr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dirty="0">
                          <a:latin typeface="Abadi" panose="020B0604020104020204" pitchFamily="34" charset="0"/>
                        </a:rPr>
                        <a:t>Cymru</a:t>
                      </a:r>
                      <a:endParaRPr lang="cy-GB" sz="3200" dirty="0">
                        <a:latin typeface="Abadi" panose="020B0604020104020204" pitchFamily="34" charset="0"/>
                      </a:endParaRPr>
                    </a:p>
                  </a:txBody>
                  <a:tcPr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sz="3200" dirty="0">
                        <a:latin typeface="Abadi" panose="020B0604020104020204" pitchFamily="34" charset="0"/>
                      </a:endParaRPr>
                    </a:p>
                  </a:txBody>
                  <a:tcPr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sz="3200" dirty="0">
                        <a:latin typeface="Abadi" panose="020B0604020104020204" pitchFamily="34" charset="0"/>
                      </a:endParaRPr>
                    </a:p>
                  </a:txBody>
                  <a:tcPr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01093609"/>
                  </a:ext>
                </a:extLst>
              </a:tr>
            </a:tbl>
          </a:graphicData>
        </a:graphic>
      </p:graphicFrame>
      <p:pic>
        <p:nvPicPr>
          <p:cNvPr id="6" name="Picture 5" descr="A red dragon with green background&#10;&#10;AI-generated content may be incorrect.">
            <a:extLst>
              <a:ext uri="{FF2B5EF4-FFF2-40B4-BE49-F238E27FC236}">
                <a16:creationId xmlns:a16="http://schemas.microsoft.com/office/drawing/2014/main" id="{97ABBC6B-B64E-6778-66DF-3EF56D7E09A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461001" y="5116286"/>
            <a:ext cx="3302000" cy="198120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8" name="Picture 7" descr="A blue and red flag with white stars&#10;&#10;AI-generated content may be incorrect.">
            <a:extLst>
              <a:ext uri="{FF2B5EF4-FFF2-40B4-BE49-F238E27FC236}">
                <a16:creationId xmlns:a16="http://schemas.microsoft.com/office/drawing/2014/main" id="{9C6C999F-A263-A8B3-2363-18BD5E287F4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371600" y="5116286"/>
            <a:ext cx="3505200" cy="1981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77875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869</TotalTime>
  <Words>696</Words>
  <Application>Microsoft Office PowerPoint</Application>
  <PresentationFormat>Custom</PresentationFormat>
  <Paragraphs>179</Paragraphs>
  <Slides>32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41" baseType="lpstr">
      <vt:lpstr>Sensei</vt:lpstr>
      <vt:lpstr>Abadi</vt:lpstr>
      <vt:lpstr>Wingdings</vt:lpstr>
      <vt:lpstr>Daytona</vt:lpstr>
      <vt:lpstr>Edo</vt:lpstr>
      <vt:lpstr>Arial</vt:lpstr>
      <vt:lpstr>Calibri</vt:lpstr>
      <vt:lpstr>ADLaM Display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COP Caerfyrddin Meicro Ddysgu</dc:title>
  <dc:creator>D Lewis (Prendergast CP School)</dc:creator>
  <cp:lastModifiedBy>D Lewis (Prendergast CP School)</cp:lastModifiedBy>
  <cp:revision>10</cp:revision>
  <cp:lastPrinted>2025-03-26T09:36:05Z</cp:lastPrinted>
  <dcterms:created xsi:type="dcterms:W3CDTF">2006-08-16T00:00:00Z</dcterms:created>
  <dcterms:modified xsi:type="dcterms:W3CDTF">2025-03-26T19:40:35Z</dcterms:modified>
  <dc:identifier>DAGirZUYQq8</dc:identifier>
</cp:coreProperties>
</file>