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257" r:id="rId2"/>
    <p:sldId id="258" r:id="rId3"/>
    <p:sldId id="259" r:id="rId4"/>
    <p:sldId id="260" r:id="rId5"/>
    <p:sldId id="261" r:id="rId6"/>
    <p:sldId id="262" r:id="rId7"/>
    <p:sldId id="263" r:id="rId8"/>
    <p:sldId id="271" r:id="rId9"/>
    <p:sldId id="272" r:id="rId10"/>
    <p:sldId id="256" r:id="rId11"/>
    <p:sldId id="314" r:id="rId12"/>
    <p:sldId id="273" r:id="rId13"/>
    <p:sldId id="319" r:id="rId14"/>
    <p:sldId id="274" r:id="rId15"/>
    <p:sldId id="275" r:id="rId16"/>
    <p:sldId id="264" r:id="rId17"/>
    <p:sldId id="265" r:id="rId18"/>
    <p:sldId id="266" r:id="rId19"/>
    <p:sldId id="267" r:id="rId20"/>
    <p:sldId id="268" r:id="rId21"/>
    <p:sldId id="269" r:id="rId22"/>
    <p:sldId id="270" r:id="rId23"/>
    <p:sldId id="295" r:id="rId24"/>
    <p:sldId id="276" r:id="rId25"/>
    <p:sldId id="296" r:id="rId26"/>
    <p:sldId id="297" r:id="rId27"/>
    <p:sldId id="316" r:id="rId28"/>
    <p:sldId id="322" r:id="rId29"/>
    <p:sldId id="320" r:id="rId30"/>
    <p:sldId id="303" r:id="rId31"/>
    <p:sldId id="298" r:id="rId32"/>
    <p:sldId id="304" r:id="rId33"/>
    <p:sldId id="305" r:id="rId34"/>
    <p:sldId id="306" r:id="rId35"/>
    <p:sldId id="307" r:id="rId36"/>
    <p:sldId id="308" r:id="rId37"/>
    <p:sldId id="309" r:id="rId38"/>
    <p:sldId id="310" r:id="rId39"/>
    <p:sldId id="311" r:id="rId40"/>
    <p:sldId id="312" r:id="rId41"/>
    <p:sldId id="313" r:id="rId42"/>
    <p:sldId id="321" r:id="rId43"/>
    <p:sldId id="280" r:id="rId44"/>
    <p:sldId id="299" r:id="rId45"/>
    <p:sldId id="300" r:id="rId46"/>
    <p:sldId id="301" r:id="rId47"/>
    <p:sldId id="302" r:id="rId48"/>
    <p:sldId id="317" r:id="rId49"/>
    <p:sldId id="323" r:id="rId50"/>
    <p:sldId id="294" r:id="rId51"/>
    <p:sldId id="315" r:id="rId52"/>
    <p:sldId id="318"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698"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E9A1C8-EE76-4CED-AE81-6EF07E0B9410}" type="datetimeFigureOut">
              <a:rPr lang="en-GB" smtClean="0"/>
              <a:t>02/02/2021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1D528A-60CD-4727-9A69-EB985A5174DB}" type="slidenum">
              <a:rPr lang="en-GB" smtClean="0"/>
              <a:t>‹#›</a:t>
            </a:fld>
            <a:endParaRPr lang="en-GB"/>
          </a:p>
        </p:txBody>
      </p:sp>
    </p:spTree>
    <p:extLst>
      <p:ext uri="{BB962C8B-B14F-4D97-AF65-F5344CB8AC3E}">
        <p14:creationId xmlns:p14="http://schemas.microsoft.com/office/powerpoint/2010/main" val="1813004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1D528A-60CD-4727-9A69-EB985A5174DB}" type="slidenum">
              <a:rPr lang="en-GB" smtClean="0"/>
              <a:t>44</a:t>
            </a:fld>
            <a:endParaRPr lang="en-GB"/>
          </a:p>
        </p:txBody>
      </p:sp>
    </p:spTree>
    <p:extLst>
      <p:ext uri="{BB962C8B-B14F-4D97-AF65-F5344CB8AC3E}">
        <p14:creationId xmlns:p14="http://schemas.microsoft.com/office/powerpoint/2010/main" val="2595941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1D528A-60CD-4727-9A69-EB985A5174DB}" type="slidenum">
              <a:rPr lang="en-GB" smtClean="0"/>
              <a:t>45</a:t>
            </a:fld>
            <a:endParaRPr lang="en-GB"/>
          </a:p>
        </p:txBody>
      </p:sp>
    </p:spTree>
    <p:extLst>
      <p:ext uri="{BB962C8B-B14F-4D97-AF65-F5344CB8AC3E}">
        <p14:creationId xmlns:p14="http://schemas.microsoft.com/office/powerpoint/2010/main" val="752528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1D528A-60CD-4727-9A69-EB985A5174DB}" type="slidenum">
              <a:rPr lang="en-GB" smtClean="0"/>
              <a:t>46</a:t>
            </a:fld>
            <a:endParaRPr lang="en-GB"/>
          </a:p>
        </p:txBody>
      </p:sp>
    </p:spTree>
    <p:extLst>
      <p:ext uri="{BB962C8B-B14F-4D97-AF65-F5344CB8AC3E}">
        <p14:creationId xmlns:p14="http://schemas.microsoft.com/office/powerpoint/2010/main" val="530638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1D528A-60CD-4727-9A69-EB985A5174DB}" type="slidenum">
              <a:rPr lang="en-GB" smtClean="0"/>
              <a:t>47</a:t>
            </a:fld>
            <a:endParaRPr lang="en-GB"/>
          </a:p>
        </p:txBody>
      </p:sp>
    </p:spTree>
    <p:extLst>
      <p:ext uri="{BB962C8B-B14F-4D97-AF65-F5344CB8AC3E}">
        <p14:creationId xmlns:p14="http://schemas.microsoft.com/office/powerpoint/2010/main" val="4002920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1D528A-60CD-4727-9A69-EB985A5174DB}" type="slidenum">
              <a:rPr lang="en-GB" smtClean="0"/>
              <a:t>49</a:t>
            </a:fld>
            <a:endParaRPr lang="en-GB"/>
          </a:p>
        </p:txBody>
      </p:sp>
    </p:spTree>
    <p:extLst>
      <p:ext uri="{BB962C8B-B14F-4D97-AF65-F5344CB8AC3E}">
        <p14:creationId xmlns:p14="http://schemas.microsoft.com/office/powerpoint/2010/main" val="3291036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02/02/2021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02/02/2021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02/02/2021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3438#section-2"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jstor-org.ezproxy.uwtsd.ac.uk/stable/3654357?seq=1#metadata_info_tab_content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VjZolHCrC8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jstor.org/stable/412222?seq=1#metadata_info_tab_conten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app=desktop&amp;v=eZclOL7vIQQ"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gnArvcWaH6I" TargetMode="Externa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4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hyperlink" Target="https://www.khanacademy.org/test-prep/mcat/processing-the-environment/language/v/language-and-cognition"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0.xml.rels><?xml version="1.0" encoding="UTF-8" standalone="yes"?>
<Relationships xmlns="http://schemas.openxmlformats.org/package/2006/relationships"><Relationship Id="rId3" Type="http://schemas.openxmlformats.org/officeDocument/2006/relationships/hyperlink" Target="https://doi.org/10.1007/BF01531338" TargetMode="External"/><Relationship Id="rId2" Type="http://schemas.openxmlformats.org/officeDocument/2006/relationships/hyperlink" Target="https://www.jstor.org/stable/412222?seq=1" TargetMode="External"/><Relationship Id="rId1" Type="http://schemas.openxmlformats.org/officeDocument/2006/relationships/slideLayout" Target="../slideLayouts/slideLayout2.xml"/><Relationship Id="rId4" Type="http://schemas.openxmlformats.org/officeDocument/2006/relationships/hyperlink" Target="https://www.mindmeister.com/158556180/language-development-theoretical-perspectives" TargetMode="External"/></Relationships>
</file>

<file path=ppt/slides/_rels/slide51.xml.rels><?xml version="1.0" encoding="UTF-8" standalone="yes"?>
<Relationships xmlns="http://schemas.openxmlformats.org/package/2006/relationships"><Relationship Id="rId2" Type="http://schemas.openxmlformats.org/officeDocument/2006/relationships/hyperlink" Target="https://www-jstor-org.ezproxy.uwtsd.ac.uk/stable/3654357?seq=1#metadata_info_tab_contents"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youtube.com/watch?app=desktop&amp;v=eZclOL7vIQQ" TargetMode="External"/><Relationship Id="rId2" Type="http://schemas.openxmlformats.org/officeDocument/2006/relationships/hyperlink" Target="https://www.youtube.com/watch?app=desktop&amp;v=VjZolHCrC8E" TargetMode="External"/><Relationship Id="rId1" Type="http://schemas.openxmlformats.org/officeDocument/2006/relationships/slideLayout" Target="../slideLayouts/slideLayout7.xml"/><Relationship Id="rId5" Type="http://schemas.openxmlformats.org/officeDocument/2006/relationships/hyperlink" Target="https://www.khanacademy.org/test-prep/mcat/processing-the-environment/language/v/language-and-cognition" TargetMode="External"/><Relationship Id="rId4" Type="http://schemas.openxmlformats.org/officeDocument/2006/relationships/hyperlink" Target="https://www.youtube.com/watch?app=desktop&amp;v=gnArvcWaH6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800" b="1" dirty="0"/>
              <a:t>ECSS6001 </a:t>
            </a:r>
            <a:r>
              <a:rPr lang="en-GB" sz="2800" b="1" dirty="0"/>
              <a:t>Diversity of Language</a:t>
            </a:r>
            <a:br>
              <a:rPr lang="en-GB" sz="2800" b="1" dirty="0"/>
            </a:br>
            <a:r>
              <a:rPr lang="en-US" sz="2800" b="1"/>
              <a:t>Theme </a:t>
            </a:r>
            <a:r>
              <a:rPr lang="en-US" sz="2800" b="1" smtClean="0"/>
              <a:t>5: </a:t>
            </a:r>
            <a:r>
              <a:rPr lang="en-US" sz="2800" b="1" dirty="0"/>
              <a:t>Language Acquisition (</a:t>
            </a:r>
            <a:r>
              <a:rPr lang="en-US" sz="2800" b="1" dirty="0" smtClean="0"/>
              <a:t>Part 1)</a:t>
            </a:r>
            <a:endParaRPr lang="en-US" sz="2800" b="1" dirty="0"/>
          </a:p>
        </p:txBody>
      </p:sp>
      <p:sp>
        <p:nvSpPr>
          <p:cNvPr id="9" name="Rectangle 8"/>
          <p:cNvSpPr/>
          <p:nvPr/>
        </p:nvSpPr>
        <p:spPr>
          <a:xfrm>
            <a:off x="3723509" y="419330"/>
            <a:ext cx="3137137" cy="20609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484082" y="2599569"/>
            <a:ext cx="3384376" cy="19885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96680" y="3046353"/>
            <a:ext cx="1495398" cy="151216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6981027" y="419330"/>
            <a:ext cx="188743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67543" y="404664"/>
            <a:ext cx="1559036" cy="25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154941" y="2599569"/>
            <a:ext cx="3137137" cy="3126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2241433" y="426578"/>
            <a:ext cx="1269533" cy="141824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759C4C4E-AAEE-457B-A79F-95EF82B5212E}"/>
              </a:ext>
            </a:extLst>
          </p:cNvPr>
          <p:cNvPicPr>
            <a:picLocks noChangeAspect="1"/>
          </p:cNvPicPr>
          <p:nvPr/>
        </p:nvPicPr>
        <p:blipFill>
          <a:blip r:embed="rId3"/>
          <a:stretch>
            <a:fillRect/>
          </a:stretch>
        </p:blipFill>
        <p:spPr>
          <a:xfrm>
            <a:off x="3836311" y="525322"/>
            <a:ext cx="2895972" cy="1838223"/>
          </a:xfrm>
          <a:prstGeom prst="rect">
            <a:avLst/>
          </a:prstGeom>
        </p:spPr>
      </p:pic>
      <p:pic>
        <p:nvPicPr>
          <p:cNvPr id="5" name="Picture 4">
            <a:extLst>
              <a:ext uri="{FF2B5EF4-FFF2-40B4-BE49-F238E27FC236}">
                <a16:creationId xmlns:a16="http://schemas.microsoft.com/office/drawing/2014/main" id="{0FF4FFC5-E704-4F10-B373-02E057CBCBEF}"/>
              </a:ext>
            </a:extLst>
          </p:cNvPr>
          <p:cNvPicPr>
            <a:picLocks noChangeAspect="1"/>
          </p:cNvPicPr>
          <p:nvPr/>
        </p:nvPicPr>
        <p:blipFill>
          <a:blip r:embed="rId4"/>
          <a:stretch>
            <a:fillRect/>
          </a:stretch>
        </p:blipFill>
        <p:spPr>
          <a:xfrm>
            <a:off x="5676082" y="2697738"/>
            <a:ext cx="3000375" cy="1773646"/>
          </a:xfrm>
          <a:prstGeom prst="rect">
            <a:avLst/>
          </a:prstGeom>
        </p:spPr>
      </p:pic>
      <p:pic>
        <p:nvPicPr>
          <p:cNvPr id="6" name="Picture 5">
            <a:extLst>
              <a:ext uri="{FF2B5EF4-FFF2-40B4-BE49-F238E27FC236}">
                <a16:creationId xmlns:a16="http://schemas.microsoft.com/office/drawing/2014/main" id="{F888FE0E-2EE2-49AA-AD7F-921E6E863AE2}"/>
              </a:ext>
            </a:extLst>
          </p:cNvPr>
          <p:cNvPicPr>
            <a:picLocks noChangeAspect="1"/>
          </p:cNvPicPr>
          <p:nvPr/>
        </p:nvPicPr>
        <p:blipFill>
          <a:blip r:embed="rId5"/>
          <a:stretch>
            <a:fillRect/>
          </a:stretch>
        </p:blipFill>
        <p:spPr>
          <a:xfrm>
            <a:off x="561255" y="3293156"/>
            <a:ext cx="2949712" cy="9986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Language is acquired?</a:t>
            </a:r>
            <a:br>
              <a:rPr lang="en-GB" dirty="0"/>
            </a:br>
            <a:endParaRPr lang="en-GB" dirty="0"/>
          </a:p>
        </p:txBody>
      </p:sp>
      <p:pic>
        <p:nvPicPr>
          <p:cNvPr id="7" name="Picture 6">
            <a:extLst>
              <a:ext uri="{FF2B5EF4-FFF2-40B4-BE49-F238E27FC236}">
                <a16:creationId xmlns:a16="http://schemas.microsoft.com/office/drawing/2014/main" id="{ABA0C8D2-CFC4-42BC-B3FE-B22C272667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1880" y="1801748"/>
            <a:ext cx="2438400" cy="2438400"/>
          </a:xfrm>
          <a:prstGeom prst="rect">
            <a:avLst/>
          </a:prstGeom>
        </p:spPr>
      </p:pic>
      <p:sp>
        <p:nvSpPr>
          <p:cNvPr id="8" name="TextBox 7">
            <a:extLst>
              <a:ext uri="{FF2B5EF4-FFF2-40B4-BE49-F238E27FC236}">
                <a16:creationId xmlns:a16="http://schemas.microsoft.com/office/drawing/2014/main" id="{E4564F6F-4827-4B7A-AC52-D7B992470AD8}"/>
              </a:ext>
            </a:extLst>
          </p:cNvPr>
          <p:cNvSpPr txBox="1"/>
          <p:nvPr/>
        </p:nvSpPr>
        <p:spPr>
          <a:xfrm>
            <a:off x="1146684" y="1278528"/>
            <a:ext cx="7128792" cy="523220"/>
          </a:xfrm>
          <a:prstGeom prst="rect">
            <a:avLst/>
          </a:prstGeom>
          <a:noFill/>
        </p:spPr>
        <p:txBody>
          <a:bodyPr wrap="square" rtlCol="0">
            <a:spAutoFit/>
          </a:bodyPr>
          <a:lstStyle/>
          <a:p>
            <a:pPr algn="ctr"/>
            <a:r>
              <a:rPr lang="en-GB" sz="2800" b="1" dirty="0"/>
              <a:t>How does an individual acquire language?</a:t>
            </a:r>
          </a:p>
        </p:txBody>
      </p:sp>
      <p:sp>
        <p:nvSpPr>
          <p:cNvPr id="6" name="TextBox 5">
            <a:extLst>
              <a:ext uri="{FF2B5EF4-FFF2-40B4-BE49-F238E27FC236}">
                <a16:creationId xmlns:a16="http://schemas.microsoft.com/office/drawing/2014/main" id="{1B4814CA-468E-4939-AF13-421B7EE53A66}"/>
              </a:ext>
            </a:extLst>
          </p:cNvPr>
          <p:cNvSpPr txBox="1"/>
          <p:nvPr/>
        </p:nvSpPr>
        <p:spPr>
          <a:xfrm>
            <a:off x="683568" y="4240148"/>
            <a:ext cx="8280920" cy="1384995"/>
          </a:xfrm>
          <a:prstGeom prst="rect">
            <a:avLst/>
          </a:prstGeom>
          <a:noFill/>
        </p:spPr>
        <p:txBody>
          <a:bodyPr wrap="square" rtlCol="0">
            <a:spAutoFit/>
          </a:bodyPr>
          <a:lstStyle/>
          <a:p>
            <a:pPr marL="285750" indent="-285750">
              <a:buFont typeface="Arial" panose="020B0604020202020204" pitchFamily="34" charset="0"/>
              <a:buChar char="•"/>
            </a:pPr>
            <a:r>
              <a:rPr lang="en-GB" sz="2800" i="1" dirty="0" smtClean="0"/>
              <a:t>Take a moment to think about this.</a:t>
            </a:r>
            <a:endParaRPr lang="en-GB" sz="2800" i="1" dirty="0"/>
          </a:p>
          <a:p>
            <a:pPr marL="285750" indent="-285750">
              <a:buFont typeface="Arial" panose="020B0604020202020204" pitchFamily="34" charset="0"/>
              <a:buChar char="•"/>
            </a:pPr>
            <a:r>
              <a:rPr lang="en-GB" sz="2800" i="1" dirty="0" smtClean="0"/>
              <a:t>Write your thoughts in the </a:t>
            </a:r>
            <a:r>
              <a:rPr lang="en-GB" sz="2800" i="1" dirty="0" smtClean="0">
                <a:hlinkClick r:id="rId3"/>
              </a:rPr>
              <a:t>Chat Room </a:t>
            </a:r>
            <a:r>
              <a:rPr lang="en-GB" sz="2800" i="1" dirty="0" smtClean="0"/>
              <a:t>on Moodle (your Tutor will share this with the group)</a:t>
            </a:r>
            <a:endParaRPr lang="en-GB" sz="2800" i="1" dirty="0"/>
          </a:p>
        </p:txBody>
      </p:sp>
    </p:spTree>
    <p:extLst>
      <p:ext uri="{BB962C8B-B14F-4D97-AF65-F5344CB8AC3E}">
        <p14:creationId xmlns:p14="http://schemas.microsoft.com/office/powerpoint/2010/main" val="321610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Language is acquired?</a:t>
            </a:r>
            <a:br>
              <a:rPr lang="en-GB" dirty="0"/>
            </a:br>
            <a:r>
              <a:rPr lang="en-GB" dirty="0"/>
              <a:t>(Learning vs Acquisition)</a:t>
            </a:r>
          </a:p>
        </p:txBody>
      </p:sp>
      <p:sp>
        <p:nvSpPr>
          <p:cNvPr id="3" name="Content Placeholder 2"/>
          <p:cNvSpPr>
            <a:spLocks noGrp="1"/>
          </p:cNvSpPr>
          <p:nvPr>
            <p:ph idx="1"/>
          </p:nvPr>
        </p:nvSpPr>
        <p:spPr>
          <a:xfrm>
            <a:off x="457200" y="1600200"/>
            <a:ext cx="8229600" cy="4525963"/>
          </a:xfrm>
        </p:spPr>
        <p:txBody>
          <a:bodyPr>
            <a:normAutofit fontScale="85000" lnSpcReduction="10000"/>
          </a:bodyPr>
          <a:lstStyle/>
          <a:p>
            <a:r>
              <a:rPr lang="en-GB" dirty="0"/>
              <a:t>Linguistic Environment</a:t>
            </a:r>
          </a:p>
          <a:p>
            <a:r>
              <a:rPr lang="en-GB" dirty="0"/>
              <a:t>Gross environmental neglect (feral &amp; isolated children) </a:t>
            </a:r>
          </a:p>
          <a:p>
            <a:endParaRPr lang="en-GB" dirty="0"/>
          </a:p>
          <a:p>
            <a:r>
              <a:rPr lang="en-GB" dirty="0"/>
              <a:t>Cognitive Processes</a:t>
            </a:r>
          </a:p>
          <a:p>
            <a:r>
              <a:rPr lang="en-GB" dirty="0"/>
              <a:t>Cognitive process are correlated with language development</a:t>
            </a:r>
          </a:p>
          <a:p>
            <a:endParaRPr lang="en-GB" dirty="0"/>
          </a:p>
          <a:p>
            <a:r>
              <a:rPr lang="en-GB" dirty="0"/>
              <a:t>Innate Mechanisms</a:t>
            </a:r>
          </a:p>
          <a:p>
            <a:r>
              <a:rPr lang="en-GB" dirty="0"/>
              <a:t>Chomsky’s Language Acquisition Device – hypothetical innate mechanism</a:t>
            </a:r>
          </a:p>
          <a:p>
            <a:endParaRPr lang="en-GB" dirty="0"/>
          </a:p>
        </p:txBody>
      </p:sp>
    </p:spTree>
    <p:extLst>
      <p:ext uri="{BB962C8B-B14F-4D97-AF65-F5344CB8AC3E}">
        <p14:creationId xmlns:p14="http://schemas.microsoft.com/office/powerpoint/2010/main" val="106685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Linguistic Environment</a:t>
            </a:r>
          </a:p>
        </p:txBody>
      </p:sp>
      <p:sp>
        <p:nvSpPr>
          <p:cNvPr id="3" name="Content Placeholder 2"/>
          <p:cNvSpPr>
            <a:spLocks noGrp="1"/>
          </p:cNvSpPr>
          <p:nvPr>
            <p:ph idx="1"/>
          </p:nvPr>
        </p:nvSpPr>
        <p:spPr>
          <a:xfrm>
            <a:off x="628720" y="2852936"/>
            <a:ext cx="8229600" cy="2260848"/>
          </a:xfrm>
        </p:spPr>
        <p:txBody>
          <a:bodyPr>
            <a:normAutofit/>
          </a:bodyPr>
          <a:lstStyle/>
          <a:p>
            <a:r>
              <a:rPr lang="en-GB" sz="4000" b="1" dirty="0"/>
              <a:t>Feral and Isolated Children</a:t>
            </a:r>
          </a:p>
          <a:p>
            <a:r>
              <a:rPr lang="en-GB" sz="4000" dirty="0"/>
              <a:t>The Critical Period Hypothesis</a:t>
            </a:r>
          </a:p>
          <a:p>
            <a:r>
              <a:rPr lang="en-GB" sz="4000" dirty="0"/>
              <a:t>‘</a:t>
            </a:r>
            <a:r>
              <a:rPr lang="en-GB" sz="4000" dirty="0" err="1"/>
              <a:t>Motherese</a:t>
            </a:r>
            <a:r>
              <a:rPr lang="en-GB" sz="4000" dirty="0"/>
              <a:t>’</a:t>
            </a:r>
          </a:p>
          <a:p>
            <a:endParaRPr lang="en-GB" sz="4000" dirty="0"/>
          </a:p>
        </p:txBody>
      </p:sp>
      <p:sp>
        <p:nvSpPr>
          <p:cNvPr id="5" name="TextBox 4">
            <a:extLst>
              <a:ext uri="{FF2B5EF4-FFF2-40B4-BE49-F238E27FC236}">
                <a16:creationId xmlns:a16="http://schemas.microsoft.com/office/drawing/2014/main" id="{4C74427A-FD67-4E09-B8F7-86132C796D4E}"/>
              </a:ext>
            </a:extLst>
          </p:cNvPr>
          <p:cNvSpPr txBox="1"/>
          <p:nvPr/>
        </p:nvSpPr>
        <p:spPr>
          <a:xfrm>
            <a:off x="611560" y="1189787"/>
            <a:ext cx="8229600" cy="1200329"/>
          </a:xfrm>
          <a:prstGeom prst="rect">
            <a:avLst/>
          </a:prstGeom>
          <a:noFill/>
        </p:spPr>
        <p:txBody>
          <a:bodyPr wrap="square" rtlCol="0">
            <a:spAutoFit/>
          </a:bodyPr>
          <a:lstStyle/>
          <a:p>
            <a:r>
              <a:rPr lang="en-GB" sz="3600" b="1" dirty="0"/>
              <a:t>i.e. we learn language because we are surrounded by language</a:t>
            </a:r>
          </a:p>
        </p:txBody>
      </p:sp>
    </p:spTree>
    <p:extLst>
      <p:ext uri="{BB962C8B-B14F-4D97-AF65-F5344CB8AC3E}">
        <p14:creationId xmlns:p14="http://schemas.microsoft.com/office/powerpoint/2010/main" val="246579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Feral and Isolated Children</a:t>
            </a:r>
          </a:p>
        </p:txBody>
      </p:sp>
      <p:sp>
        <p:nvSpPr>
          <p:cNvPr id="3" name="Content Placeholder 2"/>
          <p:cNvSpPr>
            <a:spLocks noGrp="1"/>
          </p:cNvSpPr>
          <p:nvPr>
            <p:ph idx="1"/>
          </p:nvPr>
        </p:nvSpPr>
        <p:spPr/>
        <p:txBody>
          <a:bodyPr>
            <a:normAutofit lnSpcReduction="10000"/>
          </a:bodyPr>
          <a:lstStyle/>
          <a:p>
            <a:r>
              <a:rPr lang="en-GB" dirty="0"/>
              <a:t>Feral children </a:t>
            </a:r>
          </a:p>
          <a:p>
            <a:r>
              <a:rPr lang="en-GB" dirty="0"/>
              <a:t>Grown up in the wild</a:t>
            </a:r>
          </a:p>
          <a:p>
            <a:r>
              <a:rPr lang="en-GB" dirty="0"/>
              <a:t>Example 1 Victor</a:t>
            </a:r>
          </a:p>
          <a:p>
            <a:endParaRPr lang="en-GB" dirty="0"/>
          </a:p>
          <a:p>
            <a:r>
              <a:rPr lang="en-GB" dirty="0"/>
              <a:t>Isolated children</a:t>
            </a:r>
          </a:p>
          <a:p>
            <a:r>
              <a:rPr lang="en-GB" dirty="0"/>
              <a:t>Grown up with extremely limited human contact</a:t>
            </a:r>
          </a:p>
          <a:p>
            <a:r>
              <a:rPr lang="en-GB" dirty="0"/>
              <a:t>Example 2 Genie case</a:t>
            </a:r>
          </a:p>
          <a:p>
            <a:endParaRPr lang="en-GB" dirty="0"/>
          </a:p>
        </p:txBody>
      </p:sp>
    </p:spTree>
    <p:extLst>
      <p:ext uri="{BB962C8B-B14F-4D97-AF65-F5344CB8AC3E}">
        <p14:creationId xmlns:p14="http://schemas.microsoft.com/office/powerpoint/2010/main" val="224161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Feral Children - Victor</a:t>
            </a:r>
          </a:p>
        </p:txBody>
      </p:sp>
      <p:sp>
        <p:nvSpPr>
          <p:cNvPr id="3" name="Content Placeholder 2"/>
          <p:cNvSpPr>
            <a:spLocks noGrp="1"/>
          </p:cNvSpPr>
          <p:nvPr>
            <p:ph idx="1"/>
          </p:nvPr>
        </p:nvSpPr>
        <p:spPr>
          <a:xfrm>
            <a:off x="282352" y="1417638"/>
            <a:ext cx="8579296" cy="4525963"/>
          </a:xfrm>
        </p:spPr>
        <p:txBody>
          <a:bodyPr>
            <a:normAutofit fontScale="85000" lnSpcReduction="20000"/>
          </a:bodyPr>
          <a:lstStyle/>
          <a:p>
            <a:r>
              <a:rPr lang="en-GB" dirty="0"/>
              <a:t>Found in the woods of France in 1797, was captured as a naked 12 (or 13)-year-old boy</a:t>
            </a:r>
          </a:p>
          <a:p>
            <a:r>
              <a:rPr lang="en-GB" dirty="0"/>
              <a:t>No speech (normal hearing, utterance of some sounds)</a:t>
            </a:r>
          </a:p>
          <a:p>
            <a:r>
              <a:rPr lang="en-GB" dirty="0" err="1"/>
              <a:t>Itard</a:t>
            </a:r>
            <a:r>
              <a:rPr lang="en-GB" dirty="0"/>
              <a:t> (physician) tried to train him to be socialized and to use language for 5 years</a:t>
            </a:r>
          </a:p>
          <a:p>
            <a:r>
              <a:rPr lang="en-GB" dirty="0"/>
              <a:t>In general, Victor’s language progress was poor</a:t>
            </a:r>
          </a:p>
          <a:p>
            <a:r>
              <a:rPr lang="en-GB" dirty="0"/>
              <a:t>Able to comprehend language, but practically unable to produce it</a:t>
            </a:r>
          </a:p>
          <a:p>
            <a:r>
              <a:rPr lang="en-GB" dirty="0"/>
              <a:t>He only 2 pronounced phrases: “milk”, “oh my god”</a:t>
            </a:r>
          </a:p>
          <a:p>
            <a:r>
              <a:rPr lang="en-GB" dirty="0"/>
              <a:t>The majority of his communication consisted of grunts and howls</a:t>
            </a:r>
          </a:p>
          <a:p>
            <a:endParaRPr lang="en-GB" dirty="0"/>
          </a:p>
        </p:txBody>
      </p:sp>
      <p:pic>
        <p:nvPicPr>
          <p:cNvPr id="5" name="Picture 4">
            <a:hlinkClick r:id="rId2"/>
            <a:extLst>
              <a:ext uri="{FF2B5EF4-FFF2-40B4-BE49-F238E27FC236}">
                <a16:creationId xmlns:a16="http://schemas.microsoft.com/office/drawing/2014/main" id="{565CB313-D33D-48ED-89D9-1BAFC086643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12360" y="5969923"/>
            <a:ext cx="617612" cy="613439"/>
          </a:xfrm>
          <a:prstGeom prst="rect">
            <a:avLst/>
          </a:prstGeom>
        </p:spPr>
      </p:pic>
    </p:spTree>
    <p:extLst>
      <p:ext uri="{BB962C8B-B14F-4D97-AF65-F5344CB8AC3E}">
        <p14:creationId xmlns:p14="http://schemas.microsoft.com/office/powerpoint/2010/main" val="435682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Isolated Children - Genie</a:t>
            </a:r>
          </a:p>
        </p:txBody>
      </p:sp>
      <p:sp>
        <p:nvSpPr>
          <p:cNvPr id="3" name="Content Placeholder 2"/>
          <p:cNvSpPr>
            <a:spLocks noGrp="1"/>
          </p:cNvSpPr>
          <p:nvPr>
            <p:ph idx="1"/>
          </p:nvPr>
        </p:nvSpPr>
        <p:spPr>
          <a:xfrm>
            <a:off x="125760" y="980728"/>
            <a:ext cx="8892480" cy="4525963"/>
          </a:xfrm>
        </p:spPr>
        <p:txBody>
          <a:bodyPr>
            <a:normAutofit fontScale="92500" lnSpcReduction="10000"/>
          </a:bodyPr>
          <a:lstStyle/>
          <a:p>
            <a:r>
              <a:rPr lang="en-GB" dirty="0"/>
              <a:t>Rescued in 1970, at the age of 13 in California, she could not stand erect and was unable to speak except 2 words: “</a:t>
            </a:r>
            <a:r>
              <a:rPr lang="en-GB" dirty="0" err="1"/>
              <a:t>Stopit</a:t>
            </a:r>
            <a:r>
              <a:rPr lang="en-GB" dirty="0"/>
              <a:t>”, “</a:t>
            </a:r>
            <a:r>
              <a:rPr lang="en-GB" dirty="0" err="1"/>
              <a:t>Nomore</a:t>
            </a:r>
            <a:r>
              <a:rPr lang="en-GB" dirty="0"/>
              <a:t>”</a:t>
            </a:r>
          </a:p>
          <a:p>
            <a:r>
              <a:rPr lang="en-GB" dirty="0"/>
              <a:t>Very little exposure to language during her imprisonment</a:t>
            </a:r>
          </a:p>
          <a:p>
            <a:r>
              <a:rPr lang="en-GB" dirty="0"/>
              <a:t>From the age of 20 months, lived in nearly total isolation and was attached to a potty by a special harness for most of the day</a:t>
            </a:r>
          </a:p>
          <a:p>
            <a:r>
              <a:rPr lang="en-GB" dirty="0"/>
              <a:t>Her father did not speak to her but communicated through barking</a:t>
            </a:r>
          </a:p>
          <a:p>
            <a:endParaRPr lang="en-GB" dirty="0"/>
          </a:p>
          <a:p>
            <a:endParaRPr lang="en-GB" dirty="0"/>
          </a:p>
        </p:txBody>
      </p:sp>
      <p:pic>
        <p:nvPicPr>
          <p:cNvPr id="6" name="Picture 5" descr="A picture containing object, light, clock&#10;&#10;Description automatically generated">
            <a:hlinkClick r:id="rId2"/>
            <a:extLst>
              <a:ext uri="{FF2B5EF4-FFF2-40B4-BE49-F238E27FC236}">
                <a16:creationId xmlns:a16="http://schemas.microsoft.com/office/drawing/2014/main" id="{31C3F562-8A9E-451E-97A9-841A6412DA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5157192"/>
            <a:ext cx="1390650" cy="1466850"/>
          </a:xfrm>
          <a:prstGeom prst="rect">
            <a:avLst/>
          </a:prstGeom>
        </p:spPr>
      </p:pic>
      <p:sp>
        <p:nvSpPr>
          <p:cNvPr id="4" name="TextBox 3"/>
          <p:cNvSpPr txBox="1"/>
          <p:nvPr/>
        </p:nvSpPr>
        <p:spPr>
          <a:xfrm>
            <a:off x="5076056" y="5661248"/>
            <a:ext cx="2736304" cy="369332"/>
          </a:xfrm>
          <a:prstGeom prst="rect">
            <a:avLst/>
          </a:prstGeom>
          <a:noFill/>
        </p:spPr>
        <p:txBody>
          <a:bodyPr wrap="square" rtlCol="0">
            <a:spAutoFit/>
          </a:bodyPr>
          <a:lstStyle/>
          <a:p>
            <a:r>
              <a:rPr lang="en-GB" dirty="0" smtClean="0"/>
              <a:t>1. Genie Wiley</a:t>
            </a:r>
            <a:endParaRPr lang="en-GB" dirty="0"/>
          </a:p>
        </p:txBody>
      </p:sp>
    </p:spTree>
    <p:extLst>
      <p:ext uri="{BB962C8B-B14F-4D97-AF65-F5344CB8AC3E}">
        <p14:creationId xmlns:p14="http://schemas.microsoft.com/office/powerpoint/2010/main" val="61869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174" y="160337"/>
            <a:ext cx="8229600" cy="1143000"/>
          </a:xfrm>
        </p:spPr>
        <p:txBody>
          <a:bodyPr/>
          <a:lstStyle/>
          <a:p>
            <a:r>
              <a:rPr lang="en-GB" dirty="0"/>
              <a:t>Isolated Children - Genie</a:t>
            </a:r>
          </a:p>
        </p:txBody>
      </p:sp>
      <p:sp>
        <p:nvSpPr>
          <p:cNvPr id="3" name="Content Placeholder 2"/>
          <p:cNvSpPr>
            <a:spLocks noGrp="1"/>
          </p:cNvSpPr>
          <p:nvPr>
            <p:ph idx="1"/>
          </p:nvPr>
        </p:nvSpPr>
        <p:spPr>
          <a:xfrm>
            <a:off x="323528" y="1412776"/>
            <a:ext cx="8229600" cy="4525963"/>
          </a:xfrm>
        </p:spPr>
        <p:txBody>
          <a:bodyPr>
            <a:normAutofit fontScale="85000" lnSpcReduction="20000"/>
          </a:bodyPr>
          <a:lstStyle/>
          <a:p>
            <a:r>
              <a:rPr lang="en-GB" dirty="0"/>
              <a:t>Underwent a program of language remediation</a:t>
            </a:r>
          </a:p>
          <a:p>
            <a:r>
              <a:rPr lang="en-GB" dirty="0"/>
              <a:t>1970: one-word utterances, </a:t>
            </a:r>
            <a:r>
              <a:rPr lang="en-GB" dirty="0" err="1"/>
              <a:t>e.g</a:t>
            </a:r>
            <a:r>
              <a:rPr lang="en-GB" dirty="0"/>
              <a:t> “No. No. Cat” [13 y.]</a:t>
            </a:r>
          </a:p>
          <a:p>
            <a:r>
              <a:rPr lang="en-GB" dirty="0"/>
              <a:t>1971: her language resembled that of a ‘normal’ 18-20 month old child</a:t>
            </a:r>
          </a:p>
          <a:p>
            <a:r>
              <a:rPr lang="en-GB" dirty="0"/>
              <a:t>Distinction between plural and singular nouns</a:t>
            </a:r>
          </a:p>
          <a:p>
            <a:r>
              <a:rPr lang="en-GB" dirty="0"/>
              <a:t>Two-word utterances, e.g. “Want milk”, “Big teeth” [14 y.]</a:t>
            </a:r>
          </a:p>
          <a:p>
            <a:r>
              <a:rPr lang="en-GB" dirty="0"/>
              <a:t>No vocabulary explosion after 18-20 months unlike  ‘normal’ language development</a:t>
            </a:r>
          </a:p>
          <a:p>
            <a:r>
              <a:rPr lang="en-GB" dirty="0"/>
              <a:t>Incapable of producing questions e.g. “I where is graham cracker on the top shelf?”</a:t>
            </a:r>
          </a:p>
          <a:p>
            <a:endParaRPr lang="en-GB" dirty="0"/>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04992" y="5589240"/>
            <a:ext cx="977652" cy="971046"/>
          </a:xfrm>
          <a:prstGeom prst="rect">
            <a:avLst/>
          </a:prstGeom>
        </p:spPr>
      </p:pic>
      <p:sp>
        <p:nvSpPr>
          <p:cNvPr id="5" name="TextBox 4"/>
          <p:cNvSpPr txBox="1"/>
          <p:nvPr/>
        </p:nvSpPr>
        <p:spPr>
          <a:xfrm>
            <a:off x="3779912" y="5938739"/>
            <a:ext cx="2232248" cy="369332"/>
          </a:xfrm>
          <a:prstGeom prst="rect">
            <a:avLst/>
          </a:prstGeom>
          <a:noFill/>
        </p:spPr>
        <p:txBody>
          <a:bodyPr wrap="square" rtlCol="0">
            <a:spAutoFit/>
          </a:bodyPr>
          <a:lstStyle/>
          <a:p>
            <a:r>
              <a:rPr lang="en-GB" dirty="0"/>
              <a:t>Curtiss, S. </a:t>
            </a:r>
            <a:r>
              <a:rPr lang="en-GB" i="1" dirty="0"/>
              <a:t>et al</a:t>
            </a:r>
            <a:r>
              <a:rPr lang="en-GB" dirty="0"/>
              <a:t> (1974)</a:t>
            </a:r>
          </a:p>
        </p:txBody>
      </p:sp>
    </p:spTree>
    <p:extLst>
      <p:ext uri="{BB962C8B-B14F-4D97-AF65-F5344CB8AC3E}">
        <p14:creationId xmlns:p14="http://schemas.microsoft.com/office/powerpoint/2010/main" val="4274028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Isolated Children - Genie</a:t>
            </a:r>
          </a:p>
        </p:txBody>
      </p:sp>
      <p:sp>
        <p:nvSpPr>
          <p:cNvPr id="3" name="Content Placeholder 2"/>
          <p:cNvSpPr>
            <a:spLocks noGrp="1"/>
          </p:cNvSpPr>
          <p:nvPr>
            <p:ph idx="1"/>
          </p:nvPr>
        </p:nvSpPr>
        <p:spPr>
          <a:xfrm>
            <a:off x="437166" y="1772816"/>
            <a:ext cx="8229600" cy="1143001"/>
          </a:xfrm>
        </p:spPr>
        <p:txBody>
          <a:bodyPr>
            <a:noAutofit/>
          </a:bodyPr>
          <a:lstStyle/>
          <a:p>
            <a:r>
              <a:rPr lang="en-GB" sz="3600" b="1" dirty="0"/>
              <a:t>Semantic development: rapid &amp; extensive, </a:t>
            </a:r>
          </a:p>
          <a:p>
            <a:r>
              <a:rPr lang="en-GB" sz="3600" b="1" dirty="0"/>
              <a:t>Syntactic development: slow</a:t>
            </a:r>
          </a:p>
        </p:txBody>
      </p:sp>
      <p:sp>
        <p:nvSpPr>
          <p:cNvPr id="4" name="TextBox 3">
            <a:extLst>
              <a:ext uri="{FF2B5EF4-FFF2-40B4-BE49-F238E27FC236}">
                <a16:creationId xmlns:a16="http://schemas.microsoft.com/office/drawing/2014/main" id="{D2FF33C7-18C5-4560-8274-03256BC3F7FE}"/>
              </a:ext>
            </a:extLst>
          </p:cNvPr>
          <p:cNvSpPr txBox="1"/>
          <p:nvPr/>
        </p:nvSpPr>
        <p:spPr>
          <a:xfrm>
            <a:off x="2915816" y="2708920"/>
            <a:ext cx="184731" cy="646331"/>
          </a:xfrm>
          <a:prstGeom prst="rect">
            <a:avLst/>
          </a:prstGeom>
          <a:noFill/>
        </p:spPr>
        <p:txBody>
          <a:bodyPr wrap="none" rtlCol="0">
            <a:spAutoFit/>
          </a:bodyPr>
          <a:lstStyle/>
          <a:p>
            <a:endParaRPr lang="en-GB" dirty="0"/>
          </a:p>
          <a:p>
            <a:endParaRPr lang="en-GB" dirty="0"/>
          </a:p>
        </p:txBody>
      </p:sp>
      <p:sp>
        <p:nvSpPr>
          <p:cNvPr id="5" name="TextBox 4">
            <a:extLst>
              <a:ext uri="{FF2B5EF4-FFF2-40B4-BE49-F238E27FC236}">
                <a16:creationId xmlns:a16="http://schemas.microsoft.com/office/drawing/2014/main" id="{FD75F14E-2A05-4299-93D3-600BAF08BDAE}"/>
              </a:ext>
            </a:extLst>
          </p:cNvPr>
          <p:cNvSpPr txBox="1"/>
          <p:nvPr/>
        </p:nvSpPr>
        <p:spPr>
          <a:xfrm>
            <a:off x="1403648" y="4149080"/>
            <a:ext cx="6480720" cy="523220"/>
          </a:xfrm>
          <a:prstGeom prst="rect">
            <a:avLst/>
          </a:prstGeom>
          <a:noFill/>
        </p:spPr>
        <p:txBody>
          <a:bodyPr wrap="square" rtlCol="0">
            <a:spAutoFit/>
          </a:bodyPr>
          <a:lstStyle/>
          <a:p>
            <a:pPr algn="ctr"/>
            <a:r>
              <a:rPr lang="en-GB" sz="2800" dirty="0"/>
              <a:t>But what do these phrases mean?</a:t>
            </a:r>
          </a:p>
        </p:txBody>
      </p:sp>
    </p:spTree>
    <p:extLst>
      <p:ext uri="{BB962C8B-B14F-4D97-AF65-F5344CB8AC3E}">
        <p14:creationId xmlns:p14="http://schemas.microsoft.com/office/powerpoint/2010/main" val="45318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84187"/>
            <a:ext cx="7772400" cy="1470025"/>
          </a:xfrm>
        </p:spPr>
        <p:txBody>
          <a:bodyPr/>
          <a:lstStyle/>
          <a:p>
            <a:r>
              <a:rPr lang="en-GB" dirty="0"/>
              <a:t>Semantics</a:t>
            </a:r>
          </a:p>
        </p:txBody>
      </p:sp>
      <p:sp>
        <p:nvSpPr>
          <p:cNvPr id="3" name="Subtitle 2"/>
          <p:cNvSpPr>
            <a:spLocks noGrp="1"/>
          </p:cNvSpPr>
          <p:nvPr>
            <p:ph type="subTitle" idx="1"/>
          </p:nvPr>
        </p:nvSpPr>
        <p:spPr>
          <a:xfrm>
            <a:off x="1475656" y="1954212"/>
            <a:ext cx="6400800" cy="1752600"/>
          </a:xfrm>
        </p:spPr>
        <p:txBody>
          <a:bodyPr>
            <a:noAutofit/>
          </a:bodyPr>
          <a:lstStyle/>
          <a:p>
            <a:pPr algn="just"/>
            <a:r>
              <a:rPr lang="en-GB" sz="2800" dirty="0">
                <a:solidFill>
                  <a:schemeClr val="tx1"/>
                </a:solidFill>
              </a:rPr>
              <a:t>“Semantics is the linguistic and philosophical study of meaning, in language, programming languages, formal logics, and semiotics. It is concerned with the relationship between signifiers—like words, phrases, signs, and symbols—and what they stand for in reality, their denotation.”</a:t>
            </a:r>
          </a:p>
        </p:txBody>
      </p:sp>
      <p:sp>
        <p:nvSpPr>
          <p:cNvPr id="4" name="TextBox 3">
            <a:extLst>
              <a:ext uri="{FF2B5EF4-FFF2-40B4-BE49-F238E27FC236}">
                <a16:creationId xmlns:a16="http://schemas.microsoft.com/office/drawing/2014/main" id="{2D0F398E-AA62-4F3F-87F2-9AB7E2429AB4}"/>
              </a:ext>
            </a:extLst>
          </p:cNvPr>
          <p:cNvSpPr txBox="1"/>
          <p:nvPr/>
        </p:nvSpPr>
        <p:spPr>
          <a:xfrm>
            <a:off x="4067944" y="5661248"/>
            <a:ext cx="4176464" cy="369332"/>
          </a:xfrm>
          <a:prstGeom prst="rect">
            <a:avLst/>
          </a:prstGeom>
          <a:noFill/>
        </p:spPr>
        <p:txBody>
          <a:bodyPr wrap="square" rtlCol="0">
            <a:spAutoFit/>
          </a:bodyPr>
          <a:lstStyle/>
          <a:p>
            <a:r>
              <a:rPr lang="en-GB" b="1" dirty="0"/>
              <a:t>Paraphrase exercise – what is this saying?</a:t>
            </a:r>
          </a:p>
        </p:txBody>
      </p:sp>
    </p:spTree>
    <p:extLst>
      <p:ext uri="{BB962C8B-B14F-4D97-AF65-F5344CB8AC3E}">
        <p14:creationId xmlns:p14="http://schemas.microsoft.com/office/powerpoint/2010/main" val="74836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84187"/>
            <a:ext cx="7772400" cy="1470025"/>
          </a:xfrm>
        </p:spPr>
        <p:txBody>
          <a:bodyPr/>
          <a:lstStyle/>
          <a:p>
            <a:r>
              <a:rPr lang="en-GB" dirty="0"/>
              <a:t>Syntax</a:t>
            </a:r>
          </a:p>
        </p:txBody>
      </p:sp>
      <p:sp>
        <p:nvSpPr>
          <p:cNvPr id="3" name="Subtitle 2"/>
          <p:cNvSpPr>
            <a:spLocks noGrp="1"/>
          </p:cNvSpPr>
          <p:nvPr>
            <p:ph type="subTitle" idx="1"/>
          </p:nvPr>
        </p:nvSpPr>
        <p:spPr>
          <a:xfrm>
            <a:off x="1475656" y="2204864"/>
            <a:ext cx="6400800" cy="1752600"/>
          </a:xfrm>
        </p:spPr>
        <p:txBody>
          <a:bodyPr>
            <a:noAutofit/>
          </a:bodyPr>
          <a:lstStyle/>
          <a:p>
            <a:pPr algn="just"/>
            <a:r>
              <a:rPr lang="en-GB" sz="2800" dirty="0">
                <a:solidFill>
                  <a:schemeClr val="tx1"/>
                </a:solidFill>
              </a:rPr>
              <a:t>“In linguistics, syntax is the set of rules, principles, and processes that govern the structure of sentences in a given language, usually including word order. The term syntax is also used to refer to the study of such principles and processes.”</a:t>
            </a:r>
          </a:p>
        </p:txBody>
      </p:sp>
      <p:sp>
        <p:nvSpPr>
          <p:cNvPr id="4" name="TextBox 3">
            <a:extLst>
              <a:ext uri="{FF2B5EF4-FFF2-40B4-BE49-F238E27FC236}">
                <a16:creationId xmlns:a16="http://schemas.microsoft.com/office/drawing/2014/main" id="{8EC4B01D-EB60-4A37-BA06-F0D644ED052B}"/>
              </a:ext>
            </a:extLst>
          </p:cNvPr>
          <p:cNvSpPr txBox="1"/>
          <p:nvPr/>
        </p:nvSpPr>
        <p:spPr>
          <a:xfrm>
            <a:off x="4067944" y="5661248"/>
            <a:ext cx="4176464" cy="369332"/>
          </a:xfrm>
          <a:prstGeom prst="rect">
            <a:avLst/>
          </a:prstGeom>
          <a:noFill/>
        </p:spPr>
        <p:txBody>
          <a:bodyPr wrap="square" rtlCol="0">
            <a:spAutoFit/>
          </a:bodyPr>
          <a:lstStyle/>
          <a:p>
            <a:r>
              <a:rPr lang="en-GB" b="1" dirty="0"/>
              <a:t>Paraphrase exercise – what is this saying?</a:t>
            </a:r>
          </a:p>
        </p:txBody>
      </p:sp>
    </p:spTree>
    <p:extLst>
      <p:ext uri="{BB962C8B-B14F-4D97-AF65-F5344CB8AC3E}">
        <p14:creationId xmlns:p14="http://schemas.microsoft.com/office/powerpoint/2010/main" val="3355078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607767-4BCB-4B21-98CB-9F71D33D474A}"/>
              </a:ext>
            </a:extLst>
          </p:cNvPr>
          <p:cNvSpPr/>
          <p:nvPr/>
        </p:nvSpPr>
        <p:spPr>
          <a:xfrm>
            <a:off x="467544" y="1196752"/>
            <a:ext cx="8064896" cy="3046988"/>
          </a:xfrm>
          <a:prstGeom prst="rect">
            <a:avLst/>
          </a:prstGeom>
        </p:spPr>
        <p:txBody>
          <a:bodyPr wrap="square">
            <a:spAutoFit/>
          </a:bodyPr>
          <a:lstStyle/>
          <a:p>
            <a:r>
              <a:rPr lang="en-GB" sz="3200" dirty="0"/>
              <a:t>Examples of Genie’s speech patterns;</a:t>
            </a:r>
          </a:p>
          <a:p>
            <a:r>
              <a:rPr lang="en-GB" sz="3200" dirty="0"/>
              <a:t> </a:t>
            </a:r>
          </a:p>
          <a:p>
            <a:pPr marL="457200" indent="-457200">
              <a:buFont typeface="Arial" panose="020B0604020202020204" pitchFamily="34" charset="0"/>
              <a:buChar char="•"/>
            </a:pPr>
            <a:r>
              <a:rPr lang="en-GB" sz="3200" dirty="0"/>
              <a:t>I like hear music ice cream truck (Curtiss, 1981) : Little grammatical structure</a:t>
            </a:r>
          </a:p>
          <a:p>
            <a:pPr marL="457200" indent="-457200">
              <a:buFont typeface="Arial" panose="020B0604020202020204" pitchFamily="34" charset="0"/>
              <a:buChar char="•"/>
            </a:pPr>
            <a:r>
              <a:rPr lang="en-GB" sz="3200" dirty="0"/>
              <a:t>Think about Mama love Genie (Curtiss, 1981) </a:t>
            </a:r>
          </a:p>
        </p:txBody>
      </p:sp>
      <p:sp>
        <p:nvSpPr>
          <p:cNvPr id="3" name="Title 1">
            <a:extLst>
              <a:ext uri="{FF2B5EF4-FFF2-40B4-BE49-F238E27FC236}">
                <a16:creationId xmlns:a16="http://schemas.microsoft.com/office/drawing/2014/main" id="{CF307D34-506D-4B41-90C4-E3B9F4F24FF2}"/>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Isolated Children - Genie</a:t>
            </a:r>
          </a:p>
        </p:txBody>
      </p:sp>
      <p:sp>
        <p:nvSpPr>
          <p:cNvPr id="4" name="TextBox 3">
            <a:extLst>
              <a:ext uri="{FF2B5EF4-FFF2-40B4-BE49-F238E27FC236}">
                <a16:creationId xmlns:a16="http://schemas.microsoft.com/office/drawing/2014/main" id="{FC89640F-57A0-47DA-817F-0CD8FB615569}"/>
              </a:ext>
            </a:extLst>
          </p:cNvPr>
          <p:cNvSpPr txBox="1"/>
          <p:nvPr/>
        </p:nvSpPr>
        <p:spPr>
          <a:xfrm>
            <a:off x="457200" y="4365104"/>
            <a:ext cx="8075240" cy="2062103"/>
          </a:xfrm>
          <a:prstGeom prst="rect">
            <a:avLst/>
          </a:prstGeom>
          <a:noFill/>
        </p:spPr>
        <p:txBody>
          <a:bodyPr wrap="square" rtlCol="0">
            <a:spAutoFit/>
          </a:bodyPr>
          <a:lstStyle/>
          <a:p>
            <a:pPr algn="ctr"/>
            <a:r>
              <a:rPr lang="en-GB" sz="3200" dirty="0"/>
              <a:t>Gives rise to the theory that Cognitive development needs to occur in advance of Language development</a:t>
            </a:r>
          </a:p>
          <a:p>
            <a:pPr algn="ctr"/>
            <a:endParaRPr lang="en-GB" sz="3200" dirty="0"/>
          </a:p>
        </p:txBody>
      </p:sp>
    </p:spTree>
    <p:extLst>
      <p:ext uri="{BB962C8B-B14F-4D97-AF65-F5344CB8AC3E}">
        <p14:creationId xmlns:p14="http://schemas.microsoft.com/office/powerpoint/2010/main" val="2418558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Linguistic Environment</a:t>
            </a:r>
          </a:p>
        </p:txBody>
      </p:sp>
      <p:sp>
        <p:nvSpPr>
          <p:cNvPr id="3" name="Content Placeholder 2"/>
          <p:cNvSpPr>
            <a:spLocks noGrp="1"/>
          </p:cNvSpPr>
          <p:nvPr>
            <p:ph idx="1"/>
          </p:nvPr>
        </p:nvSpPr>
        <p:spPr/>
        <p:txBody>
          <a:bodyPr/>
          <a:lstStyle/>
          <a:p>
            <a:r>
              <a:rPr lang="en-US" altLang="ko-KR" dirty="0">
                <a:ea typeface="Gulim" panose="020B0600000101010101" pitchFamily="34" charset="-127"/>
              </a:rPr>
              <a:t>Feral and Isolated Children</a:t>
            </a:r>
          </a:p>
          <a:p>
            <a:r>
              <a:rPr lang="en-US" altLang="ko-KR" b="1" dirty="0">
                <a:ea typeface="Gulim" panose="020B0600000101010101" pitchFamily="34" charset="-127"/>
              </a:rPr>
              <a:t>The Critical Period Hypothesis</a:t>
            </a:r>
          </a:p>
          <a:p>
            <a:r>
              <a:rPr lang="en-US" altLang="ko-KR" dirty="0" err="1">
                <a:ea typeface="Gulim" panose="020B0600000101010101" pitchFamily="34" charset="-127"/>
              </a:rPr>
              <a:t>Motherese</a:t>
            </a:r>
            <a:endParaRPr lang="en-US" altLang="ko-KR" dirty="0">
              <a:ea typeface="Gulim" panose="020B0600000101010101" pitchFamily="34" charset="-127"/>
            </a:endParaRPr>
          </a:p>
          <a:p>
            <a:endParaRPr lang="en-GB" dirty="0"/>
          </a:p>
        </p:txBody>
      </p:sp>
    </p:spTree>
    <p:extLst>
      <p:ext uri="{BB962C8B-B14F-4D97-AF65-F5344CB8AC3E}">
        <p14:creationId xmlns:p14="http://schemas.microsoft.com/office/powerpoint/2010/main" val="16917342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Critical Period Hypothesis (Lenneberg, 1964) </a:t>
            </a:r>
          </a:p>
        </p:txBody>
      </p:sp>
      <p:sp>
        <p:nvSpPr>
          <p:cNvPr id="3" name="Content Placeholder 2"/>
          <p:cNvSpPr>
            <a:spLocks noGrp="1"/>
          </p:cNvSpPr>
          <p:nvPr>
            <p:ph idx="1"/>
          </p:nvPr>
        </p:nvSpPr>
        <p:spPr>
          <a:xfrm>
            <a:off x="457200" y="1772816"/>
            <a:ext cx="8229600" cy="3917032"/>
          </a:xfrm>
        </p:spPr>
        <p:txBody>
          <a:bodyPr/>
          <a:lstStyle/>
          <a:p>
            <a:r>
              <a:rPr lang="en-GB" dirty="0"/>
              <a:t>There is a period early in life in which we are especially prepared to acquire a language</a:t>
            </a:r>
          </a:p>
          <a:p>
            <a:r>
              <a:rPr lang="en-GB" dirty="0"/>
              <a:t>There are neurological changes in the brain that leave a learner less able to acquire a language</a:t>
            </a:r>
          </a:p>
          <a:p>
            <a:r>
              <a:rPr lang="en-GB" dirty="0"/>
              <a:t>Most commonly, these changes are assumed to occur near puberty</a:t>
            </a:r>
          </a:p>
          <a:p>
            <a:endParaRPr lang="en-GB" dirty="0"/>
          </a:p>
        </p:txBody>
      </p:sp>
    </p:spTree>
    <p:extLst>
      <p:ext uri="{BB962C8B-B14F-4D97-AF65-F5344CB8AC3E}">
        <p14:creationId xmlns:p14="http://schemas.microsoft.com/office/powerpoint/2010/main" val="16550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Critical Period Hypothesis</a:t>
            </a:r>
          </a:p>
        </p:txBody>
      </p:sp>
      <p:sp>
        <p:nvSpPr>
          <p:cNvPr id="3" name="Content Placeholder 2"/>
          <p:cNvSpPr>
            <a:spLocks noGrp="1"/>
          </p:cNvSpPr>
          <p:nvPr>
            <p:ph idx="1"/>
          </p:nvPr>
        </p:nvSpPr>
        <p:spPr>
          <a:xfrm>
            <a:off x="251520" y="1417638"/>
            <a:ext cx="8435280" cy="2937137"/>
          </a:xfrm>
        </p:spPr>
        <p:txBody>
          <a:bodyPr>
            <a:noAutofit/>
          </a:bodyPr>
          <a:lstStyle/>
          <a:p>
            <a:r>
              <a:rPr lang="en-US" altLang="ko-KR" sz="2400" dirty="0">
                <a:ea typeface="Gulim" panose="020B0600000101010101" pitchFamily="34" charset="-127"/>
              </a:rPr>
              <a:t>Johnson and Newport (1989)</a:t>
            </a:r>
          </a:p>
          <a:p>
            <a:r>
              <a:rPr lang="en-US" altLang="ko-KR" sz="2400" dirty="0">
                <a:ea typeface="Gulim" panose="020B0600000101010101" pitchFamily="34" charset="-127"/>
              </a:rPr>
              <a:t>Examined Korean and Chinese people who had immigrated to the US at various ages between 3 and 39 years of age </a:t>
            </a:r>
          </a:p>
          <a:p>
            <a:r>
              <a:rPr lang="en-US" altLang="ko-KR" sz="2400" dirty="0">
                <a:ea typeface="Gulim" panose="020B0600000101010101" pitchFamily="34" charset="-127"/>
              </a:rPr>
              <a:t>Administered a Grammatical Test</a:t>
            </a:r>
          </a:p>
          <a:p>
            <a:r>
              <a:rPr lang="en-US" altLang="ko-KR" sz="2400" dirty="0">
                <a:ea typeface="Gulim" panose="020B0600000101010101" pitchFamily="34" charset="-127"/>
              </a:rPr>
              <a:t>Correlated </a:t>
            </a:r>
            <a:r>
              <a:rPr lang="en-US" altLang="ko-KR" sz="2400" u="sng" dirty="0">
                <a:ea typeface="Gulim" panose="020B0600000101010101" pitchFamily="34" charset="-127"/>
              </a:rPr>
              <a:t>age of arrival</a:t>
            </a:r>
            <a:r>
              <a:rPr lang="en-US" altLang="ko-KR" sz="2400" dirty="0">
                <a:ea typeface="Gulim" panose="020B0600000101010101" pitchFamily="34" charset="-127"/>
              </a:rPr>
              <a:t> and </a:t>
            </a:r>
            <a:r>
              <a:rPr lang="en-US" altLang="ko-KR" sz="2400" u="sng" dirty="0">
                <a:ea typeface="Gulim" panose="020B0600000101010101" pitchFamily="34" charset="-127"/>
              </a:rPr>
              <a:t>scores on the test</a:t>
            </a:r>
          </a:p>
          <a:p>
            <a:r>
              <a:rPr lang="en-US" altLang="ko-KR" sz="2400" dirty="0">
                <a:ea typeface="Gulim" panose="020B0600000101010101" pitchFamily="34" charset="-127"/>
              </a:rPr>
              <a:t>People were much more able to pick up English as a second language (L2) if they arrived (0 ~ 16)</a:t>
            </a:r>
          </a:p>
          <a:p>
            <a:r>
              <a:rPr lang="en-US" altLang="ko-KR" sz="2400" dirty="0">
                <a:ea typeface="Gulim" panose="020B0600000101010101" pitchFamily="34" charset="-127"/>
              </a:rPr>
              <a:t>Less ability to develop L2 if they arrived (16 ~ 40)</a:t>
            </a:r>
          </a:p>
          <a:p>
            <a:r>
              <a:rPr lang="en-US" altLang="ko-KR" sz="2400" dirty="0">
                <a:ea typeface="Gulim" panose="020B0600000101010101" pitchFamily="34" charset="-127"/>
                <a:sym typeface="Wingdings" panose="05000000000000000000" pitchFamily="2" charset="2"/>
              </a:rPr>
              <a:t>Concluded that fundamentally different processes are involved in younger versus older learners</a:t>
            </a:r>
            <a:endParaRPr lang="en-US" altLang="ko-KR" sz="2400" dirty="0">
              <a:ea typeface="Gulim" panose="020B0600000101010101" pitchFamily="34" charset="-127"/>
            </a:endParaRPr>
          </a:p>
          <a:p>
            <a:endParaRPr lang="en-GB" sz="2400" dirty="0"/>
          </a:p>
        </p:txBody>
      </p:sp>
    </p:spTree>
    <p:extLst>
      <p:ext uri="{BB962C8B-B14F-4D97-AF65-F5344CB8AC3E}">
        <p14:creationId xmlns:p14="http://schemas.microsoft.com/office/powerpoint/2010/main" val="1689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50455"/>
            <a:ext cx="7429499" cy="881743"/>
          </a:xfrm>
        </p:spPr>
        <p:txBody>
          <a:bodyPr>
            <a:normAutofit/>
          </a:bodyPr>
          <a:lstStyle/>
          <a:p>
            <a:r>
              <a:rPr lang="en-GB" dirty="0"/>
              <a:t>The Critical Period Hypothesis</a:t>
            </a:r>
          </a:p>
        </p:txBody>
      </p:sp>
      <p:pic>
        <p:nvPicPr>
          <p:cNvPr id="4" name="Content Placeholder 3"/>
          <p:cNvPicPr>
            <a:picLocks noGrp="1" noChangeAspect="1"/>
          </p:cNvPicPr>
          <p:nvPr>
            <p:ph idx="1"/>
          </p:nvPr>
        </p:nvPicPr>
        <p:blipFill>
          <a:blip r:embed="rId2"/>
          <a:stretch>
            <a:fillRect/>
          </a:stretch>
        </p:blipFill>
        <p:spPr>
          <a:xfrm>
            <a:off x="251520" y="1132198"/>
            <a:ext cx="8402993" cy="4946806"/>
          </a:xfrm>
          <a:prstGeom prst="rect">
            <a:avLst/>
          </a:prstGeom>
        </p:spPr>
      </p:pic>
    </p:spTree>
    <p:extLst>
      <p:ext uri="{BB962C8B-B14F-4D97-AF65-F5344CB8AC3E}">
        <p14:creationId xmlns:p14="http://schemas.microsoft.com/office/powerpoint/2010/main" val="19623528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59" y="166046"/>
            <a:ext cx="7429499" cy="799943"/>
          </a:xfrm>
        </p:spPr>
        <p:txBody>
          <a:bodyPr>
            <a:normAutofit/>
          </a:bodyPr>
          <a:lstStyle/>
          <a:p>
            <a:r>
              <a:rPr lang="en-GB" dirty="0"/>
              <a:t>The Critical Period Hypothesis</a:t>
            </a:r>
          </a:p>
        </p:txBody>
      </p:sp>
      <p:sp>
        <p:nvSpPr>
          <p:cNvPr id="3" name="Content Placeholder 2"/>
          <p:cNvSpPr>
            <a:spLocks noGrp="1"/>
          </p:cNvSpPr>
          <p:nvPr>
            <p:ph idx="1"/>
          </p:nvPr>
        </p:nvSpPr>
        <p:spPr>
          <a:xfrm>
            <a:off x="178321" y="1052736"/>
            <a:ext cx="8784976" cy="3399608"/>
          </a:xfrm>
        </p:spPr>
        <p:txBody>
          <a:bodyPr>
            <a:noAutofit/>
          </a:bodyPr>
          <a:lstStyle/>
          <a:p>
            <a:pPr marL="0" indent="0">
              <a:lnSpc>
                <a:spcPct val="110000"/>
              </a:lnSpc>
              <a:buNone/>
            </a:pPr>
            <a:r>
              <a:rPr lang="en-US" altLang="ko-KR" sz="2400" b="1" dirty="0">
                <a:ea typeface="Gulim" panose="020B0600000101010101" pitchFamily="34" charset="-127"/>
              </a:rPr>
              <a:t>Criticisms of Johnson and Newport</a:t>
            </a:r>
          </a:p>
          <a:p>
            <a:pPr marL="0" indent="0">
              <a:lnSpc>
                <a:spcPct val="110000"/>
              </a:lnSpc>
              <a:buNone/>
            </a:pPr>
            <a:r>
              <a:rPr lang="en-US" altLang="ko-KR" sz="2400" dirty="0">
                <a:ea typeface="Gulim" panose="020B0600000101010101" pitchFamily="34" charset="-127"/>
              </a:rPr>
              <a:t>Bialystok and </a:t>
            </a:r>
            <a:r>
              <a:rPr lang="en-US" altLang="ko-KR" sz="2400" dirty="0" err="1">
                <a:ea typeface="Gulim" panose="020B0600000101010101" pitchFamily="34" charset="-127"/>
              </a:rPr>
              <a:t>Hakuta</a:t>
            </a:r>
            <a:r>
              <a:rPr lang="en-US" altLang="ko-KR" sz="2400" dirty="0">
                <a:ea typeface="Gulim" panose="020B0600000101010101" pitchFamily="34" charset="-127"/>
              </a:rPr>
              <a:t> (1994)</a:t>
            </a:r>
          </a:p>
          <a:p>
            <a:pPr>
              <a:lnSpc>
                <a:spcPct val="110000"/>
              </a:lnSpc>
            </a:pPr>
            <a:r>
              <a:rPr lang="en-US" altLang="ko-KR" sz="2400" dirty="0">
                <a:ea typeface="Gulim" panose="020B0600000101010101" pitchFamily="34" charset="-127"/>
                <a:sym typeface="Wingdings" panose="05000000000000000000" pitchFamily="2" charset="2"/>
              </a:rPr>
              <a:t>Simply moved the boundary between the younger and older groups from </a:t>
            </a:r>
            <a:r>
              <a:rPr lang="en-US" altLang="ko-KR" sz="2400" u="sng" dirty="0">
                <a:ea typeface="Gulim" panose="020B0600000101010101" pitchFamily="34" charset="-127"/>
                <a:sym typeface="Wingdings" panose="05000000000000000000" pitchFamily="2" charset="2"/>
              </a:rPr>
              <a:t>16 to 20</a:t>
            </a:r>
            <a:r>
              <a:rPr lang="en-US" altLang="ko-KR" sz="2400" dirty="0">
                <a:ea typeface="Gulim" panose="020B0600000101010101" pitchFamily="34" charset="-127"/>
                <a:sym typeface="Wingdings" panose="05000000000000000000" pitchFamily="2" charset="2"/>
              </a:rPr>
              <a:t> years and found </a:t>
            </a:r>
            <a:r>
              <a:rPr lang="en-US" altLang="ko-KR" sz="2400" u="sng" dirty="0">
                <a:ea typeface="Gulim" panose="020B0600000101010101" pitchFamily="34" charset="-127"/>
                <a:sym typeface="Wingdings" panose="05000000000000000000" pitchFamily="2" charset="2"/>
              </a:rPr>
              <a:t>significant negative correlations for each group</a:t>
            </a:r>
          </a:p>
          <a:p>
            <a:pPr marL="0" indent="0">
              <a:lnSpc>
                <a:spcPct val="110000"/>
              </a:lnSpc>
              <a:buNone/>
            </a:pPr>
            <a:r>
              <a:rPr lang="en-US" altLang="ko-KR" sz="2400" dirty="0" err="1">
                <a:ea typeface="Gulim" panose="020B0600000101010101" pitchFamily="34" charset="-127"/>
              </a:rPr>
              <a:t>Hakuta</a:t>
            </a:r>
            <a:r>
              <a:rPr lang="en-US" altLang="ko-KR" sz="2400" dirty="0">
                <a:ea typeface="Gulim" panose="020B0600000101010101" pitchFamily="34" charset="-127"/>
              </a:rPr>
              <a:t>, Bialystok and Wiley (2003)</a:t>
            </a:r>
          </a:p>
          <a:p>
            <a:pPr>
              <a:lnSpc>
                <a:spcPct val="110000"/>
              </a:lnSpc>
            </a:pPr>
            <a:r>
              <a:rPr lang="en-US" altLang="ko-KR" sz="2400" dirty="0">
                <a:ea typeface="Gulim" panose="020B0600000101010101" pitchFamily="34" charset="-127"/>
              </a:rPr>
              <a:t>1990 US Census from 2.3 million immigrants with Spanish and Chinese language backgrounds</a:t>
            </a:r>
          </a:p>
          <a:p>
            <a:pPr>
              <a:lnSpc>
                <a:spcPct val="110000"/>
              </a:lnSpc>
            </a:pPr>
            <a:r>
              <a:rPr lang="en-US" altLang="ko-KR" sz="2400" dirty="0">
                <a:ea typeface="Gulim" panose="020B0600000101010101" pitchFamily="34" charset="-127"/>
              </a:rPr>
              <a:t>Self-reported language proficiency </a:t>
            </a:r>
          </a:p>
          <a:p>
            <a:pPr>
              <a:lnSpc>
                <a:spcPct val="110000"/>
              </a:lnSpc>
            </a:pPr>
            <a:r>
              <a:rPr lang="en-US" altLang="ko-KR" sz="2400" dirty="0">
                <a:ea typeface="Gulim" panose="020B0600000101010101" pitchFamily="34" charset="-127"/>
              </a:rPr>
              <a:t>“not at all”, “not well”, “well”, “very well”, “speak only English”</a:t>
            </a:r>
          </a:p>
          <a:p>
            <a:pPr>
              <a:lnSpc>
                <a:spcPct val="110000"/>
              </a:lnSpc>
            </a:pPr>
            <a:r>
              <a:rPr lang="en-US" altLang="ko-KR" sz="2400" u="sng" dirty="0">
                <a:ea typeface="Gulim" panose="020B0600000101010101" pitchFamily="34" charset="-127"/>
              </a:rPr>
              <a:t>No sharp breaks</a:t>
            </a:r>
            <a:r>
              <a:rPr lang="en-US" altLang="ko-KR" sz="2400" dirty="0">
                <a:ea typeface="Gulim" panose="020B0600000101010101" pitchFamily="34" charset="-127"/>
              </a:rPr>
              <a:t> before and after 15 years of age (</a:t>
            </a:r>
            <a:r>
              <a:rPr lang="en-US" altLang="ko-KR" sz="2400" b="1" dirty="0">
                <a:ea typeface="Gulim" panose="020B0600000101010101" pitchFamily="34" charset="-127"/>
              </a:rPr>
              <a:t>gradual decline</a:t>
            </a:r>
            <a:r>
              <a:rPr lang="en-US" altLang="ko-KR" sz="2400" dirty="0">
                <a:ea typeface="Gulim" panose="020B0600000101010101" pitchFamily="34" charset="-127"/>
              </a:rPr>
              <a:t>)</a:t>
            </a:r>
          </a:p>
          <a:p>
            <a:endParaRPr lang="en-GB" sz="2400" dirty="0"/>
          </a:p>
        </p:txBody>
      </p:sp>
      <p:sp>
        <p:nvSpPr>
          <p:cNvPr id="4" name="TextBox 3">
            <a:extLst>
              <a:ext uri="{FF2B5EF4-FFF2-40B4-BE49-F238E27FC236}">
                <a16:creationId xmlns:a16="http://schemas.microsoft.com/office/drawing/2014/main" id="{5F054FD6-5170-4E09-85D7-96325C5BDAFF}"/>
              </a:ext>
            </a:extLst>
          </p:cNvPr>
          <p:cNvSpPr txBox="1"/>
          <p:nvPr/>
        </p:nvSpPr>
        <p:spPr>
          <a:xfrm>
            <a:off x="2627783" y="6237312"/>
            <a:ext cx="6335513" cy="646331"/>
          </a:xfrm>
          <a:prstGeom prst="rect">
            <a:avLst/>
          </a:prstGeom>
          <a:noFill/>
        </p:spPr>
        <p:txBody>
          <a:bodyPr wrap="square" rtlCol="0">
            <a:spAutoFit/>
          </a:bodyPr>
          <a:lstStyle/>
          <a:p>
            <a:r>
              <a:rPr lang="en-GB" b="1" dirty="0"/>
              <a:t>Can you see any issues with this research into language acquisition?</a:t>
            </a:r>
          </a:p>
        </p:txBody>
      </p:sp>
    </p:spTree>
    <p:extLst>
      <p:ext uri="{BB962C8B-B14F-4D97-AF65-F5344CB8AC3E}">
        <p14:creationId xmlns:p14="http://schemas.microsoft.com/office/powerpoint/2010/main" val="3657446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7429499" cy="760754"/>
          </a:xfrm>
        </p:spPr>
        <p:txBody>
          <a:bodyPr>
            <a:normAutofit fontScale="90000"/>
          </a:bodyPr>
          <a:lstStyle/>
          <a:p>
            <a:r>
              <a:rPr lang="en-GB" dirty="0"/>
              <a:t>The Critical Period Hypothesis</a:t>
            </a:r>
          </a:p>
        </p:txBody>
      </p:sp>
      <p:sp>
        <p:nvSpPr>
          <p:cNvPr id="3" name="Content Placeholder 2"/>
          <p:cNvSpPr>
            <a:spLocks noGrp="1"/>
          </p:cNvSpPr>
          <p:nvPr>
            <p:ph idx="1"/>
          </p:nvPr>
        </p:nvSpPr>
        <p:spPr>
          <a:xfrm>
            <a:off x="107504" y="1124744"/>
            <a:ext cx="8928992" cy="4968551"/>
          </a:xfrm>
        </p:spPr>
        <p:txBody>
          <a:bodyPr>
            <a:normAutofit fontScale="70000" lnSpcReduction="20000"/>
          </a:bodyPr>
          <a:lstStyle/>
          <a:p>
            <a:pPr marL="57150" indent="0">
              <a:buNone/>
            </a:pPr>
            <a:r>
              <a:rPr lang="en-US" altLang="ko-KR" dirty="0">
                <a:ea typeface="Gulim" panose="020B0600000101010101" pitchFamily="34" charset="-127"/>
              </a:rPr>
              <a:t>Criticisms continued:</a:t>
            </a:r>
          </a:p>
          <a:p>
            <a:pPr marL="514350" indent="-457200"/>
            <a:r>
              <a:rPr lang="en-US" altLang="ko-KR" sz="3400" dirty="0">
                <a:ea typeface="Gulim" panose="020B0600000101010101" pitchFamily="34" charset="-127"/>
              </a:rPr>
              <a:t>Snow and </a:t>
            </a:r>
            <a:r>
              <a:rPr lang="en-US" altLang="ko-KR" sz="3400" dirty="0" err="1">
                <a:ea typeface="Gulim" panose="020B0600000101010101" pitchFamily="34" charset="-127"/>
              </a:rPr>
              <a:t>Hoefnagel-Hohle</a:t>
            </a:r>
            <a:r>
              <a:rPr lang="en-US" altLang="ko-KR" sz="3400" dirty="0">
                <a:ea typeface="Gulim" panose="020B0600000101010101" pitchFamily="34" charset="-127"/>
              </a:rPr>
              <a:t> (1978)</a:t>
            </a:r>
          </a:p>
          <a:p>
            <a:pPr marL="514350" indent="-457200"/>
            <a:r>
              <a:rPr lang="en-US" altLang="ko-KR" sz="3400" dirty="0">
                <a:ea typeface="Gulim" panose="020B0600000101010101" pitchFamily="34" charset="-127"/>
                <a:sym typeface="Wingdings" panose="05000000000000000000" pitchFamily="2" charset="2"/>
              </a:rPr>
              <a:t>Tested all English-speaking family members who moved to Holland for one year and were learning Dutch </a:t>
            </a:r>
          </a:p>
          <a:p>
            <a:pPr marL="514350" indent="-457200"/>
            <a:r>
              <a:rPr lang="en-US" altLang="ko-KR" sz="3400" dirty="0">
                <a:ea typeface="Gulim" panose="020B0600000101010101" pitchFamily="34" charset="-127"/>
                <a:sym typeface="Wingdings" panose="05000000000000000000" pitchFamily="2" charset="2"/>
              </a:rPr>
              <a:t>Adolescents did best &gt; adults &gt; children</a:t>
            </a:r>
          </a:p>
          <a:p>
            <a:pPr marL="514350" indent="-457200"/>
            <a:r>
              <a:rPr lang="en-US" altLang="ko-KR" sz="3400" dirty="0">
                <a:ea typeface="Gulim" panose="020B0600000101010101" pitchFamily="34" charset="-127"/>
                <a:sym typeface="Wingdings" panose="05000000000000000000" pitchFamily="2" charset="2"/>
              </a:rPr>
              <a:t>Older learners seemed to do better initially but they reach a plateau; younger learners eventually catch up and pass them</a:t>
            </a:r>
          </a:p>
          <a:p>
            <a:pPr marL="514350" indent="-457200"/>
            <a:r>
              <a:rPr lang="en-US" altLang="ko-KR" sz="3400" dirty="0">
                <a:ea typeface="Gulim" panose="020B0600000101010101" pitchFamily="34" charset="-127"/>
                <a:sym typeface="Wingdings" panose="05000000000000000000" pitchFamily="2" charset="2"/>
              </a:rPr>
              <a:t>The evidence from second-language acquisition research has not provided unequivocal evidence for the critical period hypothesis</a:t>
            </a:r>
          </a:p>
          <a:p>
            <a:pPr marL="514350" indent="-457200"/>
            <a:r>
              <a:rPr lang="en-US" altLang="ko-KR" sz="3400" dirty="0">
                <a:ea typeface="Gulim" panose="020B0600000101010101" pitchFamily="34" charset="-127"/>
                <a:sym typeface="Wingdings" panose="05000000000000000000" pitchFamily="2" charset="2"/>
              </a:rPr>
              <a:t>Young children generally learn L2 better than older children and adults, at least in the long run</a:t>
            </a:r>
          </a:p>
          <a:p>
            <a:pPr marL="514350" indent="-457200"/>
            <a:r>
              <a:rPr lang="en-US" altLang="ko-KR" sz="3400" dirty="0">
                <a:ea typeface="Gulim" panose="020B0600000101010101" pitchFamily="34" charset="-127"/>
              </a:rPr>
              <a:t>Younger and older learners differ in cognitive development and may bring somewhat different cognitive strategies on the task of L2 acquisition</a:t>
            </a:r>
            <a:endParaRPr lang="en-US" altLang="ko-KR" sz="3400" dirty="0">
              <a:ea typeface="Gulim" panose="020B0600000101010101" pitchFamily="34" charset="-127"/>
              <a:sym typeface="Wingdings" panose="05000000000000000000" pitchFamily="2" charset="2"/>
            </a:endParaRPr>
          </a:p>
          <a:p>
            <a:endParaRPr lang="en-GB" dirty="0"/>
          </a:p>
        </p:txBody>
      </p:sp>
    </p:spTree>
    <p:extLst>
      <p:ext uri="{BB962C8B-B14F-4D97-AF65-F5344CB8AC3E}">
        <p14:creationId xmlns:p14="http://schemas.microsoft.com/office/powerpoint/2010/main" val="22438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Linguistic Environment</a:t>
            </a:r>
          </a:p>
        </p:txBody>
      </p:sp>
      <p:sp>
        <p:nvSpPr>
          <p:cNvPr id="3" name="Content Placeholder 2"/>
          <p:cNvSpPr>
            <a:spLocks noGrp="1"/>
          </p:cNvSpPr>
          <p:nvPr>
            <p:ph idx="1"/>
          </p:nvPr>
        </p:nvSpPr>
        <p:spPr/>
        <p:txBody>
          <a:bodyPr/>
          <a:lstStyle/>
          <a:p>
            <a:r>
              <a:rPr lang="en-US" altLang="ko-KR" dirty="0">
                <a:ea typeface="Gulim" panose="020B0600000101010101" pitchFamily="34" charset="-127"/>
              </a:rPr>
              <a:t>Feral and Isolated Children</a:t>
            </a:r>
          </a:p>
          <a:p>
            <a:r>
              <a:rPr lang="en-US" altLang="ko-KR" dirty="0">
                <a:ea typeface="Gulim" panose="020B0600000101010101" pitchFamily="34" charset="-127"/>
              </a:rPr>
              <a:t>The Critical Period Hypothesis</a:t>
            </a:r>
          </a:p>
          <a:p>
            <a:r>
              <a:rPr lang="en-US" altLang="ko-KR" b="1" dirty="0" err="1">
                <a:ea typeface="Gulim" panose="020B0600000101010101" pitchFamily="34" charset="-127"/>
              </a:rPr>
              <a:t>Motherese</a:t>
            </a:r>
            <a:endParaRPr lang="en-US" altLang="ko-KR" b="1" dirty="0">
              <a:ea typeface="Gulim" panose="020B0600000101010101" pitchFamily="34" charset="-127"/>
            </a:endParaRPr>
          </a:p>
          <a:p>
            <a:endParaRPr lang="en-GB" dirty="0"/>
          </a:p>
        </p:txBody>
      </p:sp>
    </p:spTree>
    <p:extLst>
      <p:ext uri="{BB962C8B-B14F-4D97-AF65-F5344CB8AC3E}">
        <p14:creationId xmlns:p14="http://schemas.microsoft.com/office/powerpoint/2010/main" val="35543097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Motherese</a:t>
            </a:r>
            <a:endParaRPr lang="en-GB" dirty="0"/>
          </a:p>
        </p:txBody>
      </p:sp>
      <p:sp>
        <p:nvSpPr>
          <p:cNvPr id="3" name="Content Placeholder 2"/>
          <p:cNvSpPr>
            <a:spLocks noGrp="1"/>
          </p:cNvSpPr>
          <p:nvPr>
            <p:ph idx="1"/>
          </p:nvPr>
        </p:nvSpPr>
        <p:spPr>
          <a:xfrm>
            <a:off x="457200" y="1600201"/>
            <a:ext cx="8229600" cy="3268960"/>
          </a:xfrm>
        </p:spPr>
        <p:txBody>
          <a:bodyPr/>
          <a:lstStyle/>
          <a:p>
            <a:r>
              <a:rPr lang="en-GB" dirty="0"/>
              <a:t>The ways adults speak to young children  </a:t>
            </a:r>
          </a:p>
          <a:p>
            <a:r>
              <a:rPr lang="en-GB" dirty="0"/>
              <a:t> (Adult-to-Child Language)</a:t>
            </a:r>
          </a:p>
          <a:p>
            <a:r>
              <a:rPr lang="en-GB" dirty="0"/>
              <a:t>In general, speech to children learning language is shorter, more concrete, more directive, and more intonationally exaggerated than adult-directed speech</a:t>
            </a:r>
          </a:p>
        </p:txBody>
      </p:sp>
      <p:pic>
        <p:nvPicPr>
          <p:cNvPr id="6" name="Picture 5" descr="A picture containing object, light, clock&#10;&#10;Description automatically generated">
            <a:hlinkClick r:id="rId2"/>
            <a:extLst>
              <a:ext uri="{FF2B5EF4-FFF2-40B4-BE49-F238E27FC236}">
                <a16:creationId xmlns:a16="http://schemas.microsoft.com/office/drawing/2014/main" id="{31C3F562-8A9E-451E-97A9-841A6412DA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1880" y="4880092"/>
            <a:ext cx="1390650" cy="1466850"/>
          </a:xfrm>
          <a:prstGeom prst="rect">
            <a:avLst/>
          </a:prstGeom>
        </p:spPr>
      </p:pic>
      <p:sp>
        <p:nvSpPr>
          <p:cNvPr id="7" name="TextBox 6"/>
          <p:cNvSpPr txBox="1"/>
          <p:nvPr/>
        </p:nvSpPr>
        <p:spPr>
          <a:xfrm>
            <a:off x="5004048" y="5384148"/>
            <a:ext cx="3744416" cy="369332"/>
          </a:xfrm>
          <a:prstGeom prst="rect">
            <a:avLst/>
          </a:prstGeom>
          <a:noFill/>
        </p:spPr>
        <p:txBody>
          <a:bodyPr wrap="square" rtlCol="0">
            <a:spAutoFit/>
          </a:bodyPr>
          <a:lstStyle/>
          <a:p>
            <a:r>
              <a:rPr lang="en-GB" dirty="0"/>
              <a:t>2</a:t>
            </a:r>
            <a:r>
              <a:rPr lang="en-GB" dirty="0" smtClean="0"/>
              <a:t>. Language Development: </a:t>
            </a:r>
            <a:r>
              <a:rPr lang="en-GB" dirty="0" err="1" smtClean="0"/>
              <a:t>Motherese</a:t>
            </a:r>
            <a:endParaRPr lang="en-GB" dirty="0"/>
          </a:p>
        </p:txBody>
      </p:sp>
    </p:spTree>
    <p:extLst>
      <p:ext uri="{BB962C8B-B14F-4D97-AF65-F5344CB8AC3E}">
        <p14:creationId xmlns:p14="http://schemas.microsoft.com/office/powerpoint/2010/main" val="129643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025"/>
            <a:ext cx="8229600" cy="1143000"/>
          </a:xfrm>
        </p:spPr>
        <p:txBody>
          <a:bodyPr/>
          <a:lstStyle/>
          <a:p>
            <a:r>
              <a:rPr lang="en-US" altLang="ko-KR" dirty="0" err="1">
                <a:ea typeface="Gulim" panose="020B0600000101010101" pitchFamily="34" charset="-127"/>
              </a:rPr>
              <a:t>Motherese</a:t>
            </a:r>
            <a:endParaRPr lang="en-GB" dirty="0"/>
          </a:p>
        </p:txBody>
      </p:sp>
      <p:sp>
        <p:nvSpPr>
          <p:cNvPr id="3" name="Content Placeholder 2"/>
          <p:cNvSpPr>
            <a:spLocks noGrp="1"/>
          </p:cNvSpPr>
          <p:nvPr>
            <p:ph idx="1"/>
          </p:nvPr>
        </p:nvSpPr>
        <p:spPr>
          <a:xfrm>
            <a:off x="179512" y="1166018"/>
            <a:ext cx="8856984" cy="4525963"/>
          </a:xfrm>
        </p:spPr>
        <p:txBody>
          <a:bodyPr>
            <a:noAutofit/>
          </a:bodyPr>
          <a:lstStyle/>
          <a:p>
            <a:r>
              <a:rPr lang="en-GB" sz="2800" dirty="0" err="1"/>
              <a:t>Motherese</a:t>
            </a:r>
            <a:r>
              <a:rPr lang="en-GB" sz="2800" dirty="0"/>
              <a:t> Hypothesis</a:t>
            </a:r>
          </a:p>
          <a:p>
            <a:r>
              <a:rPr lang="en-GB" sz="2800" dirty="0"/>
              <a:t>There is a relationship between the speech adjustments adult make and children’s language development</a:t>
            </a:r>
          </a:p>
          <a:p>
            <a:r>
              <a:rPr lang="en-GB" sz="2800" dirty="0"/>
              <a:t>Strong form of the </a:t>
            </a:r>
            <a:r>
              <a:rPr lang="en-GB" sz="2800" dirty="0" err="1"/>
              <a:t>motherese</a:t>
            </a:r>
            <a:r>
              <a:rPr lang="en-GB" sz="2800" dirty="0"/>
              <a:t> hypothesis</a:t>
            </a:r>
          </a:p>
          <a:p>
            <a:r>
              <a:rPr lang="en-GB" sz="2800" dirty="0" err="1"/>
              <a:t>Motherese</a:t>
            </a:r>
            <a:r>
              <a:rPr lang="en-GB" sz="2800" dirty="0"/>
              <a:t> features are necessary for language to develop properly; absence of features equates to child’s language difficulty</a:t>
            </a:r>
          </a:p>
          <a:p>
            <a:r>
              <a:rPr lang="en-GB" sz="2800" dirty="0"/>
              <a:t>Weak form of the </a:t>
            </a:r>
            <a:r>
              <a:rPr lang="en-GB" sz="2800" dirty="0" err="1"/>
              <a:t>motherese</a:t>
            </a:r>
            <a:r>
              <a:rPr lang="en-GB" sz="2800" dirty="0"/>
              <a:t> hypothesis</a:t>
            </a:r>
          </a:p>
          <a:p>
            <a:r>
              <a:rPr lang="en-GB" sz="2800" dirty="0" err="1"/>
              <a:t>Motherese</a:t>
            </a:r>
            <a:r>
              <a:rPr lang="en-GB" sz="2800" dirty="0"/>
              <a:t> features assist a child’s development</a:t>
            </a:r>
          </a:p>
          <a:p>
            <a:r>
              <a:rPr lang="en-GB" sz="2800" dirty="0"/>
              <a:t>(1) Correlational Approach &amp; (2) Experimental Approach</a:t>
            </a:r>
          </a:p>
          <a:p>
            <a:endParaRPr lang="en-GB" sz="2800" dirty="0"/>
          </a:p>
        </p:txBody>
      </p:sp>
    </p:spTree>
    <p:extLst>
      <p:ext uri="{BB962C8B-B14F-4D97-AF65-F5344CB8AC3E}">
        <p14:creationId xmlns:p14="http://schemas.microsoft.com/office/powerpoint/2010/main" val="3095983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88640"/>
            <a:ext cx="7429499" cy="701972"/>
          </a:xfrm>
        </p:spPr>
        <p:txBody>
          <a:bodyPr>
            <a:normAutofit fontScale="90000"/>
          </a:bodyPr>
          <a:lstStyle/>
          <a:p>
            <a:r>
              <a:rPr lang="en-US" altLang="zh-CN" dirty="0" err="1">
                <a:ea typeface="SimSun" panose="02010600030101010101" pitchFamily="2" charset="-122"/>
              </a:rPr>
              <a:t>Motherese</a:t>
            </a:r>
            <a:endParaRPr lang="en-GB" dirty="0"/>
          </a:p>
        </p:txBody>
      </p:sp>
      <p:sp>
        <p:nvSpPr>
          <p:cNvPr id="3" name="Content Placeholder 2"/>
          <p:cNvSpPr>
            <a:spLocks noGrp="1"/>
          </p:cNvSpPr>
          <p:nvPr>
            <p:ph idx="1"/>
          </p:nvPr>
        </p:nvSpPr>
        <p:spPr>
          <a:xfrm>
            <a:off x="427808" y="1052736"/>
            <a:ext cx="8288383" cy="1800200"/>
          </a:xfrm>
        </p:spPr>
        <p:txBody>
          <a:bodyPr>
            <a:normAutofit/>
          </a:bodyPr>
          <a:lstStyle/>
          <a:p>
            <a:r>
              <a:rPr lang="en-US" altLang="zh-CN" sz="2400" dirty="0">
                <a:ea typeface="Gulim" panose="020B0600000101010101" pitchFamily="34" charset="-127"/>
              </a:rPr>
              <a:t>Experimental studies</a:t>
            </a:r>
            <a:r>
              <a:rPr lang="en-US" altLang="ko-KR" sz="2400" dirty="0">
                <a:ea typeface="Gulim" panose="020B0600000101010101" pitchFamily="34" charset="-127"/>
              </a:rPr>
              <a:t> (Nelson, </a:t>
            </a:r>
            <a:r>
              <a:rPr lang="en-US" altLang="ko-KR" sz="2400" dirty="0" err="1">
                <a:ea typeface="Gulim" panose="020B0600000101010101" pitchFamily="34" charset="-127"/>
              </a:rPr>
              <a:t>Carskaddon</a:t>
            </a:r>
            <a:r>
              <a:rPr lang="en-US" altLang="ko-KR" sz="2400" dirty="0">
                <a:ea typeface="Gulim" panose="020B0600000101010101" pitchFamily="34" charset="-127"/>
              </a:rPr>
              <a:t>, Bonvillian,1973)</a:t>
            </a:r>
          </a:p>
          <a:p>
            <a:r>
              <a:rPr lang="en-US" altLang="ko-KR" sz="2400" dirty="0">
                <a:ea typeface="Gulim" panose="020B0600000101010101" pitchFamily="34" charset="-127"/>
              </a:rPr>
              <a:t>Hypothesis: Can L</a:t>
            </a:r>
            <a:r>
              <a:rPr lang="en-US" altLang="zh-CN" sz="2400" dirty="0">
                <a:ea typeface="Gulim" panose="020B0600000101010101" pitchFamily="34" charset="-127"/>
              </a:rPr>
              <a:t>anguage development be facilitated if children are presented with </a:t>
            </a:r>
            <a:r>
              <a:rPr lang="en-US" altLang="zh-CN" sz="2400" u="sng" dirty="0">
                <a:ea typeface="Gulim" panose="020B0600000101010101" pitchFamily="34" charset="-127"/>
              </a:rPr>
              <a:t>new syntactic information</a:t>
            </a:r>
            <a:r>
              <a:rPr lang="en-US" altLang="zh-CN" sz="2400" dirty="0">
                <a:ea typeface="Gulim" panose="020B0600000101010101" pitchFamily="34" charset="-127"/>
              </a:rPr>
              <a:t> </a:t>
            </a:r>
            <a:r>
              <a:rPr lang="en-US" altLang="zh-CN" sz="2400" u="sng" dirty="0">
                <a:ea typeface="Gulim" panose="020B0600000101010101" pitchFamily="34" charset="-127"/>
              </a:rPr>
              <a:t>related to the child’s previous sentence</a:t>
            </a:r>
            <a:r>
              <a:rPr lang="en-US" altLang="zh-CN" sz="2400" dirty="0">
                <a:ea typeface="Gulim" panose="020B0600000101010101" pitchFamily="34" charset="-127"/>
              </a:rPr>
              <a:t>. </a:t>
            </a:r>
            <a:endParaRPr lang="en-US" altLang="ko-KR" sz="2400" dirty="0">
              <a:ea typeface="Gulim" panose="020B0600000101010101" pitchFamily="34" charset="-127"/>
            </a:endParaRPr>
          </a:p>
          <a:p>
            <a:endParaRPr lang="en-GB" sz="2400" dirty="0"/>
          </a:p>
        </p:txBody>
      </p:sp>
      <p:sp>
        <p:nvSpPr>
          <p:cNvPr id="4" name="TextBox 3">
            <a:extLst>
              <a:ext uri="{FF2B5EF4-FFF2-40B4-BE49-F238E27FC236}">
                <a16:creationId xmlns:a16="http://schemas.microsoft.com/office/drawing/2014/main" id="{E2A717D0-06E3-49FC-B708-52888CC941D5}"/>
              </a:ext>
            </a:extLst>
          </p:cNvPr>
          <p:cNvSpPr txBox="1"/>
          <p:nvPr/>
        </p:nvSpPr>
        <p:spPr>
          <a:xfrm>
            <a:off x="427808" y="2832012"/>
            <a:ext cx="8536680" cy="2862322"/>
          </a:xfrm>
          <a:prstGeom prst="rect">
            <a:avLst/>
          </a:prstGeom>
          <a:noFill/>
        </p:spPr>
        <p:txBody>
          <a:bodyPr wrap="square" rtlCol="0">
            <a:spAutoFit/>
          </a:bodyPr>
          <a:lstStyle/>
          <a:p>
            <a:pPr marL="342900" lvl="1" indent="0">
              <a:buNone/>
            </a:pPr>
            <a:r>
              <a:rPr lang="en-US" altLang="ko-KR" sz="2000" dirty="0">
                <a:ea typeface="Gulim" panose="020B0600000101010101" pitchFamily="34" charset="-127"/>
              </a:rPr>
              <a:t>(1) </a:t>
            </a:r>
            <a:r>
              <a:rPr lang="en-US" altLang="ko-KR" sz="2000" b="1" dirty="0">
                <a:ea typeface="Gulim" panose="020B0600000101010101" pitchFamily="34" charset="-127"/>
              </a:rPr>
              <a:t>Recast-sentence group</a:t>
            </a:r>
          </a:p>
          <a:p>
            <a:pPr lvl="2"/>
            <a:r>
              <a:rPr lang="en-US" altLang="ko-KR" sz="2000" dirty="0">
                <a:ea typeface="Gulim" panose="020B0600000101010101" pitchFamily="34" charset="-127"/>
              </a:rPr>
              <a:t>Received new sentences related to the child’s sentence</a:t>
            </a:r>
          </a:p>
          <a:p>
            <a:pPr lvl="3"/>
            <a:r>
              <a:rPr lang="en-US" altLang="zh-CN" sz="2000" dirty="0">
                <a:ea typeface="Gulim" panose="020B0600000101010101" pitchFamily="34" charset="-127"/>
              </a:rPr>
              <a:t>Child: </a:t>
            </a:r>
            <a:r>
              <a:rPr lang="en-US" altLang="ko-KR" sz="2000" i="1" dirty="0" err="1">
                <a:ea typeface="Gulim" panose="020B0600000101010101" pitchFamily="34" charset="-127"/>
              </a:rPr>
              <a:t>A</a:t>
            </a:r>
            <a:r>
              <a:rPr lang="en-US" altLang="zh-CN" sz="2000" i="1" dirty="0" err="1">
                <a:ea typeface="Gulim" panose="020B0600000101010101" pitchFamily="34" charset="-127"/>
              </a:rPr>
              <a:t>llgone</a:t>
            </a:r>
            <a:r>
              <a:rPr lang="en-US" altLang="zh-CN" sz="2000" i="1" dirty="0">
                <a:ea typeface="Gulim" panose="020B0600000101010101" pitchFamily="34" charset="-127"/>
              </a:rPr>
              <a:t> truck</a:t>
            </a:r>
            <a:endParaRPr lang="en-US" altLang="ko-KR" sz="2000" dirty="0">
              <a:ea typeface="Gulim" panose="020B0600000101010101" pitchFamily="34" charset="-127"/>
            </a:endParaRPr>
          </a:p>
          <a:p>
            <a:pPr lvl="3"/>
            <a:r>
              <a:rPr lang="en-US" altLang="zh-CN" sz="2000" dirty="0">
                <a:ea typeface="Gulim" panose="020B0600000101010101" pitchFamily="34" charset="-127"/>
              </a:rPr>
              <a:t>Experimenter: </a:t>
            </a:r>
            <a:r>
              <a:rPr lang="en-US" altLang="zh-CN" sz="2000" i="1" dirty="0">
                <a:ea typeface="Gulim" panose="020B0600000101010101" pitchFamily="34" charset="-127"/>
              </a:rPr>
              <a:t>Yes, the truck is all gone</a:t>
            </a:r>
            <a:endParaRPr lang="en-US" altLang="ko-KR" sz="2000" i="1" dirty="0">
              <a:ea typeface="Gulim" panose="020B0600000101010101" pitchFamily="34" charset="-127"/>
            </a:endParaRPr>
          </a:p>
          <a:p>
            <a:pPr marL="342900" lvl="1" indent="0">
              <a:buNone/>
            </a:pPr>
            <a:r>
              <a:rPr lang="en-US" altLang="ko-KR" sz="2000" dirty="0">
                <a:ea typeface="Gulim" panose="020B0600000101010101" pitchFamily="34" charset="-127"/>
              </a:rPr>
              <a:t>(2) </a:t>
            </a:r>
            <a:r>
              <a:rPr lang="en-US" altLang="ko-KR" sz="2000" b="1" dirty="0">
                <a:ea typeface="Gulim" panose="020B0600000101010101" pitchFamily="34" charset="-127"/>
              </a:rPr>
              <a:t>New-sentence group</a:t>
            </a:r>
          </a:p>
          <a:p>
            <a:pPr lvl="2"/>
            <a:r>
              <a:rPr lang="en-US" altLang="ko-KR" sz="2000" dirty="0">
                <a:ea typeface="Gulim" panose="020B0600000101010101" pitchFamily="34" charset="-127"/>
              </a:rPr>
              <a:t>Received relatively short, grammatical sentences that excluded the content words of the child’s previous utterance</a:t>
            </a:r>
          </a:p>
          <a:p>
            <a:pPr marL="342900" lvl="1" indent="0">
              <a:buNone/>
            </a:pPr>
            <a:r>
              <a:rPr lang="en-US" altLang="ko-KR" sz="2000" dirty="0">
                <a:ea typeface="Gulim" panose="020B0600000101010101" pitchFamily="34" charset="-127"/>
              </a:rPr>
              <a:t>(3) </a:t>
            </a:r>
            <a:r>
              <a:rPr lang="en-US" altLang="ko-KR" sz="2000" b="1" dirty="0">
                <a:ea typeface="Gulim" panose="020B0600000101010101" pitchFamily="34" charset="-127"/>
              </a:rPr>
              <a:t>Control group</a:t>
            </a:r>
            <a:r>
              <a:rPr lang="en-US" altLang="ko-KR" sz="2000" dirty="0">
                <a:ea typeface="Gulim" panose="020B0600000101010101" pitchFamily="34" charset="-127"/>
              </a:rPr>
              <a:t> (received no special treatment)</a:t>
            </a:r>
          </a:p>
          <a:p>
            <a:endParaRPr lang="en-GB" sz="2000" dirty="0"/>
          </a:p>
        </p:txBody>
      </p:sp>
    </p:spTree>
    <p:extLst>
      <p:ext uri="{BB962C8B-B14F-4D97-AF65-F5344CB8AC3E}">
        <p14:creationId xmlns:p14="http://schemas.microsoft.com/office/powerpoint/2010/main" val="3283751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E0D3D5-3DAD-4F9B-8C43-5DA828FB5F73}"/>
              </a:ext>
            </a:extLst>
          </p:cNvPr>
          <p:cNvSpPr txBox="1"/>
          <p:nvPr/>
        </p:nvSpPr>
        <p:spPr>
          <a:xfrm>
            <a:off x="539552" y="620688"/>
            <a:ext cx="4320480" cy="523220"/>
          </a:xfrm>
          <a:prstGeom prst="rect">
            <a:avLst/>
          </a:prstGeom>
          <a:noFill/>
        </p:spPr>
        <p:txBody>
          <a:bodyPr wrap="square" rtlCol="0">
            <a:spAutoFit/>
          </a:bodyPr>
          <a:lstStyle/>
          <a:p>
            <a:r>
              <a:rPr lang="en-GB" sz="2800" b="1" dirty="0"/>
              <a:t>Results</a:t>
            </a:r>
          </a:p>
        </p:txBody>
      </p:sp>
      <p:sp>
        <p:nvSpPr>
          <p:cNvPr id="3" name="TextBox 2">
            <a:extLst>
              <a:ext uri="{FF2B5EF4-FFF2-40B4-BE49-F238E27FC236}">
                <a16:creationId xmlns:a16="http://schemas.microsoft.com/office/drawing/2014/main" id="{74A70F23-0908-49AF-AC76-CCC227ED01BA}"/>
              </a:ext>
            </a:extLst>
          </p:cNvPr>
          <p:cNvSpPr txBox="1"/>
          <p:nvPr/>
        </p:nvSpPr>
        <p:spPr>
          <a:xfrm>
            <a:off x="1331640" y="1628800"/>
            <a:ext cx="6480720" cy="313932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US" altLang="ko-KR" sz="2800" b="1" dirty="0">
                <a:ea typeface="Gulim" panose="020B0600000101010101" pitchFamily="34" charset="-127"/>
                <a:sym typeface="Wingdings" panose="05000000000000000000" pitchFamily="2" charset="2"/>
              </a:rPr>
              <a:t>Highest levels of language development: Recast-sentence group</a:t>
            </a:r>
          </a:p>
          <a:p>
            <a:pPr marL="342900" indent="-342900">
              <a:spcBef>
                <a:spcPts val="600"/>
              </a:spcBef>
              <a:spcAft>
                <a:spcPts val="600"/>
              </a:spcAft>
              <a:buFont typeface="Arial" panose="020B0604020202020204" pitchFamily="34" charset="0"/>
              <a:buChar char="•"/>
            </a:pPr>
            <a:r>
              <a:rPr lang="en-US" altLang="ko-KR" sz="2800" b="1" dirty="0">
                <a:ea typeface="Gulim" panose="020B0600000101010101" pitchFamily="34" charset="-127"/>
                <a:sym typeface="Wingdings" panose="05000000000000000000" pitchFamily="2" charset="2"/>
              </a:rPr>
              <a:t>Next highest: Control group</a:t>
            </a:r>
          </a:p>
          <a:p>
            <a:pPr marL="342900" indent="-342900">
              <a:spcBef>
                <a:spcPts val="600"/>
              </a:spcBef>
              <a:spcAft>
                <a:spcPts val="600"/>
              </a:spcAft>
              <a:buFont typeface="Arial" panose="020B0604020202020204" pitchFamily="34" charset="0"/>
              <a:buChar char="•"/>
            </a:pPr>
            <a:r>
              <a:rPr lang="en-US" altLang="ko-KR" sz="2800" b="1" dirty="0">
                <a:ea typeface="Gulim" panose="020B0600000101010101" pitchFamily="34" charset="-127"/>
                <a:sym typeface="Wingdings" panose="05000000000000000000" pitchFamily="2" charset="2"/>
              </a:rPr>
              <a:t>Lowest Levels of language development: New-sentence group</a:t>
            </a:r>
            <a:endParaRPr lang="en-US" altLang="zh-CN" sz="2800" b="1" dirty="0">
              <a:ea typeface="Gulim" panose="020B0600000101010101" pitchFamily="34" charset="-127"/>
            </a:endParaRPr>
          </a:p>
          <a:p>
            <a:pPr marL="342900" indent="-342900">
              <a:spcBef>
                <a:spcPts val="600"/>
              </a:spcBef>
              <a:spcAft>
                <a:spcPts val="600"/>
              </a:spcAft>
              <a:buFont typeface="Arial" panose="020B0604020202020204" pitchFamily="34" charset="0"/>
              <a:buChar char="•"/>
            </a:pPr>
            <a:endParaRPr lang="en-GB" sz="2800" dirty="0"/>
          </a:p>
        </p:txBody>
      </p:sp>
      <p:sp>
        <p:nvSpPr>
          <p:cNvPr id="4" name="TextBox 3">
            <a:extLst>
              <a:ext uri="{FF2B5EF4-FFF2-40B4-BE49-F238E27FC236}">
                <a16:creationId xmlns:a16="http://schemas.microsoft.com/office/drawing/2014/main" id="{34DFB2E9-AD37-4805-A387-A8471E3D5CFE}"/>
              </a:ext>
            </a:extLst>
          </p:cNvPr>
          <p:cNvSpPr txBox="1"/>
          <p:nvPr/>
        </p:nvSpPr>
        <p:spPr>
          <a:xfrm>
            <a:off x="2987824" y="5517232"/>
            <a:ext cx="4968552" cy="646331"/>
          </a:xfrm>
          <a:prstGeom prst="rect">
            <a:avLst/>
          </a:prstGeom>
          <a:noFill/>
        </p:spPr>
        <p:txBody>
          <a:bodyPr wrap="square" rtlCol="0">
            <a:spAutoFit/>
          </a:bodyPr>
          <a:lstStyle/>
          <a:p>
            <a:r>
              <a:rPr lang="en-GB" sz="3600" dirty="0"/>
              <a:t>Why do you think this is?</a:t>
            </a:r>
          </a:p>
        </p:txBody>
      </p:sp>
      <p:pic>
        <p:nvPicPr>
          <p:cNvPr id="6" name="Picture 5">
            <a:extLst>
              <a:ext uri="{FF2B5EF4-FFF2-40B4-BE49-F238E27FC236}">
                <a16:creationId xmlns:a16="http://schemas.microsoft.com/office/drawing/2014/main" id="{FC72FD0D-4E2A-4097-9385-CFB2D75D343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56376" y="5520996"/>
            <a:ext cx="638801" cy="638801"/>
          </a:xfrm>
          <a:prstGeom prst="rect">
            <a:avLst/>
          </a:prstGeom>
        </p:spPr>
      </p:pic>
    </p:spTree>
    <p:extLst>
      <p:ext uri="{BB962C8B-B14F-4D97-AF65-F5344CB8AC3E}">
        <p14:creationId xmlns:p14="http://schemas.microsoft.com/office/powerpoint/2010/main" val="554916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Cognitive Processes</a:t>
            </a:r>
          </a:p>
        </p:txBody>
      </p:sp>
      <p:sp>
        <p:nvSpPr>
          <p:cNvPr id="3" name="Content Placeholder 2"/>
          <p:cNvSpPr>
            <a:spLocks noGrp="1"/>
          </p:cNvSpPr>
          <p:nvPr>
            <p:ph idx="1"/>
          </p:nvPr>
        </p:nvSpPr>
        <p:spPr>
          <a:xfrm>
            <a:off x="453048" y="1628800"/>
            <a:ext cx="8229600" cy="4525963"/>
          </a:xfrm>
        </p:spPr>
        <p:txBody>
          <a:bodyPr/>
          <a:lstStyle/>
          <a:p>
            <a:r>
              <a:rPr lang="en-GB" b="1" dirty="0"/>
              <a:t>Operating Principles</a:t>
            </a:r>
          </a:p>
          <a:p>
            <a:r>
              <a:rPr lang="en-GB" dirty="0"/>
              <a:t>Sensorimotor Schemata</a:t>
            </a:r>
          </a:p>
          <a:p>
            <a:r>
              <a:rPr lang="en-GB" dirty="0"/>
              <a:t>Cognitive Constraints</a:t>
            </a:r>
          </a:p>
          <a:p>
            <a:r>
              <a:rPr lang="en-GB" dirty="0"/>
              <a:t>Impairments of Language &amp; Cognition</a:t>
            </a:r>
          </a:p>
          <a:p>
            <a:endParaRPr lang="en-GB" dirty="0"/>
          </a:p>
        </p:txBody>
      </p:sp>
    </p:spTree>
    <p:extLst>
      <p:ext uri="{BB962C8B-B14F-4D97-AF65-F5344CB8AC3E}">
        <p14:creationId xmlns:p14="http://schemas.microsoft.com/office/powerpoint/2010/main" val="3940379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850106"/>
          </a:xfrm>
        </p:spPr>
        <p:txBody>
          <a:bodyPr/>
          <a:lstStyle/>
          <a:p>
            <a:r>
              <a:rPr lang="en-GB" b="1" dirty="0"/>
              <a:t>Operating Principles</a:t>
            </a:r>
          </a:p>
        </p:txBody>
      </p:sp>
      <p:sp>
        <p:nvSpPr>
          <p:cNvPr id="3" name="Content Placeholder 2"/>
          <p:cNvSpPr>
            <a:spLocks noGrp="1"/>
          </p:cNvSpPr>
          <p:nvPr>
            <p:ph idx="1"/>
          </p:nvPr>
        </p:nvSpPr>
        <p:spPr>
          <a:xfrm>
            <a:off x="251520" y="1196752"/>
            <a:ext cx="8856984" cy="4525963"/>
          </a:xfrm>
        </p:spPr>
        <p:txBody>
          <a:bodyPr>
            <a:noAutofit/>
          </a:bodyPr>
          <a:lstStyle/>
          <a:p>
            <a:pPr>
              <a:lnSpc>
                <a:spcPct val="90000"/>
              </a:lnSpc>
              <a:spcBef>
                <a:spcPts val="600"/>
              </a:spcBef>
              <a:spcAft>
                <a:spcPts val="600"/>
              </a:spcAft>
            </a:pPr>
            <a:r>
              <a:rPr lang="en-GB" sz="2800" dirty="0"/>
              <a:t>Dan </a:t>
            </a:r>
            <a:r>
              <a:rPr lang="en-GB" sz="2800" dirty="0" err="1"/>
              <a:t>Slobin</a:t>
            </a:r>
            <a:r>
              <a:rPr lang="en-GB" sz="2800" dirty="0"/>
              <a:t> (1990) Operating principles that together constitute the child’s language-making capacity.</a:t>
            </a:r>
          </a:p>
          <a:p>
            <a:pPr>
              <a:lnSpc>
                <a:spcPct val="90000"/>
              </a:lnSpc>
            </a:pPr>
            <a:r>
              <a:rPr lang="en-GB" sz="2800" dirty="0"/>
              <a:t>Operating principle takes the form of directives to the child- children </a:t>
            </a:r>
            <a:r>
              <a:rPr lang="en-GB" sz="2800" u="sng" dirty="0"/>
              <a:t>must</a:t>
            </a:r>
            <a:r>
              <a:rPr lang="en-GB" sz="2800" dirty="0"/>
              <a:t> keep track of the relationship between the order in which words appear and the meanings they express</a:t>
            </a:r>
          </a:p>
          <a:p>
            <a:pPr>
              <a:lnSpc>
                <a:spcPct val="90000"/>
              </a:lnSpc>
            </a:pPr>
            <a:r>
              <a:rPr lang="en-GB" sz="2800" dirty="0"/>
              <a:t>Age 2- two word stage – known as telegraphic speech because its filled with short, simple sequences using mostly nouns and verbs e.g.  “</a:t>
            </a:r>
            <a:r>
              <a:rPr lang="en-GB" sz="2800" dirty="0" err="1"/>
              <a:t>allgone</a:t>
            </a:r>
            <a:r>
              <a:rPr lang="en-GB" sz="2800" dirty="0"/>
              <a:t> milk”</a:t>
            </a:r>
          </a:p>
          <a:p>
            <a:pPr>
              <a:lnSpc>
                <a:spcPct val="90000"/>
              </a:lnSpc>
            </a:pPr>
            <a:r>
              <a:rPr lang="en-GB" sz="2800" dirty="0"/>
              <a:t>Shows that they have some recognition for grammar</a:t>
            </a:r>
          </a:p>
        </p:txBody>
      </p:sp>
    </p:spTree>
    <p:extLst>
      <p:ext uri="{BB962C8B-B14F-4D97-AF65-F5344CB8AC3E}">
        <p14:creationId xmlns:p14="http://schemas.microsoft.com/office/powerpoint/2010/main" val="24306357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850106"/>
          </a:xfrm>
        </p:spPr>
        <p:txBody>
          <a:bodyPr/>
          <a:lstStyle/>
          <a:p>
            <a:r>
              <a:rPr lang="en-GB" b="1" dirty="0"/>
              <a:t>Operating Principles - Issues</a:t>
            </a:r>
          </a:p>
        </p:txBody>
      </p:sp>
      <p:sp>
        <p:nvSpPr>
          <p:cNvPr id="3" name="Content Placeholder 2"/>
          <p:cNvSpPr>
            <a:spLocks noGrp="1"/>
          </p:cNvSpPr>
          <p:nvPr>
            <p:ph idx="1"/>
          </p:nvPr>
        </p:nvSpPr>
        <p:spPr>
          <a:xfrm>
            <a:off x="179512" y="960915"/>
            <a:ext cx="8856984" cy="4525963"/>
          </a:xfrm>
        </p:spPr>
        <p:txBody>
          <a:bodyPr>
            <a:noAutofit/>
          </a:bodyPr>
          <a:lstStyle/>
          <a:p>
            <a:pPr>
              <a:lnSpc>
                <a:spcPct val="90000"/>
              </a:lnSpc>
              <a:spcBef>
                <a:spcPts val="600"/>
              </a:spcBef>
              <a:spcAft>
                <a:spcPts val="600"/>
              </a:spcAft>
            </a:pPr>
            <a:r>
              <a:rPr lang="en-GB" sz="2800" dirty="0"/>
              <a:t>Extension: children to try to use the same unit of meaning (i.e. morpheme) to mark the same concept.</a:t>
            </a:r>
          </a:p>
          <a:p>
            <a:pPr>
              <a:lnSpc>
                <a:spcPct val="90000"/>
              </a:lnSpc>
              <a:spcBef>
                <a:spcPts val="600"/>
              </a:spcBef>
              <a:spcAft>
                <a:spcPts val="600"/>
              </a:spcAft>
            </a:pPr>
            <a:r>
              <a:rPr lang="en-GB" sz="2800" dirty="0"/>
              <a:t>E.g. Past, present and future tense “We go yesterday” “We go today” “We go tomorrow”</a:t>
            </a:r>
          </a:p>
          <a:p>
            <a:pPr>
              <a:lnSpc>
                <a:spcPct val="90000"/>
              </a:lnSpc>
              <a:spcBef>
                <a:spcPts val="600"/>
              </a:spcBef>
              <a:spcAft>
                <a:spcPts val="600"/>
              </a:spcAft>
            </a:pPr>
            <a:r>
              <a:rPr lang="en-GB" sz="2800" dirty="0"/>
              <a:t>Children use operating principles like extension to form hypotheses about how </a:t>
            </a:r>
            <a:r>
              <a:rPr lang="en-GB" sz="2800" u="sng" dirty="0"/>
              <a:t>morphemes</a:t>
            </a:r>
            <a:r>
              <a:rPr lang="en-GB" sz="2800" dirty="0"/>
              <a:t> work</a:t>
            </a:r>
          </a:p>
          <a:p>
            <a:pPr>
              <a:lnSpc>
                <a:spcPct val="90000"/>
              </a:lnSpc>
              <a:spcBef>
                <a:spcPts val="600"/>
              </a:spcBef>
              <a:spcAft>
                <a:spcPts val="600"/>
              </a:spcAft>
            </a:pPr>
            <a:r>
              <a:rPr lang="en-GB" sz="2800" dirty="0"/>
              <a:t>Overregulation: a grammatical error, usually appearing during early language development, in which rules the language are applied too widely, resulting in incorrect linguistic forms.</a:t>
            </a:r>
          </a:p>
          <a:p>
            <a:pPr>
              <a:lnSpc>
                <a:spcPct val="90000"/>
              </a:lnSpc>
              <a:spcBef>
                <a:spcPts val="600"/>
              </a:spcBef>
              <a:spcAft>
                <a:spcPts val="600"/>
              </a:spcAft>
            </a:pPr>
            <a:r>
              <a:rPr lang="en-GB" sz="2800" dirty="0"/>
              <a:t>E.g. “The dog is hungry”, “The people is hungry”</a:t>
            </a:r>
          </a:p>
        </p:txBody>
      </p:sp>
      <p:sp>
        <p:nvSpPr>
          <p:cNvPr id="4" name="TextBox 3"/>
          <p:cNvSpPr txBox="1"/>
          <p:nvPr/>
        </p:nvSpPr>
        <p:spPr>
          <a:xfrm>
            <a:off x="2915816" y="6021288"/>
            <a:ext cx="3384376" cy="461665"/>
          </a:xfrm>
          <a:prstGeom prst="rect">
            <a:avLst/>
          </a:prstGeom>
          <a:noFill/>
        </p:spPr>
        <p:txBody>
          <a:bodyPr wrap="square" rtlCol="0">
            <a:spAutoFit/>
          </a:bodyPr>
          <a:lstStyle/>
          <a:p>
            <a:r>
              <a:rPr lang="en-GB" sz="2400" b="1" dirty="0"/>
              <a:t>What is a morpheme?</a:t>
            </a:r>
          </a:p>
        </p:txBody>
      </p:sp>
    </p:spTree>
    <p:extLst>
      <p:ext uri="{BB962C8B-B14F-4D97-AF65-F5344CB8AC3E}">
        <p14:creationId xmlns:p14="http://schemas.microsoft.com/office/powerpoint/2010/main" val="21812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60648"/>
            <a:ext cx="7772400" cy="1470025"/>
          </a:xfrm>
        </p:spPr>
        <p:txBody>
          <a:bodyPr/>
          <a:lstStyle/>
          <a:p>
            <a:r>
              <a:rPr lang="en-GB" dirty="0"/>
              <a:t>What is a morpheme?</a:t>
            </a:r>
          </a:p>
        </p:txBody>
      </p:sp>
      <p:sp>
        <p:nvSpPr>
          <p:cNvPr id="4" name="TextBox 3"/>
          <p:cNvSpPr txBox="1"/>
          <p:nvPr/>
        </p:nvSpPr>
        <p:spPr>
          <a:xfrm>
            <a:off x="539552" y="1412776"/>
            <a:ext cx="7776864"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A morpheme is the smallest grammatical unit in a language. </a:t>
            </a:r>
          </a:p>
          <a:p>
            <a:pPr marL="285750" indent="-285750">
              <a:buFont typeface="Arial" panose="020B0604020202020204" pitchFamily="34" charset="0"/>
              <a:buChar char="•"/>
            </a:pPr>
            <a:r>
              <a:rPr lang="en-GB" sz="2400" dirty="0"/>
              <a:t>A morpheme is not identical to a word, and the principal difference between the two is that a morpheme may or may not stand alone, whereas a word, by definition, is freestanding. </a:t>
            </a:r>
          </a:p>
          <a:p>
            <a:pPr marL="285750" indent="-285750">
              <a:buFont typeface="Arial" panose="020B0604020202020204" pitchFamily="34" charset="0"/>
              <a:buChar char="•"/>
            </a:pPr>
            <a:r>
              <a:rPr lang="en-GB" sz="2400" dirty="0"/>
              <a:t>The linguistics field of study dedicated to morphemes is called morphology.</a:t>
            </a:r>
          </a:p>
        </p:txBody>
      </p:sp>
      <p:sp>
        <p:nvSpPr>
          <p:cNvPr id="5" name="TextBox 4"/>
          <p:cNvSpPr txBox="1"/>
          <p:nvPr/>
        </p:nvSpPr>
        <p:spPr>
          <a:xfrm>
            <a:off x="827584" y="4797152"/>
            <a:ext cx="7920880" cy="923330"/>
          </a:xfrm>
          <a:prstGeom prst="rect">
            <a:avLst/>
          </a:prstGeom>
          <a:noFill/>
        </p:spPr>
        <p:txBody>
          <a:bodyPr wrap="square" rtlCol="0">
            <a:spAutoFit/>
          </a:bodyPr>
          <a:lstStyle/>
          <a:p>
            <a:r>
              <a:rPr lang="en-GB" dirty="0"/>
              <a:t>a meaningful morphological unit of a language that cannot be further divided (e.g. </a:t>
            </a:r>
            <a:r>
              <a:rPr lang="en-GB" i="1" dirty="0"/>
              <a:t>in</a:t>
            </a:r>
            <a:r>
              <a:rPr lang="en-GB" dirty="0"/>
              <a:t>, </a:t>
            </a:r>
            <a:r>
              <a:rPr lang="en-GB" i="1" dirty="0"/>
              <a:t>come</a:t>
            </a:r>
            <a:r>
              <a:rPr lang="en-GB" dirty="0"/>
              <a:t>, </a:t>
            </a:r>
            <a:r>
              <a:rPr lang="en-GB" i="1" dirty="0"/>
              <a:t>-</a:t>
            </a:r>
            <a:r>
              <a:rPr lang="en-GB" i="1" dirty="0" err="1"/>
              <a:t>ing</a:t>
            </a:r>
            <a:r>
              <a:rPr lang="en-GB" dirty="0"/>
              <a:t>, forming </a:t>
            </a:r>
            <a:r>
              <a:rPr lang="en-GB" i="1" dirty="0"/>
              <a:t>incoming</a:t>
            </a:r>
            <a:r>
              <a:rPr lang="en-GB" dirty="0"/>
              <a:t> </a:t>
            </a:r>
            <a:r>
              <a:rPr lang="en-GB" dirty="0" smtClean="0"/>
              <a:t>). This includes prefixes and suffixes which have no meaning on their own but change the meaning of a word.</a:t>
            </a:r>
            <a:endParaRPr lang="en-GB" dirty="0"/>
          </a:p>
        </p:txBody>
      </p:sp>
    </p:spTree>
    <p:extLst>
      <p:ext uri="{BB962C8B-B14F-4D97-AF65-F5344CB8AC3E}">
        <p14:creationId xmlns:p14="http://schemas.microsoft.com/office/powerpoint/2010/main" val="3772306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850106"/>
          </a:xfrm>
        </p:spPr>
        <p:txBody>
          <a:bodyPr/>
          <a:lstStyle/>
          <a:p>
            <a:r>
              <a:rPr lang="en-GB" b="1" dirty="0"/>
              <a:t>Operating Principles</a:t>
            </a:r>
          </a:p>
        </p:txBody>
      </p:sp>
      <p:sp>
        <p:nvSpPr>
          <p:cNvPr id="3" name="Content Placeholder 2"/>
          <p:cNvSpPr>
            <a:spLocks noGrp="1"/>
          </p:cNvSpPr>
          <p:nvPr>
            <p:ph idx="1"/>
          </p:nvPr>
        </p:nvSpPr>
        <p:spPr>
          <a:xfrm>
            <a:off x="251520" y="1196752"/>
            <a:ext cx="8856984" cy="4525963"/>
          </a:xfrm>
        </p:spPr>
        <p:txBody>
          <a:bodyPr>
            <a:noAutofit/>
          </a:bodyPr>
          <a:lstStyle/>
          <a:p>
            <a:pPr>
              <a:lnSpc>
                <a:spcPct val="90000"/>
              </a:lnSpc>
              <a:spcBef>
                <a:spcPts val="600"/>
              </a:spcBef>
              <a:spcAft>
                <a:spcPts val="600"/>
              </a:spcAft>
            </a:pPr>
            <a:r>
              <a:rPr lang="en-GB" sz="2800" dirty="0" smtClean="0"/>
              <a:t>We take these operating principles for granted as adults as long as we have learnt them when we were in the ‘critical period’ (see for example </a:t>
            </a:r>
            <a:r>
              <a:rPr lang="en-GB" sz="2800" dirty="0" err="1" smtClean="0"/>
              <a:t>Pleh</a:t>
            </a:r>
            <a:r>
              <a:rPr lang="en-GB" sz="2800" dirty="0" smtClean="0"/>
              <a:t>, 1990)</a:t>
            </a:r>
          </a:p>
          <a:p>
            <a:pPr>
              <a:lnSpc>
                <a:spcPct val="90000"/>
              </a:lnSpc>
              <a:spcBef>
                <a:spcPts val="600"/>
              </a:spcBef>
              <a:spcAft>
                <a:spcPts val="600"/>
              </a:spcAft>
            </a:pPr>
            <a:r>
              <a:rPr lang="en-GB" sz="2800" dirty="0" smtClean="0"/>
              <a:t>In the case of Genie we can see that these Operating Principles did not develop and her capacity for fully acquiring language was prevented by the loss of her cognitive abilities due to neglect</a:t>
            </a:r>
            <a:endParaRPr lang="en-GB" sz="2800" dirty="0"/>
          </a:p>
        </p:txBody>
      </p:sp>
    </p:spTree>
    <p:extLst>
      <p:ext uri="{BB962C8B-B14F-4D97-AF65-F5344CB8AC3E}">
        <p14:creationId xmlns:p14="http://schemas.microsoft.com/office/powerpoint/2010/main" val="237411933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Cognitive Processes</a:t>
            </a:r>
          </a:p>
        </p:txBody>
      </p:sp>
      <p:sp>
        <p:nvSpPr>
          <p:cNvPr id="3" name="Content Placeholder 2"/>
          <p:cNvSpPr>
            <a:spLocks noGrp="1"/>
          </p:cNvSpPr>
          <p:nvPr>
            <p:ph idx="1"/>
          </p:nvPr>
        </p:nvSpPr>
        <p:spPr>
          <a:xfrm>
            <a:off x="453048" y="1628800"/>
            <a:ext cx="8229600" cy="4525963"/>
          </a:xfrm>
        </p:spPr>
        <p:txBody>
          <a:bodyPr/>
          <a:lstStyle/>
          <a:p>
            <a:r>
              <a:rPr lang="en-GB" dirty="0"/>
              <a:t>Operating Principles</a:t>
            </a:r>
          </a:p>
          <a:p>
            <a:r>
              <a:rPr lang="en-GB" b="1" dirty="0"/>
              <a:t>Sensorimotor Schemata</a:t>
            </a:r>
          </a:p>
          <a:p>
            <a:r>
              <a:rPr lang="en-GB" dirty="0"/>
              <a:t>Cognitive Constraints</a:t>
            </a:r>
          </a:p>
          <a:p>
            <a:r>
              <a:rPr lang="en-GB" dirty="0"/>
              <a:t>Impairments of Language &amp; Cognition</a:t>
            </a:r>
          </a:p>
          <a:p>
            <a:endParaRPr lang="en-GB" dirty="0"/>
          </a:p>
        </p:txBody>
      </p:sp>
    </p:spTree>
    <p:extLst>
      <p:ext uri="{BB962C8B-B14F-4D97-AF65-F5344CB8AC3E}">
        <p14:creationId xmlns:p14="http://schemas.microsoft.com/office/powerpoint/2010/main" val="38634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923" y="44624"/>
            <a:ext cx="8928992" cy="1143000"/>
          </a:xfrm>
        </p:spPr>
        <p:txBody>
          <a:bodyPr>
            <a:normAutofit/>
          </a:bodyPr>
          <a:lstStyle/>
          <a:p>
            <a:r>
              <a:rPr lang="en-GB" b="1" dirty="0"/>
              <a:t>Cognitive Development</a:t>
            </a:r>
          </a:p>
        </p:txBody>
      </p:sp>
      <p:sp>
        <p:nvSpPr>
          <p:cNvPr id="3" name="TextBox 2"/>
          <p:cNvSpPr txBox="1"/>
          <p:nvPr/>
        </p:nvSpPr>
        <p:spPr>
          <a:xfrm>
            <a:off x="359532" y="1268760"/>
            <a:ext cx="8424936"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Cognitive development is the study of childhood neurological and psychological development. </a:t>
            </a:r>
          </a:p>
          <a:p>
            <a:pPr marL="285750" indent="-285750">
              <a:spcBef>
                <a:spcPts val="600"/>
              </a:spcBef>
              <a:spcAft>
                <a:spcPts val="600"/>
              </a:spcAft>
              <a:buFont typeface="Arial" panose="020B0604020202020204" pitchFamily="34" charset="0"/>
              <a:buChar char="•"/>
            </a:pPr>
            <a:r>
              <a:rPr lang="en-GB" sz="2400" dirty="0"/>
              <a:t>Specifically, cognitive development is assessed based on the level of conception, perception, information processing, and language as an indicator of brain development. </a:t>
            </a:r>
          </a:p>
          <a:p>
            <a:pPr marL="285750" indent="-285750">
              <a:spcBef>
                <a:spcPts val="600"/>
              </a:spcBef>
              <a:spcAft>
                <a:spcPts val="600"/>
              </a:spcAft>
              <a:buFont typeface="Arial" panose="020B0604020202020204" pitchFamily="34" charset="0"/>
              <a:buChar char="•"/>
            </a:pPr>
            <a:r>
              <a:rPr lang="en-GB" sz="2400" dirty="0"/>
              <a:t>It is generally recognized that cognitive development progresses with age, as human awareness and understanding of the world increases from infancy to childhood, and then again into adolescence. </a:t>
            </a:r>
          </a:p>
          <a:p>
            <a:pPr marL="285750" indent="-285750">
              <a:spcBef>
                <a:spcPts val="600"/>
              </a:spcBef>
              <a:spcAft>
                <a:spcPts val="600"/>
              </a:spcAft>
              <a:buFont typeface="Arial" panose="020B0604020202020204" pitchFamily="34" charset="0"/>
              <a:buChar char="•"/>
            </a:pPr>
            <a:r>
              <a:rPr lang="en-GB" sz="2400" dirty="0"/>
              <a:t>The process of cognitive development was first described by Jean Piaget, in his Theory of Cognitive Development.</a:t>
            </a:r>
          </a:p>
        </p:txBody>
      </p:sp>
    </p:spTree>
    <p:extLst>
      <p:ext uri="{BB962C8B-B14F-4D97-AF65-F5344CB8AC3E}">
        <p14:creationId xmlns:p14="http://schemas.microsoft.com/office/powerpoint/2010/main" val="1278247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402736" y="1053405"/>
            <a:ext cx="842493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Piaget’s theory of cognitive development involves the following distinct components:</a:t>
            </a:r>
          </a:p>
        </p:txBody>
      </p:sp>
      <p:sp>
        <p:nvSpPr>
          <p:cNvPr id="4" name="TextBox 3"/>
          <p:cNvSpPr txBox="1"/>
          <p:nvPr/>
        </p:nvSpPr>
        <p:spPr>
          <a:xfrm>
            <a:off x="899592" y="1894949"/>
            <a:ext cx="8136904" cy="2246769"/>
          </a:xfrm>
          <a:prstGeom prst="rect">
            <a:avLst/>
          </a:prstGeom>
          <a:noFill/>
        </p:spPr>
        <p:txBody>
          <a:bodyPr wrap="square" rtlCol="0">
            <a:spAutoFit/>
          </a:bodyPr>
          <a:lstStyle/>
          <a:p>
            <a:pPr marL="457200" indent="-457200">
              <a:buFont typeface="+mj-lt"/>
              <a:buAutoNum type="arabicPeriod"/>
            </a:pPr>
            <a:r>
              <a:rPr lang="en-GB" sz="2000" dirty="0"/>
              <a:t>Schemas: Blocks of knowledge gained through experiences and interacting with the local environment.</a:t>
            </a:r>
          </a:p>
          <a:p>
            <a:pPr marL="457200" indent="-457200">
              <a:buFont typeface="+mj-lt"/>
              <a:buAutoNum type="arabicPeriod"/>
            </a:pPr>
            <a:r>
              <a:rPr lang="en-GB" sz="2000" dirty="0"/>
              <a:t>Assimilation: Applying new information into existing schemas.</a:t>
            </a:r>
          </a:p>
          <a:p>
            <a:pPr marL="457200" indent="-457200">
              <a:buFont typeface="+mj-lt"/>
              <a:buAutoNum type="arabicPeriod"/>
            </a:pPr>
            <a:r>
              <a:rPr lang="en-GB" sz="2000" dirty="0"/>
              <a:t>Adaptation: The ability to build on previous experiences and knowledge.</a:t>
            </a:r>
          </a:p>
          <a:p>
            <a:pPr marL="457200" indent="-457200">
              <a:buFont typeface="+mj-lt"/>
              <a:buAutoNum type="arabicPeriod"/>
            </a:pPr>
            <a:r>
              <a:rPr lang="en-GB" sz="2000" dirty="0"/>
              <a:t>Equilibration: When most new experiences fit within an existing schema. Cognitive progression occurs when information does not fit within an existing schema and poses a challenge.</a:t>
            </a:r>
          </a:p>
        </p:txBody>
      </p:sp>
      <p:sp>
        <p:nvSpPr>
          <p:cNvPr id="5" name="TextBox 4"/>
          <p:cNvSpPr txBox="1"/>
          <p:nvPr/>
        </p:nvSpPr>
        <p:spPr>
          <a:xfrm>
            <a:off x="474744" y="4365104"/>
            <a:ext cx="8280920"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Four distinct stages of cognitive development (sensorimotor, preoperational, concrete operational, and formal operational stages).</a:t>
            </a:r>
          </a:p>
        </p:txBody>
      </p:sp>
    </p:spTree>
    <p:extLst>
      <p:ext uri="{BB962C8B-B14F-4D97-AF65-F5344CB8AC3E}">
        <p14:creationId xmlns:p14="http://schemas.microsoft.com/office/powerpoint/2010/main" val="3204163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467544" y="1772816"/>
            <a:ext cx="8424936"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sensorimotor stage is the first stage of cognitive development and lasts from birth to two years of age. </a:t>
            </a:r>
          </a:p>
          <a:p>
            <a:pPr marL="285750" indent="-285750">
              <a:buFont typeface="Arial" panose="020B0604020202020204" pitchFamily="34" charset="0"/>
              <a:buChar char="•"/>
            </a:pPr>
            <a:r>
              <a:rPr lang="en-GB" sz="2400" dirty="0"/>
              <a:t>This stage is characterized by reflexive actions which lack logical thought processes and involve interacting with the environment based on a specific goal. </a:t>
            </a:r>
          </a:p>
          <a:p>
            <a:pPr marL="285750" indent="-285750">
              <a:buFont typeface="Arial" panose="020B0604020202020204" pitchFamily="34" charset="0"/>
              <a:buChar char="•"/>
            </a:pPr>
            <a:r>
              <a:rPr lang="en-GB" sz="2400" dirty="0"/>
              <a:t>There are six distinct sub-stages of the sensorimotor stage, reflecting the rapid brain development that occurs during the first two years of life. </a:t>
            </a:r>
          </a:p>
          <a:p>
            <a:pPr marL="285750" indent="-285750">
              <a:buFont typeface="Arial" panose="020B0604020202020204" pitchFamily="34" charset="0"/>
              <a:buChar char="•"/>
            </a:pPr>
            <a:r>
              <a:rPr lang="en-GB" sz="2400" dirty="0"/>
              <a:t>The end of the sensorimotor stage ends when children begin to mentally consider reality, and the preoperational stage begins. </a:t>
            </a:r>
          </a:p>
          <a:p>
            <a:pPr marL="285750" indent="-285750">
              <a:buFont typeface="Arial" panose="020B0604020202020204" pitchFamily="34" charset="0"/>
              <a:buChar char="•"/>
            </a:pPr>
            <a:r>
              <a:rPr lang="en-GB" sz="2400" dirty="0"/>
              <a:t>The six sub-stages are as follows:</a:t>
            </a:r>
          </a:p>
        </p:txBody>
      </p:sp>
      <p:sp>
        <p:nvSpPr>
          <p:cNvPr id="6" name="TextBox 5"/>
          <p:cNvSpPr txBox="1"/>
          <p:nvPr/>
        </p:nvSpPr>
        <p:spPr>
          <a:xfrm>
            <a:off x="179512" y="1143000"/>
            <a:ext cx="4428492" cy="523220"/>
          </a:xfrm>
          <a:prstGeom prst="rect">
            <a:avLst/>
          </a:prstGeom>
          <a:noFill/>
        </p:spPr>
        <p:txBody>
          <a:bodyPr wrap="square" rtlCol="0">
            <a:spAutoFit/>
          </a:bodyPr>
          <a:lstStyle/>
          <a:p>
            <a:r>
              <a:rPr lang="en-GB" sz="2800" b="1" dirty="0"/>
              <a:t>Sensorimotor Stage</a:t>
            </a:r>
          </a:p>
        </p:txBody>
      </p:sp>
    </p:spTree>
    <p:extLst>
      <p:ext uri="{BB962C8B-B14F-4D97-AF65-F5344CB8AC3E}">
        <p14:creationId xmlns:p14="http://schemas.microsoft.com/office/powerpoint/2010/main" val="290432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467544" y="2564904"/>
            <a:ext cx="8424936"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This stage is characterized by innate reflexes which are used to interact with the environment. These reflexes include, sucking, gripping, and touching.</a:t>
            </a:r>
          </a:p>
        </p:txBody>
      </p:sp>
      <p:sp>
        <p:nvSpPr>
          <p:cNvPr id="6" name="TextBox 5"/>
          <p:cNvSpPr txBox="1"/>
          <p:nvPr/>
        </p:nvSpPr>
        <p:spPr>
          <a:xfrm>
            <a:off x="251520" y="1556792"/>
            <a:ext cx="4428492" cy="523220"/>
          </a:xfrm>
          <a:prstGeom prst="rect">
            <a:avLst/>
          </a:prstGeom>
          <a:noFill/>
        </p:spPr>
        <p:txBody>
          <a:bodyPr wrap="square" rtlCol="0">
            <a:spAutoFit/>
          </a:bodyPr>
          <a:lstStyle/>
          <a:p>
            <a:r>
              <a:rPr lang="en-GB" sz="2800" b="1" dirty="0"/>
              <a:t>1. Birth to one-month old</a:t>
            </a:r>
          </a:p>
        </p:txBody>
      </p:sp>
    </p:spTree>
    <p:extLst>
      <p:ext uri="{BB962C8B-B14F-4D97-AF65-F5344CB8AC3E}">
        <p14:creationId xmlns:p14="http://schemas.microsoft.com/office/powerpoint/2010/main" val="3406790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107504" y="1719972"/>
            <a:ext cx="8928992" cy="427809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This stage is an extension of the reflexes exhibited in </a:t>
            </a:r>
            <a:r>
              <a:rPr lang="en-GB" sz="2200" dirty="0" err="1"/>
              <a:t>newborn</a:t>
            </a:r>
            <a:r>
              <a:rPr lang="en-GB" sz="2200" dirty="0"/>
              <a:t> infants by repeating reflexive behaviours in response to pleasure experienced by the action. </a:t>
            </a:r>
          </a:p>
          <a:p>
            <a:pPr marL="285750" indent="-285750">
              <a:spcBef>
                <a:spcPts val="600"/>
              </a:spcBef>
              <a:spcAft>
                <a:spcPts val="600"/>
              </a:spcAft>
              <a:buFont typeface="Arial" panose="020B0604020202020204" pitchFamily="34" charset="0"/>
              <a:buChar char="•"/>
            </a:pPr>
            <a:r>
              <a:rPr lang="en-GB" sz="2200" dirty="0"/>
              <a:t>This stage is also characterized by “assimilation” and “accommodation” as a process of adaptation to the local environment. </a:t>
            </a:r>
          </a:p>
          <a:p>
            <a:pPr marL="285750" indent="-285750">
              <a:spcBef>
                <a:spcPts val="600"/>
              </a:spcBef>
              <a:spcAft>
                <a:spcPts val="600"/>
              </a:spcAft>
              <a:buFont typeface="Arial" panose="020B0604020202020204" pitchFamily="34" charset="0"/>
              <a:buChar char="•"/>
            </a:pPr>
            <a:r>
              <a:rPr lang="en-GB" sz="2200" dirty="0"/>
              <a:t>Assimilation involves responding to a novel stimulus consistent with previous reflexive experiences. For example, a new object introduced to an infant may be reflexively pulled into their mouth. </a:t>
            </a:r>
          </a:p>
          <a:p>
            <a:pPr marL="285750" indent="-285750">
              <a:spcBef>
                <a:spcPts val="600"/>
              </a:spcBef>
              <a:spcAft>
                <a:spcPts val="600"/>
              </a:spcAft>
              <a:buFont typeface="Arial" panose="020B0604020202020204" pitchFamily="34" charset="0"/>
              <a:buChar char="•"/>
            </a:pPr>
            <a:r>
              <a:rPr lang="en-GB" sz="2200" dirty="0"/>
              <a:t>Accommodation occurs when the infant is required to modify their response to a new object. For example, to place a novel object into their mouth, the infant may need to open their mouth wider.</a:t>
            </a:r>
          </a:p>
        </p:txBody>
      </p:sp>
      <p:sp>
        <p:nvSpPr>
          <p:cNvPr id="6" name="TextBox 5"/>
          <p:cNvSpPr txBox="1"/>
          <p:nvPr/>
        </p:nvSpPr>
        <p:spPr>
          <a:xfrm>
            <a:off x="251520" y="980728"/>
            <a:ext cx="4824536" cy="523220"/>
          </a:xfrm>
          <a:prstGeom prst="rect">
            <a:avLst/>
          </a:prstGeom>
          <a:noFill/>
        </p:spPr>
        <p:txBody>
          <a:bodyPr wrap="square" rtlCol="0">
            <a:spAutoFit/>
          </a:bodyPr>
          <a:lstStyle/>
          <a:p>
            <a:r>
              <a:rPr lang="en-GB" sz="2800" b="1" dirty="0"/>
              <a:t>2. One to four-months of age</a:t>
            </a:r>
          </a:p>
        </p:txBody>
      </p:sp>
    </p:spTree>
    <p:extLst>
      <p:ext uri="{BB962C8B-B14F-4D97-AF65-F5344CB8AC3E}">
        <p14:creationId xmlns:p14="http://schemas.microsoft.com/office/powerpoint/2010/main" val="292302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395536" y="2276872"/>
            <a:ext cx="8424936" cy="298543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From the age of five to eight months, infants begin to recreate pleasurable experiences and form habits as a result. </a:t>
            </a:r>
          </a:p>
          <a:p>
            <a:pPr marL="285750" indent="-285750">
              <a:spcBef>
                <a:spcPts val="600"/>
              </a:spcBef>
              <a:spcAft>
                <a:spcPts val="600"/>
              </a:spcAft>
              <a:buFont typeface="Arial" panose="020B0604020202020204" pitchFamily="34" charset="0"/>
              <a:buChar char="•"/>
            </a:pPr>
            <a:r>
              <a:rPr lang="en-GB" sz="2400" dirty="0"/>
              <a:t>At this age, multitasking is not yet possible, and infants are easily distracted by other stimuli in the environment. </a:t>
            </a:r>
          </a:p>
          <a:p>
            <a:pPr marL="285750" indent="-285750">
              <a:spcBef>
                <a:spcPts val="600"/>
              </a:spcBef>
              <a:spcAft>
                <a:spcPts val="600"/>
              </a:spcAft>
              <a:buFont typeface="Arial" panose="020B0604020202020204" pitchFamily="34" charset="0"/>
              <a:buChar char="•"/>
            </a:pPr>
            <a:r>
              <a:rPr lang="en-GB" sz="2400" dirty="0"/>
              <a:t>Children within this age range enjoy toys that engage their intuitive nature by reacting to their actions (e.g., jack-in-the-box or toys with buttons that make sounds in response to pressure).</a:t>
            </a:r>
          </a:p>
        </p:txBody>
      </p:sp>
      <p:sp>
        <p:nvSpPr>
          <p:cNvPr id="6" name="TextBox 5"/>
          <p:cNvSpPr txBox="1"/>
          <p:nvPr/>
        </p:nvSpPr>
        <p:spPr>
          <a:xfrm>
            <a:off x="251520" y="1330732"/>
            <a:ext cx="4968552" cy="523220"/>
          </a:xfrm>
          <a:prstGeom prst="rect">
            <a:avLst/>
          </a:prstGeom>
          <a:noFill/>
        </p:spPr>
        <p:txBody>
          <a:bodyPr wrap="square" rtlCol="0">
            <a:spAutoFit/>
          </a:bodyPr>
          <a:lstStyle/>
          <a:p>
            <a:r>
              <a:rPr lang="en-GB" sz="2800" b="1" dirty="0"/>
              <a:t>3. Five to eight months of age</a:t>
            </a:r>
          </a:p>
        </p:txBody>
      </p:sp>
    </p:spTree>
    <p:extLst>
      <p:ext uri="{BB962C8B-B14F-4D97-AF65-F5344CB8AC3E}">
        <p14:creationId xmlns:p14="http://schemas.microsoft.com/office/powerpoint/2010/main" val="3195427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395536" y="2046755"/>
            <a:ext cx="8424936" cy="335476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At this age, infants begin to understand “object permanence”, which means that the infant comprehends that just because an object is out of sight, doesn’t mean that it has ceased to exist. </a:t>
            </a:r>
          </a:p>
          <a:p>
            <a:pPr marL="285750" indent="-285750">
              <a:spcBef>
                <a:spcPts val="600"/>
              </a:spcBef>
              <a:spcAft>
                <a:spcPts val="600"/>
              </a:spcAft>
              <a:buFont typeface="Arial" panose="020B0604020202020204" pitchFamily="34" charset="0"/>
              <a:buChar char="•"/>
            </a:pPr>
            <a:r>
              <a:rPr lang="en-GB" sz="2400" dirty="0"/>
              <a:t>This is significant because it means that the infant must form a mental image of the object. </a:t>
            </a:r>
          </a:p>
          <a:p>
            <a:pPr marL="285750" indent="-285750">
              <a:spcBef>
                <a:spcPts val="600"/>
              </a:spcBef>
              <a:spcAft>
                <a:spcPts val="600"/>
              </a:spcAft>
              <a:buFont typeface="Arial" panose="020B0604020202020204" pitchFamily="34" charset="0"/>
              <a:buChar char="•"/>
            </a:pPr>
            <a:r>
              <a:rPr lang="en-GB" sz="2400" dirty="0"/>
              <a:t>Infants also begin to differentiate between an object and the activity associated with that object. Infants also begin to display particular behaviours to elicit a known reaction.</a:t>
            </a:r>
          </a:p>
        </p:txBody>
      </p:sp>
      <p:sp>
        <p:nvSpPr>
          <p:cNvPr id="6" name="TextBox 5"/>
          <p:cNvSpPr txBox="1"/>
          <p:nvPr/>
        </p:nvSpPr>
        <p:spPr>
          <a:xfrm>
            <a:off x="251520" y="1330732"/>
            <a:ext cx="4968552" cy="523220"/>
          </a:xfrm>
          <a:prstGeom prst="rect">
            <a:avLst/>
          </a:prstGeom>
          <a:noFill/>
        </p:spPr>
        <p:txBody>
          <a:bodyPr wrap="square" rtlCol="0">
            <a:spAutoFit/>
          </a:bodyPr>
          <a:lstStyle/>
          <a:p>
            <a:r>
              <a:rPr lang="en-GB" sz="2800" b="1" dirty="0"/>
              <a:t>4. Eight to twelve months</a:t>
            </a:r>
          </a:p>
        </p:txBody>
      </p:sp>
    </p:spTree>
    <p:extLst>
      <p:ext uri="{BB962C8B-B14F-4D97-AF65-F5344CB8AC3E}">
        <p14:creationId xmlns:p14="http://schemas.microsoft.com/office/powerpoint/2010/main" val="530265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395536" y="2420888"/>
            <a:ext cx="8424936" cy="209288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Infants during this developmental stage will engage in similar actions with slight deviations. </a:t>
            </a:r>
          </a:p>
          <a:p>
            <a:pPr marL="285750" indent="-285750">
              <a:spcBef>
                <a:spcPts val="600"/>
              </a:spcBef>
              <a:spcAft>
                <a:spcPts val="600"/>
              </a:spcAft>
              <a:buFont typeface="Arial" panose="020B0604020202020204" pitchFamily="34" charset="0"/>
              <a:buChar char="•"/>
            </a:pPr>
            <a:r>
              <a:rPr lang="en-GB" sz="2400" dirty="0"/>
              <a:t>For example, infants may throw a ball, and then throw a spoon, and then throw their food to gauge the consequence of that action.</a:t>
            </a:r>
          </a:p>
        </p:txBody>
      </p:sp>
      <p:sp>
        <p:nvSpPr>
          <p:cNvPr id="6" name="TextBox 5"/>
          <p:cNvSpPr txBox="1"/>
          <p:nvPr/>
        </p:nvSpPr>
        <p:spPr>
          <a:xfrm>
            <a:off x="251520" y="1330732"/>
            <a:ext cx="4968552" cy="523220"/>
          </a:xfrm>
          <a:prstGeom prst="rect">
            <a:avLst/>
          </a:prstGeom>
          <a:noFill/>
        </p:spPr>
        <p:txBody>
          <a:bodyPr wrap="square" rtlCol="0">
            <a:spAutoFit/>
          </a:bodyPr>
          <a:lstStyle/>
          <a:p>
            <a:r>
              <a:rPr lang="en-GB" sz="2800" b="1" dirty="0"/>
              <a:t>5. Twelve to eighteen months</a:t>
            </a:r>
          </a:p>
        </p:txBody>
      </p:sp>
    </p:spTree>
    <p:extLst>
      <p:ext uri="{BB962C8B-B14F-4D97-AF65-F5344CB8AC3E}">
        <p14:creationId xmlns:p14="http://schemas.microsoft.com/office/powerpoint/2010/main" val="246827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395536" y="2204864"/>
            <a:ext cx="8424936" cy="298543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During this final sensorimotor phase, infants begin to pretend during their play and develop symbolic thought. </a:t>
            </a:r>
          </a:p>
          <a:p>
            <a:pPr marL="285750" indent="-285750">
              <a:spcBef>
                <a:spcPts val="600"/>
              </a:spcBef>
              <a:spcAft>
                <a:spcPts val="600"/>
              </a:spcAft>
              <a:buFont typeface="Arial" panose="020B0604020202020204" pitchFamily="34" charset="0"/>
              <a:buChar char="•"/>
            </a:pPr>
            <a:r>
              <a:rPr lang="en-GB" sz="2400" dirty="0"/>
              <a:t>The imagination begins to develop and actions are a result of intelligence rather than habit. </a:t>
            </a:r>
          </a:p>
          <a:p>
            <a:pPr marL="285750" indent="-285750">
              <a:spcBef>
                <a:spcPts val="600"/>
              </a:spcBef>
              <a:spcAft>
                <a:spcPts val="600"/>
              </a:spcAft>
              <a:buFont typeface="Arial" panose="020B0604020202020204" pitchFamily="34" charset="0"/>
              <a:buChar char="•"/>
            </a:pPr>
            <a:r>
              <a:rPr lang="en-GB" sz="2400" dirty="0"/>
              <a:t>This means that infants begin to apply the knowledge that they have learned within the first twenty-four months of life to novel situations.</a:t>
            </a:r>
          </a:p>
        </p:txBody>
      </p:sp>
      <p:sp>
        <p:nvSpPr>
          <p:cNvPr id="6" name="TextBox 5"/>
          <p:cNvSpPr txBox="1"/>
          <p:nvPr/>
        </p:nvSpPr>
        <p:spPr>
          <a:xfrm>
            <a:off x="251520" y="1330732"/>
            <a:ext cx="5616624" cy="523220"/>
          </a:xfrm>
          <a:prstGeom prst="rect">
            <a:avLst/>
          </a:prstGeom>
          <a:noFill/>
        </p:spPr>
        <p:txBody>
          <a:bodyPr wrap="square" rtlCol="0">
            <a:spAutoFit/>
          </a:bodyPr>
          <a:lstStyle/>
          <a:p>
            <a:r>
              <a:rPr lang="en-GB" sz="2800" b="1" dirty="0"/>
              <a:t>6. Eighteen to twenty-four months</a:t>
            </a:r>
          </a:p>
        </p:txBody>
      </p:sp>
    </p:spTree>
    <p:extLst>
      <p:ext uri="{BB962C8B-B14F-4D97-AF65-F5344CB8AC3E}">
        <p14:creationId xmlns:p14="http://schemas.microsoft.com/office/powerpoint/2010/main" val="255009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467544" y="2060848"/>
            <a:ext cx="8424936" cy="209288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The preoperational stage ranges from two years to approximately six or seven years of age. </a:t>
            </a:r>
          </a:p>
          <a:p>
            <a:pPr marL="285750" indent="-285750">
              <a:spcBef>
                <a:spcPts val="600"/>
              </a:spcBef>
              <a:spcAft>
                <a:spcPts val="600"/>
              </a:spcAft>
              <a:buFont typeface="Arial" panose="020B0604020202020204" pitchFamily="34" charset="0"/>
              <a:buChar char="•"/>
            </a:pPr>
            <a:r>
              <a:rPr lang="en-GB" sz="2400" dirty="0"/>
              <a:t>During this stage, children have not yet developed the ability to acknowledge that others may have different experiences and engage in more complex pretend play.</a:t>
            </a:r>
          </a:p>
        </p:txBody>
      </p:sp>
      <p:sp>
        <p:nvSpPr>
          <p:cNvPr id="6" name="TextBox 5"/>
          <p:cNvSpPr txBox="1"/>
          <p:nvPr/>
        </p:nvSpPr>
        <p:spPr>
          <a:xfrm>
            <a:off x="179512" y="1143000"/>
            <a:ext cx="4428492" cy="523220"/>
          </a:xfrm>
          <a:prstGeom prst="rect">
            <a:avLst/>
          </a:prstGeom>
          <a:noFill/>
        </p:spPr>
        <p:txBody>
          <a:bodyPr wrap="square" rtlCol="0">
            <a:spAutoFit/>
          </a:bodyPr>
          <a:lstStyle/>
          <a:p>
            <a:r>
              <a:rPr lang="en-GB" sz="2800" b="1" dirty="0"/>
              <a:t>Preoperational Stage</a:t>
            </a:r>
          </a:p>
        </p:txBody>
      </p:sp>
    </p:spTree>
    <p:extLst>
      <p:ext uri="{BB962C8B-B14F-4D97-AF65-F5344CB8AC3E}">
        <p14:creationId xmlns:p14="http://schemas.microsoft.com/office/powerpoint/2010/main" val="151051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467544" y="2060848"/>
            <a:ext cx="8424936" cy="246221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The concrete operational stage ranges from the age of six or seven to approximately twelve or thirteen. </a:t>
            </a:r>
          </a:p>
          <a:p>
            <a:pPr marL="285750" indent="-285750">
              <a:spcBef>
                <a:spcPts val="600"/>
              </a:spcBef>
              <a:spcAft>
                <a:spcPts val="600"/>
              </a:spcAft>
              <a:buFont typeface="Arial" panose="020B0604020202020204" pitchFamily="34" charset="0"/>
              <a:buChar char="•"/>
            </a:pPr>
            <a:r>
              <a:rPr lang="en-GB" sz="2400" dirty="0"/>
              <a:t>This stage is characterized by conservation, which involves the ability to discern whether two quantities are equivalent (e.g., the ability to recognize two equal amounts of water, one in a short glass and one in a tall glass as seen below).</a:t>
            </a:r>
          </a:p>
        </p:txBody>
      </p:sp>
      <p:sp>
        <p:nvSpPr>
          <p:cNvPr id="6" name="TextBox 5"/>
          <p:cNvSpPr txBox="1"/>
          <p:nvPr/>
        </p:nvSpPr>
        <p:spPr>
          <a:xfrm>
            <a:off x="179512" y="1143000"/>
            <a:ext cx="4428492" cy="523220"/>
          </a:xfrm>
          <a:prstGeom prst="rect">
            <a:avLst/>
          </a:prstGeom>
          <a:noFill/>
        </p:spPr>
        <p:txBody>
          <a:bodyPr wrap="square" rtlCol="0">
            <a:spAutoFit/>
          </a:bodyPr>
          <a:lstStyle/>
          <a:p>
            <a:r>
              <a:rPr lang="en-GB" sz="2800" b="1" dirty="0"/>
              <a:t>Concrete Operational Stage</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51920" y="4821414"/>
            <a:ext cx="1174626" cy="1238989"/>
          </a:xfrm>
          <a:prstGeom prst="rect">
            <a:avLst/>
          </a:prstGeom>
        </p:spPr>
      </p:pic>
      <p:sp>
        <p:nvSpPr>
          <p:cNvPr id="7" name="TextBox 6"/>
          <p:cNvSpPr txBox="1"/>
          <p:nvPr/>
        </p:nvSpPr>
        <p:spPr>
          <a:xfrm>
            <a:off x="5004048" y="5384148"/>
            <a:ext cx="3744416" cy="369332"/>
          </a:xfrm>
          <a:prstGeom prst="rect">
            <a:avLst/>
          </a:prstGeom>
          <a:noFill/>
        </p:spPr>
        <p:txBody>
          <a:bodyPr wrap="square" rtlCol="0">
            <a:spAutoFit/>
          </a:bodyPr>
          <a:lstStyle/>
          <a:p>
            <a:r>
              <a:rPr lang="en-GB" dirty="0" smtClean="0"/>
              <a:t>3. Pre-Conservation</a:t>
            </a:r>
            <a:endParaRPr lang="en-GB" dirty="0"/>
          </a:p>
        </p:txBody>
      </p:sp>
    </p:spTree>
    <p:extLst>
      <p:ext uri="{BB962C8B-B14F-4D97-AF65-F5344CB8AC3E}">
        <p14:creationId xmlns:p14="http://schemas.microsoft.com/office/powerpoint/2010/main" val="2124762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0"/>
            <a:ext cx="8928992" cy="1143000"/>
          </a:xfrm>
        </p:spPr>
        <p:txBody>
          <a:bodyPr>
            <a:normAutofit/>
          </a:bodyPr>
          <a:lstStyle/>
          <a:p>
            <a:r>
              <a:rPr lang="en-GB" sz="3600" b="1" dirty="0"/>
              <a:t>Piaget’s Theories of Cognitive Development</a:t>
            </a:r>
          </a:p>
        </p:txBody>
      </p:sp>
      <p:sp>
        <p:nvSpPr>
          <p:cNvPr id="3" name="TextBox 2"/>
          <p:cNvSpPr txBox="1"/>
          <p:nvPr/>
        </p:nvSpPr>
        <p:spPr>
          <a:xfrm>
            <a:off x="467544" y="2060848"/>
            <a:ext cx="8424936" cy="335476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This stage occurs during adolescence, and is characterized by the application of logic to abstract thought. </a:t>
            </a:r>
          </a:p>
          <a:p>
            <a:pPr marL="285750" indent="-285750">
              <a:spcBef>
                <a:spcPts val="600"/>
              </a:spcBef>
              <a:spcAft>
                <a:spcPts val="600"/>
              </a:spcAft>
              <a:buFont typeface="Arial" panose="020B0604020202020204" pitchFamily="34" charset="0"/>
              <a:buChar char="•"/>
            </a:pPr>
            <a:r>
              <a:rPr lang="en-GB" sz="2400"/>
              <a:t>The </a:t>
            </a:r>
            <a:r>
              <a:rPr lang="en-GB" sz="2400" dirty="0"/>
              <a:t>ability to perform abstract thought is also applied to future goals and aspirations</a:t>
            </a:r>
            <a:r>
              <a:rPr lang="en-GB" sz="2400"/>
              <a:t>. </a:t>
            </a:r>
          </a:p>
          <a:p>
            <a:pPr marL="285750" indent="-285750">
              <a:spcBef>
                <a:spcPts val="600"/>
              </a:spcBef>
              <a:spcAft>
                <a:spcPts val="600"/>
              </a:spcAft>
              <a:buFont typeface="Arial" panose="020B0604020202020204" pitchFamily="34" charset="0"/>
              <a:buChar char="•"/>
            </a:pPr>
            <a:r>
              <a:rPr lang="en-GB" sz="2400"/>
              <a:t>Such </a:t>
            </a:r>
            <a:r>
              <a:rPr lang="en-GB" sz="2400" dirty="0"/>
              <a:t>thought processes progress from early operational thought involving fantasies to the late formal operational stage which transforms fantasies into realistic thoughts and obtainable goals.</a:t>
            </a:r>
          </a:p>
        </p:txBody>
      </p:sp>
      <p:sp>
        <p:nvSpPr>
          <p:cNvPr id="6" name="TextBox 5"/>
          <p:cNvSpPr txBox="1"/>
          <p:nvPr/>
        </p:nvSpPr>
        <p:spPr>
          <a:xfrm>
            <a:off x="179512" y="1143000"/>
            <a:ext cx="4428492" cy="523220"/>
          </a:xfrm>
          <a:prstGeom prst="rect">
            <a:avLst/>
          </a:prstGeom>
          <a:noFill/>
        </p:spPr>
        <p:txBody>
          <a:bodyPr wrap="square" rtlCol="0">
            <a:spAutoFit/>
          </a:bodyPr>
          <a:lstStyle/>
          <a:p>
            <a:r>
              <a:rPr lang="en-GB" sz="2800" b="1" dirty="0"/>
              <a:t>Formal Operational Period</a:t>
            </a:r>
          </a:p>
        </p:txBody>
      </p:sp>
    </p:spTree>
    <p:extLst>
      <p:ext uri="{BB962C8B-B14F-4D97-AF65-F5344CB8AC3E}">
        <p14:creationId xmlns:p14="http://schemas.microsoft.com/office/powerpoint/2010/main" val="4067414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Cognitive Processes</a:t>
            </a:r>
          </a:p>
        </p:txBody>
      </p:sp>
      <p:sp>
        <p:nvSpPr>
          <p:cNvPr id="3" name="Content Placeholder 2"/>
          <p:cNvSpPr>
            <a:spLocks noGrp="1"/>
          </p:cNvSpPr>
          <p:nvPr>
            <p:ph idx="1"/>
          </p:nvPr>
        </p:nvSpPr>
        <p:spPr>
          <a:xfrm>
            <a:off x="453048" y="1628800"/>
            <a:ext cx="8229600" cy="4525963"/>
          </a:xfrm>
        </p:spPr>
        <p:txBody>
          <a:bodyPr/>
          <a:lstStyle/>
          <a:p>
            <a:r>
              <a:rPr lang="en-GB" dirty="0"/>
              <a:t>Operating Principles</a:t>
            </a:r>
          </a:p>
          <a:p>
            <a:r>
              <a:rPr lang="en-GB" dirty="0"/>
              <a:t>Sensorimotor Schemata</a:t>
            </a:r>
          </a:p>
          <a:p>
            <a:r>
              <a:rPr lang="en-GB" b="1" dirty="0"/>
              <a:t>Cognitive Constraints</a:t>
            </a:r>
          </a:p>
          <a:p>
            <a:r>
              <a:rPr lang="en-GB" dirty="0"/>
              <a:t>Impairments of Language &amp; Cognition</a:t>
            </a:r>
          </a:p>
          <a:p>
            <a:endParaRPr lang="en-GB" dirty="0"/>
          </a:p>
        </p:txBody>
      </p:sp>
    </p:spTree>
    <p:extLst>
      <p:ext uri="{BB962C8B-B14F-4D97-AF65-F5344CB8AC3E}">
        <p14:creationId xmlns:p14="http://schemas.microsoft.com/office/powerpoint/2010/main" val="208143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229600" cy="864096"/>
          </a:xfrm>
        </p:spPr>
        <p:txBody>
          <a:bodyPr/>
          <a:lstStyle/>
          <a:p>
            <a:r>
              <a:rPr lang="en-GB" b="1" dirty="0"/>
              <a:t>Cognitive Constraints</a:t>
            </a:r>
          </a:p>
        </p:txBody>
      </p:sp>
      <p:sp>
        <p:nvSpPr>
          <p:cNvPr id="3" name="Content Placeholder 2"/>
          <p:cNvSpPr>
            <a:spLocks noGrp="1"/>
          </p:cNvSpPr>
          <p:nvPr>
            <p:ph idx="1"/>
          </p:nvPr>
        </p:nvSpPr>
        <p:spPr>
          <a:xfrm>
            <a:off x="179512" y="980728"/>
            <a:ext cx="8856984" cy="4525963"/>
          </a:xfrm>
        </p:spPr>
        <p:txBody>
          <a:bodyPr>
            <a:noAutofit/>
          </a:bodyPr>
          <a:lstStyle/>
          <a:p>
            <a:r>
              <a:rPr lang="en-GB" sz="2800" dirty="0"/>
              <a:t>Theory that children do not have the cognitive ability to learn all of the rules at once </a:t>
            </a:r>
          </a:p>
          <a:p>
            <a:r>
              <a:rPr lang="en-GB" sz="2800" dirty="0"/>
              <a:t>Adult-to-Child language (a simplified and orderly pattern of data) is sufficient for normal language acquisition?</a:t>
            </a:r>
          </a:p>
          <a:p>
            <a:r>
              <a:rPr lang="en-GB" sz="2800" dirty="0"/>
              <a:t>It seems unlikely that children explore every possible meaning of a given word from adults</a:t>
            </a:r>
          </a:p>
          <a:p>
            <a:r>
              <a:rPr lang="en-GB" sz="2800" dirty="0"/>
              <a:t>Child may have certain expectations about word learning which are not correct (Cognitive Constraint)</a:t>
            </a:r>
          </a:p>
          <a:p>
            <a:r>
              <a:rPr lang="en-GB" sz="2800" dirty="0"/>
              <a:t>Three Possible Constraints</a:t>
            </a:r>
          </a:p>
        </p:txBody>
      </p:sp>
      <p:sp>
        <p:nvSpPr>
          <p:cNvPr id="4" name="TextBox 3"/>
          <p:cNvSpPr txBox="1"/>
          <p:nvPr/>
        </p:nvSpPr>
        <p:spPr>
          <a:xfrm>
            <a:off x="2843808" y="5373216"/>
            <a:ext cx="5472608"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Whole object bias</a:t>
            </a:r>
          </a:p>
          <a:p>
            <a:pPr marL="285750" indent="-285750">
              <a:buFont typeface="Arial" panose="020B0604020202020204" pitchFamily="34" charset="0"/>
              <a:buChar char="•"/>
            </a:pPr>
            <a:r>
              <a:rPr lang="en-GB" sz="2400" dirty="0"/>
              <a:t>A taxonomic bias</a:t>
            </a:r>
          </a:p>
          <a:p>
            <a:pPr marL="285750" indent="-285750">
              <a:buFont typeface="Arial" panose="020B0604020202020204" pitchFamily="34" charset="0"/>
              <a:buChar char="•"/>
            </a:pPr>
            <a:r>
              <a:rPr lang="en-GB" sz="2400" dirty="0"/>
              <a:t>Mutual exclusivity bias</a:t>
            </a:r>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160029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229600" cy="864096"/>
          </a:xfrm>
        </p:spPr>
        <p:txBody>
          <a:bodyPr/>
          <a:lstStyle/>
          <a:p>
            <a:r>
              <a:rPr lang="en-GB" b="1" dirty="0"/>
              <a:t>Cognitive Constraints</a:t>
            </a:r>
          </a:p>
        </p:txBody>
      </p:sp>
      <p:sp>
        <p:nvSpPr>
          <p:cNvPr id="3" name="Content Placeholder 2"/>
          <p:cNvSpPr>
            <a:spLocks noGrp="1"/>
          </p:cNvSpPr>
          <p:nvPr>
            <p:ph idx="1"/>
          </p:nvPr>
        </p:nvSpPr>
        <p:spPr>
          <a:xfrm>
            <a:off x="179512" y="1868846"/>
            <a:ext cx="8856984" cy="1440160"/>
          </a:xfrm>
        </p:spPr>
        <p:txBody>
          <a:bodyPr>
            <a:noAutofit/>
          </a:bodyPr>
          <a:lstStyle/>
          <a:p>
            <a:r>
              <a:rPr lang="en-GB" sz="2800" dirty="0"/>
              <a:t>When children encounter a new label, they prefer to attach the label to the entire object rather than to part of the object</a:t>
            </a:r>
          </a:p>
        </p:txBody>
      </p:sp>
      <p:sp>
        <p:nvSpPr>
          <p:cNvPr id="5" name="TextBox 4"/>
          <p:cNvSpPr txBox="1"/>
          <p:nvPr/>
        </p:nvSpPr>
        <p:spPr>
          <a:xfrm>
            <a:off x="395536" y="1124744"/>
            <a:ext cx="3600400" cy="584775"/>
          </a:xfrm>
          <a:prstGeom prst="rect">
            <a:avLst/>
          </a:prstGeom>
          <a:noFill/>
        </p:spPr>
        <p:txBody>
          <a:bodyPr wrap="square" rtlCol="0">
            <a:spAutoFit/>
          </a:bodyPr>
          <a:lstStyle/>
          <a:p>
            <a:r>
              <a:rPr lang="en-GB" sz="3200" b="1" dirty="0"/>
              <a:t>Whole object bias</a:t>
            </a:r>
          </a:p>
        </p:txBody>
      </p:sp>
      <p:sp>
        <p:nvSpPr>
          <p:cNvPr id="7" name="TextBox 6"/>
          <p:cNvSpPr txBox="1"/>
          <p:nvPr/>
        </p:nvSpPr>
        <p:spPr>
          <a:xfrm>
            <a:off x="539552" y="3789040"/>
            <a:ext cx="2664296" cy="523220"/>
          </a:xfrm>
          <a:prstGeom prst="rect">
            <a:avLst/>
          </a:prstGeom>
          <a:noFill/>
        </p:spPr>
        <p:txBody>
          <a:bodyPr wrap="square" rtlCol="0">
            <a:spAutoFit/>
          </a:bodyPr>
          <a:lstStyle/>
          <a:p>
            <a:r>
              <a:rPr lang="en-GB" sz="2800" dirty="0"/>
              <a:t>Q: What is this?</a:t>
            </a:r>
          </a:p>
        </p:txBody>
      </p:sp>
      <p:pic>
        <p:nvPicPr>
          <p:cNvPr id="8" name="Picture 7"/>
          <p:cNvPicPr>
            <a:picLocks noChangeAspect="1"/>
          </p:cNvPicPr>
          <p:nvPr/>
        </p:nvPicPr>
        <p:blipFill>
          <a:blip r:embed="rId3"/>
          <a:stretch>
            <a:fillRect/>
          </a:stretch>
        </p:blipFill>
        <p:spPr>
          <a:xfrm>
            <a:off x="3237607" y="3297847"/>
            <a:ext cx="2257425" cy="2028825"/>
          </a:xfrm>
          <a:prstGeom prst="rect">
            <a:avLst/>
          </a:prstGeom>
        </p:spPr>
      </p:pic>
      <p:sp>
        <p:nvSpPr>
          <p:cNvPr id="9" name="TextBox 8"/>
          <p:cNvSpPr txBox="1"/>
          <p:nvPr/>
        </p:nvSpPr>
        <p:spPr>
          <a:xfrm>
            <a:off x="5816824" y="3694151"/>
            <a:ext cx="2664296" cy="523220"/>
          </a:xfrm>
          <a:prstGeom prst="rect">
            <a:avLst/>
          </a:prstGeom>
          <a:noFill/>
        </p:spPr>
        <p:txBody>
          <a:bodyPr wrap="square" rtlCol="0">
            <a:spAutoFit/>
          </a:bodyPr>
          <a:lstStyle/>
          <a:p>
            <a:r>
              <a:rPr lang="en-GB" sz="2800" dirty="0"/>
              <a:t>A: Dog</a:t>
            </a:r>
          </a:p>
        </p:txBody>
      </p:sp>
    </p:spTree>
    <p:extLst>
      <p:ext uri="{BB962C8B-B14F-4D97-AF65-F5344CB8AC3E}">
        <p14:creationId xmlns:p14="http://schemas.microsoft.com/office/powerpoint/2010/main" val="3421705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229600" cy="864096"/>
          </a:xfrm>
        </p:spPr>
        <p:txBody>
          <a:bodyPr/>
          <a:lstStyle/>
          <a:p>
            <a:r>
              <a:rPr lang="en-GB" b="1" dirty="0"/>
              <a:t>Cognitive Constraints</a:t>
            </a:r>
          </a:p>
        </p:txBody>
      </p:sp>
      <p:sp>
        <p:nvSpPr>
          <p:cNvPr id="3" name="Content Placeholder 2"/>
          <p:cNvSpPr>
            <a:spLocks noGrp="1"/>
          </p:cNvSpPr>
          <p:nvPr>
            <p:ph idx="1"/>
          </p:nvPr>
        </p:nvSpPr>
        <p:spPr>
          <a:xfrm>
            <a:off x="179512" y="1868846"/>
            <a:ext cx="8856984" cy="1440160"/>
          </a:xfrm>
        </p:spPr>
        <p:txBody>
          <a:bodyPr>
            <a:noAutofit/>
          </a:bodyPr>
          <a:lstStyle/>
          <a:p>
            <a:r>
              <a:rPr lang="en-GB" sz="2800" dirty="0"/>
              <a:t>Children will assume that the object label is a taxonomic category rather than a name for an individual dog</a:t>
            </a:r>
          </a:p>
        </p:txBody>
      </p:sp>
      <p:sp>
        <p:nvSpPr>
          <p:cNvPr id="5" name="TextBox 4"/>
          <p:cNvSpPr txBox="1"/>
          <p:nvPr/>
        </p:nvSpPr>
        <p:spPr>
          <a:xfrm>
            <a:off x="395536" y="1124744"/>
            <a:ext cx="3600400" cy="584775"/>
          </a:xfrm>
          <a:prstGeom prst="rect">
            <a:avLst/>
          </a:prstGeom>
          <a:noFill/>
        </p:spPr>
        <p:txBody>
          <a:bodyPr wrap="square" rtlCol="0">
            <a:spAutoFit/>
          </a:bodyPr>
          <a:lstStyle/>
          <a:p>
            <a:r>
              <a:rPr lang="en-GB" sz="3200" b="1" dirty="0"/>
              <a:t>Taxonomic bias</a:t>
            </a:r>
          </a:p>
        </p:txBody>
      </p:sp>
      <p:sp>
        <p:nvSpPr>
          <p:cNvPr id="7" name="TextBox 6"/>
          <p:cNvSpPr txBox="1"/>
          <p:nvPr/>
        </p:nvSpPr>
        <p:spPr>
          <a:xfrm>
            <a:off x="467544" y="2965717"/>
            <a:ext cx="2664296" cy="523220"/>
          </a:xfrm>
          <a:prstGeom prst="rect">
            <a:avLst/>
          </a:prstGeom>
          <a:noFill/>
        </p:spPr>
        <p:txBody>
          <a:bodyPr wrap="square" rtlCol="0">
            <a:spAutoFit/>
          </a:bodyPr>
          <a:lstStyle/>
          <a:p>
            <a:r>
              <a:rPr lang="en-GB" sz="2800" dirty="0"/>
              <a:t>Q: Who is this?</a:t>
            </a:r>
          </a:p>
        </p:txBody>
      </p:sp>
      <p:sp>
        <p:nvSpPr>
          <p:cNvPr id="9" name="TextBox 8"/>
          <p:cNvSpPr txBox="1"/>
          <p:nvPr/>
        </p:nvSpPr>
        <p:spPr>
          <a:xfrm>
            <a:off x="107504" y="5013176"/>
            <a:ext cx="3276364" cy="954107"/>
          </a:xfrm>
          <a:prstGeom prst="rect">
            <a:avLst/>
          </a:prstGeom>
          <a:noFill/>
        </p:spPr>
        <p:txBody>
          <a:bodyPr wrap="square" rtlCol="0">
            <a:spAutoFit/>
          </a:bodyPr>
          <a:lstStyle/>
          <a:p>
            <a:pPr algn="ctr"/>
            <a:r>
              <a:rPr lang="en-GB" sz="2800" dirty="0"/>
              <a:t>A: Rover (the family dog)</a:t>
            </a:r>
          </a:p>
        </p:txBody>
      </p:sp>
      <p:pic>
        <p:nvPicPr>
          <p:cNvPr id="4" name="Picture 3"/>
          <p:cNvPicPr>
            <a:picLocks noChangeAspect="1"/>
          </p:cNvPicPr>
          <p:nvPr/>
        </p:nvPicPr>
        <p:blipFill>
          <a:blip r:embed="rId3"/>
          <a:stretch>
            <a:fillRect/>
          </a:stretch>
        </p:blipFill>
        <p:spPr>
          <a:xfrm>
            <a:off x="1116098" y="3537922"/>
            <a:ext cx="1259175" cy="1426269"/>
          </a:xfrm>
          <a:prstGeom prst="rect">
            <a:avLst/>
          </a:prstGeom>
        </p:spPr>
      </p:pic>
      <p:sp>
        <p:nvSpPr>
          <p:cNvPr id="10" name="TextBox 9"/>
          <p:cNvSpPr txBox="1"/>
          <p:nvPr/>
        </p:nvSpPr>
        <p:spPr>
          <a:xfrm>
            <a:off x="3217061" y="2979043"/>
            <a:ext cx="2664296" cy="523220"/>
          </a:xfrm>
          <a:prstGeom prst="rect">
            <a:avLst/>
          </a:prstGeom>
          <a:noFill/>
        </p:spPr>
        <p:txBody>
          <a:bodyPr wrap="square" rtlCol="0">
            <a:spAutoFit/>
          </a:bodyPr>
          <a:lstStyle/>
          <a:p>
            <a:r>
              <a:rPr lang="en-GB" sz="2800" dirty="0"/>
              <a:t>Q: Who is this?</a:t>
            </a:r>
          </a:p>
        </p:txBody>
      </p:sp>
      <p:sp>
        <p:nvSpPr>
          <p:cNvPr id="11" name="TextBox 10"/>
          <p:cNvSpPr txBox="1"/>
          <p:nvPr/>
        </p:nvSpPr>
        <p:spPr>
          <a:xfrm>
            <a:off x="5966578" y="2965717"/>
            <a:ext cx="2664296" cy="523220"/>
          </a:xfrm>
          <a:prstGeom prst="rect">
            <a:avLst/>
          </a:prstGeom>
          <a:noFill/>
        </p:spPr>
        <p:txBody>
          <a:bodyPr wrap="square" rtlCol="0">
            <a:spAutoFit/>
          </a:bodyPr>
          <a:lstStyle/>
          <a:p>
            <a:r>
              <a:rPr lang="en-GB" sz="2800" dirty="0"/>
              <a:t>Q: Who is this?</a:t>
            </a:r>
          </a:p>
        </p:txBody>
      </p:sp>
      <p:pic>
        <p:nvPicPr>
          <p:cNvPr id="6" name="Picture 5"/>
          <p:cNvPicPr>
            <a:picLocks noChangeAspect="1"/>
          </p:cNvPicPr>
          <p:nvPr/>
        </p:nvPicPr>
        <p:blipFill>
          <a:blip r:embed="rId4"/>
          <a:stretch>
            <a:fillRect/>
          </a:stretch>
        </p:blipFill>
        <p:spPr>
          <a:xfrm>
            <a:off x="3494720" y="3541414"/>
            <a:ext cx="1905372" cy="1378508"/>
          </a:xfrm>
          <a:prstGeom prst="rect">
            <a:avLst/>
          </a:prstGeom>
        </p:spPr>
      </p:pic>
      <p:sp>
        <p:nvSpPr>
          <p:cNvPr id="12" name="TextBox 11"/>
          <p:cNvSpPr txBox="1"/>
          <p:nvPr/>
        </p:nvSpPr>
        <p:spPr>
          <a:xfrm>
            <a:off x="3383868" y="5026502"/>
            <a:ext cx="2016224" cy="523220"/>
          </a:xfrm>
          <a:prstGeom prst="rect">
            <a:avLst/>
          </a:prstGeom>
          <a:noFill/>
        </p:spPr>
        <p:txBody>
          <a:bodyPr wrap="square" rtlCol="0">
            <a:spAutoFit/>
          </a:bodyPr>
          <a:lstStyle/>
          <a:p>
            <a:pPr algn="ctr"/>
            <a:r>
              <a:rPr lang="en-GB" sz="2800" dirty="0"/>
              <a:t>A: Rover</a:t>
            </a:r>
          </a:p>
        </p:txBody>
      </p:sp>
      <p:pic>
        <p:nvPicPr>
          <p:cNvPr id="13" name="Picture 12"/>
          <p:cNvPicPr>
            <a:picLocks noChangeAspect="1"/>
          </p:cNvPicPr>
          <p:nvPr/>
        </p:nvPicPr>
        <p:blipFill>
          <a:blip r:embed="rId5"/>
          <a:stretch>
            <a:fillRect/>
          </a:stretch>
        </p:blipFill>
        <p:spPr>
          <a:xfrm>
            <a:off x="5966578" y="3621149"/>
            <a:ext cx="2488108" cy="1079883"/>
          </a:xfrm>
          <a:prstGeom prst="rect">
            <a:avLst/>
          </a:prstGeom>
        </p:spPr>
      </p:pic>
      <p:sp>
        <p:nvSpPr>
          <p:cNvPr id="14" name="TextBox 13"/>
          <p:cNvSpPr txBox="1"/>
          <p:nvPr/>
        </p:nvSpPr>
        <p:spPr>
          <a:xfrm>
            <a:off x="6084168" y="4938080"/>
            <a:ext cx="2016224" cy="523220"/>
          </a:xfrm>
          <a:prstGeom prst="rect">
            <a:avLst/>
          </a:prstGeom>
          <a:noFill/>
        </p:spPr>
        <p:txBody>
          <a:bodyPr wrap="square" rtlCol="0">
            <a:spAutoFit/>
          </a:bodyPr>
          <a:lstStyle/>
          <a:p>
            <a:pPr algn="ctr"/>
            <a:r>
              <a:rPr lang="en-GB" sz="2800" dirty="0"/>
              <a:t>A: Rover</a:t>
            </a:r>
          </a:p>
        </p:txBody>
      </p:sp>
    </p:spTree>
    <p:extLst>
      <p:ext uri="{BB962C8B-B14F-4D97-AF65-F5344CB8AC3E}">
        <p14:creationId xmlns:p14="http://schemas.microsoft.com/office/powerpoint/2010/main" val="337605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0" grpId="0"/>
      <p:bldP spid="11" grpId="0"/>
      <p:bldP spid="12" grpId="0"/>
      <p:bldP spid="1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229600" cy="864096"/>
          </a:xfrm>
        </p:spPr>
        <p:txBody>
          <a:bodyPr/>
          <a:lstStyle/>
          <a:p>
            <a:r>
              <a:rPr lang="en-GB" b="1" dirty="0"/>
              <a:t>Cognitive Constraints</a:t>
            </a:r>
          </a:p>
        </p:txBody>
      </p:sp>
      <p:sp>
        <p:nvSpPr>
          <p:cNvPr id="3" name="Content Placeholder 2"/>
          <p:cNvSpPr>
            <a:spLocks noGrp="1"/>
          </p:cNvSpPr>
          <p:nvPr>
            <p:ph idx="1"/>
          </p:nvPr>
        </p:nvSpPr>
        <p:spPr>
          <a:xfrm>
            <a:off x="179512" y="1868846"/>
            <a:ext cx="8856984" cy="1440160"/>
          </a:xfrm>
        </p:spPr>
        <p:txBody>
          <a:bodyPr>
            <a:noAutofit/>
          </a:bodyPr>
          <a:lstStyle/>
          <a:p>
            <a:r>
              <a:rPr lang="en-GB" sz="2800" dirty="0"/>
              <a:t>It refers to the fact that a child who knows the name of a particular object will then generally reject applying a second name to that object</a:t>
            </a:r>
          </a:p>
        </p:txBody>
      </p:sp>
      <p:sp>
        <p:nvSpPr>
          <p:cNvPr id="5" name="TextBox 4"/>
          <p:cNvSpPr txBox="1"/>
          <p:nvPr/>
        </p:nvSpPr>
        <p:spPr>
          <a:xfrm>
            <a:off x="395536" y="1124744"/>
            <a:ext cx="4608512" cy="584775"/>
          </a:xfrm>
          <a:prstGeom prst="rect">
            <a:avLst/>
          </a:prstGeom>
          <a:noFill/>
        </p:spPr>
        <p:txBody>
          <a:bodyPr wrap="square" rtlCol="0">
            <a:spAutoFit/>
          </a:bodyPr>
          <a:lstStyle/>
          <a:p>
            <a:r>
              <a:rPr lang="en-GB" sz="3200" b="1" dirty="0"/>
              <a:t>Mutual exclusivity bias</a:t>
            </a:r>
          </a:p>
        </p:txBody>
      </p:sp>
      <p:sp>
        <p:nvSpPr>
          <p:cNvPr id="7" name="TextBox 6"/>
          <p:cNvSpPr txBox="1"/>
          <p:nvPr/>
        </p:nvSpPr>
        <p:spPr>
          <a:xfrm>
            <a:off x="611560" y="3356992"/>
            <a:ext cx="2664296" cy="954107"/>
          </a:xfrm>
          <a:prstGeom prst="rect">
            <a:avLst/>
          </a:prstGeom>
          <a:noFill/>
        </p:spPr>
        <p:txBody>
          <a:bodyPr wrap="square" rtlCol="0">
            <a:spAutoFit/>
          </a:bodyPr>
          <a:lstStyle/>
          <a:p>
            <a:r>
              <a:rPr lang="en-GB" sz="2800" dirty="0"/>
              <a:t>Adult: Show me the truck</a:t>
            </a:r>
          </a:p>
        </p:txBody>
      </p:sp>
      <p:sp>
        <p:nvSpPr>
          <p:cNvPr id="9" name="TextBox 8"/>
          <p:cNvSpPr txBox="1"/>
          <p:nvPr/>
        </p:nvSpPr>
        <p:spPr>
          <a:xfrm>
            <a:off x="4283968" y="3309006"/>
            <a:ext cx="2664296" cy="523220"/>
          </a:xfrm>
          <a:prstGeom prst="rect">
            <a:avLst/>
          </a:prstGeom>
          <a:noFill/>
        </p:spPr>
        <p:txBody>
          <a:bodyPr wrap="square" rtlCol="0">
            <a:spAutoFit/>
          </a:bodyPr>
          <a:lstStyle/>
          <a:p>
            <a:r>
              <a:rPr lang="en-GB" sz="2800" dirty="0"/>
              <a:t>Child:</a:t>
            </a:r>
          </a:p>
        </p:txBody>
      </p:sp>
      <p:pic>
        <p:nvPicPr>
          <p:cNvPr id="4" name="Picture 3"/>
          <p:cNvPicPr>
            <a:picLocks noChangeAspect="1"/>
          </p:cNvPicPr>
          <p:nvPr/>
        </p:nvPicPr>
        <p:blipFill>
          <a:blip r:embed="rId3"/>
          <a:stretch>
            <a:fillRect/>
          </a:stretch>
        </p:blipFill>
        <p:spPr>
          <a:xfrm>
            <a:off x="5724128" y="2978506"/>
            <a:ext cx="1711077" cy="1711077"/>
          </a:xfrm>
          <a:prstGeom prst="rect">
            <a:avLst/>
          </a:prstGeom>
        </p:spPr>
      </p:pic>
      <p:sp>
        <p:nvSpPr>
          <p:cNvPr id="10" name="TextBox 9"/>
          <p:cNvSpPr txBox="1"/>
          <p:nvPr/>
        </p:nvSpPr>
        <p:spPr>
          <a:xfrm>
            <a:off x="611560" y="4797152"/>
            <a:ext cx="2664296" cy="954107"/>
          </a:xfrm>
          <a:prstGeom prst="rect">
            <a:avLst/>
          </a:prstGeom>
          <a:noFill/>
        </p:spPr>
        <p:txBody>
          <a:bodyPr wrap="square" rtlCol="0">
            <a:spAutoFit/>
          </a:bodyPr>
          <a:lstStyle/>
          <a:p>
            <a:r>
              <a:rPr lang="en-GB" sz="2800" dirty="0"/>
              <a:t>Adult: Show me the lorry</a:t>
            </a:r>
          </a:p>
        </p:txBody>
      </p:sp>
      <p:sp>
        <p:nvSpPr>
          <p:cNvPr id="11" name="TextBox 10"/>
          <p:cNvSpPr txBox="1"/>
          <p:nvPr/>
        </p:nvSpPr>
        <p:spPr>
          <a:xfrm>
            <a:off x="4283968" y="4856651"/>
            <a:ext cx="2664296" cy="523220"/>
          </a:xfrm>
          <a:prstGeom prst="rect">
            <a:avLst/>
          </a:prstGeom>
          <a:noFill/>
        </p:spPr>
        <p:txBody>
          <a:bodyPr wrap="square" rtlCol="0">
            <a:spAutoFit/>
          </a:bodyPr>
          <a:lstStyle/>
          <a:p>
            <a:r>
              <a:rPr lang="en-GB" sz="2800" dirty="0"/>
              <a:t>Child: ????????</a:t>
            </a:r>
          </a:p>
        </p:txBody>
      </p:sp>
    </p:spTree>
    <p:extLst>
      <p:ext uri="{BB962C8B-B14F-4D97-AF65-F5344CB8AC3E}">
        <p14:creationId xmlns:p14="http://schemas.microsoft.com/office/powerpoint/2010/main" val="2733559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0" grpId="0"/>
      <p:bldP spid="11"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229600" cy="864096"/>
          </a:xfrm>
        </p:spPr>
        <p:txBody>
          <a:bodyPr/>
          <a:lstStyle/>
          <a:p>
            <a:r>
              <a:rPr lang="en-GB" b="1" dirty="0"/>
              <a:t>Cognitive Constraints</a:t>
            </a:r>
          </a:p>
        </p:txBody>
      </p:sp>
      <p:sp>
        <p:nvSpPr>
          <p:cNvPr id="8" name="TextBox 7"/>
          <p:cNvSpPr txBox="1"/>
          <p:nvPr/>
        </p:nvSpPr>
        <p:spPr>
          <a:xfrm>
            <a:off x="765920" y="1268760"/>
            <a:ext cx="7200800" cy="5016758"/>
          </a:xfrm>
          <a:prstGeom prst="rect">
            <a:avLst/>
          </a:prstGeom>
          <a:noFill/>
        </p:spPr>
        <p:txBody>
          <a:bodyPr wrap="square" rtlCol="0">
            <a:spAutoFit/>
          </a:bodyPr>
          <a:lstStyle/>
          <a:p>
            <a:pPr algn="ctr"/>
            <a:r>
              <a:rPr lang="en-GB" sz="3200" dirty="0"/>
              <a:t>Therefore it is argued that children have some clear biases or preferences in learning new words</a:t>
            </a:r>
          </a:p>
          <a:p>
            <a:pPr algn="ctr"/>
            <a:endParaRPr lang="en-GB" sz="3200" dirty="0"/>
          </a:p>
          <a:p>
            <a:pPr algn="ctr"/>
            <a:r>
              <a:rPr lang="en-GB" sz="3200" dirty="0"/>
              <a:t>Next we will now look at specific examples of how language acquisition can be affected by specific conditions.</a:t>
            </a:r>
          </a:p>
          <a:p>
            <a:pPr algn="ctr"/>
            <a:endParaRPr lang="en-GB" sz="3200" dirty="0"/>
          </a:p>
          <a:p>
            <a:pPr algn="ctr"/>
            <a:r>
              <a:rPr lang="en-GB" sz="3200" dirty="0"/>
              <a:t>But first some other phrases we have mentioned.</a:t>
            </a:r>
          </a:p>
        </p:txBody>
      </p:sp>
    </p:spTree>
    <p:extLst>
      <p:ext uri="{BB962C8B-B14F-4D97-AF65-F5344CB8AC3E}">
        <p14:creationId xmlns:p14="http://schemas.microsoft.com/office/powerpoint/2010/main" val="456962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88641"/>
            <a:ext cx="7772400" cy="720080"/>
          </a:xfrm>
        </p:spPr>
        <p:txBody>
          <a:bodyPr>
            <a:normAutofit fontScale="90000"/>
          </a:bodyPr>
          <a:lstStyle/>
          <a:p>
            <a:r>
              <a:rPr lang="en-GB" b="1" dirty="0"/>
              <a:t>More Jargon!</a:t>
            </a:r>
          </a:p>
        </p:txBody>
      </p:sp>
      <p:sp>
        <p:nvSpPr>
          <p:cNvPr id="4" name="TextBox 3">
            <a:extLst>
              <a:ext uri="{FF2B5EF4-FFF2-40B4-BE49-F238E27FC236}">
                <a16:creationId xmlns:a16="http://schemas.microsoft.com/office/drawing/2014/main" id="{9ACFBFBE-7AB1-4F6C-85C9-F3FDF2E09FFD}"/>
              </a:ext>
            </a:extLst>
          </p:cNvPr>
          <p:cNvSpPr txBox="1"/>
          <p:nvPr/>
        </p:nvSpPr>
        <p:spPr>
          <a:xfrm>
            <a:off x="395536" y="1872836"/>
            <a:ext cx="1800200" cy="461665"/>
          </a:xfrm>
          <a:prstGeom prst="rect">
            <a:avLst/>
          </a:prstGeom>
          <a:noFill/>
        </p:spPr>
        <p:txBody>
          <a:bodyPr wrap="square" rtlCol="0">
            <a:spAutoFit/>
          </a:bodyPr>
          <a:lstStyle/>
          <a:p>
            <a:r>
              <a:rPr lang="en-GB" sz="2400" b="1" dirty="0"/>
              <a:t>Phonology</a:t>
            </a:r>
          </a:p>
        </p:txBody>
      </p:sp>
      <p:sp>
        <p:nvSpPr>
          <p:cNvPr id="5" name="TextBox 4">
            <a:extLst>
              <a:ext uri="{FF2B5EF4-FFF2-40B4-BE49-F238E27FC236}">
                <a16:creationId xmlns:a16="http://schemas.microsoft.com/office/drawing/2014/main" id="{2762CED7-274C-4AC6-AD54-0DEB5BE54561}"/>
              </a:ext>
            </a:extLst>
          </p:cNvPr>
          <p:cNvSpPr txBox="1"/>
          <p:nvPr/>
        </p:nvSpPr>
        <p:spPr>
          <a:xfrm>
            <a:off x="3059832" y="6021288"/>
            <a:ext cx="4680520" cy="369332"/>
          </a:xfrm>
          <a:prstGeom prst="rect">
            <a:avLst/>
          </a:prstGeom>
          <a:noFill/>
        </p:spPr>
        <p:txBody>
          <a:bodyPr wrap="square" rtlCol="0">
            <a:spAutoFit/>
          </a:bodyPr>
          <a:lstStyle/>
          <a:p>
            <a:r>
              <a:rPr lang="en-GB" dirty="0"/>
              <a:t>Based on (Johnson and Johnson, 1998)</a:t>
            </a:r>
          </a:p>
        </p:txBody>
      </p:sp>
      <p:sp>
        <p:nvSpPr>
          <p:cNvPr id="6" name="TextBox 5">
            <a:extLst>
              <a:ext uri="{FF2B5EF4-FFF2-40B4-BE49-F238E27FC236}">
                <a16:creationId xmlns:a16="http://schemas.microsoft.com/office/drawing/2014/main" id="{0695A7DB-1AEC-40B7-8993-3A2441ED1EC4}"/>
              </a:ext>
            </a:extLst>
          </p:cNvPr>
          <p:cNvSpPr txBox="1"/>
          <p:nvPr/>
        </p:nvSpPr>
        <p:spPr>
          <a:xfrm>
            <a:off x="3059832" y="1872836"/>
            <a:ext cx="5688632" cy="830997"/>
          </a:xfrm>
          <a:prstGeom prst="rect">
            <a:avLst/>
          </a:prstGeom>
          <a:noFill/>
        </p:spPr>
        <p:txBody>
          <a:bodyPr wrap="square" rtlCol="0">
            <a:spAutoFit/>
          </a:bodyPr>
          <a:lstStyle/>
          <a:p>
            <a:r>
              <a:rPr lang="en-GB" sz="2400" dirty="0"/>
              <a:t>The ability to make sounds and the study of sound making in humans</a:t>
            </a:r>
          </a:p>
        </p:txBody>
      </p:sp>
      <p:sp>
        <p:nvSpPr>
          <p:cNvPr id="7" name="TextBox 6">
            <a:extLst>
              <a:ext uri="{FF2B5EF4-FFF2-40B4-BE49-F238E27FC236}">
                <a16:creationId xmlns:a16="http://schemas.microsoft.com/office/drawing/2014/main" id="{C085CF24-6A8D-4A63-B65E-E9CCAAEB8D85}"/>
              </a:ext>
            </a:extLst>
          </p:cNvPr>
          <p:cNvSpPr txBox="1"/>
          <p:nvPr/>
        </p:nvSpPr>
        <p:spPr>
          <a:xfrm>
            <a:off x="395536" y="954736"/>
            <a:ext cx="2088232" cy="830997"/>
          </a:xfrm>
          <a:prstGeom prst="rect">
            <a:avLst/>
          </a:prstGeom>
          <a:noFill/>
        </p:spPr>
        <p:txBody>
          <a:bodyPr wrap="square" rtlCol="0">
            <a:spAutoFit/>
          </a:bodyPr>
          <a:lstStyle/>
          <a:p>
            <a:r>
              <a:rPr lang="en-GB" sz="2400" b="1" dirty="0"/>
              <a:t>Concrete Vocabulary</a:t>
            </a:r>
          </a:p>
        </p:txBody>
      </p:sp>
      <p:sp>
        <p:nvSpPr>
          <p:cNvPr id="8" name="TextBox 7">
            <a:extLst>
              <a:ext uri="{FF2B5EF4-FFF2-40B4-BE49-F238E27FC236}">
                <a16:creationId xmlns:a16="http://schemas.microsoft.com/office/drawing/2014/main" id="{0FEFBE5D-3EE7-4A97-90CE-4717A6131EBB}"/>
              </a:ext>
            </a:extLst>
          </p:cNvPr>
          <p:cNvSpPr txBox="1"/>
          <p:nvPr/>
        </p:nvSpPr>
        <p:spPr>
          <a:xfrm>
            <a:off x="3059832" y="954736"/>
            <a:ext cx="5688632" cy="830997"/>
          </a:xfrm>
          <a:prstGeom prst="rect">
            <a:avLst/>
          </a:prstGeom>
          <a:noFill/>
        </p:spPr>
        <p:txBody>
          <a:bodyPr wrap="square" rtlCol="0">
            <a:spAutoFit/>
          </a:bodyPr>
          <a:lstStyle/>
          <a:p>
            <a:r>
              <a:rPr lang="en-GB" sz="2400" dirty="0"/>
              <a:t>The numbers of words that a person has and is able to use</a:t>
            </a:r>
          </a:p>
        </p:txBody>
      </p:sp>
      <p:sp>
        <p:nvSpPr>
          <p:cNvPr id="9" name="TextBox 8">
            <a:extLst>
              <a:ext uri="{FF2B5EF4-FFF2-40B4-BE49-F238E27FC236}">
                <a16:creationId xmlns:a16="http://schemas.microsoft.com/office/drawing/2014/main" id="{9C5E95E0-41F7-446A-8136-BB8A4A60A91C}"/>
              </a:ext>
            </a:extLst>
          </p:cNvPr>
          <p:cNvSpPr txBox="1"/>
          <p:nvPr/>
        </p:nvSpPr>
        <p:spPr>
          <a:xfrm>
            <a:off x="395536" y="2844793"/>
            <a:ext cx="2304256" cy="830997"/>
          </a:xfrm>
          <a:prstGeom prst="rect">
            <a:avLst/>
          </a:prstGeom>
          <a:noFill/>
        </p:spPr>
        <p:txBody>
          <a:bodyPr wrap="square" rtlCol="0">
            <a:spAutoFit/>
          </a:bodyPr>
          <a:lstStyle/>
          <a:p>
            <a:r>
              <a:rPr lang="en-GB" sz="2400" b="1" dirty="0"/>
              <a:t>Grammatical skills</a:t>
            </a:r>
          </a:p>
        </p:txBody>
      </p:sp>
      <p:sp>
        <p:nvSpPr>
          <p:cNvPr id="10" name="TextBox 9">
            <a:extLst>
              <a:ext uri="{FF2B5EF4-FFF2-40B4-BE49-F238E27FC236}">
                <a16:creationId xmlns:a16="http://schemas.microsoft.com/office/drawing/2014/main" id="{62CFE067-D50C-4518-B682-25891F537E5C}"/>
              </a:ext>
            </a:extLst>
          </p:cNvPr>
          <p:cNvSpPr txBox="1"/>
          <p:nvPr/>
        </p:nvSpPr>
        <p:spPr>
          <a:xfrm>
            <a:off x="3059832" y="2844793"/>
            <a:ext cx="5688632" cy="830997"/>
          </a:xfrm>
          <a:prstGeom prst="rect">
            <a:avLst/>
          </a:prstGeom>
          <a:noFill/>
        </p:spPr>
        <p:txBody>
          <a:bodyPr wrap="square" rtlCol="0">
            <a:spAutoFit/>
          </a:bodyPr>
          <a:lstStyle/>
          <a:p>
            <a:r>
              <a:rPr lang="en-GB" sz="2400" dirty="0"/>
              <a:t>The ability to put words in the correct order – also known as syntax</a:t>
            </a:r>
          </a:p>
        </p:txBody>
      </p:sp>
      <p:sp>
        <p:nvSpPr>
          <p:cNvPr id="12" name="TextBox 11">
            <a:extLst>
              <a:ext uri="{FF2B5EF4-FFF2-40B4-BE49-F238E27FC236}">
                <a16:creationId xmlns:a16="http://schemas.microsoft.com/office/drawing/2014/main" id="{F50F6DE9-8686-4189-90C2-D064042741E6}"/>
              </a:ext>
            </a:extLst>
          </p:cNvPr>
          <p:cNvSpPr txBox="1"/>
          <p:nvPr/>
        </p:nvSpPr>
        <p:spPr>
          <a:xfrm>
            <a:off x="395536" y="3740543"/>
            <a:ext cx="2304256" cy="830997"/>
          </a:xfrm>
          <a:prstGeom prst="rect">
            <a:avLst/>
          </a:prstGeom>
          <a:noFill/>
        </p:spPr>
        <p:txBody>
          <a:bodyPr wrap="square" rtlCol="0">
            <a:spAutoFit/>
          </a:bodyPr>
          <a:lstStyle/>
          <a:p>
            <a:r>
              <a:rPr lang="en-GB" sz="2400" b="1" dirty="0"/>
              <a:t>Relational Language</a:t>
            </a:r>
          </a:p>
        </p:txBody>
      </p:sp>
      <p:sp>
        <p:nvSpPr>
          <p:cNvPr id="13" name="TextBox 12">
            <a:extLst>
              <a:ext uri="{FF2B5EF4-FFF2-40B4-BE49-F238E27FC236}">
                <a16:creationId xmlns:a16="http://schemas.microsoft.com/office/drawing/2014/main" id="{3FCFF4C0-31FA-4123-95DA-8269DE98FD29}"/>
              </a:ext>
            </a:extLst>
          </p:cNvPr>
          <p:cNvSpPr txBox="1"/>
          <p:nvPr/>
        </p:nvSpPr>
        <p:spPr>
          <a:xfrm>
            <a:off x="3059832" y="3740543"/>
            <a:ext cx="5688632" cy="1200329"/>
          </a:xfrm>
          <a:prstGeom prst="rect">
            <a:avLst/>
          </a:prstGeom>
          <a:noFill/>
        </p:spPr>
        <p:txBody>
          <a:bodyPr wrap="square" rtlCol="0">
            <a:spAutoFit/>
          </a:bodyPr>
          <a:lstStyle/>
          <a:p>
            <a:r>
              <a:rPr lang="en-GB" sz="2400" dirty="0"/>
              <a:t>The way in which language used relates to that used by the other person in a conversation</a:t>
            </a:r>
          </a:p>
        </p:txBody>
      </p:sp>
      <p:sp>
        <p:nvSpPr>
          <p:cNvPr id="15" name="TextBox 14">
            <a:extLst>
              <a:ext uri="{FF2B5EF4-FFF2-40B4-BE49-F238E27FC236}">
                <a16:creationId xmlns:a16="http://schemas.microsoft.com/office/drawing/2014/main" id="{105B69CB-86ED-4186-8FA4-CF08BA6D34AC}"/>
              </a:ext>
            </a:extLst>
          </p:cNvPr>
          <p:cNvSpPr txBox="1"/>
          <p:nvPr/>
        </p:nvSpPr>
        <p:spPr>
          <a:xfrm>
            <a:off x="387422" y="4989677"/>
            <a:ext cx="1800200" cy="461665"/>
          </a:xfrm>
          <a:prstGeom prst="rect">
            <a:avLst/>
          </a:prstGeom>
          <a:noFill/>
        </p:spPr>
        <p:txBody>
          <a:bodyPr wrap="square" rtlCol="0">
            <a:spAutoFit/>
          </a:bodyPr>
          <a:lstStyle/>
          <a:p>
            <a:r>
              <a:rPr lang="en-GB" sz="2400" b="1" dirty="0"/>
              <a:t>Pragmatics</a:t>
            </a:r>
          </a:p>
        </p:txBody>
      </p:sp>
      <p:sp>
        <p:nvSpPr>
          <p:cNvPr id="16" name="TextBox 15">
            <a:extLst>
              <a:ext uri="{FF2B5EF4-FFF2-40B4-BE49-F238E27FC236}">
                <a16:creationId xmlns:a16="http://schemas.microsoft.com/office/drawing/2014/main" id="{1C5644EF-775F-4086-96FF-E2FF0CD5CD2E}"/>
              </a:ext>
            </a:extLst>
          </p:cNvPr>
          <p:cNvSpPr txBox="1"/>
          <p:nvPr/>
        </p:nvSpPr>
        <p:spPr>
          <a:xfrm>
            <a:off x="3051718" y="4989677"/>
            <a:ext cx="5688632" cy="830997"/>
          </a:xfrm>
          <a:prstGeom prst="rect">
            <a:avLst/>
          </a:prstGeom>
          <a:noFill/>
        </p:spPr>
        <p:txBody>
          <a:bodyPr wrap="square" rtlCol="0">
            <a:spAutoFit/>
          </a:bodyPr>
          <a:lstStyle/>
          <a:p>
            <a:r>
              <a:rPr lang="en-GB" sz="2400" dirty="0"/>
              <a:t>The linguistic and non-linguistic support for communication (e.g. pointing, nodding etc.)</a:t>
            </a:r>
          </a:p>
        </p:txBody>
      </p:sp>
    </p:spTree>
    <p:extLst>
      <p:ext uri="{BB962C8B-B14F-4D97-AF65-F5344CB8AC3E}">
        <p14:creationId xmlns:p14="http://schemas.microsoft.com/office/powerpoint/2010/main" val="2003774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P spid="10" grpId="0"/>
      <p:bldP spid="12" grpId="0"/>
      <p:bldP spid="13" grpId="0"/>
      <p:bldP spid="15" grpId="0"/>
      <p:bldP spid="16"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332656"/>
            <a:ext cx="8136904" cy="707886"/>
          </a:xfrm>
          <a:prstGeom prst="rect">
            <a:avLst/>
          </a:prstGeom>
          <a:noFill/>
        </p:spPr>
        <p:txBody>
          <a:bodyPr wrap="square" rtlCol="0">
            <a:spAutoFit/>
          </a:bodyPr>
          <a:lstStyle/>
          <a:p>
            <a:pPr algn="ctr"/>
            <a:r>
              <a:rPr lang="en-GB" sz="4000" b="1" dirty="0" smtClean="0"/>
              <a:t>A recap video</a:t>
            </a:r>
            <a:endParaRPr lang="en-GB" sz="4000" b="1" dirty="0"/>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9832" y="1412776"/>
            <a:ext cx="2781300" cy="2933700"/>
          </a:xfrm>
          <a:prstGeom prst="rect">
            <a:avLst/>
          </a:prstGeom>
        </p:spPr>
      </p:pic>
      <p:sp>
        <p:nvSpPr>
          <p:cNvPr id="4" name="TextBox 3"/>
          <p:cNvSpPr txBox="1"/>
          <p:nvPr/>
        </p:nvSpPr>
        <p:spPr>
          <a:xfrm>
            <a:off x="2483768" y="4653136"/>
            <a:ext cx="4176464" cy="369332"/>
          </a:xfrm>
          <a:prstGeom prst="rect">
            <a:avLst/>
          </a:prstGeom>
          <a:noFill/>
        </p:spPr>
        <p:txBody>
          <a:bodyPr wrap="square" rtlCol="0">
            <a:spAutoFit/>
          </a:bodyPr>
          <a:lstStyle/>
          <a:p>
            <a:pPr algn="ctr"/>
            <a:r>
              <a:rPr lang="en-GB" dirty="0"/>
              <a:t>4</a:t>
            </a:r>
            <a:r>
              <a:rPr lang="en-GB" dirty="0" smtClean="0"/>
              <a:t>. Theories of Language Development</a:t>
            </a:r>
            <a:endParaRPr lang="en-GB" dirty="0"/>
          </a:p>
        </p:txBody>
      </p:sp>
    </p:spTree>
    <p:extLst>
      <p:ext uri="{BB962C8B-B14F-4D97-AF65-F5344CB8AC3E}">
        <p14:creationId xmlns:p14="http://schemas.microsoft.com/office/powerpoint/2010/main" val="392523351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06090"/>
          </a:xfrm>
        </p:spPr>
        <p:txBody>
          <a:bodyPr>
            <a:normAutofit fontScale="90000"/>
          </a:bodyPr>
          <a:lstStyle/>
          <a:p>
            <a:r>
              <a:rPr lang="en-GB" b="1" dirty="0"/>
              <a:t> References</a:t>
            </a:r>
          </a:p>
        </p:txBody>
      </p:sp>
      <p:sp>
        <p:nvSpPr>
          <p:cNvPr id="3" name="Content Placeholder 2"/>
          <p:cNvSpPr>
            <a:spLocks noGrp="1"/>
          </p:cNvSpPr>
          <p:nvPr>
            <p:ph idx="1"/>
          </p:nvPr>
        </p:nvSpPr>
        <p:spPr>
          <a:xfrm>
            <a:off x="143508" y="1166018"/>
            <a:ext cx="8856984" cy="4525963"/>
          </a:xfrm>
        </p:spPr>
        <p:txBody>
          <a:bodyPr>
            <a:noAutofit/>
          </a:bodyPr>
          <a:lstStyle/>
          <a:p>
            <a:r>
              <a:rPr lang="en-GB" sz="2000" dirty="0"/>
              <a:t>Curtiss, S. </a:t>
            </a:r>
            <a:r>
              <a:rPr lang="en-GB" sz="2000" i="1" dirty="0"/>
              <a:t>et al</a:t>
            </a:r>
            <a:r>
              <a:rPr lang="en-GB" sz="2000" dirty="0"/>
              <a:t> (1974) ‘The Linguistic Development of Genie’</a:t>
            </a:r>
            <a:r>
              <a:rPr lang="en-GB" sz="2000" i="1" dirty="0"/>
              <a:t> Language </a:t>
            </a:r>
            <a:r>
              <a:rPr lang="en-GB" sz="2000" dirty="0"/>
              <a:t>Vol. 50, No. 3 pp. 528-554 Available at: </a:t>
            </a:r>
            <a:r>
              <a:rPr lang="en-GB" sz="2000" dirty="0">
                <a:hlinkClick r:id="rId2"/>
              </a:rPr>
              <a:t>https://www.jstor.org/stable/412222?seq=1</a:t>
            </a:r>
            <a:r>
              <a:rPr lang="en-GB" sz="2000" dirty="0"/>
              <a:t> [Accessed 31/01/2020] </a:t>
            </a:r>
          </a:p>
          <a:p>
            <a:r>
              <a:rPr lang="en-GB" sz="2000" dirty="0"/>
              <a:t>Curtiss, S. (1981) ‘Dissociations between language and cognition: Cases and implications’. Journal of  Autism &amp; Development Disorders  Vol. 11, pp. 15–30. Available at: </a:t>
            </a:r>
            <a:r>
              <a:rPr lang="en-GB" sz="2000" dirty="0">
                <a:hlinkClick r:id="rId3"/>
              </a:rPr>
              <a:t>https://doi.org/10.1007/BF01531338</a:t>
            </a:r>
            <a:r>
              <a:rPr lang="en-GB" sz="2000" dirty="0"/>
              <a:t> [Accessed 31/01/2020]</a:t>
            </a:r>
          </a:p>
          <a:p>
            <a:r>
              <a:rPr lang="en-GB" sz="2000" dirty="0"/>
              <a:t>Johnson, H. &amp; Johnson, K (1998) Encyclopaedic Dictionary of Applied Linguistics Blackwell Publishers</a:t>
            </a:r>
          </a:p>
          <a:p>
            <a:r>
              <a:rPr lang="en-GB" sz="2000" dirty="0"/>
              <a:t>Liu, S.; </a:t>
            </a:r>
            <a:r>
              <a:rPr lang="en-GB" sz="2000" dirty="0" err="1"/>
              <a:t>Volcic</a:t>
            </a:r>
            <a:r>
              <a:rPr lang="en-GB" sz="2000" dirty="0"/>
              <a:t>, Z.; </a:t>
            </a:r>
            <a:r>
              <a:rPr lang="en-GB" sz="2000" dirty="0" err="1"/>
              <a:t>Gallois</a:t>
            </a:r>
            <a:r>
              <a:rPr lang="en-GB" sz="2000" dirty="0"/>
              <a:t>, C.; (2015). Introducing Intercultural Communication - Global Cultures and Contexts, London: Sage</a:t>
            </a:r>
          </a:p>
          <a:p>
            <a:r>
              <a:rPr lang="en-GB" sz="2000" dirty="0"/>
              <a:t>Miller, E. (2012) </a:t>
            </a:r>
            <a:r>
              <a:rPr lang="en-GB" sz="2000" i="1" dirty="0"/>
              <a:t>Language Development: Theoretical Perspectives</a:t>
            </a:r>
            <a:r>
              <a:rPr lang="en-GB" sz="2000" dirty="0"/>
              <a:t> Available at: </a:t>
            </a:r>
            <a:r>
              <a:rPr lang="en-GB" sz="2000" dirty="0">
                <a:hlinkClick r:id="rId4"/>
              </a:rPr>
              <a:t>https://www.mindmeister.com/158556180/language-development-theoretical-perspectives</a:t>
            </a:r>
            <a:endParaRPr lang="en-GB" sz="2000" i="1" dirty="0"/>
          </a:p>
        </p:txBody>
      </p:sp>
    </p:spTree>
    <p:extLst>
      <p:ext uri="{BB962C8B-B14F-4D97-AF65-F5344CB8AC3E}">
        <p14:creationId xmlns:p14="http://schemas.microsoft.com/office/powerpoint/2010/main" val="121847546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06090"/>
          </a:xfrm>
        </p:spPr>
        <p:txBody>
          <a:bodyPr>
            <a:normAutofit fontScale="90000"/>
          </a:bodyPr>
          <a:lstStyle/>
          <a:p>
            <a:r>
              <a:rPr lang="en-GB" b="1" dirty="0"/>
              <a:t> References</a:t>
            </a:r>
          </a:p>
        </p:txBody>
      </p:sp>
      <p:sp>
        <p:nvSpPr>
          <p:cNvPr id="3" name="Content Placeholder 2"/>
          <p:cNvSpPr>
            <a:spLocks noGrp="1"/>
          </p:cNvSpPr>
          <p:nvPr>
            <p:ph idx="1"/>
          </p:nvPr>
        </p:nvSpPr>
        <p:spPr>
          <a:xfrm>
            <a:off x="287016" y="1484784"/>
            <a:ext cx="8856984" cy="4525963"/>
          </a:xfrm>
        </p:spPr>
        <p:txBody>
          <a:bodyPr>
            <a:noAutofit/>
          </a:bodyPr>
          <a:lstStyle/>
          <a:p>
            <a:r>
              <a:rPr lang="en-GB" sz="2000" dirty="0" err="1"/>
              <a:t>Pléh</a:t>
            </a:r>
            <a:r>
              <a:rPr lang="en-GB" sz="2000" dirty="0"/>
              <a:t>, C. (1990). The Search for Universal Operating Principles in Language Acquisition. Studies in Second Language Acquisition, 12(2), 233-241. </a:t>
            </a:r>
            <a:r>
              <a:rPr lang="en-GB" sz="2000" dirty="0" smtClean="0"/>
              <a:t>doi:10.1017/S0272263100009116 </a:t>
            </a:r>
            <a:endParaRPr lang="en-GB" sz="2000" dirty="0"/>
          </a:p>
          <a:p>
            <a:r>
              <a:rPr lang="en-GB" sz="2000" dirty="0" err="1" smtClean="0"/>
              <a:t>Slobin</a:t>
            </a:r>
            <a:r>
              <a:rPr lang="en-GB" sz="2000" dirty="0"/>
              <a:t>, D.I. (1990) The search for universal operating principles in language acquisition </a:t>
            </a:r>
            <a:r>
              <a:rPr lang="en-GB" sz="2000" i="1" dirty="0"/>
              <a:t>Studies in Second Language Acquisition · June 1990 </a:t>
            </a:r>
            <a:r>
              <a:rPr lang="en-GB" sz="2000" dirty="0"/>
              <a:t>DOI: 10.1017/S0272263100009116 [Accessed 21/02/2019]</a:t>
            </a:r>
          </a:p>
          <a:p>
            <a:r>
              <a:rPr lang="en-GB" sz="2000" dirty="0"/>
              <a:t>Saxton, M. (2010). Child Language: Acquisition and development. Thousand Oaks, (CA): SAGE Publications Ltd</a:t>
            </a:r>
          </a:p>
          <a:p>
            <a:r>
              <a:rPr lang="en-GB" sz="2000" dirty="0" err="1"/>
              <a:t>Wardhaugh</a:t>
            </a:r>
            <a:r>
              <a:rPr lang="en-GB" sz="2000" dirty="0"/>
              <a:t>, R., Fuller, J. (2014). An Introduction to Sociolinguistics, Blackwell</a:t>
            </a:r>
          </a:p>
          <a:p>
            <a:r>
              <a:rPr lang="en-GB" sz="2000" dirty="0"/>
              <a:t>Yousef, N. (2001). Savage or Solitary?: The Wild Child and Rousseau's Man of Nature. Journal of the History of Ideas, Vol. 62(2), pp.245-263. Available at: </a:t>
            </a:r>
            <a:r>
              <a:rPr lang="en-GB" sz="2000" dirty="0">
                <a:hlinkClick r:id="rId2"/>
              </a:rPr>
              <a:t>https://www-jstor-org.ezproxy.uwtsd.ac.uk/stable/3654357?seq=1#metadata_info_tab_contents</a:t>
            </a:r>
            <a:r>
              <a:rPr lang="en-GB" sz="2000" dirty="0"/>
              <a:t> [Accessed </a:t>
            </a:r>
            <a:r>
              <a:rPr lang="en-GB" sz="2000" dirty="0" smtClean="0"/>
              <a:t>10/12/2020]</a:t>
            </a:r>
            <a:endParaRPr lang="en-GB" sz="2000" dirty="0"/>
          </a:p>
        </p:txBody>
      </p:sp>
    </p:spTree>
    <p:extLst>
      <p:ext uri="{BB962C8B-B14F-4D97-AF65-F5344CB8AC3E}">
        <p14:creationId xmlns:p14="http://schemas.microsoft.com/office/powerpoint/2010/main" val="339817723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5536" y="116632"/>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 Video References</a:t>
            </a:r>
            <a:endParaRPr lang="en-GB" b="1" dirty="0"/>
          </a:p>
        </p:txBody>
      </p:sp>
      <p:sp>
        <p:nvSpPr>
          <p:cNvPr id="3" name="TextBox 2"/>
          <p:cNvSpPr txBox="1"/>
          <p:nvPr/>
        </p:nvSpPr>
        <p:spPr>
          <a:xfrm>
            <a:off x="323528" y="1052736"/>
            <a:ext cx="8208912" cy="4401205"/>
          </a:xfrm>
          <a:prstGeom prst="rect">
            <a:avLst/>
          </a:prstGeom>
          <a:noFill/>
        </p:spPr>
        <p:txBody>
          <a:bodyPr wrap="square" rtlCol="0">
            <a:spAutoFit/>
          </a:bodyPr>
          <a:lstStyle/>
          <a:p>
            <a:pPr marL="457200" indent="-457200">
              <a:buAutoNum type="arabicPeriod"/>
            </a:pPr>
            <a:r>
              <a:rPr lang="en-GB" sz="2000" dirty="0" smtClean="0"/>
              <a:t>TLC (2013) </a:t>
            </a:r>
            <a:r>
              <a:rPr lang="en-GB" sz="2000" i="1" dirty="0" smtClean="0"/>
              <a:t>Genie Wiley</a:t>
            </a:r>
            <a:r>
              <a:rPr lang="en-GB" sz="2000" dirty="0" smtClean="0"/>
              <a:t> Available at: </a:t>
            </a:r>
            <a:r>
              <a:rPr lang="en-GB" sz="2000" dirty="0">
                <a:hlinkClick r:id="rId2"/>
              </a:rPr>
              <a:t>https://</a:t>
            </a:r>
            <a:r>
              <a:rPr lang="en-GB" sz="2000" dirty="0" smtClean="0">
                <a:hlinkClick r:id="rId2"/>
              </a:rPr>
              <a:t>www.youtube.com/watch?app=desktop&amp;v=VjZolHCrC8E</a:t>
            </a:r>
            <a:r>
              <a:rPr lang="en-GB" sz="2000" dirty="0" smtClean="0"/>
              <a:t> [Accessed 14/12/2020]</a:t>
            </a:r>
          </a:p>
          <a:p>
            <a:pPr marL="457200" indent="-457200">
              <a:buAutoNum type="arabicPeriod"/>
            </a:pPr>
            <a:r>
              <a:rPr lang="en-GB" sz="2000" dirty="0" err="1" smtClean="0"/>
              <a:t>Janowski</a:t>
            </a:r>
            <a:r>
              <a:rPr lang="en-GB" sz="2000" dirty="0" smtClean="0"/>
              <a:t>, B. (2012) </a:t>
            </a:r>
            <a:r>
              <a:rPr lang="en-GB" sz="2000" i="1" dirty="0" smtClean="0"/>
              <a:t>Language Development, 2 months: </a:t>
            </a:r>
            <a:r>
              <a:rPr lang="en-GB" sz="2000" i="1" dirty="0" err="1" smtClean="0"/>
              <a:t>Motherese</a:t>
            </a:r>
            <a:r>
              <a:rPr lang="en-GB" sz="2000" i="1" dirty="0" smtClean="0"/>
              <a:t>, cooing, turn taking, eye contact </a:t>
            </a:r>
            <a:r>
              <a:rPr lang="en-GB" sz="2000" dirty="0" smtClean="0"/>
              <a:t>Available at: </a:t>
            </a:r>
            <a:r>
              <a:rPr lang="en-GB" sz="2000" dirty="0">
                <a:hlinkClick r:id="rId3"/>
              </a:rPr>
              <a:t>https://</a:t>
            </a:r>
            <a:r>
              <a:rPr lang="en-GB" sz="2000" dirty="0" smtClean="0">
                <a:hlinkClick r:id="rId3"/>
              </a:rPr>
              <a:t>www.youtube.com/watch?app=desktop&amp;v=eZclOL7vIQQ</a:t>
            </a:r>
            <a:r>
              <a:rPr lang="en-GB" sz="2000" dirty="0" smtClean="0"/>
              <a:t> [Accessed 14/12/2020]</a:t>
            </a:r>
          </a:p>
          <a:p>
            <a:pPr marL="457200" indent="-457200">
              <a:buAutoNum type="arabicPeriod"/>
            </a:pPr>
            <a:r>
              <a:rPr lang="en-GB" sz="2000" dirty="0" err="1" smtClean="0"/>
              <a:t>Munakatay</a:t>
            </a:r>
            <a:r>
              <a:rPr lang="en-GB" sz="2000" dirty="0"/>
              <a:t> (2011) </a:t>
            </a:r>
            <a:r>
              <a:rPr lang="en-GB" sz="2000" i="1" dirty="0"/>
              <a:t>A typical child on Piaget's conservation </a:t>
            </a:r>
            <a:r>
              <a:rPr lang="en-GB" sz="2000" i="1" dirty="0" smtClean="0"/>
              <a:t>tasks</a:t>
            </a:r>
            <a:r>
              <a:rPr lang="en-GB" sz="2000" dirty="0" smtClean="0"/>
              <a:t> Available at: </a:t>
            </a:r>
            <a:r>
              <a:rPr lang="en-GB" sz="2000" dirty="0">
                <a:hlinkClick r:id="rId4"/>
              </a:rPr>
              <a:t>https://</a:t>
            </a:r>
            <a:r>
              <a:rPr lang="en-GB" sz="2000" dirty="0" smtClean="0">
                <a:hlinkClick r:id="rId4"/>
              </a:rPr>
              <a:t>www.youtube.com/watch?app=desktop&amp;v=gnArvcWaH6I</a:t>
            </a:r>
            <a:r>
              <a:rPr lang="en-GB" sz="2000" dirty="0" smtClean="0"/>
              <a:t> [Accessed 14/12/2020</a:t>
            </a:r>
            <a:r>
              <a:rPr lang="en-GB" sz="2000" dirty="0" smtClean="0"/>
              <a:t>]</a:t>
            </a:r>
          </a:p>
          <a:p>
            <a:pPr marL="457200" indent="-457200">
              <a:buAutoNum type="arabicPeriod"/>
            </a:pPr>
            <a:r>
              <a:rPr lang="en-GB" sz="2000" dirty="0" smtClean="0"/>
              <a:t>Yue, C (No Date) </a:t>
            </a:r>
            <a:r>
              <a:rPr lang="en-GB" sz="2000" i="1" dirty="0" smtClean="0"/>
              <a:t>Theories of Language Development </a:t>
            </a:r>
            <a:r>
              <a:rPr lang="en-GB" sz="2000" dirty="0" smtClean="0"/>
              <a:t>Khan </a:t>
            </a:r>
            <a:r>
              <a:rPr lang="en-GB" sz="2000" dirty="0"/>
              <a:t>Academy Available at: </a:t>
            </a:r>
            <a:r>
              <a:rPr lang="en-GB" sz="2000" dirty="0">
                <a:hlinkClick r:id="rId5"/>
              </a:rPr>
              <a:t>https://</a:t>
            </a:r>
            <a:r>
              <a:rPr lang="en-GB" sz="2000" dirty="0" smtClean="0">
                <a:hlinkClick r:id="rId5"/>
              </a:rPr>
              <a:t>www.khanacademy.org/test-prep/mcat/processing-the-environment/language/v/language-and-cognition</a:t>
            </a:r>
            <a:r>
              <a:rPr lang="en-GB" sz="2000" dirty="0" smtClean="0"/>
              <a:t> [Accesses 23/01/2021]</a:t>
            </a:r>
            <a:endParaRPr lang="en-GB" sz="2000" dirty="0"/>
          </a:p>
        </p:txBody>
      </p:sp>
    </p:spTree>
    <p:extLst>
      <p:ext uri="{BB962C8B-B14F-4D97-AF65-F5344CB8AC3E}">
        <p14:creationId xmlns:p14="http://schemas.microsoft.com/office/powerpoint/2010/main" val="1579510740"/>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749</TotalTime>
  <Words>3383</Words>
  <Application>Microsoft Office PowerPoint</Application>
  <PresentationFormat>On-screen Show (4:3)</PresentationFormat>
  <Paragraphs>303</Paragraphs>
  <Slides>52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SimSun</vt:lpstr>
      <vt:lpstr>Arial</vt:lpstr>
      <vt:lpstr>Calibri</vt:lpstr>
      <vt:lpstr>Gulim</vt:lpstr>
      <vt:lpstr>Wingdings</vt:lpstr>
      <vt:lpstr>UWTSD PPT Template</vt:lpstr>
      <vt:lpstr>ECSS6001 Diversity of Language Theme 5: Language Acquisition (Part 1)</vt:lpstr>
      <vt:lpstr>How Language is acquired? </vt:lpstr>
      <vt:lpstr>How Language is acquired? (Learning vs Acquisition)</vt:lpstr>
      <vt:lpstr>The Linguistic Environment</vt:lpstr>
      <vt:lpstr>Feral and Isolated Children</vt:lpstr>
      <vt:lpstr>Feral Children - Victor</vt:lpstr>
      <vt:lpstr>Isolated Children - Genie</vt:lpstr>
      <vt:lpstr>Isolated Children - Genie</vt:lpstr>
      <vt:lpstr>Isolated Children - Genie</vt:lpstr>
      <vt:lpstr>Semantics</vt:lpstr>
      <vt:lpstr>Syntax</vt:lpstr>
      <vt:lpstr>PowerPoint Presentation</vt:lpstr>
      <vt:lpstr>The Linguistic Environment</vt:lpstr>
      <vt:lpstr>The Critical Period Hypothesis (Lenneberg, 1964) </vt:lpstr>
      <vt:lpstr>The Critical Period Hypothesis</vt:lpstr>
      <vt:lpstr>The Critical Period Hypothesis</vt:lpstr>
      <vt:lpstr>The Critical Period Hypothesis</vt:lpstr>
      <vt:lpstr>The Critical Period Hypothesis</vt:lpstr>
      <vt:lpstr>The Linguistic Environment</vt:lpstr>
      <vt:lpstr>Motherese</vt:lpstr>
      <vt:lpstr>Motherese</vt:lpstr>
      <vt:lpstr>Motherese</vt:lpstr>
      <vt:lpstr>PowerPoint Presentation</vt:lpstr>
      <vt:lpstr>Cognitive Processes</vt:lpstr>
      <vt:lpstr>Operating Principles</vt:lpstr>
      <vt:lpstr>Operating Principles - Issues</vt:lpstr>
      <vt:lpstr>What is a morpheme?</vt:lpstr>
      <vt:lpstr>Operating Principles</vt:lpstr>
      <vt:lpstr>Cognitive Processes</vt:lpstr>
      <vt:lpstr>Cognitive Development</vt:lpstr>
      <vt:lpstr>Piaget’s Theories of Cognitive Development</vt:lpstr>
      <vt:lpstr>Piaget’s Theories of Cognitive Development</vt:lpstr>
      <vt:lpstr>Piaget’s Theories of Cognitive Development</vt:lpstr>
      <vt:lpstr>Piaget’s Theories of Cognitive Development</vt:lpstr>
      <vt:lpstr>Piaget’s Theories of Cognitive Development</vt:lpstr>
      <vt:lpstr>Piaget’s Theories of Cognitive Development</vt:lpstr>
      <vt:lpstr>Piaget’s Theories of Cognitive Development</vt:lpstr>
      <vt:lpstr>Piaget’s Theories of Cognitive Development</vt:lpstr>
      <vt:lpstr>Piaget’s Theories of Cognitive Development</vt:lpstr>
      <vt:lpstr>Piaget’s Theories of Cognitive Development</vt:lpstr>
      <vt:lpstr>Piaget’s Theories of Cognitive Development</vt:lpstr>
      <vt:lpstr>Cognitive Processes</vt:lpstr>
      <vt:lpstr>Cognitive Constraints</vt:lpstr>
      <vt:lpstr>Cognitive Constraints</vt:lpstr>
      <vt:lpstr>Cognitive Constraints</vt:lpstr>
      <vt:lpstr>Cognitive Constraints</vt:lpstr>
      <vt:lpstr>Cognitive Constraints</vt:lpstr>
      <vt:lpstr>More Jargon!</vt:lpstr>
      <vt:lpstr>PowerPoint Presentation</vt:lpstr>
      <vt:lpstr> References</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80</cp:revision>
  <dcterms:created xsi:type="dcterms:W3CDTF">2016-09-29T11:33:04Z</dcterms:created>
  <dcterms:modified xsi:type="dcterms:W3CDTF">2021-02-02T09:24:39Z</dcterms:modified>
</cp:coreProperties>
</file>