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57" r:id="rId2"/>
    <p:sldId id="352" r:id="rId3"/>
    <p:sldId id="424" r:id="rId4"/>
    <p:sldId id="426" r:id="rId5"/>
    <p:sldId id="425" r:id="rId6"/>
    <p:sldId id="427" r:id="rId7"/>
    <p:sldId id="372" r:id="rId8"/>
    <p:sldId id="432" r:id="rId9"/>
    <p:sldId id="433" r:id="rId10"/>
    <p:sldId id="405" r:id="rId11"/>
    <p:sldId id="437" r:id="rId12"/>
    <p:sldId id="438" r:id="rId13"/>
    <p:sldId id="431" r:id="rId14"/>
    <p:sldId id="430" r:id="rId15"/>
    <p:sldId id="428" r:id="rId16"/>
    <p:sldId id="429" r:id="rId17"/>
    <p:sldId id="410" r:id="rId18"/>
    <p:sldId id="377" r:id="rId19"/>
    <p:sldId id="434" r:id="rId20"/>
    <p:sldId id="435" r:id="rId21"/>
    <p:sldId id="417" r:id="rId22"/>
    <p:sldId id="421" r:id="rId23"/>
    <p:sldId id="422" r:id="rId24"/>
    <p:sldId id="406" r:id="rId25"/>
    <p:sldId id="423" r:id="rId26"/>
    <p:sldId id="381" r:id="rId27"/>
    <p:sldId id="439" r:id="rId28"/>
    <p:sldId id="440" r:id="rId29"/>
    <p:sldId id="441" r:id="rId30"/>
    <p:sldId id="360" r:id="rId31"/>
    <p:sldId id="443" r:id="rId32"/>
    <p:sldId id="402" r:id="rId33"/>
    <p:sldId id="442" r:id="rId34"/>
    <p:sldId id="403" r:id="rId35"/>
    <p:sldId id="404" r:id="rId36"/>
    <p:sldId id="436"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C6A014-42CD-4DF9-A90F-72213387B199}" type="doc">
      <dgm:prSet loTypeId="urn:microsoft.com/office/officeart/2005/8/layout/hierarchy2" loCatId="hierarchy" qsTypeId="urn:microsoft.com/office/officeart/2005/8/quickstyle/simple3" qsCatId="simple" csTypeId="urn:microsoft.com/office/officeart/2005/8/colors/accent1_2" csCatId="accent1" phldr="1"/>
      <dgm:spPr/>
      <dgm:t>
        <a:bodyPr/>
        <a:lstStyle/>
        <a:p>
          <a:endParaRPr lang="en-GB"/>
        </a:p>
      </dgm:t>
    </dgm:pt>
    <dgm:pt modelId="{CA183EBE-E327-41F7-A8AC-445659214299}">
      <dgm:prSet phldrT="[Text]" custT="1"/>
      <dgm:spPr/>
      <dgm:t>
        <a:bodyPr/>
        <a:lstStyle/>
        <a:p>
          <a:pPr algn="l"/>
          <a:r>
            <a:rPr lang="en-GB" sz="2400" b="1" dirty="0"/>
            <a:t>Identify: </a:t>
          </a:r>
        </a:p>
        <a:p>
          <a:pPr algn="ctr"/>
          <a:r>
            <a:rPr lang="en-GB" sz="2400" dirty="0"/>
            <a:t>(Who they are)</a:t>
          </a:r>
        </a:p>
        <a:p>
          <a:pPr algn="ctr"/>
          <a:r>
            <a:rPr lang="en-GB" sz="2400" dirty="0"/>
            <a:t>Stakeholder mapping  </a:t>
          </a:r>
        </a:p>
      </dgm:t>
    </dgm:pt>
    <dgm:pt modelId="{3239932B-7C1B-44EE-9A2C-4989A2FD7FD1}" type="parTrans" cxnId="{6451297E-5A7A-45D5-899D-4A28D33B0D72}">
      <dgm:prSet/>
      <dgm:spPr/>
      <dgm:t>
        <a:bodyPr/>
        <a:lstStyle/>
        <a:p>
          <a:endParaRPr lang="en-GB"/>
        </a:p>
      </dgm:t>
    </dgm:pt>
    <dgm:pt modelId="{F098428F-8175-4AE5-9ADC-73098DCF388D}" type="sibTrans" cxnId="{6451297E-5A7A-45D5-899D-4A28D33B0D72}">
      <dgm:prSet/>
      <dgm:spPr/>
      <dgm:t>
        <a:bodyPr/>
        <a:lstStyle/>
        <a:p>
          <a:endParaRPr lang="en-GB"/>
        </a:p>
      </dgm:t>
    </dgm:pt>
    <dgm:pt modelId="{0E1EB306-C989-4E77-B18B-3CAE294F6091}">
      <dgm:prSet phldrT="[Text]" custT="1"/>
      <dgm:spPr/>
      <dgm:t>
        <a:bodyPr/>
        <a:lstStyle/>
        <a:p>
          <a:pPr algn="l"/>
          <a:r>
            <a:rPr lang="en-GB" sz="2400" b="1" dirty="0">
              <a:latin typeface="Arial" panose="020B0604020202020204" pitchFamily="34" charset="0"/>
              <a:cs typeface="Arial" panose="020B0604020202020204" pitchFamily="34" charset="0"/>
            </a:rPr>
            <a:t>Categorise &amp; prioritise: </a:t>
          </a:r>
          <a:r>
            <a:rPr lang="en-GB" sz="2400" dirty="0">
              <a:latin typeface="Arial" panose="020B0604020202020204" pitchFamily="34" charset="0"/>
              <a:cs typeface="Arial" panose="020B0604020202020204" pitchFamily="34" charset="0"/>
            </a:rPr>
            <a:t>(different groupings in terms of interest, influence, participation)</a:t>
          </a:r>
        </a:p>
      </dgm:t>
    </dgm:pt>
    <dgm:pt modelId="{68C0E225-DFF2-4B93-8DD1-408C80566DFC}" type="parTrans" cxnId="{592C8444-88C5-4FAD-926E-668A56D12369}">
      <dgm:prSet/>
      <dgm:spPr/>
      <dgm:t>
        <a:bodyPr/>
        <a:lstStyle/>
        <a:p>
          <a:endParaRPr lang="en-GB"/>
        </a:p>
      </dgm:t>
    </dgm:pt>
    <dgm:pt modelId="{DEE0CB97-AC11-4733-B279-A9BA1AA5F837}" type="sibTrans" cxnId="{592C8444-88C5-4FAD-926E-668A56D12369}">
      <dgm:prSet/>
      <dgm:spPr/>
      <dgm:t>
        <a:bodyPr/>
        <a:lstStyle/>
        <a:p>
          <a:endParaRPr lang="en-GB"/>
        </a:p>
      </dgm:t>
    </dgm:pt>
    <dgm:pt modelId="{D5FA680F-D416-4AD3-A619-EBCC3AF94F5E}">
      <dgm:prSet phldrT="[Text]" custT="1"/>
      <dgm:spPr/>
      <dgm:t>
        <a:bodyPr/>
        <a:lstStyle/>
        <a:p>
          <a:pPr algn="l"/>
          <a:r>
            <a:rPr lang="en-GB" sz="2400" b="1" dirty="0">
              <a:latin typeface="Arial" panose="020B0604020202020204" pitchFamily="34" charset="0"/>
              <a:cs typeface="Arial" panose="020B0604020202020204" pitchFamily="34" charset="0"/>
            </a:rPr>
            <a:t>Manage:</a:t>
          </a:r>
          <a:r>
            <a:rPr lang="en-GB" sz="2400" dirty="0">
              <a:latin typeface="Arial" panose="020B0604020202020204" pitchFamily="34" charset="0"/>
              <a:cs typeface="Arial" panose="020B0604020202020204" pitchFamily="34" charset="0"/>
            </a:rPr>
            <a:t> </a:t>
          </a:r>
        </a:p>
        <a:p>
          <a:pPr algn="l"/>
          <a:r>
            <a:rPr lang="en-GB" sz="2400" dirty="0">
              <a:latin typeface="Arial" panose="020B0604020202020204" pitchFamily="34" charset="0"/>
              <a:cs typeface="Arial" panose="020B0604020202020204" pitchFamily="34" charset="0"/>
            </a:rPr>
            <a:t>Develop communication plan</a:t>
          </a:r>
        </a:p>
      </dgm:t>
    </dgm:pt>
    <dgm:pt modelId="{849AEB54-A42D-45F3-AD61-5E37E39A08CC}" type="parTrans" cxnId="{B0FD38D0-2ADA-487C-AE86-A926EA1F7B60}">
      <dgm:prSet/>
      <dgm:spPr/>
      <dgm:t>
        <a:bodyPr/>
        <a:lstStyle/>
        <a:p>
          <a:endParaRPr lang="en-GB"/>
        </a:p>
      </dgm:t>
    </dgm:pt>
    <dgm:pt modelId="{350419EC-4EC5-4F5A-96EB-4E94E0139D7F}" type="sibTrans" cxnId="{B0FD38D0-2ADA-487C-AE86-A926EA1F7B60}">
      <dgm:prSet/>
      <dgm:spPr/>
      <dgm:t>
        <a:bodyPr/>
        <a:lstStyle/>
        <a:p>
          <a:endParaRPr lang="en-GB"/>
        </a:p>
      </dgm:t>
    </dgm:pt>
    <dgm:pt modelId="{82B6618C-B0F0-44E7-A2B9-2C4A5C7A8772}">
      <dgm:prSet phldrT="[Text]" custT="1"/>
      <dgm:spPr/>
      <dgm:t>
        <a:bodyPr/>
        <a:lstStyle/>
        <a:p>
          <a:pPr algn="ctr">
            <a:buNone/>
          </a:pPr>
          <a:r>
            <a:rPr lang="en-GB" sz="2400" b="1" dirty="0"/>
            <a:t>Understand:</a:t>
          </a:r>
        </a:p>
        <a:p>
          <a:pPr algn="l">
            <a:buFont typeface="Arial" panose="020B0604020202020204" pitchFamily="34" charset="0"/>
            <a:buChar char="•"/>
          </a:pPr>
          <a:r>
            <a:rPr lang="en-GB" sz="2400" dirty="0"/>
            <a:t>- Their views about the project (positive or negative)</a:t>
          </a:r>
        </a:p>
        <a:p>
          <a:pPr algn="l">
            <a:buFont typeface="Wingdings" panose="05000000000000000000" pitchFamily="2" charset="2"/>
            <a:buChar char="§"/>
          </a:pPr>
          <a:r>
            <a:rPr lang="en-GB" sz="2400" dirty="0"/>
            <a:t>- What motivates them</a:t>
          </a:r>
        </a:p>
        <a:p>
          <a:pPr algn="l">
            <a:buFont typeface="Wingdings" panose="05000000000000000000" pitchFamily="2" charset="2"/>
            <a:buChar char="§"/>
          </a:pPr>
          <a:r>
            <a:rPr lang="en-GB" sz="2400" dirty="0"/>
            <a:t>- Are project aims align with them</a:t>
          </a:r>
        </a:p>
      </dgm:t>
    </dgm:pt>
    <dgm:pt modelId="{A302423C-86D8-4B1A-8D8B-4C074B398B14}" type="parTrans" cxnId="{E3EE3F5F-38B4-49CA-8EB5-67880DF3609C}">
      <dgm:prSet/>
      <dgm:spPr/>
      <dgm:t>
        <a:bodyPr/>
        <a:lstStyle/>
        <a:p>
          <a:endParaRPr lang="en-GB"/>
        </a:p>
      </dgm:t>
    </dgm:pt>
    <dgm:pt modelId="{D9CA9039-B3DD-46A8-93FC-459BCA275636}" type="sibTrans" cxnId="{E3EE3F5F-38B4-49CA-8EB5-67880DF3609C}">
      <dgm:prSet/>
      <dgm:spPr/>
      <dgm:t>
        <a:bodyPr/>
        <a:lstStyle/>
        <a:p>
          <a:endParaRPr lang="en-GB"/>
        </a:p>
      </dgm:t>
    </dgm:pt>
    <dgm:pt modelId="{6C45031E-7237-4969-9671-ABA81451DDD7}" type="pres">
      <dgm:prSet presAssocID="{77C6A014-42CD-4DF9-A90F-72213387B199}" presName="diagram" presStyleCnt="0">
        <dgm:presLayoutVars>
          <dgm:chPref val="1"/>
          <dgm:dir/>
          <dgm:animOne val="branch"/>
          <dgm:animLvl val="lvl"/>
          <dgm:resizeHandles val="exact"/>
        </dgm:presLayoutVars>
      </dgm:prSet>
      <dgm:spPr/>
    </dgm:pt>
    <dgm:pt modelId="{363EAC08-7F5A-4DBC-B124-82BF050BEE00}" type="pres">
      <dgm:prSet presAssocID="{CA183EBE-E327-41F7-A8AC-445659214299}" presName="root1" presStyleCnt="0"/>
      <dgm:spPr/>
    </dgm:pt>
    <dgm:pt modelId="{50948518-9428-482C-AC2C-09E70DA45B61}" type="pres">
      <dgm:prSet presAssocID="{CA183EBE-E327-41F7-A8AC-445659214299}" presName="LevelOneTextNode" presStyleLbl="node0" presStyleIdx="0" presStyleCnt="1" custScaleY="148531">
        <dgm:presLayoutVars>
          <dgm:chPref val="3"/>
        </dgm:presLayoutVars>
      </dgm:prSet>
      <dgm:spPr/>
    </dgm:pt>
    <dgm:pt modelId="{CDF8020C-ACF5-4175-922C-362F975CA491}" type="pres">
      <dgm:prSet presAssocID="{CA183EBE-E327-41F7-A8AC-445659214299}" presName="level2hierChild" presStyleCnt="0"/>
      <dgm:spPr/>
    </dgm:pt>
    <dgm:pt modelId="{6C67E42A-2723-43AB-B139-A0BD6348DED8}" type="pres">
      <dgm:prSet presAssocID="{68C0E225-DFF2-4B93-8DD1-408C80566DFC}" presName="conn2-1" presStyleLbl="parChTrans1D2" presStyleIdx="0" presStyleCnt="2"/>
      <dgm:spPr/>
    </dgm:pt>
    <dgm:pt modelId="{24DED6F6-0428-440D-82E0-280C59BEDB15}" type="pres">
      <dgm:prSet presAssocID="{68C0E225-DFF2-4B93-8DD1-408C80566DFC}" presName="connTx" presStyleLbl="parChTrans1D2" presStyleIdx="0" presStyleCnt="2"/>
      <dgm:spPr/>
    </dgm:pt>
    <dgm:pt modelId="{CDABE7D8-9438-47E6-82CB-E466456CC77B}" type="pres">
      <dgm:prSet presAssocID="{0E1EB306-C989-4E77-B18B-3CAE294F6091}" presName="root2" presStyleCnt="0"/>
      <dgm:spPr/>
    </dgm:pt>
    <dgm:pt modelId="{328AD56F-2D53-44E2-80CA-EE80E116CA88}" type="pres">
      <dgm:prSet presAssocID="{0E1EB306-C989-4E77-B18B-3CAE294F6091}" presName="LevelTwoTextNode" presStyleLbl="node2" presStyleIdx="0" presStyleCnt="2" custScaleX="178474" custScaleY="182050">
        <dgm:presLayoutVars>
          <dgm:chPref val="3"/>
        </dgm:presLayoutVars>
      </dgm:prSet>
      <dgm:spPr/>
    </dgm:pt>
    <dgm:pt modelId="{E275D35F-CE7D-4D0C-B2C1-E7A7709473DC}" type="pres">
      <dgm:prSet presAssocID="{0E1EB306-C989-4E77-B18B-3CAE294F6091}" presName="level3hierChild" presStyleCnt="0"/>
      <dgm:spPr/>
    </dgm:pt>
    <dgm:pt modelId="{1E98C966-D2B6-4A90-9DE9-AA9CCDED47DF}" type="pres">
      <dgm:prSet presAssocID="{849AEB54-A42D-45F3-AD61-5E37E39A08CC}" presName="conn2-1" presStyleLbl="parChTrans1D3" presStyleIdx="0" presStyleCnt="1"/>
      <dgm:spPr/>
    </dgm:pt>
    <dgm:pt modelId="{5C915FCB-D9A8-4007-8BD8-91CBAFBB93DB}" type="pres">
      <dgm:prSet presAssocID="{849AEB54-A42D-45F3-AD61-5E37E39A08CC}" presName="connTx" presStyleLbl="parChTrans1D3" presStyleIdx="0" presStyleCnt="1"/>
      <dgm:spPr/>
    </dgm:pt>
    <dgm:pt modelId="{75EFBD4E-9687-4A3B-828B-2B02CEBE55DC}" type="pres">
      <dgm:prSet presAssocID="{D5FA680F-D416-4AD3-A619-EBCC3AF94F5E}" presName="root2" presStyleCnt="0"/>
      <dgm:spPr/>
    </dgm:pt>
    <dgm:pt modelId="{6B895E43-9248-4250-8552-7231B718F55C}" type="pres">
      <dgm:prSet presAssocID="{D5FA680F-D416-4AD3-A619-EBCC3AF94F5E}" presName="LevelTwoTextNode" presStyleLbl="node3" presStyleIdx="0" presStyleCnt="1" custScaleX="132481" custScaleY="185476" custLinFactNeighborX="-19280" custLinFactNeighborY="95369">
        <dgm:presLayoutVars>
          <dgm:chPref val="3"/>
        </dgm:presLayoutVars>
      </dgm:prSet>
      <dgm:spPr/>
    </dgm:pt>
    <dgm:pt modelId="{431DC5AF-7D42-4293-88A6-8EA9885964C7}" type="pres">
      <dgm:prSet presAssocID="{D5FA680F-D416-4AD3-A619-EBCC3AF94F5E}" presName="level3hierChild" presStyleCnt="0"/>
      <dgm:spPr/>
    </dgm:pt>
    <dgm:pt modelId="{484311A0-C58B-4C06-B0B6-CFC07C0CB019}" type="pres">
      <dgm:prSet presAssocID="{A302423C-86D8-4B1A-8D8B-4C074B398B14}" presName="conn2-1" presStyleLbl="parChTrans1D2" presStyleIdx="1" presStyleCnt="2"/>
      <dgm:spPr/>
    </dgm:pt>
    <dgm:pt modelId="{456A681D-E48D-4002-B652-C824D88B8D84}" type="pres">
      <dgm:prSet presAssocID="{A302423C-86D8-4B1A-8D8B-4C074B398B14}" presName="connTx" presStyleLbl="parChTrans1D2" presStyleIdx="1" presStyleCnt="2"/>
      <dgm:spPr/>
    </dgm:pt>
    <dgm:pt modelId="{7FB36AE9-75DD-4525-98BD-0D00BCB334EA}" type="pres">
      <dgm:prSet presAssocID="{82B6618C-B0F0-44E7-A2B9-2C4A5C7A8772}" presName="root2" presStyleCnt="0"/>
      <dgm:spPr/>
    </dgm:pt>
    <dgm:pt modelId="{698C297D-B3B4-4466-8C6F-9B3DA0824AB8}" type="pres">
      <dgm:prSet presAssocID="{82B6618C-B0F0-44E7-A2B9-2C4A5C7A8772}" presName="LevelTwoTextNode" presStyleLbl="node2" presStyleIdx="1" presStyleCnt="2" custScaleX="180436" custScaleY="209838" custLinFactNeighborX="-1092" custLinFactNeighborY="-30798">
        <dgm:presLayoutVars>
          <dgm:chPref val="3"/>
        </dgm:presLayoutVars>
      </dgm:prSet>
      <dgm:spPr/>
    </dgm:pt>
    <dgm:pt modelId="{ECD43863-C72C-4D22-901E-F4905FC74AEF}" type="pres">
      <dgm:prSet presAssocID="{82B6618C-B0F0-44E7-A2B9-2C4A5C7A8772}" presName="level3hierChild" presStyleCnt="0"/>
      <dgm:spPr/>
    </dgm:pt>
  </dgm:ptLst>
  <dgm:cxnLst>
    <dgm:cxn modelId="{5D55260B-6C3C-49AC-95FC-C016E30A6FEC}" type="presOf" srcId="{849AEB54-A42D-45F3-AD61-5E37E39A08CC}" destId="{5C915FCB-D9A8-4007-8BD8-91CBAFBB93DB}" srcOrd="1" destOrd="0" presId="urn:microsoft.com/office/officeart/2005/8/layout/hierarchy2"/>
    <dgm:cxn modelId="{D52A6810-512E-45B2-968A-40B944C1150A}" type="presOf" srcId="{77C6A014-42CD-4DF9-A90F-72213387B199}" destId="{6C45031E-7237-4969-9671-ABA81451DDD7}" srcOrd="0" destOrd="0" presId="urn:microsoft.com/office/officeart/2005/8/layout/hierarchy2"/>
    <dgm:cxn modelId="{2D355C15-FA4F-4CD0-8E9F-55157D006CB4}" type="presOf" srcId="{CA183EBE-E327-41F7-A8AC-445659214299}" destId="{50948518-9428-482C-AC2C-09E70DA45B61}" srcOrd="0" destOrd="0" presId="urn:microsoft.com/office/officeart/2005/8/layout/hierarchy2"/>
    <dgm:cxn modelId="{F261825B-92EA-48EA-A5A9-45A782B58073}" type="presOf" srcId="{68C0E225-DFF2-4B93-8DD1-408C80566DFC}" destId="{6C67E42A-2723-43AB-B139-A0BD6348DED8}" srcOrd="0" destOrd="0" presId="urn:microsoft.com/office/officeart/2005/8/layout/hierarchy2"/>
    <dgm:cxn modelId="{E3EE3F5F-38B4-49CA-8EB5-67880DF3609C}" srcId="{CA183EBE-E327-41F7-A8AC-445659214299}" destId="{82B6618C-B0F0-44E7-A2B9-2C4A5C7A8772}" srcOrd="1" destOrd="0" parTransId="{A302423C-86D8-4B1A-8D8B-4C074B398B14}" sibTransId="{D9CA9039-B3DD-46A8-93FC-459BCA275636}"/>
    <dgm:cxn modelId="{592C8444-88C5-4FAD-926E-668A56D12369}" srcId="{CA183EBE-E327-41F7-A8AC-445659214299}" destId="{0E1EB306-C989-4E77-B18B-3CAE294F6091}" srcOrd="0" destOrd="0" parTransId="{68C0E225-DFF2-4B93-8DD1-408C80566DFC}" sibTransId="{DEE0CB97-AC11-4733-B279-A9BA1AA5F837}"/>
    <dgm:cxn modelId="{96E4514F-B7A1-4B22-8BC3-D577782A1D4B}" type="presOf" srcId="{0E1EB306-C989-4E77-B18B-3CAE294F6091}" destId="{328AD56F-2D53-44E2-80CA-EE80E116CA88}" srcOrd="0" destOrd="0" presId="urn:microsoft.com/office/officeart/2005/8/layout/hierarchy2"/>
    <dgm:cxn modelId="{B8F48C71-7C0F-4A91-8D17-63FD777E9356}" type="presOf" srcId="{68C0E225-DFF2-4B93-8DD1-408C80566DFC}" destId="{24DED6F6-0428-440D-82E0-280C59BEDB15}" srcOrd="1" destOrd="0" presId="urn:microsoft.com/office/officeart/2005/8/layout/hierarchy2"/>
    <dgm:cxn modelId="{B5D8215A-A9A4-4B72-8D72-756F2AE60C6F}" type="presOf" srcId="{D5FA680F-D416-4AD3-A619-EBCC3AF94F5E}" destId="{6B895E43-9248-4250-8552-7231B718F55C}" srcOrd="0" destOrd="0" presId="urn:microsoft.com/office/officeart/2005/8/layout/hierarchy2"/>
    <dgm:cxn modelId="{6451297E-5A7A-45D5-899D-4A28D33B0D72}" srcId="{77C6A014-42CD-4DF9-A90F-72213387B199}" destId="{CA183EBE-E327-41F7-A8AC-445659214299}" srcOrd="0" destOrd="0" parTransId="{3239932B-7C1B-44EE-9A2C-4989A2FD7FD1}" sibTransId="{F098428F-8175-4AE5-9ADC-73098DCF388D}"/>
    <dgm:cxn modelId="{8556C391-0DDE-4815-BF08-13587CF80C82}" type="presOf" srcId="{A302423C-86D8-4B1A-8D8B-4C074B398B14}" destId="{456A681D-E48D-4002-B652-C824D88B8D84}" srcOrd="1" destOrd="0" presId="urn:microsoft.com/office/officeart/2005/8/layout/hierarchy2"/>
    <dgm:cxn modelId="{DBAB369D-0894-4123-BD3D-75191FCF62B3}" type="presOf" srcId="{82B6618C-B0F0-44E7-A2B9-2C4A5C7A8772}" destId="{698C297D-B3B4-4466-8C6F-9B3DA0824AB8}" srcOrd="0" destOrd="0" presId="urn:microsoft.com/office/officeart/2005/8/layout/hierarchy2"/>
    <dgm:cxn modelId="{BE7654B6-5F7F-4FE1-AE1C-E8F52795128D}" type="presOf" srcId="{A302423C-86D8-4B1A-8D8B-4C074B398B14}" destId="{484311A0-C58B-4C06-B0B6-CFC07C0CB019}" srcOrd="0" destOrd="0" presId="urn:microsoft.com/office/officeart/2005/8/layout/hierarchy2"/>
    <dgm:cxn modelId="{7FF60BC0-27A6-405D-8768-2CB678F0BA84}" type="presOf" srcId="{849AEB54-A42D-45F3-AD61-5E37E39A08CC}" destId="{1E98C966-D2B6-4A90-9DE9-AA9CCDED47DF}" srcOrd="0" destOrd="0" presId="urn:microsoft.com/office/officeart/2005/8/layout/hierarchy2"/>
    <dgm:cxn modelId="{B0FD38D0-2ADA-487C-AE86-A926EA1F7B60}" srcId="{0E1EB306-C989-4E77-B18B-3CAE294F6091}" destId="{D5FA680F-D416-4AD3-A619-EBCC3AF94F5E}" srcOrd="0" destOrd="0" parTransId="{849AEB54-A42D-45F3-AD61-5E37E39A08CC}" sibTransId="{350419EC-4EC5-4F5A-96EB-4E94E0139D7F}"/>
    <dgm:cxn modelId="{4D65F936-6F75-4DCE-8B2A-5FCDC8936B1B}" type="presParOf" srcId="{6C45031E-7237-4969-9671-ABA81451DDD7}" destId="{363EAC08-7F5A-4DBC-B124-82BF050BEE00}" srcOrd="0" destOrd="0" presId="urn:microsoft.com/office/officeart/2005/8/layout/hierarchy2"/>
    <dgm:cxn modelId="{4BF47E0C-E5D8-473A-A718-BAD67904D9CD}" type="presParOf" srcId="{363EAC08-7F5A-4DBC-B124-82BF050BEE00}" destId="{50948518-9428-482C-AC2C-09E70DA45B61}" srcOrd="0" destOrd="0" presId="urn:microsoft.com/office/officeart/2005/8/layout/hierarchy2"/>
    <dgm:cxn modelId="{8A93CA60-E6C2-4F45-8D44-9568948ADE75}" type="presParOf" srcId="{363EAC08-7F5A-4DBC-B124-82BF050BEE00}" destId="{CDF8020C-ACF5-4175-922C-362F975CA491}" srcOrd="1" destOrd="0" presId="urn:microsoft.com/office/officeart/2005/8/layout/hierarchy2"/>
    <dgm:cxn modelId="{4F2704BF-E0A7-4AB1-8185-E8CDF8C0BADA}" type="presParOf" srcId="{CDF8020C-ACF5-4175-922C-362F975CA491}" destId="{6C67E42A-2723-43AB-B139-A0BD6348DED8}" srcOrd="0" destOrd="0" presId="urn:microsoft.com/office/officeart/2005/8/layout/hierarchy2"/>
    <dgm:cxn modelId="{870CB14B-7C4D-46D7-9BE5-E75081BADCF8}" type="presParOf" srcId="{6C67E42A-2723-43AB-B139-A0BD6348DED8}" destId="{24DED6F6-0428-440D-82E0-280C59BEDB15}" srcOrd="0" destOrd="0" presId="urn:microsoft.com/office/officeart/2005/8/layout/hierarchy2"/>
    <dgm:cxn modelId="{42FB4B92-5185-4E63-9E68-E456EB9F1C27}" type="presParOf" srcId="{CDF8020C-ACF5-4175-922C-362F975CA491}" destId="{CDABE7D8-9438-47E6-82CB-E466456CC77B}" srcOrd="1" destOrd="0" presId="urn:microsoft.com/office/officeart/2005/8/layout/hierarchy2"/>
    <dgm:cxn modelId="{0999003A-047A-4EFB-9A14-ADAC0A4C978E}" type="presParOf" srcId="{CDABE7D8-9438-47E6-82CB-E466456CC77B}" destId="{328AD56F-2D53-44E2-80CA-EE80E116CA88}" srcOrd="0" destOrd="0" presId="urn:microsoft.com/office/officeart/2005/8/layout/hierarchy2"/>
    <dgm:cxn modelId="{0D8CE779-AD9E-4672-A0B4-1AD7DB69B95A}" type="presParOf" srcId="{CDABE7D8-9438-47E6-82CB-E466456CC77B}" destId="{E275D35F-CE7D-4D0C-B2C1-E7A7709473DC}" srcOrd="1" destOrd="0" presId="urn:microsoft.com/office/officeart/2005/8/layout/hierarchy2"/>
    <dgm:cxn modelId="{963DD7FD-37A9-4134-9106-43255F369111}" type="presParOf" srcId="{E275D35F-CE7D-4D0C-B2C1-E7A7709473DC}" destId="{1E98C966-D2B6-4A90-9DE9-AA9CCDED47DF}" srcOrd="0" destOrd="0" presId="urn:microsoft.com/office/officeart/2005/8/layout/hierarchy2"/>
    <dgm:cxn modelId="{21D9DE98-4F1C-4849-B5E6-9E278C0D4C02}" type="presParOf" srcId="{1E98C966-D2B6-4A90-9DE9-AA9CCDED47DF}" destId="{5C915FCB-D9A8-4007-8BD8-91CBAFBB93DB}" srcOrd="0" destOrd="0" presId="urn:microsoft.com/office/officeart/2005/8/layout/hierarchy2"/>
    <dgm:cxn modelId="{7F331E45-B7EE-4D29-9C5B-68D115F99CB4}" type="presParOf" srcId="{E275D35F-CE7D-4D0C-B2C1-E7A7709473DC}" destId="{75EFBD4E-9687-4A3B-828B-2B02CEBE55DC}" srcOrd="1" destOrd="0" presId="urn:microsoft.com/office/officeart/2005/8/layout/hierarchy2"/>
    <dgm:cxn modelId="{DF174007-8DE7-4206-8061-44D38332E6C5}" type="presParOf" srcId="{75EFBD4E-9687-4A3B-828B-2B02CEBE55DC}" destId="{6B895E43-9248-4250-8552-7231B718F55C}" srcOrd="0" destOrd="0" presId="urn:microsoft.com/office/officeart/2005/8/layout/hierarchy2"/>
    <dgm:cxn modelId="{2A157D5A-BDB0-4054-8C85-FA66AA829758}" type="presParOf" srcId="{75EFBD4E-9687-4A3B-828B-2B02CEBE55DC}" destId="{431DC5AF-7D42-4293-88A6-8EA9885964C7}" srcOrd="1" destOrd="0" presId="urn:microsoft.com/office/officeart/2005/8/layout/hierarchy2"/>
    <dgm:cxn modelId="{6B4893C9-2FC7-4DC6-B019-53E5CC210EA2}" type="presParOf" srcId="{CDF8020C-ACF5-4175-922C-362F975CA491}" destId="{484311A0-C58B-4C06-B0B6-CFC07C0CB019}" srcOrd="2" destOrd="0" presId="urn:microsoft.com/office/officeart/2005/8/layout/hierarchy2"/>
    <dgm:cxn modelId="{11E1BA75-C4D4-4ECF-BF8B-B49EB6E8EAA4}" type="presParOf" srcId="{484311A0-C58B-4C06-B0B6-CFC07C0CB019}" destId="{456A681D-E48D-4002-B652-C824D88B8D84}" srcOrd="0" destOrd="0" presId="urn:microsoft.com/office/officeart/2005/8/layout/hierarchy2"/>
    <dgm:cxn modelId="{94917445-315B-4823-B855-931205DADEED}" type="presParOf" srcId="{CDF8020C-ACF5-4175-922C-362F975CA491}" destId="{7FB36AE9-75DD-4525-98BD-0D00BCB334EA}" srcOrd="3" destOrd="0" presId="urn:microsoft.com/office/officeart/2005/8/layout/hierarchy2"/>
    <dgm:cxn modelId="{937A6AA2-69EC-4962-8C69-4CC7FB18A103}" type="presParOf" srcId="{7FB36AE9-75DD-4525-98BD-0D00BCB334EA}" destId="{698C297D-B3B4-4466-8C6F-9B3DA0824AB8}" srcOrd="0" destOrd="0" presId="urn:microsoft.com/office/officeart/2005/8/layout/hierarchy2"/>
    <dgm:cxn modelId="{6165A170-94DB-47FF-94D6-36F3536C3F41}" type="presParOf" srcId="{7FB36AE9-75DD-4525-98BD-0D00BCB334EA}" destId="{ECD43863-C72C-4D22-901E-F4905FC74AEF}"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07B2C5-35F4-4A53-9ACC-03E50ACF1D28}"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3161C840-F44A-46A3-8F06-DBE7EC9775C8}">
      <dgm:prSet phldrT="[Text]"/>
      <dgm:spPr/>
      <dgm:t>
        <a:bodyPr/>
        <a:lstStyle/>
        <a:p>
          <a:pPr algn="l"/>
          <a:r>
            <a:rPr lang="en-GB" dirty="0"/>
            <a:t>Compliance and Emergency Projects (must do)</a:t>
          </a:r>
        </a:p>
      </dgm:t>
    </dgm:pt>
    <dgm:pt modelId="{3ED9E059-0707-4F3B-A454-17DDE744D754}" type="parTrans" cxnId="{DAE7F786-9B01-49C4-B1F0-82F75A686CDD}">
      <dgm:prSet/>
      <dgm:spPr/>
      <dgm:t>
        <a:bodyPr/>
        <a:lstStyle/>
        <a:p>
          <a:endParaRPr lang="en-GB"/>
        </a:p>
      </dgm:t>
    </dgm:pt>
    <dgm:pt modelId="{E284AD24-7686-4E74-9E9C-B6B5BB848E05}" type="sibTrans" cxnId="{DAE7F786-9B01-49C4-B1F0-82F75A686CDD}">
      <dgm:prSet/>
      <dgm:spPr/>
      <dgm:t>
        <a:bodyPr/>
        <a:lstStyle/>
        <a:p>
          <a:endParaRPr lang="en-GB"/>
        </a:p>
      </dgm:t>
    </dgm:pt>
    <dgm:pt modelId="{D422AA4E-855B-45C1-9249-DC7DFDEBE6C0}">
      <dgm:prSet phldrT="[Text]" custT="1"/>
      <dgm:spPr/>
      <dgm:t>
        <a:bodyPr/>
        <a:lstStyle/>
        <a:p>
          <a:r>
            <a:rPr lang="en-GB" sz="2400" dirty="0">
              <a:latin typeface="Arial" panose="020B0604020202020204" pitchFamily="34" charset="0"/>
              <a:cs typeface="Arial" panose="020B0604020202020204" pitchFamily="34" charset="0"/>
            </a:rPr>
            <a:t>Compliance projects must be done as they can incur penalties</a:t>
          </a:r>
        </a:p>
      </dgm:t>
    </dgm:pt>
    <dgm:pt modelId="{F84B48C3-D4B0-4080-B455-181BE6F877DF}" type="parTrans" cxnId="{F29822AB-EB5D-4F22-AFE2-11CEA25F383F}">
      <dgm:prSet/>
      <dgm:spPr/>
      <dgm:t>
        <a:bodyPr/>
        <a:lstStyle/>
        <a:p>
          <a:endParaRPr lang="en-GB"/>
        </a:p>
      </dgm:t>
    </dgm:pt>
    <dgm:pt modelId="{A65F3F2A-D65D-4B53-9072-9FD2BBD40584}" type="sibTrans" cxnId="{F29822AB-EB5D-4F22-AFE2-11CEA25F383F}">
      <dgm:prSet/>
      <dgm:spPr/>
      <dgm:t>
        <a:bodyPr/>
        <a:lstStyle/>
        <a:p>
          <a:endParaRPr lang="en-GB"/>
        </a:p>
      </dgm:t>
    </dgm:pt>
    <dgm:pt modelId="{C843A5C9-3F01-46EC-8DCF-C9E3044FF4C3}">
      <dgm:prSet phldrT="[Text]" custT="1"/>
      <dgm:spPr/>
      <dgm:t>
        <a:bodyPr/>
        <a:lstStyle/>
        <a:p>
          <a:r>
            <a:rPr lang="en-GB" sz="2400" dirty="0">
              <a:latin typeface="Arial" panose="020B0604020202020204" pitchFamily="34" charset="0"/>
              <a:cs typeface="Arial" panose="020B0604020202020204" pitchFamily="34" charset="0"/>
            </a:rPr>
            <a:t>Emergency projects such as rebuilding an area destroyed by fire in a factors</a:t>
          </a:r>
        </a:p>
      </dgm:t>
    </dgm:pt>
    <dgm:pt modelId="{0E56546C-D0BC-401B-BA06-4FF7D74D937F}" type="parTrans" cxnId="{316C4AEE-E240-4C7B-8751-1464F913D1A1}">
      <dgm:prSet/>
      <dgm:spPr/>
      <dgm:t>
        <a:bodyPr/>
        <a:lstStyle/>
        <a:p>
          <a:endParaRPr lang="en-GB"/>
        </a:p>
      </dgm:t>
    </dgm:pt>
    <dgm:pt modelId="{1A763C4C-1585-41C0-B258-7AA66FD7B85A}" type="sibTrans" cxnId="{316C4AEE-E240-4C7B-8751-1464F913D1A1}">
      <dgm:prSet/>
      <dgm:spPr/>
      <dgm:t>
        <a:bodyPr/>
        <a:lstStyle/>
        <a:p>
          <a:endParaRPr lang="en-GB"/>
        </a:p>
      </dgm:t>
    </dgm:pt>
    <dgm:pt modelId="{CFF7478A-3BF1-4C92-9DC4-59D855CA9776}">
      <dgm:prSet phldrT="[Text]"/>
      <dgm:spPr/>
      <dgm:t>
        <a:bodyPr/>
        <a:lstStyle/>
        <a:p>
          <a:pPr algn="l"/>
          <a:r>
            <a:rPr lang="en-GB" dirty="0"/>
            <a:t>Operational Projects</a:t>
          </a:r>
        </a:p>
      </dgm:t>
    </dgm:pt>
    <dgm:pt modelId="{BFC28920-9258-46EC-93CB-FFC584403529}" type="parTrans" cxnId="{9A541FEC-1916-4638-AB86-25294C17A199}">
      <dgm:prSet/>
      <dgm:spPr/>
      <dgm:t>
        <a:bodyPr/>
        <a:lstStyle/>
        <a:p>
          <a:endParaRPr lang="en-GB"/>
        </a:p>
      </dgm:t>
    </dgm:pt>
    <dgm:pt modelId="{55EDAA4A-3361-4E64-8243-CA2F14CE521A}" type="sibTrans" cxnId="{9A541FEC-1916-4638-AB86-25294C17A199}">
      <dgm:prSet/>
      <dgm:spPr/>
      <dgm:t>
        <a:bodyPr/>
        <a:lstStyle/>
        <a:p>
          <a:endParaRPr lang="en-GB"/>
        </a:p>
      </dgm:t>
    </dgm:pt>
    <dgm:pt modelId="{4B8D72AD-7182-4CF0-B78A-C43D94FC3167}">
      <dgm:prSet phldrT="[Text]" custT="1"/>
      <dgm:spPr/>
      <dgm:t>
        <a:bodyPr/>
        <a:lstStyle/>
        <a:p>
          <a:r>
            <a:rPr lang="en-GB" sz="2400" dirty="0">
              <a:latin typeface="Arial" panose="020B0604020202020204" pitchFamily="34" charset="0"/>
              <a:cs typeface="Arial" panose="020B0604020202020204" pitchFamily="34" charset="0"/>
            </a:rPr>
            <a:t>Type of projects needed to support current operations</a:t>
          </a:r>
        </a:p>
      </dgm:t>
    </dgm:pt>
    <dgm:pt modelId="{DF3776BF-7534-4935-BACD-B6B112D0F2C0}" type="parTrans" cxnId="{CC643B3A-B099-48C7-821B-56E8AFF5D5CA}">
      <dgm:prSet/>
      <dgm:spPr/>
      <dgm:t>
        <a:bodyPr/>
        <a:lstStyle/>
        <a:p>
          <a:endParaRPr lang="en-GB"/>
        </a:p>
      </dgm:t>
    </dgm:pt>
    <dgm:pt modelId="{A6079B2B-D41D-4EAC-8F1B-1D3559BB86D9}" type="sibTrans" cxnId="{CC643B3A-B099-48C7-821B-56E8AFF5D5CA}">
      <dgm:prSet/>
      <dgm:spPr/>
      <dgm:t>
        <a:bodyPr/>
        <a:lstStyle/>
        <a:p>
          <a:endParaRPr lang="en-GB"/>
        </a:p>
      </dgm:t>
    </dgm:pt>
    <dgm:pt modelId="{E4642A1B-6E56-4F48-9A41-F2134B6E5199}">
      <dgm:prSet phldrT="[Text]" custT="1"/>
      <dgm:spPr/>
      <dgm:t>
        <a:bodyPr/>
        <a:lstStyle/>
        <a:p>
          <a:r>
            <a:rPr lang="en-GB" sz="2400" dirty="0">
              <a:latin typeface="Arial" panose="020B0604020202020204" pitchFamily="34" charset="0"/>
              <a:cs typeface="Arial" panose="020B0604020202020204" pitchFamily="34" charset="0"/>
            </a:rPr>
            <a:t>Intended to improve efficiency and performance, reduce cost etc.</a:t>
          </a:r>
        </a:p>
      </dgm:t>
    </dgm:pt>
    <dgm:pt modelId="{01EC104C-50CA-4003-AA9F-13C813122113}" type="parTrans" cxnId="{09039234-109C-4101-8626-F5320D2B91A2}">
      <dgm:prSet/>
      <dgm:spPr/>
      <dgm:t>
        <a:bodyPr/>
        <a:lstStyle/>
        <a:p>
          <a:endParaRPr lang="en-GB"/>
        </a:p>
      </dgm:t>
    </dgm:pt>
    <dgm:pt modelId="{B354CE05-1363-4005-B949-4CF516A76CB6}" type="sibTrans" cxnId="{09039234-109C-4101-8626-F5320D2B91A2}">
      <dgm:prSet/>
      <dgm:spPr/>
      <dgm:t>
        <a:bodyPr/>
        <a:lstStyle/>
        <a:p>
          <a:endParaRPr lang="en-GB"/>
        </a:p>
      </dgm:t>
    </dgm:pt>
    <dgm:pt modelId="{E3053815-904D-4F1B-AD4A-0D16D245F2DE}">
      <dgm:prSet phldrT="[Text]"/>
      <dgm:spPr/>
      <dgm:t>
        <a:bodyPr/>
        <a:lstStyle/>
        <a:p>
          <a:pPr algn="l"/>
          <a:r>
            <a:rPr lang="en-GB" dirty="0"/>
            <a:t>Strategic Projects</a:t>
          </a:r>
        </a:p>
      </dgm:t>
    </dgm:pt>
    <dgm:pt modelId="{BC54D5D2-E2DB-492C-ADAD-B583554F7CC5}" type="parTrans" cxnId="{28F279CF-9F49-4C84-8B42-F6D0D191C0C1}">
      <dgm:prSet/>
      <dgm:spPr/>
      <dgm:t>
        <a:bodyPr/>
        <a:lstStyle/>
        <a:p>
          <a:endParaRPr lang="en-GB"/>
        </a:p>
      </dgm:t>
    </dgm:pt>
    <dgm:pt modelId="{ECE7F9D9-BD12-4EC3-925F-CB2F26BDB218}" type="sibTrans" cxnId="{28F279CF-9F49-4C84-8B42-F6D0D191C0C1}">
      <dgm:prSet/>
      <dgm:spPr/>
      <dgm:t>
        <a:bodyPr/>
        <a:lstStyle/>
        <a:p>
          <a:endParaRPr lang="en-GB"/>
        </a:p>
      </dgm:t>
    </dgm:pt>
    <dgm:pt modelId="{89B32567-308B-4B5A-BE7D-3791B4347062}">
      <dgm:prSet phldrT="[Text]"/>
      <dgm:spPr/>
      <dgm:t>
        <a:bodyPr/>
        <a:lstStyle/>
        <a:p>
          <a:r>
            <a:rPr lang="en-GB" dirty="0">
              <a:latin typeface="Arial" panose="020B0604020202020204" pitchFamily="34" charset="0"/>
              <a:cs typeface="Arial" panose="020B0604020202020204" pitchFamily="34" charset="0"/>
            </a:rPr>
            <a:t>Types of projects that support long run mission and vision of a company</a:t>
          </a:r>
        </a:p>
      </dgm:t>
    </dgm:pt>
    <dgm:pt modelId="{8E5DF565-90DF-469A-AF6F-9869B5BB3BFB}" type="parTrans" cxnId="{2A64F4C3-5A5C-42F6-AE6B-D9D30A433765}">
      <dgm:prSet/>
      <dgm:spPr/>
      <dgm:t>
        <a:bodyPr/>
        <a:lstStyle/>
        <a:p>
          <a:endParaRPr lang="en-GB"/>
        </a:p>
      </dgm:t>
    </dgm:pt>
    <dgm:pt modelId="{ABB0592C-F782-4AB7-86DC-7E1ABD298041}" type="sibTrans" cxnId="{2A64F4C3-5A5C-42F6-AE6B-D9D30A433765}">
      <dgm:prSet/>
      <dgm:spPr/>
      <dgm:t>
        <a:bodyPr/>
        <a:lstStyle/>
        <a:p>
          <a:endParaRPr lang="en-GB"/>
        </a:p>
      </dgm:t>
    </dgm:pt>
    <dgm:pt modelId="{C8CA6066-2A28-477C-BDBA-531270E20BAA}">
      <dgm:prSet phldrT="[Text]"/>
      <dgm:spPr/>
      <dgm:t>
        <a:bodyPr/>
        <a:lstStyle/>
        <a:p>
          <a:r>
            <a:rPr lang="en-GB" dirty="0" err="1">
              <a:latin typeface="Arial" panose="020B0604020202020204" pitchFamily="34" charset="0"/>
              <a:cs typeface="Arial" panose="020B0604020202020204" pitchFamily="34" charset="0"/>
            </a:rPr>
            <a:t>Eg</a:t>
          </a:r>
          <a:r>
            <a:rPr lang="en-GB" dirty="0">
              <a:latin typeface="Arial" panose="020B0604020202020204" pitchFamily="34" charset="0"/>
              <a:cs typeface="Arial" panose="020B0604020202020204" pitchFamily="34" charset="0"/>
            </a:rPr>
            <a:t>, New product development, increase market share and revenue</a:t>
          </a:r>
        </a:p>
      </dgm:t>
    </dgm:pt>
    <dgm:pt modelId="{06007823-B18C-4B84-9A2D-29BD5B402669}" type="parTrans" cxnId="{D720BF16-AFE7-452C-A65A-F838224C8510}">
      <dgm:prSet/>
      <dgm:spPr/>
      <dgm:t>
        <a:bodyPr/>
        <a:lstStyle/>
        <a:p>
          <a:endParaRPr lang="en-GB"/>
        </a:p>
      </dgm:t>
    </dgm:pt>
    <dgm:pt modelId="{DB3E2F31-E68F-48A7-B1A7-4FFCC8B43E34}" type="sibTrans" cxnId="{D720BF16-AFE7-452C-A65A-F838224C8510}">
      <dgm:prSet/>
      <dgm:spPr/>
      <dgm:t>
        <a:bodyPr/>
        <a:lstStyle/>
        <a:p>
          <a:endParaRPr lang="en-GB"/>
        </a:p>
      </dgm:t>
    </dgm:pt>
    <dgm:pt modelId="{463B5CCA-71B6-4080-9F0F-839D85A88F18}">
      <dgm:prSet phldrT="[Text]" custT="1"/>
      <dgm:spPr/>
      <dgm:t>
        <a:bodyPr/>
        <a:lstStyle/>
        <a:p>
          <a:r>
            <a:rPr lang="en-GB" sz="2400" dirty="0">
              <a:latin typeface="Arial" panose="020B0604020202020204" pitchFamily="34" charset="0"/>
              <a:cs typeface="Arial" panose="020B0604020202020204" pitchFamily="34" charset="0"/>
            </a:rPr>
            <a:t>Total Quality Management (TQM) are examples</a:t>
          </a:r>
        </a:p>
      </dgm:t>
    </dgm:pt>
    <dgm:pt modelId="{88556AC2-1EBD-4BC2-87BE-0A6C85B9671E}" type="parTrans" cxnId="{CF9D2E29-7A30-4CFF-8603-2EDF762DEBBE}">
      <dgm:prSet/>
      <dgm:spPr/>
      <dgm:t>
        <a:bodyPr/>
        <a:lstStyle/>
        <a:p>
          <a:endParaRPr lang="en-GB"/>
        </a:p>
      </dgm:t>
    </dgm:pt>
    <dgm:pt modelId="{84D12E39-CEF8-402F-AC75-B05CE8ABE8BC}" type="sibTrans" cxnId="{CF9D2E29-7A30-4CFF-8603-2EDF762DEBBE}">
      <dgm:prSet/>
      <dgm:spPr/>
      <dgm:t>
        <a:bodyPr/>
        <a:lstStyle/>
        <a:p>
          <a:endParaRPr lang="en-GB"/>
        </a:p>
      </dgm:t>
    </dgm:pt>
    <dgm:pt modelId="{75AD847D-D07F-4C51-88E7-30A4829E8319}" type="pres">
      <dgm:prSet presAssocID="{4007B2C5-35F4-4A53-9ACC-03E50ACF1D28}" presName="Name0" presStyleCnt="0">
        <dgm:presLayoutVars>
          <dgm:dir/>
          <dgm:animLvl val="lvl"/>
          <dgm:resizeHandles val="exact"/>
        </dgm:presLayoutVars>
      </dgm:prSet>
      <dgm:spPr/>
    </dgm:pt>
    <dgm:pt modelId="{9B8EBE42-FE66-4234-BF1D-292D3645EFDA}" type="pres">
      <dgm:prSet presAssocID="{3161C840-F44A-46A3-8F06-DBE7EC9775C8}" presName="linNode" presStyleCnt="0"/>
      <dgm:spPr/>
    </dgm:pt>
    <dgm:pt modelId="{858A2D64-29C7-4883-B514-AABB486A2815}" type="pres">
      <dgm:prSet presAssocID="{3161C840-F44A-46A3-8F06-DBE7EC9775C8}" presName="parentText" presStyleLbl="node1" presStyleIdx="0" presStyleCnt="3" custScaleY="105822">
        <dgm:presLayoutVars>
          <dgm:chMax val="1"/>
          <dgm:bulletEnabled val="1"/>
        </dgm:presLayoutVars>
      </dgm:prSet>
      <dgm:spPr/>
    </dgm:pt>
    <dgm:pt modelId="{EE61DB50-7907-44BE-903C-134A6AF350DE}" type="pres">
      <dgm:prSet presAssocID="{3161C840-F44A-46A3-8F06-DBE7EC9775C8}" presName="descendantText" presStyleLbl="alignAccFollowNode1" presStyleIdx="0" presStyleCnt="3" custScaleY="131888">
        <dgm:presLayoutVars>
          <dgm:bulletEnabled val="1"/>
        </dgm:presLayoutVars>
      </dgm:prSet>
      <dgm:spPr/>
    </dgm:pt>
    <dgm:pt modelId="{0188087F-8228-4BB9-95D9-C94A7F4EC813}" type="pres">
      <dgm:prSet presAssocID="{E284AD24-7686-4E74-9E9C-B6B5BB848E05}" presName="sp" presStyleCnt="0"/>
      <dgm:spPr/>
    </dgm:pt>
    <dgm:pt modelId="{BE230931-29DE-4B48-B191-E665F603D35A}" type="pres">
      <dgm:prSet presAssocID="{CFF7478A-3BF1-4C92-9DC4-59D855CA9776}" presName="linNode" presStyleCnt="0"/>
      <dgm:spPr/>
    </dgm:pt>
    <dgm:pt modelId="{1EF50D25-5D03-4C32-8D49-BF589D99A4F8}" type="pres">
      <dgm:prSet presAssocID="{CFF7478A-3BF1-4C92-9DC4-59D855CA9776}" presName="parentText" presStyleLbl="node1" presStyleIdx="1" presStyleCnt="3" custScaleX="96208">
        <dgm:presLayoutVars>
          <dgm:chMax val="1"/>
          <dgm:bulletEnabled val="1"/>
        </dgm:presLayoutVars>
      </dgm:prSet>
      <dgm:spPr/>
    </dgm:pt>
    <dgm:pt modelId="{5E60E38A-22C7-4319-B37C-9D9378DD23A3}" type="pres">
      <dgm:prSet presAssocID="{CFF7478A-3BF1-4C92-9DC4-59D855CA9776}" presName="descendantText" presStyleLbl="alignAccFollowNode1" presStyleIdx="1" presStyleCnt="3" custScaleY="121266">
        <dgm:presLayoutVars>
          <dgm:bulletEnabled val="1"/>
        </dgm:presLayoutVars>
      </dgm:prSet>
      <dgm:spPr/>
    </dgm:pt>
    <dgm:pt modelId="{182B5312-7BC3-48D3-BDF1-129B6A97BEF0}" type="pres">
      <dgm:prSet presAssocID="{55EDAA4A-3361-4E64-8243-CA2F14CE521A}" presName="sp" presStyleCnt="0"/>
      <dgm:spPr/>
    </dgm:pt>
    <dgm:pt modelId="{5ACE6351-5F92-4F55-89F9-01EF8EF703BF}" type="pres">
      <dgm:prSet presAssocID="{E3053815-904D-4F1B-AD4A-0D16D245F2DE}" presName="linNode" presStyleCnt="0"/>
      <dgm:spPr/>
    </dgm:pt>
    <dgm:pt modelId="{BB67F0B0-AA25-4B9C-9EA0-1FF00682509D}" type="pres">
      <dgm:prSet presAssocID="{E3053815-904D-4F1B-AD4A-0D16D245F2DE}" presName="parentText" presStyleLbl="node1" presStyleIdx="2" presStyleCnt="3" custScaleX="94352">
        <dgm:presLayoutVars>
          <dgm:chMax val="1"/>
          <dgm:bulletEnabled val="1"/>
        </dgm:presLayoutVars>
      </dgm:prSet>
      <dgm:spPr/>
    </dgm:pt>
    <dgm:pt modelId="{CD542B04-08C6-4EDF-B4B2-5DFB05BCE8E3}" type="pres">
      <dgm:prSet presAssocID="{E3053815-904D-4F1B-AD4A-0D16D245F2DE}" presName="descendantText" presStyleLbl="alignAccFollowNode1" presStyleIdx="2" presStyleCnt="3" custScaleX="101619" custScaleY="127121">
        <dgm:presLayoutVars>
          <dgm:bulletEnabled val="1"/>
        </dgm:presLayoutVars>
      </dgm:prSet>
      <dgm:spPr/>
    </dgm:pt>
  </dgm:ptLst>
  <dgm:cxnLst>
    <dgm:cxn modelId="{D720BF16-AFE7-452C-A65A-F838224C8510}" srcId="{E3053815-904D-4F1B-AD4A-0D16D245F2DE}" destId="{C8CA6066-2A28-477C-BDBA-531270E20BAA}" srcOrd="1" destOrd="0" parTransId="{06007823-B18C-4B84-9A2D-29BD5B402669}" sibTransId="{DB3E2F31-E68F-48A7-B1A7-4FFCC8B43E34}"/>
    <dgm:cxn modelId="{5B82C626-C576-45B9-A320-9762B78529FB}" type="presOf" srcId="{463B5CCA-71B6-4080-9F0F-839D85A88F18}" destId="{5E60E38A-22C7-4319-B37C-9D9378DD23A3}" srcOrd="0" destOrd="2" presId="urn:microsoft.com/office/officeart/2005/8/layout/vList5"/>
    <dgm:cxn modelId="{CF9D2E29-7A30-4CFF-8603-2EDF762DEBBE}" srcId="{CFF7478A-3BF1-4C92-9DC4-59D855CA9776}" destId="{463B5CCA-71B6-4080-9F0F-839D85A88F18}" srcOrd="2" destOrd="0" parTransId="{88556AC2-1EBD-4BC2-87BE-0A6C85B9671E}" sibTransId="{84D12E39-CEF8-402F-AC75-B05CE8ABE8BC}"/>
    <dgm:cxn modelId="{09039234-109C-4101-8626-F5320D2B91A2}" srcId="{CFF7478A-3BF1-4C92-9DC4-59D855CA9776}" destId="{E4642A1B-6E56-4F48-9A41-F2134B6E5199}" srcOrd="1" destOrd="0" parTransId="{01EC104C-50CA-4003-AA9F-13C813122113}" sibTransId="{B354CE05-1363-4005-B949-4CF516A76CB6}"/>
    <dgm:cxn modelId="{CC643B3A-B099-48C7-821B-56E8AFF5D5CA}" srcId="{CFF7478A-3BF1-4C92-9DC4-59D855CA9776}" destId="{4B8D72AD-7182-4CF0-B78A-C43D94FC3167}" srcOrd="0" destOrd="0" parTransId="{DF3776BF-7534-4935-BACD-B6B112D0F2C0}" sibTransId="{A6079B2B-D41D-4EAC-8F1B-1D3559BB86D9}"/>
    <dgm:cxn modelId="{C2D4E53E-C69F-4519-8105-0997FAA7052F}" type="presOf" srcId="{C843A5C9-3F01-46EC-8DCF-C9E3044FF4C3}" destId="{EE61DB50-7907-44BE-903C-134A6AF350DE}" srcOrd="0" destOrd="1" presId="urn:microsoft.com/office/officeart/2005/8/layout/vList5"/>
    <dgm:cxn modelId="{DA76146A-7799-48F2-AF1A-AB08E257836F}" type="presOf" srcId="{E4642A1B-6E56-4F48-9A41-F2134B6E5199}" destId="{5E60E38A-22C7-4319-B37C-9D9378DD23A3}" srcOrd="0" destOrd="1" presId="urn:microsoft.com/office/officeart/2005/8/layout/vList5"/>
    <dgm:cxn modelId="{BE48F453-40EE-4EEC-B429-7C7F9E55EEFF}" type="presOf" srcId="{E3053815-904D-4F1B-AD4A-0D16D245F2DE}" destId="{BB67F0B0-AA25-4B9C-9EA0-1FF00682509D}" srcOrd="0" destOrd="0" presId="urn:microsoft.com/office/officeart/2005/8/layout/vList5"/>
    <dgm:cxn modelId="{37019154-6B55-4194-ABF8-01A17910DE27}" type="presOf" srcId="{3161C840-F44A-46A3-8F06-DBE7EC9775C8}" destId="{858A2D64-29C7-4883-B514-AABB486A2815}" srcOrd="0" destOrd="0" presId="urn:microsoft.com/office/officeart/2005/8/layout/vList5"/>
    <dgm:cxn modelId="{98631C7C-4249-4228-85A3-DC79354CB327}" type="presOf" srcId="{CFF7478A-3BF1-4C92-9DC4-59D855CA9776}" destId="{1EF50D25-5D03-4C32-8D49-BF589D99A4F8}" srcOrd="0" destOrd="0" presId="urn:microsoft.com/office/officeart/2005/8/layout/vList5"/>
    <dgm:cxn modelId="{DAE7F786-9B01-49C4-B1F0-82F75A686CDD}" srcId="{4007B2C5-35F4-4A53-9ACC-03E50ACF1D28}" destId="{3161C840-F44A-46A3-8F06-DBE7EC9775C8}" srcOrd="0" destOrd="0" parTransId="{3ED9E059-0707-4F3B-A454-17DDE744D754}" sibTransId="{E284AD24-7686-4E74-9E9C-B6B5BB848E05}"/>
    <dgm:cxn modelId="{595F12A1-2D23-4819-9F7F-406F36EC9644}" type="presOf" srcId="{4007B2C5-35F4-4A53-9ACC-03E50ACF1D28}" destId="{75AD847D-D07F-4C51-88E7-30A4829E8319}" srcOrd="0" destOrd="0" presId="urn:microsoft.com/office/officeart/2005/8/layout/vList5"/>
    <dgm:cxn modelId="{F29822AB-EB5D-4F22-AFE2-11CEA25F383F}" srcId="{3161C840-F44A-46A3-8F06-DBE7EC9775C8}" destId="{D422AA4E-855B-45C1-9249-DC7DFDEBE6C0}" srcOrd="0" destOrd="0" parTransId="{F84B48C3-D4B0-4080-B455-181BE6F877DF}" sibTransId="{A65F3F2A-D65D-4B53-9072-9FD2BBD40584}"/>
    <dgm:cxn modelId="{FC1DE9AD-F666-4382-9296-9D183F9BF4DE}" type="presOf" srcId="{D422AA4E-855B-45C1-9249-DC7DFDEBE6C0}" destId="{EE61DB50-7907-44BE-903C-134A6AF350DE}" srcOrd="0" destOrd="0" presId="urn:microsoft.com/office/officeart/2005/8/layout/vList5"/>
    <dgm:cxn modelId="{34D518BD-23D5-4EE1-A8EB-8343AC4CB977}" type="presOf" srcId="{89B32567-308B-4B5A-BE7D-3791B4347062}" destId="{CD542B04-08C6-4EDF-B4B2-5DFB05BCE8E3}" srcOrd="0" destOrd="0" presId="urn:microsoft.com/office/officeart/2005/8/layout/vList5"/>
    <dgm:cxn modelId="{2A64F4C3-5A5C-42F6-AE6B-D9D30A433765}" srcId="{E3053815-904D-4F1B-AD4A-0D16D245F2DE}" destId="{89B32567-308B-4B5A-BE7D-3791B4347062}" srcOrd="0" destOrd="0" parTransId="{8E5DF565-90DF-469A-AF6F-9869B5BB3BFB}" sibTransId="{ABB0592C-F782-4AB7-86DC-7E1ABD298041}"/>
    <dgm:cxn modelId="{A3E3D2C5-7B5B-4470-A6E2-B2EBAABA146D}" type="presOf" srcId="{C8CA6066-2A28-477C-BDBA-531270E20BAA}" destId="{CD542B04-08C6-4EDF-B4B2-5DFB05BCE8E3}" srcOrd="0" destOrd="1" presId="urn:microsoft.com/office/officeart/2005/8/layout/vList5"/>
    <dgm:cxn modelId="{97018BCC-D232-4CC7-A3FC-0174B7C16E7F}" type="presOf" srcId="{4B8D72AD-7182-4CF0-B78A-C43D94FC3167}" destId="{5E60E38A-22C7-4319-B37C-9D9378DD23A3}" srcOrd="0" destOrd="0" presId="urn:microsoft.com/office/officeart/2005/8/layout/vList5"/>
    <dgm:cxn modelId="{28F279CF-9F49-4C84-8B42-F6D0D191C0C1}" srcId="{4007B2C5-35F4-4A53-9ACC-03E50ACF1D28}" destId="{E3053815-904D-4F1B-AD4A-0D16D245F2DE}" srcOrd="2" destOrd="0" parTransId="{BC54D5D2-E2DB-492C-ADAD-B583554F7CC5}" sibTransId="{ECE7F9D9-BD12-4EC3-925F-CB2F26BDB218}"/>
    <dgm:cxn modelId="{9A541FEC-1916-4638-AB86-25294C17A199}" srcId="{4007B2C5-35F4-4A53-9ACC-03E50ACF1D28}" destId="{CFF7478A-3BF1-4C92-9DC4-59D855CA9776}" srcOrd="1" destOrd="0" parTransId="{BFC28920-9258-46EC-93CB-FFC584403529}" sibTransId="{55EDAA4A-3361-4E64-8243-CA2F14CE521A}"/>
    <dgm:cxn modelId="{316C4AEE-E240-4C7B-8751-1464F913D1A1}" srcId="{3161C840-F44A-46A3-8F06-DBE7EC9775C8}" destId="{C843A5C9-3F01-46EC-8DCF-C9E3044FF4C3}" srcOrd="1" destOrd="0" parTransId="{0E56546C-D0BC-401B-BA06-4FF7D74D937F}" sibTransId="{1A763C4C-1585-41C0-B258-7AA66FD7B85A}"/>
    <dgm:cxn modelId="{25FE4EEA-6E66-49C4-9657-5BEDC76C1FB1}" type="presParOf" srcId="{75AD847D-D07F-4C51-88E7-30A4829E8319}" destId="{9B8EBE42-FE66-4234-BF1D-292D3645EFDA}" srcOrd="0" destOrd="0" presId="urn:microsoft.com/office/officeart/2005/8/layout/vList5"/>
    <dgm:cxn modelId="{18CC6483-6824-415B-8900-8E26BBC03497}" type="presParOf" srcId="{9B8EBE42-FE66-4234-BF1D-292D3645EFDA}" destId="{858A2D64-29C7-4883-B514-AABB486A2815}" srcOrd="0" destOrd="0" presId="urn:microsoft.com/office/officeart/2005/8/layout/vList5"/>
    <dgm:cxn modelId="{BC2FCCE7-9986-4612-8DC0-F05E0951DA20}" type="presParOf" srcId="{9B8EBE42-FE66-4234-BF1D-292D3645EFDA}" destId="{EE61DB50-7907-44BE-903C-134A6AF350DE}" srcOrd="1" destOrd="0" presId="urn:microsoft.com/office/officeart/2005/8/layout/vList5"/>
    <dgm:cxn modelId="{027706D6-17C1-47B2-891C-CFA8879A852B}" type="presParOf" srcId="{75AD847D-D07F-4C51-88E7-30A4829E8319}" destId="{0188087F-8228-4BB9-95D9-C94A7F4EC813}" srcOrd="1" destOrd="0" presId="urn:microsoft.com/office/officeart/2005/8/layout/vList5"/>
    <dgm:cxn modelId="{F5963B12-0852-4557-BC4D-2E0EDD6A14FA}" type="presParOf" srcId="{75AD847D-D07F-4C51-88E7-30A4829E8319}" destId="{BE230931-29DE-4B48-B191-E665F603D35A}" srcOrd="2" destOrd="0" presId="urn:microsoft.com/office/officeart/2005/8/layout/vList5"/>
    <dgm:cxn modelId="{C561AD71-0206-461F-B2D6-5EFD43E32D77}" type="presParOf" srcId="{BE230931-29DE-4B48-B191-E665F603D35A}" destId="{1EF50D25-5D03-4C32-8D49-BF589D99A4F8}" srcOrd="0" destOrd="0" presId="urn:microsoft.com/office/officeart/2005/8/layout/vList5"/>
    <dgm:cxn modelId="{8332AADF-FF1C-48CB-BDDE-37B627D5B955}" type="presParOf" srcId="{BE230931-29DE-4B48-B191-E665F603D35A}" destId="{5E60E38A-22C7-4319-B37C-9D9378DD23A3}" srcOrd="1" destOrd="0" presId="urn:microsoft.com/office/officeart/2005/8/layout/vList5"/>
    <dgm:cxn modelId="{7A77FD35-449D-44E5-8F65-FDC4376E43A3}" type="presParOf" srcId="{75AD847D-D07F-4C51-88E7-30A4829E8319}" destId="{182B5312-7BC3-48D3-BDF1-129B6A97BEF0}" srcOrd="3" destOrd="0" presId="urn:microsoft.com/office/officeart/2005/8/layout/vList5"/>
    <dgm:cxn modelId="{B65E1AE9-7E22-4227-A145-A9D3DB7C9FB4}" type="presParOf" srcId="{75AD847D-D07F-4C51-88E7-30A4829E8319}" destId="{5ACE6351-5F92-4F55-89F9-01EF8EF703BF}" srcOrd="4" destOrd="0" presId="urn:microsoft.com/office/officeart/2005/8/layout/vList5"/>
    <dgm:cxn modelId="{C69C37A1-6F1C-40FC-9CC4-B0CCC1F546C0}" type="presParOf" srcId="{5ACE6351-5F92-4F55-89F9-01EF8EF703BF}" destId="{BB67F0B0-AA25-4B9C-9EA0-1FF00682509D}" srcOrd="0" destOrd="0" presId="urn:microsoft.com/office/officeart/2005/8/layout/vList5"/>
    <dgm:cxn modelId="{1D43D398-411E-4BB5-94F1-697646EEE851}" type="presParOf" srcId="{5ACE6351-5F92-4F55-89F9-01EF8EF703BF}" destId="{CD542B04-08C6-4EDF-B4B2-5DFB05BCE8E3}"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948518-9428-482C-AC2C-09E70DA45B61}">
      <dsp:nvSpPr>
        <dsp:cNvPr id="0" name=""/>
        <dsp:cNvSpPr/>
      </dsp:nvSpPr>
      <dsp:spPr>
        <a:xfrm>
          <a:off x="9728" y="1743385"/>
          <a:ext cx="2472425" cy="1836159"/>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l" defTabSz="1066800">
            <a:lnSpc>
              <a:spcPct val="90000"/>
            </a:lnSpc>
            <a:spcBef>
              <a:spcPct val="0"/>
            </a:spcBef>
            <a:spcAft>
              <a:spcPct val="35000"/>
            </a:spcAft>
            <a:buNone/>
          </a:pPr>
          <a:r>
            <a:rPr lang="en-GB" sz="2400" b="1" kern="1200" dirty="0"/>
            <a:t>Identify: </a:t>
          </a:r>
        </a:p>
        <a:p>
          <a:pPr marL="0" lvl="0" indent="0" algn="ctr" defTabSz="1066800">
            <a:lnSpc>
              <a:spcPct val="90000"/>
            </a:lnSpc>
            <a:spcBef>
              <a:spcPct val="0"/>
            </a:spcBef>
            <a:spcAft>
              <a:spcPct val="35000"/>
            </a:spcAft>
            <a:buNone/>
          </a:pPr>
          <a:r>
            <a:rPr lang="en-GB" sz="2400" kern="1200" dirty="0"/>
            <a:t>(Who they are)</a:t>
          </a:r>
        </a:p>
        <a:p>
          <a:pPr marL="0" lvl="0" indent="0" algn="ctr" defTabSz="1066800">
            <a:lnSpc>
              <a:spcPct val="90000"/>
            </a:lnSpc>
            <a:spcBef>
              <a:spcPct val="0"/>
            </a:spcBef>
            <a:spcAft>
              <a:spcPct val="35000"/>
            </a:spcAft>
            <a:buNone/>
          </a:pPr>
          <a:r>
            <a:rPr lang="en-GB" sz="2400" kern="1200" dirty="0"/>
            <a:t>Stakeholder mapping  </a:t>
          </a:r>
        </a:p>
      </dsp:txBody>
      <dsp:txXfrm>
        <a:off x="63507" y="1797164"/>
        <a:ext cx="2364867" cy="1728601"/>
      </dsp:txXfrm>
    </dsp:sp>
    <dsp:sp modelId="{6C67E42A-2723-43AB-B139-A0BD6348DED8}">
      <dsp:nvSpPr>
        <dsp:cNvPr id="0" name=""/>
        <dsp:cNvSpPr/>
      </dsp:nvSpPr>
      <dsp:spPr>
        <a:xfrm rot="18326193">
          <a:off x="2123785" y="1945610"/>
          <a:ext cx="1705706" cy="41970"/>
        </a:xfrm>
        <a:custGeom>
          <a:avLst/>
          <a:gdLst/>
          <a:ahLst/>
          <a:cxnLst/>
          <a:rect l="0" t="0" r="0" b="0"/>
          <a:pathLst>
            <a:path>
              <a:moveTo>
                <a:pt x="0" y="20985"/>
              </a:moveTo>
              <a:lnTo>
                <a:pt x="1705706" y="2098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933995" y="1923953"/>
        <a:ext cx="85285" cy="85285"/>
      </dsp:txXfrm>
    </dsp:sp>
    <dsp:sp modelId="{328AD56F-2D53-44E2-80CA-EE80E116CA88}">
      <dsp:nvSpPr>
        <dsp:cNvPr id="0" name=""/>
        <dsp:cNvSpPr/>
      </dsp:nvSpPr>
      <dsp:spPr>
        <a:xfrm>
          <a:off x="3471123" y="146464"/>
          <a:ext cx="4412636" cy="2250525"/>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Categorise &amp; prioritise: </a:t>
          </a:r>
          <a:r>
            <a:rPr lang="en-GB" sz="2400" kern="1200" dirty="0">
              <a:latin typeface="Arial" panose="020B0604020202020204" pitchFamily="34" charset="0"/>
              <a:cs typeface="Arial" panose="020B0604020202020204" pitchFamily="34" charset="0"/>
            </a:rPr>
            <a:t>(different groupings in terms of interest, influence, participation)</a:t>
          </a:r>
        </a:p>
      </dsp:txBody>
      <dsp:txXfrm>
        <a:off x="3537039" y="212380"/>
        <a:ext cx="4280804" cy="2118693"/>
      </dsp:txXfrm>
    </dsp:sp>
    <dsp:sp modelId="{1E98C966-D2B6-4A90-9DE9-AA9CCDED47DF}">
      <dsp:nvSpPr>
        <dsp:cNvPr id="0" name=""/>
        <dsp:cNvSpPr/>
      </dsp:nvSpPr>
      <dsp:spPr>
        <a:xfrm rot="3990837">
          <a:off x="7497176" y="1840223"/>
          <a:ext cx="1285454" cy="41970"/>
        </a:xfrm>
        <a:custGeom>
          <a:avLst/>
          <a:gdLst/>
          <a:ahLst/>
          <a:cxnLst/>
          <a:rect l="0" t="0" r="0" b="0"/>
          <a:pathLst>
            <a:path>
              <a:moveTo>
                <a:pt x="0" y="20985"/>
              </a:moveTo>
              <a:lnTo>
                <a:pt x="1285454" y="2098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107766" y="1829072"/>
        <a:ext cx="64272" cy="64272"/>
      </dsp:txXfrm>
    </dsp:sp>
    <dsp:sp modelId="{6B895E43-9248-4250-8552-7231B718F55C}">
      <dsp:nvSpPr>
        <dsp:cNvPr id="0" name=""/>
        <dsp:cNvSpPr/>
      </dsp:nvSpPr>
      <dsp:spPr>
        <a:xfrm>
          <a:off x="8396046" y="1304251"/>
          <a:ext cx="3275493" cy="2292877"/>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Manage:</a:t>
          </a:r>
          <a:r>
            <a:rPr lang="en-GB" sz="2400" kern="1200" dirty="0">
              <a:latin typeface="Arial" panose="020B0604020202020204" pitchFamily="34" charset="0"/>
              <a:cs typeface="Arial" panose="020B0604020202020204" pitchFamily="34" charset="0"/>
            </a:rPr>
            <a:t> </a:t>
          </a:r>
        </a:p>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Develop communication plan</a:t>
          </a:r>
        </a:p>
      </dsp:txBody>
      <dsp:txXfrm>
        <a:off x="8463202" y="1371407"/>
        <a:ext cx="3141181" cy="2158565"/>
      </dsp:txXfrm>
    </dsp:sp>
    <dsp:sp modelId="{484311A0-C58B-4C06-B0B6-CFC07C0CB019}">
      <dsp:nvSpPr>
        <dsp:cNvPr id="0" name=""/>
        <dsp:cNvSpPr/>
      </dsp:nvSpPr>
      <dsp:spPr>
        <a:xfrm rot="2462077">
          <a:off x="2325491" y="3059104"/>
          <a:ext cx="1275294" cy="41970"/>
        </a:xfrm>
        <a:custGeom>
          <a:avLst/>
          <a:gdLst/>
          <a:ahLst/>
          <a:cxnLst/>
          <a:rect l="0" t="0" r="0" b="0"/>
          <a:pathLst>
            <a:path>
              <a:moveTo>
                <a:pt x="0" y="20985"/>
              </a:moveTo>
              <a:lnTo>
                <a:pt x="1275294" y="2098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931256" y="3048207"/>
        <a:ext cx="63764" cy="63764"/>
      </dsp:txXfrm>
    </dsp:sp>
    <dsp:sp modelId="{698C297D-B3B4-4466-8C6F-9B3DA0824AB8}">
      <dsp:nvSpPr>
        <dsp:cNvPr id="0" name=""/>
        <dsp:cNvSpPr/>
      </dsp:nvSpPr>
      <dsp:spPr>
        <a:xfrm>
          <a:off x="3444124" y="2201692"/>
          <a:ext cx="4461145" cy="2594043"/>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b="1" kern="1200" dirty="0"/>
            <a:t>Understand:</a:t>
          </a:r>
        </a:p>
        <a:p>
          <a:pPr marL="0" lvl="0" indent="0" algn="l" defTabSz="1066800">
            <a:lnSpc>
              <a:spcPct val="90000"/>
            </a:lnSpc>
            <a:spcBef>
              <a:spcPct val="0"/>
            </a:spcBef>
            <a:spcAft>
              <a:spcPct val="35000"/>
            </a:spcAft>
            <a:buFont typeface="Arial" panose="020B0604020202020204" pitchFamily="34" charset="0"/>
            <a:buNone/>
          </a:pPr>
          <a:r>
            <a:rPr lang="en-GB" sz="2400" kern="1200" dirty="0"/>
            <a:t>- Their views about the project (positive or negative)</a:t>
          </a:r>
        </a:p>
        <a:p>
          <a:pPr marL="0" lvl="0" indent="0" algn="l" defTabSz="1066800">
            <a:lnSpc>
              <a:spcPct val="90000"/>
            </a:lnSpc>
            <a:spcBef>
              <a:spcPct val="0"/>
            </a:spcBef>
            <a:spcAft>
              <a:spcPct val="35000"/>
            </a:spcAft>
            <a:buFont typeface="Wingdings" panose="05000000000000000000" pitchFamily="2" charset="2"/>
            <a:buNone/>
          </a:pPr>
          <a:r>
            <a:rPr lang="en-GB" sz="2400" kern="1200" dirty="0"/>
            <a:t>- What motivates them</a:t>
          </a:r>
        </a:p>
        <a:p>
          <a:pPr marL="0" lvl="0" indent="0" algn="l" defTabSz="1066800">
            <a:lnSpc>
              <a:spcPct val="90000"/>
            </a:lnSpc>
            <a:spcBef>
              <a:spcPct val="0"/>
            </a:spcBef>
            <a:spcAft>
              <a:spcPct val="35000"/>
            </a:spcAft>
            <a:buFont typeface="Wingdings" panose="05000000000000000000" pitchFamily="2" charset="2"/>
            <a:buNone/>
          </a:pPr>
          <a:r>
            <a:rPr lang="en-GB" sz="2400" kern="1200" dirty="0"/>
            <a:t>- Are project aims align with them</a:t>
          </a:r>
        </a:p>
      </dsp:txBody>
      <dsp:txXfrm>
        <a:off x="3520101" y="2277669"/>
        <a:ext cx="4309191" cy="24420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61DB50-7907-44BE-903C-134A6AF350DE}">
      <dsp:nvSpPr>
        <dsp:cNvPr id="0" name=""/>
        <dsp:cNvSpPr/>
      </dsp:nvSpPr>
      <dsp:spPr>
        <a:xfrm rot="5400000">
          <a:off x="7253047" y="-2965025"/>
          <a:ext cx="1663161" cy="7598133"/>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5260" tIns="87630" rIns="175260" bIns="8763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Compliance projects must be done as they can incur penalties</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Emergency projects such as rebuilding an area destroyed by fire in a factors</a:t>
          </a:r>
        </a:p>
      </dsp:txBody>
      <dsp:txXfrm rot="-5400000">
        <a:off x="4285562" y="83649"/>
        <a:ext cx="7516944" cy="1500783"/>
      </dsp:txXfrm>
    </dsp:sp>
    <dsp:sp modelId="{858A2D64-29C7-4883-B514-AABB486A2815}">
      <dsp:nvSpPr>
        <dsp:cNvPr id="0" name=""/>
        <dsp:cNvSpPr/>
      </dsp:nvSpPr>
      <dsp:spPr>
        <a:xfrm>
          <a:off x="11610" y="4"/>
          <a:ext cx="4273950" cy="166807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l" defTabSz="1333500">
            <a:lnSpc>
              <a:spcPct val="90000"/>
            </a:lnSpc>
            <a:spcBef>
              <a:spcPct val="0"/>
            </a:spcBef>
            <a:spcAft>
              <a:spcPct val="35000"/>
            </a:spcAft>
            <a:buNone/>
          </a:pPr>
          <a:r>
            <a:rPr lang="en-GB" sz="3000" kern="1200" dirty="0"/>
            <a:t>Compliance and Emergency Projects (must do)</a:t>
          </a:r>
        </a:p>
      </dsp:txBody>
      <dsp:txXfrm>
        <a:off x="93039" y="81433"/>
        <a:ext cx="4111092" cy="1505215"/>
      </dsp:txXfrm>
    </dsp:sp>
    <dsp:sp modelId="{5E60E38A-22C7-4319-B37C-9D9378DD23A3}">
      <dsp:nvSpPr>
        <dsp:cNvPr id="0" name=""/>
        <dsp:cNvSpPr/>
      </dsp:nvSpPr>
      <dsp:spPr>
        <a:xfrm rot="5400000">
          <a:off x="7173426" y="-1271454"/>
          <a:ext cx="1529213" cy="7612995"/>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5260" tIns="87630" rIns="175260" bIns="8763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Type of projects needed to support current operations</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Intended to improve efficiency and performance, reduce cost etc.</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Total Quality Management (TQM) are examples</a:t>
          </a:r>
        </a:p>
      </dsp:txBody>
      <dsp:txXfrm rot="-5400000">
        <a:off x="4131535" y="1845087"/>
        <a:ext cx="7538345" cy="1379913"/>
      </dsp:txXfrm>
    </dsp:sp>
    <dsp:sp modelId="{1EF50D25-5D03-4C32-8D49-BF589D99A4F8}">
      <dsp:nvSpPr>
        <dsp:cNvPr id="0" name=""/>
        <dsp:cNvSpPr/>
      </dsp:nvSpPr>
      <dsp:spPr>
        <a:xfrm>
          <a:off x="11610" y="1746893"/>
          <a:ext cx="4119924" cy="157630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l" defTabSz="1333500">
            <a:lnSpc>
              <a:spcPct val="90000"/>
            </a:lnSpc>
            <a:spcBef>
              <a:spcPct val="0"/>
            </a:spcBef>
            <a:spcAft>
              <a:spcPct val="35000"/>
            </a:spcAft>
            <a:buNone/>
          </a:pPr>
          <a:r>
            <a:rPr lang="en-GB" sz="3000" kern="1200" dirty="0"/>
            <a:t>Operational Projects</a:t>
          </a:r>
        </a:p>
      </dsp:txBody>
      <dsp:txXfrm>
        <a:off x="88559" y="1823842"/>
        <a:ext cx="3966026" cy="1422403"/>
      </dsp:txXfrm>
    </dsp:sp>
    <dsp:sp modelId="{CD542B04-08C6-4EDF-B4B2-5DFB05BCE8E3}">
      <dsp:nvSpPr>
        <dsp:cNvPr id="0" name=""/>
        <dsp:cNvSpPr/>
      </dsp:nvSpPr>
      <dsp:spPr>
        <a:xfrm rot="5400000">
          <a:off x="7110934" y="339185"/>
          <a:ext cx="1603047" cy="7728695"/>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Types of projects that support long run mission and vision of a company</a:t>
          </a:r>
        </a:p>
        <a:p>
          <a:pPr marL="228600" lvl="1" indent="-228600" algn="l" defTabSz="1066800">
            <a:lnSpc>
              <a:spcPct val="90000"/>
            </a:lnSpc>
            <a:spcBef>
              <a:spcPct val="0"/>
            </a:spcBef>
            <a:spcAft>
              <a:spcPct val="15000"/>
            </a:spcAft>
            <a:buChar char="•"/>
          </a:pPr>
          <a:r>
            <a:rPr lang="en-GB" sz="2400" kern="1200" dirty="0" err="1">
              <a:latin typeface="Arial" panose="020B0604020202020204" pitchFamily="34" charset="0"/>
              <a:cs typeface="Arial" panose="020B0604020202020204" pitchFamily="34" charset="0"/>
            </a:rPr>
            <a:t>Eg</a:t>
          </a:r>
          <a:r>
            <a:rPr lang="en-GB" sz="2400" kern="1200" dirty="0">
              <a:latin typeface="Arial" panose="020B0604020202020204" pitchFamily="34" charset="0"/>
              <a:cs typeface="Arial" panose="020B0604020202020204" pitchFamily="34" charset="0"/>
            </a:rPr>
            <a:t>, New product development, increase market share and revenue</a:t>
          </a:r>
        </a:p>
      </dsp:txBody>
      <dsp:txXfrm rot="-5400000">
        <a:off x="4048110" y="3480263"/>
        <a:ext cx="7650441" cy="1446539"/>
      </dsp:txXfrm>
    </dsp:sp>
    <dsp:sp modelId="{BB67F0B0-AA25-4B9C-9EA0-1FF00682509D}">
      <dsp:nvSpPr>
        <dsp:cNvPr id="0" name=""/>
        <dsp:cNvSpPr/>
      </dsp:nvSpPr>
      <dsp:spPr>
        <a:xfrm>
          <a:off x="11610" y="3415382"/>
          <a:ext cx="4036499" cy="157630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l" defTabSz="1333500">
            <a:lnSpc>
              <a:spcPct val="90000"/>
            </a:lnSpc>
            <a:spcBef>
              <a:spcPct val="0"/>
            </a:spcBef>
            <a:spcAft>
              <a:spcPct val="35000"/>
            </a:spcAft>
            <a:buNone/>
          </a:pPr>
          <a:r>
            <a:rPr lang="en-GB" sz="3000" kern="1200" dirty="0"/>
            <a:t>Strategic Projects</a:t>
          </a:r>
        </a:p>
      </dsp:txBody>
      <dsp:txXfrm>
        <a:off x="88559" y="3492331"/>
        <a:ext cx="3882601" cy="142240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752377-59B8-48FD-9BE0-D562CB683308}" type="datetimeFigureOut">
              <a:rPr lang="en-GB" smtClean="0"/>
              <a:t>29/09/2024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291F96-8048-4DAA-A7C5-0BBF08131E65}" type="slidenum">
              <a:rPr lang="en-GB" smtClean="0"/>
              <a:t>‹#›</a:t>
            </a:fld>
            <a:endParaRPr lang="en-GB"/>
          </a:p>
        </p:txBody>
      </p:sp>
    </p:spTree>
    <p:extLst>
      <p:ext uri="{BB962C8B-B14F-4D97-AF65-F5344CB8AC3E}">
        <p14:creationId xmlns:p14="http://schemas.microsoft.com/office/powerpoint/2010/main" val="39952351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a:extLst>
              <a:ext uri="{FF2B5EF4-FFF2-40B4-BE49-F238E27FC236}">
                <a16:creationId xmlns:a16="http://schemas.microsoft.com/office/drawing/2014/main" id="{E48B6F9B-DDAD-4A21-921B-0640B02DDBF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b="1">
                <a:solidFill>
                  <a:schemeClr val="tx1"/>
                </a:solidFill>
                <a:latin typeface="Arial" panose="020B0604020202020204" pitchFamily="34" charset="0"/>
              </a:defRPr>
            </a:lvl1pPr>
            <a:lvl2pPr marL="742950" indent="-285750">
              <a:defRPr sz="1400" b="1">
                <a:solidFill>
                  <a:schemeClr val="tx1"/>
                </a:solidFill>
                <a:latin typeface="Arial" panose="020B0604020202020204" pitchFamily="34" charset="0"/>
              </a:defRPr>
            </a:lvl2pPr>
            <a:lvl3pPr marL="1143000" indent="-228600">
              <a:defRPr sz="1400" b="1">
                <a:solidFill>
                  <a:schemeClr val="tx1"/>
                </a:solidFill>
                <a:latin typeface="Arial" panose="020B0604020202020204" pitchFamily="34" charset="0"/>
              </a:defRPr>
            </a:lvl3pPr>
            <a:lvl4pPr marL="1600200" indent="-228600">
              <a:defRPr sz="1400" b="1">
                <a:solidFill>
                  <a:schemeClr val="tx1"/>
                </a:solidFill>
                <a:latin typeface="Arial" panose="020B0604020202020204" pitchFamily="34" charset="0"/>
              </a:defRPr>
            </a:lvl4pPr>
            <a:lvl5pPr marL="2057400" indent="-228600">
              <a:defRPr sz="1400" b="1">
                <a:solidFill>
                  <a:schemeClr val="tx1"/>
                </a:solidFill>
                <a:latin typeface="Arial" panose="020B0604020202020204" pitchFamily="34" charset="0"/>
              </a:defRPr>
            </a:lvl5pPr>
            <a:lvl6pPr marL="2514600" indent="-228600" eaLnBrk="0" fontAlgn="base" hangingPunct="0">
              <a:spcBef>
                <a:spcPct val="0"/>
              </a:spcBef>
              <a:spcAft>
                <a:spcPct val="0"/>
              </a:spcAft>
              <a:defRPr sz="1400" b="1">
                <a:solidFill>
                  <a:schemeClr val="tx1"/>
                </a:solidFill>
                <a:latin typeface="Arial" panose="020B0604020202020204" pitchFamily="34" charset="0"/>
              </a:defRPr>
            </a:lvl6pPr>
            <a:lvl7pPr marL="2971800" indent="-228600" eaLnBrk="0" fontAlgn="base" hangingPunct="0">
              <a:spcBef>
                <a:spcPct val="0"/>
              </a:spcBef>
              <a:spcAft>
                <a:spcPct val="0"/>
              </a:spcAft>
              <a:defRPr sz="1400" b="1">
                <a:solidFill>
                  <a:schemeClr val="tx1"/>
                </a:solidFill>
                <a:latin typeface="Arial" panose="020B0604020202020204" pitchFamily="34" charset="0"/>
              </a:defRPr>
            </a:lvl7pPr>
            <a:lvl8pPr marL="3429000" indent="-228600" eaLnBrk="0" fontAlgn="base" hangingPunct="0">
              <a:spcBef>
                <a:spcPct val="0"/>
              </a:spcBef>
              <a:spcAft>
                <a:spcPct val="0"/>
              </a:spcAft>
              <a:defRPr sz="1400" b="1">
                <a:solidFill>
                  <a:schemeClr val="tx1"/>
                </a:solidFill>
                <a:latin typeface="Arial" panose="020B0604020202020204" pitchFamily="34" charset="0"/>
              </a:defRPr>
            </a:lvl8pPr>
            <a:lvl9pPr marL="3886200" indent="-228600" eaLnBrk="0" fontAlgn="base" hangingPunct="0">
              <a:spcBef>
                <a:spcPct val="0"/>
              </a:spcBef>
              <a:spcAft>
                <a:spcPct val="0"/>
              </a:spcAft>
              <a:defRPr sz="1400" b="1">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3060774-AE34-46AA-827B-87B89D631004}"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100355" name="Rectangle 2">
            <a:extLst>
              <a:ext uri="{FF2B5EF4-FFF2-40B4-BE49-F238E27FC236}">
                <a16:creationId xmlns:a16="http://schemas.microsoft.com/office/drawing/2014/main" id="{21F2B628-C500-438D-AD46-E2B2DBBA320F}"/>
              </a:ext>
            </a:extLst>
          </p:cNvPr>
          <p:cNvSpPr>
            <a:spLocks noGrp="1" noRot="1" noChangeAspect="1" noChangeArrowheads="1" noTextEdit="1"/>
          </p:cNvSpPr>
          <p:nvPr>
            <p:ph type="sldImg"/>
          </p:nvPr>
        </p:nvSpPr>
        <p:spPr>
          <a:ln/>
        </p:spPr>
      </p:sp>
      <p:sp>
        <p:nvSpPr>
          <p:cNvPr id="100356" name="Rectangle 3">
            <a:extLst>
              <a:ext uri="{FF2B5EF4-FFF2-40B4-BE49-F238E27FC236}">
                <a16:creationId xmlns:a16="http://schemas.microsoft.com/office/drawing/2014/main" id="{0DC8FD44-9BF5-4EBD-811D-595449E5FD9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a:extLst>
              <a:ext uri="{FF2B5EF4-FFF2-40B4-BE49-F238E27FC236}">
                <a16:creationId xmlns:a16="http://schemas.microsoft.com/office/drawing/2014/main" id="{E48B6F9B-DDAD-4A21-921B-0640B02DDBF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b="1">
                <a:solidFill>
                  <a:schemeClr val="tx1"/>
                </a:solidFill>
                <a:latin typeface="Arial" panose="020B0604020202020204" pitchFamily="34" charset="0"/>
              </a:defRPr>
            </a:lvl1pPr>
            <a:lvl2pPr marL="742950" indent="-285750">
              <a:defRPr sz="1400" b="1">
                <a:solidFill>
                  <a:schemeClr val="tx1"/>
                </a:solidFill>
                <a:latin typeface="Arial" panose="020B0604020202020204" pitchFamily="34" charset="0"/>
              </a:defRPr>
            </a:lvl2pPr>
            <a:lvl3pPr marL="1143000" indent="-228600">
              <a:defRPr sz="1400" b="1">
                <a:solidFill>
                  <a:schemeClr val="tx1"/>
                </a:solidFill>
                <a:latin typeface="Arial" panose="020B0604020202020204" pitchFamily="34" charset="0"/>
              </a:defRPr>
            </a:lvl3pPr>
            <a:lvl4pPr marL="1600200" indent="-228600">
              <a:defRPr sz="1400" b="1">
                <a:solidFill>
                  <a:schemeClr val="tx1"/>
                </a:solidFill>
                <a:latin typeface="Arial" panose="020B0604020202020204" pitchFamily="34" charset="0"/>
              </a:defRPr>
            </a:lvl4pPr>
            <a:lvl5pPr marL="2057400" indent="-228600">
              <a:defRPr sz="1400" b="1">
                <a:solidFill>
                  <a:schemeClr val="tx1"/>
                </a:solidFill>
                <a:latin typeface="Arial" panose="020B0604020202020204" pitchFamily="34" charset="0"/>
              </a:defRPr>
            </a:lvl5pPr>
            <a:lvl6pPr marL="2514600" indent="-228600" eaLnBrk="0" fontAlgn="base" hangingPunct="0">
              <a:spcBef>
                <a:spcPct val="0"/>
              </a:spcBef>
              <a:spcAft>
                <a:spcPct val="0"/>
              </a:spcAft>
              <a:defRPr sz="1400" b="1">
                <a:solidFill>
                  <a:schemeClr val="tx1"/>
                </a:solidFill>
                <a:latin typeface="Arial" panose="020B0604020202020204" pitchFamily="34" charset="0"/>
              </a:defRPr>
            </a:lvl6pPr>
            <a:lvl7pPr marL="2971800" indent="-228600" eaLnBrk="0" fontAlgn="base" hangingPunct="0">
              <a:spcBef>
                <a:spcPct val="0"/>
              </a:spcBef>
              <a:spcAft>
                <a:spcPct val="0"/>
              </a:spcAft>
              <a:defRPr sz="1400" b="1">
                <a:solidFill>
                  <a:schemeClr val="tx1"/>
                </a:solidFill>
                <a:latin typeface="Arial" panose="020B0604020202020204" pitchFamily="34" charset="0"/>
              </a:defRPr>
            </a:lvl7pPr>
            <a:lvl8pPr marL="3429000" indent="-228600" eaLnBrk="0" fontAlgn="base" hangingPunct="0">
              <a:spcBef>
                <a:spcPct val="0"/>
              </a:spcBef>
              <a:spcAft>
                <a:spcPct val="0"/>
              </a:spcAft>
              <a:defRPr sz="1400" b="1">
                <a:solidFill>
                  <a:schemeClr val="tx1"/>
                </a:solidFill>
                <a:latin typeface="Arial" panose="020B0604020202020204" pitchFamily="34" charset="0"/>
              </a:defRPr>
            </a:lvl8pPr>
            <a:lvl9pPr marL="3886200" indent="-228600" eaLnBrk="0" fontAlgn="base" hangingPunct="0">
              <a:spcBef>
                <a:spcPct val="0"/>
              </a:spcBef>
              <a:spcAft>
                <a:spcPct val="0"/>
              </a:spcAft>
              <a:defRPr sz="1400" b="1">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3060774-AE34-46AA-827B-87B89D631004}"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100355" name="Rectangle 2">
            <a:extLst>
              <a:ext uri="{FF2B5EF4-FFF2-40B4-BE49-F238E27FC236}">
                <a16:creationId xmlns:a16="http://schemas.microsoft.com/office/drawing/2014/main" id="{21F2B628-C500-438D-AD46-E2B2DBBA320F}"/>
              </a:ext>
            </a:extLst>
          </p:cNvPr>
          <p:cNvSpPr>
            <a:spLocks noGrp="1" noRot="1" noChangeAspect="1" noChangeArrowheads="1" noTextEdit="1"/>
          </p:cNvSpPr>
          <p:nvPr>
            <p:ph type="sldImg"/>
          </p:nvPr>
        </p:nvSpPr>
        <p:spPr>
          <a:ln/>
        </p:spPr>
      </p:sp>
      <p:sp>
        <p:nvSpPr>
          <p:cNvPr id="100356" name="Rectangle 3">
            <a:extLst>
              <a:ext uri="{FF2B5EF4-FFF2-40B4-BE49-F238E27FC236}">
                <a16:creationId xmlns:a16="http://schemas.microsoft.com/office/drawing/2014/main" id="{0DC8FD44-9BF5-4EBD-811D-595449E5FD9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555242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a:extLst>
              <a:ext uri="{FF2B5EF4-FFF2-40B4-BE49-F238E27FC236}">
                <a16:creationId xmlns:a16="http://schemas.microsoft.com/office/drawing/2014/main" id="{E48B6F9B-DDAD-4A21-921B-0640B02DDBF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b="1">
                <a:solidFill>
                  <a:schemeClr val="tx1"/>
                </a:solidFill>
                <a:latin typeface="Arial" panose="020B0604020202020204" pitchFamily="34" charset="0"/>
              </a:defRPr>
            </a:lvl1pPr>
            <a:lvl2pPr marL="742950" indent="-285750">
              <a:defRPr sz="1400" b="1">
                <a:solidFill>
                  <a:schemeClr val="tx1"/>
                </a:solidFill>
                <a:latin typeface="Arial" panose="020B0604020202020204" pitchFamily="34" charset="0"/>
              </a:defRPr>
            </a:lvl2pPr>
            <a:lvl3pPr marL="1143000" indent="-228600">
              <a:defRPr sz="1400" b="1">
                <a:solidFill>
                  <a:schemeClr val="tx1"/>
                </a:solidFill>
                <a:latin typeface="Arial" panose="020B0604020202020204" pitchFamily="34" charset="0"/>
              </a:defRPr>
            </a:lvl3pPr>
            <a:lvl4pPr marL="1600200" indent="-228600">
              <a:defRPr sz="1400" b="1">
                <a:solidFill>
                  <a:schemeClr val="tx1"/>
                </a:solidFill>
                <a:latin typeface="Arial" panose="020B0604020202020204" pitchFamily="34" charset="0"/>
              </a:defRPr>
            </a:lvl4pPr>
            <a:lvl5pPr marL="2057400" indent="-228600">
              <a:defRPr sz="1400" b="1">
                <a:solidFill>
                  <a:schemeClr val="tx1"/>
                </a:solidFill>
                <a:latin typeface="Arial" panose="020B0604020202020204" pitchFamily="34" charset="0"/>
              </a:defRPr>
            </a:lvl5pPr>
            <a:lvl6pPr marL="2514600" indent="-228600" eaLnBrk="0" fontAlgn="base" hangingPunct="0">
              <a:spcBef>
                <a:spcPct val="0"/>
              </a:spcBef>
              <a:spcAft>
                <a:spcPct val="0"/>
              </a:spcAft>
              <a:defRPr sz="1400" b="1">
                <a:solidFill>
                  <a:schemeClr val="tx1"/>
                </a:solidFill>
                <a:latin typeface="Arial" panose="020B0604020202020204" pitchFamily="34" charset="0"/>
              </a:defRPr>
            </a:lvl6pPr>
            <a:lvl7pPr marL="2971800" indent="-228600" eaLnBrk="0" fontAlgn="base" hangingPunct="0">
              <a:spcBef>
                <a:spcPct val="0"/>
              </a:spcBef>
              <a:spcAft>
                <a:spcPct val="0"/>
              </a:spcAft>
              <a:defRPr sz="1400" b="1">
                <a:solidFill>
                  <a:schemeClr val="tx1"/>
                </a:solidFill>
                <a:latin typeface="Arial" panose="020B0604020202020204" pitchFamily="34" charset="0"/>
              </a:defRPr>
            </a:lvl7pPr>
            <a:lvl8pPr marL="3429000" indent="-228600" eaLnBrk="0" fontAlgn="base" hangingPunct="0">
              <a:spcBef>
                <a:spcPct val="0"/>
              </a:spcBef>
              <a:spcAft>
                <a:spcPct val="0"/>
              </a:spcAft>
              <a:defRPr sz="1400" b="1">
                <a:solidFill>
                  <a:schemeClr val="tx1"/>
                </a:solidFill>
                <a:latin typeface="Arial" panose="020B0604020202020204" pitchFamily="34" charset="0"/>
              </a:defRPr>
            </a:lvl8pPr>
            <a:lvl9pPr marL="3886200" indent="-228600" eaLnBrk="0" fontAlgn="base" hangingPunct="0">
              <a:spcBef>
                <a:spcPct val="0"/>
              </a:spcBef>
              <a:spcAft>
                <a:spcPct val="0"/>
              </a:spcAft>
              <a:defRPr sz="1400" b="1">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3060774-AE34-46AA-827B-87B89D631004}"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100355" name="Rectangle 2">
            <a:extLst>
              <a:ext uri="{FF2B5EF4-FFF2-40B4-BE49-F238E27FC236}">
                <a16:creationId xmlns:a16="http://schemas.microsoft.com/office/drawing/2014/main" id="{21F2B628-C500-438D-AD46-E2B2DBBA320F}"/>
              </a:ext>
            </a:extLst>
          </p:cNvPr>
          <p:cNvSpPr>
            <a:spLocks noGrp="1" noRot="1" noChangeAspect="1" noChangeArrowheads="1" noTextEdit="1"/>
          </p:cNvSpPr>
          <p:nvPr>
            <p:ph type="sldImg"/>
          </p:nvPr>
        </p:nvSpPr>
        <p:spPr>
          <a:ln/>
        </p:spPr>
      </p:sp>
      <p:sp>
        <p:nvSpPr>
          <p:cNvPr id="100356" name="Rectangle 3">
            <a:extLst>
              <a:ext uri="{FF2B5EF4-FFF2-40B4-BE49-F238E27FC236}">
                <a16:creationId xmlns:a16="http://schemas.microsoft.com/office/drawing/2014/main" id="{0DC8FD44-9BF5-4EBD-811D-595449E5FD9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6010357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a:extLst>
              <a:ext uri="{FF2B5EF4-FFF2-40B4-BE49-F238E27FC236}">
                <a16:creationId xmlns:a16="http://schemas.microsoft.com/office/drawing/2014/main" id="{E48B6F9B-DDAD-4A21-921B-0640B02DDBF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b="1">
                <a:solidFill>
                  <a:schemeClr val="tx1"/>
                </a:solidFill>
                <a:latin typeface="Arial" panose="020B0604020202020204" pitchFamily="34" charset="0"/>
              </a:defRPr>
            </a:lvl1pPr>
            <a:lvl2pPr marL="742950" indent="-285750">
              <a:defRPr sz="1400" b="1">
                <a:solidFill>
                  <a:schemeClr val="tx1"/>
                </a:solidFill>
                <a:latin typeface="Arial" panose="020B0604020202020204" pitchFamily="34" charset="0"/>
              </a:defRPr>
            </a:lvl2pPr>
            <a:lvl3pPr marL="1143000" indent="-228600">
              <a:defRPr sz="1400" b="1">
                <a:solidFill>
                  <a:schemeClr val="tx1"/>
                </a:solidFill>
                <a:latin typeface="Arial" panose="020B0604020202020204" pitchFamily="34" charset="0"/>
              </a:defRPr>
            </a:lvl3pPr>
            <a:lvl4pPr marL="1600200" indent="-228600">
              <a:defRPr sz="1400" b="1">
                <a:solidFill>
                  <a:schemeClr val="tx1"/>
                </a:solidFill>
                <a:latin typeface="Arial" panose="020B0604020202020204" pitchFamily="34" charset="0"/>
              </a:defRPr>
            </a:lvl4pPr>
            <a:lvl5pPr marL="2057400" indent="-228600">
              <a:defRPr sz="1400" b="1">
                <a:solidFill>
                  <a:schemeClr val="tx1"/>
                </a:solidFill>
                <a:latin typeface="Arial" panose="020B0604020202020204" pitchFamily="34" charset="0"/>
              </a:defRPr>
            </a:lvl5pPr>
            <a:lvl6pPr marL="2514600" indent="-228600" eaLnBrk="0" fontAlgn="base" hangingPunct="0">
              <a:spcBef>
                <a:spcPct val="0"/>
              </a:spcBef>
              <a:spcAft>
                <a:spcPct val="0"/>
              </a:spcAft>
              <a:defRPr sz="1400" b="1">
                <a:solidFill>
                  <a:schemeClr val="tx1"/>
                </a:solidFill>
                <a:latin typeface="Arial" panose="020B0604020202020204" pitchFamily="34" charset="0"/>
              </a:defRPr>
            </a:lvl6pPr>
            <a:lvl7pPr marL="2971800" indent="-228600" eaLnBrk="0" fontAlgn="base" hangingPunct="0">
              <a:spcBef>
                <a:spcPct val="0"/>
              </a:spcBef>
              <a:spcAft>
                <a:spcPct val="0"/>
              </a:spcAft>
              <a:defRPr sz="1400" b="1">
                <a:solidFill>
                  <a:schemeClr val="tx1"/>
                </a:solidFill>
                <a:latin typeface="Arial" panose="020B0604020202020204" pitchFamily="34" charset="0"/>
              </a:defRPr>
            </a:lvl7pPr>
            <a:lvl8pPr marL="3429000" indent="-228600" eaLnBrk="0" fontAlgn="base" hangingPunct="0">
              <a:spcBef>
                <a:spcPct val="0"/>
              </a:spcBef>
              <a:spcAft>
                <a:spcPct val="0"/>
              </a:spcAft>
              <a:defRPr sz="1400" b="1">
                <a:solidFill>
                  <a:schemeClr val="tx1"/>
                </a:solidFill>
                <a:latin typeface="Arial" panose="020B0604020202020204" pitchFamily="34" charset="0"/>
              </a:defRPr>
            </a:lvl8pPr>
            <a:lvl9pPr marL="3886200" indent="-228600" eaLnBrk="0" fontAlgn="base" hangingPunct="0">
              <a:spcBef>
                <a:spcPct val="0"/>
              </a:spcBef>
              <a:spcAft>
                <a:spcPct val="0"/>
              </a:spcAft>
              <a:defRPr sz="1400" b="1">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3060774-AE34-46AA-827B-87B89D631004}"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100355" name="Rectangle 2">
            <a:extLst>
              <a:ext uri="{FF2B5EF4-FFF2-40B4-BE49-F238E27FC236}">
                <a16:creationId xmlns:a16="http://schemas.microsoft.com/office/drawing/2014/main" id="{21F2B628-C500-438D-AD46-E2B2DBBA320F}"/>
              </a:ext>
            </a:extLst>
          </p:cNvPr>
          <p:cNvSpPr>
            <a:spLocks noGrp="1" noRot="1" noChangeAspect="1" noChangeArrowheads="1" noTextEdit="1"/>
          </p:cNvSpPr>
          <p:nvPr>
            <p:ph type="sldImg"/>
          </p:nvPr>
        </p:nvSpPr>
        <p:spPr>
          <a:ln/>
        </p:spPr>
      </p:sp>
      <p:sp>
        <p:nvSpPr>
          <p:cNvPr id="100356" name="Rectangle 3">
            <a:extLst>
              <a:ext uri="{FF2B5EF4-FFF2-40B4-BE49-F238E27FC236}">
                <a16:creationId xmlns:a16="http://schemas.microsoft.com/office/drawing/2014/main" id="{0DC8FD44-9BF5-4EBD-811D-595449E5FD9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5492544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a:extLst>
              <a:ext uri="{FF2B5EF4-FFF2-40B4-BE49-F238E27FC236}">
                <a16:creationId xmlns:a16="http://schemas.microsoft.com/office/drawing/2014/main" id="{E48B6F9B-DDAD-4A21-921B-0640B02DDBF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b="1">
                <a:solidFill>
                  <a:schemeClr val="tx1"/>
                </a:solidFill>
                <a:latin typeface="Arial" panose="020B0604020202020204" pitchFamily="34" charset="0"/>
              </a:defRPr>
            </a:lvl1pPr>
            <a:lvl2pPr marL="742950" indent="-285750">
              <a:defRPr sz="1400" b="1">
                <a:solidFill>
                  <a:schemeClr val="tx1"/>
                </a:solidFill>
                <a:latin typeface="Arial" panose="020B0604020202020204" pitchFamily="34" charset="0"/>
              </a:defRPr>
            </a:lvl2pPr>
            <a:lvl3pPr marL="1143000" indent="-228600">
              <a:defRPr sz="1400" b="1">
                <a:solidFill>
                  <a:schemeClr val="tx1"/>
                </a:solidFill>
                <a:latin typeface="Arial" panose="020B0604020202020204" pitchFamily="34" charset="0"/>
              </a:defRPr>
            </a:lvl3pPr>
            <a:lvl4pPr marL="1600200" indent="-228600">
              <a:defRPr sz="1400" b="1">
                <a:solidFill>
                  <a:schemeClr val="tx1"/>
                </a:solidFill>
                <a:latin typeface="Arial" panose="020B0604020202020204" pitchFamily="34" charset="0"/>
              </a:defRPr>
            </a:lvl4pPr>
            <a:lvl5pPr marL="2057400" indent="-228600">
              <a:defRPr sz="1400" b="1">
                <a:solidFill>
                  <a:schemeClr val="tx1"/>
                </a:solidFill>
                <a:latin typeface="Arial" panose="020B0604020202020204" pitchFamily="34" charset="0"/>
              </a:defRPr>
            </a:lvl5pPr>
            <a:lvl6pPr marL="2514600" indent="-228600" eaLnBrk="0" fontAlgn="base" hangingPunct="0">
              <a:spcBef>
                <a:spcPct val="0"/>
              </a:spcBef>
              <a:spcAft>
                <a:spcPct val="0"/>
              </a:spcAft>
              <a:defRPr sz="1400" b="1">
                <a:solidFill>
                  <a:schemeClr val="tx1"/>
                </a:solidFill>
                <a:latin typeface="Arial" panose="020B0604020202020204" pitchFamily="34" charset="0"/>
              </a:defRPr>
            </a:lvl6pPr>
            <a:lvl7pPr marL="2971800" indent="-228600" eaLnBrk="0" fontAlgn="base" hangingPunct="0">
              <a:spcBef>
                <a:spcPct val="0"/>
              </a:spcBef>
              <a:spcAft>
                <a:spcPct val="0"/>
              </a:spcAft>
              <a:defRPr sz="1400" b="1">
                <a:solidFill>
                  <a:schemeClr val="tx1"/>
                </a:solidFill>
                <a:latin typeface="Arial" panose="020B0604020202020204" pitchFamily="34" charset="0"/>
              </a:defRPr>
            </a:lvl7pPr>
            <a:lvl8pPr marL="3429000" indent="-228600" eaLnBrk="0" fontAlgn="base" hangingPunct="0">
              <a:spcBef>
                <a:spcPct val="0"/>
              </a:spcBef>
              <a:spcAft>
                <a:spcPct val="0"/>
              </a:spcAft>
              <a:defRPr sz="1400" b="1">
                <a:solidFill>
                  <a:schemeClr val="tx1"/>
                </a:solidFill>
                <a:latin typeface="Arial" panose="020B0604020202020204" pitchFamily="34" charset="0"/>
              </a:defRPr>
            </a:lvl8pPr>
            <a:lvl9pPr marL="3886200" indent="-228600" eaLnBrk="0" fontAlgn="base" hangingPunct="0">
              <a:spcBef>
                <a:spcPct val="0"/>
              </a:spcBef>
              <a:spcAft>
                <a:spcPct val="0"/>
              </a:spcAft>
              <a:defRPr sz="1400" b="1">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3060774-AE34-46AA-827B-87B89D631004}"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100355" name="Rectangle 2">
            <a:extLst>
              <a:ext uri="{FF2B5EF4-FFF2-40B4-BE49-F238E27FC236}">
                <a16:creationId xmlns:a16="http://schemas.microsoft.com/office/drawing/2014/main" id="{21F2B628-C500-438D-AD46-E2B2DBBA320F}"/>
              </a:ext>
            </a:extLst>
          </p:cNvPr>
          <p:cNvSpPr>
            <a:spLocks noGrp="1" noRot="1" noChangeAspect="1" noChangeArrowheads="1" noTextEdit="1"/>
          </p:cNvSpPr>
          <p:nvPr>
            <p:ph type="sldImg"/>
          </p:nvPr>
        </p:nvSpPr>
        <p:spPr>
          <a:ln/>
        </p:spPr>
      </p:sp>
      <p:sp>
        <p:nvSpPr>
          <p:cNvPr id="100356" name="Rectangle 3">
            <a:extLst>
              <a:ext uri="{FF2B5EF4-FFF2-40B4-BE49-F238E27FC236}">
                <a16:creationId xmlns:a16="http://schemas.microsoft.com/office/drawing/2014/main" id="{0DC8FD44-9BF5-4EBD-811D-595449E5FD9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2449482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41E6E58-F738-498B-B896-EEAE0C56F8F0}"/>
              </a:ext>
            </a:extLst>
          </p:cNvPr>
          <p:cNvSpPr>
            <a:spLocks noGrp="1" noRot="1" noChangeAspect="1" noTextEdit="1"/>
          </p:cNvSpPr>
          <p:nvPr>
            <p:ph type="sldImg"/>
          </p:nvPr>
        </p:nvSpPr>
        <p:spPr>
          <a:ln/>
        </p:spPr>
      </p:sp>
      <p:sp>
        <p:nvSpPr>
          <p:cNvPr id="78851" name="Notes Placeholder 2">
            <a:extLst>
              <a:ext uri="{FF2B5EF4-FFF2-40B4-BE49-F238E27FC236}">
                <a16:creationId xmlns:a16="http://schemas.microsoft.com/office/drawing/2014/main" id="{EF076461-FABE-4B03-AA1C-4C1167E5524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The broad remit of the Project Board is to support the Senior Responsible Owner in providing overall direction and management for the project and to make key decisions including commitment of resources.</a:t>
            </a:r>
          </a:p>
          <a:p>
            <a:endParaRPr lang="en-GB" altLang="en-US"/>
          </a:p>
          <a:p>
            <a:r>
              <a:rPr lang="en-GB" altLang="en-US"/>
              <a:t>This group, normally containing management grade personnel, is responsible for overseeing the progress of the project and reacting to any strategic problems. The group is optional, as the Sponsor-Manager relationship may be seen as the best means of control, but is usually required in large projects that cross-functional boundaries. </a:t>
            </a:r>
          </a:p>
        </p:txBody>
      </p:sp>
      <p:sp>
        <p:nvSpPr>
          <p:cNvPr id="78852" name="Slide Number Placeholder 3">
            <a:extLst>
              <a:ext uri="{FF2B5EF4-FFF2-40B4-BE49-F238E27FC236}">
                <a16:creationId xmlns:a16="http://schemas.microsoft.com/office/drawing/2014/main" id="{FB26E783-5D19-4404-9D52-4E968500CEB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3E4FD46E-B11C-4111-96F0-F8FEE71A8B0A}" type="slidenum">
              <a:rPr lang="en-GB" altLang="en-US" sz="1200">
                <a:latin typeface="Times New Roman" panose="02020603050405020304" pitchFamily="18" charset="0"/>
              </a:rPr>
              <a:pPr/>
              <a:t>17</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41054215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852DC231-BC11-4E14-885B-ADC04F847F28}"/>
              </a:ext>
            </a:extLst>
          </p:cNvPr>
          <p:cNvSpPr>
            <a:spLocks noGrp="1" noRot="1" noChangeAspect="1" noChangeArrowheads="1" noTextEdit="1"/>
          </p:cNvSpPr>
          <p:nvPr>
            <p:ph type="sldImg"/>
          </p:nvPr>
        </p:nvSpPr>
        <p:spPr>
          <a:ln/>
        </p:spPr>
      </p:sp>
      <p:sp>
        <p:nvSpPr>
          <p:cNvPr id="81923" name="Rectangle 3">
            <a:extLst>
              <a:ext uri="{FF2B5EF4-FFF2-40B4-BE49-F238E27FC236}">
                <a16:creationId xmlns:a16="http://schemas.microsoft.com/office/drawing/2014/main" id="{A3010DB1-F885-4723-8B08-3BA0F61188E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6822744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a:extLst>
              <a:ext uri="{FF2B5EF4-FFF2-40B4-BE49-F238E27FC236}">
                <a16:creationId xmlns:a16="http://schemas.microsoft.com/office/drawing/2014/main" id="{339457B3-7954-468B-A625-356C2349636C}"/>
              </a:ext>
            </a:extLst>
          </p:cNvPr>
          <p:cNvSpPr>
            <a:spLocks noGrp="1" noRot="1" noChangeAspect="1" noChangeArrowheads="1" noTextEdit="1"/>
          </p:cNvSpPr>
          <p:nvPr>
            <p:ph type="sldImg"/>
          </p:nvPr>
        </p:nvSpPr>
        <p:spPr>
          <a:ln/>
        </p:spPr>
      </p:sp>
      <p:sp>
        <p:nvSpPr>
          <p:cNvPr id="82947" name="Rectangle 3">
            <a:extLst>
              <a:ext uri="{FF2B5EF4-FFF2-40B4-BE49-F238E27FC236}">
                <a16:creationId xmlns:a16="http://schemas.microsoft.com/office/drawing/2014/main" id="{2D5E184F-87DF-4CD3-846C-95DC59B1C62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1587782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29/09/2024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54750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4020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24905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77426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29/09/2024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41789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29/09/2024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50508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29/09/2024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62438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37953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62746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452685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748956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625600" y="762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524000"/>
            <a:ext cx="5080000" cy="472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524000"/>
            <a:ext cx="5080000" cy="472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255260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29/09/2024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8161962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tNHplQ_-hw"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apm.org.uk/media/46251/apm-ppisig-comms-guide-2020-web.pdf"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75756" y="559532"/>
            <a:ext cx="7992888" cy="4824536"/>
          </a:xfrm>
        </p:spPr>
        <p:txBody>
          <a:bodyPr>
            <a:normAutofit fontScale="90000"/>
          </a:bodyPr>
          <a:lstStyle/>
          <a:p>
            <a:br>
              <a:rPr lang="en-GB" altLang="en-US" sz="2400" dirty="0"/>
            </a:br>
            <a:br>
              <a:rPr lang="en-GB" altLang="en-US" b="1" dirty="0"/>
            </a:br>
            <a:r>
              <a:rPr lang="en-GB" b="1" dirty="0"/>
              <a:t>Project Management LCBB5005 </a:t>
            </a:r>
            <a:br>
              <a:rPr lang="en-GB" sz="3200" b="1" dirty="0">
                <a:solidFill>
                  <a:schemeClr val="accent2">
                    <a:lumMod val="20000"/>
                    <a:lumOff val="80000"/>
                  </a:schemeClr>
                </a:solidFill>
              </a:rPr>
            </a:br>
            <a:br>
              <a:rPr lang="en-GB" sz="3200" b="1" dirty="0"/>
            </a:br>
            <a:r>
              <a:rPr lang="en-GB" sz="3200" b="1" dirty="0"/>
              <a:t>WEEK 3</a:t>
            </a:r>
            <a:br>
              <a:rPr lang="en-GB" sz="3200" b="1" dirty="0"/>
            </a:br>
            <a:r>
              <a:rPr lang="en-GB" sz="3200" b="1" dirty="0"/>
              <a:t>Stakeholder Analysis (The Project People) </a:t>
            </a:r>
            <a:br>
              <a:rPr lang="en-GB" sz="3200" b="1" dirty="0"/>
            </a:br>
            <a:r>
              <a:rPr lang="en-GB" sz="3200" b="1" dirty="0"/>
              <a:t> </a:t>
            </a:r>
            <a:br>
              <a:rPr lang="en-GB" sz="3200" b="1" dirty="0">
                <a:solidFill>
                  <a:schemeClr val="accent2">
                    <a:lumMod val="20000"/>
                    <a:lumOff val="80000"/>
                  </a:schemeClr>
                </a:solidFill>
              </a:rPr>
            </a:br>
            <a:endParaRPr lang="en-GB" altLang="en-US" sz="40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464031EF-E0FC-4E07-A2A0-A83290C41188}"/>
              </a:ext>
            </a:extLst>
          </p:cNvPr>
          <p:cNvSpPr>
            <a:spLocks noGrp="1" noChangeArrowheads="1"/>
          </p:cNvSpPr>
          <p:nvPr>
            <p:ph type="title"/>
          </p:nvPr>
        </p:nvSpPr>
        <p:spPr>
          <a:xfrm>
            <a:off x="541506" y="89812"/>
            <a:ext cx="10972800" cy="814860"/>
          </a:xfrm>
        </p:spPr>
        <p:txBody>
          <a:bodyPr/>
          <a:lstStyle/>
          <a:p>
            <a:r>
              <a:rPr lang="en-GB" altLang="en-US" b="1" dirty="0">
                <a:latin typeface="Verdana" panose="020B0604030504040204" pitchFamily="34" charset="0"/>
              </a:rPr>
              <a:t>Lecture Objectives </a:t>
            </a:r>
          </a:p>
        </p:txBody>
      </p:sp>
      <p:sp>
        <p:nvSpPr>
          <p:cNvPr id="3075" name="Rectangle 3">
            <a:extLst>
              <a:ext uri="{FF2B5EF4-FFF2-40B4-BE49-F238E27FC236}">
                <a16:creationId xmlns:a16="http://schemas.microsoft.com/office/drawing/2014/main" id="{584A6398-9DCB-430F-9567-60276E0AFEC6}"/>
              </a:ext>
            </a:extLst>
          </p:cNvPr>
          <p:cNvSpPr>
            <a:spLocks noGrp="1" noChangeArrowheads="1"/>
          </p:cNvSpPr>
          <p:nvPr>
            <p:ph type="body" idx="1"/>
          </p:nvPr>
        </p:nvSpPr>
        <p:spPr>
          <a:xfrm>
            <a:off x="311285" y="1108953"/>
            <a:ext cx="11799651" cy="4844375"/>
          </a:xfrm>
        </p:spPr>
        <p:txBody>
          <a:bodyPr>
            <a:normAutofit fontScale="77500" lnSpcReduction="20000"/>
          </a:bodyPr>
          <a:lstStyle/>
          <a:p>
            <a:r>
              <a:rPr lang="en-GB" altLang="en-US" sz="3400" dirty="0">
                <a:latin typeface="Verdana" panose="020B0604030504040204" pitchFamily="34" charset="0"/>
              </a:rPr>
              <a:t>To introduce the project people (stakeholders) in project management</a:t>
            </a:r>
          </a:p>
          <a:p>
            <a:pPr marL="0" indent="0">
              <a:buNone/>
            </a:pPr>
            <a:endParaRPr lang="en-GB" altLang="en-US" sz="3400" dirty="0">
              <a:latin typeface="Verdana" panose="020B0604030504040204" pitchFamily="34" charset="0"/>
            </a:endParaRPr>
          </a:p>
          <a:p>
            <a:r>
              <a:rPr lang="en-GB" altLang="en-US" sz="3400" dirty="0">
                <a:latin typeface="Verdana" panose="020B0604030504040204" pitchFamily="34" charset="0"/>
              </a:rPr>
              <a:t>To identify who they are and what their stake is in Project management </a:t>
            </a:r>
          </a:p>
          <a:p>
            <a:pPr marL="0" indent="0">
              <a:buNone/>
            </a:pPr>
            <a:endParaRPr lang="en-GB" altLang="en-US" sz="3400" dirty="0">
              <a:latin typeface="Verdana" panose="020B0604030504040204" pitchFamily="34" charset="0"/>
            </a:endParaRPr>
          </a:p>
          <a:p>
            <a:r>
              <a:rPr lang="en-GB" altLang="en-US" sz="3400" dirty="0">
                <a:latin typeface="Verdana" panose="020B0604030504040204" pitchFamily="34" charset="0"/>
              </a:rPr>
              <a:t>Appreciate the importance of stakeholder considerations in projects</a:t>
            </a:r>
          </a:p>
          <a:p>
            <a:r>
              <a:rPr lang="en-GB" altLang="en-US" sz="3400" dirty="0">
                <a:latin typeface="Verdana" panose="020B0604030504040204" pitchFamily="34" charset="0"/>
              </a:rPr>
              <a:t>Conduct stakeholder analysis</a:t>
            </a:r>
          </a:p>
          <a:p>
            <a:pPr marL="0" indent="0">
              <a:buNone/>
            </a:pPr>
            <a:endParaRPr lang="en-GB" altLang="en-US" sz="3400" dirty="0">
              <a:latin typeface="Verdana" panose="020B0604030504040204" pitchFamily="34" charset="0"/>
            </a:endParaRPr>
          </a:p>
          <a:p>
            <a:r>
              <a:rPr lang="en-GB" altLang="en-US" sz="3400" dirty="0">
                <a:latin typeface="Verdana" panose="020B0604030504040204" pitchFamily="34" charset="0"/>
              </a:rPr>
              <a:t>Having a communication plan to communicate with all stakeholders internally and externally</a:t>
            </a:r>
          </a:p>
          <a:p>
            <a:pPr marL="0" indent="0">
              <a:buNone/>
            </a:pPr>
            <a:endParaRPr lang="en-GB" altLang="en-US" dirty="0">
              <a:latin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074"/>
                                        </p:tgtEl>
                                        <p:attrNameLst>
                                          <p:attrName>style.visibility</p:attrName>
                                        </p:attrNameLst>
                                      </p:cBhvr>
                                      <p:to>
                                        <p:strVal val="visible"/>
                                      </p:to>
                                    </p:set>
                                    <p:anim calcmode="lin" valueType="num">
                                      <p:cBhvr additive="base">
                                        <p:cTn id="7" dur="500" fill="hold"/>
                                        <p:tgtEl>
                                          <p:spTgt spid="3074"/>
                                        </p:tgtEl>
                                        <p:attrNameLst>
                                          <p:attrName>ppt_x</p:attrName>
                                        </p:attrNameLst>
                                      </p:cBhvr>
                                      <p:tavLst>
                                        <p:tav tm="0">
                                          <p:val>
                                            <p:strVal val="#ppt_x"/>
                                          </p:val>
                                        </p:tav>
                                        <p:tav tm="100000">
                                          <p:val>
                                            <p:strVal val="#ppt_x"/>
                                          </p:val>
                                        </p:tav>
                                      </p:tavLst>
                                    </p:anim>
                                    <p:anim calcmode="lin" valueType="num">
                                      <p:cBhvr additive="base">
                                        <p:cTn id="8"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075">
                                            <p:txEl>
                                              <p:pRg st="0" end="0"/>
                                            </p:txEl>
                                          </p:spTgt>
                                        </p:tgtEl>
                                        <p:attrNameLst>
                                          <p:attrName>style.visibility</p:attrName>
                                        </p:attrNameLst>
                                      </p:cBhvr>
                                      <p:to>
                                        <p:strVal val="visible"/>
                                      </p:to>
                                    </p:set>
                                    <p:animEffect transition="in" filter="barn(inVertical)">
                                      <p:cBhvr>
                                        <p:cTn id="13" dur="500"/>
                                        <p:tgtEl>
                                          <p:spTgt spid="3075">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3075">
                                            <p:txEl>
                                              <p:pRg st="2" end="2"/>
                                            </p:txEl>
                                          </p:spTgt>
                                        </p:tgtEl>
                                        <p:attrNameLst>
                                          <p:attrName>style.visibility</p:attrName>
                                        </p:attrNameLst>
                                      </p:cBhvr>
                                      <p:to>
                                        <p:strVal val="visible"/>
                                      </p:to>
                                    </p:set>
                                    <p:animEffect transition="in" filter="barn(inVertical)">
                                      <p:cBhvr>
                                        <p:cTn id="18" dur="500"/>
                                        <p:tgtEl>
                                          <p:spTgt spid="3075">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3075">
                                            <p:txEl>
                                              <p:pRg st="4" end="4"/>
                                            </p:txEl>
                                          </p:spTgt>
                                        </p:tgtEl>
                                        <p:attrNameLst>
                                          <p:attrName>style.visibility</p:attrName>
                                        </p:attrNameLst>
                                      </p:cBhvr>
                                      <p:to>
                                        <p:strVal val="visible"/>
                                      </p:to>
                                    </p:set>
                                    <p:animEffect transition="in" filter="barn(inVertical)">
                                      <p:cBhvr>
                                        <p:cTn id="23" dur="500"/>
                                        <p:tgtEl>
                                          <p:spTgt spid="3075">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3075">
                                            <p:txEl>
                                              <p:pRg st="5" end="5"/>
                                            </p:txEl>
                                          </p:spTgt>
                                        </p:tgtEl>
                                        <p:attrNameLst>
                                          <p:attrName>style.visibility</p:attrName>
                                        </p:attrNameLst>
                                      </p:cBhvr>
                                      <p:to>
                                        <p:strVal val="visible"/>
                                      </p:to>
                                    </p:set>
                                    <p:animEffect transition="in" filter="barn(inVertical)">
                                      <p:cBhvr>
                                        <p:cTn id="28" dur="500"/>
                                        <p:tgtEl>
                                          <p:spTgt spid="3075">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3075">
                                            <p:txEl>
                                              <p:pRg st="7" end="7"/>
                                            </p:txEl>
                                          </p:spTgt>
                                        </p:tgtEl>
                                        <p:attrNameLst>
                                          <p:attrName>style.visibility</p:attrName>
                                        </p:attrNameLst>
                                      </p:cBhvr>
                                      <p:to>
                                        <p:strVal val="visible"/>
                                      </p:to>
                                    </p:set>
                                    <p:animEffect transition="in" filter="barn(inVertical)">
                                      <p:cBhvr>
                                        <p:cTn id="33" dur="500"/>
                                        <p:tgtEl>
                                          <p:spTgt spid="307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P spid="307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464031EF-E0FC-4E07-A2A0-A83290C41188}"/>
              </a:ext>
            </a:extLst>
          </p:cNvPr>
          <p:cNvSpPr>
            <a:spLocks noGrp="1" noChangeArrowheads="1"/>
          </p:cNvSpPr>
          <p:nvPr>
            <p:ph type="title"/>
          </p:nvPr>
        </p:nvSpPr>
        <p:spPr>
          <a:xfrm>
            <a:off x="502595" y="89813"/>
            <a:ext cx="10972800" cy="795404"/>
          </a:xfrm>
        </p:spPr>
        <p:txBody>
          <a:bodyPr/>
          <a:lstStyle/>
          <a:p>
            <a:r>
              <a:rPr lang="en-GB" altLang="en-US" b="1" dirty="0">
                <a:latin typeface="Verdana" panose="020B0604030504040204" pitchFamily="34" charset="0"/>
              </a:rPr>
              <a:t>Stakeholders </a:t>
            </a:r>
          </a:p>
        </p:txBody>
      </p:sp>
      <p:sp>
        <p:nvSpPr>
          <p:cNvPr id="3075" name="Rectangle 3">
            <a:extLst>
              <a:ext uri="{FF2B5EF4-FFF2-40B4-BE49-F238E27FC236}">
                <a16:creationId xmlns:a16="http://schemas.microsoft.com/office/drawing/2014/main" id="{584A6398-9DCB-430F-9567-60276E0AFEC6}"/>
              </a:ext>
            </a:extLst>
          </p:cNvPr>
          <p:cNvSpPr>
            <a:spLocks noGrp="1" noChangeArrowheads="1"/>
          </p:cNvSpPr>
          <p:nvPr>
            <p:ph type="body" idx="1"/>
          </p:nvPr>
        </p:nvSpPr>
        <p:spPr>
          <a:xfrm>
            <a:off x="87550" y="787940"/>
            <a:ext cx="11984476" cy="5029200"/>
          </a:xfrm>
        </p:spPr>
        <p:txBody>
          <a:bodyPr>
            <a:normAutofit/>
          </a:bodyPr>
          <a:lstStyle/>
          <a:p>
            <a:r>
              <a:rPr lang="en-GB" altLang="en-US" dirty="0">
                <a:latin typeface="Verdana" panose="020B0604030504040204" pitchFamily="34" charset="0"/>
              </a:rPr>
              <a:t>Recall, a </a:t>
            </a:r>
            <a:r>
              <a:rPr lang="en-GB" altLang="en-US" b="1" dirty="0">
                <a:latin typeface="Verdana" panose="020B0604030504040204" pitchFamily="34" charset="0"/>
              </a:rPr>
              <a:t>STAKEHOLDER</a:t>
            </a:r>
            <a:r>
              <a:rPr lang="en-GB" altLang="en-US" dirty="0">
                <a:latin typeface="Verdana" panose="020B0604030504040204" pitchFamily="34" charset="0"/>
              </a:rPr>
              <a:t> is anyone or organisation that are </a:t>
            </a:r>
            <a:r>
              <a:rPr lang="en-GB" altLang="en-US" b="1" dirty="0">
                <a:latin typeface="Verdana" panose="020B0604030504040204" pitchFamily="34" charset="0"/>
              </a:rPr>
              <a:t>actively involved </a:t>
            </a:r>
            <a:r>
              <a:rPr lang="en-GB" altLang="en-US" dirty="0">
                <a:latin typeface="Verdana" panose="020B0604030504040204" pitchFamily="34" charset="0"/>
              </a:rPr>
              <a:t>in the project or </a:t>
            </a:r>
          </a:p>
          <a:p>
            <a:r>
              <a:rPr lang="en-GB" altLang="en-US" dirty="0">
                <a:latin typeface="Verdana" panose="020B0604030504040204" pitchFamily="34" charset="0"/>
              </a:rPr>
              <a:t>whose </a:t>
            </a:r>
            <a:r>
              <a:rPr lang="en-GB" altLang="en-US" b="1" dirty="0">
                <a:latin typeface="Verdana" panose="020B0604030504040204" pitchFamily="34" charset="0"/>
              </a:rPr>
              <a:t>interest may be positively or negatively affected </a:t>
            </a:r>
            <a:r>
              <a:rPr lang="en-GB" altLang="en-US" dirty="0">
                <a:latin typeface="Verdana" panose="020B0604030504040204" pitchFamily="34" charset="0"/>
              </a:rPr>
              <a:t>by the project</a:t>
            </a:r>
          </a:p>
          <a:p>
            <a:pPr marL="0" indent="0">
              <a:buNone/>
            </a:pPr>
            <a:endParaRPr lang="en-GB" altLang="en-US" dirty="0">
              <a:latin typeface="Verdana" panose="020B0604030504040204" pitchFamily="34" charset="0"/>
            </a:endParaRPr>
          </a:p>
          <a:p>
            <a:r>
              <a:rPr lang="en-GB" altLang="en-US" dirty="0">
                <a:latin typeface="Verdana" panose="020B0604030504040204" pitchFamily="34" charset="0"/>
              </a:rPr>
              <a:t>It will include (Senior management, project managers, employees, suppliers, customers, regulatory and compliance bodies, environmental campaigners, unions)</a:t>
            </a:r>
          </a:p>
          <a:p>
            <a:pPr marL="0" indent="0">
              <a:buNone/>
            </a:pPr>
            <a:endParaRPr lang="en-GB" altLang="en-US" dirty="0">
              <a:latin typeface="Verdana" panose="020B0604030504040204" pitchFamily="34" charset="0"/>
            </a:endParaRPr>
          </a:p>
        </p:txBody>
      </p:sp>
    </p:spTree>
    <p:extLst>
      <p:ext uri="{BB962C8B-B14F-4D97-AF65-F5344CB8AC3E}">
        <p14:creationId xmlns:p14="http://schemas.microsoft.com/office/powerpoint/2010/main" val="2277322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074"/>
                                        </p:tgtEl>
                                        <p:attrNameLst>
                                          <p:attrName>style.visibility</p:attrName>
                                        </p:attrNameLst>
                                      </p:cBhvr>
                                      <p:to>
                                        <p:strVal val="visible"/>
                                      </p:to>
                                    </p:set>
                                    <p:anim calcmode="lin" valueType="num">
                                      <p:cBhvr additive="base">
                                        <p:cTn id="7" dur="500" fill="hold"/>
                                        <p:tgtEl>
                                          <p:spTgt spid="3074"/>
                                        </p:tgtEl>
                                        <p:attrNameLst>
                                          <p:attrName>ppt_x</p:attrName>
                                        </p:attrNameLst>
                                      </p:cBhvr>
                                      <p:tavLst>
                                        <p:tav tm="0">
                                          <p:val>
                                            <p:strVal val="#ppt_x"/>
                                          </p:val>
                                        </p:tav>
                                        <p:tav tm="100000">
                                          <p:val>
                                            <p:strVal val="#ppt_x"/>
                                          </p:val>
                                        </p:tav>
                                      </p:tavLst>
                                    </p:anim>
                                    <p:anim calcmode="lin" valueType="num">
                                      <p:cBhvr additive="base">
                                        <p:cTn id="8"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075">
                                            <p:txEl>
                                              <p:pRg st="0" end="0"/>
                                            </p:txEl>
                                          </p:spTgt>
                                        </p:tgtEl>
                                        <p:attrNameLst>
                                          <p:attrName>style.visibility</p:attrName>
                                        </p:attrNameLst>
                                      </p:cBhvr>
                                      <p:to>
                                        <p:strVal val="visible"/>
                                      </p:to>
                                    </p:set>
                                    <p:animEffect transition="in" filter="barn(inVertical)">
                                      <p:cBhvr>
                                        <p:cTn id="13" dur="500"/>
                                        <p:tgtEl>
                                          <p:spTgt spid="3075">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3075">
                                            <p:txEl>
                                              <p:pRg st="1" end="1"/>
                                            </p:txEl>
                                          </p:spTgt>
                                        </p:tgtEl>
                                        <p:attrNameLst>
                                          <p:attrName>style.visibility</p:attrName>
                                        </p:attrNameLst>
                                      </p:cBhvr>
                                      <p:to>
                                        <p:strVal val="visible"/>
                                      </p:to>
                                    </p:set>
                                    <p:animEffect transition="in" filter="barn(inVertical)">
                                      <p:cBhvr>
                                        <p:cTn id="18" dur="500"/>
                                        <p:tgtEl>
                                          <p:spTgt spid="3075">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3075">
                                            <p:txEl>
                                              <p:pRg st="3" end="3"/>
                                            </p:txEl>
                                          </p:spTgt>
                                        </p:tgtEl>
                                        <p:attrNameLst>
                                          <p:attrName>style.visibility</p:attrName>
                                        </p:attrNameLst>
                                      </p:cBhvr>
                                      <p:to>
                                        <p:strVal val="visible"/>
                                      </p:to>
                                    </p:set>
                                    <p:animEffect transition="in" filter="barn(inVertical)">
                                      <p:cBhvr>
                                        <p:cTn id="23" dur="500"/>
                                        <p:tgtEl>
                                          <p:spTgt spid="307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P spid="307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464031EF-E0FC-4E07-A2A0-A83290C41188}"/>
              </a:ext>
            </a:extLst>
          </p:cNvPr>
          <p:cNvSpPr>
            <a:spLocks noGrp="1" noChangeArrowheads="1"/>
          </p:cNvSpPr>
          <p:nvPr>
            <p:ph type="title"/>
          </p:nvPr>
        </p:nvSpPr>
        <p:spPr>
          <a:xfrm>
            <a:off x="502595" y="89813"/>
            <a:ext cx="10972800" cy="795404"/>
          </a:xfrm>
        </p:spPr>
        <p:txBody>
          <a:bodyPr/>
          <a:lstStyle/>
          <a:p>
            <a:r>
              <a:rPr lang="en-GB" altLang="en-US" b="1" dirty="0">
                <a:latin typeface="Verdana" panose="020B0604030504040204" pitchFamily="34" charset="0"/>
              </a:rPr>
              <a:t>Importance of Stakeholders </a:t>
            </a:r>
          </a:p>
        </p:txBody>
      </p:sp>
      <p:sp>
        <p:nvSpPr>
          <p:cNvPr id="3075" name="Rectangle 3">
            <a:extLst>
              <a:ext uri="{FF2B5EF4-FFF2-40B4-BE49-F238E27FC236}">
                <a16:creationId xmlns:a16="http://schemas.microsoft.com/office/drawing/2014/main" id="{584A6398-9DCB-430F-9567-60276E0AFEC6}"/>
              </a:ext>
            </a:extLst>
          </p:cNvPr>
          <p:cNvSpPr>
            <a:spLocks noGrp="1" noChangeArrowheads="1"/>
          </p:cNvSpPr>
          <p:nvPr>
            <p:ph type="body" idx="1"/>
          </p:nvPr>
        </p:nvSpPr>
        <p:spPr>
          <a:xfrm>
            <a:off x="87550" y="787940"/>
            <a:ext cx="11984476" cy="5029200"/>
          </a:xfrm>
        </p:spPr>
        <p:txBody>
          <a:bodyPr>
            <a:normAutofit fontScale="77500" lnSpcReduction="20000"/>
          </a:bodyPr>
          <a:lstStyle/>
          <a:p>
            <a:pPr>
              <a:buFont typeface="Wingdings" panose="05000000000000000000" pitchFamily="2" charset="2"/>
              <a:buChar char="§"/>
            </a:pPr>
            <a:r>
              <a:rPr lang="en-GB" altLang="en-US" dirty="0">
                <a:latin typeface="Verdana" panose="020B0604030504040204" pitchFamily="34" charset="0"/>
              </a:rPr>
              <a:t>Important to identify and consider all the stakeholders and their degree of </a:t>
            </a:r>
            <a:r>
              <a:rPr lang="en-GB" altLang="en-US" b="1" dirty="0">
                <a:solidFill>
                  <a:srgbClr val="C00000"/>
                </a:solidFill>
                <a:latin typeface="Verdana" panose="020B0604030504040204" pitchFamily="34" charset="0"/>
              </a:rPr>
              <a:t>importance/influence </a:t>
            </a:r>
            <a:r>
              <a:rPr lang="en-GB" altLang="en-US" dirty="0">
                <a:latin typeface="Verdana" panose="020B0604030504040204" pitchFamily="34" charset="0"/>
              </a:rPr>
              <a:t>in order to make the project a success</a:t>
            </a:r>
            <a:endParaRPr lang="en-GB" altLang="en-US" b="1" dirty="0">
              <a:latin typeface="Verdana" panose="020B0604030504040204" pitchFamily="34" charset="0"/>
            </a:endParaRPr>
          </a:p>
          <a:p>
            <a:pPr>
              <a:buFont typeface="Wingdings" panose="05000000000000000000" pitchFamily="2" charset="2"/>
              <a:buChar char="§"/>
            </a:pPr>
            <a:endParaRPr lang="en-GB" altLang="en-US" b="1" dirty="0">
              <a:latin typeface="Verdana" panose="020B0604030504040204" pitchFamily="34" charset="0"/>
            </a:endParaRPr>
          </a:p>
          <a:p>
            <a:pPr>
              <a:buFont typeface="Wingdings" panose="05000000000000000000" pitchFamily="2" charset="2"/>
              <a:buChar char="§"/>
            </a:pPr>
            <a:r>
              <a:rPr lang="en-GB" altLang="en-US" dirty="0">
                <a:latin typeface="Verdana" panose="020B0604030504040204" pitchFamily="34" charset="0"/>
              </a:rPr>
              <a:t>This will include both </a:t>
            </a:r>
            <a:r>
              <a:rPr lang="en-GB" altLang="en-US" b="1" dirty="0">
                <a:latin typeface="Verdana" panose="020B0604030504040204" pitchFamily="34" charset="0"/>
              </a:rPr>
              <a:t>internal stakeholders </a:t>
            </a:r>
            <a:r>
              <a:rPr lang="en-GB" altLang="en-US" dirty="0">
                <a:latin typeface="Verdana" panose="020B0604030504040204" pitchFamily="34" charset="0"/>
              </a:rPr>
              <a:t>within the </a:t>
            </a:r>
            <a:r>
              <a:rPr lang="en-GB" altLang="en-US" b="1" dirty="0">
                <a:latin typeface="Verdana" panose="020B0604030504040204" pitchFamily="34" charset="0"/>
              </a:rPr>
              <a:t>organisation</a:t>
            </a:r>
            <a:r>
              <a:rPr lang="en-GB" altLang="en-US" dirty="0">
                <a:latin typeface="Verdana" panose="020B0604030504040204" pitchFamily="34" charset="0"/>
              </a:rPr>
              <a:t> and the </a:t>
            </a:r>
            <a:r>
              <a:rPr lang="en-GB" altLang="en-US" b="1" dirty="0">
                <a:latin typeface="Verdana" panose="020B0604030504040204" pitchFamily="34" charset="0"/>
              </a:rPr>
              <a:t>project team </a:t>
            </a:r>
            <a:r>
              <a:rPr lang="en-GB" altLang="en-US" dirty="0">
                <a:latin typeface="Verdana" panose="020B0604030504040204" pitchFamily="34" charset="0"/>
              </a:rPr>
              <a:t>and</a:t>
            </a:r>
          </a:p>
          <a:p>
            <a:pPr>
              <a:buFont typeface="Wingdings" panose="05000000000000000000" pitchFamily="2" charset="2"/>
              <a:buChar char="§"/>
            </a:pPr>
            <a:r>
              <a:rPr lang="en-GB" altLang="en-US" b="1" dirty="0">
                <a:latin typeface="Verdana" panose="020B0604030504040204" pitchFamily="34" charset="0"/>
              </a:rPr>
              <a:t>External stakeholders </a:t>
            </a:r>
            <a:r>
              <a:rPr lang="en-GB" altLang="en-US" dirty="0">
                <a:latin typeface="Verdana" panose="020B0604030504040204" pitchFamily="34" charset="0"/>
              </a:rPr>
              <a:t>the project team and management must deal with (contractors, suppliers, customers, regulatory &amp; tax bodies)</a:t>
            </a:r>
          </a:p>
          <a:p>
            <a:pPr>
              <a:buFont typeface="Wingdings" panose="05000000000000000000" pitchFamily="2" charset="2"/>
              <a:buChar char="§"/>
            </a:pPr>
            <a:endParaRPr lang="en-GB" altLang="en-US" b="1" dirty="0">
              <a:latin typeface="Verdana" panose="020B0604030504040204" pitchFamily="34" charset="0"/>
            </a:endParaRPr>
          </a:p>
          <a:p>
            <a:pPr>
              <a:buFont typeface="Wingdings" panose="05000000000000000000" pitchFamily="2" charset="2"/>
              <a:buChar char="§"/>
            </a:pPr>
            <a:r>
              <a:rPr lang="en-GB" altLang="en-US" dirty="0">
                <a:latin typeface="Verdana" panose="020B0604030504040204" pitchFamily="34" charset="0"/>
              </a:rPr>
              <a:t>Knowing stakeholders helps to devise a </a:t>
            </a:r>
            <a:r>
              <a:rPr lang="en-GB" altLang="en-US" b="1" dirty="0">
                <a:latin typeface="Verdana" panose="020B0604030504040204" pitchFamily="34" charset="0"/>
              </a:rPr>
              <a:t>communication plan </a:t>
            </a:r>
            <a:r>
              <a:rPr lang="en-GB" altLang="en-US" dirty="0">
                <a:latin typeface="Verdana" panose="020B0604030504040204" pitchFamily="34" charset="0"/>
              </a:rPr>
              <a:t>and to </a:t>
            </a:r>
            <a:r>
              <a:rPr lang="en-GB" altLang="en-US" b="1" dirty="0">
                <a:latin typeface="Verdana" panose="020B0604030504040204" pitchFamily="34" charset="0"/>
              </a:rPr>
              <a:t>improve coordination </a:t>
            </a:r>
            <a:r>
              <a:rPr lang="en-GB" altLang="en-US" dirty="0">
                <a:latin typeface="Verdana" panose="020B0604030504040204" pitchFamily="34" charset="0"/>
              </a:rPr>
              <a:t>among them, to establish clarity and measure performance, progress, cost, timeline and potential issues</a:t>
            </a:r>
          </a:p>
          <a:p>
            <a:pPr marL="0" indent="0">
              <a:buNone/>
            </a:pPr>
            <a:endParaRPr lang="en-GB" altLang="en-US" dirty="0">
              <a:latin typeface="Verdana" panose="020B0604030504040204" pitchFamily="34" charset="0"/>
            </a:endParaRPr>
          </a:p>
          <a:p>
            <a:pPr>
              <a:buFont typeface="Wingdings" panose="05000000000000000000" pitchFamily="2" charset="2"/>
              <a:buChar char="§"/>
            </a:pPr>
            <a:r>
              <a:rPr lang="en-GB" altLang="en-US" dirty="0">
                <a:latin typeface="Verdana" panose="020B0604030504040204" pitchFamily="34" charset="0"/>
              </a:rPr>
              <a:t>To establish type of information communicated to which stakeholder</a:t>
            </a:r>
          </a:p>
        </p:txBody>
      </p:sp>
    </p:spTree>
    <p:extLst>
      <p:ext uri="{BB962C8B-B14F-4D97-AF65-F5344CB8AC3E}">
        <p14:creationId xmlns:p14="http://schemas.microsoft.com/office/powerpoint/2010/main" val="3365109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074"/>
                                        </p:tgtEl>
                                        <p:attrNameLst>
                                          <p:attrName>style.visibility</p:attrName>
                                        </p:attrNameLst>
                                      </p:cBhvr>
                                      <p:to>
                                        <p:strVal val="visible"/>
                                      </p:to>
                                    </p:set>
                                    <p:anim calcmode="lin" valueType="num">
                                      <p:cBhvr additive="base">
                                        <p:cTn id="7" dur="500" fill="hold"/>
                                        <p:tgtEl>
                                          <p:spTgt spid="3074"/>
                                        </p:tgtEl>
                                        <p:attrNameLst>
                                          <p:attrName>ppt_x</p:attrName>
                                        </p:attrNameLst>
                                      </p:cBhvr>
                                      <p:tavLst>
                                        <p:tav tm="0">
                                          <p:val>
                                            <p:strVal val="#ppt_x"/>
                                          </p:val>
                                        </p:tav>
                                        <p:tav tm="100000">
                                          <p:val>
                                            <p:strVal val="#ppt_x"/>
                                          </p:val>
                                        </p:tav>
                                      </p:tavLst>
                                    </p:anim>
                                    <p:anim calcmode="lin" valueType="num">
                                      <p:cBhvr additive="base">
                                        <p:cTn id="8"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075">
                                            <p:txEl>
                                              <p:pRg st="0" end="0"/>
                                            </p:txEl>
                                          </p:spTgt>
                                        </p:tgtEl>
                                        <p:attrNameLst>
                                          <p:attrName>style.visibility</p:attrName>
                                        </p:attrNameLst>
                                      </p:cBhvr>
                                      <p:to>
                                        <p:strVal val="visible"/>
                                      </p:to>
                                    </p:set>
                                    <p:animEffect transition="in" filter="barn(inVertical)">
                                      <p:cBhvr>
                                        <p:cTn id="13" dur="500"/>
                                        <p:tgtEl>
                                          <p:spTgt spid="3075">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3075">
                                            <p:txEl>
                                              <p:pRg st="2" end="2"/>
                                            </p:txEl>
                                          </p:spTgt>
                                        </p:tgtEl>
                                        <p:attrNameLst>
                                          <p:attrName>style.visibility</p:attrName>
                                        </p:attrNameLst>
                                      </p:cBhvr>
                                      <p:to>
                                        <p:strVal val="visible"/>
                                      </p:to>
                                    </p:set>
                                    <p:animEffect transition="in" filter="barn(inVertical)">
                                      <p:cBhvr>
                                        <p:cTn id="18" dur="500"/>
                                        <p:tgtEl>
                                          <p:spTgt spid="3075">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3075">
                                            <p:txEl>
                                              <p:pRg st="3" end="3"/>
                                            </p:txEl>
                                          </p:spTgt>
                                        </p:tgtEl>
                                        <p:attrNameLst>
                                          <p:attrName>style.visibility</p:attrName>
                                        </p:attrNameLst>
                                      </p:cBhvr>
                                      <p:to>
                                        <p:strVal val="visible"/>
                                      </p:to>
                                    </p:set>
                                    <p:animEffect transition="in" filter="barn(inVertical)">
                                      <p:cBhvr>
                                        <p:cTn id="23" dur="500"/>
                                        <p:tgtEl>
                                          <p:spTgt spid="3075">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3075">
                                            <p:txEl>
                                              <p:pRg st="5" end="5"/>
                                            </p:txEl>
                                          </p:spTgt>
                                        </p:tgtEl>
                                        <p:attrNameLst>
                                          <p:attrName>style.visibility</p:attrName>
                                        </p:attrNameLst>
                                      </p:cBhvr>
                                      <p:to>
                                        <p:strVal val="visible"/>
                                      </p:to>
                                    </p:set>
                                    <p:animEffect transition="in" filter="barn(inVertical)">
                                      <p:cBhvr>
                                        <p:cTn id="28" dur="500"/>
                                        <p:tgtEl>
                                          <p:spTgt spid="3075">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3075">
                                            <p:txEl>
                                              <p:pRg st="7" end="7"/>
                                            </p:txEl>
                                          </p:spTgt>
                                        </p:tgtEl>
                                        <p:attrNameLst>
                                          <p:attrName>style.visibility</p:attrName>
                                        </p:attrNameLst>
                                      </p:cBhvr>
                                      <p:to>
                                        <p:strVal val="visible"/>
                                      </p:to>
                                    </p:set>
                                    <p:animEffect transition="in" filter="barn(inVertical)">
                                      <p:cBhvr>
                                        <p:cTn id="33" dur="500"/>
                                        <p:tgtEl>
                                          <p:spTgt spid="307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P spid="307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464031EF-E0FC-4E07-A2A0-A83290C41188}"/>
              </a:ext>
            </a:extLst>
          </p:cNvPr>
          <p:cNvSpPr>
            <a:spLocks noGrp="1" noChangeArrowheads="1"/>
          </p:cNvSpPr>
          <p:nvPr>
            <p:ph type="title"/>
          </p:nvPr>
        </p:nvSpPr>
        <p:spPr>
          <a:xfrm>
            <a:off x="502595" y="89813"/>
            <a:ext cx="11540248" cy="795404"/>
          </a:xfrm>
        </p:spPr>
        <p:txBody>
          <a:bodyPr/>
          <a:lstStyle/>
          <a:p>
            <a:r>
              <a:rPr lang="en-GB" altLang="en-US" b="1" dirty="0">
                <a:latin typeface="Verdana" panose="020B0604030504040204" pitchFamily="34" charset="0"/>
              </a:rPr>
              <a:t>Appreciate Stakeholder Interest </a:t>
            </a:r>
          </a:p>
        </p:txBody>
      </p:sp>
      <p:sp>
        <p:nvSpPr>
          <p:cNvPr id="3075" name="Rectangle 3">
            <a:extLst>
              <a:ext uri="{FF2B5EF4-FFF2-40B4-BE49-F238E27FC236}">
                <a16:creationId xmlns:a16="http://schemas.microsoft.com/office/drawing/2014/main" id="{584A6398-9DCB-430F-9567-60276E0AFEC6}"/>
              </a:ext>
            </a:extLst>
          </p:cNvPr>
          <p:cNvSpPr>
            <a:spLocks noGrp="1" noChangeArrowheads="1"/>
          </p:cNvSpPr>
          <p:nvPr>
            <p:ph type="body" idx="1"/>
          </p:nvPr>
        </p:nvSpPr>
        <p:spPr>
          <a:xfrm>
            <a:off x="-1" y="729574"/>
            <a:ext cx="12042843" cy="5068111"/>
          </a:xfrm>
        </p:spPr>
        <p:txBody>
          <a:bodyPr>
            <a:normAutofit fontScale="77500" lnSpcReduction="20000"/>
          </a:bodyPr>
          <a:lstStyle/>
          <a:p>
            <a:pPr>
              <a:buFont typeface="Wingdings" panose="05000000000000000000" pitchFamily="2" charset="2"/>
              <a:buChar char="§"/>
            </a:pPr>
            <a:r>
              <a:rPr lang="en-GB" altLang="en-US" dirty="0">
                <a:latin typeface="Verdana" panose="020B0604030504040204" pitchFamily="34" charset="0"/>
              </a:rPr>
              <a:t>Imagine intending to create a new product:</a:t>
            </a:r>
          </a:p>
          <a:p>
            <a:pPr>
              <a:buFont typeface="Wingdings" panose="05000000000000000000" pitchFamily="2" charset="2"/>
              <a:buChar char="§"/>
            </a:pPr>
            <a:endParaRPr lang="en-GB" altLang="en-US" dirty="0">
              <a:latin typeface="Verdana" panose="020B0604030504040204" pitchFamily="34" charset="0"/>
            </a:endParaRPr>
          </a:p>
          <a:p>
            <a:pPr>
              <a:buFont typeface="Wingdings" panose="05000000000000000000" pitchFamily="2" charset="2"/>
              <a:buChar char="§"/>
            </a:pPr>
            <a:r>
              <a:rPr lang="en-GB" altLang="en-US" b="1" dirty="0">
                <a:latin typeface="Verdana" panose="020B0604030504040204" pitchFamily="34" charset="0"/>
              </a:rPr>
              <a:t>The Company</a:t>
            </a:r>
            <a:r>
              <a:rPr lang="en-GB" altLang="en-US" dirty="0">
                <a:latin typeface="Verdana" panose="020B0604030504040204" pitchFamily="34" charset="0"/>
              </a:rPr>
              <a:t>: set out the aims of the new product: address problem in society and in the process make profit or it </a:t>
            </a:r>
          </a:p>
          <a:p>
            <a:pPr marL="534988">
              <a:buFont typeface="Wingdings" panose="05000000000000000000" pitchFamily="2" charset="2"/>
              <a:buChar char="§"/>
            </a:pPr>
            <a:r>
              <a:rPr lang="en-GB" altLang="en-US" dirty="0">
                <a:latin typeface="Verdana" panose="020B0604030504040204" pitchFamily="34" charset="0"/>
              </a:rPr>
              <a:t>could also be intended to increase market share and gain competitive advantage</a:t>
            </a:r>
          </a:p>
          <a:p>
            <a:pPr marL="534988">
              <a:buFont typeface="Wingdings" panose="05000000000000000000" pitchFamily="2" charset="2"/>
              <a:buChar char="§"/>
            </a:pPr>
            <a:r>
              <a:rPr lang="en-GB" altLang="en-US" dirty="0">
                <a:latin typeface="Verdana" panose="020B0604030504040204" pitchFamily="34" charset="0"/>
              </a:rPr>
              <a:t>The project manager must be made clear about this (project aims=company aims)</a:t>
            </a:r>
          </a:p>
          <a:p>
            <a:pPr>
              <a:buFont typeface="Wingdings" panose="05000000000000000000" pitchFamily="2" charset="2"/>
              <a:buChar char="§"/>
            </a:pPr>
            <a:endParaRPr lang="en-GB" altLang="en-US" dirty="0">
              <a:latin typeface="Verdana" panose="020B0604030504040204" pitchFamily="34" charset="0"/>
            </a:endParaRPr>
          </a:p>
          <a:p>
            <a:pPr>
              <a:buFont typeface="Wingdings" panose="05000000000000000000" pitchFamily="2" charset="2"/>
              <a:buChar char="§"/>
            </a:pPr>
            <a:r>
              <a:rPr lang="en-GB" altLang="en-US" b="1" dirty="0">
                <a:latin typeface="Verdana" panose="020B0604030504040204" pitchFamily="34" charset="0"/>
              </a:rPr>
              <a:t>Customers</a:t>
            </a:r>
            <a:r>
              <a:rPr lang="en-GB" altLang="en-US" dirty="0">
                <a:latin typeface="Verdana" panose="020B0604030504040204" pitchFamily="34" charset="0"/>
              </a:rPr>
              <a:t>: get the best value for money (quality, design, functionality and price must meet customer expectations)</a:t>
            </a:r>
          </a:p>
          <a:p>
            <a:pPr>
              <a:buFont typeface="Wingdings" panose="05000000000000000000" pitchFamily="2" charset="2"/>
              <a:buChar char="§"/>
            </a:pPr>
            <a:endParaRPr lang="en-GB" altLang="en-US" dirty="0">
              <a:latin typeface="Verdana" panose="020B0604030504040204" pitchFamily="34" charset="0"/>
            </a:endParaRPr>
          </a:p>
          <a:p>
            <a:pPr>
              <a:buFont typeface="Wingdings" panose="05000000000000000000" pitchFamily="2" charset="2"/>
              <a:buChar char="§"/>
            </a:pPr>
            <a:r>
              <a:rPr lang="en-GB" altLang="en-US" b="1" dirty="0">
                <a:latin typeface="Verdana" panose="020B0604030504040204" pitchFamily="34" charset="0"/>
              </a:rPr>
              <a:t>Project manager</a:t>
            </a:r>
            <a:r>
              <a:rPr lang="en-GB" altLang="en-US" dirty="0">
                <a:latin typeface="Verdana" panose="020B0604030504040204" pitchFamily="34" charset="0"/>
              </a:rPr>
              <a:t>: want good reputation so will do anything to ensure the product meets its expectations</a:t>
            </a:r>
          </a:p>
        </p:txBody>
      </p:sp>
    </p:spTree>
    <p:extLst>
      <p:ext uri="{BB962C8B-B14F-4D97-AF65-F5344CB8AC3E}">
        <p14:creationId xmlns:p14="http://schemas.microsoft.com/office/powerpoint/2010/main" val="4201406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074"/>
                                        </p:tgtEl>
                                        <p:attrNameLst>
                                          <p:attrName>style.visibility</p:attrName>
                                        </p:attrNameLst>
                                      </p:cBhvr>
                                      <p:to>
                                        <p:strVal val="visible"/>
                                      </p:to>
                                    </p:set>
                                    <p:anim calcmode="lin" valueType="num">
                                      <p:cBhvr additive="base">
                                        <p:cTn id="7" dur="500" fill="hold"/>
                                        <p:tgtEl>
                                          <p:spTgt spid="3074"/>
                                        </p:tgtEl>
                                        <p:attrNameLst>
                                          <p:attrName>ppt_x</p:attrName>
                                        </p:attrNameLst>
                                      </p:cBhvr>
                                      <p:tavLst>
                                        <p:tav tm="0">
                                          <p:val>
                                            <p:strVal val="#ppt_x"/>
                                          </p:val>
                                        </p:tav>
                                        <p:tav tm="100000">
                                          <p:val>
                                            <p:strVal val="#ppt_x"/>
                                          </p:val>
                                        </p:tav>
                                      </p:tavLst>
                                    </p:anim>
                                    <p:anim calcmode="lin" valueType="num">
                                      <p:cBhvr additive="base">
                                        <p:cTn id="8"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075">
                                            <p:txEl>
                                              <p:pRg st="0" end="0"/>
                                            </p:txEl>
                                          </p:spTgt>
                                        </p:tgtEl>
                                        <p:attrNameLst>
                                          <p:attrName>style.visibility</p:attrName>
                                        </p:attrNameLst>
                                      </p:cBhvr>
                                      <p:to>
                                        <p:strVal val="visible"/>
                                      </p:to>
                                    </p:set>
                                    <p:animEffect transition="in" filter="barn(inVertical)">
                                      <p:cBhvr>
                                        <p:cTn id="13" dur="500"/>
                                        <p:tgtEl>
                                          <p:spTgt spid="3075">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3075">
                                            <p:txEl>
                                              <p:pRg st="2" end="2"/>
                                            </p:txEl>
                                          </p:spTgt>
                                        </p:tgtEl>
                                        <p:attrNameLst>
                                          <p:attrName>style.visibility</p:attrName>
                                        </p:attrNameLst>
                                      </p:cBhvr>
                                      <p:to>
                                        <p:strVal val="visible"/>
                                      </p:to>
                                    </p:set>
                                    <p:animEffect transition="in" filter="barn(inVertical)">
                                      <p:cBhvr>
                                        <p:cTn id="18" dur="500"/>
                                        <p:tgtEl>
                                          <p:spTgt spid="3075">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3075">
                                            <p:txEl>
                                              <p:pRg st="3" end="3"/>
                                            </p:txEl>
                                          </p:spTgt>
                                        </p:tgtEl>
                                        <p:attrNameLst>
                                          <p:attrName>style.visibility</p:attrName>
                                        </p:attrNameLst>
                                      </p:cBhvr>
                                      <p:to>
                                        <p:strVal val="visible"/>
                                      </p:to>
                                    </p:set>
                                    <p:animEffect transition="in" filter="barn(inVertical)">
                                      <p:cBhvr>
                                        <p:cTn id="23" dur="500"/>
                                        <p:tgtEl>
                                          <p:spTgt spid="3075">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3075">
                                            <p:txEl>
                                              <p:pRg st="4" end="4"/>
                                            </p:txEl>
                                          </p:spTgt>
                                        </p:tgtEl>
                                        <p:attrNameLst>
                                          <p:attrName>style.visibility</p:attrName>
                                        </p:attrNameLst>
                                      </p:cBhvr>
                                      <p:to>
                                        <p:strVal val="visible"/>
                                      </p:to>
                                    </p:set>
                                    <p:animEffect transition="in" filter="barn(inVertical)">
                                      <p:cBhvr>
                                        <p:cTn id="28" dur="500"/>
                                        <p:tgtEl>
                                          <p:spTgt spid="3075">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3075">
                                            <p:txEl>
                                              <p:pRg st="6" end="6"/>
                                            </p:txEl>
                                          </p:spTgt>
                                        </p:tgtEl>
                                        <p:attrNameLst>
                                          <p:attrName>style.visibility</p:attrName>
                                        </p:attrNameLst>
                                      </p:cBhvr>
                                      <p:to>
                                        <p:strVal val="visible"/>
                                      </p:to>
                                    </p:set>
                                    <p:animEffect transition="in" filter="barn(inVertical)">
                                      <p:cBhvr>
                                        <p:cTn id="33" dur="500"/>
                                        <p:tgtEl>
                                          <p:spTgt spid="3075">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grpId="0" nodeType="clickEffect">
                                  <p:stCondLst>
                                    <p:cond delay="0"/>
                                  </p:stCondLst>
                                  <p:childTnLst>
                                    <p:set>
                                      <p:cBhvr>
                                        <p:cTn id="37" dur="1" fill="hold">
                                          <p:stCondLst>
                                            <p:cond delay="0"/>
                                          </p:stCondLst>
                                        </p:cTn>
                                        <p:tgtEl>
                                          <p:spTgt spid="3075">
                                            <p:txEl>
                                              <p:pRg st="8" end="8"/>
                                            </p:txEl>
                                          </p:spTgt>
                                        </p:tgtEl>
                                        <p:attrNameLst>
                                          <p:attrName>style.visibility</p:attrName>
                                        </p:attrNameLst>
                                      </p:cBhvr>
                                      <p:to>
                                        <p:strVal val="visible"/>
                                      </p:to>
                                    </p:set>
                                    <p:animEffect transition="in" filter="barn(inVertical)">
                                      <p:cBhvr>
                                        <p:cTn id="38" dur="500"/>
                                        <p:tgtEl>
                                          <p:spTgt spid="307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P spid="307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464031EF-E0FC-4E07-A2A0-A83290C41188}"/>
              </a:ext>
            </a:extLst>
          </p:cNvPr>
          <p:cNvSpPr>
            <a:spLocks noGrp="1" noChangeArrowheads="1"/>
          </p:cNvSpPr>
          <p:nvPr>
            <p:ph type="title"/>
          </p:nvPr>
        </p:nvSpPr>
        <p:spPr>
          <a:xfrm>
            <a:off x="502595" y="89813"/>
            <a:ext cx="11540248" cy="795404"/>
          </a:xfrm>
        </p:spPr>
        <p:txBody>
          <a:bodyPr/>
          <a:lstStyle/>
          <a:p>
            <a:r>
              <a:rPr lang="en-GB" altLang="en-US" b="1" dirty="0">
                <a:latin typeface="Verdana" panose="020B0604030504040204" pitchFamily="34" charset="0"/>
              </a:rPr>
              <a:t>Appreciate Stakeholder Interest </a:t>
            </a:r>
          </a:p>
        </p:txBody>
      </p:sp>
      <p:sp>
        <p:nvSpPr>
          <p:cNvPr id="3075" name="Rectangle 3">
            <a:extLst>
              <a:ext uri="{FF2B5EF4-FFF2-40B4-BE49-F238E27FC236}">
                <a16:creationId xmlns:a16="http://schemas.microsoft.com/office/drawing/2014/main" id="{584A6398-9DCB-430F-9567-60276E0AFEC6}"/>
              </a:ext>
            </a:extLst>
          </p:cNvPr>
          <p:cNvSpPr>
            <a:spLocks noGrp="1" noChangeArrowheads="1"/>
          </p:cNvSpPr>
          <p:nvPr>
            <p:ph type="body" idx="1"/>
          </p:nvPr>
        </p:nvSpPr>
        <p:spPr>
          <a:xfrm>
            <a:off x="194553" y="885218"/>
            <a:ext cx="11848290" cy="4805464"/>
          </a:xfrm>
        </p:spPr>
        <p:txBody>
          <a:bodyPr>
            <a:normAutofit fontScale="77500" lnSpcReduction="20000"/>
          </a:bodyPr>
          <a:lstStyle/>
          <a:p>
            <a:pPr>
              <a:buFont typeface="Wingdings" panose="05000000000000000000" pitchFamily="2" charset="2"/>
              <a:buChar char="§"/>
            </a:pPr>
            <a:r>
              <a:rPr lang="en-GB" altLang="en-US" dirty="0">
                <a:latin typeface="Verdana" panose="020B0604030504040204" pitchFamily="34" charset="0"/>
              </a:rPr>
              <a:t>Imagine intending to restructure an organisation in order to improve efficiency, then the stakeholders and project aims might be different</a:t>
            </a:r>
          </a:p>
          <a:p>
            <a:pPr marL="0" indent="0">
              <a:buNone/>
            </a:pPr>
            <a:endParaRPr lang="en-GB" altLang="en-US" dirty="0">
              <a:latin typeface="Verdana" panose="020B0604030504040204" pitchFamily="34" charset="0"/>
            </a:endParaRPr>
          </a:p>
          <a:p>
            <a:pPr>
              <a:buFont typeface="Wingdings" panose="05000000000000000000" pitchFamily="2" charset="2"/>
              <a:buChar char="§"/>
            </a:pPr>
            <a:r>
              <a:rPr lang="en-GB" altLang="en-US" dirty="0">
                <a:latin typeface="Verdana" panose="020B0604030504040204" pitchFamily="34" charset="0"/>
              </a:rPr>
              <a:t>The communication plan might mainly be internal</a:t>
            </a:r>
          </a:p>
          <a:p>
            <a:pPr>
              <a:buFont typeface="Wingdings" panose="05000000000000000000" pitchFamily="2" charset="2"/>
              <a:buChar char="§"/>
            </a:pPr>
            <a:r>
              <a:rPr lang="en-GB" altLang="en-US" b="1" dirty="0">
                <a:latin typeface="Verdana" panose="020B0604030504040204" pitchFamily="34" charset="0"/>
              </a:rPr>
              <a:t>Existing Managers concerns;</a:t>
            </a:r>
            <a:r>
              <a:rPr lang="en-GB" altLang="en-US" dirty="0">
                <a:latin typeface="Verdana" panose="020B0604030504040204" pitchFamily="34" charset="0"/>
              </a:rPr>
              <a:t> might lose their job so will be change resistant. If it involves promotions, they will/might embrace it</a:t>
            </a:r>
          </a:p>
          <a:p>
            <a:pPr marL="0" indent="0">
              <a:buNone/>
            </a:pPr>
            <a:endParaRPr lang="en-GB" altLang="en-US" dirty="0">
              <a:latin typeface="Verdana" panose="020B0604030504040204" pitchFamily="34" charset="0"/>
            </a:endParaRPr>
          </a:p>
          <a:p>
            <a:pPr>
              <a:buFont typeface="Wingdings" panose="05000000000000000000" pitchFamily="2" charset="2"/>
              <a:buChar char="§"/>
            </a:pPr>
            <a:r>
              <a:rPr lang="en-GB" altLang="en-US" b="1" dirty="0">
                <a:latin typeface="Verdana" panose="020B0604030504040204" pitchFamily="34" charset="0"/>
              </a:rPr>
              <a:t>Customers</a:t>
            </a:r>
            <a:r>
              <a:rPr lang="en-GB" altLang="en-US" dirty="0">
                <a:latin typeface="Verdana" panose="020B0604030504040204" pitchFamily="34" charset="0"/>
              </a:rPr>
              <a:t>: may not even be aware unless if the restructuring directly impact on how they use or interact with the company</a:t>
            </a:r>
          </a:p>
          <a:p>
            <a:pPr>
              <a:buFont typeface="Wingdings" panose="05000000000000000000" pitchFamily="2" charset="2"/>
              <a:buChar char="§"/>
            </a:pPr>
            <a:r>
              <a:rPr lang="en-GB" altLang="en-US" b="1" dirty="0">
                <a:latin typeface="Verdana" panose="020B0604030504040204" pitchFamily="34" charset="0"/>
              </a:rPr>
              <a:t>Employees</a:t>
            </a:r>
            <a:r>
              <a:rPr lang="en-GB" altLang="en-US" dirty="0">
                <a:latin typeface="Verdana" panose="020B0604030504040204" pitchFamily="34" charset="0"/>
              </a:rPr>
              <a:t>: would it involve more work or less, how does it help in PD, training, motivation and job satisfaction</a:t>
            </a:r>
          </a:p>
          <a:p>
            <a:pPr>
              <a:buFont typeface="Wingdings" panose="05000000000000000000" pitchFamily="2" charset="2"/>
              <a:buChar char="§"/>
            </a:pPr>
            <a:r>
              <a:rPr lang="en-GB" altLang="en-US" b="1" dirty="0">
                <a:latin typeface="Verdana" panose="020B0604030504040204" pitchFamily="34" charset="0"/>
              </a:rPr>
              <a:t>Shareholders</a:t>
            </a:r>
            <a:r>
              <a:rPr lang="en-GB" altLang="en-US" dirty="0">
                <a:latin typeface="Verdana" panose="020B0604030504040204" pitchFamily="34" charset="0"/>
              </a:rPr>
              <a:t>: will the restructure translate less dividends for us etc</a:t>
            </a:r>
          </a:p>
          <a:p>
            <a:pPr>
              <a:buFont typeface="Wingdings" panose="05000000000000000000" pitchFamily="2" charset="2"/>
              <a:buChar char="§"/>
            </a:pPr>
            <a:r>
              <a:rPr lang="en-GB" altLang="en-US" b="1" dirty="0">
                <a:latin typeface="Verdana" panose="020B0604030504040204" pitchFamily="34" charset="0"/>
              </a:rPr>
              <a:t>Contractors</a:t>
            </a:r>
            <a:r>
              <a:rPr lang="en-GB" altLang="en-US" dirty="0">
                <a:latin typeface="Verdana" panose="020B0604030504040204" pitchFamily="34" charset="0"/>
              </a:rPr>
              <a:t>: do they get consultancy contract to restructure external</a:t>
            </a:r>
          </a:p>
        </p:txBody>
      </p:sp>
    </p:spTree>
    <p:extLst>
      <p:ext uri="{BB962C8B-B14F-4D97-AF65-F5344CB8AC3E}">
        <p14:creationId xmlns:p14="http://schemas.microsoft.com/office/powerpoint/2010/main" val="3210349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074"/>
                                        </p:tgtEl>
                                        <p:attrNameLst>
                                          <p:attrName>style.visibility</p:attrName>
                                        </p:attrNameLst>
                                      </p:cBhvr>
                                      <p:to>
                                        <p:strVal val="visible"/>
                                      </p:to>
                                    </p:set>
                                    <p:anim calcmode="lin" valueType="num">
                                      <p:cBhvr additive="base">
                                        <p:cTn id="7" dur="500" fill="hold"/>
                                        <p:tgtEl>
                                          <p:spTgt spid="3074"/>
                                        </p:tgtEl>
                                        <p:attrNameLst>
                                          <p:attrName>ppt_x</p:attrName>
                                        </p:attrNameLst>
                                      </p:cBhvr>
                                      <p:tavLst>
                                        <p:tav tm="0">
                                          <p:val>
                                            <p:strVal val="#ppt_x"/>
                                          </p:val>
                                        </p:tav>
                                        <p:tav tm="100000">
                                          <p:val>
                                            <p:strVal val="#ppt_x"/>
                                          </p:val>
                                        </p:tav>
                                      </p:tavLst>
                                    </p:anim>
                                    <p:anim calcmode="lin" valueType="num">
                                      <p:cBhvr additive="base">
                                        <p:cTn id="8"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075">
                                            <p:txEl>
                                              <p:pRg st="0" end="0"/>
                                            </p:txEl>
                                          </p:spTgt>
                                        </p:tgtEl>
                                        <p:attrNameLst>
                                          <p:attrName>style.visibility</p:attrName>
                                        </p:attrNameLst>
                                      </p:cBhvr>
                                      <p:to>
                                        <p:strVal val="visible"/>
                                      </p:to>
                                    </p:set>
                                    <p:animEffect transition="in" filter="barn(inVertical)">
                                      <p:cBhvr>
                                        <p:cTn id="13" dur="500"/>
                                        <p:tgtEl>
                                          <p:spTgt spid="3075">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3075">
                                            <p:txEl>
                                              <p:pRg st="2" end="2"/>
                                            </p:txEl>
                                          </p:spTgt>
                                        </p:tgtEl>
                                        <p:attrNameLst>
                                          <p:attrName>style.visibility</p:attrName>
                                        </p:attrNameLst>
                                      </p:cBhvr>
                                      <p:to>
                                        <p:strVal val="visible"/>
                                      </p:to>
                                    </p:set>
                                    <p:animEffect transition="in" filter="barn(inVertical)">
                                      <p:cBhvr>
                                        <p:cTn id="18" dur="500"/>
                                        <p:tgtEl>
                                          <p:spTgt spid="3075">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3075">
                                            <p:txEl>
                                              <p:pRg st="3" end="3"/>
                                            </p:txEl>
                                          </p:spTgt>
                                        </p:tgtEl>
                                        <p:attrNameLst>
                                          <p:attrName>style.visibility</p:attrName>
                                        </p:attrNameLst>
                                      </p:cBhvr>
                                      <p:to>
                                        <p:strVal val="visible"/>
                                      </p:to>
                                    </p:set>
                                    <p:animEffect transition="in" filter="barn(inVertical)">
                                      <p:cBhvr>
                                        <p:cTn id="23" dur="500"/>
                                        <p:tgtEl>
                                          <p:spTgt spid="3075">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3075">
                                            <p:txEl>
                                              <p:pRg st="5" end="5"/>
                                            </p:txEl>
                                          </p:spTgt>
                                        </p:tgtEl>
                                        <p:attrNameLst>
                                          <p:attrName>style.visibility</p:attrName>
                                        </p:attrNameLst>
                                      </p:cBhvr>
                                      <p:to>
                                        <p:strVal val="visible"/>
                                      </p:to>
                                    </p:set>
                                    <p:animEffect transition="in" filter="barn(inVertical)">
                                      <p:cBhvr>
                                        <p:cTn id="28" dur="500"/>
                                        <p:tgtEl>
                                          <p:spTgt spid="3075">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3075">
                                            <p:txEl>
                                              <p:pRg st="6" end="6"/>
                                            </p:txEl>
                                          </p:spTgt>
                                        </p:tgtEl>
                                        <p:attrNameLst>
                                          <p:attrName>style.visibility</p:attrName>
                                        </p:attrNameLst>
                                      </p:cBhvr>
                                      <p:to>
                                        <p:strVal val="visible"/>
                                      </p:to>
                                    </p:set>
                                    <p:animEffect transition="in" filter="barn(inVertical)">
                                      <p:cBhvr>
                                        <p:cTn id="33" dur="500"/>
                                        <p:tgtEl>
                                          <p:spTgt spid="3075">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grpId="0" nodeType="clickEffect">
                                  <p:stCondLst>
                                    <p:cond delay="0"/>
                                  </p:stCondLst>
                                  <p:childTnLst>
                                    <p:set>
                                      <p:cBhvr>
                                        <p:cTn id="37" dur="1" fill="hold">
                                          <p:stCondLst>
                                            <p:cond delay="0"/>
                                          </p:stCondLst>
                                        </p:cTn>
                                        <p:tgtEl>
                                          <p:spTgt spid="3075">
                                            <p:txEl>
                                              <p:pRg st="7" end="7"/>
                                            </p:txEl>
                                          </p:spTgt>
                                        </p:tgtEl>
                                        <p:attrNameLst>
                                          <p:attrName>style.visibility</p:attrName>
                                        </p:attrNameLst>
                                      </p:cBhvr>
                                      <p:to>
                                        <p:strVal val="visible"/>
                                      </p:to>
                                    </p:set>
                                    <p:animEffect transition="in" filter="barn(inVertical)">
                                      <p:cBhvr>
                                        <p:cTn id="38" dur="500"/>
                                        <p:tgtEl>
                                          <p:spTgt spid="3075">
                                            <p:txEl>
                                              <p:pRg st="7" end="7"/>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6" presetClass="entr" presetSubtype="21" fill="hold" grpId="0" nodeType="clickEffect">
                                  <p:stCondLst>
                                    <p:cond delay="0"/>
                                  </p:stCondLst>
                                  <p:childTnLst>
                                    <p:set>
                                      <p:cBhvr>
                                        <p:cTn id="42" dur="1" fill="hold">
                                          <p:stCondLst>
                                            <p:cond delay="0"/>
                                          </p:stCondLst>
                                        </p:cTn>
                                        <p:tgtEl>
                                          <p:spTgt spid="3075">
                                            <p:txEl>
                                              <p:pRg st="8" end="8"/>
                                            </p:txEl>
                                          </p:spTgt>
                                        </p:tgtEl>
                                        <p:attrNameLst>
                                          <p:attrName>style.visibility</p:attrName>
                                        </p:attrNameLst>
                                      </p:cBhvr>
                                      <p:to>
                                        <p:strVal val="visible"/>
                                      </p:to>
                                    </p:set>
                                    <p:animEffect transition="in" filter="barn(inVertical)">
                                      <p:cBhvr>
                                        <p:cTn id="43" dur="500"/>
                                        <p:tgtEl>
                                          <p:spTgt spid="307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P spid="307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7A37CC6B-C621-45E5-8F08-4FABF89767E1}"/>
              </a:ext>
            </a:extLst>
          </p:cNvPr>
          <p:cNvSpPr>
            <a:spLocks noGrp="1" noChangeArrowheads="1"/>
          </p:cNvSpPr>
          <p:nvPr>
            <p:ph type="title"/>
          </p:nvPr>
        </p:nvSpPr>
        <p:spPr>
          <a:xfrm>
            <a:off x="609600" y="131323"/>
            <a:ext cx="10972800" cy="851171"/>
          </a:xfrm>
        </p:spPr>
        <p:txBody>
          <a:bodyPr/>
          <a:lstStyle/>
          <a:p>
            <a:r>
              <a:rPr lang="en-GB" altLang="en-US" sz="4000" b="1" dirty="0">
                <a:latin typeface="Verdana" panose="020B0604030504040204" pitchFamily="34" charset="0"/>
              </a:rPr>
              <a:t>Stakeholder Analysis</a:t>
            </a:r>
          </a:p>
        </p:txBody>
      </p:sp>
      <p:sp>
        <p:nvSpPr>
          <p:cNvPr id="36867" name="Rectangle 3">
            <a:extLst>
              <a:ext uri="{FF2B5EF4-FFF2-40B4-BE49-F238E27FC236}">
                <a16:creationId xmlns:a16="http://schemas.microsoft.com/office/drawing/2014/main" id="{55A91945-C27F-4260-9C8D-CCD7F7A5BD0B}"/>
              </a:ext>
            </a:extLst>
          </p:cNvPr>
          <p:cNvSpPr>
            <a:spLocks noGrp="1" noChangeArrowheads="1"/>
          </p:cNvSpPr>
          <p:nvPr>
            <p:ph type="body" idx="1"/>
          </p:nvPr>
        </p:nvSpPr>
        <p:spPr>
          <a:xfrm>
            <a:off x="215630" y="982494"/>
            <a:ext cx="11760739" cy="4766553"/>
          </a:xfrm>
        </p:spPr>
        <p:txBody>
          <a:bodyPr>
            <a:normAutofit fontScale="85000" lnSpcReduction="10000"/>
          </a:bodyPr>
          <a:lstStyle/>
          <a:p>
            <a:pPr algn="just">
              <a:buFont typeface="Wingdings" panose="05000000000000000000" pitchFamily="2" charset="2"/>
              <a:buChar char="§"/>
            </a:pPr>
            <a:r>
              <a:rPr lang="en-GB" altLang="en-US" dirty="0">
                <a:latin typeface="Verdana" panose="020B0604030504040204" pitchFamily="34" charset="0"/>
              </a:rPr>
              <a:t>Tool or process use to </a:t>
            </a:r>
            <a:r>
              <a:rPr lang="en-GB" altLang="en-US" b="1" dirty="0">
                <a:latin typeface="Verdana" panose="020B0604030504040204" pitchFamily="34" charset="0"/>
              </a:rPr>
              <a:t>identify</a:t>
            </a:r>
            <a:r>
              <a:rPr lang="en-GB" altLang="en-US" dirty="0">
                <a:latin typeface="Verdana" panose="020B0604030504040204" pitchFamily="34" charset="0"/>
              </a:rPr>
              <a:t>, </a:t>
            </a:r>
            <a:r>
              <a:rPr lang="en-GB" altLang="en-US" b="1" dirty="0">
                <a:latin typeface="Verdana" panose="020B0604030504040204" pitchFamily="34" charset="0"/>
              </a:rPr>
              <a:t>classify</a:t>
            </a:r>
            <a:r>
              <a:rPr lang="en-GB" altLang="en-US" dirty="0">
                <a:latin typeface="Verdana" panose="020B0604030504040204" pitchFamily="34" charset="0"/>
              </a:rPr>
              <a:t> and </a:t>
            </a:r>
            <a:r>
              <a:rPr lang="en-GB" altLang="en-US" b="1" dirty="0">
                <a:latin typeface="Verdana" panose="020B0604030504040204" pitchFamily="34" charset="0"/>
              </a:rPr>
              <a:t>manage</a:t>
            </a:r>
            <a:r>
              <a:rPr lang="en-GB" altLang="en-US" dirty="0">
                <a:latin typeface="Verdana" panose="020B0604030504040204" pitchFamily="34" charset="0"/>
              </a:rPr>
              <a:t> stakeholders in a project, and to determine their degree of influence, participation, the key players, their expectations and needs </a:t>
            </a:r>
          </a:p>
          <a:p>
            <a:pPr marL="0" indent="0" algn="just">
              <a:buNone/>
            </a:pPr>
            <a:endParaRPr lang="en-GB" altLang="en-US" dirty="0">
              <a:latin typeface="Verdana" panose="020B0604030504040204" pitchFamily="34" charset="0"/>
            </a:endParaRPr>
          </a:p>
          <a:p>
            <a:pPr algn="just">
              <a:buFont typeface="Wingdings" panose="05000000000000000000" pitchFamily="2" charset="2"/>
              <a:buChar char="§"/>
            </a:pPr>
            <a:r>
              <a:rPr lang="en-GB" altLang="en-US" dirty="0">
                <a:latin typeface="Verdana" panose="020B0604030504040204" pitchFamily="34" charset="0"/>
              </a:rPr>
              <a:t>It helps to develop many </a:t>
            </a:r>
            <a:r>
              <a:rPr lang="en-GB" altLang="en-US" b="1" dirty="0">
                <a:latin typeface="Verdana" panose="020B0604030504040204" pitchFamily="34" charset="0"/>
              </a:rPr>
              <a:t>strategies</a:t>
            </a:r>
            <a:r>
              <a:rPr lang="en-GB" altLang="en-US" dirty="0">
                <a:latin typeface="Verdana" panose="020B0604030504040204" pitchFamily="34" charset="0"/>
              </a:rPr>
              <a:t> for success and to also </a:t>
            </a:r>
          </a:p>
          <a:p>
            <a:pPr algn="just">
              <a:buFont typeface="Wingdings" panose="05000000000000000000" pitchFamily="2" charset="2"/>
              <a:buChar char="§"/>
            </a:pPr>
            <a:r>
              <a:rPr lang="en-GB" altLang="en-US" dirty="0">
                <a:latin typeface="Verdana" panose="020B0604030504040204" pitchFamily="34" charset="0"/>
              </a:rPr>
              <a:t>Develop a </a:t>
            </a:r>
            <a:r>
              <a:rPr lang="en-GB" altLang="en-US" b="1" dirty="0">
                <a:latin typeface="Verdana" panose="020B0604030504040204" pitchFamily="34" charset="0"/>
              </a:rPr>
              <a:t>communication plan </a:t>
            </a:r>
            <a:r>
              <a:rPr lang="en-GB" altLang="en-US" dirty="0">
                <a:latin typeface="Verdana" panose="020B0604030504040204" pitchFamily="34" charset="0"/>
              </a:rPr>
              <a:t>and establish type of information that must be transmitted to each stakeholder</a:t>
            </a:r>
          </a:p>
          <a:p>
            <a:pPr marL="0" indent="0" algn="just">
              <a:buNone/>
            </a:pPr>
            <a:endParaRPr lang="en-GB" altLang="en-US" dirty="0">
              <a:latin typeface="Verdana" panose="020B0604030504040204" pitchFamily="34" charset="0"/>
            </a:endParaRPr>
          </a:p>
          <a:p>
            <a:pPr algn="just">
              <a:buFont typeface="Wingdings" panose="05000000000000000000" pitchFamily="2" charset="2"/>
              <a:buChar char="§"/>
            </a:pPr>
            <a:r>
              <a:rPr lang="en-GB" altLang="en-US" dirty="0">
                <a:latin typeface="Verdana" panose="020B0604030504040204" pitchFamily="34" charset="0"/>
              </a:rPr>
              <a:t>Stakeholder analysis should be done at the early stages of a project to avoid failure and miscommunication</a:t>
            </a:r>
          </a:p>
        </p:txBody>
      </p:sp>
    </p:spTree>
    <p:extLst>
      <p:ext uri="{BB962C8B-B14F-4D97-AF65-F5344CB8AC3E}">
        <p14:creationId xmlns:p14="http://schemas.microsoft.com/office/powerpoint/2010/main" val="2358722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6866"/>
                                        </p:tgtEl>
                                        <p:attrNameLst>
                                          <p:attrName>style.visibility</p:attrName>
                                        </p:attrNameLst>
                                      </p:cBhvr>
                                      <p:to>
                                        <p:strVal val="visible"/>
                                      </p:to>
                                    </p:set>
                                    <p:anim calcmode="lin" valueType="num">
                                      <p:cBhvr additive="base">
                                        <p:cTn id="7" dur="500" fill="hold"/>
                                        <p:tgtEl>
                                          <p:spTgt spid="36866"/>
                                        </p:tgtEl>
                                        <p:attrNameLst>
                                          <p:attrName>ppt_x</p:attrName>
                                        </p:attrNameLst>
                                      </p:cBhvr>
                                      <p:tavLst>
                                        <p:tav tm="0">
                                          <p:val>
                                            <p:strVal val="#ppt_x"/>
                                          </p:val>
                                        </p:tav>
                                        <p:tav tm="100000">
                                          <p:val>
                                            <p:strVal val="#ppt_x"/>
                                          </p:val>
                                        </p:tav>
                                      </p:tavLst>
                                    </p:anim>
                                    <p:anim calcmode="lin" valueType="num">
                                      <p:cBhvr additive="base">
                                        <p:cTn id="8" dur="500" fill="hold"/>
                                        <p:tgtEl>
                                          <p:spTgt spid="3686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36867">
                                            <p:txEl>
                                              <p:pRg st="0" end="0"/>
                                            </p:txEl>
                                          </p:spTgt>
                                        </p:tgtEl>
                                        <p:attrNameLst>
                                          <p:attrName>style.visibility</p:attrName>
                                        </p:attrNameLst>
                                      </p:cBhvr>
                                      <p:to>
                                        <p:strVal val="visible"/>
                                      </p:to>
                                    </p:set>
                                    <p:anim calcmode="lin" valueType="num">
                                      <p:cBhvr>
                                        <p:cTn id="13" dur="500" fill="hold"/>
                                        <p:tgtEl>
                                          <p:spTgt spid="36867">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6867">
                                            <p:txEl>
                                              <p:pRg st="0" end="0"/>
                                            </p:txEl>
                                          </p:spTgt>
                                        </p:tgtEl>
                                        <p:attrNameLst>
                                          <p:attrName>ppt_h</p:attrName>
                                        </p:attrNameLst>
                                      </p:cBhvr>
                                      <p:tavLst>
                                        <p:tav tm="0">
                                          <p:val>
                                            <p:fltVal val="0"/>
                                          </p:val>
                                        </p:tav>
                                        <p:tav tm="100000">
                                          <p:val>
                                            <p:strVal val="#ppt_h"/>
                                          </p:val>
                                        </p:tav>
                                      </p:tavLst>
                                    </p:anim>
                                    <p:animEffect transition="in" filter="fade">
                                      <p:cBhvr>
                                        <p:cTn id="15" dur="500"/>
                                        <p:tgtEl>
                                          <p:spTgt spid="36867">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grpId="0" nodeType="clickEffect">
                                  <p:stCondLst>
                                    <p:cond delay="0"/>
                                  </p:stCondLst>
                                  <p:childTnLst>
                                    <p:set>
                                      <p:cBhvr>
                                        <p:cTn id="19" dur="1" fill="hold">
                                          <p:stCondLst>
                                            <p:cond delay="0"/>
                                          </p:stCondLst>
                                        </p:cTn>
                                        <p:tgtEl>
                                          <p:spTgt spid="36867">
                                            <p:txEl>
                                              <p:pRg st="2" end="2"/>
                                            </p:txEl>
                                          </p:spTgt>
                                        </p:tgtEl>
                                        <p:attrNameLst>
                                          <p:attrName>style.visibility</p:attrName>
                                        </p:attrNameLst>
                                      </p:cBhvr>
                                      <p:to>
                                        <p:strVal val="visible"/>
                                      </p:to>
                                    </p:set>
                                    <p:anim calcmode="lin" valueType="num">
                                      <p:cBhvr>
                                        <p:cTn id="20" dur="500" fill="hold"/>
                                        <p:tgtEl>
                                          <p:spTgt spid="36867">
                                            <p:txEl>
                                              <p:pRg st="2" end="2"/>
                                            </p:txEl>
                                          </p:spTgt>
                                        </p:tgtEl>
                                        <p:attrNameLst>
                                          <p:attrName>ppt_w</p:attrName>
                                        </p:attrNameLst>
                                      </p:cBhvr>
                                      <p:tavLst>
                                        <p:tav tm="0">
                                          <p:val>
                                            <p:fltVal val="0"/>
                                          </p:val>
                                        </p:tav>
                                        <p:tav tm="100000">
                                          <p:val>
                                            <p:strVal val="#ppt_w"/>
                                          </p:val>
                                        </p:tav>
                                      </p:tavLst>
                                    </p:anim>
                                    <p:anim calcmode="lin" valueType="num">
                                      <p:cBhvr>
                                        <p:cTn id="21" dur="500" fill="hold"/>
                                        <p:tgtEl>
                                          <p:spTgt spid="36867">
                                            <p:txEl>
                                              <p:pRg st="2" end="2"/>
                                            </p:txEl>
                                          </p:spTgt>
                                        </p:tgtEl>
                                        <p:attrNameLst>
                                          <p:attrName>ppt_h</p:attrName>
                                        </p:attrNameLst>
                                      </p:cBhvr>
                                      <p:tavLst>
                                        <p:tav tm="0">
                                          <p:val>
                                            <p:fltVal val="0"/>
                                          </p:val>
                                        </p:tav>
                                        <p:tav tm="100000">
                                          <p:val>
                                            <p:strVal val="#ppt_h"/>
                                          </p:val>
                                        </p:tav>
                                      </p:tavLst>
                                    </p:anim>
                                    <p:animEffect transition="in" filter="fade">
                                      <p:cBhvr>
                                        <p:cTn id="22" dur="500"/>
                                        <p:tgtEl>
                                          <p:spTgt spid="3686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grpId="0" nodeType="clickEffect">
                                  <p:stCondLst>
                                    <p:cond delay="0"/>
                                  </p:stCondLst>
                                  <p:childTnLst>
                                    <p:set>
                                      <p:cBhvr>
                                        <p:cTn id="26" dur="1" fill="hold">
                                          <p:stCondLst>
                                            <p:cond delay="0"/>
                                          </p:stCondLst>
                                        </p:cTn>
                                        <p:tgtEl>
                                          <p:spTgt spid="36867">
                                            <p:txEl>
                                              <p:pRg st="3" end="3"/>
                                            </p:txEl>
                                          </p:spTgt>
                                        </p:tgtEl>
                                        <p:attrNameLst>
                                          <p:attrName>style.visibility</p:attrName>
                                        </p:attrNameLst>
                                      </p:cBhvr>
                                      <p:to>
                                        <p:strVal val="visible"/>
                                      </p:to>
                                    </p:set>
                                    <p:anim calcmode="lin" valueType="num">
                                      <p:cBhvr>
                                        <p:cTn id="27" dur="500" fill="hold"/>
                                        <p:tgtEl>
                                          <p:spTgt spid="36867">
                                            <p:txEl>
                                              <p:pRg st="3" end="3"/>
                                            </p:txEl>
                                          </p:spTgt>
                                        </p:tgtEl>
                                        <p:attrNameLst>
                                          <p:attrName>ppt_w</p:attrName>
                                        </p:attrNameLst>
                                      </p:cBhvr>
                                      <p:tavLst>
                                        <p:tav tm="0">
                                          <p:val>
                                            <p:fltVal val="0"/>
                                          </p:val>
                                        </p:tav>
                                        <p:tav tm="100000">
                                          <p:val>
                                            <p:strVal val="#ppt_w"/>
                                          </p:val>
                                        </p:tav>
                                      </p:tavLst>
                                    </p:anim>
                                    <p:anim calcmode="lin" valueType="num">
                                      <p:cBhvr>
                                        <p:cTn id="28" dur="500" fill="hold"/>
                                        <p:tgtEl>
                                          <p:spTgt spid="36867">
                                            <p:txEl>
                                              <p:pRg st="3" end="3"/>
                                            </p:txEl>
                                          </p:spTgt>
                                        </p:tgtEl>
                                        <p:attrNameLst>
                                          <p:attrName>ppt_h</p:attrName>
                                        </p:attrNameLst>
                                      </p:cBhvr>
                                      <p:tavLst>
                                        <p:tav tm="0">
                                          <p:val>
                                            <p:fltVal val="0"/>
                                          </p:val>
                                        </p:tav>
                                        <p:tav tm="100000">
                                          <p:val>
                                            <p:strVal val="#ppt_h"/>
                                          </p:val>
                                        </p:tav>
                                      </p:tavLst>
                                    </p:anim>
                                    <p:animEffect transition="in" filter="fade">
                                      <p:cBhvr>
                                        <p:cTn id="29" dur="500"/>
                                        <p:tgtEl>
                                          <p:spTgt spid="36867">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36867">
                                            <p:txEl>
                                              <p:pRg st="5" end="5"/>
                                            </p:txEl>
                                          </p:spTgt>
                                        </p:tgtEl>
                                        <p:attrNameLst>
                                          <p:attrName>style.visibility</p:attrName>
                                        </p:attrNameLst>
                                      </p:cBhvr>
                                      <p:to>
                                        <p:strVal val="visible"/>
                                      </p:to>
                                    </p:set>
                                    <p:anim calcmode="lin" valueType="num">
                                      <p:cBhvr>
                                        <p:cTn id="34" dur="500" fill="hold"/>
                                        <p:tgtEl>
                                          <p:spTgt spid="36867">
                                            <p:txEl>
                                              <p:pRg st="5" end="5"/>
                                            </p:txEl>
                                          </p:spTgt>
                                        </p:tgtEl>
                                        <p:attrNameLst>
                                          <p:attrName>ppt_w</p:attrName>
                                        </p:attrNameLst>
                                      </p:cBhvr>
                                      <p:tavLst>
                                        <p:tav tm="0">
                                          <p:val>
                                            <p:fltVal val="0"/>
                                          </p:val>
                                        </p:tav>
                                        <p:tav tm="100000">
                                          <p:val>
                                            <p:strVal val="#ppt_w"/>
                                          </p:val>
                                        </p:tav>
                                      </p:tavLst>
                                    </p:anim>
                                    <p:anim calcmode="lin" valueType="num">
                                      <p:cBhvr>
                                        <p:cTn id="35" dur="500" fill="hold"/>
                                        <p:tgtEl>
                                          <p:spTgt spid="36867">
                                            <p:txEl>
                                              <p:pRg st="5" end="5"/>
                                            </p:txEl>
                                          </p:spTgt>
                                        </p:tgtEl>
                                        <p:attrNameLst>
                                          <p:attrName>ppt_h</p:attrName>
                                        </p:attrNameLst>
                                      </p:cBhvr>
                                      <p:tavLst>
                                        <p:tav tm="0">
                                          <p:val>
                                            <p:fltVal val="0"/>
                                          </p:val>
                                        </p:tav>
                                        <p:tav tm="100000">
                                          <p:val>
                                            <p:strVal val="#ppt_h"/>
                                          </p:val>
                                        </p:tav>
                                      </p:tavLst>
                                    </p:anim>
                                    <p:animEffect transition="in" filter="fade">
                                      <p:cBhvr>
                                        <p:cTn id="36" dur="500"/>
                                        <p:tgtEl>
                                          <p:spTgt spid="3686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P spid="3686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7A37CC6B-C621-45E5-8F08-4FABF89767E1}"/>
              </a:ext>
            </a:extLst>
          </p:cNvPr>
          <p:cNvSpPr>
            <a:spLocks noGrp="1" noChangeArrowheads="1"/>
          </p:cNvSpPr>
          <p:nvPr>
            <p:ph type="title"/>
          </p:nvPr>
        </p:nvSpPr>
        <p:spPr>
          <a:xfrm>
            <a:off x="609600" y="131323"/>
            <a:ext cx="10972800" cy="851171"/>
          </a:xfrm>
        </p:spPr>
        <p:txBody>
          <a:bodyPr/>
          <a:lstStyle/>
          <a:p>
            <a:r>
              <a:rPr lang="en-GB" altLang="en-US" sz="4000" b="1" dirty="0">
                <a:latin typeface="Verdana" panose="020B0604030504040204" pitchFamily="34" charset="0"/>
              </a:rPr>
              <a:t>Process of Stakeholder Analysis</a:t>
            </a:r>
          </a:p>
        </p:txBody>
      </p:sp>
      <p:sp>
        <p:nvSpPr>
          <p:cNvPr id="36867" name="Rectangle 3">
            <a:extLst>
              <a:ext uri="{FF2B5EF4-FFF2-40B4-BE49-F238E27FC236}">
                <a16:creationId xmlns:a16="http://schemas.microsoft.com/office/drawing/2014/main" id="{55A91945-C27F-4260-9C8D-CCD7F7A5BD0B}"/>
              </a:ext>
            </a:extLst>
          </p:cNvPr>
          <p:cNvSpPr>
            <a:spLocks noGrp="1" noChangeArrowheads="1"/>
          </p:cNvSpPr>
          <p:nvPr>
            <p:ph type="body" idx="1"/>
          </p:nvPr>
        </p:nvSpPr>
        <p:spPr>
          <a:xfrm>
            <a:off x="215630" y="982494"/>
            <a:ext cx="11760739" cy="4766553"/>
          </a:xfrm>
        </p:spPr>
        <p:txBody>
          <a:bodyPr>
            <a:normAutofit/>
          </a:bodyPr>
          <a:lstStyle/>
          <a:p>
            <a:pPr algn="just">
              <a:buFont typeface="Wingdings" panose="05000000000000000000" pitchFamily="2" charset="2"/>
              <a:buChar char="§"/>
            </a:pPr>
            <a:r>
              <a:rPr lang="en-GB" altLang="en-US" dirty="0">
                <a:latin typeface="Verdana" panose="020B0604030504040204" pitchFamily="34" charset="0"/>
              </a:rPr>
              <a:t>Consist four (4) stages (some say it is 3 steps);</a:t>
            </a:r>
          </a:p>
          <a:p>
            <a:pPr marL="447675" algn="just">
              <a:buFont typeface="Wingdings" panose="05000000000000000000" pitchFamily="2" charset="2"/>
              <a:buChar char="§"/>
            </a:pPr>
            <a:r>
              <a:rPr lang="en-GB" altLang="en-US" dirty="0">
                <a:latin typeface="Verdana" panose="020B0604030504040204" pitchFamily="34" charset="0"/>
              </a:rPr>
              <a:t>Identify,</a:t>
            </a:r>
          </a:p>
          <a:p>
            <a:pPr marL="447675" algn="just">
              <a:buFont typeface="Wingdings" panose="05000000000000000000" pitchFamily="2" charset="2"/>
              <a:buChar char="§"/>
            </a:pPr>
            <a:r>
              <a:rPr lang="en-GB" altLang="en-US" dirty="0">
                <a:latin typeface="Verdana" panose="020B0604030504040204" pitchFamily="34" charset="0"/>
              </a:rPr>
              <a:t>Categorise/classify and prioritise and </a:t>
            </a:r>
          </a:p>
          <a:p>
            <a:pPr marL="447675" algn="just">
              <a:buFont typeface="Wingdings" panose="05000000000000000000" pitchFamily="2" charset="2"/>
              <a:buChar char="§"/>
            </a:pPr>
            <a:r>
              <a:rPr lang="en-GB" altLang="en-US" dirty="0">
                <a:latin typeface="Verdana" panose="020B0604030504040204" pitchFamily="34" charset="0"/>
              </a:rPr>
              <a:t>Understand them</a:t>
            </a:r>
          </a:p>
          <a:p>
            <a:pPr marL="447675" algn="just">
              <a:buFont typeface="Wingdings" panose="05000000000000000000" pitchFamily="2" charset="2"/>
              <a:buChar char="§"/>
            </a:pPr>
            <a:r>
              <a:rPr lang="en-GB" altLang="en-US" dirty="0">
                <a:latin typeface="Verdana" panose="020B0604030504040204" pitchFamily="34" charset="0"/>
              </a:rPr>
              <a:t>Manage them by developing a communication plan</a:t>
            </a:r>
          </a:p>
        </p:txBody>
      </p:sp>
    </p:spTree>
    <p:extLst>
      <p:ext uri="{BB962C8B-B14F-4D97-AF65-F5344CB8AC3E}">
        <p14:creationId xmlns:p14="http://schemas.microsoft.com/office/powerpoint/2010/main" val="3588518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6866"/>
                                        </p:tgtEl>
                                        <p:attrNameLst>
                                          <p:attrName>style.visibility</p:attrName>
                                        </p:attrNameLst>
                                      </p:cBhvr>
                                      <p:to>
                                        <p:strVal val="visible"/>
                                      </p:to>
                                    </p:set>
                                    <p:anim calcmode="lin" valueType="num">
                                      <p:cBhvr additive="base">
                                        <p:cTn id="7" dur="500" fill="hold"/>
                                        <p:tgtEl>
                                          <p:spTgt spid="36866"/>
                                        </p:tgtEl>
                                        <p:attrNameLst>
                                          <p:attrName>ppt_x</p:attrName>
                                        </p:attrNameLst>
                                      </p:cBhvr>
                                      <p:tavLst>
                                        <p:tav tm="0">
                                          <p:val>
                                            <p:strVal val="#ppt_x"/>
                                          </p:val>
                                        </p:tav>
                                        <p:tav tm="100000">
                                          <p:val>
                                            <p:strVal val="#ppt_x"/>
                                          </p:val>
                                        </p:tav>
                                      </p:tavLst>
                                    </p:anim>
                                    <p:anim calcmode="lin" valueType="num">
                                      <p:cBhvr additive="base">
                                        <p:cTn id="8" dur="500" fill="hold"/>
                                        <p:tgtEl>
                                          <p:spTgt spid="3686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36867">
                                            <p:txEl>
                                              <p:pRg st="0" end="0"/>
                                            </p:txEl>
                                          </p:spTgt>
                                        </p:tgtEl>
                                        <p:attrNameLst>
                                          <p:attrName>style.visibility</p:attrName>
                                        </p:attrNameLst>
                                      </p:cBhvr>
                                      <p:to>
                                        <p:strVal val="visible"/>
                                      </p:to>
                                    </p:set>
                                    <p:anim calcmode="lin" valueType="num">
                                      <p:cBhvr>
                                        <p:cTn id="13" dur="500" fill="hold"/>
                                        <p:tgtEl>
                                          <p:spTgt spid="36867">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6867">
                                            <p:txEl>
                                              <p:pRg st="0" end="0"/>
                                            </p:txEl>
                                          </p:spTgt>
                                        </p:tgtEl>
                                        <p:attrNameLst>
                                          <p:attrName>ppt_h</p:attrName>
                                        </p:attrNameLst>
                                      </p:cBhvr>
                                      <p:tavLst>
                                        <p:tav tm="0">
                                          <p:val>
                                            <p:fltVal val="0"/>
                                          </p:val>
                                        </p:tav>
                                        <p:tav tm="100000">
                                          <p:val>
                                            <p:strVal val="#ppt_h"/>
                                          </p:val>
                                        </p:tav>
                                      </p:tavLst>
                                    </p:anim>
                                    <p:animEffect transition="in" filter="fade">
                                      <p:cBhvr>
                                        <p:cTn id="15" dur="500"/>
                                        <p:tgtEl>
                                          <p:spTgt spid="36867">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grpId="0" nodeType="clickEffect">
                                  <p:stCondLst>
                                    <p:cond delay="0"/>
                                  </p:stCondLst>
                                  <p:childTnLst>
                                    <p:set>
                                      <p:cBhvr>
                                        <p:cTn id="19" dur="1" fill="hold">
                                          <p:stCondLst>
                                            <p:cond delay="0"/>
                                          </p:stCondLst>
                                        </p:cTn>
                                        <p:tgtEl>
                                          <p:spTgt spid="36867">
                                            <p:txEl>
                                              <p:pRg st="1" end="1"/>
                                            </p:txEl>
                                          </p:spTgt>
                                        </p:tgtEl>
                                        <p:attrNameLst>
                                          <p:attrName>style.visibility</p:attrName>
                                        </p:attrNameLst>
                                      </p:cBhvr>
                                      <p:to>
                                        <p:strVal val="visible"/>
                                      </p:to>
                                    </p:set>
                                    <p:anim calcmode="lin" valueType="num">
                                      <p:cBhvr>
                                        <p:cTn id="20" dur="500" fill="hold"/>
                                        <p:tgtEl>
                                          <p:spTgt spid="36867">
                                            <p:txEl>
                                              <p:pRg st="1" end="1"/>
                                            </p:txEl>
                                          </p:spTgt>
                                        </p:tgtEl>
                                        <p:attrNameLst>
                                          <p:attrName>ppt_w</p:attrName>
                                        </p:attrNameLst>
                                      </p:cBhvr>
                                      <p:tavLst>
                                        <p:tav tm="0">
                                          <p:val>
                                            <p:fltVal val="0"/>
                                          </p:val>
                                        </p:tav>
                                        <p:tav tm="100000">
                                          <p:val>
                                            <p:strVal val="#ppt_w"/>
                                          </p:val>
                                        </p:tav>
                                      </p:tavLst>
                                    </p:anim>
                                    <p:anim calcmode="lin" valueType="num">
                                      <p:cBhvr>
                                        <p:cTn id="21" dur="500" fill="hold"/>
                                        <p:tgtEl>
                                          <p:spTgt spid="36867">
                                            <p:txEl>
                                              <p:pRg st="1" end="1"/>
                                            </p:txEl>
                                          </p:spTgt>
                                        </p:tgtEl>
                                        <p:attrNameLst>
                                          <p:attrName>ppt_h</p:attrName>
                                        </p:attrNameLst>
                                      </p:cBhvr>
                                      <p:tavLst>
                                        <p:tav tm="0">
                                          <p:val>
                                            <p:fltVal val="0"/>
                                          </p:val>
                                        </p:tav>
                                        <p:tav tm="100000">
                                          <p:val>
                                            <p:strVal val="#ppt_h"/>
                                          </p:val>
                                        </p:tav>
                                      </p:tavLst>
                                    </p:anim>
                                    <p:animEffect transition="in" filter="fade">
                                      <p:cBhvr>
                                        <p:cTn id="22" dur="500"/>
                                        <p:tgtEl>
                                          <p:spTgt spid="36867">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grpId="0" nodeType="clickEffect">
                                  <p:stCondLst>
                                    <p:cond delay="0"/>
                                  </p:stCondLst>
                                  <p:childTnLst>
                                    <p:set>
                                      <p:cBhvr>
                                        <p:cTn id="26" dur="1" fill="hold">
                                          <p:stCondLst>
                                            <p:cond delay="0"/>
                                          </p:stCondLst>
                                        </p:cTn>
                                        <p:tgtEl>
                                          <p:spTgt spid="36867">
                                            <p:txEl>
                                              <p:pRg st="2" end="2"/>
                                            </p:txEl>
                                          </p:spTgt>
                                        </p:tgtEl>
                                        <p:attrNameLst>
                                          <p:attrName>style.visibility</p:attrName>
                                        </p:attrNameLst>
                                      </p:cBhvr>
                                      <p:to>
                                        <p:strVal val="visible"/>
                                      </p:to>
                                    </p:set>
                                    <p:anim calcmode="lin" valueType="num">
                                      <p:cBhvr>
                                        <p:cTn id="27" dur="500" fill="hold"/>
                                        <p:tgtEl>
                                          <p:spTgt spid="36867">
                                            <p:txEl>
                                              <p:pRg st="2" end="2"/>
                                            </p:txEl>
                                          </p:spTgt>
                                        </p:tgtEl>
                                        <p:attrNameLst>
                                          <p:attrName>ppt_w</p:attrName>
                                        </p:attrNameLst>
                                      </p:cBhvr>
                                      <p:tavLst>
                                        <p:tav tm="0">
                                          <p:val>
                                            <p:fltVal val="0"/>
                                          </p:val>
                                        </p:tav>
                                        <p:tav tm="100000">
                                          <p:val>
                                            <p:strVal val="#ppt_w"/>
                                          </p:val>
                                        </p:tav>
                                      </p:tavLst>
                                    </p:anim>
                                    <p:anim calcmode="lin" valueType="num">
                                      <p:cBhvr>
                                        <p:cTn id="28" dur="500" fill="hold"/>
                                        <p:tgtEl>
                                          <p:spTgt spid="36867">
                                            <p:txEl>
                                              <p:pRg st="2" end="2"/>
                                            </p:txEl>
                                          </p:spTgt>
                                        </p:tgtEl>
                                        <p:attrNameLst>
                                          <p:attrName>ppt_h</p:attrName>
                                        </p:attrNameLst>
                                      </p:cBhvr>
                                      <p:tavLst>
                                        <p:tav tm="0">
                                          <p:val>
                                            <p:fltVal val="0"/>
                                          </p:val>
                                        </p:tav>
                                        <p:tav tm="100000">
                                          <p:val>
                                            <p:strVal val="#ppt_h"/>
                                          </p:val>
                                        </p:tav>
                                      </p:tavLst>
                                    </p:anim>
                                    <p:animEffect transition="in" filter="fade">
                                      <p:cBhvr>
                                        <p:cTn id="29" dur="500"/>
                                        <p:tgtEl>
                                          <p:spTgt spid="36867">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36867">
                                            <p:txEl>
                                              <p:pRg st="3" end="3"/>
                                            </p:txEl>
                                          </p:spTgt>
                                        </p:tgtEl>
                                        <p:attrNameLst>
                                          <p:attrName>style.visibility</p:attrName>
                                        </p:attrNameLst>
                                      </p:cBhvr>
                                      <p:to>
                                        <p:strVal val="visible"/>
                                      </p:to>
                                    </p:set>
                                    <p:anim calcmode="lin" valueType="num">
                                      <p:cBhvr>
                                        <p:cTn id="34" dur="500" fill="hold"/>
                                        <p:tgtEl>
                                          <p:spTgt spid="36867">
                                            <p:txEl>
                                              <p:pRg st="3" end="3"/>
                                            </p:txEl>
                                          </p:spTgt>
                                        </p:tgtEl>
                                        <p:attrNameLst>
                                          <p:attrName>ppt_w</p:attrName>
                                        </p:attrNameLst>
                                      </p:cBhvr>
                                      <p:tavLst>
                                        <p:tav tm="0">
                                          <p:val>
                                            <p:fltVal val="0"/>
                                          </p:val>
                                        </p:tav>
                                        <p:tav tm="100000">
                                          <p:val>
                                            <p:strVal val="#ppt_w"/>
                                          </p:val>
                                        </p:tav>
                                      </p:tavLst>
                                    </p:anim>
                                    <p:anim calcmode="lin" valueType="num">
                                      <p:cBhvr>
                                        <p:cTn id="35" dur="500" fill="hold"/>
                                        <p:tgtEl>
                                          <p:spTgt spid="36867">
                                            <p:txEl>
                                              <p:pRg st="3" end="3"/>
                                            </p:txEl>
                                          </p:spTgt>
                                        </p:tgtEl>
                                        <p:attrNameLst>
                                          <p:attrName>ppt_h</p:attrName>
                                        </p:attrNameLst>
                                      </p:cBhvr>
                                      <p:tavLst>
                                        <p:tav tm="0">
                                          <p:val>
                                            <p:fltVal val="0"/>
                                          </p:val>
                                        </p:tav>
                                        <p:tav tm="100000">
                                          <p:val>
                                            <p:strVal val="#ppt_h"/>
                                          </p:val>
                                        </p:tav>
                                      </p:tavLst>
                                    </p:anim>
                                    <p:animEffect transition="in" filter="fade">
                                      <p:cBhvr>
                                        <p:cTn id="36" dur="500"/>
                                        <p:tgtEl>
                                          <p:spTgt spid="36867">
                                            <p:txEl>
                                              <p:pRg st="3" end="3"/>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grpId="0" nodeType="clickEffect">
                                  <p:stCondLst>
                                    <p:cond delay="0"/>
                                  </p:stCondLst>
                                  <p:childTnLst>
                                    <p:set>
                                      <p:cBhvr>
                                        <p:cTn id="40" dur="1" fill="hold">
                                          <p:stCondLst>
                                            <p:cond delay="0"/>
                                          </p:stCondLst>
                                        </p:cTn>
                                        <p:tgtEl>
                                          <p:spTgt spid="36867">
                                            <p:txEl>
                                              <p:pRg st="4" end="4"/>
                                            </p:txEl>
                                          </p:spTgt>
                                        </p:tgtEl>
                                        <p:attrNameLst>
                                          <p:attrName>style.visibility</p:attrName>
                                        </p:attrNameLst>
                                      </p:cBhvr>
                                      <p:to>
                                        <p:strVal val="visible"/>
                                      </p:to>
                                    </p:set>
                                    <p:anim calcmode="lin" valueType="num">
                                      <p:cBhvr>
                                        <p:cTn id="41" dur="500" fill="hold"/>
                                        <p:tgtEl>
                                          <p:spTgt spid="36867">
                                            <p:txEl>
                                              <p:pRg st="4" end="4"/>
                                            </p:txEl>
                                          </p:spTgt>
                                        </p:tgtEl>
                                        <p:attrNameLst>
                                          <p:attrName>ppt_w</p:attrName>
                                        </p:attrNameLst>
                                      </p:cBhvr>
                                      <p:tavLst>
                                        <p:tav tm="0">
                                          <p:val>
                                            <p:fltVal val="0"/>
                                          </p:val>
                                        </p:tav>
                                        <p:tav tm="100000">
                                          <p:val>
                                            <p:strVal val="#ppt_w"/>
                                          </p:val>
                                        </p:tav>
                                      </p:tavLst>
                                    </p:anim>
                                    <p:anim calcmode="lin" valueType="num">
                                      <p:cBhvr>
                                        <p:cTn id="42" dur="500" fill="hold"/>
                                        <p:tgtEl>
                                          <p:spTgt spid="36867">
                                            <p:txEl>
                                              <p:pRg st="4" end="4"/>
                                            </p:txEl>
                                          </p:spTgt>
                                        </p:tgtEl>
                                        <p:attrNameLst>
                                          <p:attrName>ppt_h</p:attrName>
                                        </p:attrNameLst>
                                      </p:cBhvr>
                                      <p:tavLst>
                                        <p:tav tm="0">
                                          <p:val>
                                            <p:fltVal val="0"/>
                                          </p:val>
                                        </p:tav>
                                        <p:tav tm="100000">
                                          <p:val>
                                            <p:strVal val="#ppt_h"/>
                                          </p:val>
                                        </p:tav>
                                      </p:tavLst>
                                    </p:anim>
                                    <p:animEffect transition="in" filter="fade">
                                      <p:cBhvr>
                                        <p:cTn id="43" dur="500"/>
                                        <p:tgtEl>
                                          <p:spTgt spid="368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P spid="3686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7A37CC6B-C621-45E5-8F08-4FABF89767E1}"/>
              </a:ext>
            </a:extLst>
          </p:cNvPr>
          <p:cNvSpPr>
            <a:spLocks noGrp="1" noChangeArrowheads="1"/>
          </p:cNvSpPr>
          <p:nvPr>
            <p:ph type="title"/>
          </p:nvPr>
        </p:nvSpPr>
        <p:spPr>
          <a:xfrm>
            <a:off x="609600" y="131323"/>
            <a:ext cx="10972800" cy="851171"/>
          </a:xfrm>
        </p:spPr>
        <p:txBody>
          <a:bodyPr/>
          <a:lstStyle/>
          <a:p>
            <a:r>
              <a:rPr lang="en-GB" altLang="en-US" sz="4000" b="1" dirty="0">
                <a:latin typeface="Verdana" panose="020B0604030504040204" pitchFamily="34" charset="0"/>
              </a:rPr>
              <a:t>Process of Stakeholder Analysis</a:t>
            </a:r>
          </a:p>
        </p:txBody>
      </p:sp>
      <p:sp>
        <p:nvSpPr>
          <p:cNvPr id="36867" name="Rectangle 3">
            <a:extLst>
              <a:ext uri="{FF2B5EF4-FFF2-40B4-BE49-F238E27FC236}">
                <a16:creationId xmlns:a16="http://schemas.microsoft.com/office/drawing/2014/main" id="{55A91945-C27F-4260-9C8D-CCD7F7A5BD0B}"/>
              </a:ext>
            </a:extLst>
          </p:cNvPr>
          <p:cNvSpPr>
            <a:spLocks noGrp="1" noChangeArrowheads="1"/>
          </p:cNvSpPr>
          <p:nvPr>
            <p:ph type="body" idx="1"/>
          </p:nvPr>
        </p:nvSpPr>
        <p:spPr>
          <a:xfrm>
            <a:off x="215630" y="982494"/>
            <a:ext cx="11760739" cy="4766553"/>
          </a:xfrm>
        </p:spPr>
        <p:txBody>
          <a:bodyPr>
            <a:normAutofit/>
          </a:bodyPr>
          <a:lstStyle/>
          <a:p>
            <a:pPr marL="0" indent="0" algn="just">
              <a:buNone/>
            </a:pPr>
            <a:endParaRPr lang="en-GB" altLang="en-US" dirty="0">
              <a:latin typeface="Verdana" panose="020B0604030504040204" pitchFamily="34" charset="0"/>
            </a:endParaRPr>
          </a:p>
        </p:txBody>
      </p:sp>
      <p:graphicFrame>
        <p:nvGraphicFramePr>
          <p:cNvPr id="3" name="Diagram 2">
            <a:extLst>
              <a:ext uri="{FF2B5EF4-FFF2-40B4-BE49-F238E27FC236}">
                <a16:creationId xmlns:a16="http://schemas.microsoft.com/office/drawing/2014/main" id="{1CFAD51A-8BC3-C923-C60C-56B582C3FB62}"/>
              </a:ext>
            </a:extLst>
          </p:cNvPr>
          <p:cNvGraphicFramePr/>
          <p:nvPr>
            <p:extLst>
              <p:ext uri="{D42A27DB-BD31-4B8C-83A1-F6EECF244321}">
                <p14:modId xmlns:p14="http://schemas.microsoft.com/office/powerpoint/2010/main" val="3429908223"/>
              </p:ext>
            </p:extLst>
          </p:nvPr>
        </p:nvGraphicFramePr>
        <p:xfrm>
          <a:off x="215631" y="836579"/>
          <a:ext cx="12157952" cy="53017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5" name="Straight Connector 4">
            <a:extLst>
              <a:ext uri="{FF2B5EF4-FFF2-40B4-BE49-F238E27FC236}">
                <a16:creationId xmlns:a16="http://schemas.microsoft.com/office/drawing/2014/main" id="{57ED8D91-40BB-748F-097B-0C67A2A776B8}"/>
              </a:ext>
            </a:extLst>
          </p:cNvPr>
          <p:cNvCxnSpPr>
            <a:cxnSpLocks/>
          </p:cNvCxnSpPr>
          <p:nvPr/>
        </p:nvCxnSpPr>
        <p:spPr>
          <a:xfrm flipH="1">
            <a:off x="8122595" y="3521413"/>
            <a:ext cx="496111" cy="695527"/>
          </a:xfrm>
          <a:prstGeom prst="line">
            <a:avLst/>
          </a:prstGeom>
          <a:ln w="28575"/>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44812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6866"/>
                                        </p:tgtEl>
                                        <p:attrNameLst>
                                          <p:attrName>style.visibility</p:attrName>
                                        </p:attrNameLst>
                                      </p:cBhvr>
                                      <p:to>
                                        <p:strVal val="visible"/>
                                      </p:to>
                                    </p:set>
                                    <p:anim calcmode="lin" valueType="num">
                                      <p:cBhvr additive="base">
                                        <p:cTn id="7" dur="500" fill="hold"/>
                                        <p:tgtEl>
                                          <p:spTgt spid="36866"/>
                                        </p:tgtEl>
                                        <p:attrNameLst>
                                          <p:attrName>ppt_x</p:attrName>
                                        </p:attrNameLst>
                                      </p:cBhvr>
                                      <p:tavLst>
                                        <p:tav tm="0">
                                          <p:val>
                                            <p:strVal val="#ppt_x"/>
                                          </p:val>
                                        </p:tav>
                                        <p:tav tm="100000">
                                          <p:val>
                                            <p:strVal val="#ppt_x"/>
                                          </p:val>
                                        </p:tav>
                                      </p:tavLst>
                                    </p:anim>
                                    <p:anim calcmode="lin" valueType="num">
                                      <p:cBhvr additive="base">
                                        <p:cTn id="8" dur="500" fill="hold"/>
                                        <p:tgtEl>
                                          <p:spTgt spid="3686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nodePh="1">
                                  <p:stCondLst>
                                    <p:cond delay="0"/>
                                  </p:stCondLst>
                                  <p:endCondLst>
                                    <p:cond evt="begin" delay="0">
                                      <p:tn val="11"/>
                                    </p:cond>
                                  </p:endCondLst>
                                  <p:childTnLst>
                                    <p:set>
                                      <p:cBhvr>
                                        <p:cTn id="12" dur="1" fill="hold">
                                          <p:stCondLst>
                                            <p:cond delay="0"/>
                                          </p:stCondLst>
                                        </p:cTn>
                                        <p:tgtEl>
                                          <p:spTgt spid="36867">
                                            <p:txEl>
                                              <p:pRg st="0" end="0"/>
                                            </p:txEl>
                                          </p:spTgt>
                                        </p:tgtEl>
                                        <p:attrNameLst>
                                          <p:attrName>style.visibility</p:attrName>
                                        </p:attrNameLst>
                                      </p:cBhvr>
                                      <p:to>
                                        <p:strVal val="visible"/>
                                      </p:to>
                                    </p:set>
                                    <p:anim calcmode="lin" valueType="num">
                                      <p:cBhvr>
                                        <p:cTn id="13" dur="500" fill="hold"/>
                                        <p:tgtEl>
                                          <p:spTgt spid="36867">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6867">
                                            <p:txEl>
                                              <p:pRg st="0" end="0"/>
                                            </p:txEl>
                                          </p:spTgt>
                                        </p:tgtEl>
                                        <p:attrNameLst>
                                          <p:attrName>ppt_h</p:attrName>
                                        </p:attrNameLst>
                                      </p:cBhvr>
                                      <p:tavLst>
                                        <p:tav tm="0">
                                          <p:val>
                                            <p:fltVal val="0"/>
                                          </p:val>
                                        </p:tav>
                                        <p:tav tm="100000">
                                          <p:val>
                                            <p:strVal val="#ppt_h"/>
                                          </p:val>
                                        </p:tav>
                                      </p:tavLst>
                                    </p:anim>
                                    <p:animEffect transition="in" filter="fade">
                                      <p:cBhvr>
                                        <p:cTn id="15" dur="500"/>
                                        <p:tgtEl>
                                          <p:spTgt spid="36867">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grpId="0" nodeType="clickEffect">
                                  <p:stCondLst>
                                    <p:cond delay="0"/>
                                  </p:stCondLst>
                                  <p:childTnLst>
                                    <p:set>
                                      <p:cBhvr>
                                        <p:cTn id="19" dur="1" fill="hold">
                                          <p:stCondLst>
                                            <p:cond delay="0"/>
                                          </p:stCondLst>
                                        </p:cTn>
                                        <p:tgtEl>
                                          <p:spTgt spid="3"/>
                                        </p:tgtEl>
                                        <p:attrNameLst>
                                          <p:attrName>style.visibility</p:attrName>
                                        </p:attrNameLst>
                                      </p:cBhvr>
                                      <p:to>
                                        <p:strVal val="visible"/>
                                      </p:to>
                                    </p:set>
                                    <p:anim calcmode="lin" valueType="num">
                                      <p:cBhvr>
                                        <p:cTn id="20" dur="500" fill="hold"/>
                                        <p:tgtEl>
                                          <p:spTgt spid="3"/>
                                        </p:tgtEl>
                                        <p:attrNameLst>
                                          <p:attrName>ppt_w</p:attrName>
                                        </p:attrNameLst>
                                      </p:cBhvr>
                                      <p:tavLst>
                                        <p:tav tm="0">
                                          <p:val>
                                            <p:fltVal val="0"/>
                                          </p:val>
                                        </p:tav>
                                        <p:tav tm="100000">
                                          <p:val>
                                            <p:strVal val="#ppt_w"/>
                                          </p:val>
                                        </p:tav>
                                      </p:tavLst>
                                    </p:anim>
                                    <p:anim calcmode="lin" valueType="num">
                                      <p:cBhvr>
                                        <p:cTn id="21" dur="500" fill="hold"/>
                                        <p:tgtEl>
                                          <p:spTgt spid="3"/>
                                        </p:tgtEl>
                                        <p:attrNameLst>
                                          <p:attrName>ppt_h</p:attrName>
                                        </p:attrNameLst>
                                      </p:cBhvr>
                                      <p:tavLst>
                                        <p:tav tm="0">
                                          <p:val>
                                            <p:fltVal val="0"/>
                                          </p:val>
                                        </p:tav>
                                        <p:tav tm="100000">
                                          <p:val>
                                            <p:strVal val="#ppt_h"/>
                                          </p:val>
                                        </p:tav>
                                      </p:tavLst>
                                    </p:anim>
                                    <p:animEffect transition="in" filter="fade">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P spid="36867" grpId="0" build="p"/>
      <p:bldGraphic spid="3"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E1BDB387-CA97-4017-A66E-005C4499CC67}"/>
              </a:ext>
            </a:extLst>
          </p:cNvPr>
          <p:cNvSpPr>
            <a:spLocks noGrp="1" noChangeArrowheads="1"/>
          </p:cNvSpPr>
          <p:nvPr>
            <p:ph type="title"/>
          </p:nvPr>
        </p:nvSpPr>
        <p:spPr>
          <a:xfrm>
            <a:off x="405319" y="177362"/>
            <a:ext cx="10972800" cy="649490"/>
          </a:xfrm>
        </p:spPr>
        <p:txBody>
          <a:bodyPr>
            <a:normAutofit fontScale="90000"/>
          </a:bodyPr>
          <a:lstStyle/>
          <a:p>
            <a:r>
              <a:rPr lang="en-GB" altLang="en-US" sz="4000" b="1" dirty="0">
                <a:latin typeface="Verdana" panose="020B0604030504040204" pitchFamily="34" charset="0"/>
              </a:rPr>
              <a:t>Stakeholder Analysis: Identify</a:t>
            </a:r>
          </a:p>
        </p:txBody>
      </p:sp>
      <p:sp>
        <p:nvSpPr>
          <p:cNvPr id="47107" name="Rectangle 3">
            <a:extLst>
              <a:ext uri="{FF2B5EF4-FFF2-40B4-BE49-F238E27FC236}">
                <a16:creationId xmlns:a16="http://schemas.microsoft.com/office/drawing/2014/main" id="{549FE231-8789-4B46-817A-FA78DCB099E5}"/>
              </a:ext>
            </a:extLst>
          </p:cNvPr>
          <p:cNvSpPr>
            <a:spLocks noGrp="1" noChangeArrowheads="1"/>
          </p:cNvSpPr>
          <p:nvPr>
            <p:ph type="body" idx="1"/>
          </p:nvPr>
        </p:nvSpPr>
        <p:spPr>
          <a:xfrm>
            <a:off x="301557" y="904672"/>
            <a:ext cx="11417030" cy="4821356"/>
          </a:xfrm>
        </p:spPr>
        <p:txBody>
          <a:bodyPr>
            <a:normAutofit/>
          </a:bodyPr>
          <a:lstStyle/>
          <a:p>
            <a:pPr>
              <a:lnSpc>
                <a:spcPct val="90000"/>
              </a:lnSpc>
              <a:buFont typeface="Wingdings" panose="05000000000000000000" pitchFamily="2" charset="2"/>
              <a:buChar char="§"/>
            </a:pPr>
            <a:r>
              <a:rPr lang="en-GB" altLang="en-US" dirty="0">
                <a:latin typeface="Verdana" panose="020B0604030504040204" pitchFamily="34" charset="0"/>
              </a:rPr>
              <a:t>Work with the project team to identify all the stakeholders through stakeholder mapping by</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Brainstorming with a list of all potential stakeholders which can be adjusted later.</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The process can include listing the</a:t>
            </a:r>
          </a:p>
          <a:p>
            <a:pPr marL="534988">
              <a:lnSpc>
                <a:spcPct val="90000"/>
              </a:lnSpc>
              <a:buFont typeface="Wingdings" panose="05000000000000000000" pitchFamily="2" charset="2"/>
              <a:buChar char="§"/>
            </a:pPr>
            <a:r>
              <a:rPr lang="en-GB" altLang="en-US" dirty="0">
                <a:latin typeface="Verdana" panose="020B0604030504040204" pitchFamily="34" charset="0"/>
              </a:rPr>
              <a:t>Internal  and</a:t>
            </a:r>
          </a:p>
          <a:p>
            <a:pPr marL="534988">
              <a:lnSpc>
                <a:spcPct val="90000"/>
              </a:lnSpc>
              <a:buFont typeface="Wingdings" panose="05000000000000000000" pitchFamily="2" charset="2"/>
              <a:buChar char="§"/>
            </a:pPr>
            <a:r>
              <a:rPr lang="en-GB" altLang="en-US" dirty="0">
                <a:latin typeface="Verdana" panose="020B0604030504040204" pitchFamily="34" charset="0"/>
              </a:rPr>
              <a:t>External stakeholders</a:t>
            </a:r>
          </a:p>
          <a:p>
            <a:endParaRPr lang="en-GB" altLang="en-US" dirty="0">
              <a:latin typeface="Verdana" panose="020B0604030504040204" pitchFamily="34" charset="0"/>
            </a:endParaRPr>
          </a:p>
        </p:txBody>
      </p:sp>
    </p:spTree>
    <p:extLst>
      <p:ext uri="{BB962C8B-B14F-4D97-AF65-F5344CB8AC3E}">
        <p14:creationId xmlns:p14="http://schemas.microsoft.com/office/powerpoint/2010/main" val="2857400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anim calcmode="lin" valueType="num">
                                      <p:cBhvr>
                                        <p:cTn id="7" dur="500" fill="hold"/>
                                        <p:tgtEl>
                                          <p:spTgt spid="47107">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47107">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47107">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7107">
                                            <p:txEl>
                                              <p:pRg st="2" end="2"/>
                                            </p:txEl>
                                          </p:spTgt>
                                        </p:tgtEl>
                                        <p:attrNameLst>
                                          <p:attrName>style.visibility</p:attrName>
                                        </p:attrNameLst>
                                      </p:cBhvr>
                                      <p:to>
                                        <p:strVal val="visible"/>
                                      </p:to>
                                    </p:set>
                                    <p:anim calcmode="lin" valueType="num">
                                      <p:cBhvr>
                                        <p:cTn id="14" dur="500" fill="hold"/>
                                        <p:tgtEl>
                                          <p:spTgt spid="47107">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47107">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47107">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47107">
                                            <p:txEl>
                                              <p:pRg st="4" end="4"/>
                                            </p:txEl>
                                          </p:spTgt>
                                        </p:tgtEl>
                                        <p:attrNameLst>
                                          <p:attrName>style.visibility</p:attrName>
                                        </p:attrNameLst>
                                      </p:cBhvr>
                                      <p:to>
                                        <p:strVal val="visible"/>
                                      </p:to>
                                    </p:set>
                                    <p:anim calcmode="lin" valueType="num">
                                      <p:cBhvr>
                                        <p:cTn id="21" dur="500" fill="hold"/>
                                        <p:tgtEl>
                                          <p:spTgt spid="47107">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47107">
                                            <p:txEl>
                                              <p:pRg st="4" end="4"/>
                                            </p:txEl>
                                          </p:spTgt>
                                        </p:tgtEl>
                                        <p:attrNameLst>
                                          <p:attrName>ppt_h</p:attrName>
                                        </p:attrNameLst>
                                      </p:cBhvr>
                                      <p:tavLst>
                                        <p:tav tm="0">
                                          <p:val>
                                            <p:fltVal val="0"/>
                                          </p:val>
                                        </p:tav>
                                        <p:tav tm="100000">
                                          <p:val>
                                            <p:strVal val="#ppt_h"/>
                                          </p:val>
                                        </p:tav>
                                      </p:tavLst>
                                    </p:anim>
                                    <p:animEffect transition="in" filter="fade">
                                      <p:cBhvr>
                                        <p:cTn id="23" dur="500"/>
                                        <p:tgtEl>
                                          <p:spTgt spid="47107">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47107">
                                            <p:txEl>
                                              <p:pRg st="5" end="5"/>
                                            </p:txEl>
                                          </p:spTgt>
                                        </p:tgtEl>
                                        <p:attrNameLst>
                                          <p:attrName>style.visibility</p:attrName>
                                        </p:attrNameLst>
                                      </p:cBhvr>
                                      <p:to>
                                        <p:strVal val="visible"/>
                                      </p:to>
                                    </p:set>
                                    <p:anim calcmode="lin" valueType="num">
                                      <p:cBhvr>
                                        <p:cTn id="28" dur="500" fill="hold"/>
                                        <p:tgtEl>
                                          <p:spTgt spid="47107">
                                            <p:txEl>
                                              <p:pRg st="5" end="5"/>
                                            </p:txEl>
                                          </p:spTgt>
                                        </p:tgtEl>
                                        <p:attrNameLst>
                                          <p:attrName>ppt_w</p:attrName>
                                        </p:attrNameLst>
                                      </p:cBhvr>
                                      <p:tavLst>
                                        <p:tav tm="0">
                                          <p:val>
                                            <p:fltVal val="0"/>
                                          </p:val>
                                        </p:tav>
                                        <p:tav tm="100000">
                                          <p:val>
                                            <p:strVal val="#ppt_w"/>
                                          </p:val>
                                        </p:tav>
                                      </p:tavLst>
                                    </p:anim>
                                    <p:anim calcmode="lin" valueType="num">
                                      <p:cBhvr>
                                        <p:cTn id="29" dur="500" fill="hold"/>
                                        <p:tgtEl>
                                          <p:spTgt spid="47107">
                                            <p:txEl>
                                              <p:pRg st="5" end="5"/>
                                            </p:txEl>
                                          </p:spTgt>
                                        </p:tgtEl>
                                        <p:attrNameLst>
                                          <p:attrName>ppt_h</p:attrName>
                                        </p:attrNameLst>
                                      </p:cBhvr>
                                      <p:tavLst>
                                        <p:tav tm="0">
                                          <p:val>
                                            <p:fltVal val="0"/>
                                          </p:val>
                                        </p:tav>
                                        <p:tav tm="100000">
                                          <p:val>
                                            <p:strVal val="#ppt_h"/>
                                          </p:val>
                                        </p:tav>
                                      </p:tavLst>
                                    </p:anim>
                                    <p:animEffect transition="in" filter="fade">
                                      <p:cBhvr>
                                        <p:cTn id="30" dur="500"/>
                                        <p:tgtEl>
                                          <p:spTgt spid="47107">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47107">
                                            <p:txEl>
                                              <p:pRg st="6" end="6"/>
                                            </p:txEl>
                                          </p:spTgt>
                                        </p:tgtEl>
                                        <p:attrNameLst>
                                          <p:attrName>style.visibility</p:attrName>
                                        </p:attrNameLst>
                                      </p:cBhvr>
                                      <p:to>
                                        <p:strVal val="visible"/>
                                      </p:to>
                                    </p:set>
                                    <p:anim calcmode="lin" valueType="num">
                                      <p:cBhvr>
                                        <p:cTn id="35" dur="500" fill="hold"/>
                                        <p:tgtEl>
                                          <p:spTgt spid="47107">
                                            <p:txEl>
                                              <p:pRg st="6" end="6"/>
                                            </p:txEl>
                                          </p:spTgt>
                                        </p:tgtEl>
                                        <p:attrNameLst>
                                          <p:attrName>ppt_w</p:attrName>
                                        </p:attrNameLst>
                                      </p:cBhvr>
                                      <p:tavLst>
                                        <p:tav tm="0">
                                          <p:val>
                                            <p:fltVal val="0"/>
                                          </p:val>
                                        </p:tav>
                                        <p:tav tm="100000">
                                          <p:val>
                                            <p:strVal val="#ppt_w"/>
                                          </p:val>
                                        </p:tav>
                                      </p:tavLst>
                                    </p:anim>
                                    <p:anim calcmode="lin" valueType="num">
                                      <p:cBhvr>
                                        <p:cTn id="36" dur="500" fill="hold"/>
                                        <p:tgtEl>
                                          <p:spTgt spid="47107">
                                            <p:txEl>
                                              <p:pRg st="6" end="6"/>
                                            </p:txEl>
                                          </p:spTgt>
                                        </p:tgtEl>
                                        <p:attrNameLst>
                                          <p:attrName>ppt_h</p:attrName>
                                        </p:attrNameLst>
                                      </p:cBhvr>
                                      <p:tavLst>
                                        <p:tav tm="0">
                                          <p:val>
                                            <p:fltVal val="0"/>
                                          </p:val>
                                        </p:tav>
                                        <p:tav tm="100000">
                                          <p:val>
                                            <p:strVal val="#ppt_h"/>
                                          </p:val>
                                        </p:tav>
                                      </p:tavLst>
                                    </p:anim>
                                    <p:animEffect transition="in" filter="fade">
                                      <p:cBhvr>
                                        <p:cTn id="37" dur="500"/>
                                        <p:tgtEl>
                                          <p:spTgt spid="4710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E1BDB387-CA97-4017-A66E-005C4499CC67}"/>
              </a:ext>
            </a:extLst>
          </p:cNvPr>
          <p:cNvSpPr>
            <a:spLocks noGrp="1" noChangeArrowheads="1"/>
          </p:cNvSpPr>
          <p:nvPr>
            <p:ph type="title"/>
          </p:nvPr>
        </p:nvSpPr>
        <p:spPr>
          <a:xfrm>
            <a:off x="405319" y="177362"/>
            <a:ext cx="10972800" cy="649490"/>
          </a:xfrm>
        </p:spPr>
        <p:txBody>
          <a:bodyPr>
            <a:normAutofit fontScale="90000"/>
          </a:bodyPr>
          <a:lstStyle/>
          <a:p>
            <a:r>
              <a:rPr lang="en-GB" altLang="en-US" sz="4000" b="1" dirty="0">
                <a:latin typeface="Verdana" panose="020B0604030504040204" pitchFamily="34" charset="0"/>
              </a:rPr>
              <a:t>Stakeholder Map: Identify</a:t>
            </a:r>
          </a:p>
        </p:txBody>
      </p:sp>
      <p:sp>
        <p:nvSpPr>
          <p:cNvPr id="47107" name="Rectangle 3">
            <a:extLst>
              <a:ext uri="{FF2B5EF4-FFF2-40B4-BE49-F238E27FC236}">
                <a16:creationId xmlns:a16="http://schemas.microsoft.com/office/drawing/2014/main" id="{549FE231-8789-4B46-817A-FA78DCB099E5}"/>
              </a:ext>
            </a:extLst>
          </p:cNvPr>
          <p:cNvSpPr>
            <a:spLocks noGrp="1" noChangeArrowheads="1"/>
          </p:cNvSpPr>
          <p:nvPr>
            <p:ph type="body" idx="1"/>
          </p:nvPr>
        </p:nvSpPr>
        <p:spPr>
          <a:xfrm>
            <a:off x="301557" y="904672"/>
            <a:ext cx="11417030" cy="4821356"/>
          </a:xfrm>
        </p:spPr>
        <p:txBody>
          <a:bodyPr>
            <a:normAutofit/>
          </a:bodyPr>
          <a:lstStyle/>
          <a:p>
            <a:endParaRPr lang="en-GB" altLang="en-US" dirty="0">
              <a:latin typeface="Verdana" panose="020B0604030504040204" pitchFamily="34" charset="0"/>
            </a:endParaRPr>
          </a:p>
        </p:txBody>
      </p:sp>
      <p:pic>
        <p:nvPicPr>
          <p:cNvPr id="5" name="Picture 4">
            <a:extLst>
              <a:ext uri="{FF2B5EF4-FFF2-40B4-BE49-F238E27FC236}">
                <a16:creationId xmlns:a16="http://schemas.microsoft.com/office/drawing/2014/main" id="{FB88BA1F-E1D1-5274-91A6-865AE468CB2C}"/>
              </a:ext>
            </a:extLst>
          </p:cNvPr>
          <p:cNvPicPr>
            <a:picLocks noChangeAspect="1"/>
          </p:cNvPicPr>
          <p:nvPr/>
        </p:nvPicPr>
        <p:blipFill rotWithShape="1">
          <a:blip r:embed="rId2"/>
          <a:srcRect l="30000" t="21539" r="23325" b="5169"/>
          <a:stretch/>
        </p:blipFill>
        <p:spPr>
          <a:xfrm>
            <a:off x="405319" y="826852"/>
            <a:ext cx="10972800" cy="4824918"/>
          </a:xfrm>
          <a:prstGeom prst="rect">
            <a:avLst/>
          </a:prstGeom>
        </p:spPr>
      </p:pic>
    </p:spTree>
    <p:extLst>
      <p:ext uri="{BB962C8B-B14F-4D97-AF65-F5344CB8AC3E}">
        <p14:creationId xmlns:p14="http://schemas.microsoft.com/office/powerpoint/2010/main" val="42264443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E1BDB387-CA97-4017-A66E-005C4499CC67}"/>
              </a:ext>
            </a:extLst>
          </p:cNvPr>
          <p:cNvSpPr>
            <a:spLocks noGrp="1" noChangeArrowheads="1"/>
          </p:cNvSpPr>
          <p:nvPr>
            <p:ph type="title"/>
          </p:nvPr>
        </p:nvSpPr>
        <p:spPr>
          <a:xfrm>
            <a:off x="405319" y="177362"/>
            <a:ext cx="10972800" cy="649490"/>
          </a:xfrm>
        </p:spPr>
        <p:txBody>
          <a:bodyPr>
            <a:normAutofit fontScale="90000"/>
          </a:bodyPr>
          <a:lstStyle/>
          <a:p>
            <a:r>
              <a:rPr lang="en-GB" altLang="en-US" sz="4000" b="1" dirty="0">
                <a:latin typeface="Verdana" panose="020B0604030504040204" pitchFamily="34" charset="0"/>
              </a:rPr>
              <a:t>Stakeholder Map: Identify</a:t>
            </a:r>
          </a:p>
        </p:txBody>
      </p:sp>
      <p:sp>
        <p:nvSpPr>
          <p:cNvPr id="47107" name="Rectangle 3">
            <a:extLst>
              <a:ext uri="{FF2B5EF4-FFF2-40B4-BE49-F238E27FC236}">
                <a16:creationId xmlns:a16="http://schemas.microsoft.com/office/drawing/2014/main" id="{549FE231-8789-4B46-817A-FA78DCB099E5}"/>
              </a:ext>
            </a:extLst>
          </p:cNvPr>
          <p:cNvSpPr>
            <a:spLocks noGrp="1" noChangeArrowheads="1"/>
          </p:cNvSpPr>
          <p:nvPr>
            <p:ph type="body" idx="1"/>
          </p:nvPr>
        </p:nvSpPr>
        <p:spPr>
          <a:xfrm>
            <a:off x="301557" y="904672"/>
            <a:ext cx="11417030" cy="4821356"/>
          </a:xfrm>
        </p:spPr>
        <p:txBody>
          <a:bodyPr>
            <a:normAutofit/>
          </a:bodyPr>
          <a:lstStyle/>
          <a:p>
            <a:endParaRPr lang="en-GB" altLang="en-US" dirty="0">
              <a:latin typeface="Verdana" panose="020B0604030504040204" pitchFamily="34" charset="0"/>
            </a:endParaRPr>
          </a:p>
        </p:txBody>
      </p:sp>
      <p:pic>
        <p:nvPicPr>
          <p:cNvPr id="3" name="Picture 2">
            <a:extLst>
              <a:ext uri="{FF2B5EF4-FFF2-40B4-BE49-F238E27FC236}">
                <a16:creationId xmlns:a16="http://schemas.microsoft.com/office/drawing/2014/main" id="{AB78D74D-C6A2-2006-DC7A-67EB1B233E40}"/>
              </a:ext>
            </a:extLst>
          </p:cNvPr>
          <p:cNvPicPr>
            <a:picLocks noChangeAspect="1"/>
          </p:cNvPicPr>
          <p:nvPr/>
        </p:nvPicPr>
        <p:blipFill rotWithShape="1">
          <a:blip r:embed="rId2"/>
          <a:srcRect l="18989" t="34455" r="24522" b="19737"/>
          <a:stretch/>
        </p:blipFill>
        <p:spPr>
          <a:xfrm>
            <a:off x="136187" y="826852"/>
            <a:ext cx="11848290" cy="4821356"/>
          </a:xfrm>
          <a:prstGeom prst="rect">
            <a:avLst/>
          </a:prstGeom>
        </p:spPr>
      </p:pic>
    </p:spTree>
    <p:extLst>
      <p:ext uri="{BB962C8B-B14F-4D97-AF65-F5344CB8AC3E}">
        <p14:creationId xmlns:p14="http://schemas.microsoft.com/office/powerpoint/2010/main" val="29915136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7A37CC6B-C621-45E5-8F08-4FABF89767E1}"/>
              </a:ext>
            </a:extLst>
          </p:cNvPr>
          <p:cNvSpPr>
            <a:spLocks noGrp="1" noChangeArrowheads="1"/>
          </p:cNvSpPr>
          <p:nvPr>
            <p:ph type="title"/>
          </p:nvPr>
        </p:nvSpPr>
        <p:spPr>
          <a:xfrm>
            <a:off x="609600" y="131323"/>
            <a:ext cx="10972800" cy="851171"/>
          </a:xfrm>
        </p:spPr>
        <p:txBody>
          <a:bodyPr/>
          <a:lstStyle/>
          <a:p>
            <a:r>
              <a:rPr lang="en-GB" altLang="en-US" sz="4000" b="1" dirty="0">
                <a:latin typeface="Verdana" panose="020B0604030504040204" pitchFamily="34" charset="0"/>
              </a:rPr>
              <a:t>Senior Management Support</a:t>
            </a:r>
          </a:p>
        </p:txBody>
      </p:sp>
      <p:sp>
        <p:nvSpPr>
          <p:cNvPr id="36867" name="Rectangle 3">
            <a:extLst>
              <a:ext uri="{FF2B5EF4-FFF2-40B4-BE49-F238E27FC236}">
                <a16:creationId xmlns:a16="http://schemas.microsoft.com/office/drawing/2014/main" id="{55A91945-C27F-4260-9C8D-CCD7F7A5BD0B}"/>
              </a:ext>
            </a:extLst>
          </p:cNvPr>
          <p:cNvSpPr>
            <a:spLocks noGrp="1" noChangeArrowheads="1"/>
          </p:cNvSpPr>
          <p:nvPr>
            <p:ph type="body" idx="1"/>
          </p:nvPr>
        </p:nvSpPr>
        <p:spPr>
          <a:xfrm>
            <a:off x="215630" y="982494"/>
            <a:ext cx="11760739" cy="4766553"/>
          </a:xfrm>
        </p:spPr>
        <p:txBody>
          <a:bodyPr>
            <a:normAutofit fontScale="85000" lnSpcReduction="20000"/>
          </a:bodyPr>
          <a:lstStyle/>
          <a:p>
            <a:pPr algn="just">
              <a:buFont typeface="Wingdings" panose="05000000000000000000" pitchFamily="2" charset="2"/>
              <a:buChar char="§"/>
            </a:pPr>
            <a:r>
              <a:rPr lang="en-GB" altLang="en-US" dirty="0">
                <a:latin typeface="Verdana" panose="020B0604030504040204" pitchFamily="34" charset="0"/>
              </a:rPr>
              <a:t>Provide authorisations to proceed with a project so they will look at the extent to which the </a:t>
            </a:r>
            <a:r>
              <a:rPr lang="en-GB" altLang="en-US" b="1" dirty="0">
                <a:latin typeface="Verdana" panose="020B0604030504040204" pitchFamily="34" charset="0"/>
              </a:rPr>
              <a:t>Project aims = companies aims and</a:t>
            </a:r>
          </a:p>
          <a:p>
            <a:pPr marL="0" indent="0" algn="just">
              <a:buNone/>
            </a:pPr>
            <a:endParaRPr lang="en-GB" altLang="en-US" dirty="0">
              <a:latin typeface="Verdana" panose="020B0604030504040204" pitchFamily="34" charset="0"/>
            </a:endParaRPr>
          </a:p>
          <a:p>
            <a:pPr algn="just">
              <a:buFont typeface="Wingdings" panose="05000000000000000000" pitchFamily="2" charset="2"/>
              <a:buChar char="§"/>
            </a:pPr>
            <a:r>
              <a:rPr lang="en-GB" altLang="en-US" dirty="0">
                <a:latin typeface="Verdana" panose="020B0604030504040204" pitchFamily="34" charset="0"/>
              </a:rPr>
              <a:t>They will also consider quality, design, cost and feasibility</a:t>
            </a:r>
          </a:p>
          <a:p>
            <a:pPr algn="just">
              <a:buFont typeface="Wingdings" panose="05000000000000000000" pitchFamily="2" charset="2"/>
              <a:buChar char="§"/>
            </a:pPr>
            <a:r>
              <a:rPr lang="en-GB" altLang="en-US" dirty="0">
                <a:latin typeface="Verdana" panose="020B0604030504040204" pitchFamily="34" charset="0"/>
              </a:rPr>
              <a:t>The source of financing the project (</a:t>
            </a:r>
            <a:r>
              <a:rPr lang="en-GB" altLang="en-US" b="1" dirty="0">
                <a:latin typeface="Verdana" panose="020B0604030504040204" pitchFamily="34" charset="0"/>
              </a:rPr>
              <a:t>profits only, issue shares, loans or a combination</a:t>
            </a:r>
            <a:r>
              <a:rPr lang="en-GB" altLang="en-US" dirty="0">
                <a:latin typeface="Verdana" panose="020B0604030504040204" pitchFamily="34" charset="0"/>
              </a:rPr>
              <a:t>)</a:t>
            </a:r>
          </a:p>
          <a:p>
            <a:pPr marL="0" indent="0" algn="just">
              <a:buNone/>
            </a:pPr>
            <a:endParaRPr lang="en-GB" altLang="en-US" b="1" dirty="0">
              <a:latin typeface="Verdana" panose="020B0604030504040204" pitchFamily="34" charset="0"/>
            </a:endParaRPr>
          </a:p>
          <a:p>
            <a:pPr algn="just">
              <a:buFont typeface="Wingdings" panose="05000000000000000000" pitchFamily="2" charset="2"/>
              <a:buChar char="§"/>
            </a:pPr>
            <a:r>
              <a:rPr lang="en-GB" altLang="en-US" dirty="0">
                <a:latin typeface="Verdana" panose="020B0604030504040204" pitchFamily="34" charset="0"/>
              </a:rPr>
              <a:t>expectation of other stakeholders met by the project</a:t>
            </a:r>
          </a:p>
          <a:p>
            <a:pPr marL="0" indent="0" algn="just">
              <a:buNone/>
            </a:pPr>
            <a:endParaRPr lang="en-GB" altLang="en-US" dirty="0">
              <a:latin typeface="Verdana" panose="020B0604030504040204" pitchFamily="34" charset="0"/>
            </a:endParaRPr>
          </a:p>
          <a:p>
            <a:pPr algn="just">
              <a:buFont typeface="Wingdings" panose="05000000000000000000" pitchFamily="2" charset="2"/>
              <a:buChar char="§"/>
            </a:pPr>
            <a:r>
              <a:rPr lang="en-GB" altLang="en-US" dirty="0">
                <a:latin typeface="Verdana" panose="020B0604030504040204" pitchFamily="34" charset="0"/>
              </a:rPr>
              <a:t>Most firms will have 3 types of project portfolios that senior management think about and prioritise</a:t>
            </a:r>
          </a:p>
          <a:p>
            <a:pPr algn="just">
              <a:buFont typeface="Wingdings" panose="05000000000000000000" pitchFamily="2" charset="2"/>
              <a:buChar char="§"/>
            </a:pPr>
            <a:endParaRPr lang="en-GB" altLang="en-US" dirty="0">
              <a:latin typeface="Verdana" panose="020B0604030504040204" pitchFamily="34" charset="0"/>
            </a:endParaRPr>
          </a:p>
        </p:txBody>
      </p:sp>
    </p:spTree>
    <p:extLst>
      <p:ext uri="{BB962C8B-B14F-4D97-AF65-F5344CB8AC3E}">
        <p14:creationId xmlns:p14="http://schemas.microsoft.com/office/powerpoint/2010/main" val="3909298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6866"/>
                                        </p:tgtEl>
                                        <p:attrNameLst>
                                          <p:attrName>style.visibility</p:attrName>
                                        </p:attrNameLst>
                                      </p:cBhvr>
                                      <p:to>
                                        <p:strVal val="visible"/>
                                      </p:to>
                                    </p:set>
                                    <p:anim calcmode="lin" valueType="num">
                                      <p:cBhvr additive="base">
                                        <p:cTn id="7" dur="500" fill="hold"/>
                                        <p:tgtEl>
                                          <p:spTgt spid="36866"/>
                                        </p:tgtEl>
                                        <p:attrNameLst>
                                          <p:attrName>ppt_x</p:attrName>
                                        </p:attrNameLst>
                                      </p:cBhvr>
                                      <p:tavLst>
                                        <p:tav tm="0">
                                          <p:val>
                                            <p:strVal val="#ppt_x"/>
                                          </p:val>
                                        </p:tav>
                                        <p:tav tm="100000">
                                          <p:val>
                                            <p:strVal val="#ppt_x"/>
                                          </p:val>
                                        </p:tav>
                                      </p:tavLst>
                                    </p:anim>
                                    <p:anim calcmode="lin" valueType="num">
                                      <p:cBhvr additive="base">
                                        <p:cTn id="8" dur="500" fill="hold"/>
                                        <p:tgtEl>
                                          <p:spTgt spid="3686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36867">
                                            <p:txEl>
                                              <p:pRg st="0" end="0"/>
                                            </p:txEl>
                                          </p:spTgt>
                                        </p:tgtEl>
                                        <p:attrNameLst>
                                          <p:attrName>style.visibility</p:attrName>
                                        </p:attrNameLst>
                                      </p:cBhvr>
                                      <p:to>
                                        <p:strVal val="visible"/>
                                      </p:to>
                                    </p:set>
                                    <p:anim calcmode="lin" valueType="num">
                                      <p:cBhvr>
                                        <p:cTn id="13" dur="500" fill="hold"/>
                                        <p:tgtEl>
                                          <p:spTgt spid="36867">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6867">
                                            <p:txEl>
                                              <p:pRg st="0" end="0"/>
                                            </p:txEl>
                                          </p:spTgt>
                                        </p:tgtEl>
                                        <p:attrNameLst>
                                          <p:attrName>ppt_h</p:attrName>
                                        </p:attrNameLst>
                                      </p:cBhvr>
                                      <p:tavLst>
                                        <p:tav tm="0">
                                          <p:val>
                                            <p:fltVal val="0"/>
                                          </p:val>
                                        </p:tav>
                                        <p:tav tm="100000">
                                          <p:val>
                                            <p:strVal val="#ppt_h"/>
                                          </p:val>
                                        </p:tav>
                                      </p:tavLst>
                                    </p:anim>
                                    <p:animEffect transition="in" filter="fade">
                                      <p:cBhvr>
                                        <p:cTn id="15" dur="500"/>
                                        <p:tgtEl>
                                          <p:spTgt spid="36867">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grpId="0" nodeType="clickEffect">
                                  <p:stCondLst>
                                    <p:cond delay="0"/>
                                  </p:stCondLst>
                                  <p:childTnLst>
                                    <p:set>
                                      <p:cBhvr>
                                        <p:cTn id="19" dur="1" fill="hold">
                                          <p:stCondLst>
                                            <p:cond delay="0"/>
                                          </p:stCondLst>
                                        </p:cTn>
                                        <p:tgtEl>
                                          <p:spTgt spid="36867">
                                            <p:txEl>
                                              <p:pRg st="2" end="2"/>
                                            </p:txEl>
                                          </p:spTgt>
                                        </p:tgtEl>
                                        <p:attrNameLst>
                                          <p:attrName>style.visibility</p:attrName>
                                        </p:attrNameLst>
                                      </p:cBhvr>
                                      <p:to>
                                        <p:strVal val="visible"/>
                                      </p:to>
                                    </p:set>
                                    <p:anim calcmode="lin" valueType="num">
                                      <p:cBhvr>
                                        <p:cTn id="20" dur="500" fill="hold"/>
                                        <p:tgtEl>
                                          <p:spTgt spid="36867">
                                            <p:txEl>
                                              <p:pRg st="2" end="2"/>
                                            </p:txEl>
                                          </p:spTgt>
                                        </p:tgtEl>
                                        <p:attrNameLst>
                                          <p:attrName>ppt_w</p:attrName>
                                        </p:attrNameLst>
                                      </p:cBhvr>
                                      <p:tavLst>
                                        <p:tav tm="0">
                                          <p:val>
                                            <p:fltVal val="0"/>
                                          </p:val>
                                        </p:tav>
                                        <p:tav tm="100000">
                                          <p:val>
                                            <p:strVal val="#ppt_w"/>
                                          </p:val>
                                        </p:tav>
                                      </p:tavLst>
                                    </p:anim>
                                    <p:anim calcmode="lin" valueType="num">
                                      <p:cBhvr>
                                        <p:cTn id="21" dur="500" fill="hold"/>
                                        <p:tgtEl>
                                          <p:spTgt spid="36867">
                                            <p:txEl>
                                              <p:pRg st="2" end="2"/>
                                            </p:txEl>
                                          </p:spTgt>
                                        </p:tgtEl>
                                        <p:attrNameLst>
                                          <p:attrName>ppt_h</p:attrName>
                                        </p:attrNameLst>
                                      </p:cBhvr>
                                      <p:tavLst>
                                        <p:tav tm="0">
                                          <p:val>
                                            <p:fltVal val="0"/>
                                          </p:val>
                                        </p:tav>
                                        <p:tav tm="100000">
                                          <p:val>
                                            <p:strVal val="#ppt_h"/>
                                          </p:val>
                                        </p:tav>
                                      </p:tavLst>
                                    </p:anim>
                                    <p:animEffect transition="in" filter="fade">
                                      <p:cBhvr>
                                        <p:cTn id="22" dur="500"/>
                                        <p:tgtEl>
                                          <p:spTgt spid="3686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grpId="0" nodeType="clickEffect">
                                  <p:stCondLst>
                                    <p:cond delay="0"/>
                                  </p:stCondLst>
                                  <p:childTnLst>
                                    <p:set>
                                      <p:cBhvr>
                                        <p:cTn id="26" dur="1" fill="hold">
                                          <p:stCondLst>
                                            <p:cond delay="0"/>
                                          </p:stCondLst>
                                        </p:cTn>
                                        <p:tgtEl>
                                          <p:spTgt spid="36867">
                                            <p:txEl>
                                              <p:pRg st="3" end="3"/>
                                            </p:txEl>
                                          </p:spTgt>
                                        </p:tgtEl>
                                        <p:attrNameLst>
                                          <p:attrName>style.visibility</p:attrName>
                                        </p:attrNameLst>
                                      </p:cBhvr>
                                      <p:to>
                                        <p:strVal val="visible"/>
                                      </p:to>
                                    </p:set>
                                    <p:anim calcmode="lin" valueType="num">
                                      <p:cBhvr>
                                        <p:cTn id="27" dur="500" fill="hold"/>
                                        <p:tgtEl>
                                          <p:spTgt spid="36867">
                                            <p:txEl>
                                              <p:pRg st="3" end="3"/>
                                            </p:txEl>
                                          </p:spTgt>
                                        </p:tgtEl>
                                        <p:attrNameLst>
                                          <p:attrName>ppt_w</p:attrName>
                                        </p:attrNameLst>
                                      </p:cBhvr>
                                      <p:tavLst>
                                        <p:tav tm="0">
                                          <p:val>
                                            <p:fltVal val="0"/>
                                          </p:val>
                                        </p:tav>
                                        <p:tav tm="100000">
                                          <p:val>
                                            <p:strVal val="#ppt_w"/>
                                          </p:val>
                                        </p:tav>
                                      </p:tavLst>
                                    </p:anim>
                                    <p:anim calcmode="lin" valueType="num">
                                      <p:cBhvr>
                                        <p:cTn id="28" dur="500" fill="hold"/>
                                        <p:tgtEl>
                                          <p:spTgt spid="36867">
                                            <p:txEl>
                                              <p:pRg st="3" end="3"/>
                                            </p:txEl>
                                          </p:spTgt>
                                        </p:tgtEl>
                                        <p:attrNameLst>
                                          <p:attrName>ppt_h</p:attrName>
                                        </p:attrNameLst>
                                      </p:cBhvr>
                                      <p:tavLst>
                                        <p:tav tm="0">
                                          <p:val>
                                            <p:fltVal val="0"/>
                                          </p:val>
                                        </p:tav>
                                        <p:tav tm="100000">
                                          <p:val>
                                            <p:strVal val="#ppt_h"/>
                                          </p:val>
                                        </p:tav>
                                      </p:tavLst>
                                    </p:anim>
                                    <p:animEffect transition="in" filter="fade">
                                      <p:cBhvr>
                                        <p:cTn id="29" dur="500"/>
                                        <p:tgtEl>
                                          <p:spTgt spid="36867">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36867">
                                            <p:txEl>
                                              <p:pRg st="5" end="5"/>
                                            </p:txEl>
                                          </p:spTgt>
                                        </p:tgtEl>
                                        <p:attrNameLst>
                                          <p:attrName>style.visibility</p:attrName>
                                        </p:attrNameLst>
                                      </p:cBhvr>
                                      <p:to>
                                        <p:strVal val="visible"/>
                                      </p:to>
                                    </p:set>
                                    <p:anim calcmode="lin" valueType="num">
                                      <p:cBhvr>
                                        <p:cTn id="34" dur="500" fill="hold"/>
                                        <p:tgtEl>
                                          <p:spTgt spid="36867">
                                            <p:txEl>
                                              <p:pRg st="5" end="5"/>
                                            </p:txEl>
                                          </p:spTgt>
                                        </p:tgtEl>
                                        <p:attrNameLst>
                                          <p:attrName>ppt_w</p:attrName>
                                        </p:attrNameLst>
                                      </p:cBhvr>
                                      <p:tavLst>
                                        <p:tav tm="0">
                                          <p:val>
                                            <p:fltVal val="0"/>
                                          </p:val>
                                        </p:tav>
                                        <p:tav tm="100000">
                                          <p:val>
                                            <p:strVal val="#ppt_w"/>
                                          </p:val>
                                        </p:tav>
                                      </p:tavLst>
                                    </p:anim>
                                    <p:anim calcmode="lin" valueType="num">
                                      <p:cBhvr>
                                        <p:cTn id="35" dur="500" fill="hold"/>
                                        <p:tgtEl>
                                          <p:spTgt spid="36867">
                                            <p:txEl>
                                              <p:pRg st="5" end="5"/>
                                            </p:txEl>
                                          </p:spTgt>
                                        </p:tgtEl>
                                        <p:attrNameLst>
                                          <p:attrName>ppt_h</p:attrName>
                                        </p:attrNameLst>
                                      </p:cBhvr>
                                      <p:tavLst>
                                        <p:tav tm="0">
                                          <p:val>
                                            <p:fltVal val="0"/>
                                          </p:val>
                                        </p:tav>
                                        <p:tav tm="100000">
                                          <p:val>
                                            <p:strVal val="#ppt_h"/>
                                          </p:val>
                                        </p:tav>
                                      </p:tavLst>
                                    </p:anim>
                                    <p:animEffect transition="in" filter="fade">
                                      <p:cBhvr>
                                        <p:cTn id="36" dur="500"/>
                                        <p:tgtEl>
                                          <p:spTgt spid="36867">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grpId="0" nodeType="clickEffect">
                                  <p:stCondLst>
                                    <p:cond delay="0"/>
                                  </p:stCondLst>
                                  <p:childTnLst>
                                    <p:set>
                                      <p:cBhvr>
                                        <p:cTn id="40" dur="1" fill="hold">
                                          <p:stCondLst>
                                            <p:cond delay="0"/>
                                          </p:stCondLst>
                                        </p:cTn>
                                        <p:tgtEl>
                                          <p:spTgt spid="36867">
                                            <p:txEl>
                                              <p:pRg st="7" end="7"/>
                                            </p:txEl>
                                          </p:spTgt>
                                        </p:tgtEl>
                                        <p:attrNameLst>
                                          <p:attrName>style.visibility</p:attrName>
                                        </p:attrNameLst>
                                      </p:cBhvr>
                                      <p:to>
                                        <p:strVal val="visible"/>
                                      </p:to>
                                    </p:set>
                                    <p:anim calcmode="lin" valueType="num">
                                      <p:cBhvr>
                                        <p:cTn id="41" dur="500" fill="hold"/>
                                        <p:tgtEl>
                                          <p:spTgt spid="36867">
                                            <p:txEl>
                                              <p:pRg st="7" end="7"/>
                                            </p:txEl>
                                          </p:spTgt>
                                        </p:tgtEl>
                                        <p:attrNameLst>
                                          <p:attrName>ppt_w</p:attrName>
                                        </p:attrNameLst>
                                      </p:cBhvr>
                                      <p:tavLst>
                                        <p:tav tm="0">
                                          <p:val>
                                            <p:fltVal val="0"/>
                                          </p:val>
                                        </p:tav>
                                        <p:tav tm="100000">
                                          <p:val>
                                            <p:strVal val="#ppt_w"/>
                                          </p:val>
                                        </p:tav>
                                      </p:tavLst>
                                    </p:anim>
                                    <p:anim calcmode="lin" valueType="num">
                                      <p:cBhvr>
                                        <p:cTn id="42" dur="500" fill="hold"/>
                                        <p:tgtEl>
                                          <p:spTgt spid="36867">
                                            <p:txEl>
                                              <p:pRg st="7" end="7"/>
                                            </p:txEl>
                                          </p:spTgt>
                                        </p:tgtEl>
                                        <p:attrNameLst>
                                          <p:attrName>ppt_h</p:attrName>
                                        </p:attrNameLst>
                                      </p:cBhvr>
                                      <p:tavLst>
                                        <p:tav tm="0">
                                          <p:val>
                                            <p:fltVal val="0"/>
                                          </p:val>
                                        </p:tav>
                                        <p:tav tm="100000">
                                          <p:val>
                                            <p:strVal val="#ppt_h"/>
                                          </p:val>
                                        </p:tav>
                                      </p:tavLst>
                                    </p:anim>
                                    <p:animEffect transition="in" filter="fade">
                                      <p:cBhvr>
                                        <p:cTn id="43" dur="500"/>
                                        <p:tgtEl>
                                          <p:spTgt spid="3686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P spid="3686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7A37CC6B-C621-45E5-8F08-4FABF89767E1}"/>
              </a:ext>
            </a:extLst>
          </p:cNvPr>
          <p:cNvSpPr>
            <a:spLocks noGrp="1" noChangeArrowheads="1"/>
          </p:cNvSpPr>
          <p:nvPr>
            <p:ph type="title"/>
          </p:nvPr>
        </p:nvSpPr>
        <p:spPr>
          <a:xfrm>
            <a:off x="609600" y="131323"/>
            <a:ext cx="10972800" cy="851171"/>
          </a:xfrm>
        </p:spPr>
        <p:txBody>
          <a:bodyPr/>
          <a:lstStyle/>
          <a:p>
            <a:r>
              <a:rPr lang="en-GB" altLang="en-US" sz="4000" b="1" dirty="0">
                <a:latin typeface="Verdana" panose="020B0604030504040204" pitchFamily="34" charset="0"/>
              </a:rPr>
              <a:t>3 types of Project Portfolios </a:t>
            </a:r>
          </a:p>
        </p:txBody>
      </p:sp>
      <p:sp>
        <p:nvSpPr>
          <p:cNvPr id="36867" name="Rectangle 3">
            <a:extLst>
              <a:ext uri="{FF2B5EF4-FFF2-40B4-BE49-F238E27FC236}">
                <a16:creationId xmlns:a16="http://schemas.microsoft.com/office/drawing/2014/main" id="{55A91945-C27F-4260-9C8D-CCD7F7A5BD0B}"/>
              </a:ext>
            </a:extLst>
          </p:cNvPr>
          <p:cNvSpPr>
            <a:spLocks noGrp="1" noChangeArrowheads="1"/>
          </p:cNvSpPr>
          <p:nvPr>
            <p:ph type="body" idx="1"/>
          </p:nvPr>
        </p:nvSpPr>
        <p:spPr>
          <a:xfrm>
            <a:off x="215630" y="982494"/>
            <a:ext cx="11895306" cy="4766553"/>
          </a:xfrm>
        </p:spPr>
        <p:txBody>
          <a:bodyPr>
            <a:normAutofit/>
          </a:bodyPr>
          <a:lstStyle/>
          <a:p>
            <a:pPr marL="0" indent="0" algn="just">
              <a:buNone/>
            </a:pPr>
            <a:endParaRPr lang="en-GB" altLang="en-US" sz="2400" dirty="0">
              <a:latin typeface="Verdana" panose="020B0604030504040204" pitchFamily="34" charset="0"/>
            </a:endParaRPr>
          </a:p>
          <a:p>
            <a:pPr algn="just">
              <a:buFont typeface="Wingdings" panose="05000000000000000000" pitchFamily="2" charset="2"/>
              <a:buChar char="§"/>
            </a:pPr>
            <a:endParaRPr lang="en-GB" altLang="en-US" sz="2400" dirty="0">
              <a:latin typeface="Verdana" panose="020B0604030504040204" pitchFamily="34" charset="0"/>
            </a:endParaRPr>
          </a:p>
          <a:p>
            <a:pPr algn="just">
              <a:buFont typeface="Wingdings" panose="05000000000000000000" pitchFamily="2" charset="2"/>
              <a:buChar char="§"/>
            </a:pPr>
            <a:endParaRPr lang="en-GB" altLang="en-US" sz="2400" dirty="0">
              <a:latin typeface="Verdana" panose="020B0604030504040204" pitchFamily="34" charset="0"/>
            </a:endParaRPr>
          </a:p>
          <a:p>
            <a:pPr marL="0" indent="0" algn="just">
              <a:buNone/>
            </a:pPr>
            <a:endParaRPr lang="en-GB" altLang="en-US" b="1" dirty="0">
              <a:latin typeface="Verdana" panose="020B0604030504040204" pitchFamily="34" charset="0"/>
            </a:endParaRPr>
          </a:p>
        </p:txBody>
      </p:sp>
      <p:graphicFrame>
        <p:nvGraphicFramePr>
          <p:cNvPr id="4" name="Diagram 3">
            <a:extLst>
              <a:ext uri="{FF2B5EF4-FFF2-40B4-BE49-F238E27FC236}">
                <a16:creationId xmlns:a16="http://schemas.microsoft.com/office/drawing/2014/main" id="{CC6942D8-55E3-4C7F-9D0B-A51E8C7D3B47}"/>
              </a:ext>
            </a:extLst>
          </p:cNvPr>
          <p:cNvGraphicFramePr/>
          <p:nvPr>
            <p:extLst>
              <p:ext uri="{D42A27DB-BD31-4B8C-83A1-F6EECF244321}">
                <p14:modId xmlns:p14="http://schemas.microsoft.com/office/powerpoint/2010/main" val="4059587134"/>
              </p:ext>
            </p:extLst>
          </p:nvPr>
        </p:nvGraphicFramePr>
        <p:xfrm>
          <a:off x="215630" y="982494"/>
          <a:ext cx="11895306" cy="5005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714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6866"/>
                                        </p:tgtEl>
                                        <p:attrNameLst>
                                          <p:attrName>style.visibility</p:attrName>
                                        </p:attrNameLst>
                                      </p:cBhvr>
                                      <p:to>
                                        <p:strVal val="visible"/>
                                      </p:to>
                                    </p:set>
                                    <p:anim calcmode="lin" valueType="num">
                                      <p:cBhvr additive="base">
                                        <p:cTn id="7" dur="500" fill="hold"/>
                                        <p:tgtEl>
                                          <p:spTgt spid="36866"/>
                                        </p:tgtEl>
                                        <p:attrNameLst>
                                          <p:attrName>ppt_x</p:attrName>
                                        </p:attrNameLst>
                                      </p:cBhvr>
                                      <p:tavLst>
                                        <p:tav tm="0">
                                          <p:val>
                                            <p:strVal val="#ppt_x"/>
                                          </p:val>
                                        </p:tav>
                                        <p:tav tm="100000">
                                          <p:val>
                                            <p:strVal val="#ppt_x"/>
                                          </p:val>
                                        </p:tav>
                                      </p:tavLst>
                                    </p:anim>
                                    <p:anim calcmode="lin" valueType="num">
                                      <p:cBhvr additive="base">
                                        <p:cTn id="8" dur="500" fill="hold"/>
                                        <p:tgtEl>
                                          <p:spTgt spid="3686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fltVal val="0"/>
                                          </p:val>
                                        </p:tav>
                                        <p:tav tm="100000">
                                          <p:val>
                                            <p:strVal val="#ppt_h"/>
                                          </p:val>
                                        </p:tav>
                                      </p:tavLst>
                                    </p:anim>
                                    <p:animEffect transition="in" filter="fade">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Graphic spid="4"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7A37CC6B-C621-45E5-8F08-4FABF89767E1}"/>
              </a:ext>
            </a:extLst>
          </p:cNvPr>
          <p:cNvSpPr>
            <a:spLocks noGrp="1" noChangeArrowheads="1"/>
          </p:cNvSpPr>
          <p:nvPr>
            <p:ph type="title"/>
          </p:nvPr>
        </p:nvSpPr>
        <p:spPr>
          <a:xfrm>
            <a:off x="609600" y="131323"/>
            <a:ext cx="10972800" cy="851171"/>
          </a:xfrm>
        </p:spPr>
        <p:txBody>
          <a:bodyPr/>
          <a:lstStyle/>
          <a:p>
            <a:r>
              <a:rPr lang="en-GB" altLang="en-US" sz="4000" b="1" dirty="0">
                <a:latin typeface="Verdana" panose="020B0604030504040204" pitchFamily="34" charset="0"/>
              </a:rPr>
              <a:t>Project Management Team</a:t>
            </a:r>
          </a:p>
        </p:txBody>
      </p:sp>
      <p:sp>
        <p:nvSpPr>
          <p:cNvPr id="36867" name="Rectangle 3">
            <a:extLst>
              <a:ext uri="{FF2B5EF4-FFF2-40B4-BE49-F238E27FC236}">
                <a16:creationId xmlns:a16="http://schemas.microsoft.com/office/drawing/2014/main" id="{55A91945-C27F-4260-9C8D-CCD7F7A5BD0B}"/>
              </a:ext>
            </a:extLst>
          </p:cNvPr>
          <p:cNvSpPr>
            <a:spLocks noGrp="1" noChangeArrowheads="1"/>
          </p:cNvSpPr>
          <p:nvPr>
            <p:ph type="body" idx="1"/>
          </p:nvPr>
        </p:nvSpPr>
        <p:spPr>
          <a:xfrm>
            <a:off x="215630" y="875490"/>
            <a:ext cx="11760739" cy="4873558"/>
          </a:xfrm>
        </p:spPr>
        <p:txBody>
          <a:bodyPr>
            <a:normAutofit fontScale="85000" lnSpcReduction="20000"/>
          </a:bodyPr>
          <a:lstStyle/>
          <a:p>
            <a:pPr algn="just">
              <a:buFont typeface="Wingdings" panose="05000000000000000000" pitchFamily="2" charset="2"/>
              <a:buChar char="§"/>
            </a:pPr>
            <a:r>
              <a:rPr lang="en-GB" altLang="en-US" dirty="0">
                <a:latin typeface="Verdana" panose="020B0604030504040204" pitchFamily="34" charset="0"/>
              </a:rPr>
              <a:t>They would be responsible for implementing the project with their team whether it is an internal team or external contractor</a:t>
            </a:r>
          </a:p>
          <a:p>
            <a:pPr marL="0" indent="0" algn="just">
              <a:buNone/>
            </a:pPr>
            <a:endParaRPr lang="en-GB" altLang="en-US" b="1" dirty="0">
              <a:latin typeface="Verdana" panose="020B0604030504040204" pitchFamily="34" charset="0"/>
            </a:endParaRPr>
          </a:p>
          <a:p>
            <a:pPr algn="just">
              <a:buFont typeface="Wingdings" panose="05000000000000000000" pitchFamily="2" charset="2"/>
              <a:buChar char="§"/>
            </a:pPr>
            <a:r>
              <a:rPr lang="en-GB" altLang="en-US" dirty="0">
                <a:latin typeface="Verdana" panose="020B0604030504040204" pitchFamily="34" charset="0"/>
              </a:rPr>
              <a:t>The project manager should demonstrate to senior management that the project aims= company aims</a:t>
            </a:r>
          </a:p>
          <a:p>
            <a:pPr marL="0" indent="0" algn="just">
              <a:buNone/>
            </a:pPr>
            <a:endParaRPr lang="en-GB" altLang="en-US" dirty="0">
              <a:latin typeface="Verdana" panose="020B0604030504040204" pitchFamily="34" charset="0"/>
            </a:endParaRPr>
          </a:p>
          <a:p>
            <a:pPr algn="just">
              <a:buFont typeface="Wingdings" panose="05000000000000000000" pitchFamily="2" charset="2"/>
              <a:buChar char="§"/>
            </a:pPr>
            <a:r>
              <a:rPr lang="en-GB" altLang="en-US" dirty="0">
                <a:latin typeface="Verdana" panose="020B0604030504040204" pitchFamily="34" charset="0"/>
              </a:rPr>
              <a:t>Must also explain to project team members and other stakeholders why certain project aims are prioritised and critical based on the dependency chart </a:t>
            </a:r>
          </a:p>
          <a:p>
            <a:pPr marL="0" indent="0" algn="just">
              <a:buNone/>
            </a:pPr>
            <a:endParaRPr lang="en-GB" altLang="en-US" dirty="0">
              <a:latin typeface="Verdana" panose="020B0604030504040204" pitchFamily="34" charset="0"/>
            </a:endParaRPr>
          </a:p>
          <a:p>
            <a:pPr algn="just">
              <a:buFont typeface="Wingdings" panose="05000000000000000000" pitchFamily="2" charset="2"/>
              <a:buChar char="§"/>
            </a:pPr>
            <a:r>
              <a:rPr lang="en-GB" altLang="en-US" dirty="0">
                <a:latin typeface="Verdana" panose="020B0604030504040204" pitchFamily="34" charset="0"/>
              </a:rPr>
              <a:t>Must have a good communication plan to ensure every stakeholder is clear about what they must do. The WBS is useful to aid the plan</a:t>
            </a:r>
          </a:p>
          <a:p>
            <a:endParaRPr lang="en-GB" altLang="en-US" dirty="0">
              <a:latin typeface="Verdana" panose="020B0604030504040204" pitchFamily="34" charset="0"/>
            </a:endParaRPr>
          </a:p>
        </p:txBody>
      </p:sp>
    </p:spTree>
    <p:extLst>
      <p:ext uri="{BB962C8B-B14F-4D97-AF65-F5344CB8AC3E}">
        <p14:creationId xmlns:p14="http://schemas.microsoft.com/office/powerpoint/2010/main" val="2737186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6866"/>
                                        </p:tgtEl>
                                        <p:attrNameLst>
                                          <p:attrName>style.visibility</p:attrName>
                                        </p:attrNameLst>
                                      </p:cBhvr>
                                      <p:to>
                                        <p:strVal val="visible"/>
                                      </p:to>
                                    </p:set>
                                    <p:anim calcmode="lin" valueType="num">
                                      <p:cBhvr additive="base">
                                        <p:cTn id="7" dur="500" fill="hold"/>
                                        <p:tgtEl>
                                          <p:spTgt spid="36866"/>
                                        </p:tgtEl>
                                        <p:attrNameLst>
                                          <p:attrName>ppt_x</p:attrName>
                                        </p:attrNameLst>
                                      </p:cBhvr>
                                      <p:tavLst>
                                        <p:tav tm="0">
                                          <p:val>
                                            <p:strVal val="#ppt_x"/>
                                          </p:val>
                                        </p:tav>
                                        <p:tav tm="100000">
                                          <p:val>
                                            <p:strVal val="#ppt_x"/>
                                          </p:val>
                                        </p:tav>
                                      </p:tavLst>
                                    </p:anim>
                                    <p:anim calcmode="lin" valueType="num">
                                      <p:cBhvr additive="base">
                                        <p:cTn id="8" dur="500" fill="hold"/>
                                        <p:tgtEl>
                                          <p:spTgt spid="3686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36867">
                                            <p:txEl>
                                              <p:pRg st="0" end="0"/>
                                            </p:txEl>
                                          </p:spTgt>
                                        </p:tgtEl>
                                        <p:attrNameLst>
                                          <p:attrName>style.visibility</p:attrName>
                                        </p:attrNameLst>
                                      </p:cBhvr>
                                      <p:to>
                                        <p:strVal val="visible"/>
                                      </p:to>
                                    </p:set>
                                    <p:anim calcmode="lin" valueType="num">
                                      <p:cBhvr>
                                        <p:cTn id="13" dur="500" fill="hold"/>
                                        <p:tgtEl>
                                          <p:spTgt spid="36867">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6867">
                                            <p:txEl>
                                              <p:pRg st="0" end="0"/>
                                            </p:txEl>
                                          </p:spTgt>
                                        </p:tgtEl>
                                        <p:attrNameLst>
                                          <p:attrName>ppt_h</p:attrName>
                                        </p:attrNameLst>
                                      </p:cBhvr>
                                      <p:tavLst>
                                        <p:tav tm="0">
                                          <p:val>
                                            <p:fltVal val="0"/>
                                          </p:val>
                                        </p:tav>
                                        <p:tav tm="100000">
                                          <p:val>
                                            <p:strVal val="#ppt_h"/>
                                          </p:val>
                                        </p:tav>
                                      </p:tavLst>
                                    </p:anim>
                                    <p:animEffect transition="in" filter="fade">
                                      <p:cBhvr>
                                        <p:cTn id="15" dur="500"/>
                                        <p:tgtEl>
                                          <p:spTgt spid="36867">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grpId="0" nodeType="clickEffect">
                                  <p:stCondLst>
                                    <p:cond delay="0"/>
                                  </p:stCondLst>
                                  <p:childTnLst>
                                    <p:set>
                                      <p:cBhvr>
                                        <p:cTn id="19" dur="1" fill="hold">
                                          <p:stCondLst>
                                            <p:cond delay="0"/>
                                          </p:stCondLst>
                                        </p:cTn>
                                        <p:tgtEl>
                                          <p:spTgt spid="36867">
                                            <p:txEl>
                                              <p:pRg st="2" end="2"/>
                                            </p:txEl>
                                          </p:spTgt>
                                        </p:tgtEl>
                                        <p:attrNameLst>
                                          <p:attrName>style.visibility</p:attrName>
                                        </p:attrNameLst>
                                      </p:cBhvr>
                                      <p:to>
                                        <p:strVal val="visible"/>
                                      </p:to>
                                    </p:set>
                                    <p:anim calcmode="lin" valueType="num">
                                      <p:cBhvr>
                                        <p:cTn id="20" dur="500" fill="hold"/>
                                        <p:tgtEl>
                                          <p:spTgt spid="36867">
                                            <p:txEl>
                                              <p:pRg st="2" end="2"/>
                                            </p:txEl>
                                          </p:spTgt>
                                        </p:tgtEl>
                                        <p:attrNameLst>
                                          <p:attrName>ppt_w</p:attrName>
                                        </p:attrNameLst>
                                      </p:cBhvr>
                                      <p:tavLst>
                                        <p:tav tm="0">
                                          <p:val>
                                            <p:fltVal val="0"/>
                                          </p:val>
                                        </p:tav>
                                        <p:tav tm="100000">
                                          <p:val>
                                            <p:strVal val="#ppt_w"/>
                                          </p:val>
                                        </p:tav>
                                      </p:tavLst>
                                    </p:anim>
                                    <p:anim calcmode="lin" valueType="num">
                                      <p:cBhvr>
                                        <p:cTn id="21" dur="500" fill="hold"/>
                                        <p:tgtEl>
                                          <p:spTgt spid="36867">
                                            <p:txEl>
                                              <p:pRg st="2" end="2"/>
                                            </p:txEl>
                                          </p:spTgt>
                                        </p:tgtEl>
                                        <p:attrNameLst>
                                          <p:attrName>ppt_h</p:attrName>
                                        </p:attrNameLst>
                                      </p:cBhvr>
                                      <p:tavLst>
                                        <p:tav tm="0">
                                          <p:val>
                                            <p:fltVal val="0"/>
                                          </p:val>
                                        </p:tav>
                                        <p:tav tm="100000">
                                          <p:val>
                                            <p:strVal val="#ppt_h"/>
                                          </p:val>
                                        </p:tav>
                                      </p:tavLst>
                                    </p:anim>
                                    <p:animEffect transition="in" filter="fade">
                                      <p:cBhvr>
                                        <p:cTn id="22" dur="500"/>
                                        <p:tgtEl>
                                          <p:spTgt spid="3686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grpId="0" nodeType="clickEffect">
                                  <p:stCondLst>
                                    <p:cond delay="0"/>
                                  </p:stCondLst>
                                  <p:childTnLst>
                                    <p:set>
                                      <p:cBhvr>
                                        <p:cTn id="26" dur="1" fill="hold">
                                          <p:stCondLst>
                                            <p:cond delay="0"/>
                                          </p:stCondLst>
                                        </p:cTn>
                                        <p:tgtEl>
                                          <p:spTgt spid="36867">
                                            <p:txEl>
                                              <p:pRg st="4" end="4"/>
                                            </p:txEl>
                                          </p:spTgt>
                                        </p:tgtEl>
                                        <p:attrNameLst>
                                          <p:attrName>style.visibility</p:attrName>
                                        </p:attrNameLst>
                                      </p:cBhvr>
                                      <p:to>
                                        <p:strVal val="visible"/>
                                      </p:to>
                                    </p:set>
                                    <p:anim calcmode="lin" valueType="num">
                                      <p:cBhvr>
                                        <p:cTn id="27" dur="500" fill="hold"/>
                                        <p:tgtEl>
                                          <p:spTgt spid="36867">
                                            <p:txEl>
                                              <p:pRg st="4" end="4"/>
                                            </p:txEl>
                                          </p:spTgt>
                                        </p:tgtEl>
                                        <p:attrNameLst>
                                          <p:attrName>ppt_w</p:attrName>
                                        </p:attrNameLst>
                                      </p:cBhvr>
                                      <p:tavLst>
                                        <p:tav tm="0">
                                          <p:val>
                                            <p:fltVal val="0"/>
                                          </p:val>
                                        </p:tav>
                                        <p:tav tm="100000">
                                          <p:val>
                                            <p:strVal val="#ppt_w"/>
                                          </p:val>
                                        </p:tav>
                                      </p:tavLst>
                                    </p:anim>
                                    <p:anim calcmode="lin" valueType="num">
                                      <p:cBhvr>
                                        <p:cTn id="28" dur="500" fill="hold"/>
                                        <p:tgtEl>
                                          <p:spTgt spid="36867">
                                            <p:txEl>
                                              <p:pRg st="4" end="4"/>
                                            </p:txEl>
                                          </p:spTgt>
                                        </p:tgtEl>
                                        <p:attrNameLst>
                                          <p:attrName>ppt_h</p:attrName>
                                        </p:attrNameLst>
                                      </p:cBhvr>
                                      <p:tavLst>
                                        <p:tav tm="0">
                                          <p:val>
                                            <p:fltVal val="0"/>
                                          </p:val>
                                        </p:tav>
                                        <p:tav tm="100000">
                                          <p:val>
                                            <p:strVal val="#ppt_h"/>
                                          </p:val>
                                        </p:tav>
                                      </p:tavLst>
                                    </p:anim>
                                    <p:animEffect transition="in" filter="fade">
                                      <p:cBhvr>
                                        <p:cTn id="29" dur="500"/>
                                        <p:tgtEl>
                                          <p:spTgt spid="36867">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36867">
                                            <p:txEl>
                                              <p:pRg st="6" end="6"/>
                                            </p:txEl>
                                          </p:spTgt>
                                        </p:tgtEl>
                                        <p:attrNameLst>
                                          <p:attrName>style.visibility</p:attrName>
                                        </p:attrNameLst>
                                      </p:cBhvr>
                                      <p:to>
                                        <p:strVal val="visible"/>
                                      </p:to>
                                    </p:set>
                                    <p:anim calcmode="lin" valueType="num">
                                      <p:cBhvr>
                                        <p:cTn id="34" dur="500" fill="hold"/>
                                        <p:tgtEl>
                                          <p:spTgt spid="36867">
                                            <p:txEl>
                                              <p:pRg st="6" end="6"/>
                                            </p:txEl>
                                          </p:spTgt>
                                        </p:tgtEl>
                                        <p:attrNameLst>
                                          <p:attrName>ppt_w</p:attrName>
                                        </p:attrNameLst>
                                      </p:cBhvr>
                                      <p:tavLst>
                                        <p:tav tm="0">
                                          <p:val>
                                            <p:fltVal val="0"/>
                                          </p:val>
                                        </p:tav>
                                        <p:tav tm="100000">
                                          <p:val>
                                            <p:strVal val="#ppt_w"/>
                                          </p:val>
                                        </p:tav>
                                      </p:tavLst>
                                    </p:anim>
                                    <p:anim calcmode="lin" valueType="num">
                                      <p:cBhvr>
                                        <p:cTn id="35" dur="500" fill="hold"/>
                                        <p:tgtEl>
                                          <p:spTgt spid="36867">
                                            <p:txEl>
                                              <p:pRg st="6" end="6"/>
                                            </p:txEl>
                                          </p:spTgt>
                                        </p:tgtEl>
                                        <p:attrNameLst>
                                          <p:attrName>ppt_h</p:attrName>
                                        </p:attrNameLst>
                                      </p:cBhvr>
                                      <p:tavLst>
                                        <p:tav tm="0">
                                          <p:val>
                                            <p:fltVal val="0"/>
                                          </p:val>
                                        </p:tav>
                                        <p:tav tm="100000">
                                          <p:val>
                                            <p:strVal val="#ppt_h"/>
                                          </p:val>
                                        </p:tav>
                                      </p:tavLst>
                                    </p:anim>
                                    <p:animEffect transition="in" filter="fade">
                                      <p:cBhvr>
                                        <p:cTn id="36" dur="500"/>
                                        <p:tgtEl>
                                          <p:spTgt spid="3686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P spid="3686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7A37CC6B-C621-45E5-8F08-4FABF89767E1}"/>
              </a:ext>
            </a:extLst>
          </p:cNvPr>
          <p:cNvSpPr>
            <a:spLocks noGrp="1" noChangeArrowheads="1"/>
          </p:cNvSpPr>
          <p:nvPr>
            <p:ph type="title"/>
          </p:nvPr>
        </p:nvSpPr>
        <p:spPr>
          <a:xfrm>
            <a:off x="609600" y="131323"/>
            <a:ext cx="10972800" cy="851171"/>
          </a:xfrm>
        </p:spPr>
        <p:txBody>
          <a:bodyPr/>
          <a:lstStyle/>
          <a:p>
            <a:r>
              <a:rPr lang="en-GB" altLang="en-US" sz="4000" b="1" dirty="0">
                <a:latin typeface="Verdana" panose="020B0604030504040204" pitchFamily="34" charset="0"/>
              </a:rPr>
              <a:t>Project Management Team</a:t>
            </a:r>
          </a:p>
        </p:txBody>
      </p:sp>
      <p:sp>
        <p:nvSpPr>
          <p:cNvPr id="36867" name="Rectangle 3">
            <a:extLst>
              <a:ext uri="{FF2B5EF4-FFF2-40B4-BE49-F238E27FC236}">
                <a16:creationId xmlns:a16="http://schemas.microsoft.com/office/drawing/2014/main" id="{55A91945-C27F-4260-9C8D-CCD7F7A5BD0B}"/>
              </a:ext>
            </a:extLst>
          </p:cNvPr>
          <p:cNvSpPr>
            <a:spLocks noGrp="1" noChangeArrowheads="1"/>
          </p:cNvSpPr>
          <p:nvPr>
            <p:ph type="body" idx="1"/>
          </p:nvPr>
        </p:nvSpPr>
        <p:spPr>
          <a:xfrm>
            <a:off x="215630" y="875490"/>
            <a:ext cx="11760739" cy="4873558"/>
          </a:xfrm>
        </p:spPr>
        <p:txBody>
          <a:bodyPr>
            <a:normAutofit fontScale="85000" lnSpcReduction="10000"/>
          </a:bodyPr>
          <a:lstStyle/>
          <a:p>
            <a:pPr algn="just">
              <a:buFont typeface="Wingdings" panose="05000000000000000000" pitchFamily="2" charset="2"/>
              <a:buChar char="§"/>
            </a:pPr>
            <a:r>
              <a:rPr lang="en-GB" altLang="en-US" dirty="0">
                <a:latin typeface="Verdana" panose="020B0604030504040204" pitchFamily="34" charset="0"/>
              </a:rPr>
              <a:t>Project managers can use scenario planning to get the best out of each stakeholder and to make the project a success</a:t>
            </a:r>
          </a:p>
          <a:p>
            <a:pPr marL="0" indent="0" algn="just">
              <a:buNone/>
            </a:pPr>
            <a:endParaRPr lang="en-GB" altLang="en-US" dirty="0">
              <a:latin typeface="Verdana" panose="020B0604030504040204" pitchFamily="34" charset="0"/>
            </a:endParaRPr>
          </a:p>
          <a:p>
            <a:pPr algn="just">
              <a:buFont typeface="Wingdings" panose="05000000000000000000" pitchFamily="2" charset="2"/>
              <a:buChar char="§"/>
            </a:pPr>
            <a:r>
              <a:rPr lang="en-GB" altLang="en-US" dirty="0">
                <a:latin typeface="Verdana" panose="020B0604030504040204" pitchFamily="34" charset="0"/>
              </a:rPr>
              <a:t>It involves imagining how the future is going to look like and how long run survivability of a project or what is being developed could be made possible and maintained</a:t>
            </a:r>
          </a:p>
          <a:p>
            <a:pPr marL="0" indent="0" algn="just">
              <a:buNone/>
            </a:pPr>
            <a:endParaRPr lang="en-GB" altLang="en-US" dirty="0">
              <a:latin typeface="Verdana" panose="020B0604030504040204" pitchFamily="34" charset="0"/>
            </a:endParaRPr>
          </a:p>
          <a:p>
            <a:pPr algn="just">
              <a:buFont typeface="Wingdings" panose="05000000000000000000" pitchFamily="2" charset="2"/>
              <a:buChar char="§"/>
            </a:pPr>
            <a:r>
              <a:rPr lang="en-GB" altLang="en-US" dirty="0">
                <a:latin typeface="Verdana" panose="020B0604030504040204" pitchFamily="34" charset="0"/>
              </a:rPr>
              <a:t>It can help each internal stakeholder to work as a team and to focus on success and sustainability</a:t>
            </a:r>
          </a:p>
          <a:p>
            <a:pPr marL="0" indent="0" algn="just">
              <a:buNone/>
            </a:pPr>
            <a:endParaRPr lang="en-GB" altLang="en-US" dirty="0">
              <a:latin typeface="Verdana" panose="020B0604030504040204" pitchFamily="34" charset="0"/>
            </a:endParaRPr>
          </a:p>
          <a:p>
            <a:pPr algn="just">
              <a:buFont typeface="Wingdings" panose="05000000000000000000" pitchFamily="2" charset="2"/>
              <a:buChar char="§"/>
            </a:pPr>
            <a:r>
              <a:rPr lang="en-GB" altLang="en-US" dirty="0">
                <a:latin typeface="Verdana" panose="020B0604030504040204" pitchFamily="34" charset="0"/>
              </a:rPr>
              <a:t>This can be done through a communication plan</a:t>
            </a:r>
          </a:p>
        </p:txBody>
      </p:sp>
      <p:pic>
        <p:nvPicPr>
          <p:cNvPr id="94213" name="Picture 5" descr="BD05251_">
            <a:extLst>
              <a:ext uri="{FF2B5EF4-FFF2-40B4-BE49-F238E27FC236}">
                <a16:creationId xmlns:a16="http://schemas.microsoft.com/office/drawing/2014/main" id="{BA3F0FBA-D277-47AD-9F0B-521593F8FD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49064" y="4797358"/>
            <a:ext cx="1373188" cy="149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118903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94213"/>
                                        </p:tgtEl>
                                        <p:attrNameLst>
                                          <p:attrName>style.visibility</p:attrName>
                                        </p:attrNameLst>
                                      </p:cBhvr>
                                      <p:to>
                                        <p:strVal val="visible"/>
                                      </p:to>
                                    </p:set>
                                    <p:anim calcmode="lin" valueType="num">
                                      <p:cBhvr additive="base">
                                        <p:cTn id="7" dur="500" fill="hold"/>
                                        <p:tgtEl>
                                          <p:spTgt spid="94213"/>
                                        </p:tgtEl>
                                        <p:attrNameLst>
                                          <p:attrName>ppt_x</p:attrName>
                                        </p:attrNameLst>
                                      </p:cBhvr>
                                      <p:tavLst>
                                        <p:tav tm="0">
                                          <p:val>
                                            <p:strVal val="0-#ppt_w/2"/>
                                          </p:val>
                                        </p:tav>
                                        <p:tav tm="100000">
                                          <p:val>
                                            <p:strVal val="#ppt_x"/>
                                          </p:val>
                                        </p:tav>
                                      </p:tavLst>
                                    </p:anim>
                                    <p:anim calcmode="lin" valueType="num">
                                      <p:cBhvr additive="base">
                                        <p:cTn id="8" dur="500" fill="hold"/>
                                        <p:tgtEl>
                                          <p:spTgt spid="9421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6866"/>
                                        </p:tgtEl>
                                        <p:attrNameLst>
                                          <p:attrName>style.visibility</p:attrName>
                                        </p:attrNameLst>
                                      </p:cBhvr>
                                      <p:to>
                                        <p:strVal val="visible"/>
                                      </p:to>
                                    </p:set>
                                    <p:anim calcmode="lin" valueType="num">
                                      <p:cBhvr additive="base">
                                        <p:cTn id="13" dur="500" fill="hold"/>
                                        <p:tgtEl>
                                          <p:spTgt spid="36866"/>
                                        </p:tgtEl>
                                        <p:attrNameLst>
                                          <p:attrName>ppt_x</p:attrName>
                                        </p:attrNameLst>
                                      </p:cBhvr>
                                      <p:tavLst>
                                        <p:tav tm="0">
                                          <p:val>
                                            <p:strVal val="#ppt_x"/>
                                          </p:val>
                                        </p:tav>
                                        <p:tav tm="100000">
                                          <p:val>
                                            <p:strVal val="#ppt_x"/>
                                          </p:val>
                                        </p:tav>
                                      </p:tavLst>
                                    </p:anim>
                                    <p:anim calcmode="lin" valueType="num">
                                      <p:cBhvr additive="base">
                                        <p:cTn id="14" dur="500" fill="hold"/>
                                        <p:tgtEl>
                                          <p:spTgt spid="3686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6867">
                                            <p:txEl>
                                              <p:pRg st="0" end="0"/>
                                            </p:txEl>
                                          </p:spTgt>
                                        </p:tgtEl>
                                        <p:attrNameLst>
                                          <p:attrName>style.visibility</p:attrName>
                                        </p:attrNameLst>
                                      </p:cBhvr>
                                      <p:to>
                                        <p:strVal val="visible"/>
                                      </p:to>
                                    </p:set>
                                    <p:anim calcmode="lin" valueType="num">
                                      <p:cBhvr>
                                        <p:cTn id="19" dur="500" fill="hold"/>
                                        <p:tgtEl>
                                          <p:spTgt spid="36867">
                                            <p:txEl>
                                              <p:pRg st="0" end="0"/>
                                            </p:txEl>
                                          </p:spTgt>
                                        </p:tgtEl>
                                        <p:attrNameLst>
                                          <p:attrName>ppt_w</p:attrName>
                                        </p:attrNameLst>
                                      </p:cBhvr>
                                      <p:tavLst>
                                        <p:tav tm="0">
                                          <p:val>
                                            <p:fltVal val="0"/>
                                          </p:val>
                                        </p:tav>
                                        <p:tav tm="100000">
                                          <p:val>
                                            <p:strVal val="#ppt_w"/>
                                          </p:val>
                                        </p:tav>
                                      </p:tavLst>
                                    </p:anim>
                                    <p:anim calcmode="lin" valueType="num">
                                      <p:cBhvr>
                                        <p:cTn id="20" dur="500" fill="hold"/>
                                        <p:tgtEl>
                                          <p:spTgt spid="36867">
                                            <p:txEl>
                                              <p:pRg st="0" end="0"/>
                                            </p:txEl>
                                          </p:spTgt>
                                        </p:tgtEl>
                                        <p:attrNameLst>
                                          <p:attrName>ppt_h</p:attrName>
                                        </p:attrNameLst>
                                      </p:cBhvr>
                                      <p:tavLst>
                                        <p:tav tm="0">
                                          <p:val>
                                            <p:fltVal val="0"/>
                                          </p:val>
                                        </p:tav>
                                        <p:tav tm="100000">
                                          <p:val>
                                            <p:strVal val="#ppt_h"/>
                                          </p:val>
                                        </p:tav>
                                      </p:tavLst>
                                    </p:anim>
                                    <p:animEffect transition="in" filter="fade">
                                      <p:cBhvr>
                                        <p:cTn id="21" dur="500"/>
                                        <p:tgtEl>
                                          <p:spTgt spid="36867">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36867">
                                            <p:txEl>
                                              <p:pRg st="2" end="2"/>
                                            </p:txEl>
                                          </p:spTgt>
                                        </p:tgtEl>
                                        <p:attrNameLst>
                                          <p:attrName>style.visibility</p:attrName>
                                        </p:attrNameLst>
                                      </p:cBhvr>
                                      <p:to>
                                        <p:strVal val="visible"/>
                                      </p:to>
                                    </p:set>
                                    <p:anim calcmode="lin" valueType="num">
                                      <p:cBhvr>
                                        <p:cTn id="26" dur="500" fill="hold"/>
                                        <p:tgtEl>
                                          <p:spTgt spid="36867">
                                            <p:txEl>
                                              <p:pRg st="2" end="2"/>
                                            </p:txEl>
                                          </p:spTgt>
                                        </p:tgtEl>
                                        <p:attrNameLst>
                                          <p:attrName>ppt_w</p:attrName>
                                        </p:attrNameLst>
                                      </p:cBhvr>
                                      <p:tavLst>
                                        <p:tav tm="0">
                                          <p:val>
                                            <p:fltVal val="0"/>
                                          </p:val>
                                        </p:tav>
                                        <p:tav tm="100000">
                                          <p:val>
                                            <p:strVal val="#ppt_w"/>
                                          </p:val>
                                        </p:tav>
                                      </p:tavLst>
                                    </p:anim>
                                    <p:anim calcmode="lin" valueType="num">
                                      <p:cBhvr>
                                        <p:cTn id="27" dur="500" fill="hold"/>
                                        <p:tgtEl>
                                          <p:spTgt spid="36867">
                                            <p:txEl>
                                              <p:pRg st="2" end="2"/>
                                            </p:txEl>
                                          </p:spTgt>
                                        </p:tgtEl>
                                        <p:attrNameLst>
                                          <p:attrName>ppt_h</p:attrName>
                                        </p:attrNameLst>
                                      </p:cBhvr>
                                      <p:tavLst>
                                        <p:tav tm="0">
                                          <p:val>
                                            <p:fltVal val="0"/>
                                          </p:val>
                                        </p:tav>
                                        <p:tav tm="100000">
                                          <p:val>
                                            <p:strVal val="#ppt_h"/>
                                          </p:val>
                                        </p:tav>
                                      </p:tavLst>
                                    </p:anim>
                                    <p:animEffect transition="in" filter="fade">
                                      <p:cBhvr>
                                        <p:cTn id="28" dur="500"/>
                                        <p:tgtEl>
                                          <p:spTgt spid="36867">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36867">
                                            <p:txEl>
                                              <p:pRg st="4" end="4"/>
                                            </p:txEl>
                                          </p:spTgt>
                                        </p:tgtEl>
                                        <p:attrNameLst>
                                          <p:attrName>style.visibility</p:attrName>
                                        </p:attrNameLst>
                                      </p:cBhvr>
                                      <p:to>
                                        <p:strVal val="visible"/>
                                      </p:to>
                                    </p:set>
                                    <p:anim calcmode="lin" valueType="num">
                                      <p:cBhvr>
                                        <p:cTn id="33" dur="500" fill="hold"/>
                                        <p:tgtEl>
                                          <p:spTgt spid="36867">
                                            <p:txEl>
                                              <p:pRg st="4" end="4"/>
                                            </p:txEl>
                                          </p:spTgt>
                                        </p:tgtEl>
                                        <p:attrNameLst>
                                          <p:attrName>ppt_w</p:attrName>
                                        </p:attrNameLst>
                                      </p:cBhvr>
                                      <p:tavLst>
                                        <p:tav tm="0">
                                          <p:val>
                                            <p:fltVal val="0"/>
                                          </p:val>
                                        </p:tav>
                                        <p:tav tm="100000">
                                          <p:val>
                                            <p:strVal val="#ppt_w"/>
                                          </p:val>
                                        </p:tav>
                                      </p:tavLst>
                                    </p:anim>
                                    <p:anim calcmode="lin" valueType="num">
                                      <p:cBhvr>
                                        <p:cTn id="34" dur="500" fill="hold"/>
                                        <p:tgtEl>
                                          <p:spTgt spid="36867">
                                            <p:txEl>
                                              <p:pRg st="4" end="4"/>
                                            </p:txEl>
                                          </p:spTgt>
                                        </p:tgtEl>
                                        <p:attrNameLst>
                                          <p:attrName>ppt_h</p:attrName>
                                        </p:attrNameLst>
                                      </p:cBhvr>
                                      <p:tavLst>
                                        <p:tav tm="0">
                                          <p:val>
                                            <p:fltVal val="0"/>
                                          </p:val>
                                        </p:tav>
                                        <p:tav tm="100000">
                                          <p:val>
                                            <p:strVal val="#ppt_h"/>
                                          </p:val>
                                        </p:tav>
                                      </p:tavLst>
                                    </p:anim>
                                    <p:animEffect transition="in" filter="fade">
                                      <p:cBhvr>
                                        <p:cTn id="35" dur="500"/>
                                        <p:tgtEl>
                                          <p:spTgt spid="36867">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grpId="0" nodeType="clickEffect">
                                  <p:stCondLst>
                                    <p:cond delay="0"/>
                                  </p:stCondLst>
                                  <p:childTnLst>
                                    <p:set>
                                      <p:cBhvr>
                                        <p:cTn id="39" dur="1" fill="hold">
                                          <p:stCondLst>
                                            <p:cond delay="0"/>
                                          </p:stCondLst>
                                        </p:cTn>
                                        <p:tgtEl>
                                          <p:spTgt spid="36867">
                                            <p:txEl>
                                              <p:pRg st="6" end="6"/>
                                            </p:txEl>
                                          </p:spTgt>
                                        </p:tgtEl>
                                        <p:attrNameLst>
                                          <p:attrName>style.visibility</p:attrName>
                                        </p:attrNameLst>
                                      </p:cBhvr>
                                      <p:to>
                                        <p:strVal val="visible"/>
                                      </p:to>
                                    </p:set>
                                    <p:anim calcmode="lin" valueType="num">
                                      <p:cBhvr>
                                        <p:cTn id="40" dur="500" fill="hold"/>
                                        <p:tgtEl>
                                          <p:spTgt spid="36867">
                                            <p:txEl>
                                              <p:pRg st="6" end="6"/>
                                            </p:txEl>
                                          </p:spTgt>
                                        </p:tgtEl>
                                        <p:attrNameLst>
                                          <p:attrName>ppt_w</p:attrName>
                                        </p:attrNameLst>
                                      </p:cBhvr>
                                      <p:tavLst>
                                        <p:tav tm="0">
                                          <p:val>
                                            <p:fltVal val="0"/>
                                          </p:val>
                                        </p:tav>
                                        <p:tav tm="100000">
                                          <p:val>
                                            <p:strVal val="#ppt_w"/>
                                          </p:val>
                                        </p:tav>
                                      </p:tavLst>
                                    </p:anim>
                                    <p:anim calcmode="lin" valueType="num">
                                      <p:cBhvr>
                                        <p:cTn id="41" dur="500" fill="hold"/>
                                        <p:tgtEl>
                                          <p:spTgt spid="36867">
                                            <p:txEl>
                                              <p:pRg st="6" end="6"/>
                                            </p:txEl>
                                          </p:spTgt>
                                        </p:tgtEl>
                                        <p:attrNameLst>
                                          <p:attrName>ppt_h</p:attrName>
                                        </p:attrNameLst>
                                      </p:cBhvr>
                                      <p:tavLst>
                                        <p:tav tm="0">
                                          <p:val>
                                            <p:fltVal val="0"/>
                                          </p:val>
                                        </p:tav>
                                        <p:tav tm="100000">
                                          <p:val>
                                            <p:strVal val="#ppt_h"/>
                                          </p:val>
                                        </p:tav>
                                      </p:tavLst>
                                    </p:anim>
                                    <p:animEffect transition="in" filter="fade">
                                      <p:cBhvr>
                                        <p:cTn id="42" dur="500"/>
                                        <p:tgtEl>
                                          <p:spTgt spid="3686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P spid="3686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FF8AFFCE-976F-4E32-A603-7370C92DE34C}"/>
              </a:ext>
            </a:extLst>
          </p:cNvPr>
          <p:cNvSpPr>
            <a:spLocks noGrp="1" noChangeArrowheads="1"/>
          </p:cNvSpPr>
          <p:nvPr>
            <p:ph type="title"/>
          </p:nvPr>
        </p:nvSpPr>
        <p:spPr>
          <a:xfrm>
            <a:off x="550333" y="293689"/>
            <a:ext cx="10972800" cy="1143000"/>
          </a:xfrm>
        </p:spPr>
        <p:txBody>
          <a:bodyPr/>
          <a:lstStyle/>
          <a:p>
            <a:r>
              <a:rPr lang="en-GB" altLang="en-US" sz="4000" b="1" dirty="0">
                <a:latin typeface="Verdana" panose="020B0604030504040204" pitchFamily="34" charset="0"/>
              </a:rPr>
              <a:t>Role of the Organisation</a:t>
            </a:r>
          </a:p>
        </p:txBody>
      </p:sp>
      <p:sp>
        <p:nvSpPr>
          <p:cNvPr id="38915" name="Text Box 5">
            <a:extLst>
              <a:ext uri="{FF2B5EF4-FFF2-40B4-BE49-F238E27FC236}">
                <a16:creationId xmlns:a16="http://schemas.microsoft.com/office/drawing/2014/main" id="{27CCF4C8-47CA-49E1-842F-545CB1FAFE33}"/>
              </a:ext>
            </a:extLst>
          </p:cNvPr>
          <p:cNvSpPr txBox="1">
            <a:spLocks noChangeArrowheads="1"/>
          </p:cNvSpPr>
          <p:nvPr/>
        </p:nvSpPr>
        <p:spPr bwMode="auto">
          <a:xfrm>
            <a:off x="244740" y="1245395"/>
            <a:ext cx="2633663"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dirty="0"/>
              <a:t>Project Champion</a:t>
            </a:r>
          </a:p>
          <a:p>
            <a:r>
              <a:rPr lang="en-GB" altLang="en-US" dirty="0"/>
              <a:t>Sponsor</a:t>
            </a:r>
            <a:endParaRPr lang="en-US" altLang="en-US" dirty="0"/>
          </a:p>
        </p:txBody>
      </p:sp>
      <p:sp>
        <p:nvSpPr>
          <p:cNvPr id="38916" name="Text Box 6">
            <a:extLst>
              <a:ext uri="{FF2B5EF4-FFF2-40B4-BE49-F238E27FC236}">
                <a16:creationId xmlns:a16="http://schemas.microsoft.com/office/drawing/2014/main" id="{D15A3A7A-3B41-47EE-8CAB-43888A2E84A2}"/>
              </a:ext>
            </a:extLst>
          </p:cNvPr>
          <p:cNvSpPr txBox="1">
            <a:spLocks noChangeArrowheads="1"/>
          </p:cNvSpPr>
          <p:nvPr/>
        </p:nvSpPr>
        <p:spPr bwMode="auto">
          <a:xfrm>
            <a:off x="244740" y="3429000"/>
            <a:ext cx="2493963"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dirty="0"/>
              <a:t>Project Board or </a:t>
            </a:r>
          </a:p>
          <a:p>
            <a:r>
              <a:rPr lang="en-GB" altLang="en-US" dirty="0"/>
              <a:t>Steering Group</a:t>
            </a:r>
            <a:endParaRPr lang="en-US" altLang="en-US" dirty="0"/>
          </a:p>
        </p:txBody>
      </p:sp>
      <p:sp>
        <p:nvSpPr>
          <p:cNvPr id="38917" name="Text Box 9">
            <a:extLst>
              <a:ext uri="{FF2B5EF4-FFF2-40B4-BE49-F238E27FC236}">
                <a16:creationId xmlns:a16="http://schemas.microsoft.com/office/drawing/2014/main" id="{13C65591-0E66-417C-82E2-47125F7063DD}"/>
              </a:ext>
            </a:extLst>
          </p:cNvPr>
          <p:cNvSpPr txBox="1">
            <a:spLocks noChangeArrowheads="1"/>
          </p:cNvSpPr>
          <p:nvPr/>
        </p:nvSpPr>
        <p:spPr bwMode="auto">
          <a:xfrm>
            <a:off x="3437467" y="1271590"/>
            <a:ext cx="868680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just"/>
            <a:r>
              <a:rPr lang="en-GB" altLang="en-US" dirty="0"/>
              <a:t>May be one of the senior managers.</a:t>
            </a:r>
          </a:p>
          <a:p>
            <a:pPr algn="just"/>
            <a:r>
              <a:rPr lang="en-GB" altLang="en-US" dirty="0"/>
              <a:t>Receives weekly/monthly reports.</a:t>
            </a:r>
          </a:p>
          <a:p>
            <a:pPr algn="just"/>
            <a:r>
              <a:rPr lang="en-GB" altLang="en-US" dirty="0"/>
              <a:t>Is there to help if required. Provides resources and guidance and advocate for project to ensure stakeholders are satisfied</a:t>
            </a:r>
            <a:endParaRPr lang="en-US" altLang="en-US" dirty="0"/>
          </a:p>
        </p:txBody>
      </p:sp>
      <p:sp>
        <p:nvSpPr>
          <p:cNvPr id="38918" name="Text Box 10">
            <a:extLst>
              <a:ext uri="{FF2B5EF4-FFF2-40B4-BE49-F238E27FC236}">
                <a16:creationId xmlns:a16="http://schemas.microsoft.com/office/drawing/2014/main" id="{5E5FC1E1-C99C-4AFE-A21A-CD854E1B2F5E}"/>
              </a:ext>
            </a:extLst>
          </p:cNvPr>
          <p:cNvSpPr txBox="1">
            <a:spLocks noChangeArrowheads="1"/>
          </p:cNvSpPr>
          <p:nvPr/>
        </p:nvSpPr>
        <p:spPr bwMode="auto">
          <a:xfrm>
            <a:off x="3104024" y="3474433"/>
            <a:ext cx="868680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just"/>
            <a:r>
              <a:rPr lang="en-GB" altLang="en-US" dirty="0"/>
              <a:t>Several of the senior managers.</a:t>
            </a:r>
          </a:p>
          <a:p>
            <a:pPr algn="just"/>
            <a:r>
              <a:rPr lang="en-GB" altLang="en-US" dirty="0"/>
              <a:t>Receives weekly/monthly reports. Appoints project manager, selects, initiates, shapes and stops projects. Set project targets.</a:t>
            </a:r>
          </a:p>
        </p:txBody>
      </p:sp>
      <p:pic>
        <p:nvPicPr>
          <p:cNvPr id="207884" name="Picture 12" descr="BD05251_">
            <a:extLst>
              <a:ext uri="{FF2B5EF4-FFF2-40B4-BE49-F238E27FC236}">
                <a16:creationId xmlns:a16="http://schemas.microsoft.com/office/drawing/2014/main" id="{66FF6FEB-7668-4A23-BC19-65DC43CD98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499" y="1958975"/>
            <a:ext cx="936625" cy="1020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2" descr="BD05251_">
            <a:extLst>
              <a:ext uri="{FF2B5EF4-FFF2-40B4-BE49-F238E27FC236}">
                <a16:creationId xmlns:a16="http://schemas.microsoft.com/office/drawing/2014/main" id="{AC3AC69C-15C2-4B14-A937-045985C0B8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0330" y="4259263"/>
            <a:ext cx="936625" cy="1020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2" descr="BD05251_">
            <a:extLst>
              <a:ext uri="{FF2B5EF4-FFF2-40B4-BE49-F238E27FC236}">
                <a16:creationId xmlns:a16="http://schemas.microsoft.com/office/drawing/2014/main" id="{7915579A-E507-41EF-8B42-810CC25BC0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84" y="4294716"/>
            <a:ext cx="935038" cy="1020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2" descr="BD05251_">
            <a:extLst>
              <a:ext uri="{FF2B5EF4-FFF2-40B4-BE49-F238E27FC236}">
                <a16:creationId xmlns:a16="http://schemas.microsoft.com/office/drawing/2014/main" id="{8186BF11-A21D-43E1-82FB-4DC40E19BD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82020" y="4276990"/>
            <a:ext cx="935038" cy="1020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74331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8914"/>
                                        </p:tgtEl>
                                        <p:attrNameLst>
                                          <p:attrName>style.visibility</p:attrName>
                                        </p:attrNameLst>
                                      </p:cBhvr>
                                      <p:to>
                                        <p:strVal val="visible"/>
                                      </p:to>
                                    </p:set>
                                    <p:anim calcmode="lin" valueType="num">
                                      <p:cBhvr additive="base">
                                        <p:cTn id="7" dur="500" fill="hold"/>
                                        <p:tgtEl>
                                          <p:spTgt spid="38914"/>
                                        </p:tgtEl>
                                        <p:attrNameLst>
                                          <p:attrName>ppt_x</p:attrName>
                                        </p:attrNameLst>
                                      </p:cBhvr>
                                      <p:tavLst>
                                        <p:tav tm="0">
                                          <p:val>
                                            <p:strVal val="#ppt_x"/>
                                          </p:val>
                                        </p:tav>
                                        <p:tav tm="100000">
                                          <p:val>
                                            <p:strVal val="#ppt_x"/>
                                          </p:val>
                                        </p:tav>
                                      </p:tavLst>
                                    </p:anim>
                                    <p:anim calcmode="lin" valueType="num">
                                      <p:cBhvr additive="base">
                                        <p:cTn id="8" dur="500" fill="hold"/>
                                        <p:tgtEl>
                                          <p:spTgt spid="3891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8915"/>
                                        </p:tgtEl>
                                        <p:attrNameLst>
                                          <p:attrName>style.visibility</p:attrName>
                                        </p:attrNameLst>
                                      </p:cBhvr>
                                      <p:to>
                                        <p:strVal val="visible"/>
                                      </p:to>
                                    </p:set>
                                    <p:animEffect transition="in" filter="fade">
                                      <p:cBhvr>
                                        <p:cTn id="13" dur="500"/>
                                        <p:tgtEl>
                                          <p:spTgt spid="38915"/>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207884"/>
                                        </p:tgtEl>
                                        <p:attrNameLst>
                                          <p:attrName>style.visibility</p:attrName>
                                        </p:attrNameLst>
                                      </p:cBhvr>
                                      <p:to>
                                        <p:strVal val="visible"/>
                                      </p:to>
                                    </p:set>
                                    <p:animEffect transition="in" filter="fade">
                                      <p:cBhvr>
                                        <p:cTn id="18" dur="500"/>
                                        <p:tgtEl>
                                          <p:spTgt spid="207884"/>
                                        </p:tgtEl>
                                      </p:cBhvr>
                                    </p:animEffec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38917"/>
                                        </p:tgtEl>
                                        <p:attrNameLst>
                                          <p:attrName>style.visibility</p:attrName>
                                        </p:attrNameLst>
                                      </p:cBhvr>
                                      <p:to>
                                        <p:strVal val="visible"/>
                                      </p:to>
                                    </p:set>
                                    <p:animEffect transition="in" filter="fade">
                                      <p:cBhvr>
                                        <p:cTn id="23" dur="1000"/>
                                        <p:tgtEl>
                                          <p:spTgt spid="38917"/>
                                        </p:tgtEl>
                                      </p:cBhvr>
                                    </p:animEffect>
                                    <p:anim calcmode="lin" valueType="num">
                                      <p:cBhvr>
                                        <p:cTn id="24" dur="1000" fill="hold"/>
                                        <p:tgtEl>
                                          <p:spTgt spid="38917"/>
                                        </p:tgtEl>
                                        <p:attrNameLst>
                                          <p:attrName>ppt_x</p:attrName>
                                        </p:attrNameLst>
                                      </p:cBhvr>
                                      <p:tavLst>
                                        <p:tav tm="0">
                                          <p:val>
                                            <p:strVal val="#ppt_x"/>
                                          </p:val>
                                        </p:tav>
                                        <p:tav tm="100000">
                                          <p:val>
                                            <p:strVal val="#ppt_x"/>
                                          </p:val>
                                        </p:tav>
                                      </p:tavLst>
                                    </p:anim>
                                    <p:anim calcmode="lin" valueType="num">
                                      <p:cBhvr>
                                        <p:cTn id="25" dur="1000" fill="hold"/>
                                        <p:tgtEl>
                                          <p:spTgt spid="38917"/>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53" presetClass="entr" presetSubtype="16" fill="hold" grpId="0" nodeType="clickEffect">
                                  <p:stCondLst>
                                    <p:cond delay="0"/>
                                  </p:stCondLst>
                                  <p:childTnLst>
                                    <p:set>
                                      <p:cBhvr>
                                        <p:cTn id="29" dur="1" fill="hold">
                                          <p:stCondLst>
                                            <p:cond delay="0"/>
                                          </p:stCondLst>
                                        </p:cTn>
                                        <p:tgtEl>
                                          <p:spTgt spid="38916"/>
                                        </p:tgtEl>
                                        <p:attrNameLst>
                                          <p:attrName>style.visibility</p:attrName>
                                        </p:attrNameLst>
                                      </p:cBhvr>
                                      <p:to>
                                        <p:strVal val="visible"/>
                                      </p:to>
                                    </p:set>
                                    <p:anim calcmode="lin" valueType="num">
                                      <p:cBhvr>
                                        <p:cTn id="30" dur="500" fill="hold"/>
                                        <p:tgtEl>
                                          <p:spTgt spid="38916"/>
                                        </p:tgtEl>
                                        <p:attrNameLst>
                                          <p:attrName>ppt_w</p:attrName>
                                        </p:attrNameLst>
                                      </p:cBhvr>
                                      <p:tavLst>
                                        <p:tav tm="0">
                                          <p:val>
                                            <p:fltVal val="0"/>
                                          </p:val>
                                        </p:tav>
                                        <p:tav tm="100000">
                                          <p:val>
                                            <p:strVal val="#ppt_w"/>
                                          </p:val>
                                        </p:tav>
                                      </p:tavLst>
                                    </p:anim>
                                    <p:anim calcmode="lin" valueType="num">
                                      <p:cBhvr>
                                        <p:cTn id="31" dur="500" fill="hold"/>
                                        <p:tgtEl>
                                          <p:spTgt spid="38916"/>
                                        </p:tgtEl>
                                        <p:attrNameLst>
                                          <p:attrName>ppt_h</p:attrName>
                                        </p:attrNameLst>
                                      </p:cBhvr>
                                      <p:tavLst>
                                        <p:tav tm="0">
                                          <p:val>
                                            <p:fltVal val="0"/>
                                          </p:val>
                                        </p:tav>
                                        <p:tav tm="100000">
                                          <p:val>
                                            <p:strVal val="#ppt_h"/>
                                          </p:val>
                                        </p:tav>
                                      </p:tavLst>
                                    </p:anim>
                                    <p:animEffect transition="in" filter="fade">
                                      <p:cBhvr>
                                        <p:cTn id="32" dur="500"/>
                                        <p:tgtEl>
                                          <p:spTgt spid="3891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nodeType="clickEffect">
                                  <p:stCondLst>
                                    <p:cond delay="0"/>
                                  </p:stCondLst>
                                  <p:childTnLst>
                                    <p:set>
                                      <p:cBhvr>
                                        <p:cTn id="41" dur="1" fill="hold">
                                          <p:stCondLst>
                                            <p:cond delay="0"/>
                                          </p:stCondLst>
                                        </p:cTn>
                                        <p:tgtEl>
                                          <p:spTgt spid="10"/>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nodeType="clickEffect">
                                  <p:stCondLst>
                                    <p:cond delay="0"/>
                                  </p:stCondLst>
                                  <p:childTnLst>
                                    <p:set>
                                      <p:cBhvr>
                                        <p:cTn id="45" dur="1" fill="hold">
                                          <p:stCondLst>
                                            <p:cond delay="0"/>
                                          </p:stCondLst>
                                        </p:cTn>
                                        <p:tgtEl>
                                          <p:spTgt spid="12"/>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38918"/>
                                        </p:tgtEl>
                                        <p:attrNameLst>
                                          <p:attrName>style.visibility</p:attrName>
                                        </p:attrNameLst>
                                      </p:cBhvr>
                                      <p:to>
                                        <p:strVal val="visible"/>
                                      </p:to>
                                    </p:set>
                                    <p:animEffect transition="in" filter="fade">
                                      <p:cBhvr>
                                        <p:cTn id="50" dur="500"/>
                                        <p:tgtEl>
                                          <p:spTgt spid="389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4" grpId="0"/>
      <p:bldP spid="38915" grpId="0"/>
      <p:bldP spid="38916" grpId="0"/>
      <p:bldP spid="38917" grpId="0"/>
      <p:bldP spid="3891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2774D68F-9E84-4561-8770-D478456A9211}"/>
              </a:ext>
            </a:extLst>
          </p:cNvPr>
          <p:cNvSpPr>
            <a:spLocks noGrp="1" noChangeArrowheads="1"/>
          </p:cNvSpPr>
          <p:nvPr>
            <p:ph type="title"/>
          </p:nvPr>
        </p:nvSpPr>
        <p:spPr>
          <a:xfrm>
            <a:off x="609600" y="138451"/>
            <a:ext cx="10972800" cy="960775"/>
          </a:xfrm>
        </p:spPr>
        <p:txBody>
          <a:bodyPr>
            <a:normAutofit fontScale="90000"/>
          </a:bodyPr>
          <a:lstStyle/>
          <a:p>
            <a:r>
              <a:rPr lang="en-GB" altLang="en-US" sz="4000" b="1" dirty="0">
                <a:latin typeface="Verdana" panose="020B0604030504040204" pitchFamily="34" charset="0"/>
              </a:rPr>
              <a:t>Stakeholders: Customers, Contractors, </a:t>
            </a:r>
          </a:p>
        </p:txBody>
      </p:sp>
      <p:sp>
        <p:nvSpPr>
          <p:cNvPr id="43011" name="Rectangle 3">
            <a:extLst>
              <a:ext uri="{FF2B5EF4-FFF2-40B4-BE49-F238E27FC236}">
                <a16:creationId xmlns:a16="http://schemas.microsoft.com/office/drawing/2014/main" id="{CB803902-19E6-4AE8-828E-8B7BBDA6164B}"/>
              </a:ext>
            </a:extLst>
          </p:cNvPr>
          <p:cNvSpPr>
            <a:spLocks noGrp="1" noChangeArrowheads="1"/>
          </p:cNvSpPr>
          <p:nvPr>
            <p:ph type="body" idx="1"/>
          </p:nvPr>
        </p:nvSpPr>
        <p:spPr>
          <a:xfrm>
            <a:off x="359923" y="1001949"/>
            <a:ext cx="11222477" cy="4679003"/>
          </a:xfrm>
        </p:spPr>
        <p:txBody>
          <a:bodyPr>
            <a:normAutofit fontScale="77500" lnSpcReduction="20000"/>
          </a:bodyPr>
          <a:lstStyle/>
          <a:p>
            <a:pPr>
              <a:lnSpc>
                <a:spcPct val="90000"/>
              </a:lnSpc>
            </a:pPr>
            <a:r>
              <a:rPr lang="en-GB" altLang="en-US" dirty="0">
                <a:latin typeface="Verdana" panose="020B0604030504040204" pitchFamily="34" charset="0"/>
              </a:rPr>
              <a:t>Customers/Clients </a:t>
            </a:r>
          </a:p>
          <a:p>
            <a:pPr lvl="1">
              <a:lnSpc>
                <a:spcPct val="90000"/>
              </a:lnSpc>
            </a:pPr>
            <a:r>
              <a:rPr lang="en-GB" altLang="en-US" dirty="0">
                <a:latin typeface="Verdana" panose="020B0604030504040204" pitchFamily="34" charset="0"/>
              </a:rPr>
              <a:t>Clients will usually be paying/financing the project</a:t>
            </a:r>
          </a:p>
          <a:p>
            <a:pPr lvl="1">
              <a:lnSpc>
                <a:spcPct val="90000"/>
              </a:lnSpc>
            </a:pPr>
            <a:r>
              <a:rPr lang="en-GB" altLang="en-US" dirty="0">
                <a:latin typeface="Verdana" panose="020B0604030504040204" pitchFamily="34" charset="0"/>
              </a:rPr>
              <a:t>Customers will be the end users after project completion</a:t>
            </a:r>
          </a:p>
          <a:p>
            <a:pPr marL="457200" lvl="1" indent="0">
              <a:lnSpc>
                <a:spcPct val="90000"/>
              </a:lnSpc>
              <a:buNone/>
            </a:pPr>
            <a:endParaRPr lang="en-GB" altLang="en-US" dirty="0">
              <a:latin typeface="Verdana" panose="020B0604030504040204" pitchFamily="34" charset="0"/>
            </a:endParaRPr>
          </a:p>
          <a:p>
            <a:pPr>
              <a:lnSpc>
                <a:spcPct val="90000"/>
              </a:lnSpc>
            </a:pPr>
            <a:r>
              <a:rPr lang="en-GB" altLang="en-US" dirty="0">
                <a:latin typeface="Verdana" panose="020B0604030504040204" pitchFamily="34" charset="0"/>
              </a:rPr>
              <a:t>Contractors </a:t>
            </a:r>
          </a:p>
          <a:p>
            <a:pPr lvl="1">
              <a:lnSpc>
                <a:spcPct val="90000"/>
              </a:lnSpc>
            </a:pPr>
            <a:r>
              <a:rPr lang="en-GB" altLang="en-US" dirty="0">
                <a:latin typeface="Verdana" panose="020B0604030504040204" pitchFamily="34" charset="0"/>
              </a:rPr>
              <a:t>Usually, people paid to do work on the project</a:t>
            </a:r>
          </a:p>
          <a:p>
            <a:pPr marL="457200" lvl="1" indent="0">
              <a:lnSpc>
                <a:spcPct val="90000"/>
              </a:lnSpc>
              <a:buNone/>
            </a:pPr>
            <a:endParaRPr lang="en-GB" altLang="en-US" dirty="0">
              <a:latin typeface="Verdana" panose="020B0604030504040204" pitchFamily="34" charset="0"/>
            </a:endParaRPr>
          </a:p>
          <a:p>
            <a:pPr>
              <a:lnSpc>
                <a:spcPct val="90000"/>
              </a:lnSpc>
            </a:pPr>
            <a:r>
              <a:rPr lang="en-GB" altLang="en-US" dirty="0">
                <a:latin typeface="Verdana" panose="020B0604030504040204" pitchFamily="34" charset="0"/>
              </a:rPr>
              <a:t>Unions </a:t>
            </a:r>
          </a:p>
          <a:p>
            <a:pPr lvl="1">
              <a:lnSpc>
                <a:spcPct val="90000"/>
              </a:lnSpc>
            </a:pPr>
            <a:r>
              <a:rPr lang="en-GB" altLang="en-US" dirty="0">
                <a:latin typeface="Verdana" panose="020B0604030504040204" pitchFamily="34" charset="0"/>
              </a:rPr>
              <a:t>May be customers.</a:t>
            </a:r>
          </a:p>
          <a:p>
            <a:pPr lvl="1">
              <a:lnSpc>
                <a:spcPct val="90000"/>
              </a:lnSpc>
            </a:pPr>
            <a:r>
              <a:rPr lang="en-GB" altLang="en-US" dirty="0">
                <a:latin typeface="Verdana" panose="020B0604030504040204" pitchFamily="34" charset="0"/>
              </a:rPr>
              <a:t>May be against the project or in favour</a:t>
            </a:r>
          </a:p>
          <a:p>
            <a:pPr lvl="1">
              <a:lnSpc>
                <a:spcPct val="90000"/>
              </a:lnSpc>
            </a:pPr>
            <a:r>
              <a:rPr lang="en-GB" altLang="en-US" dirty="0">
                <a:latin typeface="Verdana" panose="020B0604030504040204" pitchFamily="34" charset="0"/>
              </a:rPr>
              <a:t>Will be lobbying for certain interest groups like employees</a:t>
            </a:r>
          </a:p>
          <a:p>
            <a:pPr marL="457200" lvl="1" indent="0">
              <a:lnSpc>
                <a:spcPct val="90000"/>
              </a:lnSpc>
              <a:buNone/>
            </a:pPr>
            <a:endParaRPr lang="en-GB" altLang="en-US" dirty="0">
              <a:latin typeface="Verdana" panose="020B0604030504040204" pitchFamily="34" charset="0"/>
            </a:endParaRPr>
          </a:p>
          <a:p>
            <a:pPr>
              <a:lnSpc>
                <a:spcPct val="90000"/>
              </a:lnSpc>
            </a:pPr>
            <a:r>
              <a:rPr lang="en-GB" altLang="en-US" dirty="0">
                <a:latin typeface="Verdana" panose="020B0604030504040204" pitchFamily="34" charset="0"/>
              </a:rPr>
              <a:t>Media</a:t>
            </a:r>
          </a:p>
          <a:p>
            <a:pPr lvl="1">
              <a:lnSpc>
                <a:spcPct val="90000"/>
              </a:lnSpc>
            </a:pPr>
            <a:r>
              <a:rPr lang="en-GB" altLang="en-US" dirty="0">
                <a:latin typeface="Verdana" panose="020B0604030504040204" pitchFamily="34" charset="0"/>
              </a:rPr>
              <a:t>Very Powerful can promote or give project a bad image</a:t>
            </a:r>
          </a:p>
          <a:p>
            <a:pPr lvl="1">
              <a:lnSpc>
                <a:spcPct val="90000"/>
              </a:lnSpc>
            </a:pPr>
            <a:endParaRPr lang="en-GB" altLang="en-US" dirty="0">
              <a:latin typeface="Verdana" panose="020B0604030504040204" pitchFamily="34" charset="0"/>
            </a:endParaRPr>
          </a:p>
          <a:p>
            <a:pPr lvl="1">
              <a:lnSpc>
                <a:spcPct val="90000"/>
              </a:lnSpc>
            </a:pPr>
            <a:endParaRPr lang="en-GB" altLang="en-US" dirty="0">
              <a:latin typeface="Verdana" panose="020B0604030504040204" pitchFamily="34" charset="0"/>
            </a:endParaRPr>
          </a:p>
          <a:p>
            <a:pPr marL="457200" lvl="1" indent="0">
              <a:lnSpc>
                <a:spcPct val="90000"/>
              </a:lnSpc>
              <a:buNone/>
            </a:pPr>
            <a:endParaRPr lang="en-GB" altLang="en-US" dirty="0">
              <a:latin typeface="Verdana" panose="020B0604030504040204" pitchFamily="34" charset="0"/>
            </a:endParaRPr>
          </a:p>
        </p:txBody>
      </p:sp>
    </p:spTree>
    <p:extLst>
      <p:ext uri="{BB962C8B-B14F-4D97-AF65-F5344CB8AC3E}">
        <p14:creationId xmlns:p14="http://schemas.microsoft.com/office/powerpoint/2010/main" val="26910894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E1BDB387-CA97-4017-A66E-005C4499CC67}"/>
              </a:ext>
            </a:extLst>
          </p:cNvPr>
          <p:cNvSpPr>
            <a:spLocks noGrp="1" noChangeArrowheads="1"/>
          </p:cNvSpPr>
          <p:nvPr>
            <p:ph type="title"/>
          </p:nvPr>
        </p:nvSpPr>
        <p:spPr>
          <a:xfrm>
            <a:off x="405319" y="177362"/>
            <a:ext cx="10972800" cy="649490"/>
          </a:xfrm>
        </p:spPr>
        <p:txBody>
          <a:bodyPr>
            <a:normAutofit fontScale="90000"/>
          </a:bodyPr>
          <a:lstStyle/>
          <a:p>
            <a:r>
              <a:rPr lang="en-GB" altLang="en-US" sz="4000" b="1" dirty="0">
                <a:latin typeface="Verdana" panose="020B0604030504040204" pitchFamily="34" charset="0"/>
              </a:rPr>
              <a:t>Stakeholder Analysis: Classify/Prioritise</a:t>
            </a:r>
          </a:p>
        </p:txBody>
      </p:sp>
      <p:sp>
        <p:nvSpPr>
          <p:cNvPr id="47107" name="Rectangle 3">
            <a:extLst>
              <a:ext uri="{FF2B5EF4-FFF2-40B4-BE49-F238E27FC236}">
                <a16:creationId xmlns:a16="http://schemas.microsoft.com/office/drawing/2014/main" id="{549FE231-8789-4B46-817A-FA78DCB099E5}"/>
              </a:ext>
            </a:extLst>
          </p:cNvPr>
          <p:cNvSpPr>
            <a:spLocks noGrp="1" noChangeArrowheads="1"/>
          </p:cNvSpPr>
          <p:nvPr>
            <p:ph type="body" idx="1"/>
          </p:nvPr>
        </p:nvSpPr>
        <p:spPr>
          <a:xfrm>
            <a:off x="301557" y="904672"/>
            <a:ext cx="11417030" cy="4821356"/>
          </a:xfrm>
        </p:spPr>
        <p:txBody>
          <a:bodyPr>
            <a:normAutofit/>
          </a:bodyPr>
          <a:lstStyle/>
          <a:p>
            <a:pPr>
              <a:lnSpc>
                <a:spcPct val="90000"/>
              </a:lnSpc>
            </a:pPr>
            <a:r>
              <a:rPr lang="en-GB" altLang="en-US" dirty="0">
                <a:latin typeface="Verdana" panose="020B0604030504040204" pitchFamily="34" charset="0"/>
              </a:rPr>
              <a:t>Think about the </a:t>
            </a:r>
            <a:r>
              <a:rPr lang="en-GB" altLang="en-US" b="1" dirty="0">
                <a:latin typeface="Verdana" panose="020B0604030504040204" pitchFamily="34" charset="0"/>
              </a:rPr>
              <a:t>interest</a:t>
            </a:r>
            <a:r>
              <a:rPr lang="en-GB" altLang="en-US" dirty="0">
                <a:latin typeface="Verdana" panose="020B0604030504040204" pitchFamily="34" charset="0"/>
              </a:rPr>
              <a:t>, </a:t>
            </a:r>
            <a:r>
              <a:rPr lang="en-GB" altLang="en-US" b="1" dirty="0">
                <a:latin typeface="Verdana" panose="020B0604030504040204" pitchFamily="34" charset="0"/>
              </a:rPr>
              <a:t>influence</a:t>
            </a:r>
            <a:r>
              <a:rPr lang="en-GB" altLang="en-US" dirty="0">
                <a:latin typeface="Verdana" panose="020B0604030504040204" pitchFamily="34" charset="0"/>
              </a:rPr>
              <a:t> and </a:t>
            </a:r>
            <a:r>
              <a:rPr lang="en-GB" altLang="en-US" b="1" dirty="0">
                <a:latin typeface="Verdana" panose="020B0604030504040204" pitchFamily="34" charset="0"/>
              </a:rPr>
              <a:t>level of participation </a:t>
            </a:r>
            <a:r>
              <a:rPr lang="en-GB" altLang="en-US" dirty="0">
                <a:latin typeface="Verdana" panose="020B0604030504040204" pitchFamily="34" charset="0"/>
              </a:rPr>
              <a:t>of each stakeholder or group in order to </a:t>
            </a:r>
            <a:r>
              <a:rPr lang="en-GB" altLang="en-US" b="1" dirty="0">
                <a:latin typeface="Verdana" panose="020B0604030504040204" pitchFamily="34" charset="0"/>
              </a:rPr>
              <a:t>categorise</a:t>
            </a:r>
            <a:r>
              <a:rPr lang="en-GB" altLang="en-US" dirty="0">
                <a:latin typeface="Verdana" panose="020B0604030504040204" pitchFamily="34" charset="0"/>
              </a:rPr>
              <a:t> and </a:t>
            </a:r>
            <a:r>
              <a:rPr lang="en-GB" altLang="en-US" b="1" dirty="0">
                <a:latin typeface="Verdana" panose="020B0604030504040204" pitchFamily="34" charset="0"/>
              </a:rPr>
              <a:t>prioritise</a:t>
            </a:r>
          </a:p>
          <a:p>
            <a:pPr marL="0" indent="0">
              <a:lnSpc>
                <a:spcPct val="90000"/>
              </a:lnSpc>
              <a:buNone/>
            </a:pPr>
            <a:endParaRPr lang="en-GB" altLang="en-US" dirty="0">
              <a:latin typeface="Verdana" panose="020B0604030504040204" pitchFamily="34" charset="0"/>
            </a:endParaRPr>
          </a:p>
          <a:p>
            <a:r>
              <a:rPr lang="en-GB" altLang="en-US" dirty="0">
                <a:latin typeface="Verdana" panose="020B0604030504040204" pitchFamily="34" charset="0"/>
              </a:rPr>
              <a:t>Power interest grid is commonly used</a:t>
            </a:r>
          </a:p>
          <a:p>
            <a:endParaRPr lang="en-GB" altLang="en-US" dirty="0">
              <a:latin typeface="Verdana" panose="020B0604030504040204" pitchFamily="34" charset="0"/>
            </a:endParaRPr>
          </a:p>
        </p:txBody>
      </p:sp>
    </p:spTree>
    <p:extLst>
      <p:ext uri="{BB962C8B-B14F-4D97-AF65-F5344CB8AC3E}">
        <p14:creationId xmlns:p14="http://schemas.microsoft.com/office/powerpoint/2010/main" val="3766853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animEffect transition="in" filter="fade">
                                      <p:cBhvr>
                                        <p:cTn id="7" dur="1000"/>
                                        <p:tgtEl>
                                          <p:spTgt spid="47107">
                                            <p:txEl>
                                              <p:pRg st="0" end="0"/>
                                            </p:txEl>
                                          </p:spTgt>
                                        </p:tgtEl>
                                      </p:cBhvr>
                                    </p:animEffect>
                                    <p:anim calcmode="lin" valueType="num">
                                      <p:cBhvr>
                                        <p:cTn id="8" dur="1000" fill="hold"/>
                                        <p:tgtEl>
                                          <p:spTgt spid="4710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710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7107">
                                            <p:txEl>
                                              <p:pRg st="2" end="2"/>
                                            </p:txEl>
                                          </p:spTgt>
                                        </p:tgtEl>
                                        <p:attrNameLst>
                                          <p:attrName>style.visibility</p:attrName>
                                        </p:attrNameLst>
                                      </p:cBhvr>
                                      <p:to>
                                        <p:strVal val="visible"/>
                                      </p:to>
                                    </p:set>
                                    <p:animEffect transition="in" filter="fade">
                                      <p:cBhvr>
                                        <p:cTn id="14" dur="1000"/>
                                        <p:tgtEl>
                                          <p:spTgt spid="47107">
                                            <p:txEl>
                                              <p:pRg st="2" end="2"/>
                                            </p:txEl>
                                          </p:spTgt>
                                        </p:tgtEl>
                                      </p:cBhvr>
                                    </p:animEffect>
                                    <p:anim calcmode="lin" valueType="num">
                                      <p:cBhvr>
                                        <p:cTn id="15" dur="1000" fill="hold"/>
                                        <p:tgtEl>
                                          <p:spTgt spid="47107">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710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E1BDB387-CA97-4017-A66E-005C4499CC67}"/>
              </a:ext>
            </a:extLst>
          </p:cNvPr>
          <p:cNvSpPr>
            <a:spLocks noGrp="1" noChangeArrowheads="1"/>
          </p:cNvSpPr>
          <p:nvPr>
            <p:ph type="title"/>
          </p:nvPr>
        </p:nvSpPr>
        <p:spPr>
          <a:xfrm>
            <a:off x="405319" y="177362"/>
            <a:ext cx="10972800" cy="649490"/>
          </a:xfrm>
        </p:spPr>
        <p:txBody>
          <a:bodyPr>
            <a:normAutofit fontScale="90000"/>
          </a:bodyPr>
          <a:lstStyle/>
          <a:p>
            <a:r>
              <a:rPr lang="en-GB" altLang="en-US" sz="4000" b="1" dirty="0">
                <a:latin typeface="Verdana" panose="020B0604030504040204" pitchFamily="34" charset="0"/>
              </a:rPr>
              <a:t>Stakeholder Analysis: Classify/Prioritise</a:t>
            </a:r>
          </a:p>
        </p:txBody>
      </p:sp>
      <p:sp>
        <p:nvSpPr>
          <p:cNvPr id="47107" name="Rectangle 3">
            <a:extLst>
              <a:ext uri="{FF2B5EF4-FFF2-40B4-BE49-F238E27FC236}">
                <a16:creationId xmlns:a16="http://schemas.microsoft.com/office/drawing/2014/main" id="{549FE231-8789-4B46-817A-FA78DCB099E5}"/>
              </a:ext>
            </a:extLst>
          </p:cNvPr>
          <p:cNvSpPr>
            <a:spLocks noGrp="1" noChangeArrowheads="1"/>
          </p:cNvSpPr>
          <p:nvPr>
            <p:ph type="body" idx="1"/>
          </p:nvPr>
        </p:nvSpPr>
        <p:spPr>
          <a:xfrm>
            <a:off x="651753" y="1468876"/>
            <a:ext cx="11066834" cy="4257151"/>
          </a:xfrm>
        </p:spPr>
        <p:txBody>
          <a:bodyPr>
            <a:normAutofit/>
          </a:bodyPr>
          <a:lstStyle/>
          <a:p>
            <a:pPr>
              <a:lnSpc>
                <a:spcPct val="90000"/>
              </a:lnSpc>
            </a:pPr>
            <a:r>
              <a:rPr lang="en-GB" altLang="en-US" dirty="0">
                <a:latin typeface="Verdana" panose="020B0604030504040204" pitchFamily="34" charset="0"/>
              </a:rPr>
              <a:t>Internal / External</a:t>
            </a:r>
          </a:p>
          <a:p>
            <a:pPr>
              <a:lnSpc>
                <a:spcPct val="90000"/>
              </a:lnSpc>
            </a:pPr>
            <a:r>
              <a:rPr lang="en-GB" altLang="en-US" dirty="0">
                <a:latin typeface="Verdana" panose="020B0604030504040204" pitchFamily="34" charset="0"/>
              </a:rPr>
              <a:t>Powerful / Not Powerful</a:t>
            </a:r>
          </a:p>
          <a:p>
            <a:pPr>
              <a:lnSpc>
                <a:spcPct val="90000"/>
              </a:lnSpc>
            </a:pPr>
            <a:r>
              <a:rPr lang="en-GB" altLang="en-US" dirty="0">
                <a:latin typeface="Verdana" panose="020B0604030504040204" pitchFamily="34" charset="0"/>
              </a:rPr>
              <a:t>For the project / Against the Project</a:t>
            </a:r>
          </a:p>
          <a:p>
            <a:pPr>
              <a:lnSpc>
                <a:spcPct val="90000"/>
              </a:lnSpc>
            </a:pPr>
            <a:r>
              <a:rPr lang="en-GB" altLang="en-US" dirty="0">
                <a:latin typeface="Verdana" panose="020B0604030504040204" pitchFamily="34" charset="0"/>
              </a:rPr>
              <a:t>Interested / Disinterested</a:t>
            </a:r>
          </a:p>
          <a:p>
            <a:pPr>
              <a:lnSpc>
                <a:spcPct val="90000"/>
              </a:lnSpc>
            </a:pPr>
            <a:r>
              <a:rPr lang="en-GB" altLang="en-US" dirty="0">
                <a:latin typeface="Verdana" panose="020B0604030504040204" pitchFamily="34" charset="0"/>
              </a:rPr>
              <a:t>Important / Not Important</a:t>
            </a:r>
          </a:p>
          <a:p>
            <a:pPr>
              <a:lnSpc>
                <a:spcPct val="90000"/>
              </a:lnSpc>
            </a:pPr>
            <a:r>
              <a:rPr lang="en-GB" altLang="en-US" dirty="0">
                <a:latin typeface="Verdana" panose="020B0604030504040204" pitchFamily="34" charset="0"/>
              </a:rPr>
              <a:t>Influential / Not Influential</a:t>
            </a:r>
          </a:p>
          <a:p>
            <a:endParaRPr lang="en-GB" altLang="en-US" dirty="0">
              <a:latin typeface="Verdana" panose="020B0604030504040204" pitchFamily="34" charset="0"/>
            </a:endParaRPr>
          </a:p>
          <a:p>
            <a:endParaRPr lang="en-GB" altLang="en-US" dirty="0">
              <a:latin typeface="Verdana" panose="020B0604030504040204" pitchFamily="34" charset="0"/>
            </a:endParaRPr>
          </a:p>
        </p:txBody>
      </p:sp>
    </p:spTree>
    <p:extLst>
      <p:ext uri="{BB962C8B-B14F-4D97-AF65-F5344CB8AC3E}">
        <p14:creationId xmlns:p14="http://schemas.microsoft.com/office/powerpoint/2010/main" val="4125558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7106"/>
                                        </p:tgtEl>
                                        <p:attrNameLst>
                                          <p:attrName>style.visibility</p:attrName>
                                        </p:attrNameLst>
                                      </p:cBhvr>
                                      <p:to>
                                        <p:strVal val="visible"/>
                                      </p:to>
                                    </p:set>
                                    <p:anim calcmode="lin" valueType="num">
                                      <p:cBhvr additive="base">
                                        <p:cTn id="7" dur="500" fill="hold"/>
                                        <p:tgtEl>
                                          <p:spTgt spid="47106"/>
                                        </p:tgtEl>
                                        <p:attrNameLst>
                                          <p:attrName>ppt_x</p:attrName>
                                        </p:attrNameLst>
                                      </p:cBhvr>
                                      <p:tavLst>
                                        <p:tav tm="0">
                                          <p:val>
                                            <p:strVal val="#ppt_x"/>
                                          </p:val>
                                        </p:tav>
                                        <p:tav tm="100000">
                                          <p:val>
                                            <p:strVal val="#ppt_x"/>
                                          </p:val>
                                        </p:tav>
                                      </p:tavLst>
                                    </p:anim>
                                    <p:anim calcmode="lin" valueType="num">
                                      <p:cBhvr additive="base">
                                        <p:cTn id="8" dur="500" fill="hold"/>
                                        <p:tgtEl>
                                          <p:spTgt spid="4710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7107">
                                            <p:txEl>
                                              <p:pRg st="0" end="0"/>
                                            </p:txEl>
                                          </p:spTgt>
                                        </p:tgtEl>
                                        <p:attrNameLst>
                                          <p:attrName>style.visibility</p:attrName>
                                        </p:attrNameLst>
                                      </p:cBhvr>
                                      <p:to>
                                        <p:strVal val="visible"/>
                                      </p:to>
                                    </p:set>
                                    <p:anim calcmode="lin" valueType="num">
                                      <p:cBhvr additive="base">
                                        <p:cTn id="13" dur="500" fill="hold"/>
                                        <p:tgtEl>
                                          <p:spTgt spid="4710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71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7107">
                                            <p:txEl>
                                              <p:pRg st="1" end="1"/>
                                            </p:txEl>
                                          </p:spTgt>
                                        </p:tgtEl>
                                        <p:attrNameLst>
                                          <p:attrName>style.visibility</p:attrName>
                                        </p:attrNameLst>
                                      </p:cBhvr>
                                      <p:to>
                                        <p:strVal val="visible"/>
                                      </p:to>
                                    </p:set>
                                    <p:anim calcmode="lin" valueType="num">
                                      <p:cBhvr additive="base">
                                        <p:cTn id="19" dur="500" fill="hold"/>
                                        <p:tgtEl>
                                          <p:spTgt spid="47107">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710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7107">
                                            <p:txEl>
                                              <p:pRg st="2" end="2"/>
                                            </p:txEl>
                                          </p:spTgt>
                                        </p:tgtEl>
                                        <p:attrNameLst>
                                          <p:attrName>style.visibility</p:attrName>
                                        </p:attrNameLst>
                                      </p:cBhvr>
                                      <p:to>
                                        <p:strVal val="visible"/>
                                      </p:to>
                                    </p:set>
                                    <p:anim calcmode="lin" valueType="num">
                                      <p:cBhvr additive="base">
                                        <p:cTn id="25" dur="500" fill="hold"/>
                                        <p:tgtEl>
                                          <p:spTgt spid="47107">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710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7107">
                                            <p:txEl>
                                              <p:pRg st="3" end="3"/>
                                            </p:txEl>
                                          </p:spTgt>
                                        </p:tgtEl>
                                        <p:attrNameLst>
                                          <p:attrName>style.visibility</p:attrName>
                                        </p:attrNameLst>
                                      </p:cBhvr>
                                      <p:to>
                                        <p:strVal val="visible"/>
                                      </p:to>
                                    </p:set>
                                    <p:anim calcmode="lin" valueType="num">
                                      <p:cBhvr additive="base">
                                        <p:cTn id="31" dur="500" fill="hold"/>
                                        <p:tgtEl>
                                          <p:spTgt spid="47107">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710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7107">
                                            <p:txEl>
                                              <p:pRg st="4" end="4"/>
                                            </p:txEl>
                                          </p:spTgt>
                                        </p:tgtEl>
                                        <p:attrNameLst>
                                          <p:attrName>style.visibility</p:attrName>
                                        </p:attrNameLst>
                                      </p:cBhvr>
                                      <p:to>
                                        <p:strVal val="visible"/>
                                      </p:to>
                                    </p:set>
                                    <p:anim calcmode="lin" valueType="num">
                                      <p:cBhvr additive="base">
                                        <p:cTn id="37" dur="500" fill="hold"/>
                                        <p:tgtEl>
                                          <p:spTgt spid="47107">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710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7107">
                                            <p:txEl>
                                              <p:pRg st="5" end="5"/>
                                            </p:txEl>
                                          </p:spTgt>
                                        </p:tgtEl>
                                        <p:attrNameLst>
                                          <p:attrName>style.visibility</p:attrName>
                                        </p:attrNameLst>
                                      </p:cBhvr>
                                      <p:to>
                                        <p:strVal val="visible"/>
                                      </p:to>
                                    </p:set>
                                    <p:anim calcmode="lin" valueType="num">
                                      <p:cBhvr additive="base">
                                        <p:cTn id="43" dur="500" fill="hold"/>
                                        <p:tgtEl>
                                          <p:spTgt spid="47107">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710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D4ECF1A5-FCC3-4450-BBBA-37D8EF08C639}"/>
              </a:ext>
            </a:extLst>
          </p:cNvPr>
          <p:cNvSpPr>
            <a:spLocks noGrp="1"/>
          </p:cNvSpPr>
          <p:nvPr>
            <p:ph type="title"/>
          </p:nvPr>
        </p:nvSpPr>
        <p:spPr>
          <a:xfrm>
            <a:off x="2135188" y="0"/>
            <a:ext cx="8229600" cy="1143000"/>
          </a:xfrm>
        </p:spPr>
        <p:txBody>
          <a:bodyPr/>
          <a:lstStyle/>
          <a:p>
            <a:r>
              <a:rPr lang="en-GB" altLang="en-US" b="1" dirty="0"/>
              <a:t>Classify and Prioritise: Table</a:t>
            </a:r>
          </a:p>
        </p:txBody>
      </p:sp>
      <p:graphicFrame>
        <p:nvGraphicFramePr>
          <p:cNvPr id="4" name="Content Placeholder 3">
            <a:extLst>
              <a:ext uri="{FF2B5EF4-FFF2-40B4-BE49-F238E27FC236}">
                <a16:creationId xmlns:a16="http://schemas.microsoft.com/office/drawing/2014/main" id="{4F6480ED-3C3A-45D8-A797-D60E5B6E9149}"/>
              </a:ext>
            </a:extLst>
          </p:cNvPr>
          <p:cNvGraphicFramePr>
            <a:graphicFrameLocks noGrp="1"/>
          </p:cNvGraphicFramePr>
          <p:nvPr>
            <p:ph idx="1"/>
            <p:extLst>
              <p:ext uri="{D42A27DB-BD31-4B8C-83A1-F6EECF244321}">
                <p14:modId xmlns:p14="http://schemas.microsoft.com/office/powerpoint/2010/main" val="684177761"/>
              </p:ext>
            </p:extLst>
          </p:nvPr>
        </p:nvGraphicFramePr>
        <p:xfrm>
          <a:off x="466929" y="885261"/>
          <a:ext cx="11245174" cy="5745690"/>
        </p:xfrm>
        <a:graphic>
          <a:graphicData uri="http://schemas.openxmlformats.org/drawingml/2006/table">
            <a:tbl>
              <a:tblPr firstRow="1" bandRow="1">
                <a:tableStyleId>{5C22544A-7EE6-4342-B048-85BDC9FD1C3A}</a:tableStyleId>
              </a:tblPr>
              <a:tblGrid>
                <a:gridCol w="1374522">
                  <a:extLst>
                    <a:ext uri="{9D8B030D-6E8A-4147-A177-3AD203B41FA5}">
                      <a16:colId xmlns:a16="http://schemas.microsoft.com/office/drawing/2014/main" val="20000"/>
                    </a:ext>
                  </a:extLst>
                </a:gridCol>
                <a:gridCol w="1347633">
                  <a:extLst>
                    <a:ext uri="{9D8B030D-6E8A-4147-A177-3AD203B41FA5}">
                      <a16:colId xmlns:a16="http://schemas.microsoft.com/office/drawing/2014/main" val="20001"/>
                    </a:ext>
                  </a:extLst>
                </a:gridCol>
                <a:gridCol w="1340618">
                  <a:extLst>
                    <a:ext uri="{9D8B030D-6E8A-4147-A177-3AD203B41FA5}">
                      <a16:colId xmlns:a16="http://schemas.microsoft.com/office/drawing/2014/main" val="20002"/>
                    </a:ext>
                  </a:extLst>
                </a:gridCol>
                <a:gridCol w="1060489">
                  <a:extLst>
                    <a:ext uri="{9D8B030D-6E8A-4147-A177-3AD203B41FA5}">
                      <a16:colId xmlns:a16="http://schemas.microsoft.com/office/drawing/2014/main" val="20003"/>
                    </a:ext>
                  </a:extLst>
                </a:gridCol>
                <a:gridCol w="1140524">
                  <a:extLst>
                    <a:ext uri="{9D8B030D-6E8A-4147-A177-3AD203B41FA5}">
                      <a16:colId xmlns:a16="http://schemas.microsoft.com/office/drawing/2014/main" val="20004"/>
                    </a:ext>
                  </a:extLst>
                </a:gridCol>
                <a:gridCol w="1560718">
                  <a:extLst>
                    <a:ext uri="{9D8B030D-6E8A-4147-A177-3AD203B41FA5}">
                      <a16:colId xmlns:a16="http://schemas.microsoft.com/office/drawing/2014/main" val="20005"/>
                    </a:ext>
                  </a:extLst>
                </a:gridCol>
                <a:gridCol w="1755484">
                  <a:extLst>
                    <a:ext uri="{9D8B030D-6E8A-4147-A177-3AD203B41FA5}">
                      <a16:colId xmlns:a16="http://schemas.microsoft.com/office/drawing/2014/main" val="20006"/>
                    </a:ext>
                  </a:extLst>
                </a:gridCol>
                <a:gridCol w="1665186">
                  <a:extLst>
                    <a:ext uri="{9D8B030D-6E8A-4147-A177-3AD203B41FA5}">
                      <a16:colId xmlns:a16="http://schemas.microsoft.com/office/drawing/2014/main" val="20007"/>
                    </a:ext>
                  </a:extLst>
                </a:gridCol>
              </a:tblGrid>
              <a:tr h="1051953">
                <a:tc>
                  <a:txBody>
                    <a:bodyPr/>
                    <a:lstStyle/>
                    <a:p>
                      <a:pPr algn="ctr"/>
                      <a:r>
                        <a:rPr lang="en-GB" sz="1200" dirty="0"/>
                        <a:t>Stakeholder</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Stake in project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Type of Stake</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Impact</a:t>
                      </a:r>
                      <a:r>
                        <a:rPr lang="en-GB" sz="1600" baseline="0" dirty="0"/>
                        <a:t> on project</a:t>
                      </a:r>
                      <a:endParaRPr lang="en-GB" sz="1600" dirty="0"/>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Interest in Project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Expectation from stakeholder</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Expectation of the Stakeholder</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baseline="0" dirty="0"/>
                        <a:t>Approach to Managing </a:t>
                      </a:r>
                      <a:r>
                        <a:rPr lang="en-GB" sz="1600" dirty="0"/>
                        <a:t>Stake</a:t>
                      </a:r>
                      <a:r>
                        <a:rPr lang="en-GB" sz="1600" baseline="0" dirty="0"/>
                        <a:t>holder</a:t>
                      </a:r>
                      <a:endParaRPr lang="en-GB" sz="1600" dirty="0"/>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822913">
                <a:tc>
                  <a:txBody>
                    <a:bodyPr/>
                    <a:lstStyle/>
                    <a:p>
                      <a:r>
                        <a:rPr lang="en-GB" sz="1600" dirty="0"/>
                        <a:t>UWTSD</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Monetary funds</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Primary</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High</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Timely release of funds</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Working model of the wind turbine</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822913">
                <a:tc>
                  <a:txBody>
                    <a:bodyPr/>
                    <a:lstStyle/>
                    <a:p>
                      <a:r>
                        <a:rPr lang="en-GB" sz="1600" dirty="0"/>
                        <a:t>UK Govt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Grants</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Secondary</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Low</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Subsidy</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Successful implementation</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822913">
                <a:tc>
                  <a:txBody>
                    <a:bodyPr/>
                    <a:lstStyle/>
                    <a:p>
                      <a:r>
                        <a:rPr lang="en-GB" sz="1600" dirty="0" err="1"/>
                        <a:t>Birm</a:t>
                      </a:r>
                      <a:r>
                        <a:rPr lang="en-GB" sz="1600" dirty="0"/>
                        <a:t>. City Council</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Legal Issues</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Primary</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High</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600" dirty="0"/>
                        <a: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Project</a:t>
                      </a:r>
                      <a:r>
                        <a:rPr lang="en-GB" sz="1600" baseline="0" dirty="0"/>
                        <a:t> political support</a:t>
                      </a:r>
                      <a:endParaRPr lang="en-GB" sz="1600" dirty="0"/>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t>Successful implementation</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600" dirty="0"/>
                        <a: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579085">
                <a:tc>
                  <a:txBody>
                    <a:bodyPr/>
                    <a:lstStyle/>
                    <a:p>
                      <a:r>
                        <a:rPr lang="en-GB" sz="1600" dirty="0"/>
                        <a:t>Project Manager</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Managing</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Primary</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High</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Timely completion</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Efficient workforce</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1066741">
                <a:tc>
                  <a:txBody>
                    <a:bodyPr/>
                    <a:lstStyle/>
                    <a:p>
                      <a:r>
                        <a:rPr lang="en-GB" sz="1600" dirty="0" err="1"/>
                        <a:t>Env</a:t>
                      </a:r>
                      <a:r>
                        <a:rPr lang="en-GB" sz="1600" dirty="0"/>
                        <a:t> Society (W. Midlands)</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Informal</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Secondary</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Low</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Informal support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Awareness</a:t>
                      </a:r>
                      <a:r>
                        <a:rPr lang="en-GB" sz="1600" baseline="0" dirty="0"/>
                        <a:t> of greener power source</a:t>
                      </a:r>
                      <a:endParaRPr lang="en-GB" sz="1600" dirty="0"/>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579085">
                <a:tc>
                  <a:txBody>
                    <a:bodyPr/>
                    <a:lstStyle/>
                    <a:p>
                      <a:r>
                        <a:rPr lang="en-GB" sz="1600" dirty="0"/>
                        <a:t>Suppliers</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Raw Materials</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Primary</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High</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Timely delivery</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Timely payments</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
        <p:nvSpPr>
          <p:cNvPr id="48205" name="Down Arrow 1">
            <a:extLst>
              <a:ext uri="{FF2B5EF4-FFF2-40B4-BE49-F238E27FC236}">
                <a16:creationId xmlns:a16="http://schemas.microsoft.com/office/drawing/2014/main" id="{1A76FD8E-A936-460C-93F1-65CC173B4472}"/>
              </a:ext>
            </a:extLst>
          </p:cNvPr>
          <p:cNvSpPr>
            <a:spLocks noChangeArrowheads="1"/>
          </p:cNvSpPr>
          <p:nvPr/>
        </p:nvSpPr>
        <p:spPr bwMode="auto">
          <a:xfrm rot="10800000">
            <a:off x="5956300" y="6429376"/>
            <a:ext cx="457200" cy="428625"/>
          </a:xfrm>
          <a:prstGeom prst="downArrow">
            <a:avLst>
              <a:gd name="adj1" fmla="val 50000"/>
              <a:gd name="adj2" fmla="val 50000"/>
            </a:avLst>
          </a:prstGeom>
          <a:solidFill>
            <a:srgbClr val="C00000"/>
          </a:solidFill>
          <a:ln>
            <a:noFill/>
          </a:ln>
          <a:extLst>
            <a:ext uri="{91240B29-F687-4F45-9708-019B960494DF}">
              <a14:hiddenLine xmlns:a14="http://schemas.microsoft.com/office/drawing/2010/main" w="12700" algn="ctr">
                <a:solidFill>
                  <a:srgbClr val="000000"/>
                </a:solidFill>
                <a:round/>
                <a:headEnd/>
                <a:tailEnd/>
              </a14:hiddenLine>
            </a:ext>
          </a:extLst>
        </p:spPr>
        <p:txBody>
          <a:bodyPr wrap="none"/>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sz="2000">
              <a:latin typeface="Times New Roman" panose="02020603050405020304" pitchFamily="18" charset="0"/>
            </a:endParaRPr>
          </a:p>
        </p:txBody>
      </p:sp>
      <p:sp>
        <p:nvSpPr>
          <p:cNvPr id="48206" name="Down Arrow 4">
            <a:extLst>
              <a:ext uri="{FF2B5EF4-FFF2-40B4-BE49-F238E27FC236}">
                <a16:creationId xmlns:a16="http://schemas.microsoft.com/office/drawing/2014/main" id="{211A05AE-08EA-4F6F-8DE6-1BE466534BB4}"/>
              </a:ext>
            </a:extLst>
          </p:cNvPr>
          <p:cNvSpPr>
            <a:spLocks noChangeArrowheads="1"/>
          </p:cNvSpPr>
          <p:nvPr/>
        </p:nvSpPr>
        <p:spPr bwMode="auto">
          <a:xfrm rot="10800000">
            <a:off x="9607550" y="6459538"/>
            <a:ext cx="457200" cy="430212"/>
          </a:xfrm>
          <a:prstGeom prst="downArrow">
            <a:avLst>
              <a:gd name="adj1" fmla="val 50000"/>
              <a:gd name="adj2" fmla="val 50000"/>
            </a:avLst>
          </a:prstGeom>
          <a:solidFill>
            <a:srgbClr val="C00000"/>
          </a:solidFill>
          <a:ln>
            <a:noFill/>
          </a:ln>
          <a:extLst>
            <a:ext uri="{91240B29-F687-4F45-9708-019B960494DF}">
              <a14:hiddenLine xmlns:a14="http://schemas.microsoft.com/office/drawing/2010/main" w="12700" algn="ctr">
                <a:solidFill>
                  <a:srgbClr val="000000"/>
                </a:solidFill>
                <a:round/>
                <a:headEnd/>
                <a:tailEnd/>
              </a14:hiddenLine>
            </a:ext>
          </a:extLst>
        </p:spPr>
        <p:txBody>
          <a:bodyPr wrap="none"/>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sz="2000">
              <a:latin typeface="Times New Roman" panose="02020603050405020304" pitchFamily="18" charset="0"/>
            </a:endParaRPr>
          </a:p>
        </p:txBody>
      </p:sp>
    </p:spTree>
    <p:extLst>
      <p:ext uri="{BB962C8B-B14F-4D97-AF65-F5344CB8AC3E}">
        <p14:creationId xmlns:p14="http://schemas.microsoft.com/office/powerpoint/2010/main" val="2920276510"/>
      </p:ext>
    </p:extLst>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6449" name="Text Box 17">
            <a:extLst>
              <a:ext uri="{FF2B5EF4-FFF2-40B4-BE49-F238E27FC236}">
                <a16:creationId xmlns:a16="http://schemas.microsoft.com/office/drawing/2014/main" id="{070FE654-CFBD-4AE5-9FA2-F9125BF46B0E}"/>
              </a:ext>
            </a:extLst>
          </p:cNvPr>
          <p:cNvSpPr txBox="1">
            <a:spLocks noChangeArrowheads="1"/>
          </p:cNvSpPr>
          <p:nvPr/>
        </p:nvSpPr>
        <p:spPr bwMode="auto">
          <a:xfrm>
            <a:off x="6727826" y="2902213"/>
            <a:ext cx="1125538"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sz="2000" dirty="0"/>
              <a:t>Keep</a:t>
            </a:r>
          </a:p>
          <a:p>
            <a:pPr algn="ctr"/>
            <a:r>
              <a:rPr lang="en-GB" altLang="en-US" sz="2000" dirty="0"/>
              <a:t>satisfied</a:t>
            </a:r>
          </a:p>
        </p:txBody>
      </p:sp>
      <p:sp>
        <p:nvSpPr>
          <p:cNvPr id="146457" name="Text Box 25">
            <a:extLst>
              <a:ext uri="{FF2B5EF4-FFF2-40B4-BE49-F238E27FC236}">
                <a16:creationId xmlns:a16="http://schemas.microsoft.com/office/drawing/2014/main" id="{83D086F2-0301-4B60-ABF4-AD1CB846F9FA}"/>
              </a:ext>
            </a:extLst>
          </p:cNvPr>
          <p:cNvSpPr txBox="1">
            <a:spLocks noChangeArrowheads="1"/>
          </p:cNvSpPr>
          <p:nvPr/>
        </p:nvSpPr>
        <p:spPr bwMode="auto">
          <a:xfrm>
            <a:off x="6200256" y="1881470"/>
            <a:ext cx="204946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sz="2000" b="1" dirty="0">
                <a:solidFill>
                  <a:srgbClr val="00279F"/>
                </a:solidFill>
              </a:rPr>
              <a:t>Sleeping Giant</a:t>
            </a:r>
            <a:r>
              <a:rPr lang="en-GB" altLang="en-US" sz="2000" dirty="0">
                <a:solidFill>
                  <a:srgbClr val="00279F"/>
                </a:solidFill>
              </a:rPr>
              <a:t> </a:t>
            </a:r>
          </a:p>
          <a:p>
            <a:pPr algn="ctr"/>
            <a:r>
              <a:rPr lang="en-GB" altLang="en-US" sz="2000" dirty="0">
                <a:solidFill>
                  <a:schemeClr val="hlink"/>
                </a:solidFill>
              </a:rPr>
              <a:t>Time Bomb</a:t>
            </a:r>
          </a:p>
        </p:txBody>
      </p:sp>
      <p:grpSp>
        <p:nvGrpSpPr>
          <p:cNvPr id="52228" name="Group 33">
            <a:extLst>
              <a:ext uri="{FF2B5EF4-FFF2-40B4-BE49-F238E27FC236}">
                <a16:creationId xmlns:a16="http://schemas.microsoft.com/office/drawing/2014/main" id="{B8ADBEFD-21D6-4E54-921B-9BE1DBBEC36C}"/>
              </a:ext>
            </a:extLst>
          </p:cNvPr>
          <p:cNvGrpSpPr>
            <a:grpSpLocks/>
          </p:cNvGrpSpPr>
          <p:nvPr/>
        </p:nvGrpSpPr>
        <p:grpSpPr bwMode="auto">
          <a:xfrm>
            <a:off x="6238875" y="1879605"/>
            <a:ext cx="3852863" cy="3856037"/>
            <a:chOff x="2980" y="1609"/>
            <a:chExt cx="2427" cy="2429"/>
          </a:xfrm>
        </p:grpSpPr>
        <p:sp>
          <p:nvSpPr>
            <p:cNvPr id="52256" name="Rectangle 6">
              <a:extLst>
                <a:ext uri="{FF2B5EF4-FFF2-40B4-BE49-F238E27FC236}">
                  <a16:creationId xmlns:a16="http://schemas.microsoft.com/office/drawing/2014/main" id="{FC86981C-6948-4F2B-AF8B-4797C1B8E331}"/>
                </a:ext>
              </a:extLst>
            </p:cNvPr>
            <p:cNvSpPr>
              <a:spLocks noChangeArrowheads="1"/>
            </p:cNvSpPr>
            <p:nvPr/>
          </p:nvSpPr>
          <p:spPr bwMode="auto">
            <a:xfrm>
              <a:off x="2989" y="1609"/>
              <a:ext cx="2418" cy="2418"/>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a:t> </a:t>
              </a:r>
            </a:p>
          </p:txBody>
        </p:sp>
        <p:sp>
          <p:nvSpPr>
            <p:cNvPr id="52257" name="Line 7">
              <a:extLst>
                <a:ext uri="{FF2B5EF4-FFF2-40B4-BE49-F238E27FC236}">
                  <a16:creationId xmlns:a16="http://schemas.microsoft.com/office/drawing/2014/main" id="{E6329516-6200-4881-A89E-4034C9CDB11B}"/>
                </a:ext>
              </a:extLst>
            </p:cNvPr>
            <p:cNvSpPr>
              <a:spLocks noChangeShapeType="1"/>
            </p:cNvSpPr>
            <p:nvPr/>
          </p:nvSpPr>
          <p:spPr bwMode="auto">
            <a:xfrm flipV="1">
              <a:off x="2980" y="2828"/>
              <a:ext cx="2416"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52258" name="Line 8">
              <a:extLst>
                <a:ext uri="{FF2B5EF4-FFF2-40B4-BE49-F238E27FC236}">
                  <a16:creationId xmlns:a16="http://schemas.microsoft.com/office/drawing/2014/main" id="{265E8B87-C8D6-449E-8B79-5BFE81E534F9}"/>
                </a:ext>
              </a:extLst>
            </p:cNvPr>
            <p:cNvSpPr>
              <a:spLocks noChangeShapeType="1"/>
            </p:cNvSpPr>
            <p:nvPr/>
          </p:nvSpPr>
          <p:spPr bwMode="auto">
            <a:xfrm rot="-5400000">
              <a:off x="2964" y="2829"/>
              <a:ext cx="2418"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grpSp>
      <p:sp>
        <p:nvSpPr>
          <p:cNvPr id="52229" name="Rectangle 2">
            <a:extLst>
              <a:ext uri="{FF2B5EF4-FFF2-40B4-BE49-F238E27FC236}">
                <a16:creationId xmlns:a16="http://schemas.microsoft.com/office/drawing/2014/main" id="{3B0180BA-D2A4-4331-97EE-6297A8F8E0FF}"/>
              </a:ext>
            </a:extLst>
          </p:cNvPr>
          <p:cNvSpPr>
            <a:spLocks noGrp="1" noChangeArrowheads="1"/>
          </p:cNvSpPr>
          <p:nvPr>
            <p:ph type="title"/>
          </p:nvPr>
        </p:nvSpPr>
        <p:spPr>
          <a:xfrm>
            <a:off x="1098212" y="88833"/>
            <a:ext cx="9995576" cy="1016147"/>
          </a:xfrm>
        </p:spPr>
        <p:txBody>
          <a:bodyPr>
            <a:normAutofit fontScale="90000"/>
          </a:bodyPr>
          <a:lstStyle/>
          <a:p>
            <a:pPr eaLnBrk="1" hangingPunct="1"/>
            <a:r>
              <a:rPr lang="en-GB" altLang="en-US" dirty="0"/>
              <a:t>Prioritise and Classify: Power Interest Grid</a:t>
            </a:r>
          </a:p>
        </p:txBody>
      </p:sp>
      <p:grpSp>
        <p:nvGrpSpPr>
          <p:cNvPr id="52230" name="Group 50">
            <a:extLst>
              <a:ext uri="{FF2B5EF4-FFF2-40B4-BE49-F238E27FC236}">
                <a16:creationId xmlns:a16="http://schemas.microsoft.com/office/drawing/2014/main" id="{2488D52A-5F6B-49AD-B63D-3E6DDB00B768}"/>
              </a:ext>
            </a:extLst>
          </p:cNvPr>
          <p:cNvGrpSpPr>
            <a:grpSpLocks/>
          </p:cNvGrpSpPr>
          <p:nvPr/>
        </p:nvGrpSpPr>
        <p:grpSpPr bwMode="auto">
          <a:xfrm>
            <a:off x="4260852" y="2697160"/>
            <a:ext cx="1962151" cy="2127250"/>
            <a:chOff x="1495" y="2097"/>
            <a:chExt cx="1236" cy="1340"/>
          </a:xfrm>
        </p:grpSpPr>
        <p:sp>
          <p:nvSpPr>
            <p:cNvPr id="52253" name="Text Box 9">
              <a:extLst>
                <a:ext uri="{FF2B5EF4-FFF2-40B4-BE49-F238E27FC236}">
                  <a16:creationId xmlns:a16="http://schemas.microsoft.com/office/drawing/2014/main" id="{1CFD5230-F2F4-4E1A-B86F-90BC6C044D7E}"/>
                </a:ext>
              </a:extLst>
            </p:cNvPr>
            <p:cNvSpPr txBox="1">
              <a:spLocks noChangeArrowheads="1"/>
            </p:cNvSpPr>
            <p:nvPr/>
          </p:nvSpPr>
          <p:spPr bwMode="auto">
            <a:xfrm>
              <a:off x="1495" y="2578"/>
              <a:ext cx="1133" cy="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2200" b="1" dirty="0"/>
                <a:t>INFLUENCE</a:t>
              </a:r>
            </a:p>
          </p:txBody>
        </p:sp>
        <p:sp>
          <p:nvSpPr>
            <p:cNvPr id="52254" name="Text Box 11">
              <a:extLst>
                <a:ext uri="{FF2B5EF4-FFF2-40B4-BE49-F238E27FC236}">
                  <a16:creationId xmlns:a16="http://schemas.microsoft.com/office/drawing/2014/main" id="{409BF129-0BEA-4E87-B765-505B96F249E5}"/>
                </a:ext>
              </a:extLst>
            </p:cNvPr>
            <p:cNvSpPr txBox="1">
              <a:spLocks noChangeArrowheads="1"/>
            </p:cNvSpPr>
            <p:nvPr/>
          </p:nvSpPr>
          <p:spPr bwMode="auto">
            <a:xfrm>
              <a:off x="2249" y="2097"/>
              <a:ext cx="482" cy="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2200" dirty="0"/>
                <a:t>High</a:t>
              </a:r>
            </a:p>
          </p:txBody>
        </p:sp>
        <p:sp>
          <p:nvSpPr>
            <p:cNvPr id="52255" name="Text Box 12">
              <a:extLst>
                <a:ext uri="{FF2B5EF4-FFF2-40B4-BE49-F238E27FC236}">
                  <a16:creationId xmlns:a16="http://schemas.microsoft.com/office/drawing/2014/main" id="{860589C6-3947-4CED-9EEB-C1F8338545BA}"/>
                </a:ext>
              </a:extLst>
            </p:cNvPr>
            <p:cNvSpPr txBox="1">
              <a:spLocks noChangeArrowheads="1"/>
            </p:cNvSpPr>
            <p:nvPr/>
          </p:nvSpPr>
          <p:spPr bwMode="auto">
            <a:xfrm>
              <a:off x="2208" y="3146"/>
              <a:ext cx="473"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dirty="0"/>
                <a:t>Low</a:t>
              </a:r>
            </a:p>
          </p:txBody>
        </p:sp>
      </p:grpSp>
      <p:grpSp>
        <p:nvGrpSpPr>
          <p:cNvPr id="52231" name="Group 35">
            <a:extLst>
              <a:ext uri="{FF2B5EF4-FFF2-40B4-BE49-F238E27FC236}">
                <a16:creationId xmlns:a16="http://schemas.microsoft.com/office/drawing/2014/main" id="{31E62F51-A020-4211-848E-8C1EE7F42DE1}"/>
              </a:ext>
            </a:extLst>
          </p:cNvPr>
          <p:cNvGrpSpPr>
            <a:grpSpLocks/>
          </p:cNvGrpSpPr>
          <p:nvPr/>
        </p:nvGrpSpPr>
        <p:grpSpPr bwMode="auto">
          <a:xfrm>
            <a:off x="6153150" y="1238252"/>
            <a:ext cx="3818482" cy="654051"/>
            <a:chOff x="3360" y="1174"/>
            <a:chExt cx="1531" cy="412"/>
          </a:xfrm>
        </p:grpSpPr>
        <p:sp>
          <p:nvSpPr>
            <p:cNvPr id="52250" name="Text Box 10">
              <a:extLst>
                <a:ext uri="{FF2B5EF4-FFF2-40B4-BE49-F238E27FC236}">
                  <a16:creationId xmlns:a16="http://schemas.microsoft.com/office/drawing/2014/main" id="{CD19E1FF-AF5E-4F1D-9ED9-D90EFC6C0B7B}"/>
                </a:ext>
              </a:extLst>
            </p:cNvPr>
            <p:cNvSpPr txBox="1">
              <a:spLocks noChangeArrowheads="1"/>
            </p:cNvSpPr>
            <p:nvPr/>
          </p:nvSpPr>
          <p:spPr bwMode="auto">
            <a:xfrm>
              <a:off x="3814" y="1174"/>
              <a:ext cx="633" cy="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sz="2200" b="1" dirty="0"/>
                <a:t>INTEREST</a:t>
              </a:r>
            </a:p>
          </p:txBody>
        </p:sp>
        <p:sp>
          <p:nvSpPr>
            <p:cNvPr id="52251" name="Text Box 13">
              <a:extLst>
                <a:ext uri="{FF2B5EF4-FFF2-40B4-BE49-F238E27FC236}">
                  <a16:creationId xmlns:a16="http://schemas.microsoft.com/office/drawing/2014/main" id="{A8E09F91-3D02-41E2-B43C-B92D16A88CB8}"/>
                </a:ext>
              </a:extLst>
            </p:cNvPr>
            <p:cNvSpPr txBox="1">
              <a:spLocks noChangeArrowheads="1"/>
            </p:cNvSpPr>
            <p:nvPr/>
          </p:nvSpPr>
          <p:spPr bwMode="auto">
            <a:xfrm>
              <a:off x="3360" y="1295"/>
              <a:ext cx="301"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a:t>Low</a:t>
              </a:r>
            </a:p>
          </p:txBody>
        </p:sp>
        <p:sp>
          <p:nvSpPr>
            <p:cNvPr id="52252" name="Text Box 14">
              <a:extLst>
                <a:ext uri="{FF2B5EF4-FFF2-40B4-BE49-F238E27FC236}">
                  <a16:creationId xmlns:a16="http://schemas.microsoft.com/office/drawing/2014/main" id="{E966B5C5-3C0C-4453-9134-B2CA728A136E}"/>
                </a:ext>
              </a:extLst>
            </p:cNvPr>
            <p:cNvSpPr txBox="1">
              <a:spLocks noChangeArrowheads="1"/>
            </p:cNvSpPr>
            <p:nvPr/>
          </p:nvSpPr>
          <p:spPr bwMode="auto">
            <a:xfrm>
              <a:off x="4562" y="1277"/>
              <a:ext cx="329"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a:t>High</a:t>
              </a:r>
            </a:p>
          </p:txBody>
        </p:sp>
      </p:grpSp>
      <p:sp>
        <p:nvSpPr>
          <p:cNvPr id="146447" name="Text Box 15">
            <a:extLst>
              <a:ext uri="{FF2B5EF4-FFF2-40B4-BE49-F238E27FC236}">
                <a16:creationId xmlns:a16="http://schemas.microsoft.com/office/drawing/2014/main" id="{9296B231-107E-430F-B169-061F8DCDD56D}"/>
              </a:ext>
            </a:extLst>
          </p:cNvPr>
          <p:cNvSpPr txBox="1">
            <a:spLocks noChangeArrowheads="1"/>
          </p:cNvSpPr>
          <p:nvPr/>
        </p:nvSpPr>
        <p:spPr bwMode="auto">
          <a:xfrm>
            <a:off x="8507784" y="4562626"/>
            <a:ext cx="1193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sz="2000" dirty="0"/>
              <a:t>Keep</a:t>
            </a:r>
          </a:p>
          <a:p>
            <a:pPr algn="ctr"/>
            <a:r>
              <a:rPr lang="en-GB" altLang="en-US" sz="2000" dirty="0"/>
              <a:t>Informed</a:t>
            </a:r>
          </a:p>
        </p:txBody>
      </p:sp>
      <p:sp>
        <p:nvSpPr>
          <p:cNvPr id="146448" name="Text Box 16">
            <a:extLst>
              <a:ext uri="{FF2B5EF4-FFF2-40B4-BE49-F238E27FC236}">
                <a16:creationId xmlns:a16="http://schemas.microsoft.com/office/drawing/2014/main" id="{357A6F61-86E9-4ADD-8897-B7FC242A06A4}"/>
              </a:ext>
            </a:extLst>
          </p:cNvPr>
          <p:cNvSpPr txBox="1">
            <a:spLocks noChangeArrowheads="1"/>
          </p:cNvSpPr>
          <p:nvPr/>
        </p:nvSpPr>
        <p:spPr bwMode="auto">
          <a:xfrm>
            <a:off x="6294783" y="4650557"/>
            <a:ext cx="1764421"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sz="2000" dirty="0"/>
              <a:t>Minimal</a:t>
            </a:r>
          </a:p>
          <a:p>
            <a:pPr algn="ctr"/>
            <a:r>
              <a:rPr lang="en-GB" altLang="en-US" sz="2000" dirty="0"/>
              <a:t>Effort and monitor </a:t>
            </a:r>
          </a:p>
        </p:txBody>
      </p:sp>
      <p:sp>
        <p:nvSpPr>
          <p:cNvPr id="146450" name="Text Box 18">
            <a:extLst>
              <a:ext uri="{FF2B5EF4-FFF2-40B4-BE49-F238E27FC236}">
                <a16:creationId xmlns:a16="http://schemas.microsoft.com/office/drawing/2014/main" id="{44D10509-B22A-47EB-A2DF-BD4205A7F87A}"/>
              </a:ext>
            </a:extLst>
          </p:cNvPr>
          <p:cNvSpPr txBox="1">
            <a:spLocks noChangeArrowheads="1"/>
          </p:cNvSpPr>
          <p:nvPr/>
        </p:nvSpPr>
        <p:spPr bwMode="auto">
          <a:xfrm>
            <a:off x="8144214" y="2512271"/>
            <a:ext cx="1993899"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sz="2000" b="1" dirty="0">
                <a:solidFill>
                  <a:schemeClr val="hlink"/>
                </a:solidFill>
              </a:rPr>
              <a:t>Involve key</a:t>
            </a:r>
          </a:p>
          <a:p>
            <a:pPr algn="ctr"/>
            <a:r>
              <a:rPr lang="en-GB" altLang="en-US" sz="2000" b="1" dirty="0">
                <a:solidFill>
                  <a:schemeClr val="hlink"/>
                </a:solidFill>
              </a:rPr>
              <a:t>Stakeholders and managed closely</a:t>
            </a:r>
          </a:p>
        </p:txBody>
      </p:sp>
      <p:sp>
        <p:nvSpPr>
          <p:cNvPr id="146451" name="Text Box 19">
            <a:extLst>
              <a:ext uri="{FF2B5EF4-FFF2-40B4-BE49-F238E27FC236}">
                <a16:creationId xmlns:a16="http://schemas.microsoft.com/office/drawing/2014/main" id="{E2C52B11-5998-4968-B67E-E1CC6BF275E0}"/>
              </a:ext>
            </a:extLst>
          </p:cNvPr>
          <p:cNvSpPr txBox="1">
            <a:spLocks noChangeArrowheads="1"/>
          </p:cNvSpPr>
          <p:nvPr/>
        </p:nvSpPr>
        <p:spPr bwMode="auto">
          <a:xfrm>
            <a:off x="1591119" y="5015069"/>
            <a:ext cx="2963863"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2200" dirty="0"/>
              <a:t>Failure to manage</a:t>
            </a:r>
          </a:p>
          <a:p>
            <a:r>
              <a:rPr lang="en-GB" altLang="en-US" sz="2200" dirty="0"/>
              <a:t>stakeholders can</a:t>
            </a:r>
          </a:p>
          <a:p>
            <a:r>
              <a:rPr lang="en-GB" altLang="en-US" sz="2200" dirty="0"/>
              <a:t>cause major problems</a:t>
            </a:r>
          </a:p>
        </p:txBody>
      </p:sp>
      <p:sp>
        <p:nvSpPr>
          <p:cNvPr id="146452" name="Text Box 20">
            <a:extLst>
              <a:ext uri="{FF2B5EF4-FFF2-40B4-BE49-F238E27FC236}">
                <a16:creationId xmlns:a16="http://schemas.microsoft.com/office/drawing/2014/main" id="{0CD8877F-4F11-4F4B-A880-8EB826B5929B}"/>
              </a:ext>
            </a:extLst>
          </p:cNvPr>
          <p:cNvSpPr txBox="1">
            <a:spLocks noChangeArrowheads="1"/>
          </p:cNvSpPr>
          <p:nvPr/>
        </p:nvSpPr>
        <p:spPr bwMode="auto">
          <a:xfrm>
            <a:off x="1609726" y="1371601"/>
            <a:ext cx="2733675" cy="144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2200"/>
              <a:t>Level of Interest</a:t>
            </a:r>
            <a:br>
              <a:rPr lang="en-GB" altLang="en-US" sz="2200"/>
            </a:br>
            <a:r>
              <a:rPr lang="en-GB" altLang="en-US" sz="2200"/>
              <a:t>can change</a:t>
            </a:r>
          </a:p>
          <a:p>
            <a:r>
              <a:rPr lang="en-GB" altLang="en-US" sz="2200"/>
              <a:t>with level of</a:t>
            </a:r>
            <a:br>
              <a:rPr lang="en-GB" altLang="en-US" sz="2200"/>
            </a:br>
            <a:r>
              <a:rPr lang="en-GB" altLang="en-US" sz="2200"/>
              <a:t>project awareness  </a:t>
            </a:r>
          </a:p>
        </p:txBody>
      </p:sp>
      <p:sp>
        <p:nvSpPr>
          <p:cNvPr id="146453" name="Text Box 21">
            <a:extLst>
              <a:ext uri="{FF2B5EF4-FFF2-40B4-BE49-F238E27FC236}">
                <a16:creationId xmlns:a16="http://schemas.microsoft.com/office/drawing/2014/main" id="{707CE317-EF27-460B-B3D8-0E4F06CC451A}"/>
              </a:ext>
            </a:extLst>
          </p:cNvPr>
          <p:cNvSpPr txBox="1">
            <a:spLocks noChangeArrowheads="1"/>
          </p:cNvSpPr>
          <p:nvPr/>
        </p:nvSpPr>
        <p:spPr bwMode="auto">
          <a:xfrm>
            <a:off x="1609725" y="2881313"/>
            <a:ext cx="2052638" cy="144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2200"/>
              <a:t>Power is not a</a:t>
            </a:r>
          </a:p>
          <a:p>
            <a:r>
              <a:rPr lang="en-GB" altLang="en-US" sz="2200"/>
              <a:t>constant &amp; can</a:t>
            </a:r>
          </a:p>
          <a:p>
            <a:r>
              <a:rPr lang="en-GB" altLang="en-US" sz="2200"/>
              <a:t>be indirect or</a:t>
            </a:r>
          </a:p>
          <a:p>
            <a:r>
              <a:rPr lang="en-GB" altLang="en-US" sz="2200"/>
              <a:t>combined</a:t>
            </a:r>
          </a:p>
        </p:txBody>
      </p:sp>
      <p:sp>
        <p:nvSpPr>
          <p:cNvPr id="146454" name="Text Box 22">
            <a:extLst>
              <a:ext uri="{FF2B5EF4-FFF2-40B4-BE49-F238E27FC236}">
                <a16:creationId xmlns:a16="http://schemas.microsoft.com/office/drawing/2014/main" id="{C70B5A97-7BAF-4B27-8F45-02F472949CA1}"/>
              </a:ext>
            </a:extLst>
          </p:cNvPr>
          <p:cNvSpPr txBox="1">
            <a:spLocks noChangeArrowheads="1"/>
          </p:cNvSpPr>
          <p:nvPr/>
        </p:nvSpPr>
        <p:spPr bwMode="auto">
          <a:xfrm>
            <a:off x="8487859" y="1909764"/>
            <a:ext cx="1220206"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sz="2200" b="1" dirty="0">
                <a:solidFill>
                  <a:srgbClr val="00279F"/>
                </a:solidFill>
              </a:rPr>
              <a:t>Saviour</a:t>
            </a:r>
          </a:p>
        </p:txBody>
      </p:sp>
      <p:sp>
        <p:nvSpPr>
          <p:cNvPr id="146455" name="Text Box 23">
            <a:extLst>
              <a:ext uri="{FF2B5EF4-FFF2-40B4-BE49-F238E27FC236}">
                <a16:creationId xmlns:a16="http://schemas.microsoft.com/office/drawing/2014/main" id="{24CDB12F-911C-4277-8C6A-D18DD1949146}"/>
              </a:ext>
            </a:extLst>
          </p:cNvPr>
          <p:cNvSpPr txBox="1">
            <a:spLocks noChangeArrowheads="1"/>
          </p:cNvSpPr>
          <p:nvPr/>
        </p:nvSpPr>
        <p:spPr bwMode="auto">
          <a:xfrm>
            <a:off x="8519391" y="3921281"/>
            <a:ext cx="10382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sz="2000" b="1">
                <a:solidFill>
                  <a:srgbClr val="00279F"/>
                </a:solidFill>
              </a:rPr>
              <a:t>Friend</a:t>
            </a:r>
            <a:r>
              <a:rPr lang="en-GB" altLang="en-US" sz="2000">
                <a:solidFill>
                  <a:srgbClr val="00279F"/>
                </a:solidFill>
              </a:rPr>
              <a:t> </a:t>
            </a:r>
          </a:p>
          <a:p>
            <a:pPr algn="ctr"/>
            <a:r>
              <a:rPr lang="en-GB" altLang="en-US" sz="2000">
                <a:solidFill>
                  <a:schemeClr val="hlink"/>
                </a:solidFill>
              </a:rPr>
              <a:t>Irritant</a:t>
            </a:r>
          </a:p>
        </p:txBody>
      </p:sp>
      <p:sp>
        <p:nvSpPr>
          <p:cNvPr id="146456" name="Text Box 24">
            <a:extLst>
              <a:ext uri="{FF2B5EF4-FFF2-40B4-BE49-F238E27FC236}">
                <a16:creationId xmlns:a16="http://schemas.microsoft.com/office/drawing/2014/main" id="{E409C88F-0E47-4DDC-A7B7-784BF04BD9CE}"/>
              </a:ext>
            </a:extLst>
          </p:cNvPr>
          <p:cNvSpPr txBox="1">
            <a:spLocks noChangeArrowheads="1"/>
          </p:cNvSpPr>
          <p:nvPr/>
        </p:nvSpPr>
        <p:spPr bwMode="auto">
          <a:xfrm>
            <a:off x="6288086" y="3941622"/>
            <a:ext cx="18669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sz="2000" b="1" dirty="0">
                <a:solidFill>
                  <a:srgbClr val="00279F"/>
                </a:solidFill>
              </a:rPr>
              <a:t>Acquaintance</a:t>
            </a:r>
          </a:p>
          <a:p>
            <a:pPr algn="ctr"/>
            <a:r>
              <a:rPr lang="en-GB" altLang="en-US" sz="2000" dirty="0">
                <a:solidFill>
                  <a:schemeClr val="hlink"/>
                </a:solidFill>
              </a:rPr>
              <a:t>Trip Wire</a:t>
            </a:r>
          </a:p>
        </p:txBody>
      </p:sp>
      <p:sp>
        <p:nvSpPr>
          <p:cNvPr id="146458" name="Text Box 26">
            <a:extLst>
              <a:ext uri="{FF2B5EF4-FFF2-40B4-BE49-F238E27FC236}">
                <a16:creationId xmlns:a16="http://schemas.microsoft.com/office/drawing/2014/main" id="{C22EC7BA-5C65-4675-BEE7-B93757D282B3}"/>
              </a:ext>
            </a:extLst>
          </p:cNvPr>
          <p:cNvSpPr txBox="1">
            <a:spLocks noChangeArrowheads="1"/>
          </p:cNvSpPr>
          <p:nvPr/>
        </p:nvSpPr>
        <p:spPr bwMode="auto">
          <a:xfrm>
            <a:off x="4116389" y="1539876"/>
            <a:ext cx="1347787" cy="1446213"/>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sz="2200"/>
              <a:t>Attitude</a:t>
            </a:r>
          </a:p>
          <a:p>
            <a:pPr algn="ctr"/>
            <a:r>
              <a:rPr lang="en-GB" altLang="en-US" sz="2200"/>
              <a:t>to project</a:t>
            </a:r>
          </a:p>
          <a:p>
            <a:pPr algn="ctr"/>
            <a:r>
              <a:rPr lang="en-GB" altLang="en-US" sz="2200" b="1">
                <a:solidFill>
                  <a:srgbClr val="022C96"/>
                </a:solidFill>
              </a:rPr>
              <a:t>Positive</a:t>
            </a:r>
            <a:r>
              <a:rPr lang="en-GB" altLang="en-US" sz="2200" b="1"/>
              <a:t> </a:t>
            </a:r>
          </a:p>
          <a:p>
            <a:pPr algn="ctr"/>
            <a:r>
              <a:rPr lang="en-GB" altLang="en-US" sz="2200">
                <a:solidFill>
                  <a:schemeClr val="hlink"/>
                </a:solidFill>
              </a:rPr>
              <a:t>Negative</a:t>
            </a:r>
          </a:p>
        </p:txBody>
      </p:sp>
      <p:sp>
        <p:nvSpPr>
          <p:cNvPr id="146460" name="Text Box 28">
            <a:extLst>
              <a:ext uri="{FF2B5EF4-FFF2-40B4-BE49-F238E27FC236}">
                <a16:creationId xmlns:a16="http://schemas.microsoft.com/office/drawing/2014/main" id="{30806BB9-4813-41EF-9B97-6A22D3F4641E}"/>
              </a:ext>
            </a:extLst>
          </p:cNvPr>
          <p:cNvSpPr txBox="1">
            <a:spLocks noChangeArrowheads="1"/>
          </p:cNvSpPr>
          <p:nvPr/>
        </p:nvSpPr>
        <p:spPr bwMode="auto">
          <a:xfrm>
            <a:off x="6137550" y="5723094"/>
            <a:ext cx="422433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2000" dirty="0">
                <a:latin typeface="Arial Unicode MS" pitchFamily="34" charset="-128"/>
              </a:rPr>
              <a:t>0    1    2   3   4   5   6    7   8   9   10</a:t>
            </a:r>
          </a:p>
        </p:txBody>
      </p:sp>
      <p:sp>
        <p:nvSpPr>
          <p:cNvPr id="146462" name="Text Box 30">
            <a:extLst>
              <a:ext uri="{FF2B5EF4-FFF2-40B4-BE49-F238E27FC236}">
                <a16:creationId xmlns:a16="http://schemas.microsoft.com/office/drawing/2014/main" id="{A49C5A79-332E-4C3B-B39F-BDCA35B941C5}"/>
              </a:ext>
            </a:extLst>
          </p:cNvPr>
          <p:cNvSpPr txBox="1">
            <a:spLocks noChangeArrowheads="1"/>
          </p:cNvSpPr>
          <p:nvPr/>
        </p:nvSpPr>
        <p:spPr bwMode="auto">
          <a:xfrm>
            <a:off x="5846987" y="1668465"/>
            <a:ext cx="400050" cy="470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500" dirty="0">
                <a:latin typeface="Arial Unicode MS" pitchFamily="34" charset="-128"/>
              </a:rPr>
              <a:t>10</a:t>
            </a:r>
          </a:p>
          <a:p>
            <a:endParaRPr lang="en-GB" altLang="en-US" sz="1500" dirty="0">
              <a:latin typeface="Arial Unicode MS" pitchFamily="34" charset="-128"/>
            </a:endParaRPr>
          </a:p>
          <a:p>
            <a:r>
              <a:rPr lang="en-GB" altLang="en-US" sz="1500" dirty="0">
                <a:latin typeface="Arial Unicode MS" pitchFamily="34" charset="-128"/>
              </a:rPr>
              <a:t> 9</a:t>
            </a:r>
          </a:p>
          <a:p>
            <a:endParaRPr lang="en-GB" altLang="en-US" sz="1500" dirty="0">
              <a:latin typeface="Arial Unicode MS" pitchFamily="34" charset="-128"/>
            </a:endParaRPr>
          </a:p>
          <a:p>
            <a:r>
              <a:rPr lang="en-GB" altLang="en-US" sz="1500" dirty="0">
                <a:latin typeface="Arial Unicode MS" pitchFamily="34" charset="-128"/>
              </a:rPr>
              <a:t> 8</a:t>
            </a:r>
          </a:p>
          <a:p>
            <a:endParaRPr lang="en-GB" altLang="en-US" sz="1500" dirty="0">
              <a:latin typeface="Arial Unicode MS" pitchFamily="34" charset="-128"/>
            </a:endParaRPr>
          </a:p>
          <a:p>
            <a:r>
              <a:rPr lang="en-GB" altLang="en-US" sz="1500" dirty="0">
                <a:latin typeface="Arial Unicode MS" pitchFamily="34" charset="-128"/>
              </a:rPr>
              <a:t> 7</a:t>
            </a:r>
          </a:p>
          <a:p>
            <a:endParaRPr lang="en-GB" altLang="en-US" sz="1500" dirty="0">
              <a:latin typeface="Arial Unicode MS" pitchFamily="34" charset="-128"/>
            </a:endParaRPr>
          </a:p>
          <a:p>
            <a:r>
              <a:rPr lang="en-GB" altLang="en-US" sz="1500" dirty="0">
                <a:latin typeface="Arial Unicode MS" pitchFamily="34" charset="-128"/>
              </a:rPr>
              <a:t> 6</a:t>
            </a:r>
          </a:p>
          <a:p>
            <a:r>
              <a:rPr lang="en-GB" altLang="en-US" sz="1500" dirty="0">
                <a:latin typeface="Arial Unicode MS" pitchFamily="34" charset="-128"/>
              </a:rPr>
              <a:t> 5</a:t>
            </a:r>
          </a:p>
          <a:p>
            <a:endParaRPr lang="en-GB" altLang="en-US" sz="1500" dirty="0">
              <a:latin typeface="Arial Unicode MS" pitchFamily="34" charset="-128"/>
            </a:endParaRPr>
          </a:p>
          <a:p>
            <a:r>
              <a:rPr lang="en-GB" altLang="en-US" sz="1500" dirty="0">
                <a:latin typeface="Arial Unicode MS" pitchFamily="34" charset="-128"/>
              </a:rPr>
              <a:t> 4</a:t>
            </a:r>
          </a:p>
          <a:p>
            <a:endParaRPr lang="en-GB" altLang="en-US" sz="1500" dirty="0">
              <a:latin typeface="Arial Unicode MS" pitchFamily="34" charset="-128"/>
            </a:endParaRPr>
          </a:p>
          <a:p>
            <a:r>
              <a:rPr lang="en-GB" altLang="en-US" sz="1500" dirty="0">
                <a:latin typeface="Arial Unicode MS" pitchFamily="34" charset="-128"/>
              </a:rPr>
              <a:t> 3</a:t>
            </a:r>
          </a:p>
          <a:p>
            <a:endParaRPr lang="en-GB" altLang="en-US" sz="1500" dirty="0">
              <a:latin typeface="Arial Unicode MS" pitchFamily="34" charset="-128"/>
            </a:endParaRPr>
          </a:p>
          <a:p>
            <a:r>
              <a:rPr lang="en-GB" altLang="en-US" sz="1500" dirty="0">
                <a:latin typeface="Arial Unicode MS" pitchFamily="34" charset="-128"/>
              </a:rPr>
              <a:t> 2</a:t>
            </a:r>
          </a:p>
          <a:p>
            <a:endParaRPr lang="en-GB" altLang="en-US" sz="1500" dirty="0">
              <a:latin typeface="Arial Unicode MS" pitchFamily="34" charset="-128"/>
            </a:endParaRPr>
          </a:p>
          <a:p>
            <a:r>
              <a:rPr lang="en-GB" altLang="en-US" sz="1500" dirty="0">
                <a:latin typeface="Arial Unicode MS" pitchFamily="34" charset="-128"/>
              </a:rPr>
              <a:t> 1</a:t>
            </a:r>
          </a:p>
          <a:p>
            <a:endParaRPr lang="en-GB" altLang="en-US" sz="1500" dirty="0">
              <a:latin typeface="Arial Unicode MS" pitchFamily="34" charset="-128"/>
            </a:endParaRPr>
          </a:p>
          <a:p>
            <a:r>
              <a:rPr lang="en-GB" altLang="en-US" sz="1500" dirty="0">
                <a:latin typeface="Arial Unicode MS" pitchFamily="34" charset="-128"/>
              </a:rPr>
              <a:t> 0</a:t>
            </a:r>
          </a:p>
        </p:txBody>
      </p:sp>
      <p:grpSp>
        <p:nvGrpSpPr>
          <p:cNvPr id="5" name="Group 51">
            <a:extLst>
              <a:ext uri="{FF2B5EF4-FFF2-40B4-BE49-F238E27FC236}">
                <a16:creationId xmlns:a16="http://schemas.microsoft.com/office/drawing/2014/main" id="{6C69FE71-3E39-459F-A3B0-55AD107E30C3}"/>
              </a:ext>
            </a:extLst>
          </p:cNvPr>
          <p:cNvGrpSpPr>
            <a:grpSpLocks/>
          </p:cNvGrpSpPr>
          <p:nvPr/>
        </p:nvGrpSpPr>
        <p:grpSpPr bwMode="auto">
          <a:xfrm>
            <a:off x="1624457" y="2214378"/>
            <a:ext cx="8343900" cy="2862263"/>
            <a:chOff x="54" y="1448"/>
            <a:chExt cx="5256" cy="1803"/>
          </a:xfrm>
        </p:grpSpPr>
        <p:sp>
          <p:nvSpPr>
            <p:cNvPr id="52245" name="Text Box 31">
              <a:extLst>
                <a:ext uri="{FF2B5EF4-FFF2-40B4-BE49-F238E27FC236}">
                  <a16:creationId xmlns:a16="http://schemas.microsoft.com/office/drawing/2014/main" id="{C84F70A5-9315-47D6-9E9D-2E64554FE055}"/>
                </a:ext>
              </a:extLst>
            </p:cNvPr>
            <p:cNvSpPr txBox="1">
              <a:spLocks noChangeArrowheads="1"/>
            </p:cNvSpPr>
            <p:nvPr/>
          </p:nvSpPr>
          <p:spPr bwMode="auto">
            <a:xfrm>
              <a:off x="54" y="2766"/>
              <a:ext cx="1846" cy="4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2200"/>
                <a:t>Relative levels can be</a:t>
              </a:r>
            </a:p>
            <a:p>
              <a:r>
                <a:rPr lang="en-GB" altLang="en-US" sz="2200"/>
                <a:t>shown on the matrix</a:t>
              </a:r>
            </a:p>
          </p:txBody>
        </p:sp>
        <p:sp>
          <p:nvSpPr>
            <p:cNvPr id="52246" name="Line 38">
              <a:extLst>
                <a:ext uri="{FF2B5EF4-FFF2-40B4-BE49-F238E27FC236}">
                  <a16:creationId xmlns:a16="http://schemas.microsoft.com/office/drawing/2014/main" id="{EE15B887-E381-45C9-8EA3-ED137B04A51C}"/>
                </a:ext>
              </a:extLst>
            </p:cNvPr>
            <p:cNvSpPr>
              <a:spLocks noChangeShapeType="1"/>
            </p:cNvSpPr>
            <p:nvPr/>
          </p:nvSpPr>
          <p:spPr bwMode="auto">
            <a:xfrm flipV="1">
              <a:off x="1002" y="1962"/>
              <a:ext cx="2053" cy="793"/>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52247" name="AutoShape 39">
              <a:extLst>
                <a:ext uri="{FF2B5EF4-FFF2-40B4-BE49-F238E27FC236}">
                  <a16:creationId xmlns:a16="http://schemas.microsoft.com/office/drawing/2014/main" id="{88734B60-A807-4593-8069-088BB219567B}"/>
                </a:ext>
              </a:extLst>
            </p:cNvPr>
            <p:cNvSpPr>
              <a:spLocks noChangeArrowheads="1"/>
            </p:cNvSpPr>
            <p:nvPr/>
          </p:nvSpPr>
          <p:spPr bwMode="auto">
            <a:xfrm>
              <a:off x="3046" y="1744"/>
              <a:ext cx="240" cy="274"/>
            </a:xfrm>
            <a:prstGeom prst="star16">
              <a:avLst>
                <a:gd name="adj" fmla="val 37500"/>
              </a:avLst>
            </a:prstGeom>
            <a:solidFill>
              <a:srgbClr val="5ECC32"/>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dirty="0"/>
                <a:t>1</a:t>
              </a:r>
            </a:p>
          </p:txBody>
        </p:sp>
        <p:sp>
          <p:nvSpPr>
            <p:cNvPr id="52248" name="AutoShape 46">
              <a:extLst>
                <a:ext uri="{FF2B5EF4-FFF2-40B4-BE49-F238E27FC236}">
                  <a16:creationId xmlns:a16="http://schemas.microsoft.com/office/drawing/2014/main" id="{90EF0812-88C4-4982-BF47-8AA732CCB8C2}"/>
                </a:ext>
              </a:extLst>
            </p:cNvPr>
            <p:cNvSpPr>
              <a:spLocks noChangeArrowheads="1"/>
            </p:cNvSpPr>
            <p:nvPr/>
          </p:nvSpPr>
          <p:spPr bwMode="auto">
            <a:xfrm>
              <a:off x="5030" y="1448"/>
              <a:ext cx="240" cy="274"/>
            </a:xfrm>
            <a:prstGeom prst="star16">
              <a:avLst>
                <a:gd name="adj" fmla="val 37500"/>
              </a:avLst>
            </a:prstGeom>
            <a:solidFill>
              <a:srgbClr val="5ECC32"/>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dirty="0"/>
                <a:t>3</a:t>
              </a:r>
            </a:p>
          </p:txBody>
        </p:sp>
        <p:sp>
          <p:nvSpPr>
            <p:cNvPr id="52249" name="AutoShape 47">
              <a:extLst>
                <a:ext uri="{FF2B5EF4-FFF2-40B4-BE49-F238E27FC236}">
                  <a16:creationId xmlns:a16="http://schemas.microsoft.com/office/drawing/2014/main" id="{8FA3524C-2A5F-4125-A83B-AD96820AAB92}"/>
                </a:ext>
              </a:extLst>
            </p:cNvPr>
            <p:cNvSpPr>
              <a:spLocks noChangeArrowheads="1"/>
            </p:cNvSpPr>
            <p:nvPr/>
          </p:nvSpPr>
          <p:spPr bwMode="auto">
            <a:xfrm>
              <a:off x="5070" y="2585"/>
              <a:ext cx="240" cy="274"/>
            </a:xfrm>
            <a:prstGeom prst="star16">
              <a:avLst>
                <a:gd name="adj" fmla="val 37500"/>
              </a:avLst>
            </a:prstGeom>
            <a:solidFill>
              <a:srgbClr val="5ECC32"/>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dirty="0"/>
                <a:t>2</a:t>
              </a:r>
            </a:p>
          </p:txBody>
        </p:sp>
      </p:grpSp>
    </p:spTree>
    <p:extLst>
      <p:ext uri="{BB962C8B-B14F-4D97-AF65-F5344CB8AC3E}">
        <p14:creationId xmlns:p14="http://schemas.microsoft.com/office/powerpoint/2010/main" val="52318059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146458"/>
                                        </p:tgtEl>
                                        <p:attrNameLst>
                                          <p:attrName>style.visibility</p:attrName>
                                        </p:attrNameLst>
                                      </p:cBhvr>
                                      <p:to>
                                        <p:strVal val="visible"/>
                                      </p:to>
                                    </p:set>
                                    <p:anim calcmode="lin" valueType="num">
                                      <p:cBhvr>
                                        <p:cTn id="7" dur="500" fill="hold"/>
                                        <p:tgtEl>
                                          <p:spTgt spid="146458"/>
                                        </p:tgtEl>
                                        <p:attrNameLst>
                                          <p:attrName>ppt_w</p:attrName>
                                        </p:attrNameLst>
                                      </p:cBhvr>
                                      <p:tavLst>
                                        <p:tav tm="0">
                                          <p:val>
                                            <p:fltVal val="0"/>
                                          </p:val>
                                        </p:tav>
                                        <p:tav tm="100000">
                                          <p:val>
                                            <p:strVal val="#ppt_w"/>
                                          </p:val>
                                        </p:tav>
                                      </p:tavLst>
                                    </p:anim>
                                    <p:anim calcmode="lin" valueType="num">
                                      <p:cBhvr>
                                        <p:cTn id="8" dur="500" fill="hold"/>
                                        <p:tgtEl>
                                          <p:spTgt spid="146458"/>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7" presetClass="entr" presetSubtype="10" fill="hold" grpId="0" nodeType="clickEffect">
                                  <p:stCondLst>
                                    <p:cond delay="0"/>
                                  </p:stCondLst>
                                  <p:childTnLst>
                                    <p:set>
                                      <p:cBhvr>
                                        <p:cTn id="12" dur="1" fill="hold">
                                          <p:stCondLst>
                                            <p:cond delay="0"/>
                                          </p:stCondLst>
                                        </p:cTn>
                                        <p:tgtEl>
                                          <p:spTgt spid="146456"/>
                                        </p:tgtEl>
                                        <p:attrNameLst>
                                          <p:attrName>style.visibility</p:attrName>
                                        </p:attrNameLst>
                                      </p:cBhvr>
                                      <p:to>
                                        <p:strVal val="visible"/>
                                      </p:to>
                                    </p:set>
                                    <p:anim calcmode="lin" valueType="num">
                                      <p:cBhvr>
                                        <p:cTn id="13" dur="500" fill="hold"/>
                                        <p:tgtEl>
                                          <p:spTgt spid="146456"/>
                                        </p:tgtEl>
                                        <p:attrNameLst>
                                          <p:attrName>ppt_w</p:attrName>
                                        </p:attrNameLst>
                                      </p:cBhvr>
                                      <p:tavLst>
                                        <p:tav tm="0">
                                          <p:val>
                                            <p:fltVal val="0"/>
                                          </p:val>
                                        </p:tav>
                                        <p:tav tm="100000">
                                          <p:val>
                                            <p:strVal val="#ppt_w"/>
                                          </p:val>
                                        </p:tav>
                                      </p:tavLst>
                                    </p:anim>
                                    <p:anim calcmode="lin" valueType="num">
                                      <p:cBhvr>
                                        <p:cTn id="14" dur="500" fill="hold"/>
                                        <p:tgtEl>
                                          <p:spTgt spid="146456"/>
                                        </p:tgtEl>
                                        <p:attrNameLst>
                                          <p:attrName>ppt_h</p:attrName>
                                        </p:attrNameLst>
                                      </p:cBhvr>
                                      <p:tavLst>
                                        <p:tav tm="0">
                                          <p:val>
                                            <p:strVal val="#ppt_h"/>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3" presetClass="entr" presetSubtype="5" fill="hold" grpId="0" nodeType="clickEffect">
                                  <p:stCondLst>
                                    <p:cond delay="0"/>
                                  </p:stCondLst>
                                  <p:childTnLst>
                                    <p:set>
                                      <p:cBhvr>
                                        <p:cTn id="18" dur="1" fill="hold">
                                          <p:stCondLst>
                                            <p:cond delay="0"/>
                                          </p:stCondLst>
                                        </p:cTn>
                                        <p:tgtEl>
                                          <p:spTgt spid="146448"/>
                                        </p:tgtEl>
                                        <p:attrNameLst>
                                          <p:attrName>style.visibility</p:attrName>
                                        </p:attrNameLst>
                                      </p:cBhvr>
                                      <p:to>
                                        <p:strVal val="visible"/>
                                      </p:to>
                                    </p:set>
                                    <p:animEffect transition="in" filter="blinds(vertical)">
                                      <p:cBhvr>
                                        <p:cTn id="19" dur="500"/>
                                        <p:tgtEl>
                                          <p:spTgt spid="146448"/>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17" presetClass="entr" presetSubtype="10" fill="hold" grpId="0" nodeType="clickEffect">
                                  <p:stCondLst>
                                    <p:cond delay="0"/>
                                  </p:stCondLst>
                                  <p:childTnLst>
                                    <p:set>
                                      <p:cBhvr>
                                        <p:cTn id="23" dur="1" fill="hold">
                                          <p:stCondLst>
                                            <p:cond delay="0"/>
                                          </p:stCondLst>
                                        </p:cTn>
                                        <p:tgtEl>
                                          <p:spTgt spid="146455"/>
                                        </p:tgtEl>
                                        <p:attrNameLst>
                                          <p:attrName>style.visibility</p:attrName>
                                        </p:attrNameLst>
                                      </p:cBhvr>
                                      <p:to>
                                        <p:strVal val="visible"/>
                                      </p:to>
                                    </p:set>
                                    <p:anim calcmode="lin" valueType="num">
                                      <p:cBhvr>
                                        <p:cTn id="24" dur="500" fill="hold"/>
                                        <p:tgtEl>
                                          <p:spTgt spid="146455"/>
                                        </p:tgtEl>
                                        <p:attrNameLst>
                                          <p:attrName>ppt_w</p:attrName>
                                        </p:attrNameLst>
                                      </p:cBhvr>
                                      <p:tavLst>
                                        <p:tav tm="0">
                                          <p:val>
                                            <p:fltVal val="0"/>
                                          </p:val>
                                        </p:tav>
                                        <p:tav tm="100000">
                                          <p:val>
                                            <p:strVal val="#ppt_w"/>
                                          </p:val>
                                        </p:tav>
                                      </p:tavLst>
                                    </p:anim>
                                    <p:anim calcmode="lin" valueType="num">
                                      <p:cBhvr>
                                        <p:cTn id="25" dur="500" fill="hold"/>
                                        <p:tgtEl>
                                          <p:spTgt spid="146455"/>
                                        </p:tgtEl>
                                        <p:attrNameLst>
                                          <p:attrName>ppt_h</p:attrName>
                                        </p:attrNameLst>
                                      </p:cBhvr>
                                      <p:tavLst>
                                        <p:tav tm="0">
                                          <p:val>
                                            <p:strVal val="#ppt_h"/>
                                          </p:val>
                                        </p:tav>
                                        <p:tav tm="100000">
                                          <p:val>
                                            <p:strVal val="#ppt_h"/>
                                          </p:val>
                                        </p:tav>
                                      </p:tavLst>
                                    </p:anim>
                                  </p:childTnLst>
                                </p:cTn>
                              </p:par>
                            </p:childTnLst>
                          </p:cTn>
                        </p:par>
                      </p:childTnLst>
                    </p:cTn>
                  </p:par>
                  <p:par>
                    <p:cTn id="26" fill="hold" nodeType="clickPar">
                      <p:stCondLst>
                        <p:cond delay="indefinite"/>
                      </p:stCondLst>
                      <p:childTnLst>
                        <p:par>
                          <p:cTn id="27" fill="hold" nodeType="withGroup">
                            <p:stCondLst>
                              <p:cond delay="0"/>
                            </p:stCondLst>
                            <p:childTnLst>
                              <p:par>
                                <p:cTn id="28" presetID="3" presetClass="entr" presetSubtype="5" fill="hold" grpId="0" nodeType="clickEffect">
                                  <p:stCondLst>
                                    <p:cond delay="0"/>
                                  </p:stCondLst>
                                  <p:childTnLst>
                                    <p:set>
                                      <p:cBhvr>
                                        <p:cTn id="29" dur="1" fill="hold">
                                          <p:stCondLst>
                                            <p:cond delay="0"/>
                                          </p:stCondLst>
                                        </p:cTn>
                                        <p:tgtEl>
                                          <p:spTgt spid="146447"/>
                                        </p:tgtEl>
                                        <p:attrNameLst>
                                          <p:attrName>style.visibility</p:attrName>
                                        </p:attrNameLst>
                                      </p:cBhvr>
                                      <p:to>
                                        <p:strVal val="visible"/>
                                      </p:to>
                                    </p:set>
                                    <p:animEffect transition="in" filter="blinds(vertical)">
                                      <p:cBhvr>
                                        <p:cTn id="30" dur="500"/>
                                        <p:tgtEl>
                                          <p:spTgt spid="146447"/>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7" presetClass="entr" presetSubtype="10" fill="hold" grpId="0" nodeType="clickEffect">
                                  <p:stCondLst>
                                    <p:cond delay="0"/>
                                  </p:stCondLst>
                                  <p:childTnLst>
                                    <p:set>
                                      <p:cBhvr>
                                        <p:cTn id="34" dur="1" fill="hold">
                                          <p:stCondLst>
                                            <p:cond delay="0"/>
                                          </p:stCondLst>
                                        </p:cTn>
                                        <p:tgtEl>
                                          <p:spTgt spid="146457"/>
                                        </p:tgtEl>
                                        <p:attrNameLst>
                                          <p:attrName>style.visibility</p:attrName>
                                        </p:attrNameLst>
                                      </p:cBhvr>
                                      <p:to>
                                        <p:strVal val="visible"/>
                                      </p:to>
                                    </p:set>
                                    <p:anim calcmode="lin" valueType="num">
                                      <p:cBhvr>
                                        <p:cTn id="35" dur="500" fill="hold"/>
                                        <p:tgtEl>
                                          <p:spTgt spid="146457"/>
                                        </p:tgtEl>
                                        <p:attrNameLst>
                                          <p:attrName>ppt_w</p:attrName>
                                        </p:attrNameLst>
                                      </p:cBhvr>
                                      <p:tavLst>
                                        <p:tav tm="0">
                                          <p:val>
                                            <p:fltVal val="0"/>
                                          </p:val>
                                        </p:tav>
                                        <p:tav tm="100000">
                                          <p:val>
                                            <p:strVal val="#ppt_w"/>
                                          </p:val>
                                        </p:tav>
                                      </p:tavLst>
                                    </p:anim>
                                    <p:anim calcmode="lin" valueType="num">
                                      <p:cBhvr>
                                        <p:cTn id="36" dur="500" fill="hold"/>
                                        <p:tgtEl>
                                          <p:spTgt spid="146457"/>
                                        </p:tgtEl>
                                        <p:attrNameLst>
                                          <p:attrName>ppt_h</p:attrName>
                                        </p:attrNameLst>
                                      </p:cBhvr>
                                      <p:tavLst>
                                        <p:tav tm="0">
                                          <p:val>
                                            <p:strVal val="#ppt_h"/>
                                          </p:val>
                                        </p:tav>
                                        <p:tav tm="100000">
                                          <p:val>
                                            <p:strVal val="#ppt_h"/>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3" presetClass="entr" presetSubtype="5" fill="hold" grpId="0" nodeType="clickEffect">
                                  <p:stCondLst>
                                    <p:cond delay="0"/>
                                  </p:stCondLst>
                                  <p:childTnLst>
                                    <p:set>
                                      <p:cBhvr>
                                        <p:cTn id="40" dur="1" fill="hold">
                                          <p:stCondLst>
                                            <p:cond delay="0"/>
                                          </p:stCondLst>
                                        </p:cTn>
                                        <p:tgtEl>
                                          <p:spTgt spid="146449"/>
                                        </p:tgtEl>
                                        <p:attrNameLst>
                                          <p:attrName>style.visibility</p:attrName>
                                        </p:attrNameLst>
                                      </p:cBhvr>
                                      <p:to>
                                        <p:strVal val="visible"/>
                                      </p:to>
                                    </p:set>
                                    <p:animEffect transition="in" filter="blinds(vertical)">
                                      <p:cBhvr>
                                        <p:cTn id="41" dur="500"/>
                                        <p:tgtEl>
                                          <p:spTgt spid="146449"/>
                                        </p:tgtEl>
                                      </p:cBhvr>
                                    </p:animEffect>
                                  </p:childTnLst>
                                </p:cTn>
                              </p:par>
                            </p:childTnLst>
                          </p:cTn>
                        </p:par>
                      </p:childTnLst>
                    </p:cTn>
                  </p:par>
                  <p:par>
                    <p:cTn id="42" fill="hold" nodeType="clickPar">
                      <p:stCondLst>
                        <p:cond delay="indefinite"/>
                      </p:stCondLst>
                      <p:childTnLst>
                        <p:par>
                          <p:cTn id="43" fill="hold" nodeType="withGroup">
                            <p:stCondLst>
                              <p:cond delay="0"/>
                            </p:stCondLst>
                            <p:childTnLst>
                              <p:par>
                                <p:cTn id="44" presetID="17" presetClass="entr" presetSubtype="10" fill="hold" grpId="0" nodeType="clickEffect">
                                  <p:stCondLst>
                                    <p:cond delay="0"/>
                                  </p:stCondLst>
                                  <p:childTnLst>
                                    <p:set>
                                      <p:cBhvr>
                                        <p:cTn id="45" dur="1" fill="hold">
                                          <p:stCondLst>
                                            <p:cond delay="0"/>
                                          </p:stCondLst>
                                        </p:cTn>
                                        <p:tgtEl>
                                          <p:spTgt spid="146454"/>
                                        </p:tgtEl>
                                        <p:attrNameLst>
                                          <p:attrName>style.visibility</p:attrName>
                                        </p:attrNameLst>
                                      </p:cBhvr>
                                      <p:to>
                                        <p:strVal val="visible"/>
                                      </p:to>
                                    </p:set>
                                    <p:anim calcmode="lin" valueType="num">
                                      <p:cBhvr>
                                        <p:cTn id="46" dur="500" fill="hold"/>
                                        <p:tgtEl>
                                          <p:spTgt spid="146454"/>
                                        </p:tgtEl>
                                        <p:attrNameLst>
                                          <p:attrName>ppt_w</p:attrName>
                                        </p:attrNameLst>
                                      </p:cBhvr>
                                      <p:tavLst>
                                        <p:tav tm="0">
                                          <p:val>
                                            <p:fltVal val="0"/>
                                          </p:val>
                                        </p:tav>
                                        <p:tav tm="100000">
                                          <p:val>
                                            <p:strVal val="#ppt_w"/>
                                          </p:val>
                                        </p:tav>
                                      </p:tavLst>
                                    </p:anim>
                                    <p:anim calcmode="lin" valueType="num">
                                      <p:cBhvr>
                                        <p:cTn id="47" dur="500" fill="hold"/>
                                        <p:tgtEl>
                                          <p:spTgt spid="146454"/>
                                        </p:tgtEl>
                                        <p:attrNameLst>
                                          <p:attrName>ppt_h</p:attrName>
                                        </p:attrNameLst>
                                      </p:cBhvr>
                                      <p:tavLst>
                                        <p:tav tm="0">
                                          <p:val>
                                            <p:strVal val="#ppt_h"/>
                                          </p:val>
                                        </p:tav>
                                        <p:tav tm="100000">
                                          <p:val>
                                            <p:strVal val="#ppt_h"/>
                                          </p:val>
                                        </p:tav>
                                      </p:tavLst>
                                    </p:anim>
                                  </p:childTnLst>
                                </p:cTn>
                              </p:par>
                            </p:childTnLst>
                          </p:cTn>
                        </p:par>
                      </p:childTnLst>
                    </p:cTn>
                  </p:par>
                  <p:par>
                    <p:cTn id="48" fill="hold" nodeType="clickPar">
                      <p:stCondLst>
                        <p:cond delay="indefinite"/>
                      </p:stCondLst>
                      <p:childTnLst>
                        <p:par>
                          <p:cTn id="49" fill="hold" nodeType="withGroup">
                            <p:stCondLst>
                              <p:cond delay="0"/>
                            </p:stCondLst>
                            <p:childTnLst>
                              <p:par>
                                <p:cTn id="50" presetID="3" presetClass="entr" presetSubtype="5" fill="hold" grpId="0" nodeType="clickEffect">
                                  <p:stCondLst>
                                    <p:cond delay="0"/>
                                  </p:stCondLst>
                                  <p:childTnLst>
                                    <p:set>
                                      <p:cBhvr>
                                        <p:cTn id="51" dur="1" fill="hold">
                                          <p:stCondLst>
                                            <p:cond delay="0"/>
                                          </p:stCondLst>
                                        </p:cTn>
                                        <p:tgtEl>
                                          <p:spTgt spid="146450"/>
                                        </p:tgtEl>
                                        <p:attrNameLst>
                                          <p:attrName>style.visibility</p:attrName>
                                        </p:attrNameLst>
                                      </p:cBhvr>
                                      <p:to>
                                        <p:strVal val="visible"/>
                                      </p:to>
                                    </p:set>
                                    <p:animEffect transition="in" filter="blinds(vertical)">
                                      <p:cBhvr>
                                        <p:cTn id="52" dur="500"/>
                                        <p:tgtEl>
                                          <p:spTgt spid="146450"/>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3" presetClass="entr" presetSubtype="5" fill="hold" grpId="0" nodeType="clickEffect">
                                  <p:stCondLst>
                                    <p:cond delay="0"/>
                                  </p:stCondLst>
                                  <p:childTnLst>
                                    <p:set>
                                      <p:cBhvr>
                                        <p:cTn id="56" dur="1" fill="hold">
                                          <p:stCondLst>
                                            <p:cond delay="0"/>
                                          </p:stCondLst>
                                        </p:cTn>
                                        <p:tgtEl>
                                          <p:spTgt spid="146452"/>
                                        </p:tgtEl>
                                        <p:attrNameLst>
                                          <p:attrName>style.visibility</p:attrName>
                                        </p:attrNameLst>
                                      </p:cBhvr>
                                      <p:to>
                                        <p:strVal val="visible"/>
                                      </p:to>
                                    </p:set>
                                    <p:animEffect transition="in" filter="blinds(vertical)">
                                      <p:cBhvr>
                                        <p:cTn id="57" dur="500"/>
                                        <p:tgtEl>
                                          <p:spTgt spid="146452"/>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3" presetClass="entr" presetSubtype="5" fill="hold" grpId="0" nodeType="clickEffect">
                                  <p:stCondLst>
                                    <p:cond delay="0"/>
                                  </p:stCondLst>
                                  <p:childTnLst>
                                    <p:set>
                                      <p:cBhvr>
                                        <p:cTn id="61" dur="1" fill="hold">
                                          <p:stCondLst>
                                            <p:cond delay="0"/>
                                          </p:stCondLst>
                                        </p:cTn>
                                        <p:tgtEl>
                                          <p:spTgt spid="146453"/>
                                        </p:tgtEl>
                                        <p:attrNameLst>
                                          <p:attrName>style.visibility</p:attrName>
                                        </p:attrNameLst>
                                      </p:cBhvr>
                                      <p:to>
                                        <p:strVal val="visible"/>
                                      </p:to>
                                    </p:set>
                                    <p:animEffect transition="in" filter="blinds(vertical)">
                                      <p:cBhvr>
                                        <p:cTn id="62" dur="500"/>
                                        <p:tgtEl>
                                          <p:spTgt spid="146453"/>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17" presetClass="entr" presetSubtype="8" fill="hold" nodeType="clickEffect">
                                  <p:stCondLst>
                                    <p:cond delay="0"/>
                                  </p:stCondLst>
                                  <p:childTnLst>
                                    <p:set>
                                      <p:cBhvr>
                                        <p:cTn id="66" dur="1" fill="hold">
                                          <p:stCondLst>
                                            <p:cond delay="0"/>
                                          </p:stCondLst>
                                        </p:cTn>
                                        <p:tgtEl>
                                          <p:spTgt spid="5"/>
                                        </p:tgtEl>
                                        <p:attrNameLst>
                                          <p:attrName>style.visibility</p:attrName>
                                        </p:attrNameLst>
                                      </p:cBhvr>
                                      <p:to>
                                        <p:strVal val="visible"/>
                                      </p:to>
                                    </p:set>
                                    <p:anim calcmode="lin" valueType="num">
                                      <p:cBhvr>
                                        <p:cTn id="67" dur="500" fill="hold"/>
                                        <p:tgtEl>
                                          <p:spTgt spid="5"/>
                                        </p:tgtEl>
                                        <p:attrNameLst>
                                          <p:attrName>ppt_x</p:attrName>
                                        </p:attrNameLst>
                                      </p:cBhvr>
                                      <p:tavLst>
                                        <p:tav tm="0">
                                          <p:val>
                                            <p:strVal val="#ppt_x-#ppt_w/2"/>
                                          </p:val>
                                        </p:tav>
                                        <p:tav tm="100000">
                                          <p:val>
                                            <p:strVal val="#ppt_x"/>
                                          </p:val>
                                        </p:tav>
                                      </p:tavLst>
                                    </p:anim>
                                    <p:anim calcmode="lin" valueType="num">
                                      <p:cBhvr>
                                        <p:cTn id="68" dur="500" fill="hold"/>
                                        <p:tgtEl>
                                          <p:spTgt spid="5"/>
                                        </p:tgtEl>
                                        <p:attrNameLst>
                                          <p:attrName>ppt_y</p:attrName>
                                        </p:attrNameLst>
                                      </p:cBhvr>
                                      <p:tavLst>
                                        <p:tav tm="0">
                                          <p:val>
                                            <p:strVal val="#ppt_y"/>
                                          </p:val>
                                        </p:tav>
                                        <p:tav tm="100000">
                                          <p:val>
                                            <p:strVal val="#ppt_y"/>
                                          </p:val>
                                        </p:tav>
                                      </p:tavLst>
                                    </p:anim>
                                    <p:anim calcmode="lin" valueType="num">
                                      <p:cBhvr>
                                        <p:cTn id="69" dur="500" fill="hold"/>
                                        <p:tgtEl>
                                          <p:spTgt spid="5"/>
                                        </p:tgtEl>
                                        <p:attrNameLst>
                                          <p:attrName>ppt_w</p:attrName>
                                        </p:attrNameLst>
                                      </p:cBhvr>
                                      <p:tavLst>
                                        <p:tav tm="0">
                                          <p:val>
                                            <p:fltVal val="0"/>
                                          </p:val>
                                        </p:tav>
                                        <p:tav tm="100000">
                                          <p:val>
                                            <p:strVal val="#ppt_w"/>
                                          </p:val>
                                        </p:tav>
                                      </p:tavLst>
                                    </p:anim>
                                    <p:anim calcmode="lin" valueType="num">
                                      <p:cBhvr>
                                        <p:cTn id="70" dur="500" fill="hold"/>
                                        <p:tgtEl>
                                          <p:spTgt spid="5"/>
                                        </p:tgtEl>
                                        <p:attrNameLst>
                                          <p:attrName>ppt_h</p:attrName>
                                        </p:attrNameLst>
                                      </p:cBhvr>
                                      <p:tavLst>
                                        <p:tav tm="0">
                                          <p:val>
                                            <p:strVal val="#ppt_h"/>
                                          </p:val>
                                        </p:tav>
                                        <p:tav tm="100000">
                                          <p:val>
                                            <p:strVal val="#ppt_h"/>
                                          </p:val>
                                        </p:tav>
                                      </p:tavLst>
                                    </p:anim>
                                  </p:childTnLst>
                                </p:cTn>
                              </p:par>
                              <p:par>
                                <p:cTn id="71" presetID="17" presetClass="entr" presetSubtype="4" fill="hold" grpId="0" nodeType="withEffect">
                                  <p:stCondLst>
                                    <p:cond delay="0"/>
                                  </p:stCondLst>
                                  <p:childTnLst>
                                    <p:set>
                                      <p:cBhvr>
                                        <p:cTn id="72" dur="1" fill="hold">
                                          <p:stCondLst>
                                            <p:cond delay="0"/>
                                          </p:stCondLst>
                                        </p:cTn>
                                        <p:tgtEl>
                                          <p:spTgt spid="146462"/>
                                        </p:tgtEl>
                                        <p:attrNameLst>
                                          <p:attrName>style.visibility</p:attrName>
                                        </p:attrNameLst>
                                      </p:cBhvr>
                                      <p:to>
                                        <p:strVal val="visible"/>
                                      </p:to>
                                    </p:set>
                                    <p:anim calcmode="lin" valueType="num">
                                      <p:cBhvr>
                                        <p:cTn id="73" dur="500" fill="hold"/>
                                        <p:tgtEl>
                                          <p:spTgt spid="146462"/>
                                        </p:tgtEl>
                                        <p:attrNameLst>
                                          <p:attrName>ppt_x</p:attrName>
                                        </p:attrNameLst>
                                      </p:cBhvr>
                                      <p:tavLst>
                                        <p:tav tm="0">
                                          <p:val>
                                            <p:strVal val="#ppt_x"/>
                                          </p:val>
                                        </p:tav>
                                        <p:tav tm="100000">
                                          <p:val>
                                            <p:strVal val="#ppt_x"/>
                                          </p:val>
                                        </p:tav>
                                      </p:tavLst>
                                    </p:anim>
                                    <p:anim calcmode="lin" valueType="num">
                                      <p:cBhvr>
                                        <p:cTn id="74" dur="500" fill="hold"/>
                                        <p:tgtEl>
                                          <p:spTgt spid="146462"/>
                                        </p:tgtEl>
                                        <p:attrNameLst>
                                          <p:attrName>ppt_y</p:attrName>
                                        </p:attrNameLst>
                                      </p:cBhvr>
                                      <p:tavLst>
                                        <p:tav tm="0">
                                          <p:val>
                                            <p:strVal val="#ppt_y+#ppt_h/2"/>
                                          </p:val>
                                        </p:tav>
                                        <p:tav tm="100000">
                                          <p:val>
                                            <p:strVal val="#ppt_y"/>
                                          </p:val>
                                        </p:tav>
                                      </p:tavLst>
                                    </p:anim>
                                    <p:anim calcmode="lin" valueType="num">
                                      <p:cBhvr>
                                        <p:cTn id="75" dur="500" fill="hold"/>
                                        <p:tgtEl>
                                          <p:spTgt spid="146462"/>
                                        </p:tgtEl>
                                        <p:attrNameLst>
                                          <p:attrName>ppt_w</p:attrName>
                                        </p:attrNameLst>
                                      </p:cBhvr>
                                      <p:tavLst>
                                        <p:tav tm="0">
                                          <p:val>
                                            <p:strVal val="#ppt_w"/>
                                          </p:val>
                                        </p:tav>
                                        <p:tav tm="100000">
                                          <p:val>
                                            <p:strVal val="#ppt_w"/>
                                          </p:val>
                                        </p:tav>
                                      </p:tavLst>
                                    </p:anim>
                                    <p:anim calcmode="lin" valueType="num">
                                      <p:cBhvr>
                                        <p:cTn id="76" dur="500" fill="hold"/>
                                        <p:tgtEl>
                                          <p:spTgt spid="146462"/>
                                        </p:tgtEl>
                                        <p:attrNameLst>
                                          <p:attrName>ppt_h</p:attrName>
                                        </p:attrNameLst>
                                      </p:cBhvr>
                                      <p:tavLst>
                                        <p:tav tm="0">
                                          <p:val>
                                            <p:fltVal val="0"/>
                                          </p:val>
                                        </p:tav>
                                        <p:tav tm="100000">
                                          <p:val>
                                            <p:strVal val="#ppt_h"/>
                                          </p:val>
                                        </p:tav>
                                      </p:tavLst>
                                    </p:anim>
                                  </p:childTnLst>
                                </p:cTn>
                              </p:par>
                              <p:par>
                                <p:cTn id="77" presetID="17" presetClass="entr" presetSubtype="8" fill="hold" grpId="0" nodeType="withEffect">
                                  <p:stCondLst>
                                    <p:cond delay="0"/>
                                  </p:stCondLst>
                                  <p:childTnLst>
                                    <p:set>
                                      <p:cBhvr>
                                        <p:cTn id="78" dur="1" fill="hold">
                                          <p:stCondLst>
                                            <p:cond delay="0"/>
                                          </p:stCondLst>
                                        </p:cTn>
                                        <p:tgtEl>
                                          <p:spTgt spid="146460"/>
                                        </p:tgtEl>
                                        <p:attrNameLst>
                                          <p:attrName>style.visibility</p:attrName>
                                        </p:attrNameLst>
                                      </p:cBhvr>
                                      <p:to>
                                        <p:strVal val="visible"/>
                                      </p:to>
                                    </p:set>
                                    <p:anim calcmode="lin" valueType="num">
                                      <p:cBhvr>
                                        <p:cTn id="79" dur="500" fill="hold"/>
                                        <p:tgtEl>
                                          <p:spTgt spid="146460"/>
                                        </p:tgtEl>
                                        <p:attrNameLst>
                                          <p:attrName>ppt_x</p:attrName>
                                        </p:attrNameLst>
                                      </p:cBhvr>
                                      <p:tavLst>
                                        <p:tav tm="0">
                                          <p:val>
                                            <p:strVal val="#ppt_x-#ppt_w/2"/>
                                          </p:val>
                                        </p:tav>
                                        <p:tav tm="100000">
                                          <p:val>
                                            <p:strVal val="#ppt_x"/>
                                          </p:val>
                                        </p:tav>
                                      </p:tavLst>
                                    </p:anim>
                                    <p:anim calcmode="lin" valueType="num">
                                      <p:cBhvr>
                                        <p:cTn id="80" dur="500" fill="hold"/>
                                        <p:tgtEl>
                                          <p:spTgt spid="146460"/>
                                        </p:tgtEl>
                                        <p:attrNameLst>
                                          <p:attrName>ppt_y</p:attrName>
                                        </p:attrNameLst>
                                      </p:cBhvr>
                                      <p:tavLst>
                                        <p:tav tm="0">
                                          <p:val>
                                            <p:strVal val="#ppt_y"/>
                                          </p:val>
                                        </p:tav>
                                        <p:tav tm="100000">
                                          <p:val>
                                            <p:strVal val="#ppt_y"/>
                                          </p:val>
                                        </p:tav>
                                      </p:tavLst>
                                    </p:anim>
                                    <p:anim calcmode="lin" valueType="num">
                                      <p:cBhvr>
                                        <p:cTn id="81" dur="500" fill="hold"/>
                                        <p:tgtEl>
                                          <p:spTgt spid="146460"/>
                                        </p:tgtEl>
                                        <p:attrNameLst>
                                          <p:attrName>ppt_w</p:attrName>
                                        </p:attrNameLst>
                                      </p:cBhvr>
                                      <p:tavLst>
                                        <p:tav tm="0">
                                          <p:val>
                                            <p:fltVal val="0"/>
                                          </p:val>
                                        </p:tav>
                                        <p:tav tm="100000">
                                          <p:val>
                                            <p:strVal val="#ppt_w"/>
                                          </p:val>
                                        </p:tav>
                                      </p:tavLst>
                                    </p:anim>
                                    <p:anim calcmode="lin" valueType="num">
                                      <p:cBhvr>
                                        <p:cTn id="82" dur="500" fill="hold"/>
                                        <p:tgtEl>
                                          <p:spTgt spid="146460"/>
                                        </p:tgtEl>
                                        <p:attrNameLst>
                                          <p:attrName>ppt_h</p:attrName>
                                        </p:attrNameLst>
                                      </p:cBhvr>
                                      <p:tavLst>
                                        <p:tav tm="0">
                                          <p:val>
                                            <p:strVal val="#ppt_h"/>
                                          </p:val>
                                        </p:tav>
                                        <p:tav tm="100000">
                                          <p:val>
                                            <p:strVal val="#ppt_h"/>
                                          </p:val>
                                        </p:tav>
                                      </p:tavLst>
                                    </p:anim>
                                  </p:childTnLst>
                                </p:cTn>
                              </p:par>
                            </p:childTnLst>
                          </p:cTn>
                        </p:par>
                      </p:childTnLst>
                    </p:cTn>
                  </p:par>
                  <p:par>
                    <p:cTn id="83" fill="hold" nodeType="clickPar">
                      <p:stCondLst>
                        <p:cond delay="indefinite"/>
                      </p:stCondLst>
                      <p:childTnLst>
                        <p:par>
                          <p:cTn id="84" fill="hold" nodeType="withGroup">
                            <p:stCondLst>
                              <p:cond delay="0"/>
                            </p:stCondLst>
                            <p:childTnLst>
                              <p:par>
                                <p:cTn id="85" presetID="3" presetClass="entr" presetSubtype="5" fill="hold" grpId="0" nodeType="clickEffect">
                                  <p:stCondLst>
                                    <p:cond delay="0"/>
                                  </p:stCondLst>
                                  <p:childTnLst>
                                    <p:set>
                                      <p:cBhvr>
                                        <p:cTn id="86" dur="1" fill="hold">
                                          <p:stCondLst>
                                            <p:cond delay="0"/>
                                          </p:stCondLst>
                                        </p:cTn>
                                        <p:tgtEl>
                                          <p:spTgt spid="146451"/>
                                        </p:tgtEl>
                                        <p:attrNameLst>
                                          <p:attrName>style.visibility</p:attrName>
                                        </p:attrNameLst>
                                      </p:cBhvr>
                                      <p:to>
                                        <p:strVal val="visible"/>
                                      </p:to>
                                    </p:set>
                                    <p:animEffect transition="in" filter="blinds(vertical)">
                                      <p:cBhvr>
                                        <p:cTn id="87" dur="500"/>
                                        <p:tgtEl>
                                          <p:spTgt spid="1464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6449" grpId="0"/>
      <p:bldP spid="146457" grpId="0"/>
      <p:bldP spid="146447" grpId="0"/>
      <p:bldP spid="146448" grpId="0"/>
      <p:bldP spid="146450" grpId="0"/>
      <p:bldP spid="146451" grpId="0"/>
      <p:bldP spid="146452" grpId="0"/>
      <p:bldP spid="146453" grpId="0"/>
      <p:bldP spid="146454" grpId="0"/>
      <p:bldP spid="146455" grpId="0"/>
      <p:bldP spid="146456" grpId="0"/>
      <p:bldP spid="146458" grpId="0" animBg="1"/>
      <p:bldP spid="146460" grpId="0"/>
      <p:bldP spid="146462"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pSp>
        <p:nvGrpSpPr>
          <p:cNvPr id="53250" name="Group 33">
            <a:extLst>
              <a:ext uri="{FF2B5EF4-FFF2-40B4-BE49-F238E27FC236}">
                <a16:creationId xmlns:a16="http://schemas.microsoft.com/office/drawing/2014/main" id="{3E215A2C-E52D-4511-B45F-EAD1E989C174}"/>
              </a:ext>
            </a:extLst>
          </p:cNvPr>
          <p:cNvGrpSpPr>
            <a:grpSpLocks/>
          </p:cNvGrpSpPr>
          <p:nvPr/>
        </p:nvGrpSpPr>
        <p:grpSpPr bwMode="auto">
          <a:xfrm>
            <a:off x="3300697" y="1532730"/>
            <a:ext cx="6797675" cy="4459287"/>
            <a:chOff x="2980" y="1609"/>
            <a:chExt cx="2427" cy="2429"/>
          </a:xfrm>
        </p:grpSpPr>
        <p:sp>
          <p:nvSpPr>
            <p:cNvPr id="53272" name="Rectangle 6">
              <a:extLst>
                <a:ext uri="{FF2B5EF4-FFF2-40B4-BE49-F238E27FC236}">
                  <a16:creationId xmlns:a16="http://schemas.microsoft.com/office/drawing/2014/main" id="{0C8925CF-9713-4967-BDC8-D68F8D9A9472}"/>
                </a:ext>
              </a:extLst>
            </p:cNvPr>
            <p:cNvSpPr>
              <a:spLocks noChangeArrowheads="1"/>
            </p:cNvSpPr>
            <p:nvPr/>
          </p:nvSpPr>
          <p:spPr bwMode="auto">
            <a:xfrm>
              <a:off x="2989" y="1609"/>
              <a:ext cx="2418" cy="2418"/>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a:t> </a:t>
              </a:r>
            </a:p>
          </p:txBody>
        </p:sp>
        <p:sp>
          <p:nvSpPr>
            <p:cNvPr id="53273" name="Line 7">
              <a:extLst>
                <a:ext uri="{FF2B5EF4-FFF2-40B4-BE49-F238E27FC236}">
                  <a16:creationId xmlns:a16="http://schemas.microsoft.com/office/drawing/2014/main" id="{2EB3EAF8-6081-4FB1-92AA-EAAFD1D58922}"/>
                </a:ext>
              </a:extLst>
            </p:cNvPr>
            <p:cNvSpPr>
              <a:spLocks noChangeShapeType="1"/>
            </p:cNvSpPr>
            <p:nvPr/>
          </p:nvSpPr>
          <p:spPr bwMode="auto">
            <a:xfrm flipV="1">
              <a:off x="2980" y="2828"/>
              <a:ext cx="2416"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53274" name="Line 8">
              <a:extLst>
                <a:ext uri="{FF2B5EF4-FFF2-40B4-BE49-F238E27FC236}">
                  <a16:creationId xmlns:a16="http://schemas.microsoft.com/office/drawing/2014/main" id="{1B6AF08B-4DBE-4681-8F97-FCF2D070FBA6}"/>
                </a:ext>
              </a:extLst>
            </p:cNvPr>
            <p:cNvSpPr>
              <a:spLocks noChangeShapeType="1"/>
            </p:cNvSpPr>
            <p:nvPr/>
          </p:nvSpPr>
          <p:spPr bwMode="auto">
            <a:xfrm rot="-5400000">
              <a:off x="2964" y="2829"/>
              <a:ext cx="2418"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grpSp>
      <p:sp>
        <p:nvSpPr>
          <p:cNvPr id="53251" name="Rectangle 2">
            <a:extLst>
              <a:ext uri="{FF2B5EF4-FFF2-40B4-BE49-F238E27FC236}">
                <a16:creationId xmlns:a16="http://schemas.microsoft.com/office/drawing/2014/main" id="{B8971C9B-4399-47B5-B9DF-33E682CE2231}"/>
              </a:ext>
            </a:extLst>
          </p:cNvPr>
          <p:cNvSpPr>
            <a:spLocks noGrp="1" noChangeArrowheads="1"/>
          </p:cNvSpPr>
          <p:nvPr>
            <p:ph type="title"/>
          </p:nvPr>
        </p:nvSpPr>
        <p:spPr>
          <a:xfrm>
            <a:off x="2495550" y="76200"/>
            <a:ext cx="7772400" cy="745347"/>
          </a:xfrm>
        </p:spPr>
        <p:txBody>
          <a:bodyPr>
            <a:normAutofit fontScale="90000"/>
          </a:bodyPr>
          <a:lstStyle/>
          <a:p>
            <a:pPr eaLnBrk="1" hangingPunct="1"/>
            <a:r>
              <a:rPr lang="en-GB" altLang="en-US" dirty="0"/>
              <a:t>Another Power Interest Grid</a:t>
            </a:r>
          </a:p>
        </p:txBody>
      </p:sp>
      <p:grpSp>
        <p:nvGrpSpPr>
          <p:cNvPr id="53252" name="Group 50">
            <a:extLst>
              <a:ext uri="{FF2B5EF4-FFF2-40B4-BE49-F238E27FC236}">
                <a16:creationId xmlns:a16="http://schemas.microsoft.com/office/drawing/2014/main" id="{6191E2FE-9A50-4F5C-80D0-4CDCEA0D1022}"/>
              </a:ext>
            </a:extLst>
          </p:cNvPr>
          <p:cNvGrpSpPr>
            <a:grpSpLocks/>
          </p:cNvGrpSpPr>
          <p:nvPr/>
        </p:nvGrpSpPr>
        <p:grpSpPr bwMode="auto">
          <a:xfrm>
            <a:off x="1106865" y="2548733"/>
            <a:ext cx="1945981" cy="2365374"/>
            <a:chOff x="102" y="2079"/>
            <a:chExt cx="2027" cy="1490"/>
          </a:xfrm>
        </p:grpSpPr>
        <p:sp>
          <p:nvSpPr>
            <p:cNvPr id="53269" name="Text Box 9">
              <a:extLst>
                <a:ext uri="{FF2B5EF4-FFF2-40B4-BE49-F238E27FC236}">
                  <a16:creationId xmlns:a16="http://schemas.microsoft.com/office/drawing/2014/main" id="{87F15E11-4AAB-40FA-A152-5BE47DD55DE5}"/>
                </a:ext>
              </a:extLst>
            </p:cNvPr>
            <p:cNvSpPr txBox="1">
              <a:spLocks noChangeArrowheads="1"/>
            </p:cNvSpPr>
            <p:nvPr/>
          </p:nvSpPr>
          <p:spPr bwMode="auto">
            <a:xfrm>
              <a:off x="102" y="2652"/>
              <a:ext cx="2027"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b="1"/>
                <a:t>INFLUENCE</a:t>
              </a:r>
            </a:p>
          </p:txBody>
        </p:sp>
        <p:sp>
          <p:nvSpPr>
            <p:cNvPr id="53270" name="Text Box 11">
              <a:extLst>
                <a:ext uri="{FF2B5EF4-FFF2-40B4-BE49-F238E27FC236}">
                  <a16:creationId xmlns:a16="http://schemas.microsoft.com/office/drawing/2014/main" id="{AF94851C-C5EE-41B2-BF93-8DF6379DE57F}"/>
                </a:ext>
              </a:extLst>
            </p:cNvPr>
            <p:cNvSpPr txBox="1">
              <a:spLocks noChangeArrowheads="1"/>
            </p:cNvSpPr>
            <p:nvPr/>
          </p:nvSpPr>
          <p:spPr bwMode="auto">
            <a:xfrm>
              <a:off x="932" y="2079"/>
              <a:ext cx="854"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a:t>High</a:t>
              </a:r>
            </a:p>
          </p:txBody>
        </p:sp>
        <p:sp>
          <p:nvSpPr>
            <p:cNvPr id="53271" name="Text Box 12">
              <a:extLst>
                <a:ext uri="{FF2B5EF4-FFF2-40B4-BE49-F238E27FC236}">
                  <a16:creationId xmlns:a16="http://schemas.microsoft.com/office/drawing/2014/main" id="{3134C951-AFA8-4B1D-B289-F3385F439F6F}"/>
                </a:ext>
              </a:extLst>
            </p:cNvPr>
            <p:cNvSpPr txBox="1">
              <a:spLocks noChangeArrowheads="1"/>
            </p:cNvSpPr>
            <p:nvPr/>
          </p:nvSpPr>
          <p:spPr bwMode="auto">
            <a:xfrm>
              <a:off x="1002" y="3278"/>
              <a:ext cx="782"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a:t>Low</a:t>
              </a:r>
            </a:p>
          </p:txBody>
        </p:sp>
      </p:grpSp>
      <p:grpSp>
        <p:nvGrpSpPr>
          <p:cNvPr id="53253" name="Group 29">
            <a:extLst>
              <a:ext uri="{FF2B5EF4-FFF2-40B4-BE49-F238E27FC236}">
                <a16:creationId xmlns:a16="http://schemas.microsoft.com/office/drawing/2014/main" id="{ACA60835-77E7-4C46-B134-FB20CDD40474}"/>
              </a:ext>
            </a:extLst>
          </p:cNvPr>
          <p:cNvGrpSpPr>
            <a:grpSpLocks/>
          </p:cNvGrpSpPr>
          <p:nvPr/>
        </p:nvGrpSpPr>
        <p:grpSpPr bwMode="auto">
          <a:xfrm>
            <a:off x="3958953" y="717512"/>
            <a:ext cx="5270500" cy="911226"/>
            <a:chOff x="1574" y="828"/>
            <a:chExt cx="3320" cy="574"/>
          </a:xfrm>
        </p:grpSpPr>
        <p:sp>
          <p:nvSpPr>
            <p:cNvPr id="53266" name="Text Box 10">
              <a:extLst>
                <a:ext uri="{FF2B5EF4-FFF2-40B4-BE49-F238E27FC236}">
                  <a16:creationId xmlns:a16="http://schemas.microsoft.com/office/drawing/2014/main" id="{1B8B90F0-F74B-4C63-982A-5E775E663BB2}"/>
                </a:ext>
              </a:extLst>
            </p:cNvPr>
            <p:cNvSpPr txBox="1">
              <a:spLocks noChangeArrowheads="1"/>
            </p:cNvSpPr>
            <p:nvPr/>
          </p:nvSpPr>
          <p:spPr bwMode="auto">
            <a:xfrm>
              <a:off x="1574" y="828"/>
              <a:ext cx="3320" cy="3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sz="3200" dirty="0"/>
                <a:t>LEVEL OF INTEREST</a:t>
              </a:r>
            </a:p>
          </p:txBody>
        </p:sp>
        <p:sp>
          <p:nvSpPr>
            <p:cNvPr id="53267" name="Text Box 13">
              <a:extLst>
                <a:ext uri="{FF2B5EF4-FFF2-40B4-BE49-F238E27FC236}">
                  <a16:creationId xmlns:a16="http://schemas.microsoft.com/office/drawing/2014/main" id="{01B29923-80D6-4497-97EF-F9F8151B9DA1}"/>
                </a:ext>
              </a:extLst>
            </p:cNvPr>
            <p:cNvSpPr txBox="1">
              <a:spLocks noChangeArrowheads="1"/>
            </p:cNvSpPr>
            <p:nvPr/>
          </p:nvSpPr>
          <p:spPr bwMode="auto">
            <a:xfrm>
              <a:off x="1888" y="1111"/>
              <a:ext cx="473"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a:t>Low</a:t>
              </a:r>
            </a:p>
          </p:txBody>
        </p:sp>
        <p:sp>
          <p:nvSpPr>
            <p:cNvPr id="53268" name="Text Box 14">
              <a:extLst>
                <a:ext uri="{FF2B5EF4-FFF2-40B4-BE49-F238E27FC236}">
                  <a16:creationId xmlns:a16="http://schemas.microsoft.com/office/drawing/2014/main" id="{6651FE62-FFDF-4EB5-9130-B9F86A55570B}"/>
                </a:ext>
              </a:extLst>
            </p:cNvPr>
            <p:cNvSpPr txBox="1">
              <a:spLocks noChangeArrowheads="1"/>
            </p:cNvSpPr>
            <p:nvPr/>
          </p:nvSpPr>
          <p:spPr bwMode="auto">
            <a:xfrm>
              <a:off x="4104" y="1111"/>
              <a:ext cx="516"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a:t>High</a:t>
              </a:r>
            </a:p>
          </p:txBody>
        </p:sp>
      </p:grpSp>
      <p:sp>
        <p:nvSpPr>
          <p:cNvPr id="41991" name="TextBox 35">
            <a:extLst>
              <a:ext uri="{FF2B5EF4-FFF2-40B4-BE49-F238E27FC236}">
                <a16:creationId xmlns:a16="http://schemas.microsoft.com/office/drawing/2014/main" id="{C95283B7-0D7E-487F-B0D7-F265991EEA41}"/>
              </a:ext>
            </a:extLst>
          </p:cNvPr>
          <p:cNvSpPr txBox="1">
            <a:spLocks noChangeArrowheads="1"/>
          </p:cNvSpPr>
          <p:nvPr/>
        </p:nvSpPr>
        <p:spPr bwMode="auto">
          <a:xfrm>
            <a:off x="7205824" y="1483409"/>
            <a:ext cx="244650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dirty="0"/>
              <a:t>Stand to lose or </a:t>
            </a:r>
          </a:p>
          <a:p>
            <a:pPr algn="ctr"/>
            <a:r>
              <a:rPr lang="en-GB" altLang="en-US" dirty="0"/>
              <a:t>gain significantly</a:t>
            </a:r>
          </a:p>
        </p:txBody>
      </p:sp>
      <p:sp>
        <p:nvSpPr>
          <p:cNvPr id="37" name="TextBox 36">
            <a:extLst>
              <a:ext uri="{FF2B5EF4-FFF2-40B4-BE49-F238E27FC236}">
                <a16:creationId xmlns:a16="http://schemas.microsoft.com/office/drawing/2014/main" id="{4D904C56-11BF-4257-910C-4EF4E8CBCB01}"/>
              </a:ext>
            </a:extLst>
          </p:cNvPr>
          <p:cNvSpPr txBox="1"/>
          <p:nvPr/>
        </p:nvSpPr>
        <p:spPr>
          <a:xfrm>
            <a:off x="6903690" y="2969678"/>
            <a:ext cx="3050772" cy="769441"/>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algn="ctr">
              <a:defRPr/>
            </a:pPr>
            <a:r>
              <a:rPr lang="en-GB" sz="2200" b="1" dirty="0">
                <a:solidFill>
                  <a:schemeClr val="tx2">
                    <a:lumMod val="60000"/>
                    <a:lumOff val="40000"/>
                  </a:schemeClr>
                </a:solidFill>
              </a:rPr>
              <a:t>Ensure their interests </a:t>
            </a:r>
          </a:p>
          <a:p>
            <a:pPr algn="ctr">
              <a:defRPr/>
            </a:pPr>
            <a:r>
              <a:rPr lang="en-GB" sz="2200" b="1" dirty="0">
                <a:solidFill>
                  <a:schemeClr val="tx2">
                    <a:lumMod val="60000"/>
                    <a:lumOff val="40000"/>
                  </a:schemeClr>
                </a:solidFill>
              </a:rPr>
              <a:t>are fully represented</a:t>
            </a:r>
          </a:p>
        </p:txBody>
      </p:sp>
      <p:sp>
        <p:nvSpPr>
          <p:cNvPr id="53256" name="TextBox 37">
            <a:extLst>
              <a:ext uri="{FF2B5EF4-FFF2-40B4-BE49-F238E27FC236}">
                <a16:creationId xmlns:a16="http://schemas.microsoft.com/office/drawing/2014/main" id="{F526CC2A-F6D2-4F51-AB05-723C23350364}"/>
              </a:ext>
            </a:extLst>
          </p:cNvPr>
          <p:cNvSpPr txBox="1">
            <a:spLocks noChangeArrowheads="1"/>
          </p:cNvSpPr>
          <p:nvPr/>
        </p:nvSpPr>
        <p:spPr bwMode="auto">
          <a:xfrm>
            <a:off x="7167045" y="3728831"/>
            <a:ext cx="244650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dirty="0"/>
              <a:t>Stand to lose or </a:t>
            </a:r>
          </a:p>
          <a:p>
            <a:pPr algn="ctr"/>
            <a:r>
              <a:rPr lang="en-GB" altLang="en-US" dirty="0"/>
              <a:t>gain significantly</a:t>
            </a:r>
          </a:p>
        </p:txBody>
      </p:sp>
      <p:sp>
        <p:nvSpPr>
          <p:cNvPr id="53257" name="TextBox 38">
            <a:extLst>
              <a:ext uri="{FF2B5EF4-FFF2-40B4-BE49-F238E27FC236}">
                <a16:creationId xmlns:a16="http://schemas.microsoft.com/office/drawing/2014/main" id="{8705EF8C-C06E-46A4-BD86-9F877DA5D7E6}"/>
              </a:ext>
            </a:extLst>
          </p:cNvPr>
          <p:cNvSpPr txBox="1">
            <a:spLocks noChangeArrowheads="1"/>
          </p:cNvSpPr>
          <p:nvPr/>
        </p:nvSpPr>
        <p:spPr bwMode="auto">
          <a:xfrm>
            <a:off x="6675569" y="5025009"/>
            <a:ext cx="3433953"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b="1" dirty="0">
                <a:solidFill>
                  <a:srgbClr val="002060"/>
                </a:solidFill>
              </a:rPr>
              <a:t>Ensure their interests </a:t>
            </a:r>
          </a:p>
          <a:p>
            <a:pPr algn="ctr"/>
            <a:r>
              <a:rPr lang="en-GB" altLang="en-US" b="1" dirty="0">
                <a:solidFill>
                  <a:srgbClr val="002060"/>
                </a:solidFill>
              </a:rPr>
              <a:t>are fully considered</a:t>
            </a:r>
          </a:p>
        </p:txBody>
      </p:sp>
      <p:sp>
        <p:nvSpPr>
          <p:cNvPr id="53258" name="TextBox 39">
            <a:extLst>
              <a:ext uri="{FF2B5EF4-FFF2-40B4-BE49-F238E27FC236}">
                <a16:creationId xmlns:a16="http://schemas.microsoft.com/office/drawing/2014/main" id="{1B2FFCF6-469F-4FDD-9AF6-98341C0D8AD3}"/>
              </a:ext>
            </a:extLst>
          </p:cNvPr>
          <p:cNvSpPr txBox="1">
            <a:spLocks noChangeArrowheads="1"/>
          </p:cNvSpPr>
          <p:nvPr/>
        </p:nvSpPr>
        <p:spPr bwMode="auto">
          <a:xfrm>
            <a:off x="3345511" y="1440032"/>
            <a:ext cx="3366627"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dirty="0"/>
              <a:t>Do not stand to lose or </a:t>
            </a:r>
          </a:p>
          <a:p>
            <a:pPr algn="ctr"/>
            <a:r>
              <a:rPr lang="en-GB" altLang="en-US" dirty="0"/>
              <a:t>gain significantly</a:t>
            </a:r>
          </a:p>
        </p:txBody>
      </p:sp>
      <p:sp>
        <p:nvSpPr>
          <p:cNvPr id="53259" name="TextBox 40">
            <a:extLst>
              <a:ext uri="{FF2B5EF4-FFF2-40B4-BE49-F238E27FC236}">
                <a16:creationId xmlns:a16="http://schemas.microsoft.com/office/drawing/2014/main" id="{B9A554DC-D897-4F8A-8EAF-08AA490A36FB}"/>
              </a:ext>
            </a:extLst>
          </p:cNvPr>
          <p:cNvSpPr txBox="1">
            <a:spLocks noChangeArrowheads="1"/>
          </p:cNvSpPr>
          <p:nvPr/>
        </p:nvSpPr>
        <p:spPr bwMode="auto">
          <a:xfrm>
            <a:off x="3289952" y="2938901"/>
            <a:ext cx="3433953"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b="1" dirty="0">
                <a:solidFill>
                  <a:srgbClr val="0070C0"/>
                </a:solidFill>
              </a:rPr>
              <a:t>Ensure their interests </a:t>
            </a:r>
          </a:p>
          <a:p>
            <a:pPr algn="ctr"/>
            <a:r>
              <a:rPr lang="en-GB" altLang="en-US" b="1" dirty="0">
                <a:solidFill>
                  <a:srgbClr val="0070C0"/>
                </a:solidFill>
              </a:rPr>
              <a:t>are managed closely</a:t>
            </a:r>
          </a:p>
        </p:txBody>
      </p:sp>
      <p:sp>
        <p:nvSpPr>
          <p:cNvPr id="53260" name="TextBox 41">
            <a:extLst>
              <a:ext uri="{FF2B5EF4-FFF2-40B4-BE49-F238E27FC236}">
                <a16:creationId xmlns:a16="http://schemas.microsoft.com/office/drawing/2014/main" id="{63FC18C5-9090-4DFE-A64B-E3D1DB2ED1F9}"/>
              </a:ext>
            </a:extLst>
          </p:cNvPr>
          <p:cNvSpPr txBox="1">
            <a:spLocks noChangeArrowheads="1"/>
          </p:cNvSpPr>
          <p:nvPr/>
        </p:nvSpPr>
        <p:spPr bwMode="auto">
          <a:xfrm>
            <a:off x="3289952" y="3738930"/>
            <a:ext cx="3366627"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dirty="0"/>
              <a:t>Do not stand to lose or </a:t>
            </a:r>
          </a:p>
          <a:p>
            <a:pPr algn="ctr"/>
            <a:r>
              <a:rPr lang="en-GB" altLang="en-US" dirty="0"/>
              <a:t>gain significantly</a:t>
            </a:r>
          </a:p>
        </p:txBody>
      </p:sp>
      <p:sp>
        <p:nvSpPr>
          <p:cNvPr id="53261" name="TextBox 42">
            <a:extLst>
              <a:ext uri="{FF2B5EF4-FFF2-40B4-BE49-F238E27FC236}">
                <a16:creationId xmlns:a16="http://schemas.microsoft.com/office/drawing/2014/main" id="{7545634D-471D-46C7-8F1E-4BE734CCB396}"/>
              </a:ext>
            </a:extLst>
          </p:cNvPr>
          <p:cNvSpPr txBox="1">
            <a:spLocks noChangeArrowheads="1"/>
          </p:cNvSpPr>
          <p:nvPr/>
        </p:nvSpPr>
        <p:spPr bwMode="auto">
          <a:xfrm>
            <a:off x="3376513" y="5027961"/>
            <a:ext cx="3193503"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b="1" dirty="0">
                <a:solidFill>
                  <a:srgbClr val="0070C0"/>
                </a:solidFill>
              </a:rPr>
              <a:t>Their interests need </a:t>
            </a:r>
          </a:p>
          <a:p>
            <a:pPr algn="ctr"/>
            <a:r>
              <a:rPr lang="en-GB" altLang="en-US" b="1" dirty="0">
                <a:solidFill>
                  <a:srgbClr val="0070C0"/>
                </a:solidFill>
              </a:rPr>
              <a:t>limited monitoring</a:t>
            </a:r>
          </a:p>
        </p:txBody>
      </p:sp>
      <p:sp>
        <p:nvSpPr>
          <p:cNvPr id="53262" name="TextBox 43">
            <a:extLst>
              <a:ext uri="{FF2B5EF4-FFF2-40B4-BE49-F238E27FC236}">
                <a16:creationId xmlns:a16="http://schemas.microsoft.com/office/drawing/2014/main" id="{5877B03C-3A9D-4916-A4CD-1C731E888ADA}"/>
              </a:ext>
            </a:extLst>
          </p:cNvPr>
          <p:cNvSpPr txBox="1">
            <a:spLocks noChangeArrowheads="1"/>
          </p:cNvSpPr>
          <p:nvPr/>
        </p:nvSpPr>
        <p:spPr bwMode="auto">
          <a:xfrm>
            <a:off x="3157959" y="2138872"/>
            <a:ext cx="355417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b="1" dirty="0">
                <a:solidFill>
                  <a:srgbClr val="FF0000"/>
                </a:solidFill>
              </a:rPr>
              <a:t>Their actions can </a:t>
            </a:r>
          </a:p>
          <a:p>
            <a:pPr algn="ctr"/>
            <a:r>
              <a:rPr lang="en-GB" altLang="en-US" b="1" dirty="0">
                <a:solidFill>
                  <a:srgbClr val="FF0000"/>
                </a:solidFill>
              </a:rPr>
              <a:t>seriously affect project</a:t>
            </a:r>
            <a:endParaRPr lang="en-GB" altLang="en-US" dirty="0"/>
          </a:p>
        </p:txBody>
      </p:sp>
      <p:sp>
        <p:nvSpPr>
          <p:cNvPr id="42000" name="TextBox 44">
            <a:extLst>
              <a:ext uri="{FF2B5EF4-FFF2-40B4-BE49-F238E27FC236}">
                <a16:creationId xmlns:a16="http://schemas.microsoft.com/office/drawing/2014/main" id="{9D977FCC-3460-4B35-9F2A-C41F6B83A9B0}"/>
              </a:ext>
            </a:extLst>
          </p:cNvPr>
          <p:cNvSpPr txBox="1">
            <a:spLocks noChangeArrowheads="1"/>
          </p:cNvSpPr>
          <p:nvPr/>
        </p:nvSpPr>
        <p:spPr bwMode="auto">
          <a:xfrm>
            <a:off x="6586795" y="2148969"/>
            <a:ext cx="3554178"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b="1" dirty="0">
                <a:solidFill>
                  <a:srgbClr val="FF0000"/>
                </a:solidFill>
              </a:rPr>
              <a:t>Their actions can </a:t>
            </a:r>
          </a:p>
          <a:p>
            <a:pPr algn="ctr"/>
            <a:r>
              <a:rPr lang="en-GB" altLang="en-US" b="1" dirty="0">
                <a:solidFill>
                  <a:srgbClr val="FF0000"/>
                </a:solidFill>
              </a:rPr>
              <a:t>seriously affect project</a:t>
            </a:r>
            <a:endParaRPr lang="en-GB" altLang="en-US" dirty="0"/>
          </a:p>
        </p:txBody>
      </p:sp>
      <p:sp>
        <p:nvSpPr>
          <p:cNvPr id="46" name="TextBox 45">
            <a:extLst>
              <a:ext uri="{FF2B5EF4-FFF2-40B4-BE49-F238E27FC236}">
                <a16:creationId xmlns:a16="http://schemas.microsoft.com/office/drawing/2014/main" id="{37707CE3-2F48-4554-9589-8DDE5202BE27}"/>
              </a:ext>
            </a:extLst>
          </p:cNvPr>
          <p:cNvSpPr txBox="1"/>
          <p:nvPr/>
        </p:nvSpPr>
        <p:spPr>
          <a:xfrm>
            <a:off x="3732917" y="4528862"/>
            <a:ext cx="2363083" cy="646331"/>
          </a:xfrm>
          <a:prstGeom prst="rect">
            <a:avLst/>
          </a:prstGeom>
          <a:noFill/>
        </p:spPr>
        <p:txBody>
          <a:bodyPr wrap="none">
            <a:spAutoFit/>
          </a:bodyPr>
          <a:lstStyle/>
          <a:p>
            <a:pPr algn="ctr">
              <a:defRPr/>
            </a:pPr>
            <a:r>
              <a:rPr lang="en-GB" b="1" dirty="0">
                <a:solidFill>
                  <a:schemeClr val="accent6"/>
                </a:solidFill>
              </a:rPr>
              <a:t>Their actions cannot </a:t>
            </a:r>
          </a:p>
          <a:p>
            <a:pPr algn="ctr">
              <a:defRPr/>
            </a:pPr>
            <a:r>
              <a:rPr lang="en-GB" b="1" dirty="0">
                <a:solidFill>
                  <a:schemeClr val="accent6"/>
                </a:solidFill>
              </a:rPr>
              <a:t>seriously affect project</a:t>
            </a:r>
            <a:endParaRPr lang="en-GB" dirty="0"/>
          </a:p>
        </p:txBody>
      </p:sp>
      <p:sp>
        <p:nvSpPr>
          <p:cNvPr id="47" name="TextBox 46">
            <a:extLst>
              <a:ext uri="{FF2B5EF4-FFF2-40B4-BE49-F238E27FC236}">
                <a16:creationId xmlns:a16="http://schemas.microsoft.com/office/drawing/2014/main" id="{5CD65F14-7D38-47FF-A789-9BA4FEAD8692}"/>
              </a:ext>
            </a:extLst>
          </p:cNvPr>
          <p:cNvSpPr txBox="1"/>
          <p:nvPr/>
        </p:nvSpPr>
        <p:spPr>
          <a:xfrm>
            <a:off x="7182342" y="4530202"/>
            <a:ext cx="2363083" cy="646331"/>
          </a:xfrm>
          <a:prstGeom prst="rect">
            <a:avLst/>
          </a:prstGeom>
          <a:noFill/>
        </p:spPr>
        <p:txBody>
          <a:bodyPr wrap="none">
            <a:spAutoFit/>
          </a:bodyPr>
          <a:lstStyle/>
          <a:p>
            <a:pPr algn="ctr">
              <a:defRPr/>
            </a:pPr>
            <a:r>
              <a:rPr lang="en-GB" b="1" dirty="0">
                <a:solidFill>
                  <a:schemeClr val="accent6"/>
                </a:solidFill>
              </a:rPr>
              <a:t>Their actions cannot </a:t>
            </a:r>
          </a:p>
          <a:p>
            <a:pPr algn="ctr">
              <a:defRPr/>
            </a:pPr>
            <a:r>
              <a:rPr lang="en-GB" b="1" dirty="0">
                <a:solidFill>
                  <a:schemeClr val="accent6"/>
                </a:solidFill>
              </a:rPr>
              <a:t>seriously affect project</a:t>
            </a:r>
            <a:endParaRPr lang="en-GB" dirty="0"/>
          </a:p>
        </p:txBody>
      </p:sp>
    </p:spTree>
    <p:extLst>
      <p:ext uri="{BB962C8B-B14F-4D97-AF65-F5344CB8AC3E}">
        <p14:creationId xmlns:p14="http://schemas.microsoft.com/office/powerpoint/2010/main" val="138268568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9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200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91" grpId="0"/>
      <p:bldP spid="37" grpId="0" animBg="1"/>
      <p:bldP spid="42000"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7D07788E-6855-4D29-BD79-CE34440540FE}"/>
              </a:ext>
            </a:extLst>
          </p:cNvPr>
          <p:cNvSpPr>
            <a:spLocks noGrp="1" noChangeArrowheads="1"/>
          </p:cNvSpPr>
          <p:nvPr>
            <p:ph type="title"/>
          </p:nvPr>
        </p:nvSpPr>
        <p:spPr/>
        <p:txBody>
          <a:bodyPr/>
          <a:lstStyle/>
          <a:p>
            <a:r>
              <a:rPr lang="en-GB" altLang="en-US" sz="4000" b="1" dirty="0">
                <a:latin typeface="Verdana" panose="020B0604030504040204" pitchFamily="34" charset="0"/>
              </a:rPr>
              <a:t>Another Power Interest Grid</a:t>
            </a:r>
          </a:p>
        </p:txBody>
      </p:sp>
      <p:sp>
        <p:nvSpPr>
          <p:cNvPr id="54275" name="Rectangle 2">
            <a:extLst>
              <a:ext uri="{FF2B5EF4-FFF2-40B4-BE49-F238E27FC236}">
                <a16:creationId xmlns:a16="http://schemas.microsoft.com/office/drawing/2014/main" id="{1616DE7A-0586-45AD-B749-06C562532120}"/>
              </a:ext>
            </a:extLst>
          </p:cNvPr>
          <p:cNvSpPr>
            <a:spLocks noChangeArrowheads="1"/>
          </p:cNvSpPr>
          <p:nvPr/>
        </p:nvSpPr>
        <p:spPr bwMode="auto">
          <a:xfrm>
            <a:off x="4511676" y="2133601"/>
            <a:ext cx="1655763" cy="1655763"/>
          </a:xfrm>
          <a:prstGeom prst="rect">
            <a:avLst/>
          </a:prstGeom>
          <a:noFill/>
          <a:ln w="2857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4276" name="Rectangle 8">
            <a:extLst>
              <a:ext uri="{FF2B5EF4-FFF2-40B4-BE49-F238E27FC236}">
                <a16:creationId xmlns:a16="http://schemas.microsoft.com/office/drawing/2014/main" id="{253F9576-428F-4A9E-8666-4733674681FE}"/>
              </a:ext>
            </a:extLst>
          </p:cNvPr>
          <p:cNvSpPr>
            <a:spLocks noChangeArrowheads="1"/>
          </p:cNvSpPr>
          <p:nvPr/>
        </p:nvSpPr>
        <p:spPr bwMode="auto">
          <a:xfrm>
            <a:off x="6167438" y="2133601"/>
            <a:ext cx="1657350" cy="1655763"/>
          </a:xfrm>
          <a:prstGeom prst="rect">
            <a:avLst/>
          </a:prstGeom>
          <a:noFill/>
          <a:ln w="2857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4277" name="Rectangle 9">
            <a:extLst>
              <a:ext uri="{FF2B5EF4-FFF2-40B4-BE49-F238E27FC236}">
                <a16:creationId xmlns:a16="http://schemas.microsoft.com/office/drawing/2014/main" id="{6BE829B2-2292-4DBD-BFEE-3D92E97F7A8F}"/>
              </a:ext>
            </a:extLst>
          </p:cNvPr>
          <p:cNvSpPr>
            <a:spLocks noChangeArrowheads="1"/>
          </p:cNvSpPr>
          <p:nvPr/>
        </p:nvSpPr>
        <p:spPr bwMode="auto">
          <a:xfrm>
            <a:off x="4511676" y="3789363"/>
            <a:ext cx="1655763" cy="1655762"/>
          </a:xfrm>
          <a:prstGeom prst="rect">
            <a:avLst/>
          </a:prstGeom>
          <a:noFill/>
          <a:ln w="2857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4278" name="Rectangle 10">
            <a:extLst>
              <a:ext uri="{FF2B5EF4-FFF2-40B4-BE49-F238E27FC236}">
                <a16:creationId xmlns:a16="http://schemas.microsoft.com/office/drawing/2014/main" id="{0ED35128-F690-4C82-9444-F2602AF073F8}"/>
              </a:ext>
            </a:extLst>
          </p:cNvPr>
          <p:cNvSpPr>
            <a:spLocks noChangeArrowheads="1"/>
          </p:cNvSpPr>
          <p:nvPr/>
        </p:nvSpPr>
        <p:spPr bwMode="auto">
          <a:xfrm>
            <a:off x="6167438" y="3789363"/>
            <a:ext cx="1657350" cy="1655762"/>
          </a:xfrm>
          <a:prstGeom prst="rect">
            <a:avLst/>
          </a:prstGeom>
          <a:noFill/>
          <a:ln w="2857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4279" name="TextBox 3">
            <a:extLst>
              <a:ext uri="{FF2B5EF4-FFF2-40B4-BE49-F238E27FC236}">
                <a16:creationId xmlns:a16="http://schemas.microsoft.com/office/drawing/2014/main" id="{0B4DD739-2B46-4A25-B8A3-AD3B86D33AFA}"/>
              </a:ext>
            </a:extLst>
          </p:cNvPr>
          <p:cNvSpPr txBox="1">
            <a:spLocks noChangeArrowheads="1"/>
          </p:cNvSpPr>
          <p:nvPr/>
        </p:nvSpPr>
        <p:spPr bwMode="auto">
          <a:xfrm>
            <a:off x="3432175" y="2730501"/>
            <a:ext cx="8191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a:t>High</a:t>
            </a:r>
          </a:p>
        </p:txBody>
      </p:sp>
      <p:sp>
        <p:nvSpPr>
          <p:cNvPr id="54280" name="TextBox 12">
            <a:extLst>
              <a:ext uri="{FF2B5EF4-FFF2-40B4-BE49-F238E27FC236}">
                <a16:creationId xmlns:a16="http://schemas.microsoft.com/office/drawing/2014/main" id="{41B2A7FC-C675-4481-8967-108817F4C077}"/>
              </a:ext>
            </a:extLst>
          </p:cNvPr>
          <p:cNvSpPr txBox="1">
            <a:spLocks noChangeArrowheads="1"/>
          </p:cNvSpPr>
          <p:nvPr/>
        </p:nvSpPr>
        <p:spPr bwMode="auto">
          <a:xfrm>
            <a:off x="5172075" y="1678782"/>
            <a:ext cx="750887"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dirty="0"/>
              <a:t>Low</a:t>
            </a:r>
          </a:p>
        </p:txBody>
      </p:sp>
      <p:sp>
        <p:nvSpPr>
          <p:cNvPr id="54281" name="TextBox 13">
            <a:extLst>
              <a:ext uri="{FF2B5EF4-FFF2-40B4-BE49-F238E27FC236}">
                <a16:creationId xmlns:a16="http://schemas.microsoft.com/office/drawing/2014/main" id="{5E74D1F9-DA68-44D4-AEBA-A5A21CBB2906}"/>
              </a:ext>
            </a:extLst>
          </p:cNvPr>
          <p:cNvSpPr txBox="1">
            <a:spLocks noChangeArrowheads="1"/>
          </p:cNvSpPr>
          <p:nvPr/>
        </p:nvSpPr>
        <p:spPr bwMode="auto">
          <a:xfrm>
            <a:off x="6711950" y="1643063"/>
            <a:ext cx="8191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dirty="0"/>
              <a:t>High</a:t>
            </a:r>
          </a:p>
        </p:txBody>
      </p:sp>
      <p:sp>
        <p:nvSpPr>
          <p:cNvPr id="54282" name="TextBox 15">
            <a:extLst>
              <a:ext uri="{FF2B5EF4-FFF2-40B4-BE49-F238E27FC236}">
                <a16:creationId xmlns:a16="http://schemas.microsoft.com/office/drawing/2014/main" id="{8C1D06C7-8F10-4D15-AAB4-46F3BF043892}"/>
              </a:ext>
            </a:extLst>
          </p:cNvPr>
          <p:cNvSpPr txBox="1">
            <a:spLocks noChangeArrowheads="1"/>
          </p:cNvSpPr>
          <p:nvPr/>
        </p:nvSpPr>
        <p:spPr bwMode="auto">
          <a:xfrm>
            <a:off x="3406775" y="4386263"/>
            <a:ext cx="75088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a:t>Low</a:t>
            </a:r>
          </a:p>
        </p:txBody>
      </p:sp>
      <p:sp>
        <p:nvSpPr>
          <p:cNvPr id="54283" name="TextBox 16">
            <a:extLst>
              <a:ext uri="{FF2B5EF4-FFF2-40B4-BE49-F238E27FC236}">
                <a16:creationId xmlns:a16="http://schemas.microsoft.com/office/drawing/2014/main" id="{2BD39A22-53CB-486C-B965-0D8061EAF840}"/>
              </a:ext>
            </a:extLst>
          </p:cNvPr>
          <p:cNvSpPr txBox="1">
            <a:spLocks noChangeArrowheads="1"/>
          </p:cNvSpPr>
          <p:nvPr/>
        </p:nvSpPr>
        <p:spPr bwMode="auto">
          <a:xfrm>
            <a:off x="2587625" y="3557588"/>
            <a:ext cx="143500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dirty="0"/>
              <a:t>Influence</a:t>
            </a:r>
          </a:p>
        </p:txBody>
      </p:sp>
      <p:sp>
        <p:nvSpPr>
          <p:cNvPr id="54284" name="TextBox 17">
            <a:extLst>
              <a:ext uri="{FF2B5EF4-FFF2-40B4-BE49-F238E27FC236}">
                <a16:creationId xmlns:a16="http://schemas.microsoft.com/office/drawing/2014/main" id="{CEA992EF-3876-49CD-9A15-DCBE2A3E2B34}"/>
              </a:ext>
            </a:extLst>
          </p:cNvPr>
          <p:cNvSpPr txBox="1">
            <a:spLocks noChangeArrowheads="1"/>
          </p:cNvSpPr>
          <p:nvPr/>
        </p:nvSpPr>
        <p:spPr bwMode="auto">
          <a:xfrm>
            <a:off x="5663409" y="1256847"/>
            <a:ext cx="121126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dirty="0"/>
              <a:t>Interest</a:t>
            </a:r>
          </a:p>
        </p:txBody>
      </p:sp>
      <p:sp>
        <p:nvSpPr>
          <p:cNvPr id="54285" name="Oval Callout 4">
            <a:extLst>
              <a:ext uri="{FF2B5EF4-FFF2-40B4-BE49-F238E27FC236}">
                <a16:creationId xmlns:a16="http://schemas.microsoft.com/office/drawing/2014/main" id="{BDE296B1-C7CA-4B5B-B7D1-24425CCD1C6E}"/>
              </a:ext>
            </a:extLst>
          </p:cNvPr>
          <p:cNvSpPr>
            <a:spLocks noChangeArrowheads="1"/>
          </p:cNvSpPr>
          <p:nvPr/>
        </p:nvSpPr>
        <p:spPr bwMode="auto">
          <a:xfrm>
            <a:off x="6996114" y="2349500"/>
            <a:ext cx="2916237" cy="611188"/>
          </a:xfrm>
          <a:prstGeom prst="wedgeEllipseCallout">
            <a:avLst>
              <a:gd name="adj1" fmla="val -47833"/>
              <a:gd name="adj2" fmla="val 67926"/>
            </a:avLst>
          </a:prstGeom>
          <a:solidFill>
            <a:schemeClr val="bg1"/>
          </a:solidFill>
          <a:ln w="28575" algn="ctr">
            <a:solidFill>
              <a:schemeClr val="tx1"/>
            </a:solidFill>
            <a:round/>
            <a:headEnd/>
            <a:tailEnd/>
          </a:ln>
        </p:spPr>
        <p:txBody>
          <a:bodyPr wrap="none"/>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a:t>Key Player</a:t>
            </a:r>
          </a:p>
        </p:txBody>
      </p:sp>
      <p:sp>
        <p:nvSpPr>
          <p:cNvPr id="54286" name="Oval Callout 19">
            <a:extLst>
              <a:ext uri="{FF2B5EF4-FFF2-40B4-BE49-F238E27FC236}">
                <a16:creationId xmlns:a16="http://schemas.microsoft.com/office/drawing/2014/main" id="{0731BEE5-E857-42C7-9EE8-55C1C598FBAD}"/>
              </a:ext>
            </a:extLst>
          </p:cNvPr>
          <p:cNvSpPr>
            <a:spLocks noChangeArrowheads="1"/>
          </p:cNvSpPr>
          <p:nvPr/>
        </p:nvSpPr>
        <p:spPr bwMode="auto">
          <a:xfrm>
            <a:off x="2324100" y="4862514"/>
            <a:ext cx="2916238" cy="612775"/>
          </a:xfrm>
          <a:prstGeom prst="wedgeEllipseCallout">
            <a:avLst>
              <a:gd name="adj1" fmla="val 51454"/>
              <a:gd name="adj2" fmla="val -116741"/>
            </a:avLst>
          </a:prstGeom>
          <a:solidFill>
            <a:schemeClr val="bg1"/>
          </a:solidFill>
          <a:ln w="28575" algn="ctr">
            <a:solidFill>
              <a:schemeClr val="tx1"/>
            </a:solidFill>
            <a:round/>
            <a:headEnd/>
            <a:tailEnd/>
          </a:ln>
        </p:spPr>
        <p:txBody>
          <a:bodyPr wrap="none"/>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a:t>Least Important</a:t>
            </a:r>
          </a:p>
        </p:txBody>
      </p:sp>
      <p:sp>
        <p:nvSpPr>
          <p:cNvPr id="54287" name="Oval Callout 20">
            <a:extLst>
              <a:ext uri="{FF2B5EF4-FFF2-40B4-BE49-F238E27FC236}">
                <a16:creationId xmlns:a16="http://schemas.microsoft.com/office/drawing/2014/main" id="{A075230A-F841-45E8-8C3A-BDAF1BAEA35C}"/>
              </a:ext>
            </a:extLst>
          </p:cNvPr>
          <p:cNvSpPr>
            <a:spLocks noChangeArrowheads="1"/>
          </p:cNvSpPr>
          <p:nvPr/>
        </p:nvSpPr>
        <p:spPr bwMode="auto">
          <a:xfrm>
            <a:off x="2563814" y="1916114"/>
            <a:ext cx="2916237" cy="612775"/>
          </a:xfrm>
          <a:prstGeom prst="wedgeEllipseCallout">
            <a:avLst>
              <a:gd name="adj1" fmla="val 42310"/>
              <a:gd name="adj2" fmla="val 128102"/>
            </a:avLst>
          </a:prstGeom>
          <a:solidFill>
            <a:schemeClr val="bg1"/>
          </a:solidFill>
          <a:ln w="28575" algn="ctr">
            <a:solidFill>
              <a:schemeClr val="tx1"/>
            </a:solidFill>
            <a:round/>
            <a:headEnd/>
            <a:tailEnd/>
          </a:ln>
        </p:spPr>
        <p:txBody>
          <a:bodyPr wrap="none"/>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a:t>Meet Needs</a:t>
            </a:r>
          </a:p>
        </p:txBody>
      </p:sp>
      <p:sp>
        <p:nvSpPr>
          <p:cNvPr id="54288" name="Oval Callout 21">
            <a:extLst>
              <a:ext uri="{FF2B5EF4-FFF2-40B4-BE49-F238E27FC236}">
                <a16:creationId xmlns:a16="http://schemas.microsoft.com/office/drawing/2014/main" id="{774484CD-1EBA-461A-A46D-80409B38CFE0}"/>
              </a:ext>
            </a:extLst>
          </p:cNvPr>
          <p:cNvSpPr>
            <a:spLocks noChangeArrowheads="1"/>
          </p:cNvSpPr>
          <p:nvPr/>
        </p:nvSpPr>
        <p:spPr bwMode="auto">
          <a:xfrm>
            <a:off x="6746875" y="4033838"/>
            <a:ext cx="3448050" cy="704850"/>
          </a:xfrm>
          <a:prstGeom prst="wedgeEllipseCallout">
            <a:avLst>
              <a:gd name="adj1" fmla="val -47833"/>
              <a:gd name="adj2" fmla="val 67926"/>
            </a:avLst>
          </a:prstGeom>
          <a:solidFill>
            <a:schemeClr val="bg1"/>
          </a:solidFill>
          <a:ln w="28575" algn="ctr">
            <a:solidFill>
              <a:schemeClr val="tx1"/>
            </a:solidFill>
            <a:round/>
            <a:headEnd/>
            <a:tailEnd/>
          </a:ln>
        </p:spPr>
        <p:txBody>
          <a:bodyPr wrap="none"/>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a:t>Show Consideration</a:t>
            </a:r>
          </a:p>
        </p:txBody>
      </p:sp>
    </p:spTree>
    <p:extLst>
      <p:ext uri="{BB962C8B-B14F-4D97-AF65-F5344CB8AC3E}">
        <p14:creationId xmlns:p14="http://schemas.microsoft.com/office/powerpoint/2010/main" val="33498666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95B0E60D-DAB9-4C92-BAA6-D22E5E06FE27}"/>
              </a:ext>
            </a:extLst>
          </p:cNvPr>
          <p:cNvSpPr>
            <a:spLocks noGrp="1" noChangeArrowheads="1"/>
          </p:cNvSpPr>
          <p:nvPr>
            <p:ph type="title"/>
          </p:nvPr>
        </p:nvSpPr>
        <p:spPr/>
        <p:txBody>
          <a:bodyPr>
            <a:normAutofit/>
          </a:bodyPr>
          <a:lstStyle/>
          <a:p>
            <a:r>
              <a:rPr lang="en-GB" altLang="en-US" sz="4000" b="1" dirty="0">
                <a:latin typeface="Verdana" panose="020B0604030504040204" pitchFamily="34" charset="0"/>
              </a:rPr>
              <a:t>Stakeholder Analysis Management</a:t>
            </a:r>
          </a:p>
        </p:txBody>
      </p:sp>
      <p:sp>
        <p:nvSpPr>
          <p:cNvPr id="43011" name="Rectangle 3">
            <a:extLst>
              <a:ext uri="{FF2B5EF4-FFF2-40B4-BE49-F238E27FC236}">
                <a16:creationId xmlns:a16="http://schemas.microsoft.com/office/drawing/2014/main" id="{F91D7C04-D643-40FD-97C5-E27277457115}"/>
              </a:ext>
            </a:extLst>
          </p:cNvPr>
          <p:cNvSpPr>
            <a:spLocks noGrp="1" noChangeArrowheads="1"/>
          </p:cNvSpPr>
          <p:nvPr>
            <p:ph type="body" idx="1"/>
          </p:nvPr>
        </p:nvSpPr>
        <p:spPr>
          <a:xfrm>
            <a:off x="145915" y="1857983"/>
            <a:ext cx="11906655" cy="3784059"/>
          </a:xfrm>
        </p:spPr>
        <p:txBody>
          <a:bodyPr>
            <a:normAutofit/>
          </a:bodyPr>
          <a:lstStyle/>
          <a:p>
            <a:pPr marL="0" indent="0">
              <a:buNone/>
              <a:defRPr/>
            </a:pPr>
            <a:r>
              <a:rPr lang="en-GB" dirty="0">
                <a:hlinkClick r:id="rId2"/>
              </a:rPr>
              <a:t>What is Stakeholder Management? Project Management in Under 5 (youtube.com)</a:t>
            </a:r>
            <a:r>
              <a:rPr lang="en-GB" dirty="0"/>
              <a:t>. </a:t>
            </a:r>
            <a:endParaRPr lang="en-GB" altLang="en-US" dirty="0">
              <a:latin typeface="Verdana" pitchFamily="34" charset="0"/>
            </a:endParaRPr>
          </a:p>
          <a:p>
            <a:pPr marL="0" indent="0">
              <a:buNone/>
              <a:defRPr/>
            </a:pPr>
            <a:r>
              <a:rPr lang="en-GB" altLang="en-US" dirty="0">
                <a:latin typeface="Verdana" pitchFamily="34" charset="0"/>
              </a:rPr>
              <a:t>So we looked at identify, classify/categorise/prioritise</a:t>
            </a:r>
          </a:p>
          <a:p>
            <a:pPr marL="0" indent="0">
              <a:buNone/>
              <a:defRPr/>
            </a:pPr>
            <a:r>
              <a:rPr lang="en-GB" altLang="en-US" dirty="0">
                <a:latin typeface="Verdana" pitchFamily="34" charset="0"/>
              </a:rPr>
              <a:t>Left with understand and manage</a:t>
            </a:r>
          </a:p>
          <a:p>
            <a:pPr marL="0" indent="0">
              <a:buNone/>
              <a:defRPr/>
            </a:pPr>
            <a:endParaRPr lang="en-GB" altLang="en-US" dirty="0">
              <a:latin typeface="Verdana" pitchFamily="34" charset="0"/>
            </a:endParaRPr>
          </a:p>
          <a:p>
            <a:pPr>
              <a:defRPr/>
            </a:pPr>
            <a:endParaRPr lang="en-GB" altLang="en-US" dirty="0">
              <a:latin typeface="Verdana" pitchFamily="34" charset="0"/>
            </a:endParaRPr>
          </a:p>
          <a:p>
            <a:pPr>
              <a:defRPr/>
            </a:pPr>
            <a:endParaRPr lang="en-GB" altLang="en-US" dirty="0">
              <a:latin typeface="Verdana" pitchFamily="34" charset="0"/>
            </a:endParaRPr>
          </a:p>
        </p:txBody>
      </p:sp>
    </p:spTree>
    <p:extLst>
      <p:ext uri="{BB962C8B-B14F-4D97-AF65-F5344CB8AC3E}">
        <p14:creationId xmlns:p14="http://schemas.microsoft.com/office/powerpoint/2010/main" val="8487782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95B0E60D-DAB9-4C92-BAA6-D22E5E06FE27}"/>
              </a:ext>
            </a:extLst>
          </p:cNvPr>
          <p:cNvSpPr>
            <a:spLocks noGrp="1" noChangeArrowheads="1"/>
          </p:cNvSpPr>
          <p:nvPr>
            <p:ph type="title"/>
          </p:nvPr>
        </p:nvSpPr>
        <p:spPr>
          <a:xfrm>
            <a:off x="609600" y="72958"/>
            <a:ext cx="10972800" cy="714982"/>
          </a:xfrm>
        </p:spPr>
        <p:txBody>
          <a:bodyPr>
            <a:normAutofit/>
          </a:bodyPr>
          <a:lstStyle/>
          <a:p>
            <a:r>
              <a:rPr lang="en-GB" altLang="en-US" sz="4000" b="1" dirty="0">
                <a:latin typeface="Verdana" panose="020B0604030504040204" pitchFamily="34" charset="0"/>
              </a:rPr>
              <a:t>Understand your Stakeholder</a:t>
            </a:r>
          </a:p>
        </p:txBody>
      </p:sp>
      <p:sp>
        <p:nvSpPr>
          <p:cNvPr id="43011" name="Rectangle 3">
            <a:extLst>
              <a:ext uri="{FF2B5EF4-FFF2-40B4-BE49-F238E27FC236}">
                <a16:creationId xmlns:a16="http://schemas.microsoft.com/office/drawing/2014/main" id="{F91D7C04-D643-40FD-97C5-E27277457115}"/>
              </a:ext>
            </a:extLst>
          </p:cNvPr>
          <p:cNvSpPr>
            <a:spLocks noGrp="1" noChangeArrowheads="1"/>
          </p:cNvSpPr>
          <p:nvPr>
            <p:ph type="body" idx="1"/>
          </p:nvPr>
        </p:nvSpPr>
        <p:spPr>
          <a:xfrm>
            <a:off x="87549" y="953310"/>
            <a:ext cx="12104451" cy="4309353"/>
          </a:xfrm>
        </p:spPr>
        <p:txBody>
          <a:bodyPr>
            <a:normAutofit fontScale="92500" lnSpcReduction="10000"/>
          </a:bodyPr>
          <a:lstStyle/>
          <a:p>
            <a:pPr>
              <a:lnSpc>
                <a:spcPct val="90000"/>
              </a:lnSpc>
              <a:defRPr/>
            </a:pPr>
            <a:r>
              <a:rPr lang="en-GB" altLang="en-US" sz="3000" dirty="0">
                <a:latin typeface="Verdana" pitchFamily="34" charset="0"/>
              </a:rPr>
              <a:t>Understanding your stakeholders involves profiling them by answering the following questions</a:t>
            </a:r>
          </a:p>
          <a:p>
            <a:pPr marL="0" indent="0">
              <a:lnSpc>
                <a:spcPct val="90000"/>
              </a:lnSpc>
              <a:buNone/>
              <a:defRPr/>
            </a:pPr>
            <a:endParaRPr lang="en-GB" altLang="en-US" sz="3000" dirty="0">
              <a:latin typeface="Verdana" pitchFamily="34" charset="0"/>
            </a:endParaRPr>
          </a:p>
          <a:p>
            <a:pPr marL="622300">
              <a:lnSpc>
                <a:spcPct val="90000"/>
              </a:lnSpc>
              <a:buFont typeface="Wingdings" panose="05000000000000000000" pitchFamily="2" charset="2"/>
              <a:buChar char="Ø"/>
              <a:defRPr/>
            </a:pPr>
            <a:r>
              <a:rPr lang="en-GB" altLang="en-US" sz="3000" dirty="0">
                <a:latin typeface="Verdana" pitchFamily="34" charset="0"/>
              </a:rPr>
              <a:t>What motivates them</a:t>
            </a:r>
          </a:p>
          <a:p>
            <a:pPr marL="279400" indent="0">
              <a:lnSpc>
                <a:spcPct val="90000"/>
              </a:lnSpc>
              <a:buNone/>
              <a:defRPr/>
            </a:pPr>
            <a:endParaRPr lang="en-GB" altLang="en-US" sz="3000" dirty="0">
              <a:latin typeface="Verdana" pitchFamily="34" charset="0"/>
            </a:endParaRPr>
          </a:p>
          <a:p>
            <a:pPr marL="622300">
              <a:lnSpc>
                <a:spcPct val="90000"/>
              </a:lnSpc>
              <a:buFont typeface="Wingdings" panose="05000000000000000000" pitchFamily="2" charset="2"/>
              <a:buChar char="Ø"/>
              <a:defRPr/>
            </a:pPr>
            <a:r>
              <a:rPr lang="en-GB" altLang="en-US" sz="3000" dirty="0">
                <a:latin typeface="Verdana" pitchFamily="34" charset="0"/>
              </a:rPr>
              <a:t>Does the project align with their priorities and other priorities</a:t>
            </a:r>
          </a:p>
          <a:p>
            <a:pPr marL="279400" indent="0">
              <a:lnSpc>
                <a:spcPct val="90000"/>
              </a:lnSpc>
              <a:buNone/>
              <a:defRPr/>
            </a:pPr>
            <a:endParaRPr lang="en-GB" altLang="en-US" sz="3000" dirty="0">
              <a:latin typeface="Verdana" pitchFamily="34" charset="0"/>
            </a:endParaRPr>
          </a:p>
          <a:p>
            <a:pPr marL="622300">
              <a:lnSpc>
                <a:spcPct val="90000"/>
              </a:lnSpc>
              <a:buFont typeface="Wingdings" panose="05000000000000000000" pitchFamily="2" charset="2"/>
              <a:buChar char="Ø"/>
              <a:defRPr/>
            </a:pPr>
            <a:r>
              <a:rPr lang="en-GB" altLang="en-US" sz="3000" dirty="0">
                <a:latin typeface="Verdana" pitchFamily="34" charset="0"/>
              </a:rPr>
              <a:t>What their views are about the project (positive or negative)</a:t>
            </a:r>
          </a:p>
          <a:p>
            <a:pPr marL="0" indent="0">
              <a:lnSpc>
                <a:spcPct val="90000"/>
              </a:lnSpc>
              <a:buNone/>
              <a:defRPr/>
            </a:pPr>
            <a:endParaRPr lang="en-GB" altLang="en-US" sz="3000" dirty="0">
              <a:latin typeface="Verdana" pitchFamily="34" charset="0"/>
            </a:endParaRPr>
          </a:p>
          <a:p>
            <a:pPr>
              <a:lnSpc>
                <a:spcPct val="90000"/>
              </a:lnSpc>
              <a:defRPr/>
            </a:pPr>
            <a:r>
              <a:rPr lang="en-GB" altLang="en-US" sz="3000" dirty="0">
                <a:latin typeface="Verdana" pitchFamily="34" charset="0"/>
              </a:rPr>
              <a:t>This will help you to manage and communicate with them</a:t>
            </a:r>
          </a:p>
          <a:p>
            <a:pPr marL="0" indent="0">
              <a:buNone/>
              <a:defRPr/>
            </a:pPr>
            <a:endParaRPr lang="en-GB" altLang="en-US" dirty="0">
              <a:latin typeface="Verdana" pitchFamily="34" charset="0"/>
            </a:endParaRPr>
          </a:p>
          <a:p>
            <a:pPr>
              <a:defRPr/>
            </a:pPr>
            <a:endParaRPr lang="en-GB" altLang="en-US" dirty="0">
              <a:latin typeface="Verdana" pitchFamily="34" charset="0"/>
            </a:endParaRPr>
          </a:p>
          <a:p>
            <a:pPr>
              <a:defRPr/>
            </a:pPr>
            <a:endParaRPr lang="en-GB" altLang="en-US" dirty="0">
              <a:latin typeface="Verdana" pitchFamily="34" charset="0"/>
            </a:endParaRPr>
          </a:p>
        </p:txBody>
      </p:sp>
    </p:spTree>
    <p:extLst>
      <p:ext uri="{BB962C8B-B14F-4D97-AF65-F5344CB8AC3E}">
        <p14:creationId xmlns:p14="http://schemas.microsoft.com/office/powerpoint/2010/main" val="722779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grpId="0" nodeType="clickEffect">
                                  <p:stCondLst>
                                    <p:cond delay="0"/>
                                  </p:stCondLst>
                                  <p:childTnLst>
                                    <p:set>
                                      <p:cBhvr>
                                        <p:cTn id="10" dur="1" fill="hold">
                                          <p:stCondLst>
                                            <p:cond delay="0"/>
                                          </p:stCondLst>
                                        </p:cTn>
                                        <p:tgtEl>
                                          <p:spTgt spid="43011">
                                            <p:txEl>
                                              <p:pRg st="0" end="0"/>
                                            </p:txEl>
                                          </p:spTgt>
                                        </p:tgtEl>
                                        <p:attrNameLst>
                                          <p:attrName>style.visibility</p:attrName>
                                        </p:attrNameLst>
                                      </p:cBhvr>
                                      <p:to>
                                        <p:strVal val="visible"/>
                                      </p:to>
                                    </p:set>
                                    <p:anim calcmode="lin" valueType="num">
                                      <p:cBhvr>
                                        <p:cTn id="11" dur="500" fill="hold"/>
                                        <p:tgtEl>
                                          <p:spTgt spid="43011">
                                            <p:txEl>
                                              <p:pRg st="0" end="0"/>
                                            </p:txEl>
                                          </p:spTgt>
                                        </p:tgtEl>
                                        <p:attrNameLst>
                                          <p:attrName>ppt_w</p:attrName>
                                        </p:attrNameLst>
                                      </p:cBhvr>
                                      <p:tavLst>
                                        <p:tav tm="0">
                                          <p:val>
                                            <p:fltVal val="0"/>
                                          </p:val>
                                        </p:tav>
                                        <p:tav tm="100000">
                                          <p:val>
                                            <p:strVal val="#ppt_w"/>
                                          </p:val>
                                        </p:tav>
                                      </p:tavLst>
                                    </p:anim>
                                    <p:anim calcmode="lin" valueType="num">
                                      <p:cBhvr>
                                        <p:cTn id="12" dur="500" fill="hold"/>
                                        <p:tgtEl>
                                          <p:spTgt spid="43011">
                                            <p:txEl>
                                              <p:pRg st="0" end="0"/>
                                            </p:txEl>
                                          </p:spTgt>
                                        </p:tgtEl>
                                        <p:attrNameLst>
                                          <p:attrName>ppt_h</p:attrName>
                                        </p:attrNameLst>
                                      </p:cBhvr>
                                      <p:tavLst>
                                        <p:tav tm="0">
                                          <p:val>
                                            <p:fltVal val="0"/>
                                          </p:val>
                                        </p:tav>
                                        <p:tav tm="100000">
                                          <p:val>
                                            <p:strVal val="#ppt_h"/>
                                          </p:val>
                                        </p:tav>
                                      </p:tavLst>
                                    </p:anim>
                                    <p:animEffect transition="in" filter="fade">
                                      <p:cBhvr>
                                        <p:cTn id="13" dur="500"/>
                                        <p:tgtEl>
                                          <p:spTgt spid="43011">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grpId="0" nodeType="clickEffect">
                                  <p:stCondLst>
                                    <p:cond delay="0"/>
                                  </p:stCondLst>
                                  <p:childTnLst>
                                    <p:set>
                                      <p:cBhvr>
                                        <p:cTn id="17" dur="1" fill="hold">
                                          <p:stCondLst>
                                            <p:cond delay="0"/>
                                          </p:stCondLst>
                                        </p:cTn>
                                        <p:tgtEl>
                                          <p:spTgt spid="43011">
                                            <p:txEl>
                                              <p:pRg st="2" end="2"/>
                                            </p:txEl>
                                          </p:spTgt>
                                        </p:tgtEl>
                                        <p:attrNameLst>
                                          <p:attrName>style.visibility</p:attrName>
                                        </p:attrNameLst>
                                      </p:cBhvr>
                                      <p:to>
                                        <p:strVal val="visible"/>
                                      </p:to>
                                    </p:set>
                                    <p:anim calcmode="lin" valueType="num">
                                      <p:cBhvr>
                                        <p:cTn id="18" dur="500" fill="hold"/>
                                        <p:tgtEl>
                                          <p:spTgt spid="43011">
                                            <p:txEl>
                                              <p:pRg st="2" end="2"/>
                                            </p:txEl>
                                          </p:spTgt>
                                        </p:tgtEl>
                                        <p:attrNameLst>
                                          <p:attrName>ppt_w</p:attrName>
                                        </p:attrNameLst>
                                      </p:cBhvr>
                                      <p:tavLst>
                                        <p:tav tm="0">
                                          <p:val>
                                            <p:fltVal val="0"/>
                                          </p:val>
                                        </p:tav>
                                        <p:tav tm="100000">
                                          <p:val>
                                            <p:strVal val="#ppt_w"/>
                                          </p:val>
                                        </p:tav>
                                      </p:tavLst>
                                    </p:anim>
                                    <p:anim calcmode="lin" valueType="num">
                                      <p:cBhvr>
                                        <p:cTn id="19" dur="500" fill="hold"/>
                                        <p:tgtEl>
                                          <p:spTgt spid="43011">
                                            <p:txEl>
                                              <p:pRg st="2" end="2"/>
                                            </p:txEl>
                                          </p:spTgt>
                                        </p:tgtEl>
                                        <p:attrNameLst>
                                          <p:attrName>ppt_h</p:attrName>
                                        </p:attrNameLst>
                                      </p:cBhvr>
                                      <p:tavLst>
                                        <p:tav tm="0">
                                          <p:val>
                                            <p:fltVal val="0"/>
                                          </p:val>
                                        </p:tav>
                                        <p:tav tm="100000">
                                          <p:val>
                                            <p:strVal val="#ppt_h"/>
                                          </p:val>
                                        </p:tav>
                                      </p:tavLst>
                                    </p:anim>
                                    <p:animEffect transition="in" filter="fade">
                                      <p:cBhvr>
                                        <p:cTn id="20" dur="500"/>
                                        <p:tgtEl>
                                          <p:spTgt spid="43011">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43011">
                                            <p:txEl>
                                              <p:pRg st="4" end="4"/>
                                            </p:txEl>
                                          </p:spTgt>
                                        </p:tgtEl>
                                        <p:attrNameLst>
                                          <p:attrName>style.visibility</p:attrName>
                                        </p:attrNameLst>
                                      </p:cBhvr>
                                      <p:to>
                                        <p:strVal val="visible"/>
                                      </p:to>
                                    </p:set>
                                    <p:anim calcmode="lin" valueType="num">
                                      <p:cBhvr>
                                        <p:cTn id="25" dur="500" fill="hold"/>
                                        <p:tgtEl>
                                          <p:spTgt spid="43011">
                                            <p:txEl>
                                              <p:pRg st="4" end="4"/>
                                            </p:txEl>
                                          </p:spTgt>
                                        </p:tgtEl>
                                        <p:attrNameLst>
                                          <p:attrName>ppt_w</p:attrName>
                                        </p:attrNameLst>
                                      </p:cBhvr>
                                      <p:tavLst>
                                        <p:tav tm="0">
                                          <p:val>
                                            <p:fltVal val="0"/>
                                          </p:val>
                                        </p:tav>
                                        <p:tav tm="100000">
                                          <p:val>
                                            <p:strVal val="#ppt_w"/>
                                          </p:val>
                                        </p:tav>
                                      </p:tavLst>
                                    </p:anim>
                                    <p:anim calcmode="lin" valueType="num">
                                      <p:cBhvr>
                                        <p:cTn id="26" dur="500" fill="hold"/>
                                        <p:tgtEl>
                                          <p:spTgt spid="43011">
                                            <p:txEl>
                                              <p:pRg st="4" end="4"/>
                                            </p:txEl>
                                          </p:spTgt>
                                        </p:tgtEl>
                                        <p:attrNameLst>
                                          <p:attrName>ppt_h</p:attrName>
                                        </p:attrNameLst>
                                      </p:cBhvr>
                                      <p:tavLst>
                                        <p:tav tm="0">
                                          <p:val>
                                            <p:fltVal val="0"/>
                                          </p:val>
                                        </p:tav>
                                        <p:tav tm="100000">
                                          <p:val>
                                            <p:strVal val="#ppt_h"/>
                                          </p:val>
                                        </p:tav>
                                      </p:tavLst>
                                    </p:anim>
                                    <p:animEffect transition="in" filter="fade">
                                      <p:cBhvr>
                                        <p:cTn id="27" dur="500"/>
                                        <p:tgtEl>
                                          <p:spTgt spid="4301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grpId="0" nodeType="clickEffect">
                                  <p:stCondLst>
                                    <p:cond delay="0"/>
                                  </p:stCondLst>
                                  <p:childTnLst>
                                    <p:set>
                                      <p:cBhvr>
                                        <p:cTn id="31" dur="1" fill="hold">
                                          <p:stCondLst>
                                            <p:cond delay="0"/>
                                          </p:stCondLst>
                                        </p:cTn>
                                        <p:tgtEl>
                                          <p:spTgt spid="43011">
                                            <p:txEl>
                                              <p:pRg st="6" end="6"/>
                                            </p:txEl>
                                          </p:spTgt>
                                        </p:tgtEl>
                                        <p:attrNameLst>
                                          <p:attrName>style.visibility</p:attrName>
                                        </p:attrNameLst>
                                      </p:cBhvr>
                                      <p:to>
                                        <p:strVal val="visible"/>
                                      </p:to>
                                    </p:set>
                                    <p:anim calcmode="lin" valueType="num">
                                      <p:cBhvr>
                                        <p:cTn id="32" dur="500" fill="hold"/>
                                        <p:tgtEl>
                                          <p:spTgt spid="43011">
                                            <p:txEl>
                                              <p:pRg st="6" end="6"/>
                                            </p:txEl>
                                          </p:spTgt>
                                        </p:tgtEl>
                                        <p:attrNameLst>
                                          <p:attrName>ppt_w</p:attrName>
                                        </p:attrNameLst>
                                      </p:cBhvr>
                                      <p:tavLst>
                                        <p:tav tm="0">
                                          <p:val>
                                            <p:fltVal val="0"/>
                                          </p:val>
                                        </p:tav>
                                        <p:tav tm="100000">
                                          <p:val>
                                            <p:strVal val="#ppt_w"/>
                                          </p:val>
                                        </p:tav>
                                      </p:tavLst>
                                    </p:anim>
                                    <p:anim calcmode="lin" valueType="num">
                                      <p:cBhvr>
                                        <p:cTn id="33" dur="500" fill="hold"/>
                                        <p:tgtEl>
                                          <p:spTgt spid="43011">
                                            <p:txEl>
                                              <p:pRg st="6" end="6"/>
                                            </p:txEl>
                                          </p:spTgt>
                                        </p:tgtEl>
                                        <p:attrNameLst>
                                          <p:attrName>ppt_h</p:attrName>
                                        </p:attrNameLst>
                                      </p:cBhvr>
                                      <p:tavLst>
                                        <p:tav tm="0">
                                          <p:val>
                                            <p:fltVal val="0"/>
                                          </p:val>
                                        </p:tav>
                                        <p:tav tm="100000">
                                          <p:val>
                                            <p:strVal val="#ppt_h"/>
                                          </p:val>
                                        </p:tav>
                                      </p:tavLst>
                                    </p:anim>
                                    <p:animEffect transition="in" filter="fade">
                                      <p:cBhvr>
                                        <p:cTn id="34" dur="500"/>
                                        <p:tgtEl>
                                          <p:spTgt spid="43011">
                                            <p:txEl>
                                              <p:pRg st="6" end="6"/>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43011">
                                            <p:txEl>
                                              <p:pRg st="8" end="8"/>
                                            </p:txEl>
                                          </p:spTgt>
                                        </p:tgtEl>
                                        <p:attrNameLst>
                                          <p:attrName>style.visibility</p:attrName>
                                        </p:attrNameLst>
                                      </p:cBhvr>
                                      <p:to>
                                        <p:strVal val="visible"/>
                                      </p:to>
                                    </p:set>
                                    <p:anim calcmode="lin" valueType="num">
                                      <p:cBhvr>
                                        <p:cTn id="39" dur="500" fill="hold"/>
                                        <p:tgtEl>
                                          <p:spTgt spid="43011">
                                            <p:txEl>
                                              <p:pRg st="8" end="8"/>
                                            </p:txEl>
                                          </p:spTgt>
                                        </p:tgtEl>
                                        <p:attrNameLst>
                                          <p:attrName>ppt_w</p:attrName>
                                        </p:attrNameLst>
                                      </p:cBhvr>
                                      <p:tavLst>
                                        <p:tav tm="0">
                                          <p:val>
                                            <p:fltVal val="0"/>
                                          </p:val>
                                        </p:tav>
                                        <p:tav tm="100000">
                                          <p:val>
                                            <p:strVal val="#ppt_w"/>
                                          </p:val>
                                        </p:tav>
                                      </p:tavLst>
                                    </p:anim>
                                    <p:anim calcmode="lin" valueType="num">
                                      <p:cBhvr>
                                        <p:cTn id="40" dur="500" fill="hold"/>
                                        <p:tgtEl>
                                          <p:spTgt spid="43011">
                                            <p:txEl>
                                              <p:pRg st="8" end="8"/>
                                            </p:txEl>
                                          </p:spTgt>
                                        </p:tgtEl>
                                        <p:attrNameLst>
                                          <p:attrName>ppt_h</p:attrName>
                                        </p:attrNameLst>
                                      </p:cBhvr>
                                      <p:tavLst>
                                        <p:tav tm="0">
                                          <p:val>
                                            <p:fltVal val="0"/>
                                          </p:val>
                                        </p:tav>
                                        <p:tav tm="100000">
                                          <p:val>
                                            <p:strVal val="#ppt_h"/>
                                          </p:val>
                                        </p:tav>
                                      </p:tavLst>
                                    </p:anim>
                                    <p:animEffect transition="in" filter="fade">
                                      <p:cBhvr>
                                        <p:cTn id="41" dur="500"/>
                                        <p:tgtEl>
                                          <p:spTgt spid="4301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3011"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95B0E60D-DAB9-4C92-BAA6-D22E5E06FE27}"/>
              </a:ext>
            </a:extLst>
          </p:cNvPr>
          <p:cNvSpPr>
            <a:spLocks noGrp="1" noChangeArrowheads="1"/>
          </p:cNvSpPr>
          <p:nvPr>
            <p:ph type="title"/>
          </p:nvPr>
        </p:nvSpPr>
        <p:spPr>
          <a:xfrm>
            <a:off x="609600" y="72958"/>
            <a:ext cx="10972800" cy="919263"/>
          </a:xfrm>
        </p:spPr>
        <p:txBody>
          <a:bodyPr>
            <a:normAutofit/>
          </a:bodyPr>
          <a:lstStyle/>
          <a:p>
            <a:r>
              <a:rPr lang="en-GB" altLang="en-US" sz="4000" b="1" dirty="0">
                <a:latin typeface="Verdana" panose="020B0604030504040204" pitchFamily="34" charset="0"/>
              </a:rPr>
              <a:t>Stakeholder Management</a:t>
            </a:r>
          </a:p>
        </p:txBody>
      </p:sp>
      <p:sp>
        <p:nvSpPr>
          <p:cNvPr id="43011" name="Rectangle 3">
            <a:extLst>
              <a:ext uri="{FF2B5EF4-FFF2-40B4-BE49-F238E27FC236}">
                <a16:creationId xmlns:a16="http://schemas.microsoft.com/office/drawing/2014/main" id="{F91D7C04-D643-40FD-97C5-E27277457115}"/>
              </a:ext>
            </a:extLst>
          </p:cNvPr>
          <p:cNvSpPr>
            <a:spLocks noGrp="1" noChangeArrowheads="1"/>
          </p:cNvSpPr>
          <p:nvPr>
            <p:ph type="body" idx="1"/>
          </p:nvPr>
        </p:nvSpPr>
        <p:spPr>
          <a:xfrm>
            <a:off x="214008" y="1254868"/>
            <a:ext cx="11906655" cy="4017523"/>
          </a:xfrm>
        </p:spPr>
        <p:txBody>
          <a:bodyPr>
            <a:normAutofit/>
          </a:bodyPr>
          <a:lstStyle/>
          <a:p>
            <a:pPr>
              <a:lnSpc>
                <a:spcPct val="90000"/>
              </a:lnSpc>
              <a:defRPr/>
            </a:pPr>
            <a:r>
              <a:rPr lang="en-GB" altLang="en-US" dirty="0">
                <a:latin typeface="Verdana" pitchFamily="34" charset="0"/>
              </a:rPr>
              <a:t>The process of keeping stakeholders “on side” and supportive:</a:t>
            </a:r>
          </a:p>
          <a:p>
            <a:pPr marL="457200" lvl="1" indent="0">
              <a:lnSpc>
                <a:spcPct val="90000"/>
              </a:lnSpc>
              <a:buNone/>
              <a:defRPr/>
            </a:pPr>
            <a:endParaRPr lang="en-GB" altLang="en-US" dirty="0">
              <a:latin typeface="Verdana" pitchFamily="34" charset="0"/>
            </a:endParaRPr>
          </a:p>
          <a:p>
            <a:pPr marL="360363" lvl="1" indent="-273050">
              <a:lnSpc>
                <a:spcPct val="90000"/>
              </a:lnSpc>
              <a:buFont typeface="Arial" panose="020B0604020202020204" pitchFamily="34" charset="0"/>
              <a:buChar char="•"/>
              <a:defRPr/>
            </a:pPr>
            <a:r>
              <a:rPr lang="en-GB" altLang="en-US" dirty="0">
                <a:latin typeface="Verdana" pitchFamily="34" charset="0"/>
              </a:rPr>
              <a:t>Communication plan important to avoid coordination failures and delays. It can also help track progress and identify potential issues in a timely manner</a:t>
            </a:r>
          </a:p>
          <a:p>
            <a:pPr>
              <a:lnSpc>
                <a:spcPct val="90000"/>
              </a:lnSpc>
              <a:defRPr/>
            </a:pPr>
            <a:endParaRPr lang="en-GB" altLang="en-US" dirty="0">
              <a:latin typeface="Verdana" pitchFamily="34" charset="0"/>
            </a:endParaRPr>
          </a:p>
          <a:p>
            <a:pPr marL="0" indent="0">
              <a:buNone/>
              <a:defRPr/>
            </a:pPr>
            <a:endParaRPr lang="en-GB" altLang="en-US" dirty="0">
              <a:latin typeface="Verdana" pitchFamily="34" charset="0"/>
            </a:endParaRPr>
          </a:p>
          <a:p>
            <a:pPr>
              <a:defRPr/>
            </a:pPr>
            <a:endParaRPr lang="en-GB" altLang="en-US" dirty="0">
              <a:latin typeface="Verdana" pitchFamily="34" charset="0"/>
            </a:endParaRPr>
          </a:p>
          <a:p>
            <a:pPr>
              <a:defRPr/>
            </a:pPr>
            <a:endParaRPr lang="en-GB" altLang="en-US" dirty="0">
              <a:latin typeface="Verdana" pitchFamily="34" charset="0"/>
            </a:endParaRPr>
          </a:p>
        </p:txBody>
      </p:sp>
    </p:spTree>
    <p:extLst>
      <p:ext uri="{BB962C8B-B14F-4D97-AF65-F5344CB8AC3E}">
        <p14:creationId xmlns:p14="http://schemas.microsoft.com/office/powerpoint/2010/main" val="2300934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 calcmode="lin" valueType="num">
                                      <p:cBhvr>
                                        <p:cTn id="7" dur="500" fill="hold"/>
                                        <p:tgtEl>
                                          <p:spTgt spid="46082"/>
                                        </p:tgtEl>
                                        <p:attrNameLst>
                                          <p:attrName>ppt_w</p:attrName>
                                        </p:attrNameLst>
                                      </p:cBhvr>
                                      <p:tavLst>
                                        <p:tav tm="0">
                                          <p:val>
                                            <p:fltVal val="0"/>
                                          </p:val>
                                        </p:tav>
                                        <p:tav tm="100000">
                                          <p:val>
                                            <p:strVal val="#ppt_w"/>
                                          </p:val>
                                        </p:tav>
                                      </p:tavLst>
                                    </p:anim>
                                    <p:anim calcmode="lin" valueType="num">
                                      <p:cBhvr>
                                        <p:cTn id="8" dur="500" fill="hold"/>
                                        <p:tgtEl>
                                          <p:spTgt spid="46082"/>
                                        </p:tgtEl>
                                        <p:attrNameLst>
                                          <p:attrName>ppt_h</p:attrName>
                                        </p:attrNameLst>
                                      </p:cBhvr>
                                      <p:tavLst>
                                        <p:tav tm="0">
                                          <p:val>
                                            <p:fltVal val="0"/>
                                          </p:val>
                                        </p:tav>
                                        <p:tav tm="100000">
                                          <p:val>
                                            <p:strVal val="#ppt_h"/>
                                          </p:val>
                                        </p:tav>
                                      </p:tavLst>
                                    </p:anim>
                                    <p:animEffect transition="in" filter="fade">
                                      <p:cBhvr>
                                        <p:cTn id="9" dur="500"/>
                                        <p:tgtEl>
                                          <p:spTgt spid="4608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3011">
                                            <p:txEl>
                                              <p:pRg st="0" end="0"/>
                                            </p:txEl>
                                          </p:spTgt>
                                        </p:tgtEl>
                                        <p:attrNameLst>
                                          <p:attrName>style.visibility</p:attrName>
                                        </p:attrNameLst>
                                      </p:cBhvr>
                                      <p:to>
                                        <p:strVal val="visible"/>
                                      </p:to>
                                    </p:set>
                                    <p:anim calcmode="lin" valueType="num">
                                      <p:cBhvr>
                                        <p:cTn id="14" dur="500" fill="hold"/>
                                        <p:tgtEl>
                                          <p:spTgt spid="43011">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43011">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43011">
                                            <p:txEl>
                                              <p:pRg st="0" end="0"/>
                                            </p:txEl>
                                          </p:spTgt>
                                        </p:tgtEl>
                                      </p:cBhvr>
                                    </p:animEffect>
                                  </p:childTnLst>
                                </p:cTn>
                              </p:par>
                              <p:par>
                                <p:cTn id="17" presetID="53" presetClass="entr" presetSubtype="16" fill="hold" grpId="0" nodeType="withEffect">
                                  <p:stCondLst>
                                    <p:cond delay="0"/>
                                  </p:stCondLst>
                                  <p:childTnLst>
                                    <p:set>
                                      <p:cBhvr>
                                        <p:cTn id="18" dur="1" fill="hold">
                                          <p:stCondLst>
                                            <p:cond delay="0"/>
                                          </p:stCondLst>
                                        </p:cTn>
                                        <p:tgtEl>
                                          <p:spTgt spid="43011">
                                            <p:txEl>
                                              <p:pRg st="2" end="2"/>
                                            </p:txEl>
                                          </p:spTgt>
                                        </p:tgtEl>
                                        <p:attrNameLst>
                                          <p:attrName>style.visibility</p:attrName>
                                        </p:attrNameLst>
                                      </p:cBhvr>
                                      <p:to>
                                        <p:strVal val="visible"/>
                                      </p:to>
                                    </p:set>
                                    <p:anim calcmode="lin" valueType="num">
                                      <p:cBhvr>
                                        <p:cTn id="19" dur="500" fill="hold"/>
                                        <p:tgtEl>
                                          <p:spTgt spid="43011">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43011">
                                            <p:txEl>
                                              <p:pRg st="2" end="2"/>
                                            </p:txEl>
                                          </p:spTgt>
                                        </p:tgtEl>
                                        <p:attrNameLst>
                                          <p:attrName>ppt_h</p:attrName>
                                        </p:attrNameLst>
                                      </p:cBhvr>
                                      <p:tavLst>
                                        <p:tav tm="0">
                                          <p:val>
                                            <p:fltVal val="0"/>
                                          </p:val>
                                        </p:tav>
                                        <p:tav tm="100000">
                                          <p:val>
                                            <p:strVal val="#ppt_h"/>
                                          </p:val>
                                        </p:tav>
                                      </p:tavLst>
                                    </p:anim>
                                    <p:animEffect transition="in" filter="fade">
                                      <p:cBhvr>
                                        <p:cTn id="21" dur="500"/>
                                        <p:tgtEl>
                                          <p:spTgt spid="430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3011"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95B0E60D-DAB9-4C92-BAA6-D22E5E06FE27}"/>
              </a:ext>
            </a:extLst>
          </p:cNvPr>
          <p:cNvSpPr>
            <a:spLocks noGrp="1" noChangeArrowheads="1"/>
          </p:cNvSpPr>
          <p:nvPr>
            <p:ph type="title"/>
          </p:nvPr>
        </p:nvSpPr>
        <p:spPr>
          <a:xfrm>
            <a:off x="609600" y="72958"/>
            <a:ext cx="10972800" cy="919263"/>
          </a:xfrm>
        </p:spPr>
        <p:txBody>
          <a:bodyPr>
            <a:normAutofit/>
          </a:bodyPr>
          <a:lstStyle/>
          <a:p>
            <a:r>
              <a:rPr lang="en-GB" altLang="en-US" sz="4000" b="1" dirty="0">
                <a:latin typeface="Verdana" panose="020B0604030504040204" pitchFamily="34" charset="0"/>
              </a:rPr>
              <a:t>Communication Plan</a:t>
            </a:r>
          </a:p>
        </p:txBody>
      </p:sp>
      <p:sp>
        <p:nvSpPr>
          <p:cNvPr id="43011" name="Rectangle 3">
            <a:extLst>
              <a:ext uri="{FF2B5EF4-FFF2-40B4-BE49-F238E27FC236}">
                <a16:creationId xmlns:a16="http://schemas.microsoft.com/office/drawing/2014/main" id="{F91D7C04-D643-40FD-97C5-E27277457115}"/>
              </a:ext>
            </a:extLst>
          </p:cNvPr>
          <p:cNvSpPr>
            <a:spLocks noGrp="1" noChangeArrowheads="1"/>
          </p:cNvSpPr>
          <p:nvPr>
            <p:ph type="body" idx="1"/>
          </p:nvPr>
        </p:nvSpPr>
        <p:spPr>
          <a:xfrm>
            <a:off x="214008" y="894946"/>
            <a:ext cx="11906655" cy="4377446"/>
          </a:xfrm>
        </p:spPr>
        <p:txBody>
          <a:bodyPr>
            <a:normAutofit lnSpcReduction="10000"/>
          </a:bodyPr>
          <a:lstStyle/>
          <a:p>
            <a:pPr marL="360363" lvl="1" indent="-273050">
              <a:lnSpc>
                <a:spcPct val="90000"/>
              </a:lnSpc>
              <a:buFont typeface="Arial" panose="020B0604020202020204" pitchFamily="34" charset="0"/>
              <a:buChar char="•"/>
              <a:defRPr/>
            </a:pPr>
            <a:r>
              <a:rPr lang="en-GB" altLang="en-US" dirty="0">
                <a:latin typeface="Verdana" pitchFamily="34" charset="0"/>
              </a:rPr>
              <a:t>Communication is a key component in </a:t>
            </a:r>
            <a:r>
              <a:rPr lang="en-GB" altLang="en-US" b="1" dirty="0">
                <a:latin typeface="Verdana" pitchFamily="34" charset="0"/>
              </a:rPr>
              <a:t>coordinating project activities</a:t>
            </a:r>
            <a:r>
              <a:rPr lang="en-GB" altLang="en-US" dirty="0">
                <a:latin typeface="Verdana" pitchFamily="34" charset="0"/>
              </a:rPr>
              <a:t>, tracking progress, monitor quality, time, cost and any other potential issue</a:t>
            </a:r>
          </a:p>
          <a:p>
            <a:pPr marL="87313" lvl="1" indent="0">
              <a:lnSpc>
                <a:spcPct val="90000"/>
              </a:lnSpc>
              <a:buNone/>
              <a:defRPr/>
            </a:pPr>
            <a:endParaRPr lang="en-GB" altLang="en-US" dirty="0">
              <a:latin typeface="Verdana" pitchFamily="34" charset="0"/>
            </a:endParaRPr>
          </a:p>
          <a:p>
            <a:pPr marL="360363" lvl="1" indent="-273050">
              <a:lnSpc>
                <a:spcPct val="90000"/>
              </a:lnSpc>
              <a:buFont typeface="Arial" panose="020B0604020202020204" pitchFamily="34" charset="0"/>
              <a:buChar char="•"/>
              <a:defRPr/>
            </a:pPr>
            <a:r>
              <a:rPr lang="en-GB" altLang="en-US" dirty="0">
                <a:latin typeface="Verdana" pitchFamily="34" charset="0"/>
              </a:rPr>
              <a:t>Poor communication is a major contributor to project failure since some stakeholders may not get the right message to deliver</a:t>
            </a:r>
          </a:p>
          <a:p>
            <a:pPr marL="87313" lvl="1" indent="0">
              <a:lnSpc>
                <a:spcPct val="90000"/>
              </a:lnSpc>
              <a:buNone/>
              <a:defRPr/>
            </a:pPr>
            <a:endParaRPr lang="en-GB" altLang="en-US" dirty="0">
              <a:latin typeface="Verdana" pitchFamily="34" charset="0"/>
            </a:endParaRPr>
          </a:p>
          <a:p>
            <a:pPr marL="360363" lvl="1" indent="-273050">
              <a:lnSpc>
                <a:spcPct val="90000"/>
              </a:lnSpc>
              <a:buFont typeface="Arial" panose="020B0604020202020204" pitchFamily="34" charset="0"/>
              <a:buChar char="•"/>
              <a:defRPr/>
            </a:pPr>
            <a:r>
              <a:rPr lang="en-GB" altLang="en-US" dirty="0">
                <a:latin typeface="Verdana" pitchFamily="34" charset="0"/>
              </a:rPr>
              <a:t>There are two (2) aspect of a communication plan</a:t>
            </a:r>
          </a:p>
          <a:p>
            <a:pPr marL="360363" lvl="1" indent="-273050">
              <a:lnSpc>
                <a:spcPct val="90000"/>
              </a:lnSpc>
              <a:buFont typeface="Arial" panose="020B0604020202020204" pitchFamily="34" charset="0"/>
              <a:buChar char="•"/>
              <a:defRPr/>
            </a:pPr>
            <a:r>
              <a:rPr lang="en-GB" altLang="en-US" dirty="0">
                <a:latin typeface="Verdana" pitchFamily="34" charset="0"/>
              </a:rPr>
              <a:t>How to communicate with internal stakeholders</a:t>
            </a:r>
          </a:p>
          <a:p>
            <a:pPr marL="360363" lvl="1" indent="-273050">
              <a:lnSpc>
                <a:spcPct val="90000"/>
              </a:lnSpc>
              <a:buFont typeface="Arial" panose="020B0604020202020204" pitchFamily="34" charset="0"/>
              <a:buChar char="•"/>
              <a:defRPr/>
            </a:pPr>
            <a:r>
              <a:rPr lang="en-GB" altLang="en-US" dirty="0">
                <a:latin typeface="Verdana" pitchFamily="34" charset="0"/>
              </a:rPr>
              <a:t>How to communicate with external stakeholders</a:t>
            </a:r>
          </a:p>
          <a:p>
            <a:pPr marL="0" indent="0">
              <a:buNone/>
              <a:defRPr/>
            </a:pPr>
            <a:endParaRPr lang="en-GB" altLang="en-US" dirty="0">
              <a:latin typeface="Verdana" pitchFamily="34" charset="0"/>
            </a:endParaRPr>
          </a:p>
          <a:p>
            <a:pPr>
              <a:defRPr/>
            </a:pPr>
            <a:endParaRPr lang="en-GB" altLang="en-US" dirty="0">
              <a:latin typeface="Verdana" pitchFamily="34" charset="0"/>
            </a:endParaRPr>
          </a:p>
          <a:p>
            <a:pPr>
              <a:defRPr/>
            </a:pPr>
            <a:endParaRPr lang="en-GB" altLang="en-US" dirty="0">
              <a:latin typeface="Verdana" pitchFamily="34" charset="0"/>
            </a:endParaRPr>
          </a:p>
        </p:txBody>
      </p:sp>
    </p:spTree>
    <p:extLst>
      <p:ext uri="{BB962C8B-B14F-4D97-AF65-F5344CB8AC3E}">
        <p14:creationId xmlns:p14="http://schemas.microsoft.com/office/powerpoint/2010/main" val="101301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 calcmode="lin" valueType="num">
                                      <p:cBhvr>
                                        <p:cTn id="7" dur="500" fill="hold"/>
                                        <p:tgtEl>
                                          <p:spTgt spid="46082"/>
                                        </p:tgtEl>
                                        <p:attrNameLst>
                                          <p:attrName>ppt_w</p:attrName>
                                        </p:attrNameLst>
                                      </p:cBhvr>
                                      <p:tavLst>
                                        <p:tav tm="0">
                                          <p:val>
                                            <p:fltVal val="0"/>
                                          </p:val>
                                        </p:tav>
                                        <p:tav tm="100000">
                                          <p:val>
                                            <p:strVal val="#ppt_w"/>
                                          </p:val>
                                        </p:tav>
                                      </p:tavLst>
                                    </p:anim>
                                    <p:anim calcmode="lin" valueType="num">
                                      <p:cBhvr>
                                        <p:cTn id="8" dur="500" fill="hold"/>
                                        <p:tgtEl>
                                          <p:spTgt spid="46082"/>
                                        </p:tgtEl>
                                        <p:attrNameLst>
                                          <p:attrName>ppt_h</p:attrName>
                                        </p:attrNameLst>
                                      </p:cBhvr>
                                      <p:tavLst>
                                        <p:tav tm="0">
                                          <p:val>
                                            <p:fltVal val="0"/>
                                          </p:val>
                                        </p:tav>
                                        <p:tav tm="100000">
                                          <p:val>
                                            <p:strVal val="#ppt_h"/>
                                          </p:val>
                                        </p:tav>
                                      </p:tavLst>
                                    </p:anim>
                                    <p:animEffect transition="in" filter="fade">
                                      <p:cBhvr>
                                        <p:cTn id="9" dur="500"/>
                                        <p:tgtEl>
                                          <p:spTgt spid="4608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3011">
                                            <p:txEl>
                                              <p:pRg st="0" end="0"/>
                                            </p:txEl>
                                          </p:spTgt>
                                        </p:tgtEl>
                                        <p:attrNameLst>
                                          <p:attrName>style.visibility</p:attrName>
                                        </p:attrNameLst>
                                      </p:cBhvr>
                                      <p:to>
                                        <p:strVal val="visible"/>
                                      </p:to>
                                    </p:set>
                                    <p:anim calcmode="lin" valueType="num">
                                      <p:cBhvr>
                                        <p:cTn id="14" dur="500" fill="hold"/>
                                        <p:tgtEl>
                                          <p:spTgt spid="43011">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43011">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43011">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43011">
                                            <p:txEl>
                                              <p:pRg st="2" end="2"/>
                                            </p:txEl>
                                          </p:spTgt>
                                        </p:tgtEl>
                                        <p:attrNameLst>
                                          <p:attrName>style.visibility</p:attrName>
                                        </p:attrNameLst>
                                      </p:cBhvr>
                                      <p:to>
                                        <p:strVal val="visible"/>
                                      </p:to>
                                    </p:set>
                                    <p:anim calcmode="lin" valueType="num">
                                      <p:cBhvr>
                                        <p:cTn id="21" dur="500" fill="hold"/>
                                        <p:tgtEl>
                                          <p:spTgt spid="43011">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43011">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43011">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43011">
                                            <p:txEl>
                                              <p:pRg st="4" end="4"/>
                                            </p:txEl>
                                          </p:spTgt>
                                        </p:tgtEl>
                                        <p:attrNameLst>
                                          <p:attrName>style.visibility</p:attrName>
                                        </p:attrNameLst>
                                      </p:cBhvr>
                                      <p:to>
                                        <p:strVal val="visible"/>
                                      </p:to>
                                    </p:set>
                                    <p:anim calcmode="lin" valueType="num">
                                      <p:cBhvr>
                                        <p:cTn id="28" dur="500" fill="hold"/>
                                        <p:tgtEl>
                                          <p:spTgt spid="43011">
                                            <p:txEl>
                                              <p:pRg st="4" end="4"/>
                                            </p:txEl>
                                          </p:spTgt>
                                        </p:tgtEl>
                                        <p:attrNameLst>
                                          <p:attrName>ppt_w</p:attrName>
                                        </p:attrNameLst>
                                      </p:cBhvr>
                                      <p:tavLst>
                                        <p:tav tm="0">
                                          <p:val>
                                            <p:fltVal val="0"/>
                                          </p:val>
                                        </p:tav>
                                        <p:tav tm="100000">
                                          <p:val>
                                            <p:strVal val="#ppt_w"/>
                                          </p:val>
                                        </p:tav>
                                      </p:tavLst>
                                    </p:anim>
                                    <p:anim calcmode="lin" valueType="num">
                                      <p:cBhvr>
                                        <p:cTn id="29" dur="500" fill="hold"/>
                                        <p:tgtEl>
                                          <p:spTgt spid="43011">
                                            <p:txEl>
                                              <p:pRg st="4" end="4"/>
                                            </p:txEl>
                                          </p:spTgt>
                                        </p:tgtEl>
                                        <p:attrNameLst>
                                          <p:attrName>ppt_h</p:attrName>
                                        </p:attrNameLst>
                                      </p:cBhvr>
                                      <p:tavLst>
                                        <p:tav tm="0">
                                          <p:val>
                                            <p:fltVal val="0"/>
                                          </p:val>
                                        </p:tav>
                                        <p:tav tm="100000">
                                          <p:val>
                                            <p:strVal val="#ppt_h"/>
                                          </p:val>
                                        </p:tav>
                                      </p:tavLst>
                                    </p:anim>
                                    <p:animEffect transition="in" filter="fade">
                                      <p:cBhvr>
                                        <p:cTn id="30" dur="500"/>
                                        <p:tgtEl>
                                          <p:spTgt spid="43011">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43011">
                                            <p:txEl>
                                              <p:pRg st="5" end="5"/>
                                            </p:txEl>
                                          </p:spTgt>
                                        </p:tgtEl>
                                        <p:attrNameLst>
                                          <p:attrName>style.visibility</p:attrName>
                                        </p:attrNameLst>
                                      </p:cBhvr>
                                      <p:to>
                                        <p:strVal val="visible"/>
                                      </p:to>
                                    </p:set>
                                    <p:anim calcmode="lin" valueType="num">
                                      <p:cBhvr>
                                        <p:cTn id="35" dur="500" fill="hold"/>
                                        <p:tgtEl>
                                          <p:spTgt spid="43011">
                                            <p:txEl>
                                              <p:pRg st="5" end="5"/>
                                            </p:txEl>
                                          </p:spTgt>
                                        </p:tgtEl>
                                        <p:attrNameLst>
                                          <p:attrName>ppt_w</p:attrName>
                                        </p:attrNameLst>
                                      </p:cBhvr>
                                      <p:tavLst>
                                        <p:tav tm="0">
                                          <p:val>
                                            <p:fltVal val="0"/>
                                          </p:val>
                                        </p:tav>
                                        <p:tav tm="100000">
                                          <p:val>
                                            <p:strVal val="#ppt_w"/>
                                          </p:val>
                                        </p:tav>
                                      </p:tavLst>
                                    </p:anim>
                                    <p:anim calcmode="lin" valueType="num">
                                      <p:cBhvr>
                                        <p:cTn id="36" dur="500" fill="hold"/>
                                        <p:tgtEl>
                                          <p:spTgt spid="43011">
                                            <p:txEl>
                                              <p:pRg st="5" end="5"/>
                                            </p:txEl>
                                          </p:spTgt>
                                        </p:tgtEl>
                                        <p:attrNameLst>
                                          <p:attrName>ppt_h</p:attrName>
                                        </p:attrNameLst>
                                      </p:cBhvr>
                                      <p:tavLst>
                                        <p:tav tm="0">
                                          <p:val>
                                            <p:fltVal val="0"/>
                                          </p:val>
                                        </p:tav>
                                        <p:tav tm="100000">
                                          <p:val>
                                            <p:strVal val="#ppt_h"/>
                                          </p:val>
                                        </p:tav>
                                      </p:tavLst>
                                    </p:anim>
                                    <p:animEffect transition="in" filter="fade">
                                      <p:cBhvr>
                                        <p:cTn id="37" dur="500"/>
                                        <p:tgtEl>
                                          <p:spTgt spid="43011">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43011">
                                            <p:txEl>
                                              <p:pRg st="6" end="6"/>
                                            </p:txEl>
                                          </p:spTgt>
                                        </p:tgtEl>
                                        <p:attrNameLst>
                                          <p:attrName>style.visibility</p:attrName>
                                        </p:attrNameLst>
                                      </p:cBhvr>
                                      <p:to>
                                        <p:strVal val="visible"/>
                                      </p:to>
                                    </p:set>
                                    <p:anim calcmode="lin" valueType="num">
                                      <p:cBhvr>
                                        <p:cTn id="42" dur="500" fill="hold"/>
                                        <p:tgtEl>
                                          <p:spTgt spid="43011">
                                            <p:txEl>
                                              <p:pRg st="6" end="6"/>
                                            </p:txEl>
                                          </p:spTgt>
                                        </p:tgtEl>
                                        <p:attrNameLst>
                                          <p:attrName>ppt_w</p:attrName>
                                        </p:attrNameLst>
                                      </p:cBhvr>
                                      <p:tavLst>
                                        <p:tav tm="0">
                                          <p:val>
                                            <p:fltVal val="0"/>
                                          </p:val>
                                        </p:tav>
                                        <p:tav tm="100000">
                                          <p:val>
                                            <p:strVal val="#ppt_w"/>
                                          </p:val>
                                        </p:tav>
                                      </p:tavLst>
                                    </p:anim>
                                    <p:anim calcmode="lin" valueType="num">
                                      <p:cBhvr>
                                        <p:cTn id="43" dur="500" fill="hold"/>
                                        <p:tgtEl>
                                          <p:spTgt spid="43011">
                                            <p:txEl>
                                              <p:pRg st="6" end="6"/>
                                            </p:txEl>
                                          </p:spTgt>
                                        </p:tgtEl>
                                        <p:attrNameLst>
                                          <p:attrName>ppt_h</p:attrName>
                                        </p:attrNameLst>
                                      </p:cBhvr>
                                      <p:tavLst>
                                        <p:tav tm="0">
                                          <p:val>
                                            <p:fltVal val="0"/>
                                          </p:val>
                                        </p:tav>
                                        <p:tav tm="100000">
                                          <p:val>
                                            <p:strVal val="#ppt_h"/>
                                          </p:val>
                                        </p:tav>
                                      </p:tavLst>
                                    </p:anim>
                                    <p:animEffect transition="in" filter="fade">
                                      <p:cBhvr>
                                        <p:cTn id="44" dur="500"/>
                                        <p:tgtEl>
                                          <p:spTgt spid="4301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3011"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95B0E60D-DAB9-4C92-BAA6-D22E5E06FE27}"/>
              </a:ext>
            </a:extLst>
          </p:cNvPr>
          <p:cNvSpPr>
            <a:spLocks noGrp="1" noChangeArrowheads="1"/>
          </p:cNvSpPr>
          <p:nvPr>
            <p:ph type="title"/>
          </p:nvPr>
        </p:nvSpPr>
        <p:spPr>
          <a:xfrm>
            <a:off x="609600" y="72958"/>
            <a:ext cx="10972800" cy="919263"/>
          </a:xfrm>
        </p:spPr>
        <p:txBody>
          <a:bodyPr>
            <a:normAutofit/>
          </a:bodyPr>
          <a:lstStyle/>
          <a:p>
            <a:r>
              <a:rPr lang="en-GB" altLang="en-US" sz="4000" b="1" dirty="0">
                <a:latin typeface="Verdana" panose="020B0604030504040204" pitchFamily="34" charset="0"/>
              </a:rPr>
              <a:t>Communication Plan</a:t>
            </a:r>
          </a:p>
        </p:txBody>
      </p:sp>
      <p:sp>
        <p:nvSpPr>
          <p:cNvPr id="43011" name="Rectangle 3">
            <a:extLst>
              <a:ext uri="{FF2B5EF4-FFF2-40B4-BE49-F238E27FC236}">
                <a16:creationId xmlns:a16="http://schemas.microsoft.com/office/drawing/2014/main" id="{F91D7C04-D643-40FD-97C5-E27277457115}"/>
              </a:ext>
            </a:extLst>
          </p:cNvPr>
          <p:cNvSpPr>
            <a:spLocks noGrp="1" noChangeArrowheads="1"/>
          </p:cNvSpPr>
          <p:nvPr>
            <p:ph type="body" idx="1"/>
          </p:nvPr>
        </p:nvSpPr>
        <p:spPr>
          <a:xfrm>
            <a:off x="214008" y="894946"/>
            <a:ext cx="11906655" cy="5038926"/>
          </a:xfrm>
        </p:spPr>
        <p:txBody>
          <a:bodyPr>
            <a:normAutofit fontScale="77500" lnSpcReduction="20000"/>
          </a:bodyPr>
          <a:lstStyle/>
          <a:p>
            <a:pPr>
              <a:defRPr/>
            </a:pPr>
            <a:r>
              <a:rPr lang="en-GB" altLang="en-US" dirty="0">
                <a:latin typeface="Verdana" pitchFamily="34" charset="0"/>
              </a:rPr>
              <a:t>Purpose of communication plan is to determine</a:t>
            </a:r>
          </a:p>
          <a:p>
            <a:pPr marL="0" indent="0">
              <a:buNone/>
              <a:defRPr/>
            </a:pPr>
            <a:endParaRPr lang="en-GB" altLang="en-US" dirty="0">
              <a:latin typeface="Verdana" pitchFamily="34" charset="0"/>
            </a:endParaRPr>
          </a:p>
          <a:p>
            <a:pPr>
              <a:defRPr/>
            </a:pPr>
            <a:r>
              <a:rPr lang="en-GB" altLang="en-US" b="1" dirty="0">
                <a:latin typeface="Verdana" pitchFamily="34" charset="0"/>
              </a:rPr>
              <a:t>What</a:t>
            </a:r>
            <a:r>
              <a:rPr lang="en-GB" altLang="en-US" dirty="0">
                <a:latin typeface="Verdana" pitchFamily="34" charset="0"/>
              </a:rPr>
              <a:t> or type of information need to be collected and transmitted</a:t>
            </a:r>
          </a:p>
          <a:p>
            <a:pPr marL="0" indent="0">
              <a:buNone/>
              <a:defRPr/>
            </a:pPr>
            <a:endParaRPr lang="en-GB" altLang="en-US" dirty="0">
              <a:latin typeface="Verdana" pitchFamily="34" charset="0"/>
            </a:endParaRPr>
          </a:p>
          <a:p>
            <a:pPr>
              <a:defRPr/>
            </a:pPr>
            <a:r>
              <a:rPr lang="en-GB" altLang="en-US" b="1" dirty="0">
                <a:latin typeface="Verdana" pitchFamily="34" charset="0"/>
              </a:rPr>
              <a:t>Who</a:t>
            </a:r>
            <a:r>
              <a:rPr lang="en-GB" altLang="en-US" dirty="0">
                <a:latin typeface="Verdana" pitchFamily="34" charset="0"/>
              </a:rPr>
              <a:t> need to collect and who need to transmit it</a:t>
            </a:r>
          </a:p>
          <a:p>
            <a:pPr marL="0" indent="0">
              <a:buNone/>
              <a:defRPr/>
            </a:pPr>
            <a:endParaRPr lang="en-GB" altLang="en-US" dirty="0">
              <a:latin typeface="Verdana" pitchFamily="34" charset="0"/>
            </a:endParaRPr>
          </a:p>
          <a:p>
            <a:pPr>
              <a:defRPr/>
            </a:pPr>
            <a:r>
              <a:rPr lang="en-GB" altLang="en-US" b="1" dirty="0">
                <a:latin typeface="Verdana" pitchFamily="34" charset="0"/>
              </a:rPr>
              <a:t>How</a:t>
            </a:r>
            <a:r>
              <a:rPr lang="en-GB" altLang="en-US" dirty="0">
                <a:latin typeface="Verdana" pitchFamily="34" charset="0"/>
              </a:rPr>
              <a:t> the information is collected and transmitted and how often</a:t>
            </a:r>
          </a:p>
          <a:p>
            <a:pPr marL="0" indent="0">
              <a:buNone/>
              <a:defRPr/>
            </a:pPr>
            <a:endParaRPr lang="en-GB" altLang="en-US" dirty="0">
              <a:latin typeface="Verdana" pitchFamily="34" charset="0"/>
            </a:endParaRPr>
          </a:p>
          <a:p>
            <a:pPr>
              <a:defRPr/>
            </a:pPr>
            <a:r>
              <a:rPr lang="en-GB" altLang="en-US" b="1" dirty="0">
                <a:latin typeface="Verdana" pitchFamily="34" charset="0"/>
              </a:rPr>
              <a:t>When</a:t>
            </a:r>
            <a:r>
              <a:rPr lang="en-GB" altLang="en-US" dirty="0">
                <a:latin typeface="Verdana" pitchFamily="34" charset="0"/>
              </a:rPr>
              <a:t> should it be collected and transmitted </a:t>
            </a:r>
          </a:p>
          <a:p>
            <a:pPr marL="0" indent="0">
              <a:buNone/>
              <a:defRPr/>
            </a:pPr>
            <a:endParaRPr lang="en-GB" altLang="en-US" dirty="0">
              <a:latin typeface="Verdana" pitchFamily="34" charset="0"/>
            </a:endParaRPr>
          </a:p>
          <a:p>
            <a:pPr>
              <a:defRPr/>
            </a:pPr>
            <a:r>
              <a:rPr lang="en-GB" altLang="en-US" dirty="0">
                <a:latin typeface="Verdana" pitchFamily="34" charset="0"/>
              </a:rPr>
              <a:t>So that schedules (time, cost), issues and items can be tracked</a:t>
            </a:r>
          </a:p>
          <a:p>
            <a:pPr>
              <a:defRPr/>
            </a:pPr>
            <a:r>
              <a:rPr lang="en-GB" altLang="en-US" dirty="0">
                <a:latin typeface="Verdana" pitchFamily="34" charset="0"/>
              </a:rPr>
              <a:t>Senior management more comfortable about progress and can also reduce scepticism </a:t>
            </a:r>
          </a:p>
          <a:p>
            <a:pPr>
              <a:defRPr/>
            </a:pPr>
            <a:endParaRPr lang="en-GB" altLang="en-US" dirty="0">
              <a:latin typeface="Verdana" pitchFamily="34" charset="0"/>
            </a:endParaRPr>
          </a:p>
          <a:p>
            <a:pPr>
              <a:defRPr/>
            </a:pPr>
            <a:endParaRPr lang="en-GB" altLang="en-US" dirty="0">
              <a:latin typeface="Verdana" pitchFamily="34" charset="0"/>
            </a:endParaRPr>
          </a:p>
        </p:txBody>
      </p:sp>
    </p:spTree>
    <p:extLst>
      <p:ext uri="{BB962C8B-B14F-4D97-AF65-F5344CB8AC3E}">
        <p14:creationId xmlns:p14="http://schemas.microsoft.com/office/powerpoint/2010/main" val="1208373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 calcmode="lin" valueType="num">
                                      <p:cBhvr>
                                        <p:cTn id="7" dur="500" fill="hold"/>
                                        <p:tgtEl>
                                          <p:spTgt spid="46082"/>
                                        </p:tgtEl>
                                        <p:attrNameLst>
                                          <p:attrName>ppt_w</p:attrName>
                                        </p:attrNameLst>
                                      </p:cBhvr>
                                      <p:tavLst>
                                        <p:tav tm="0">
                                          <p:val>
                                            <p:fltVal val="0"/>
                                          </p:val>
                                        </p:tav>
                                        <p:tav tm="100000">
                                          <p:val>
                                            <p:strVal val="#ppt_w"/>
                                          </p:val>
                                        </p:tav>
                                      </p:tavLst>
                                    </p:anim>
                                    <p:anim calcmode="lin" valueType="num">
                                      <p:cBhvr>
                                        <p:cTn id="8" dur="500" fill="hold"/>
                                        <p:tgtEl>
                                          <p:spTgt spid="46082"/>
                                        </p:tgtEl>
                                        <p:attrNameLst>
                                          <p:attrName>ppt_h</p:attrName>
                                        </p:attrNameLst>
                                      </p:cBhvr>
                                      <p:tavLst>
                                        <p:tav tm="0">
                                          <p:val>
                                            <p:fltVal val="0"/>
                                          </p:val>
                                        </p:tav>
                                        <p:tav tm="100000">
                                          <p:val>
                                            <p:strVal val="#ppt_h"/>
                                          </p:val>
                                        </p:tav>
                                      </p:tavLst>
                                    </p:anim>
                                    <p:animEffect transition="in" filter="fade">
                                      <p:cBhvr>
                                        <p:cTn id="9" dur="500"/>
                                        <p:tgtEl>
                                          <p:spTgt spid="46082"/>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3011">
                                            <p:txEl>
                                              <p:pRg st="0" end="0"/>
                                            </p:txEl>
                                          </p:spTgt>
                                        </p:tgtEl>
                                        <p:attrNameLst>
                                          <p:attrName>style.visibility</p:attrName>
                                        </p:attrNameLst>
                                      </p:cBhvr>
                                      <p:to>
                                        <p:strVal val="visible"/>
                                      </p:to>
                                    </p:set>
                                    <p:animEffect transition="in" filter="fade">
                                      <p:cBhvr>
                                        <p:cTn id="14" dur="1000"/>
                                        <p:tgtEl>
                                          <p:spTgt spid="43011">
                                            <p:txEl>
                                              <p:pRg st="0" end="0"/>
                                            </p:txEl>
                                          </p:spTgt>
                                        </p:tgtEl>
                                      </p:cBhvr>
                                    </p:animEffect>
                                    <p:anim calcmode="lin" valueType="num">
                                      <p:cBhvr>
                                        <p:cTn id="15" dur="1000" fill="hold"/>
                                        <p:tgtEl>
                                          <p:spTgt spid="43011">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30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3011">
                                            <p:txEl>
                                              <p:pRg st="2" end="2"/>
                                            </p:txEl>
                                          </p:spTgt>
                                        </p:tgtEl>
                                        <p:attrNameLst>
                                          <p:attrName>style.visibility</p:attrName>
                                        </p:attrNameLst>
                                      </p:cBhvr>
                                      <p:to>
                                        <p:strVal val="visible"/>
                                      </p:to>
                                    </p:set>
                                    <p:animEffect transition="in" filter="fade">
                                      <p:cBhvr>
                                        <p:cTn id="21" dur="1000"/>
                                        <p:tgtEl>
                                          <p:spTgt spid="43011">
                                            <p:txEl>
                                              <p:pRg st="2" end="2"/>
                                            </p:txEl>
                                          </p:spTgt>
                                        </p:tgtEl>
                                      </p:cBhvr>
                                    </p:animEffect>
                                    <p:anim calcmode="lin" valueType="num">
                                      <p:cBhvr>
                                        <p:cTn id="22" dur="1000" fill="hold"/>
                                        <p:tgtEl>
                                          <p:spTgt spid="4301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301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3011">
                                            <p:txEl>
                                              <p:pRg st="4" end="4"/>
                                            </p:txEl>
                                          </p:spTgt>
                                        </p:tgtEl>
                                        <p:attrNameLst>
                                          <p:attrName>style.visibility</p:attrName>
                                        </p:attrNameLst>
                                      </p:cBhvr>
                                      <p:to>
                                        <p:strVal val="visible"/>
                                      </p:to>
                                    </p:set>
                                    <p:animEffect transition="in" filter="fade">
                                      <p:cBhvr>
                                        <p:cTn id="28" dur="1000"/>
                                        <p:tgtEl>
                                          <p:spTgt spid="43011">
                                            <p:txEl>
                                              <p:pRg st="4" end="4"/>
                                            </p:txEl>
                                          </p:spTgt>
                                        </p:tgtEl>
                                      </p:cBhvr>
                                    </p:animEffect>
                                    <p:anim calcmode="lin" valueType="num">
                                      <p:cBhvr>
                                        <p:cTn id="29" dur="1000" fill="hold"/>
                                        <p:tgtEl>
                                          <p:spTgt spid="43011">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4301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3011">
                                            <p:txEl>
                                              <p:pRg st="6" end="6"/>
                                            </p:txEl>
                                          </p:spTgt>
                                        </p:tgtEl>
                                        <p:attrNameLst>
                                          <p:attrName>style.visibility</p:attrName>
                                        </p:attrNameLst>
                                      </p:cBhvr>
                                      <p:to>
                                        <p:strVal val="visible"/>
                                      </p:to>
                                    </p:set>
                                    <p:animEffect transition="in" filter="fade">
                                      <p:cBhvr>
                                        <p:cTn id="35" dur="1000"/>
                                        <p:tgtEl>
                                          <p:spTgt spid="43011">
                                            <p:txEl>
                                              <p:pRg st="6" end="6"/>
                                            </p:txEl>
                                          </p:spTgt>
                                        </p:tgtEl>
                                      </p:cBhvr>
                                    </p:animEffect>
                                    <p:anim calcmode="lin" valueType="num">
                                      <p:cBhvr>
                                        <p:cTn id="36" dur="1000" fill="hold"/>
                                        <p:tgtEl>
                                          <p:spTgt spid="43011">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4301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3011">
                                            <p:txEl>
                                              <p:pRg st="8" end="8"/>
                                            </p:txEl>
                                          </p:spTgt>
                                        </p:tgtEl>
                                        <p:attrNameLst>
                                          <p:attrName>style.visibility</p:attrName>
                                        </p:attrNameLst>
                                      </p:cBhvr>
                                      <p:to>
                                        <p:strVal val="visible"/>
                                      </p:to>
                                    </p:set>
                                    <p:animEffect transition="in" filter="fade">
                                      <p:cBhvr>
                                        <p:cTn id="42" dur="1000"/>
                                        <p:tgtEl>
                                          <p:spTgt spid="43011">
                                            <p:txEl>
                                              <p:pRg st="8" end="8"/>
                                            </p:txEl>
                                          </p:spTgt>
                                        </p:tgtEl>
                                      </p:cBhvr>
                                    </p:animEffect>
                                    <p:anim calcmode="lin" valueType="num">
                                      <p:cBhvr>
                                        <p:cTn id="43" dur="1000" fill="hold"/>
                                        <p:tgtEl>
                                          <p:spTgt spid="43011">
                                            <p:txEl>
                                              <p:pRg st="8" end="8"/>
                                            </p:txEl>
                                          </p:spTgt>
                                        </p:tgtEl>
                                        <p:attrNameLst>
                                          <p:attrName>ppt_x</p:attrName>
                                        </p:attrNameLst>
                                      </p:cBhvr>
                                      <p:tavLst>
                                        <p:tav tm="0">
                                          <p:val>
                                            <p:strVal val="#ppt_x"/>
                                          </p:val>
                                        </p:tav>
                                        <p:tav tm="100000">
                                          <p:val>
                                            <p:strVal val="#ppt_x"/>
                                          </p:val>
                                        </p:tav>
                                      </p:tavLst>
                                    </p:anim>
                                    <p:anim calcmode="lin" valueType="num">
                                      <p:cBhvr>
                                        <p:cTn id="44" dur="1000" fill="hold"/>
                                        <p:tgtEl>
                                          <p:spTgt spid="43011">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3011">
                                            <p:txEl>
                                              <p:pRg st="10" end="10"/>
                                            </p:txEl>
                                          </p:spTgt>
                                        </p:tgtEl>
                                        <p:attrNameLst>
                                          <p:attrName>style.visibility</p:attrName>
                                        </p:attrNameLst>
                                      </p:cBhvr>
                                      <p:to>
                                        <p:strVal val="visible"/>
                                      </p:to>
                                    </p:set>
                                    <p:animEffect transition="in" filter="fade">
                                      <p:cBhvr>
                                        <p:cTn id="49" dur="1000"/>
                                        <p:tgtEl>
                                          <p:spTgt spid="43011">
                                            <p:txEl>
                                              <p:pRg st="10" end="10"/>
                                            </p:txEl>
                                          </p:spTgt>
                                        </p:tgtEl>
                                      </p:cBhvr>
                                    </p:animEffect>
                                    <p:anim calcmode="lin" valueType="num">
                                      <p:cBhvr>
                                        <p:cTn id="50" dur="1000" fill="hold"/>
                                        <p:tgtEl>
                                          <p:spTgt spid="43011">
                                            <p:txEl>
                                              <p:pRg st="10" end="10"/>
                                            </p:txEl>
                                          </p:spTgt>
                                        </p:tgtEl>
                                        <p:attrNameLst>
                                          <p:attrName>ppt_x</p:attrName>
                                        </p:attrNameLst>
                                      </p:cBhvr>
                                      <p:tavLst>
                                        <p:tav tm="0">
                                          <p:val>
                                            <p:strVal val="#ppt_x"/>
                                          </p:val>
                                        </p:tav>
                                        <p:tav tm="100000">
                                          <p:val>
                                            <p:strVal val="#ppt_x"/>
                                          </p:val>
                                        </p:tav>
                                      </p:tavLst>
                                    </p:anim>
                                    <p:anim calcmode="lin" valueType="num">
                                      <p:cBhvr>
                                        <p:cTn id="51" dur="1000" fill="hold"/>
                                        <p:tgtEl>
                                          <p:spTgt spid="43011">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3011">
                                            <p:txEl>
                                              <p:pRg st="11" end="11"/>
                                            </p:txEl>
                                          </p:spTgt>
                                        </p:tgtEl>
                                        <p:attrNameLst>
                                          <p:attrName>style.visibility</p:attrName>
                                        </p:attrNameLst>
                                      </p:cBhvr>
                                      <p:to>
                                        <p:strVal val="visible"/>
                                      </p:to>
                                    </p:set>
                                    <p:animEffect transition="in" filter="fade">
                                      <p:cBhvr>
                                        <p:cTn id="56" dur="1000"/>
                                        <p:tgtEl>
                                          <p:spTgt spid="43011">
                                            <p:txEl>
                                              <p:pRg st="11" end="11"/>
                                            </p:txEl>
                                          </p:spTgt>
                                        </p:tgtEl>
                                      </p:cBhvr>
                                    </p:animEffect>
                                    <p:anim calcmode="lin" valueType="num">
                                      <p:cBhvr>
                                        <p:cTn id="57" dur="1000" fill="hold"/>
                                        <p:tgtEl>
                                          <p:spTgt spid="43011">
                                            <p:txEl>
                                              <p:pRg st="11" end="11"/>
                                            </p:txEl>
                                          </p:spTgt>
                                        </p:tgtEl>
                                        <p:attrNameLst>
                                          <p:attrName>ppt_x</p:attrName>
                                        </p:attrNameLst>
                                      </p:cBhvr>
                                      <p:tavLst>
                                        <p:tav tm="0">
                                          <p:val>
                                            <p:strVal val="#ppt_x"/>
                                          </p:val>
                                        </p:tav>
                                        <p:tav tm="100000">
                                          <p:val>
                                            <p:strVal val="#ppt_x"/>
                                          </p:val>
                                        </p:tav>
                                      </p:tavLst>
                                    </p:anim>
                                    <p:anim calcmode="lin" valueType="num">
                                      <p:cBhvr>
                                        <p:cTn id="58" dur="1000" fill="hold"/>
                                        <p:tgtEl>
                                          <p:spTgt spid="43011">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3011"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2ACB343E-A06D-45DA-A095-BB2B14A04B95}"/>
              </a:ext>
            </a:extLst>
          </p:cNvPr>
          <p:cNvSpPr>
            <a:spLocks noGrp="1" noChangeArrowheads="1"/>
          </p:cNvSpPr>
          <p:nvPr>
            <p:ph type="title"/>
          </p:nvPr>
        </p:nvSpPr>
        <p:spPr>
          <a:xfrm>
            <a:off x="609600" y="60797"/>
            <a:ext cx="10972800" cy="746599"/>
          </a:xfrm>
        </p:spPr>
        <p:txBody>
          <a:bodyPr/>
          <a:lstStyle/>
          <a:p>
            <a:r>
              <a:rPr lang="en-GB" altLang="en-US" sz="4000" b="1" dirty="0">
                <a:latin typeface="Verdana" panose="020B0604030504040204" pitchFamily="34" charset="0"/>
              </a:rPr>
              <a:t>Communication Plan</a:t>
            </a:r>
          </a:p>
        </p:txBody>
      </p:sp>
      <p:sp>
        <p:nvSpPr>
          <p:cNvPr id="60419" name="Rectangle 3">
            <a:extLst>
              <a:ext uri="{FF2B5EF4-FFF2-40B4-BE49-F238E27FC236}">
                <a16:creationId xmlns:a16="http://schemas.microsoft.com/office/drawing/2014/main" id="{982C474B-041E-4A93-B119-FC1EB7487F15}"/>
              </a:ext>
            </a:extLst>
          </p:cNvPr>
          <p:cNvSpPr>
            <a:spLocks noGrp="1" noChangeArrowheads="1"/>
          </p:cNvSpPr>
          <p:nvPr>
            <p:ph type="body" idx="1"/>
          </p:nvPr>
        </p:nvSpPr>
        <p:spPr>
          <a:xfrm>
            <a:off x="2246314" y="1254868"/>
            <a:ext cx="8421687" cy="3774333"/>
          </a:xfrm>
        </p:spPr>
        <p:txBody>
          <a:bodyPr>
            <a:normAutofit/>
          </a:bodyPr>
          <a:lstStyle/>
          <a:p>
            <a:endParaRPr lang="en-GB" altLang="en-US" dirty="0">
              <a:latin typeface="Verdana" panose="020B0604030504040204" pitchFamily="34" charset="0"/>
            </a:endParaRPr>
          </a:p>
        </p:txBody>
      </p:sp>
      <p:pic>
        <p:nvPicPr>
          <p:cNvPr id="9" name="Picture 8">
            <a:extLst>
              <a:ext uri="{FF2B5EF4-FFF2-40B4-BE49-F238E27FC236}">
                <a16:creationId xmlns:a16="http://schemas.microsoft.com/office/drawing/2014/main" id="{9DDBC0F2-0E72-64A8-6DA5-AD2489F845F1}"/>
              </a:ext>
            </a:extLst>
          </p:cNvPr>
          <p:cNvPicPr>
            <a:picLocks noChangeAspect="1"/>
          </p:cNvPicPr>
          <p:nvPr/>
        </p:nvPicPr>
        <p:blipFill rotWithShape="1">
          <a:blip r:embed="rId2"/>
          <a:srcRect l="18425" t="20338" r="30924" b="6821"/>
          <a:stretch/>
        </p:blipFill>
        <p:spPr>
          <a:xfrm>
            <a:off x="359923" y="710119"/>
            <a:ext cx="11332724" cy="5019471"/>
          </a:xfrm>
          <a:prstGeom prst="rect">
            <a:avLst/>
          </a:prstGeom>
        </p:spPr>
      </p:pic>
    </p:spTree>
    <p:extLst>
      <p:ext uri="{BB962C8B-B14F-4D97-AF65-F5344CB8AC3E}">
        <p14:creationId xmlns:p14="http://schemas.microsoft.com/office/powerpoint/2010/main" val="22057618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4" name="Rectangle 2">
            <a:extLst>
              <a:ext uri="{FF2B5EF4-FFF2-40B4-BE49-F238E27FC236}">
                <a16:creationId xmlns:a16="http://schemas.microsoft.com/office/drawing/2014/main" id="{802733F0-F651-4BAC-AA83-C5E6ABF827FB}"/>
              </a:ext>
            </a:extLst>
          </p:cNvPr>
          <p:cNvSpPr>
            <a:spLocks noGrp="1" noChangeArrowheads="1"/>
          </p:cNvSpPr>
          <p:nvPr>
            <p:ph type="title"/>
          </p:nvPr>
        </p:nvSpPr>
        <p:spPr>
          <a:xfrm>
            <a:off x="160507" y="84966"/>
            <a:ext cx="11916383" cy="873226"/>
          </a:xfrm>
        </p:spPr>
        <p:txBody>
          <a:bodyPr>
            <a:normAutofit fontScale="90000"/>
          </a:bodyPr>
          <a:lstStyle/>
          <a:p>
            <a:r>
              <a:rPr lang="en-GB" altLang="en-US" sz="4000" b="1" dirty="0">
                <a:latin typeface="Verdana" panose="020B0604030504040204" pitchFamily="34" charset="0"/>
              </a:rPr>
              <a:t>APM 2020 Piece: Communication Planning</a:t>
            </a:r>
          </a:p>
        </p:txBody>
      </p:sp>
      <p:sp>
        <p:nvSpPr>
          <p:cNvPr id="10" name="Rectangle 3">
            <a:extLst>
              <a:ext uri="{FF2B5EF4-FFF2-40B4-BE49-F238E27FC236}">
                <a16:creationId xmlns:a16="http://schemas.microsoft.com/office/drawing/2014/main" id="{B5DC12A3-89EA-4CF8-A6E9-AC2A4C189144}"/>
              </a:ext>
            </a:extLst>
          </p:cNvPr>
          <p:cNvSpPr txBox="1">
            <a:spLocks noChangeArrowheads="1"/>
          </p:cNvSpPr>
          <p:nvPr/>
        </p:nvSpPr>
        <p:spPr bwMode="auto">
          <a:xfrm>
            <a:off x="0" y="995464"/>
            <a:ext cx="12192000" cy="40683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a:lnSpc>
                <a:spcPct val="90000"/>
              </a:lnSpc>
              <a:buFont typeface="Arial" panose="020B0604020202020204" pitchFamily="34" charset="0"/>
              <a:buChar char="•"/>
              <a:defRPr/>
            </a:pPr>
            <a:r>
              <a:rPr lang="en-GB" altLang="en-US" kern="0" dirty="0">
                <a:latin typeface="Verdana" pitchFamily="34" charset="0"/>
              </a:rPr>
              <a:t>Highlights that any communication plan must also cater for listening (two-way communication) to gauge perspectives of stakeholders can help address some issues</a:t>
            </a:r>
          </a:p>
          <a:p>
            <a:pPr marL="0" indent="0">
              <a:lnSpc>
                <a:spcPct val="90000"/>
              </a:lnSpc>
              <a:buNone/>
              <a:defRPr/>
            </a:pPr>
            <a:endParaRPr lang="en-GB" altLang="en-US" kern="0" dirty="0">
              <a:latin typeface="Verdana" pitchFamily="34" charset="0"/>
            </a:endParaRPr>
          </a:p>
          <a:p>
            <a:pPr>
              <a:lnSpc>
                <a:spcPct val="90000"/>
              </a:lnSpc>
              <a:buFont typeface="Arial" panose="020B0604020202020204" pitchFamily="34" charset="0"/>
              <a:buChar char="•"/>
              <a:defRPr/>
            </a:pPr>
            <a:r>
              <a:rPr lang="en-GB" altLang="en-US" kern="0" dirty="0">
                <a:latin typeface="Verdana" pitchFamily="34" charset="0"/>
              </a:rPr>
              <a:t>They must feel that their voices and views matters</a:t>
            </a:r>
          </a:p>
          <a:p>
            <a:pPr>
              <a:lnSpc>
                <a:spcPct val="90000"/>
              </a:lnSpc>
              <a:buFont typeface="Arial" panose="020B0604020202020204" pitchFamily="34" charset="0"/>
              <a:buChar char="•"/>
              <a:defRPr/>
            </a:pPr>
            <a:endParaRPr lang="en-GB" altLang="en-US" kern="0" dirty="0">
              <a:latin typeface="Verdana" pitchFamily="34" charset="0"/>
            </a:endParaRPr>
          </a:p>
          <a:p>
            <a:pPr>
              <a:lnSpc>
                <a:spcPct val="90000"/>
              </a:lnSpc>
              <a:buFont typeface="Arial" panose="020B0604020202020204" pitchFamily="34" charset="0"/>
              <a:buChar char="•"/>
              <a:defRPr/>
            </a:pPr>
            <a:r>
              <a:rPr lang="en-GB" altLang="en-US" kern="0" dirty="0">
                <a:latin typeface="Verdana" pitchFamily="34" charset="0"/>
              </a:rPr>
              <a:t>Have a read: </a:t>
            </a:r>
            <a:r>
              <a:rPr lang="en-GB" dirty="0">
                <a:hlinkClick r:id="rId2"/>
              </a:rPr>
              <a:t>apm-ppisig-comms-guide-2020-web.pdf</a:t>
            </a:r>
            <a:endParaRPr lang="en-GB" altLang="en-US" kern="0" dirty="0">
              <a:latin typeface="Verdana" pitchFamily="34" charset="0"/>
            </a:endParaRPr>
          </a:p>
          <a:p>
            <a:pPr marL="0" indent="0">
              <a:lnSpc>
                <a:spcPct val="90000"/>
              </a:lnSpc>
              <a:buNone/>
              <a:defRPr/>
            </a:pPr>
            <a:endParaRPr lang="en-GB" altLang="en-US" kern="0" dirty="0">
              <a:latin typeface="Verdana" pitchFamily="34" charset="0"/>
            </a:endParaRPr>
          </a:p>
          <a:p>
            <a:pPr>
              <a:lnSpc>
                <a:spcPct val="90000"/>
              </a:lnSpc>
              <a:defRPr/>
            </a:pPr>
            <a:endParaRPr lang="en-GB" altLang="en-US" kern="0" dirty="0">
              <a:latin typeface="Verdana" pitchFamily="34" charset="0"/>
            </a:endParaRPr>
          </a:p>
        </p:txBody>
      </p:sp>
      <p:sp>
        <p:nvSpPr>
          <p:cNvPr id="56326" name="AutoShape 2"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BF596D2C-6312-44D2-B295-B0B6452D87AA}"/>
              </a:ext>
            </a:extLst>
          </p:cNvPr>
          <p:cNvSpPr>
            <a:spLocks noChangeAspect="1" noChangeArrowheads="1"/>
          </p:cNvSpPr>
          <p:nvPr/>
        </p:nvSpPr>
        <p:spPr bwMode="auto">
          <a:xfrm>
            <a:off x="1700213"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6327" name="AutoShape 4"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AF07268F-26B6-4672-AF64-E5E7A0A169F9}"/>
              </a:ext>
            </a:extLst>
          </p:cNvPr>
          <p:cNvSpPr>
            <a:spLocks noChangeAspect="1" noChangeArrowheads="1"/>
          </p:cNvSpPr>
          <p:nvPr/>
        </p:nvSpPr>
        <p:spPr bwMode="auto">
          <a:xfrm>
            <a:off x="1852613" y="-301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6328" name="AutoShape 6"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D4224350-EA0E-4EAC-964B-98F51DC11B85}"/>
              </a:ext>
            </a:extLst>
          </p:cNvPr>
          <p:cNvSpPr>
            <a:spLocks noChangeAspect="1" noChangeArrowheads="1"/>
          </p:cNvSpPr>
          <p:nvPr/>
        </p:nvSpPr>
        <p:spPr bwMode="auto">
          <a:xfrm>
            <a:off x="2005013" y="1222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6329" name="AutoShape 8"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B2DC6B9B-18B5-4FDF-87AA-2AC0CDD509AB}"/>
              </a:ext>
            </a:extLst>
          </p:cNvPr>
          <p:cNvSpPr>
            <a:spLocks noChangeAspect="1" noChangeArrowheads="1"/>
          </p:cNvSpPr>
          <p:nvPr/>
        </p:nvSpPr>
        <p:spPr bwMode="auto">
          <a:xfrm>
            <a:off x="2157413" y="2746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Tree>
    <p:extLst>
      <p:ext uri="{BB962C8B-B14F-4D97-AF65-F5344CB8AC3E}">
        <p14:creationId xmlns:p14="http://schemas.microsoft.com/office/powerpoint/2010/main" val="1879210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descr="Artist_s_impression_of_three_bridges_edit-1">
            <a:extLst>
              <a:ext uri="{FF2B5EF4-FFF2-40B4-BE49-F238E27FC236}">
                <a16:creationId xmlns:a16="http://schemas.microsoft.com/office/drawing/2014/main" id="{C5B16542-7FA8-4396-9AB1-B3752381F7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3245" y="1476376"/>
            <a:ext cx="5715000" cy="214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324" name="Rectangle 2">
            <a:extLst>
              <a:ext uri="{FF2B5EF4-FFF2-40B4-BE49-F238E27FC236}">
                <a16:creationId xmlns:a16="http://schemas.microsoft.com/office/drawing/2014/main" id="{802733F0-F651-4BAC-AA83-C5E6ABF827FB}"/>
              </a:ext>
            </a:extLst>
          </p:cNvPr>
          <p:cNvSpPr>
            <a:spLocks noGrp="1" noChangeArrowheads="1"/>
          </p:cNvSpPr>
          <p:nvPr>
            <p:ph type="title"/>
          </p:nvPr>
        </p:nvSpPr>
        <p:spPr/>
        <p:txBody>
          <a:bodyPr/>
          <a:lstStyle/>
          <a:p>
            <a:r>
              <a:rPr lang="en-GB" altLang="en-US" sz="4000" b="1">
                <a:latin typeface="Verdana" panose="020B0604030504040204" pitchFamily="34" charset="0"/>
              </a:rPr>
              <a:t>Exercise</a:t>
            </a:r>
          </a:p>
        </p:txBody>
      </p:sp>
      <p:sp>
        <p:nvSpPr>
          <p:cNvPr id="10" name="Rectangle 3">
            <a:extLst>
              <a:ext uri="{FF2B5EF4-FFF2-40B4-BE49-F238E27FC236}">
                <a16:creationId xmlns:a16="http://schemas.microsoft.com/office/drawing/2014/main" id="{B5DC12A3-89EA-4CF8-A6E9-AC2A4C189144}"/>
              </a:ext>
            </a:extLst>
          </p:cNvPr>
          <p:cNvSpPr txBox="1">
            <a:spLocks noChangeArrowheads="1"/>
          </p:cNvSpPr>
          <p:nvPr/>
        </p:nvSpPr>
        <p:spPr bwMode="auto">
          <a:xfrm>
            <a:off x="1992314" y="1476376"/>
            <a:ext cx="8675687" cy="2176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a:lnSpc>
                <a:spcPct val="90000"/>
              </a:lnSpc>
              <a:defRPr/>
            </a:pPr>
            <a:r>
              <a:rPr lang="en-GB" altLang="en-US" kern="0" dirty="0">
                <a:latin typeface="Verdana" pitchFamily="34" charset="0"/>
              </a:rPr>
              <a:t>Go to the internet and search</a:t>
            </a:r>
          </a:p>
          <a:p>
            <a:pPr marL="0" indent="0">
              <a:lnSpc>
                <a:spcPct val="90000"/>
              </a:lnSpc>
              <a:buNone/>
              <a:defRPr/>
            </a:pPr>
            <a:r>
              <a:rPr lang="en-GB" altLang="en-US" kern="0" dirty="0">
                <a:latin typeface="Verdana" pitchFamily="34" charset="0"/>
              </a:rPr>
              <a:t>“project communication plan”</a:t>
            </a:r>
          </a:p>
          <a:p>
            <a:pPr marL="0" indent="0">
              <a:lnSpc>
                <a:spcPct val="90000"/>
              </a:lnSpc>
              <a:buNone/>
              <a:defRPr/>
            </a:pPr>
            <a:r>
              <a:rPr lang="en-GB" altLang="en-US" kern="0" dirty="0">
                <a:latin typeface="Verdana" pitchFamily="34" charset="0"/>
              </a:rPr>
              <a:t>Identify similarities and differences</a:t>
            </a:r>
          </a:p>
          <a:p>
            <a:pPr marL="0" indent="0">
              <a:lnSpc>
                <a:spcPct val="90000"/>
              </a:lnSpc>
              <a:buNone/>
              <a:defRPr/>
            </a:pPr>
            <a:endParaRPr lang="en-GB" altLang="en-US" kern="0" dirty="0">
              <a:latin typeface="Verdana" pitchFamily="34" charset="0"/>
            </a:endParaRPr>
          </a:p>
          <a:p>
            <a:pPr marL="0" indent="0">
              <a:lnSpc>
                <a:spcPct val="90000"/>
              </a:lnSpc>
              <a:buNone/>
              <a:defRPr/>
            </a:pPr>
            <a:endParaRPr lang="en-GB" altLang="en-US" kern="0" dirty="0">
              <a:latin typeface="Verdana" pitchFamily="34" charset="0"/>
            </a:endParaRPr>
          </a:p>
          <a:p>
            <a:pPr>
              <a:lnSpc>
                <a:spcPct val="90000"/>
              </a:lnSpc>
              <a:defRPr/>
            </a:pPr>
            <a:endParaRPr lang="en-GB" altLang="en-US" kern="0" dirty="0">
              <a:latin typeface="Verdana" pitchFamily="34" charset="0"/>
            </a:endParaRPr>
          </a:p>
        </p:txBody>
      </p:sp>
      <p:sp>
        <p:nvSpPr>
          <p:cNvPr id="56326" name="AutoShape 2"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BF596D2C-6312-44D2-B295-B0B6452D87AA}"/>
              </a:ext>
            </a:extLst>
          </p:cNvPr>
          <p:cNvSpPr>
            <a:spLocks noChangeAspect="1" noChangeArrowheads="1"/>
          </p:cNvSpPr>
          <p:nvPr/>
        </p:nvSpPr>
        <p:spPr bwMode="auto">
          <a:xfrm>
            <a:off x="1700213"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6327" name="AutoShape 4"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AF07268F-26B6-4672-AF64-E5E7A0A169F9}"/>
              </a:ext>
            </a:extLst>
          </p:cNvPr>
          <p:cNvSpPr>
            <a:spLocks noChangeAspect="1" noChangeArrowheads="1"/>
          </p:cNvSpPr>
          <p:nvPr/>
        </p:nvSpPr>
        <p:spPr bwMode="auto">
          <a:xfrm>
            <a:off x="1852613" y="-301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6328" name="AutoShape 6"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D4224350-EA0E-4EAC-964B-98F51DC11B85}"/>
              </a:ext>
            </a:extLst>
          </p:cNvPr>
          <p:cNvSpPr>
            <a:spLocks noChangeAspect="1" noChangeArrowheads="1"/>
          </p:cNvSpPr>
          <p:nvPr/>
        </p:nvSpPr>
        <p:spPr bwMode="auto">
          <a:xfrm>
            <a:off x="2005013" y="1222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6329" name="AutoShape 8"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B2DC6B9B-18B5-4FDF-87AA-2AC0CDD509AB}"/>
              </a:ext>
            </a:extLst>
          </p:cNvPr>
          <p:cNvSpPr>
            <a:spLocks noChangeAspect="1" noChangeArrowheads="1"/>
          </p:cNvSpPr>
          <p:nvPr/>
        </p:nvSpPr>
        <p:spPr bwMode="auto">
          <a:xfrm>
            <a:off x="2157413" y="2746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Tree>
    <p:extLst>
      <p:ext uri="{BB962C8B-B14F-4D97-AF65-F5344CB8AC3E}">
        <p14:creationId xmlns:p14="http://schemas.microsoft.com/office/powerpoint/2010/main" val="14583600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descr="Artist_s_impression_of_three_bridges_edit-1">
            <a:extLst>
              <a:ext uri="{FF2B5EF4-FFF2-40B4-BE49-F238E27FC236}">
                <a16:creationId xmlns:a16="http://schemas.microsoft.com/office/drawing/2014/main" id="{C5B16542-7FA8-4396-9AB1-B3752381F7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87713" y="4652964"/>
            <a:ext cx="5715000" cy="214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323" name="Picture 12" descr="http://www.blogcdn.com/cars.aol.co.uk/media/2012/09/f-type.jpg">
            <a:extLst>
              <a:ext uri="{FF2B5EF4-FFF2-40B4-BE49-F238E27FC236}">
                <a16:creationId xmlns:a16="http://schemas.microsoft.com/office/drawing/2014/main" id="{5356852B-186D-468B-AA07-ADA19E063F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8651" b="14211"/>
          <a:stretch>
            <a:fillRect/>
          </a:stretch>
        </p:blipFill>
        <p:spPr bwMode="auto">
          <a:xfrm>
            <a:off x="3287713" y="2581276"/>
            <a:ext cx="5410200" cy="177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324" name="Rectangle 2">
            <a:extLst>
              <a:ext uri="{FF2B5EF4-FFF2-40B4-BE49-F238E27FC236}">
                <a16:creationId xmlns:a16="http://schemas.microsoft.com/office/drawing/2014/main" id="{802733F0-F651-4BAC-AA83-C5E6ABF827FB}"/>
              </a:ext>
            </a:extLst>
          </p:cNvPr>
          <p:cNvSpPr>
            <a:spLocks noGrp="1" noChangeArrowheads="1"/>
          </p:cNvSpPr>
          <p:nvPr>
            <p:ph type="title"/>
          </p:nvPr>
        </p:nvSpPr>
        <p:spPr/>
        <p:txBody>
          <a:bodyPr/>
          <a:lstStyle/>
          <a:p>
            <a:r>
              <a:rPr lang="en-GB" altLang="en-US" sz="4000" b="1">
                <a:latin typeface="Verdana" panose="020B0604030504040204" pitchFamily="34" charset="0"/>
              </a:rPr>
              <a:t>Exercise</a:t>
            </a:r>
          </a:p>
        </p:txBody>
      </p:sp>
      <p:sp>
        <p:nvSpPr>
          <p:cNvPr id="10" name="Rectangle 3">
            <a:extLst>
              <a:ext uri="{FF2B5EF4-FFF2-40B4-BE49-F238E27FC236}">
                <a16:creationId xmlns:a16="http://schemas.microsoft.com/office/drawing/2014/main" id="{B5DC12A3-89EA-4CF8-A6E9-AC2A4C189144}"/>
              </a:ext>
            </a:extLst>
          </p:cNvPr>
          <p:cNvSpPr txBox="1">
            <a:spLocks noChangeArrowheads="1"/>
          </p:cNvSpPr>
          <p:nvPr/>
        </p:nvSpPr>
        <p:spPr bwMode="auto">
          <a:xfrm>
            <a:off x="1992314" y="1476376"/>
            <a:ext cx="8675687" cy="2176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a:lnSpc>
                <a:spcPct val="90000"/>
              </a:lnSpc>
              <a:defRPr/>
            </a:pPr>
            <a:r>
              <a:rPr lang="en-GB" altLang="en-US" kern="0" dirty="0">
                <a:latin typeface="Verdana" pitchFamily="34" charset="0"/>
              </a:rPr>
              <a:t>What is the difference between a </a:t>
            </a:r>
          </a:p>
          <a:p>
            <a:pPr>
              <a:lnSpc>
                <a:spcPct val="90000"/>
              </a:lnSpc>
              <a:defRPr/>
            </a:pPr>
            <a:r>
              <a:rPr lang="en-GB" altLang="en-US" kern="0" dirty="0">
                <a:latin typeface="Verdana" pitchFamily="34" charset="0"/>
              </a:rPr>
              <a:t>NPI project (New Product Introduction)</a:t>
            </a:r>
          </a:p>
          <a:p>
            <a:pPr>
              <a:lnSpc>
                <a:spcPct val="90000"/>
              </a:lnSpc>
              <a:defRPr/>
            </a:pPr>
            <a:endParaRPr lang="en-GB" altLang="en-US" kern="0" dirty="0">
              <a:latin typeface="Verdana" pitchFamily="34" charset="0"/>
            </a:endParaRPr>
          </a:p>
          <a:p>
            <a:pPr>
              <a:lnSpc>
                <a:spcPct val="90000"/>
              </a:lnSpc>
              <a:defRPr/>
            </a:pPr>
            <a:endParaRPr lang="en-GB" altLang="en-US" kern="0" dirty="0">
              <a:latin typeface="Verdana" pitchFamily="34" charset="0"/>
            </a:endParaRPr>
          </a:p>
          <a:p>
            <a:pPr>
              <a:lnSpc>
                <a:spcPct val="90000"/>
              </a:lnSpc>
              <a:defRPr/>
            </a:pPr>
            <a:endParaRPr lang="en-GB" altLang="en-US" kern="0" dirty="0">
              <a:latin typeface="Verdana" pitchFamily="34" charset="0"/>
            </a:endParaRPr>
          </a:p>
          <a:p>
            <a:pPr>
              <a:lnSpc>
                <a:spcPct val="90000"/>
              </a:lnSpc>
              <a:defRPr/>
            </a:pPr>
            <a:endParaRPr lang="en-GB" altLang="en-US" kern="0" dirty="0">
              <a:latin typeface="Verdana" pitchFamily="34" charset="0"/>
            </a:endParaRPr>
          </a:p>
          <a:p>
            <a:pPr>
              <a:lnSpc>
                <a:spcPct val="90000"/>
              </a:lnSpc>
              <a:defRPr/>
            </a:pPr>
            <a:r>
              <a:rPr lang="en-GB" altLang="en-US" kern="0" dirty="0">
                <a:latin typeface="Verdana" pitchFamily="34" charset="0"/>
              </a:rPr>
              <a:t>And a one-off project?</a:t>
            </a:r>
          </a:p>
          <a:p>
            <a:pPr>
              <a:lnSpc>
                <a:spcPct val="90000"/>
              </a:lnSpc>
              <a:defRPr/>
            </a:pPr>
            <a:endParaRPr lang="en-GB" altLang="en-US" kern="0" dirty="0">
              <a:latin typeface="Verdana" pitchFamily="34" charset="0"/>
            </a:endParaRPr>
          </a:p>
        </p:txBody>
      </p:sp>
      <p:sp>
        <p:nvSpPr>
          <p:cNvPr id="56326" name="AutoShape 2"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BF596D2C-6312-44D2-B295-B0B6452D87AA}"/>
              </a:ext>
            </a:extLst>
          </p:cNvPr>
          <p:cNvSpPr>
            <a:spLocks noChangeAspect="1" noChangeArrowheads="1"/>
          </p:cNvSpPr>
          <p:nvPr/>
        </p:nvSpPr>
        <p:spPr bwMode="auto">
          <a:xfrm>
            <a:off x="1700213"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6327" name="AutoShape 4"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AF07268F-26B6-4672-AF64-E5E7A0A169F9}"/>
              </a:ext>
            </a:extLst>
          </p:cNvPr>
          <p:cNvSpPr>
            <a:spLocks noChangeAspect="1" noChangeArrowheads="1"/>
          </p:cNvSpPr>
          <p:nvPr/>
        </p:nvSpPr>
        <p:spPr bwMode="auto">
          <a:xfrm>
            <a:off x="1852613" y="-301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6328" name="AutoShape 6"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D4224350-EA0E-4EAC-964B-98F51DC11B85}"/>
              </a:ext>
            </a:extLst>
          </p:cNvPr>
          <p:cNvSpPr>
            <a:spLocks noChangeAspect="1" noChangeArrowheads="1"/>
          </p:cNvSpPr>
          <p:nvPr/>
        </p:nvSpPr>
        <p:spPr bwMode="auto">
          <a:xfrm>
            <a:off x="2005013" y="1222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6329" name="AutoShape 8"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B2DC6B9B-18B5-4FDF-87AA-2AC0CDD509AB}"/>
              </a:ext>
            </a:extLst>
          </p:cNvPr>
          <p:cNvSpPr>
            <a:spLocks noChangeAspect="1" noChangeArrowheads="1"/>
          </p:cNvSpPr>
          <p:nvPr/>
        </p:nvSpPr>
        <p:spPr bwMode="auto">
          <a:xfrm>
            <a:off x="2157413" y="2746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Tree>
    <p:extLst>
      <p:ext uri="{BB962C8B-B14F-4D97-AF65-F5344CB8AC3E}">
        <p14:creationId xmlns:p14="http://schemas.microsoft.com/office/powerpoint/2010/main" val="24301199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12" descr="http://www.blogcdn.com/cars.aol.co.uk/media/2012/09/f-type.jpg">
            <a:extLst>
              <a:ext uri="{FF2B5EF4-FFF2-40B4-BE49-F238E27FC236}">
                <a16:creationId xmlns:a16="http://schemas.microsoft.com/office/drawing/2014/main" id="{E21D5F23-FFD6-49ED-98C6-6279521843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8651" b="14211"/>
          <a:stretch>
            <a:fillRect/>
          </a:stretch>
        </p:blipFill>
        <p:spPr bwMode="auto">
          <a:xfrm>
            <a:off x="3781425" y="4967289"/>
            <a:ext cx="5410200" cy="177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47" name="Rectangle 2">
            <a:extLst>
              <a:ext uri="{FF2B5EF4-FFF2-40B4-BE49-F238E27FC236}">
                <a16:creationId xmlns:a16="http://schemas.microsoft.com/office/drawing/2014/main" id="{27CEF957-B8D4-4BAA-939C-0993D37BF676}"/>
              </a:ext>
            </a:extLst>
          </p:cNvPr>
          <p:cNvSpPr>
            <a:spLocks noGrp="1" noChangeArrowheads="1"/>
          </p:cNvSpPr>
          <p:nvPr>
            <p:ph type="title"/>
          </p:nvPr>
        </p:nvSpPr>
        <p:spPr/>
        <p:txBody>
          <a:bodyPr/>
          <a:lstStyle/>
          <a:p>
            <a:r>
              <a:rPr lang="en-GB" altLang="en-US" sz="4000" b="1">
                <a:latin typeface="Verdana" panose="020B0604030504040204" pitchFamily="34" charset="0"/>
              </a:rPr>
              <a:t>NPI Project</a:t>
            </a:r>
          </a:p>
        </p:txBody>
      </p:sp>
      <p:sp>
        <p:nvSpPr>
          <p:cNvPr id="10" name="Rectangle 3">
            <a:extLst>
              <a:ext uri="{FF2B5EF4-FFF2-40B4-BE49-F238E27FC236}">
                <a16:creationId xmlns:a16="http://schemas.microsoft.com/office/drawing/2014/main" id="{687E1247-4DDA-4FF3-BBAE-EB7706698192}"/>
              </a:ext>
            </a:extLst>
          </p:cNvPr>
          <p:cNvSpPr txBox="1">
            <a:spLocks noChangeArrowheads="1"/>
          </p:cNvSpPr>
          <p:nvPr/>
        </p:nvSpPr>
        <p:spPr bwMode="auto">
          <a:xfrm>
            <a:off x="1992314" y="1476376"/>
            <a:ext cx="8675687" cy="264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a:lnSpc>
                <a:spcPct val="90000"/>
              </a:lnSpc>
              <a:defRPr/>
            </a:pPr>
            <a:endParaRPr lang="en-GB" altLang="en-US" kern="0" dirty="0">
              <a:latin typeface="Verdana" pitchFamily="34" charset="0"/>
            </a:endParaRPr>
          </a:p>
        </p:txBody>
      </p:sp>
      <p:sp>
        <p:nvSpPr>
          <p:cNvPr id="57349" name="AutoShape 2"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46266790-31C2-41DE-980B-36443D9BAE7A}"/>
              </a:ext>
            </a:extLst>
          </p:cNvPr>
          <p:cNvSpPr>
            <a:spLocks noChangeAspect="1" noChangeArrowheads="1"/>
          </p:cNvSpPr>
          <p:nvPr/>
        </p:nvSpPr>
        <p:spPr bwMode="auto">
          <a:xfrm>
            <a:off x="1700213"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7350" name="AutoShape 4"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99C91097-69A6-4564-A213-5DD1390BE2A8}"/>
              </a:ext>
            </a:extLst>
          </p:cNvPr>
          <p:cNvSpPr>
            <a:spLocks noChangeAspect="1" noChangeArrowheads="1"/>
          </p:cNvSpPr>
          <p:nvPr/>
        </p:nvSpPr>
        <p:spPr bwMode="auto">
          <a:xfrm>
            <a:off x="1852613" y="-301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7351" name="AutoShape 6"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B1FA1CD3-5D46-472B-9E7A-E6E5F61ED2AB}"/>
              </a:ext>
            </a:extLst>
          </p:cNvPr>
          <p:cNvSpPr>
            <a:spLocks noChangeAspect="1" noChangeArrowheads="1"/>
          </p:cNvSpPr>
          <p:nvPr/>
        </p:nvSpPr>
        <p:spPr bwMode="auto">
          <a:xfrm>
            <a:off x="2005013" y="1222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7352" name="AutoShape 8"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28975630-5C2C-474D-9CBC-F3AC9F9FFAA1}"/>
              </a:ext>
            </a:extLst>
          </p:cNvPr>
          <p:cNvSpPr>
            <a:spLocks noChangeAspect="1" noChangeArrowheads="1"/>
          </p:cNvSpPr>
          <p:nvPr/>
        </p:nvSpPr>
        <p:spPr bwMode="auto">
          <a:xfrm>
            <a:off x="2157413" y="2746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9" name="Rectangle 3">
            <a:extLst>
              <a:ext uri="{FF2B5EF4-FFF2-40B4-BE49-F238E27FC236}">
                <a16:creationId xmlns:a16="http://schemas.microsoft.com/office/drawing/2014/main" id="{10B763C6-BED1-4911-93CC-5A32608792E9}"/>
              </a:ext>
            </a:extLst>
          </p:cNvPr>
          <p:cNvSpPr txBox="1">
            <a:spLocks noChangeArrowheads="1"/>
          </p:cNvSpPr>
          <p:nvPr/>
        </p:nvSpPr>
        <p:spPr bwMode="auto">
          <a:xfrm>
            <a:off x="1992314" y="1341437"/>
            <a:ext cx="8675687" cy="34932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a:lnSpc>
                <a:spcPct val="90000"/>
              </a:lnSpc>
              <a:defRPr/>
            </a:pPr>
            <a:r>
              <a:rPr lang="en-GB" altLang="en-US" sz="2000" kern="0" dirty="0">
                <a:latin typeface="Verdana" pitchFamily="34" charset="0"/>
              </a:rPr>
              <a:t>Location – Design Offices</a:t>
            </a:r>
          </a:p>
          <a:p>
            <a:pPr>
              <a:lnSpc>
                <a:spcPct val="90000"/>
              </a:lnSpc>
              <a:defRPr/>
            </a:pPr>
            <a:r>
              <a:rPr lang="en-GB" altLang="en-US" sz="2000" kern="0" dirty="0">
                <a:latin typeface="Verdana" pitchFamily="34" charset="0"/>
              </a:rPr>
              <a:t>Stakeholders – Known</a:t>
            </a:r>
          </a:p>
          <a:p>
            <a:pPr>
              <a:lnSpc>
                <a:spcPct val="90000"/>
              </a:lnSpc>
              <a:defRPr/>
            </a:pPr>
            <a:r>
              <a:rPr lang="en-GB" altLang="en-US" sz="2000" kern="0" dirty="0">
                <a:latin typeface="Verdana" pitchFamily="34" charset="0"/>
              </a:rPr>
              <a:t>Repeater Project - Risks Known / Predictable</a:t>
            </a:r>
          </a:p>
          <a:p>
            <a:pPr>
              <a:lnSpc>
                <a:spcPct val="90000"/>
              </a:lnSpc>
              <a:defRPr/>
            </a:pPr>
            <a:r>
              <a:rPr lang="en-GB" altLang="en-US" sz="2000" kern="0" dirty="0">
                <a:latin typeface="Verdana" pitchFamily="34" charset="0"/>
              </a:rPr>
              <a:t>Objectives clear (?) make Money</a:t>
            </a:r>
          </a:p>
          <a:p>
            <a:pPr>
              <a:lnSpc>
                <a:spcPct val="90000"/>
              </a:lnSpc>
              <a:defRPr/>
            </a:pPr>
            <a:r>
              <a:rPr lang="en-GB" altLang="en-US" sz="2000" kern="0" dirty="0">
                <a:latin typeface="Verdana" pitchFamily="34" charset="0"/>
              </a:rPr>
              <a:t>Known Competitors</a:t>
            </a:r>
          </a:p>
          <a:p>
            <a:pPr>
              <a:lnSpc>
                <a:spcPct val="90000"/>
              </a:lnSpc>
              <a:defRPr/>
            </a:pPr>
            <a:r>
              <a:rPr lang="en-GB" altLang="en-US" sz="2000" kern="0" dirty="0">
                <a:latin typeface="Verdana" pitchFamily="34" charset="0"/>
              </a:rPr>
              <a:t>Resources Internal (Known Contractors; Suppliers)</a:t>
            </a:r>
          </a:p>
          <a:p>
            <a:pPr>
              <a:lnSpc>
                <a:spcPct val="90000"/>
              </a:lnSpc>
              <a:defRPr/>
            </a:pPr>
            <a:r>
              <a:rPr lang="en-GB" altLang="en-US" sz="2000" kern="0" dirty="0">
                <a:latin typeface="Verdana" pitchFamily="34" charset="0"/>
              </a:rPr>
              <a:t>Short Life Cycle (3 years?)</a:t>
            </a:r>
          </a:p>
          <a:p>
            <a:pPr>
              <a:lnSpc>
                <a:spcPct val="90000"/>
              </a:lnSpc>
              <a:defRPr/>
            </a:pPr>
            <a:r>
              <a:rPr lang="en-GB" altLang="en-US" sz="2000" kern="0" dirty="0">
                <a:latin typeface="Verdana" pitchFamily="34" charset="0"/>
              </a:rPr>
              <a:t>Time Critical?</a:t>
            </a:r>
          </a:p>
          <a:p>
            <a:pPr>
              <a:lnSpc>
                <a:spcPct val="90000"/>
              </a:lnSpc>
              <a:defRPr/>
            </a:pPr>
            <a:r>
              <a:rPr lang="en-GB" altLang="en-US" sz="2000" kern="0" dirty="0">
                <a:latin typeface="Verdana" pitchFamily="34" charset="0"/>
              </a:rPr>
              <a:t>Development Phases</a:t>
            </a:r>
            <a:endParaRPr lang="en-GB" altLang="en-US" sz="2400" kern="0" dirty="0">
              <a:latin typeface="Verdana" pitchFamily="34" charset="0"/>
            </a:endParaRPr>
          </a:p>
          <a:p>
            <a:pPr>
              <a:lnSpc>
                <a:spcPct val="90000"/>
              </a:lnSpc>
              <a:defRPr/>
            </a:pPr>
            <a:endParaRPr lang="en-GB" altLang="en-US" kern="0" dirty="0">
              <a:latin typeface="Verdana" pitchFamily="34" charset="0"/>
            </a:endParaRPr>
          </a:p>
          <a:p>
            <a:pPr marL="0" indent="0">
              <a:lnSpc>
                <a:spcPct val="90000"/>
              </a:lnSpc>
              <a:buNone/>
              <a:defRPr/>
            </a:pPr>
            <a:endParaRPr lang="en-GB" altLang="en-US" kern="0" dirty="0">
              <a:latin typeface="Verdana" pitchFamily="34" charset="0"/>
            </a:endParaRPr>
          </a:p>
          <a:p>
            <a:pPr>
              <a:lnSpc>
                <a:spcPct val="90000"/>
              </a:lnSpc>
              <a:defRPr/>
            </a:pPr>
            <a:endParaRPr lang="en-GB" altLang="en-US" kern="0" dirty="0">
              <a:latin typeface="Verdana" pitchFamily="34" charset="0"/>
            </a:endParaRPr>
          </a:p>
          <a:p>
            <a:pPr>
              <a:lnSpc>
                <a:spcPct val="90000"/>
              </a:lnSpc>
              <a:defRPr/>
            </a:pPr>
            <a:endParaRPr lang="en-GB" altLang="en-US" kern="0" dirty="0">
              <a:latin typeface="Verdana" pitchFamily="34" charset="0"/>
            </a:endParaRPr>
          </a:p>
        </p:txBody>
      </p:sp>
    </p:spTree>
    <p:extLst>
      <p:ext uri="{BB962C8B-B14F-4D97-AF65-F5344CB8AC3E}">
        <p14:creationId xmlns:p14="http://schemas.microsoft.com/office/powerpoint/2010/main" val="26520056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descr="Artist_s_impression_of_three_bridges_edit-1">
            <a:extLst>
              <a:ext uri="{FF2B5EF4-FFF2-40B4-BE49-F238E27FC236}">
                <a16:creationId xmlns:a16="http://schemas.microsoft.com/office/drawing/2014/main" id="{6DA69C3C-A1F5-40B4-A287-1DA0541B63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97350" y="4598989"/>
            <a:ext cx="5715000" cy="214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371" name="Rectangle 2">
            <a:extLst>
              <a:ext uri="{FF2B5EF4-FFF2-40B4-BE49-F238E27FC236}">
                <a16:creationId xmlns:a16="http://schemas.microsoft.com/office/drawing/2014/main" id="{3C254D7D-4853-4C99-B104-150D03BF536C}"/>
              </a:ext>
            </a:extLst>
          </p:cNvPr>
          <p:cNvSpPr>
            <a:spLocks noGrp="1" noChangeArrowheads="1"/>
          </p:cNvSpPr>
          <p:nvPr>
            <p:ph type="title"/>
          </p:nvPr>
        </p:nvSpPr>
        <p:spPr/>
        <p:txBody>
          <a:bodyPr/>
          <a:lstStyle/>
          <a:p>
            <a:r>
              <a:rPr lang="en-GB" altLang="en-US" sz="4000" b="1">
                <a:latin typeface="Verdana" panose="020B0604030504040204" pitchFamily="34" charset="0"/>
              </a:rPr>
              <a:t>One-Off Project</a:t>
            </a:r>
          </a:p>
        </p:txBody>
      </p:sp>
      <p:sp>
        <p:nvSpPr>
          <p:cNvPr id="10" name="Rectangle 3">
            <a:extLst>
              <a:ext uri="{FF2B5EF4-FFF2-40B4-BE49-F238E27FC236}">
                <a16:creationId xmlns:a16="http://schemas.microsoft.com/office/drawing/2014/main" id="{291C2F0F-9623-4032-B9A1-F2351258C7E9}"/>
              </a:ext>
            </a:extLst>
          </p:cNvPr>
          <p:cNvSpPr txBox="1">
            <a:spLocks noChangeArrowheads="1"/>
          </p:cNvSpPr>
          <p:nvPr/>
        </p:nvSpPr>
        <p:spPr bwMode="auto">
          <a:xfrm>
            <a:off x="1816101" y="1497014"/>
            <a:ext cx="8677275" cy="264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a:lnSpc>
                <a:spcPct val="90000"/>
              </a:lnSpc>
              <a:defRPr/>
            </a:pPr>
            <a:endParaRPr lang="en-GB" altLang="en-US" kern="0" dirty="0">
              <a:latin typeface="Verdana" pitchFamily="34" charset="0"/>
            </a:endParaRPr>
          </a:p>
        </p:txBody>
      </p:sp>
      <p:sp>
        <p:nvSpPr>
          <p:cNvPr id="58373" name="AutoShape 2"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1A0C4C3A-D149-4AD4-BBB9-83BAD4D00F03}"/>
              </a:ext>
            </a:extLst>
          </p:cNvPr>
          <p:cNvSpPr>
            <a:spLocks noChangeAspect="1" noChangeArrowheads="1"/>
          </p:cNvSpPr>
          <p:nvPr/>
        </p:nvSpPr>
        <p:spPr bwMode="auto">
          <a:xfrm>
            <a:off x="1700213"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8374" name="AutoShape 4"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515600F4-871D-4790-948B-C502C5DE98ED}"/>
              </a:ext>
            </a:extLst>
          </p:cNvPr>
          <p:cNvSpPr>
            <a:spLocks noChangeAspect="1" noChangeArrowheads="1"/>
          </p:cNvSpPr>
          <p:nvPr/>
        </p:nvSpPr>
        <p:spPr bwMode="auto">
          <a:xfrm>
            <a:off x="1852613" y="-301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8375" name="AutoShape 6"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F16477AE-967C-41E9-993A-C10EAB2757B3}"/>
              </a:ext>
            </a:extLst>
          </p:cNvPr>
          <p:cNvSpPr>
            <a:spLocks noChangeAspect="1" noChangeArrowheads="1"/>
          </p:cNvSpPr>
          <p:nvPr/>
        </p:nvSpPr>
        <p:spPr bwMode="auto">
          <a:xfrm>
            <a:off x="2005013" y="1222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8376" name="AutoShape 8"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85BC7F72-1445-4D70-AD2D-21094B140C49}"/>
              </a:ext>
            </a:extLst>
          </p:cNvPr>
          <p:cNvSpPr>
            <a:spLocks noChangeAspect="1" noChangeArrowheads="1"/>
          </p:cNvSpPr>
          <p:nvPr/>
        </p:nvSpPr>
        <p:spPr bwMode="auto">
          <a:xfrm>
            <a:off x="2157413" y="2746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9" name="Rectangle 3">
            <a:extLst>
              <a:ext uri="{FF2B5EF4-FFF2-40B4-BE49-F238E27FC236}">
                <a16:creationId xmlns:a16="http://schemas.microsoft.com/office/drawing/2014/main" id="{AA9A379B-4E76-4DC8-847A-2DBC86DBDCCF}"/>
              </a:ext>
            </a:extLst>
          </p:cNvPr>
          <p:cNvSpPr txBox="1">
            <a:spLocks noChangeArrowheads="1"/>
          </p:cNvSpPr>
          <p:nvPr/>
        </p:nvSpPr>
        <p:spPr bwMode="auto">
          <a:xfrm>
            <a:off x="609600" y="1341437"/>
            <a:ext cx="10058401" cy="3775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a:lnSpc>
                <a:spcPct val="90000"/>
              </a:lnSpc>
              <a:defRPr/>
            </a:pPr>
            <a:r>
              <a:rPr lang="en-GB" altLang="en-US" sz="2000" kern="0" dirty="0">
                <a:latin typeface="Verdana" pitchFamily="34" charset="0"/>
              </a:rPr>
              <a:t>Location – Different each Time – Set up Site Offices &amp; Communication</a:t>
            </a:r>
          </a:p>
          <a:p>
            <a:pPr>
              <a:lnSpc>
                <a:spcPct val="90000"/>
              </a:lnSpc>
              <a:defRPr/>
            </a:pPr>
            <a:r>
              <a:rPr lang="en-GB" altLang="en-US" sz="2000" kern="0" dirty="0">
                <a:latin typeface="Verdana" pitchFamily="34" charset="0"/>
              </a:rPr>
              <a:t>Stakeholders – Many and Different</a:t>
            </a:r>
          </a:p>
          <a:p>
            <a:pPr>
              <a:lnSpc>
                <a:spcPct val="90000"/>
              </a:lnSpc>
              <a:defRPr/>
            </a:pPr>
            <a:r>
              <a:rPr lang="en-GB" altLang="en-US" sz="2000" kern="0" dirty="0">
                <a:latin typeface="Verdana" pitchFamily="34" charset="0"/>
              </a:rPr>
              <a:t>Stranger Project - Risks Unknown / Less Predictable</a:t>
            </a:r>
          </a:p>
          <a:p>
            <a:pPr>
              <a:lnSpc>
                <a:spcPct val="90000"/>
              </a:lnSpc>
              <a:defRPr/>
            </a:pPr>
            <a:r>
              <a:rPr lang="en-GB" altLang="en-US" sz="2000" kern="0" dirty="0">
                <a:latin typeface="Verdana" pitchFamily="34" charset="0"/>
              </a:rPr>
              <a:t>Objectives Clear ? – depend on stakeholder</a:t>
            </a:r>
          </a:p>
          <a:p>
            <a:pPr>
              <a:lnSpc>
                <a:spcPct val="90000"/>
              </a:lnSpc>
              <a:defRPr/>
            </a:pPr>
            <a:r>
              <a:rPr lang="en-GB" altLang="en-US" sz="2000" kern="0" dirty="0">
                <a:latin typeface="Verdana" pitchFamily="34" charset="0"/>
              </a:rPr>
              <a:t>No Competition?</a:t>
            </a:r>
          </a:p>
          <a:p>
            <a:pPr>
              <a:lnSpc>
                <a:spcPct val="90000"/>
              </a:lnSpc>
              <a:defRPr/>
            </a:pPr>
            <a:r>
              <a:rPr lang="en-GB" altLang="en-US" sz="2000" kern="0" dirty="0">
                <a:latin typeface="Verdana" pitchFamily="34" charset="0"/>
              </a:rPr>
              <a:t>Resources External (Known Contractors; Suppliers)</a:t>
            </a:r>
          </a:p>
          <a:p>
            <a:pPr>
              <a:lnSpc>
                <a:spcPct val="90000"/>
              </a:lnSpc>
              <a:defRPr/>
            </a:pPr>
            <a:r>
              <a:rPr lang="en-GB" altLang="en-US" sz="2000" kern="0" dirty="0">
                <a:latin typeface="Verdana" pitchFamily="34" charset="0"/>
              </a:rPr>
              <a:t>Long Life Cycle (up to 20 years?)</a:t>
            </a:r>
          </a:p>
          <a:p>
            <a:pPr>
              <a:lnSpc>
                <a:spcPct val="90000"/>
              </a:lnSpc>
              <a:defRPr/>
            </a:pPr>
            <a:r>
              <a:rPr lang="en-GB" altLang="en-US" sz="2000" kern="0" dirty="0">
                <a:latin typeface="Verdana" pitchFamily="34" charset="0"/>
              </a:rPr>
              <a:t>Quality / Cost Critical?</a:t>
            </a:r>
          </a:p>
          <a:p>
            <a:pPr>
              <a:lnSpc>
                <a:spcPct val="90000"/>
              </a:lnSpc>
              <a:defRPr/>
            </a:pPr>
            <a:r>
              <a:rPr lang="en-GB" altLang="en-US" sz="2000" kern="0" dirty="0">
                <a:latin typeface="Verdana" pitchFamily="34" charset="0"/>
              </a:rPr>
              <a:t>Components</a:t>
            </a:r>
          </a:p>
          <a:p>
            <a:pPr>
              <a:lnSpc>
                <a:spcPct val="90000"/>
              </a:lnSpc>
              <a:defRPr/>
            </a:pPr>
            <a:r>
              <a:rPr lang="en-GB" altLang="en-US" sz="2000" kern="0" dirty="0">
                <a:latin typeface="Verdana" pitchFamily="34" charset="0"/>
              </a:rPr>
              <a:t>Competition to win contract </a:t>
            </a:r>
          </a:p>
          <a:p>
            <a:pPr>
              <a:lnSpc>
                <a:spcPct val="90000"/>
              </a:lnSpc>
              <a:defRPr/>
            </a:pPr>
            <a:endParaRPr lang="en-GB" altLang="en-US" sz="2400" kern="0" dirty="0">
              <a:latin typeface="Verdana" pitchFamily="34" charset="0"/>
            </a:endParaRPr>
          </a:p>
          <a:p>
            <a:pPr>
              <a:lnSpc>
                <a:spcPct val="90000"/>
              </a:lnSpc>
              <a:defRPr/>
            </a:pPr>
            <a:endParaRPr lang="en-GB" altLang="en-US" kern="0" dirty="0">
              <a:latin typeface="Verdana" pitchFamily="34" charset="0"/>
            </a:endParaRPr>
          </a:p>
          <a:p>
            <a:pPr>
              <a:lnSpc>
                <a:spcPct val="90000"/>
              </a:lnSpc>
              <a:defRPr/>
            </a:pPr>
            <a:endParaRPr lang="en-GB" altLang="en-US" kern="0" dirty="0">
              <a:latin typeface="Verdana" pitchFamily="34" charset="0"/>
            </a:endParaRPr>
          </a:p>
          <a:p>
            <a:pPr>
              <a:lnSpc>
                <a:spcPct val="90000"/>
              </a:lnSpc>
              <a:defRPr/>
            </a:pPr>
            <a:endParaRPr lang="en-GB" altLang="en-US" kern="0" dirty="0">
              <a:latin typeface="Verdana" pitchFamily="34" charset="0"/>
            </a:endParaRPr>
          </a:p>
          <a:p>
            <a:pPr>
              <a:lnSpc>
                <a:spcPct val="90000"/>
              </a:lnSpc>
              <a:defRPr/>
            </a:pPr>
            <a:endParaRPr lang="en-GB" altLang="en-US" kern="0" dirty="0">
              <a:latin typeface="Verdana" pitchFamily="34" charset="0"/>
            </a:endParaRPr>
          </a:p>
        </p:txBody>
      </p:sp>
    </p:spTree>
    <p:extLst>
      <p:ext uri="{BB962C8B-B14F-4D97-AF65-F5344CB8AC3E}">
        <p14:creationId xmlns:p14="http://schemas.microsoft.com/office/powerpoint/2010/main" val="19802151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2ACB343E-A06D-45DA-A095-BB2B14A04B95}"/>
              </a:ext>
            </a:extLst>
          </p:cNvPr>
          <p:cNvSpPr>
            <a:spLocks noGrp="1" noChangeArrowheads="1"/>
          </p:cNvSpPr>
          <p:nvPr>
            <p:ph type="title"/>
          </p:nvPr>
        </p:nvSpPr>
        <p:spPr/>
        <p:txBody>
          <a:bodyPr/>
          <a:lstStyle/>
          <a:p>
            <a:r>
              <a:rPr lang="en-GB" altLang="en-US" sz="4000" b="1">
                <a:latin typeface="Verdana" panose="020B0604030504040204" pitchFamily="34" charset="0"/>
              </a:rPr>
              <a:t>Post Lecture Work</a:t>
            </a:r>
          </a:p>
        </p:txBody>
      </p:sp>
      <p:sp>
        <p:nvSpPr>
          <p:cNvPr id="60419" name="Rectangle 3">
            <a:extLst>
              <a:ext uri="{FF2B5EF4-FFF2-40B4-BE49-F238E27FC236}">
                <a16:creationId xmlns:a16="http://schemas.microsoft.com/office/drawing/2014/main" id="{982C474B-041E-4A93-B119-FC1EB7487F15}"/>
              </a:ext>
            </a:extLst>
          </p:cNvPr>
          <p:cNvSpPr>
            <a:spLocks noGrp="1" noChangeArrowheads="1"/>
          </p:cNvSpPr>
          <p:nvPr>
            <p:ph type="body" idx="1"/>
          </p:nvPr>
        </p:nvSpPr>
        <p:spPr>
          <a:xfrm>
            <a:off x="2246314" y="2384426"/>
            <a:ext cx="8421687" cy="2644775"/>
          </a:xfrm>
        </p:spPr>
        <p:txBody>
          <a:bodyPr>
            <a:normAutofit fontScale="92500" lnSpcReduction="10000"/>
          </a:bodyPr>
          <a:lstStyle/>
          <a:p>
            <a:r>
              <a:rPr lang="en-GB" altLang="en-US" dirty="0">
                <a:latin typeface="Verdana" panose="020B0604030504040204" pitchFamily="34" charset="0"/>
              </a:rPr>
              <a:t>Read any Project Management Book </a:t>
            </a:r>
          </a:p>
          <a:p>
            <a:pPr lvl="1"/>
            <a:r>
              <a:rPr lang="en-GB" altLang="en-US" dirty="0">
                <a:latin typeface="Verdana" panose="020B0604030504040204" pitchFamily="34" charset="0"/>
              </a:rPr>
              <a:t>“Project Stakeholders”</a:t>
            </a:r>
          </a:p>
          <a:p>
            <a:pPr lvl="1"/>
            <a:r>
              <a:rPr lang="en-GB" altLang="en-US" dirty="0">
                <a:latin typeface="Verdana" panose="020B0604030504040204" pitchFamily="34" charset="0"/>
              </a:rPr>
              <a:t>Terms to look up/learn</a:t>
            </a:r>
          </a:p>
          <a:p>
            <a:pPr lvl="2"/>
            <a:r>
              <a:rPr lang="en-GB" altLang="en-US" dirty="0">
                <a:latin typeface="Verdana" panose="020B0604030504040204" pitchFamily="34" charset="0"/>
              </a:rPr>
              <a:t>PMO- project management office</a:t>
            </a:r>
          </a:p>
          <a:p>
            <a:pPr lvl="2"/>
            <a:r>
              <a:rPr lang="en-GB" altLang="en-US" dirty="0">
                <a:latin typeface="Verdana" panose="020B0604030504040204" pitchFamily="34" charset="0"/>
              </a:rPr>
              <a:t>PSO- project support office</a:t>
            </a:r>
          </a:p>
          <a:p>
            <a:pPr lvl="2"/>
            <a:r>
              <a:rPr lang="en-GB" altLang="en-US" dirty="0">
                <a:latin typeface="Verdana" panose="020B0604030504040204" pitchFamily="34" charset="0"/>
              </a:rPr>
              <a:t>NPI</a:t>
            </a:r>
          </a:p>
        </p:txBody>
      </p:sp>
    </p:spTree>
    <p:extLst>
      <p:ext uri="{BB962C8B-B14F-4D97-AF65-F5344CB8AC3E}">
        <p14:creationId xmlns:p14="http://schemas.microsoft.com/office/powerpoint/2010/main" val="14954360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TotalTime>
  <Words>2124</Words>
  <Application>Microsoft Office PowerPoint</Application>
  <PresentationFormat>Widescreen</PresentationFormat>
  <Paragraphs>421</Paragraphs>
  <Slides>36</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Arial</vt:lpstr>
      <vt:lpstr>Arial Unicode MS</vt:lpstr>
      <vt:lpstr>Calibri</vt:lpstr>
      <vt:lpstr>Myriad Pro</vt:lpstr>
      <vt:lpstr>Times New Roman</vt:lpstr>
      <vt:lpstr>Verdana</vt:lpstr>
      <vt:lpstr>Wingdings</vt:lpstr>
      <vt:lpstr>20140311PresentationUWTSDTemplate</vt:lpstr>
      <vt:lpstr>  Project Management LCBB5005   WEEK 3 Stakeholder Analysis (The Project People)    </vt:lpstr>
      <vt:lpstr>Lecture Objectives </vt:lpstr>
      <vt:lpstr>Stakeholders </vt:lpstr>
      <vt:lpstr>Importance of Stakeholders </vt:lpstr>
      <vt:lpstr>Appreciate Stakeholder Interest </vt:lpstr>
      <vt:lpstr>Appreciate Stakeholder Interest </vt:lpstr>
      <vt:lpstr>Stakeholder Analysis</vt:lpstr>
      <vt:lpstr>Process of Stakeholder Analysis</vt:lpstr>
      <vt:lpstr>Process of Stakeholder Analysis</vt:lpstr>
      <vt:lpstr>Stakeholder Analysis: Identify</vt:lpstr>
      <vt:lpstr>Stakeholder Map: Identify</vt:lpstr>
      <vt:lpstr>Stakeholder Map: Identify</vt:lpstr>
      <vt:lpstr>Senior Management Support</vt:lpstr>
      <vt:lpstr>3 types of Project Portfolios </vt:lpstr>
      <vt:lpstr>Project Management Team</vt:lpstr>
      <vt:lpstr>Project Management Team</vt:lpstr>
      <vt:lpstr>Role of the Organisation</vt:lpstr>
      <vt:lpstr>Stakeholders: Customers, Contractors, </vt:lpstr>
      <vt:lpstr>Stakeholder Analysis: Classify/Prioritise</vt:lpstr>
      <vt:lpstr>Stakeholder Analysis: Classify/Prioritise</vt:lpstr>
      <vt:lpstr>Classify and Prioritise: Table</vt:lpstr>
      <vt:lpstr>Prioritise and Classify: Power Interest Grid</vt:lpstr>
      <vt:lpstr>Another Power Interest Grid</vt:lpstr>
      <vt:lpstr>Another Power Interest Grid</vt:lpstr>
      <vt:lpstr>Stakeholder Analysis Management</vt:lpstr>
      <vt:lpstr>Understand your Stakeholder</vt:lpstr>
      <vt:lpstr>Stakeholder Management</vt:lpstr>
      <vt:lpstr>Communication Plan</vt:lpstr>
      <vt:lpstr>Communication Plan</vt:lpstr>
      <vt:lpstr>Communication Plan</vt:lpstr>
      <vt:lpstr>APM 2020 Piece: Communication Planning</vt:lpstr>
      <vt:lpstr>Exercise</vt:lpstr>
      <vt:lpstr>Exercise</vt:lpstr>
      <vt:lpstr>NPI Project</vt:lpstr>
      <vt:lpstr>One-Off Project</vt:lpstr>
      <vt:lpstr>Post Lecture 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LCBB5005   WEEK 4 The Project People (Stakeholders)</dc:title>
  <dc:creator>Tarila</dc:creator>
  <cp:lastModifiedBy>Essa Bah</cp:lastModifiedBy>
  <cp:revision>31</cp:revision>
  <dcterms:created xsi:type="dcterms:W3CDTF">2021-09-06T09:53:26Z</dcterms:created>
  <dcterms:modified xsi:type="dcterms:W3CDTF">2024-09-29T12:31:37Z</dcterms:modified>
</cp:coreProperties>
</file>