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8" r:id="rId3"/>
    <p:sldId id="263" r:id="rId4"/>
    <p:sldId id="260" r:id="rId5"/>
    <p:sldId id="257" r:id="rId6"/>
    <p:sldId id="261" r:id="rId7"/>
    <p:sldId id="262" r:id="rId8"/>
    <p:sldId id="264" r:id="rId9"/>
    <p:sldId id="265" r:id="rId10"/>
    <p:sldId id="259"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07" autoAdjust="0"/>
    <p:restoredTop sz="94660"/>
  </p:normalViewPr>
  <p:slideViewPr>
    <p:cSldViewPr>
      <p:cViewPr varScale="1">
        <p:scale>
          <a:sx n="68" d="100"/>
          <a:sy n="68" d="100"/>
        </p:scale>
        <p:origin x="150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58638E-FB36-4DC4-A177-079AC1B9956B}" type="datetimeFigureOut">
              <a:rPr lang="en-GB" smtClean="0"/>
              <a:t>24/09/2018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5FA3F7-881C-411C-AD72-F33354080051}" type="slidenum">
              <a:rPr lang="en-GB" smtClean="0"/>
              <a:t>‹#›</a:t>
            </a:fld>
            <a:endParaRPr lang="en-GB"/>
          </a:p>
        </p:txBody>
      </p:sp>
    </p:spTree>
    <p:extLst>
      <p:ext uri="{BB962C8B-B14F-4D97-AF65-F5344CB8AC3E}">
        <p14:creationId xmlns:p14="http://schemas.microsoft.com/office/powerpoint/2010/main" val="3586233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5FA3F7-881C-411C-AD72-F33354080051}" type="slidenum">
              <a:rPr lang="en-GB" smtClean="0"/>
              <a:t>3</a:t>
            </a:fld>
            <a:endParaRPr lang="en-GB"/>
          </a:p>
        </p:txBody>
      </p:sp>
    </p:spTree>
    <p:extLst>
      <p:ext uri="{BB962C8B-B14F-4D97-AF65-F5344CB8AC3E}">
        <p14:creationId xmlns:p14="http://schemas.microsoft.com/office/powerpoint/2010/main" val="3810446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2182553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852685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956047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759E4A2-9E25-45CD-850D-102002B221DD}"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2301157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759E4A2-9E25-45CD-850D-102002B221DD}"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407195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759E4A2-9E25-45CD-850D-102002B221DD}" type="datetimeFigureOut">
              <a:rPr lang="en-GB" smtClean="0"/>
              <a:t>24/09/2018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1136451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59E4A2-9E25-45CD-850D-102002B221DD}" type="datetimeFigureOut">
              <a:rPr lang="en-GB" smtClean="0"/>
              <a:t>24/09/2018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706374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59E4A2-9E25-45CD-850D-102002B221DD}"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389282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59E4A2-9E25-45CD-850D-102002B221DD}"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3268383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2076556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759E4A2-9E25-45CD-850D-102002B221DD}"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5D2B06-1DC1-4593-B053-3E38CD93D420}" type="slidenum">
              <a:rPr lang="en-GB" smtClean="0"/>
              <a:t>‹#›</a:t>
            </a:fld>
            <a:endParaRPr lang="en-GB"/>
          </a:p>
        </p:txBody>
      </p:sp>
    </p:spTree>
    <p:extLst>
      <p:ext uri="{BB962C8B-B14F-4D97-AF65-F5344CB8AC3E}">
        <p14:creationId xmlns:p14="http://schemas.microsoft.com/office/powerpoint/2010/main" val="193522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59E4A2-9E25-45CD-850D-102002B221DD}" type="datetimeFigureOut">
              <a:rPr lang="en-GB" smtClean="0"/>
              <a:t>24/09/2018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5D2B06-1DC1-4593-B053-3E38CD93D420}" type="slidenum">
              <a:rPr lang="en-GB" smtClean="0"/>
              <a:t>‹#›</a:t>
            </a:fld>
            <a:endParaRPr lang="en-GB"/>
          </a:p>
        </p:txBody>
      </p:sp>
    </p:spTree>
    <p:extLst>
      <p:ext uri="{BB962C8B-B14F-4D97-AF65-F5344CB8AC3E}">
        <p14:creationId xmlns:p14="http://schemas.microsoft.com/office/powerpoint/2010/main" val="18174617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trader2trader.co/2012/09/04/historic-currencies-ancient-greek-drachma/" TargetMode="External"/><Relationship Id="rId3" Type="http://schemas.openxmlformats.org/officeDocument/2006/relationships/hyperlink" Target="http://www.jstor.org/stable/283983" TargetMode="External"/><Relationship Id="rId7" Type="http://schemas.openxmlformats.org/officeDocument/2006/relationships/hyperlink" Target="https://www.loebclassics.com/view/lysias-21_defence_charge_taking_bribes/1930/pb_LCL244.477.xml" TargetMode="External"/><Relationship Id="rId2" Type="http://schemas.openxmlformats.org/officeDocument/2006/relationships/hyperlink" Target="http://www.oxfordscholarship.com/view/10.1093/acprof:oso/9780199696093.001.0001/acprof-9780199696093-chapter-4" TargetMode="External"/><Relationship Id="rId1" Type="http://schemas.openxmlformats.org/officeDocument/2006/relationships/slideLayout" Target="../slideLayouts/slideLayout2.xml"/><Relationship Id="rId6" Type="http://schemas.openxmlformats.org/officeDocument/2006/relationships/hyperlink" Target="https://www.jstor.org/stable/630070" TargetMode="External"/><Relationship Id="rId5" Type="http://schemas.openxmlformats.org/officeDocument/2006/relationships/hyperlink" Target="https://www.jstor.org/stable/3287234" TargetMode="External"/><Relationship Id="rId4" Type="http://schemas.openxmlformats.org/officeDocument/2006/relationships/hyperlink" Target="http://www.perseus.tufts.edu/hopper/text?doc=Dem.+37+5&amp;fromdoc=Perseus:text:1999.01.0076" TargetMode="External"/><Relationship Id="rId9" Type="http://schemas.openxmlformats.org/officeDocument/2006/relationships/hyperlink" Target="http://dx.doi.org.ezproxy.uwtsd.ac.uk/10.1163/1574-9347_bnp_e71462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Group Presentation:</a:t>
            </a:r>
            <a:br>
              <a:rPr lang="en-GB" dirty="0"/>
            </a:br>
            <a:r>
              <a:rPr lang="en-GB" dirty="0"/>
              <a:t>Fates Card</a:t>
            </a:r>
          </a:p>
        </p:txBody>
      </p:sp>
      <p:sp>
        <p:nvSpPr>
          <p:cNvPr id="3" name="Subtitle 2"/>
          <p:cNvSpPr>
            <a:spLocks noGrp="1"/>
          </p:cNvSpPr>
          <p:nvPr>
            <p:ph type="subTitle" idx="1"/>
          </p:nvPr>
        </p:nvSpPr>
        <p:spPr>
          <a:xfrm>
            <a:off x="1403648" y="3717032"/>
            <a:ext cx="6400800" cy="1752600"/>
          </a:xfrm>
        </p:spPr>
        <p:txBody>
          <a:bodyPr/>
          <a:lstStyle/>
          <a:p>
            <a:r>
              <a:rPr lang="en-GB" dirty="0"/>
              <a:t>By</a:t>
            </a:r>
          </a:p>
          <a:p>
            <a:r>
              <a:rPr lang="en-GB" dirty="0" err="1"/>
              <a:t>Anja</a:t>
            </a:r>
            <a:r>
              <a:rPr lang="en-GB" dirty="0"/>
              <a:t>, </a:t>
            </a:r>
            <a:r>
              <a:rPr lang="en-GB" dirty="0" err="1"/>
              <a:t>Hadie</a:t>
            </a:r>
            <a:r>
              <a:rPr lang="en-GB" dirty="0"/>
              <a:t> </a:t>
            </a:r>
            <a:r>
              <a:rPr lang="en-GB" dirty="0" err="1"/>
              <a:t>Issie</a:t>
            </a:r>
            <a:r>
              <a:rPr lang="en-GB" dirty="0"/>
              <a:t>, Jake &amp; Lily</a:t>
            </a:r>
          </a:p>
        </p:txBody>
      </p:sp>
    </p:spTree>
    <p:extLst>
      <p:ext uri="{BB962C8B-B14F-4D97-AF65-F5344CB8AC3E}">
        <p14:creationId xmlns:p14="http://schemas.microsoft.com/office/powerpoint/2010/main" val="748460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lstStyle/>
          <a:p>
            <a:pPr marL="0" indent="0">
              <a:buNone/>
            </a:pPr>
            <a:endParaRPr lang="en-GB" dirty="0"/>
          </a:p>
          <a:p>
            <a:pPr marL="0" indent="0">
              <a:buNone/>
            </a:pPr>
            <a:endParaRPr lang="en-GB" dirty="0"/>
          </a:p>
          <a:p>
            <a:pPr marL="0" indent="0">
              <a:buNone/>
            </a:pPr>
            <a:endParaRPr lang="en-GB" dirty="0"/>
          </a:p>
          <a:p>
            <a:pPr marL="0" indent="0">
              <a:buNone/>
            </a:pPr>
            <a:r>
              <a:rPr lang="en-GB" sz="3600" i="1" dirty="0"/>
              <a:t>The fates have decreed that </a:t>
            </a:r>
            <a:r>
              <a:rPr lang="en-GB" sz="3600" i="1" dirty="0" err="1"/>
              <a:t>Athenodoros</a:t>
            </a:r>
            <a:r>
              <a:rPr lang="en-GB" sz="3600" i="1" dirty="0"/>
              <a:t> son of Timon of the deme of </a:t>
            </a:r>
            <a:r>
              <a:rPr lang="en-GB" sz="3600" i="1" dirty="0" err="1"/>
              <a:t>Thorikos</a:t>
            </a:r>
            <a:r>
              <a:rPr lang="en-GB" sz="3600" i="1" dirty="0"/>
              <a:t> will be tasked with the </a:t>
            </a:r>
            <a:r>
              <a:rPr lang="en-GB" sz="3600" i="1" dirty="0" err="1"/>
              <a:t>choregia</a:t>
            </a:r>
            <a:r>
              <a:rPr lang="en-GB" sz="3600" i="1" dirty="0"/>
              <a:t> for the tragedian </a:t>
            </a:r>
            <a:r>
              <a:rPr lang="en-GB" sz="3600" i="1" dirty="0" err="1"/>
              <a:t>Mikon</a:t>
            </a:r>
            <a:r>
              <a:rPr lang="en-GB" sz="3600" i="1" dirty="0"/>
              <a:t> in this years Great Dionysia.</a:t>
            </a:r>
          </a:p>
        </p:txBody>
      </p:sp>
    </p:spTree>
    <p:extLst>
      <p:ext uri="{BB962C8B-B14F-4D97-AF65-F5344CB8AC3E}">
        <p14:creationId xmlns:p14="http://schemas.microsoft.com/office/powerpoint/2010/main" val="65872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7525" y="22773"/>
            <a:ext cx="8229600" cy="1143000"/>
          </a:xfrm>
        </p:spPr>
        <p:txBody>
          <a:bodyPr/>
          <a:lstStyle/>
          <a:p>
            <a:r>
              <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What does this mean?</a:t>
            </a:r>
          </a:p>
        </p:txBody>
      </p:sp>
      <p:sp>
        <p:nvSpPr>
          <p:cNvPr id="3" name="Content Placeholder 2"/>
          <p:cNvSpPr>
            <a:spLocks noGrp="1"/>
          </p:cNvSpPr>
          <p:nvPr>
            <p:ph idx="1"/>
          </p:nvPr>
        </p:nvSpPr>
        <p:spPr>
          <a:xfrm>
            <a:off x="517525" y="980728"/>
            <a:ext cx="8229600" cy="4525963"/>
          </a:xfrm>
        </p:spPr>
        <p:txBody>
          <a:bodyPr>
            <a:normAutofit fontScale="77500" lnSpcReduction="20000"/>
          </a:bodyPr>
          <a:lstStyle/>
          <a:p>
            <a:r>
              <a:rPr lang="en-GB" dirty="0"/>
              <a:t>We have been chosen to for the liturgy of acting the part of a sponsor for this year’s Tragic play at the Great </a:t>
            </a:r>
            <a:r>
              <a:rPr lang="en-GB" dirty="0" err="1"/>
              <a:t>Dionysia</a:t>
            </a:r>
            <a:r>
              <a:rPr lang="en-GB" dirty="0"/>
              <a:t>. </a:t>
            </a:r>
          </a:p>
          <a:p>
            <a:r>
              <a:rPr lang="en-GB" dirty="0"/>
              <a:t>A liturgy is a “compulsory public service” that required a citizen to “not only bear the costs of essential state services, but also to supervise their execution” </a:t>
            </a:r>
            <a:r>
              <a:rPr lang="en-GB" sz="1500" dirty="0"/>
              <a:t>(Christ, 1990)</a:t>
            </a:r>
            <a:r>
              <a:rPr lang="en-GB" dirty="0"/>
              <a:t>.</a:t>
            </a:r>
          </a:p>
          <a:p>
            <a:r>
              <a:rPr lang="en-GB" dirty="0"/>
              <a:t>Whilst the Great </a:t>
            </a:r>
            <a:r>
              <a:rPr lang="en-GB" dirty="0" err="1"/>
              <a:t>Dionysia</a:t>
            </a:r>
            <a:r>
              <a:rPr lang="en-GB" dirty="0"/>
              <a:t> or ‘Festival </a:t>
            </a:r>
            <a:r>
              <a:rPr lang="en-GB" dirty="0" err="1"/>
              <a:t>Dionysia</a:t>
            </a:r>
            <a:r>
              <a:rPr lang="en-GB" dirty="0"/>
              <a:t>’ was a “city festival” </a:t>
            </a:r>
            <a:r>
              <a:rPr lang="en-GB" sz="1500" dirty="0"/>
              <a:t>(</a:t>
            </a:r>
            <a:r>
              <a:rPr lang="en-GB" sz="1500" dirty="0" err="1"/>
              <a:t>Goldhill</a:t>
            </a:r>
            <a:r>
              <a:rPr lang="en-GB" sz="1500" dirty="0"/>
              <a:t>, 1987) </a:t>
            </a:r>
            <a:r>
              <a:rPr lang="en-GB" dirty="0"/>
              <a:t>and occurred in the spring toward “the end of March, when the allies were accustomed to send their tribute to Athens and the city was crowded with visitors” </a:t>
            </a:r>
            <a:r>
              <a:rPr lang="en-GB" sz="1700" dirty="0"/>
              <a:t>(</a:t>
            </a:r>
            <a:r>
              <a:rPr lang="en-GB" sz="1700" dirty="0" err="1"/>
              <a:t>Flickinger</a:t>
            </a:r>
            <a:r>
              <a:rPr lang="en-GB" sz="1700" dirty="0"/>
              <a:t>, 1914)</a:t>
            </a:r>
            <a:r>
              <a:rPr lang="en-GB" dirty="0"/>
              <a:t>.</a:t>
            </a:r>
          </a:p>
          <a:p>
            <a:r>
              <a:rPr lang="en-GB" dirty="0"/>
              <a:t>During this time there would be a “performance phase” in which there would be all sorts of plays of varying natures such as comedic, tragic and satirical. </a:t>
            </a:r>
            <a:r>
              <a:rPr lang="en-GB" sz="1700" dirty="0"/>
              <a:t>(</a:t>
            </a:r>
            <a:r>
              <a:rPr lang="en-GB" sz="1700" dirty="0" err="1"/>
              <a:t>Rasmus</a:t>
            </a:r>
            <a:r>
              <a:rPr lang="en-GB" sz="1700" dirty="0"/>
              <a:t> Brandt and </a:t>
            </a:r>
            <a:r>
              <a:rPr lang="en-GB" sz="1700" dirty="0" err="1"/>
              <a:t>Iddeng</a:t>
            </a:r>
            <a:r>
              <a:rPr lang="en-GB" sz="1700" dirty="0"/>
              <a:t>, 1914)</a:t>
            </a:r>
          </a:p>
          <a:p>
            <a:pPr marL="0" indent="0">
              <a:buNone/>
            </a:pPr>
            <a:endParaRPr lang="en-GB" dirty="0"/>
          </a:p>
        </p:txBody>
      </p:sp>
      <p:sp>
        <p:nvSpPr>
          <p:cNvPr id="4" name="AutoShape 2" descr="data:image/jpg;base64,%20/9j/4AAQSkZJRgABAQEAYABgAAD/2wBDAAUDBAQEAwUEBAQFBQUGBwwIBwcHBw8LCwkMEQ8SEhEPERETFhwXExQaFRERGCEYGh0dHx8fExciJCIeJBweHx7/2wBDAQUFBQcGBw4ICA4eFBEUHh4eHh4eHh4eHh4eHh4eHh4eHh4eHh4eHh4eHh4eHh4eHh4eHh4eHh4eHh4eHh4eHh7/wAARCAHxAo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CHxZ4q8SWfia+itNZvYbeG6dBEGBUKDxjjj6ZqHT/FviWW6Vf+EgvpEJ+4HQEAH1K1jePxPB4n1S8jhDRi+kJkU+/Rh9e9QWDadJrMN5NcRwRyrvb9033ickZGffnH86+Xi20evZW2Lp8feLIrlmOvXrRZbarKmQfyq7e+NfF3liWx8QStHtQtlIwyE+oI/UVy9zPBd6aF/dwsYyziJdwcBuJDzkcEA49qzLxrjSr7ybi4W5tpYMrIFDZTHQZx8yntnntWyTFZdjubfx/4sVAk+tS+dwDmKPGfy9KoXPxP8Wq58rXJFCcFXijJPv0+n5V5le6nGwiaGYs+0ByHPQeoPI5571kXt/KjbSzMMn6ito0W+oNR7Hu/hrx/4sv9Rt4ZvEAMcivhDHEGkYKSAML6jvW5N4x8RQxM8+oyQeXkS+ZCqlcHhsY+6elfO/hvVH/tiKb7Qts8SMEbacZx3xyMgnmu0fxJqtqYf9Pt9RhaIoAxDleBxyOo7ZyP5UTpSVtRWiz0y48beJVQbtYKqfl8xYkK4JOCRjg/zqJPHPiZ5WU6rIT0+WNCB2DDjJ55x9cV54/iOGe3dmgMe6IAq+Mbh37gjis06gqgyDMcbJ90HAyR1xzxnH/1qlU5dx2XY9Nfx54lEqr/AG1clgDuRYkIOMHOccHtg1nXXxI8UwSyx/2vcq0Dqjb4lXJIyDgjOOmfrXnv9pOssyTOcyBlVwQM/n24Hp0qDVNRvLpDILx3mcjzN8OUPZstjK8heenb0qlSfUWh6ra+PvE91sh/te5iaVxGsuE2qx6ZJHT+WKhufiNrUT26S6xqAMhCSNlVVOxZcD5jnn06jHevL4dUkgJiiLPF5oRzkGPgcck+hPBzwD0xT/7SuorLJKskReUBlDbeFChQT8ynuOOmafsQ0PUIviF4jtp/OGuNdQgbneSPdFjp0GCB+ortdF+IVvPHHFq7PY3JIBZG3wsCcBg3YV86aPriXl5P5p2RDYF2qcDPUEHtkYx6Ctq2v1sLO7t0QtYyyMyOJAxcg8dOVP17U+WUBOMWfUHmXBAYTuynoQ2QaTzJj/y3k/76r560DxfqFiIk0jUjGvlrmNiME++eCPevQPD/AMULLzmsvE0cWnTK6os8Zyjbum9eqY7nkYxWiqfzIxdJrY9G8yb/AJ7Sf99UnmTf89X/AO+qSNo5YllhkSSNujowKn8RTgPy9a1WupmJvl/56P8A99Gk3zf89pP++jSkc0uKLANDTd5ZOOnzUvmTf89JP++jRjmjFFgDfL/z0k/76NG+X/npJ/31RS9qLCGlpf8AnpJ/31QHlH/LST/vo0tLiiwxu+TH+tk/76NJuk/56yf99GnEcUbeaLCuIGk/56P/AN9GjdJ/z0f/AL6NOxRiiwDdz/33/wC+jRmT++//AH0f8adikxRYLiDd/wA9H/76P+NB3/8APR/++j/jTgKKLBcaDJn77/8AfR/xpS0n/PST/vqlxSYNFhCbn/56Sf8AfRpdz/8APR/++jS7aAOaLAG6TtI//fRpN0n/AD1k/wC+jTsUYosAnmS/89H/ADpN8g4Ez/nSkdaNvNACb5f+esn/AH1R5kv/AD1f86WjbzQAeZNn/XP/AN9UeZNn/WyfnRtpcUWAQyzf89n/ADpPNm/56v8A99Uu38KTFAC+dP8A89n/ADoE0w/5bSfnRt5o20wDz5/+ez/n/wDWpfOuP+ez/n/9akx69KTFKwB51xnmZ/zpRPPgfvn6ev8A9ako29qAF8+4/wCezf5/Cj7Rcf8APZsU3aaMUAL9ouP+ezflR9ouP+epH4Cm4oxQA77RcZ4mb8hQbi4x/rT+Qpu2jFADvtFzn/XH8hS/abj/AJ6H8hTAOaMe1ADvtFx/z1/8dFH2m5/56/oKaVpAtAD/ALTcn/lp39BR9puM/f8A/HRTNtLigB/2q4P/AC0/8dFH2q4/vj/vkVGB+dLQA/7Vcf8APQf98ij7VcY++v8A3yKjK8igrxT1Ak+13H95c/7tJ9ruf7y/980zFGKNR6Ev2y4/vL/3zR9sn/2P++aixzRijULEn2yf1T/vmj7Zcf7H/fNRbR7UlGoWJTe3HJ+X/vn/AOvTfttxgfc/75pmOwpjDpRqFjm/ifeTt4ZiB2f8fkf8P+xJ70VD8Thjw1H/ANfkf/oElFVFuwrI4rxJDZy+L9XZ9kbfa5Q7hzyM85UcMPasuTSzaXCwrqBNuwDRfush1/ugg8dOPXpWhrU8U/jPWbSN2gvI72VtjADzPm4ZTnrisvUGljjMDLhg+7DoPl5Oee/NeNT2R3i6noRj8iS1ezs5Jkb98khBLdSNv3WUgfXPHNeda5NdaXqskalpY0LYimO9VBbIHP3T+Arsl1y5t45oLjY0KqECABckdHG78entWPrJtdWjIOwt95XjUiVBwOSf9YMZOB0rupb3ZLONuJra41BriI7UZvlQJgDPUdaztQ3ecyMSSB1PBx2rV1vSDbyyNp3mzwFNzKVIwM8Hjrzj8Qa51mkckMzbuhB6gj611RV9URc2PDdpNM1xcRRq4hQFwJFDYJ5IViNw9fSteJtt0ohYiPaNxA8sk+mPXB/GsDRIXnldkTdsxkA8n/OK3sM1vFum3QsfLCOAGGe2fqOv6USWo4mnpahoI5oURZPOZQuMqwGfl9uSTn86dci3+0yrlFikBUB+NnbawPaqNuHt5YrcTE738xpHydy9COODx34PWp7mRbZoW8+Mko3llgNhUcDqOc47/wA6iwDJ4258tQmMvGtwnmp8vYgcg8e4wDWffs01xFcbYgkilJIFkKgZ+YFeeRnt6gD0q5C00d7Cpj81TnbGCpPPPXpkYq/bvZXVyY2jQSSQkh0j+WQDGCVJIzzg46+1CdgYlxqXmG0kZzFBI6wqwwy7Cu1t4UBgTuI57EHnFVLeJ9Nu5rdtrSQxfudgO2WM8c59QQM4GPapf9FhgVZLJZ4JGUuUh3Hyxg55IbIx0BB4q1bQW7gXEL273CQgNLFkiRBwrkg8k98j15o0Aqahbxz6tZyy/aGLIUMiSgyRycbSw5yMEjBPODjmpbNLqOBriWKUi2kMeR86unJUjucdcHnBNNmhnkukbyIVaNTFyPlfHKjcOuc9+5zxVzw1rlnBpCLbRSQTx3kYM/nfMVLY2lTk5wTgj3ovoBbuBb7jZXmntaTxorvHJH/rAfmyrDgcE9arNptxc2lxLYSNqlpFOYJ02NvUALgbgPlBBwMnkjium+IN3ZPawTxtDMsVtL84VArLxnKt8wfcAMdxmuY+E+otbnUbWLzDPLsnRUYjDbsNgjoR8p544NSne7DoWfBHifVvDuqy3mkzTtbsB51spARsAAeYhJH0IwT61794T8Z2WsObW8WK0vM/KFk3xyKfukN2J9D+deFeOLeK11uK4WPE13boJF42yt1LjthgUYDg5BFbnwvvDfZs75pjPb7Ft5VQbcKP9WXHXHGFbnqM8UJW1RMldXZ9BkYODTQprhtP8RXtjMIZm8+33NlJeCqjoVI5Hfrx712GnalZ3yj7PMN5/wCWbHDA+g9fwqlNMxcWi0B+NLjnpSn6H60DpViE2+lGDSmlpCG49aMU6gUDGkcUnenHrRgU7CExSEU7FGKAGgD0pcUvtS9qAsNAopcDNLQFhhxShfalIBG08ZoFFgsJ3oIpfSlOcUAJjijHrSjpS/hRYBuKTvTj1o/SiwWG4pQKX9aUdOlFgsMo/I0v86KAE7Ug5p1AAoAMcUgFOoosA360Y4pcc0NRYLDcc0Y70vp0paAGkUmKfSUWCw3aKAKcOlKOposIYRxSYp/eg9BSQ7DdtJge9PpKBCCjbzS9qKaAaBzS7aWloAaAKMCnEdKTuaQDSOMUYp4pKYCDABGM00rx3zT6KYDAOKCKcelBpAMC+1JgZp+Oc80d6QEfemsOae1NI4zQO5ynxQ/5FqPj/l8T/wBAkopfigMeGov+vxP/AECSinHYlnmfjuOOP4h6r/aMqp50pa3kKFlKZIHK8hhjHPfP1rOlS8Wa601ryHarI0dyzOwQMDnIP3lPuOCMgg5qx8ZIbq38a3csjFklJaEkdsngfl+NcDd3E5mR2lnc4wMSlWx/dB7V5VFaI9BLQ6+XTrme1NncQ6a7wqrvcQEkRjkB2Trsb1UsAeflrkbhZbRxBLazIzE/upF4DA4yGHysDzgis6y1Wa1juIre7KvLGYz5jn97Ef4STkcHpwMVfmnudQ0i20cwyWUkSM8a3DhkYklv3bKPkU55U5GecivQjFkM19JiaeR4W80sOqyKwIIXgZUHOO3r79Kg8TWOn3zx2k8MkM2EMFzxyhGeoGGGc4yeAMHpXL2Go6xo9x5ErXEHISSEthiMkgqTx6/5NdD4fOj6rqaWbapJptzJGoQXKH98/ZRj1yPbmrs7i0KXhfw9DHeiK41S1iDyqBM8ZYqvOcAd847854NOZpow5a3Xc4DbcBt+T91SPzGQe/pWnfyNY3iR3VxbsxA2sTjI6LnjI6c/SotSQiwt1VJYg5ykuQEDj7wXAyMZzkYNJvm1C1hdHRIdPMcgeaJRjcBtZdx4yMdvUcc9e1QNbXUOpx2tveBo5CT5M6DC85IJ5wec5/XvU2nSMbVxdRl5AMwThhwpOTkdGw3PY8ng1Wtbq6QA3VlLLaSDc0UMe7vxhup9sYxjGKL6gi7OqtDA0cNtZvApjMkDFXkOSVLD1AyCRwQOaoadD9nCXkNnFcxCTejHJMeBhlIHY85/D0q1o3iK0juYFulkKS/unCIxZVbuo7nI/XFWtKvrKW0vollNzaqFaSQ2sieWpJVS20YU5wCehOe9F2Bn+d5VqitIJZSWxGPu84+YcZIwMEYHQHNLb6dJa6hbzW0kNnOsex4/MO149p8t1ZuCD0IPAI7U8Ij28c2nXbyWqOuUzmMMcdH6p05DcEEjvVwpLHqFvGskUYjuGDWkkRxFyWBTccBTluPzzQDRB9uaSBdQWKUDyw21RyoGc7gOgB/TjPNMTTNKmunvIYY1fDMxRyFlckbhjOeFYH5ejDpjpHqVisksN2Jvsc8VysbOBwqqeA6j7wAxg9cdas6rDYvdW2prIiR78RmC5/duzLw288Fsggq3JHfihPswIfiDcGG2TT96sA+Y97BmCAf3h1579eKofDa6a08UWTyEIk4e2+bsXHykf8CC/Ss3xNMbvU3XzhKYsQxttwGA7gduSfb0qrDJJaPbzM5iEbB0cjIypBIx6ZpxWgM9j8Z6Xb/8I+lzJI0cqTIzXf8ArCmAQQVxkDIXg8Ypvw0FpZWrtNNum/tWKMldx2cEbiBwvzEkMfp2rdNxDqVje26XBO5Ctwqj/Whjw0ee4z+ma8pXVNY0mdZ3t57CXzHMrpKNs77xksOeRjPzAZBNQr7Ctoe3afG1zf7du22MT7Sc5lYMBuwfu5GB1zUzRSQyh2MccmeQN2D0xtx0OeO1VfCdvNK9jd6hdSTXtxaJJLGZB5SHcMOqKAoGSOevPJrU1GSGzsZ574OkAA80GMsF3MADj07ccd6lqxN9TW0rxFeh/Juo/tKgMCxG1yR2z0J9yBXQ6PqVnq+npfWMkjQszL+8jMbKynDKynkEEdK87gl057i7ieScS2rLJOrhk8sFT8wbujDPPOMV0XwjZZPBSyRzLNC17cmKRXLb08w7Tk89MVVO5EkrHW9/WlxRRWpAUUtFACUUopO9MAFHelopAJQe1KaDTAQ9KUUlRXO7AK54POKmTsgJhRSJyoPNLTEBFGKDR6UDDvS0lFMAoOaKKBAPejH60UvakISg0GigAOaSlooGhO+KKMUYoASlpD9fypaACg9KKQnigAFBoBoP0oGHpQOlGKQdaQC4FJR3oP8AWgA7UUGloASjrRSimAf56UlKevtQetIQnY0CiimMU9KbS80ADrQKwlFI5PBHSnAcUCG0dqdjik7cUgEopT2pDQA09aaevWpDimNQByfxR/5FiL/r8j/9Akopfij/AMi1H/1+R/8AoElFVHYlrU89+JC2twtzdXTSbdP1e4ilCnOIpWJRh7B1II7Z/CvKNZ8t8+VkL1BI5I+vevVvF9s0niLVBHNKlrLeyLdKrBt6b8nAPcEZry/UdPkbUb21tAwWKQ7SxwzR54wDx+H0rzaC2PROSu4pA7Ptxn7xFamn6pqGn2EDxzA+TMdsbIAQpXB56kHge1OvYrUySQxxumcqxDENnHXaeKj09Y57X7LJfC1KozRNOpeMnOccfMmf73Ir0FaxkzoNPW21yzg0zT1XzwjCGGUKxdsg/Lnp7gH3GOlZtvNo1vLLpfijSZGmSUwma2kMU8LKcA4YEDrzx0x7VX0+z1K5W3js4/KvoJGk2yFfLZCB/FnPBB68e9N8R3cGo2EE11iLWLUtFdHBYzc/I2ec4HGeeg9qb0YHU6hHb6/p0bW2pzLqkLEQre45AHRyAVO7GAThSecA1j+F9U1HSdQOnavfzWEchUwpOjMqE8ZGQVYYPrgjvWf4Y1GUQXsIsVnkeExLOEdtpZgVzjocj5Tjr+VaFlNeXdmt7a6e91DbyCO6szEW8hgeCAOmOT2xlh0INFmtGtBnXeM9FvNJmso7O3i+xXiCISTwoGeXGeGQngjOMHtWbb8iN5GgXzSQgOBkgkMF3DqO+Oe9XNO1BL/RIJYZb+TSIWK3FntytvIMYkQkFtqsQSOSoPBFRyPoepQyyRakhcM1zA0I3vJKcZxGeQT6c5wazb7gLe2ENuzTNutC5QQyQuFjlHrggjIPUgjBxWalrDDJ5lw0Uo+YgBsMgJzlcdR79Aa1PD1zpOrmztVvrEShnzFOskbEMRsj9HXJbByCuMZI4rQ8Z2q6b4ig0d0ghguULwI90FSNc4OGb+HPqB+FHqBQ02W10uZbzSRCbwF/Mgu2UpcI+C0b7eCTjPB9/at3V7Gy1a4W301BpWriIsumXhURzbiG3QzMMMAM/KMYyenNYq2stkjTW8cd225lkBTeYwDzu28r1yCQQc5rRDaXe2qafqH2qKJnMwJAlRZByG7EKM9Vx6UMLGFPpt7DcG21DTW0ud085FlGWRhtVwyjIKOe49+hFZsctvp+l3t9Dp7Q2eoxNGUSUSRk9BE6tklgcsrjkj3Fd1bI10yWont4AQ0CbZn3xbwfmj5+Zc84549MVh6ro9xqn2fRFjthqIkmkS5t2CwXGAfkaI4Mbs2QMZBJ4HNJO6BHmuofu2ypX5hklFIAHXGewqK+LR22NwGOuTnORn8ulX9Ws7i2kEjxskUhyWDEq3TIJ7MO4PIqg0ghf5WJdSQpU8dMfXNaIZ63ol7FNFHdwbbZ2iQSRsxRSCBuYc8EZ7D8awZmtbHxh5raaj751IkaTzEnXA3RuOmW+YgnqOnOan8JzJMI/s8SJG1qC1s+XXzFU/MA2Mg4OQMYz6VR1tt11FG0LQ3GFDKXADLv2lSeDtG4EBuRk89CIXxC6HqOm28EWt3Ok6NJcWKNZJ9iVo/Njk6sxD9VAwMjJHX2rbuNSu7PT9PS6mS9+3P5DX0IAVHb7vydcHisMtq/hvxPZ3HiBjJAiKNsNx80BAYBgq4Up8oBPAO7nnmqVvpczeO/MmF3PZXW+WO6SEKwzzuUDIO3IHGe5xU2bZJ0+hNf3Ut3Z6rZkTRMsMs8ZUBxgFSV7KQfzzW58HAF8JXO0IUbVbpkZPuspbII9q42K3n1Xxxq2qWFxeaULcLCziMyLL5e5XG324IU9CDxXYfBW6a+8FNcvbwQO19MH8lNiuRtG7HbNVTInsdrS5oHSg1qZiUuRjJoxSEUAL2BpDS0d6AAUUUUAFH8qBRQAgNGM9aWlpAIAMUUtFMBDR2xRS4OaQCUUtJ3pgFKaSloAQ0e9Lik9qQgPWjiijuaADijij8KKAsHFHFFFMBDRSmjtSCwlJilooASgUUtACZoox7UAcZpDEpee1JS9qAEwaWkpTQAlFFH40AFLSUDtQAUtJS0AMPWk56fnTjRg9TxQID+lANJSigEL2pPSg0vagYhpDzS0hoFYSmkU48Gg80BY5P4of8AItR/9fif+gSUUvxSH/FNRf8AX4n/AKBJRTjsSzz/AMbJJHq+pt5ClBeTEMuVYAt+RrzjW5mkuZmWTYVhGzcu4n5ePbt3/pXrPjB7O21XUV2/vmupRJDLETlSSQw6ZHGO/wBa881PT7C8u3kFtcxAIsZ+yv5gGefutyf6V59Lod62OHLrcTNlS+M8heR/hiqrbI5mt/ODpzgHoSetdX4j8OR6Tc29z9qivrOYEebHmOWPnBJU88cZHNcve6RqSys8EbTq2SDEwbPocjjpXdF9jNkUdxMsbrIVZI8LG0gzsOSAQw5B9ex71rahKmrtZWvibytPcJiDUrSMMhyBgPGDjbnHzKQR1wawpJ5IkMEse+TcuVPBz1xVu1vBbyswhO6MLJAZEXIkXsR0I+tX1EybRta1nwdq1+tndRWl3CTbyS7d6Mucj2YZGQe3WnTahqWoeI21/wC2b5rpw129tN5R8wH73Yc8H8/Sta5Nrd6vqbwXxtb9vJKxT7VjlwAXX0HJGBg/d4Jqnd6JMrus1pdwZJcpBCGzIADgDnacHgjg/jS0erWoy9YQ3llK+r/ZSouEKSyI8ckEjscFyynCMGHQ8HOOMjIlq9/qkd3o8Li4ysk9sGUL5i/fwpxwcceuSOoq74VS5Twkz2Mck8J1D57iyfbPbuVA+aMDO0jAIGfXHaqmjanc2GpXImklW/mJkt5jaiSO6jJKtFIi52E4I4HBHSk9GNM6WewtpNGuPFHhaa0eO0jaDVrSSLEvlEhmUqRnKHG1wAcdc4rz3UvFuq3mvS3i3EojSVWtopJC3koPuqD/AD9a9U0DxWttax6L5lhPJfnyi98SkM0edjBcj7wQrjP0zXlniHwvquja1DbTWDjz/mt9rho5hkfKj8A/TrUrWWoLQ6DSNS1TxHpmrSaX9qXXoIkb9wR5ksAPQYwTtwMcdMCrmleLLbUNK0qG/W3sNSDOlxeyKVWTBOGKj5RxgE4Bz1rJ8DJpem6lDq2tW+saSUlZFnEci2ykHDKZF+ZT1BBBFZOuWmhx6pq8dlrUl7bQSB7GXZxMu7lWJ7gE/Ngg7enanKKWgI9DghuJITJcRQhFIUgnapc9MZxgnqCeCTipp5dPulWz1Sw/tOJQUjM58uSLnopwChAzx/8AqrgtI1C5sbaJdN1RbuKaBlNtdYHldioJJAHOeQAfbFdb4fv9P1bVobCW4htSpLrHdLhXGBujDgkDGOCDgZHTNS1qDKnjDRH1aSS4/tu7vGRB5IuFxJ5YGFXd0cjAGc9O1crrfh2602xa8jure4ihKi5UEpNbse7IewI+8pIr0GTfa38qRRyMsbKu6VCMM3IU54OVJAx1HIqrqct7Bo19Z6Zp0T3Uro6BkXKqCd64I+bcOx44oUrDMbwfdLNDbWOoJ5SLGgtcS+UWzkBh13c9eQTjA9K2/HFjHb31pd2bRyxz3AYqrKGLYwUUgHkkHt6cA1m6fqGmak6Q3ubWNZFjeG3hWKW1kIwCq7cFd+MqQCMkg9q7Dw1JZaHr1j9uv0a309mktxNE4SKZQcNknapwWI9MewNDtdCOtj12OXUxa38FtPb6lpiQ2rW1x5kk7jcGTfgEZOc56EVijRNauL9NMuLz7JdWUcdxav5vMSljtV0HUjO07exFdFol1oV9dtJ/aFpcJJKksaW8OI4rhAzOyMpIB+c5B69R3qQaRrFvI8k1xBqhbfNaXTttLO20eU6jgphVII6HNSiL2OT8X65rGj6oun/bN91GY7h5kgCvJN5YDZxjchPfjkd67n4FADwEMAgG+nOCcnnb3rgfHdreTeL7G31B7OaKYqPKizvRSwyGH94An684xXoPwSWKPwVLFDMk8aalcIsqDAcArhueeaqnbUVT4TuKPyoFFamQc0c0UtAB/KiiigAooooAKMUYoPSgApR0NNpe1ABQeope1JigA9aOaKKADtRR2ooAKBRRQIKKOKKBh+HakzSnrSUgCigUGkIWj1pBRTGHag9KKU80ANPSilopAJQOtLRQAhopcUlACGgUuOaMUAFGKCOKU0AJRxSe1KKAEPWkpe9A60AJj2op1IBQAn4UUGjvQADp0o/CilHWgBKCKU9aQ0AJijFKKD1oAQ9qa1ONI1AjlPij/wAi1F/1+J/6BJRR8Uf+Raj/AOvxP/QJKKcdiTG1641QnWIJxbGGWaURPJEcIoYhcleeO3H41yMJsdMEMXiYW9+zRKGaO3bzImDcFJE69TwVU46mug8XeLbjSZ9QnWzW/wBOt7p47sxyhZ4PmOG28jaDgcnByM4q9YalpesWFte/Z5JbgM0YdAIpA3uFJU847kEGuCk1a52O6OP8ReE73+1Rb6W0smnTjzQb4I0AZzgBWBPzN67RnHWuS1PwnqGl3bWU+nPGUx5RhUvkHJ6jP9K7XXDf6FqYmjhHkH95JJ5HkSEE5CBuBu4PHzKcYwKiiurzxRNf2tnqk8k9mhaEXNmqmRWwPMG0fOBkHjDDPBroi3bYR5Xd2zXOEhkjaZgY5klg+YMDx2yOMcg8iqkvh+8Yu/2aPhcnZLjP869BvZfFWl+H7b7ZotrrlhE5ebULRvNZ8d3jcF1I5BOBxWhoF58N/Et6621xLpVzLGgis5OhlJwVV+QR06gHv06a3sK54zd2coeSbzWHlY+Z17jA6j04rU0XV7y0sboNqX7+JBJbTtMXCnIyh7jPbjFej33wv126s3m0to48szeXcSIody2NqSqducD+LH1rkNc8CeKtPDDUdGlj+Xjy4llPvyOev16076Dui54f1XQbfUDq3/CQHTb91Bu0+xukFycnqoBx2IIBPXp1qj8RdS1C4e31G0XTZ7FT5aX9nIJ5EkOf3byFQ4B4Khxng4PUVzqpGI3WaIMcFQd5U4HGdpHPTsa2fDOpSaOxnmNtc20sSxXFtNZJItxCWy0bkEMTkAg5449BRZJ3Y7djVs/Ex1KzXw/4o0y3v7KRFmjlDGOUSgYDKwO3cw9hyPWtmS2S5/s6eDU7wqLsfZfPdZ7YsFBUYUrJHkkjnkEd+lZfijw4+h6tpes6G63PhjVdqRSz7Xjti7YMcj/eCg4IJwR0zkc3rXQdQ1iykm8KyWNvr1pdva3OnT3ES+ZHzjbuASX5skMCc7vWk1tYV0Sajp+n6Fu1rSoNRt3lTzLiwlnN1YznLblSQYdJOjKJAM8jNcVqUGgQa3p0j3F81jK7/ao57fbLCM4DLt4YcjoeqmvSZdQ8T+H9B1O58X+Drq1ea2aGW8gVGicseDLgkxndghgcZ9OtcfoN34f13SrTTvEEcqXdtG5ju1UB2LEbepCnqPveh60JtPUEzEhjjsdBsNUZIJ4be/mtUkMakvE5yQwbvjJB7ZxW8mg6tDbWmt6fawa3azKFuNPnUFgxUE7frgEY5HHWtTxJ4Jmj0GKHTlSW3lZruSO2YGQsFwBtA4564yOO1czpniS+8OlYZrGWNY4zC8MzdQcYwT9M88jsaLjLNv4qSPU4rUW0Oox3AESRyQC3kiKk7YpOdrAZIJ+U9eRmuoZba/lUpA1o+QWIn2qpJ/hDnqBnAyCSCPauG8XXd1q17ea1Y6TdWtnfSCWRmBkG4LjOQMDvk981n6N4h1G0RLMzCa1cbHQkcgtnq3BGex4pcretgPRdU0mF9RMjyR3HmRlDdCNlWWIqcq4PXGDnqRjis6a5j0CM2+oR3t9paEFJFYTKqtxtcMD93GQwxkEZ5qnaePNc8N6xaQ3kUMigKZ457Xy5o2DHDMVxubachudyMM5rqLfxF4Y1SyvbuS5gtLpTui+zRkREsCUUvgbc9CHHB4yRik7rcBNI1SOOys7zT7zz9HWOSMhISssEgQsuYxwRgckZyOetdLpWqXFvY79Oi3MNsiWXnR4uMIrHyBnMe5OxHU5rkLOGBl+36HfafcPbkzTLFKiPHgA7TtOMnrk8HgUt7Jp15fwzQW9vYaxnc0UylFcDkqQvK9yShyNwIpPVhY7W58QRz6q91Jo0Ug8g+SlwNr7cghWfHyuOfl5HBwRjFdn8KdS0e60y7stMjjtJVuXmezzh1BC5YDoRkdV46eteS32oJNFcvJBcQuYAZLmecy28EzZ8tt4UMwzuA3ZGCc9qk1HS5bbR7HWra4t9NuLeASCISMI1XkAo5I29vbHHTFEZNENJ6H0R+FFch8JPEN94g8JxyapNHLqds7RzumB5i9VfA474JHGRnvXYVqYtWYgxS0DrRTADRRRgYoAM0Ggcmg9KAFFBpO2OlFABSrSClxQAUp603vSigA5pPwpaMUAHUUUUfhQA2lpaSkAUlKtLigBuaCAKU0UAIMUtAo4oAKQ/XFLR3pgHFFLjpSGkAhooooASl/GlFB69KQCcUUtJTAO3SjigUUAFNPWnUn4GkAgpaO1AoAKSlo75pgIKWiikAmKO/elooAQ0ClooASkpTR2oAO1GOaD0pO1AAaaacaae9AHKfFL/AJFmP/r9j/8AQJKKT4p/8ixH/wBfsf8A6BJRVRWhDPNPFF/Haa9rhWzjZ3vZd5SdWkC5YMDHJxtPXA4rK8I3Gn6VJe3f2q7tIeUeFYyUWQodsgBY4bA6A4OPan/ECxvovE+rSNIZoHv5Co4BjZm4BPofcEHpmuFv4/s9yRfW5tLncdkzLvT6HB249q86ivdXoehZM9K1vXZtY8PXun/8JPZW2XRkZlcl1TaSSnO2M8EkY2kdCKxp/G2pWNxKZL61vHiLeTdIyTiNwfRlDquAccmuStZNY3RsunW17AhLHyYlbcnHVDnPbp6VnJqlpqEZiaCFZ9rIDu27hng7WO0np6e2K6lAz0PQL/x94hmttPljurOS8gkUyyCQRyTqCACctweSCVOePSqkt14c1m/aebT9Y8PXk2ZEuYbZJQZMH74AGQTg5AHXkDrXO+HrXRI9XSLUtLn1qykicR2QmNtI8oxzuHXHPCnn9K7DxDYfD6SK1m0a01bRtW2lfsUly4QnbwyycqRwQfr04q+WK1J6mdF4v1rSZYrTSLCC7b7IVNxDbyKZ1PdomypYZ7bgex5rb8G/EO8tBt1y3FypkkeOC3t2AQjAO0Z5UADK9jzzXKalpcc3m3WkXV2jwoFeC42iYnoWUrwAe3QfSq0d5fqY7XVNMgurdspDM4AMRxyQAcg89VPoe9Citx+R7La6l4c8YQjTbu3jjZyQ9vewMm4H5l2H7rHPfg9OOTXJ+MfAPg2zsZIkuNX068jiDhIo2uFJLdAnJ/DOQDWPbpcPo6RWdxerGm0pDMcCI7iVKEsvHJyPbFaa65p8NpcNd3P2o3DKzJduzL5m3C/vB8wyOBn0AB4pOTT3EkUNO1L+x/Ac+hadHPrVneXbxvHeWJgH2ZkJdQc8NuCtk8DHtWLYQ65Y6dHq1vYaK2o6YRiOawAeRQcfLJHxKQCMg4P8QzzXc63q2lX+n2+p/wBp3dnqENwn2W9RUeWBu/K8tGQOc5GCfpV/TPGWl3GquJDZ6O7lBPEwAtruNjgvC443dwcdsGhS1bH8jlNB+LN4WGn67YW8tjJGYX8mTMhBXBDCThiPQ4PvXM6e/h2aWaO41CSwkjR4zJBbqINxIAfqW+YAMQBg8969h1jQfD+r6ld6TqGh2kl3bw/aI5PK8iSWE4G9JU+ViG45xk8Ed68nuPC3h7ULe4a21K+0vUNLl26hBfWzL5kfIEiDseM7Se5x7it0GmWPD3iLTPDl4YZL46lBJIfO8y3IEQPDNG3oRzyFwa2Z7y9mu7eSCS11vRd6xR3DSxxXTsSR+6boxwBmN+DnIAzxyWteC9RsbSPULW+tdXinUyRiBX8xQe7KM9McjtR4Qn17wxdwBLdLnT9Qn+zXFoyrLDdsRypDdCB3wCO9NK+oOx0ME2lSC6Xw/wDbrd7cbnWFWMZXzNwYBsFGDNhl5xzjNRXWhahc2y6ja3cN5dWs5meCUJGkqEAEK2Oc579xxzW9D4f0nVLSW90KUyQglZLRw8ctqw6jBJDAcng++elV5dHuorcPG891FHnLIGfrzhgDz1BBGRikgIvF+iaL460t9d060vLTU7e0MU1o2FYuikorjGBgKQCOoGDjArzHw5HbyCdJGKw39vJGrM2PKYDchOMkjco/A163Y3U019JdQXV1a6jHEIo7gqR5iFfuuOrryf4iQRkVw2mabp2nMmkazZ/Y72N2bT9VSY7CRyF3DgAMCM7TweRQpdxrscppOo3WmX0d7o97LbXSxgtmIFgc8qezKeOvBGa9R0XxJY6lDNcyaVafarl2+0GXhdhQ8hs/KODkDB546c4em3+l6fqMmk+J7GOfT5YtonnG+SwZlIY888NzkegIyM05ZXsYrqw1CPTNRn06RY/tcUKmRrdgDHKGHEqcjr84z1I6N2YMtW99rOl6jFpy2EV0lxG6WM9uwc3AA4jcbgpfAwQeSMEZrb0HxjqD2ey20+R3hkeRLUhWaPdgPtjP3l65GfWsTUo9NvPDv2C11L+zUuCBJFcEyQQyDDB1fBdVDAc9QC3YmsISa7pGrwLrF4YLoHEVx5gdZB2yQCHXp8/J/WlZC3PVNFvtPsNYtfEGg28we13Ry2sIxHcKVOYMKMI+VXAIxnGOvPqXgTxTZeL/AA8msWcEtqfMaKa2nI8yJwcYOPwP/wCqvBrLXrm3u4tRuNQ3W08iQ3gYKrW85XlHwDuQ9Q2QMgEEVuab4sf4deIdSlm0Oeeyu1S5u33sswDHmVRjayBiwPcZB6E043uRONz3sdaACB60kUiyxpLHuKyKHUkYOCMjI7HBp4rQxEopaQUAAoopaAEoooFABSkc0UGgBNtBxSikoAKKUUg6UAHegdaKTv6UAH+NFAoPFABRQKOfXAxQAGkpaKAEopaKQB2oFFApgApD1pTRSASj8qKUUAJzR2oooAKU0UUwEo5paKAE/GijntS0gE96OaPWjvQAflSUp5FIBQAHpSfhTjQKQCUUopKACigcd6KAEPXNAope1ABSGg0YoAKbS0nf0oA5P4o/8izF/wBfkf8A6BJRS/FDnwzF2/0yP/0CSirjsQzzDxiNSi1XWJIb9o45L2eGSCULIsibyfuN04PB4HpXETXGk2KIbyKazaT5htuWdiBnAA+4w6A8g4PTiu+8ZLt17Um3yti8lxGWDbSXPIU8Yrg9a0uO6/d31jGWjjdt3ltDLKewyTtPYcHPPSvNobI9Ap2Ol6feSG+0a/fT7xZlPlPN5ci8n/VHgH14/WqOqTQ20rmNY5rrecO8fkyE4y3I+VgPcc0+W1/0UyNYzrbIAIdyYRDj7pP58Y6itLwxot9qECvpMmmm4+eNtPk1BIrh+PviOXCkfQk9sV2/kQ7HPpb3M8MkyxmJbcqZSGLIAT8rE4J4/wDrVd0fxBd2ziO7t7a7iEh8t8SfIuedoHXPv71ueJ/COv6ZoFvq2t+H7vT7CQBDPEoCIWPCyIWJQlu+cenUVzUlhCIY7v7U6qxaKLDEFXXHO4gjBHTB9aonc6e6urfUo47rS5JtOCEmMCMXSFgcMNv3wOT2OMCobNbq7ufsWrW0flTbjBPafKmeMkqDt3bR3UHp1rKsLXS7FopbnUpbJ4mD+YpE5Yk8/u2GCdp6EjPrzXReTDqVm8NpFd2moDLK0QMcE44YEpliuAATjcPaloAfY9KmmkWW51BLm3LxvtjIyvXcMAA9R6Grun6Xplvb3UMUv9oQSZhjlbBEZbsyDlM9cjIB5qDSre8xPHfWIN/vKlopxyAPlL4OGbHRu9V9ZsEjj+0SNd26yI5I2cHPuFx1GeRxnPcmpdyh5aLRXaGTS54I3YxiSSdcSg9QjZGFPPeqsmj30OYTfSR2JJkhhlQpIisPvLgbW9COe/FX/D2tefCtnHqOn3kJUq0d/biNsY5Vhgg/XnsfaqkdrJZ6sX0KW+01FAa5052LRsDkeZGB1XknIzxyO4o6iH+EdVvtMu7my1SJdXVAFt5FuHTyM9QVT+A4B4BwQOOoq9q+o/2nqt/fatp6XUaRRxT/ANns7ShfmVW5wGGWXIZOezZrZiv9NvtMeOZYbm1h2szTRiRYjjnYfvDBxnjI9KijsNLkuGMOoNpl2kRIkMhIEZPI3EkDkA8gEUm0BwXipv8AhGtc0/UdEs7zTYfkaPKyI6uvJX96NzDB6HPBwDXbXGuJ4qubWG7tYo5JWFzb3COA9tKoysquAC27ABDDI5Gcmse40m5vIZPt2sDxBaI/z2V1cFWbbgBopBkq34e3Ncndadrmk3n2mGG6ureN2KpKPnAIweg9D1HWqWq0A9s1Oa1uLyx1C6VrKO5jk+2wx/upUmTaFBVSck5HPQ4BqvfaRqIjkutK1a7VpEydODBnj54kVxgDB52tngkEnt53pGv7bzS7i+uooxMgDCYMx85D8kjKrArhs4J656Go/wDhY19FqccsiWh822MF20cR2O43BZccbTk5+Xjn2qGnsFjph4kW4vLez1KS2t9RgZQy28pgbJyAQS3lseMkArnPBNbeo6foOt2dpIs0VyXDCKW5jVZGkGf9YTj5s8FTz17Gub13SptY0+TU7JbSCaOGWJvOi4dDuPl+hOcjOMgkdM5qk1rf6LpT6hBfJp11cwxvBbXThUchQHLKTwxAIU9xweop7IOpbk0u80uE2t46SRKzQiMxhwMjcQh5Vx/svk4PB7Vyeo+GYbWYw2KPPb3M+y1licIUYAnY6uRjBwcHkDNaHh7xrLJBJpWowyxI6FU8lCATnPzL2x3ZcEY6HFW4/EFpqpg0/WtJls7pQyfa1TP2k5+WV+m8juy8kU1dDHW2gywwNcR2V9GfLEUn2q7jMcuUAOFHHXoR1GRirtxoN7P4Ti0y+sxcC2L/AGaa1nV5EYZAQjg5/iyBg4IPJFRwreW91Hpd9aBo2Ki3uLWYRxOGOQDxgjPIJ9SM10c2qJomoM2oWcgmhDSRSLGoVB0LN+gJH40m2I8x07w/q+paNcSR3VlzEDIkk+TLgb1kTHVlGfkPvxXV6ddXmLeSFL6Z10q3EYgl3Dc7MHQxHk/MvoR24zVSSOxsPGc8el/atNW9jRoIbr97BIkqZIGQrKC2Qp7H6Vl/EeS6tI9G1GzvLiNx59uyM5EkWxxtG8deP5VV76BqfXWmzNc6dbXDkFpIUZtuMBioyMDpz27VPXyr8OvihrPhTURHNcHWdLlZDMsrsHXJ+YqTn1/i7jtX034e1iw1/RrbV9LmMtpcKShYYYEHBBHqCCPwq077mEo8pfpf50CjtTJEpelAoNABSUUGgAFLSdqXrQAdaQUppDzzQAgNL2oo7UAFFFH50ALSd6O9FAAaQ+lLSHrQAlLRQOvekAUUUUwCiiigA9KKKKQBRSY5pTTAQUvekpaQBRRQOtMAooFFIAJpO9KKCaYATSUopO9IAope1Jzj8aAA0UDmlzQAlJS0e9ACUUtB5osAlHY0YpRQAlFH50GkA096DSmkxQByfxQ48Mxf9fkf/oElFHxS/wCRYi/6/Y//AECSirjsQzzzxZOW8R3+YHZftM0ZPynPzEfKMggDjnIya5PUb54Y/LF4pj2cRJ904bkFW/ix1zW34yR08V6j9ojhgRtQf50LbipckNjr268D3rjNWmWS9ezhWVrll37i6qkiqCTtJ5zx0PJPavNpK8Ud5Ld/ZfLc2F3cgtnzopGCxyLng4JBBGRt5yO1VNWhkvLhp43S+YdNsvmsSSfm2dTx1z3HeoY5NtmH+12mHOJ90m2TI6RtkYBBA4xzjioTP5zvMFkV4RuRo2JjRjhsDP8AI568HFdaWpLNrSrjXtNuWbw3r1zZWzo5dAzCHaoLEeUQwb027f5VnPqzapfpdXP2EzEsZ2s7aKFJsNxlFCqWHJGQPxouJzLJaTL9gT7SFke4hl8uQdeDnkHI6Hrkc4qO4t7CaF4ZLW4WWFgwddrHJbBB/RscnryapCBtJjkjLLbjfLlQXyOAMjsR+Gal0ya90zVbSa3bdLbOdsV2SVY9Nvbjrx+vaqWqfare4uLW3vInG7y2VWABHQgdR1H49qlsLphbiOTe+zLBRyQAPTtyOpznimrsDc1bWPOlbUIbD7FcuiAiKZpbaYqCojbAynUnOeMVyVv4i12zuJpZ/OuEdsvh2wpGMEFeBwMcjBzyDXUQ3BW0ZjGyCcLGv7sAnBB6AdMk/r7VUu4oBdOLX5pVdg8cisN6jtngjjOOalWTtYfQh0/VbnxfqscdjHpmnahAvmozIALlweAQvAIGeQP0rrk1C3ttBuLi4spLDWIvln0gjzBOf+fiA8FCASflLKewPNcPdWHnTA28bvco4b9wR5i8E5BAyfr9aSC5upXVpri6njhyyGUeaY1xyoYYIU9SOlU9VYVjpEaPURd6lo0kRmnjZnspMwybuOV5wx4+vbFZlvfNLqBmvFEl00bCYyf6w8EYwoBOe6855qnpf2y2uRl4dQgBOyGd2ikQN1Csc4H9aNQ1nUr2+aG801Jos7tl3w5Kn+GQYYZAGcHB/WptqB0OgabNBp8s8MMEyySfuLdJsBoycggH5iMZ688cZq0uqzbo4rq+RYGRleBjvcxg8sRkFSo9CCPSuT07xHq+malL5NmJ9FunOLC4ZX2KSGwHK9ffv6Zrp7PxB4T1zU54ZNN1bTZLmZShiRZ04BUFj1HXJHXgUNAMmv5NNSRriO3u7Vy2Lkx7pTESONpGHA4zjBwcgipr+x8OpocU9z4ct3t55txu4pGRyhHbcOnKkE9uMg9NfS4LWztp7u01Z3s4ZQjMsABWUNgl4+mCMDIABAHfrFY2t/ePLaiyhuIWfyf3AAaOLaQWCON33sf4cUr9gG+GJNP1KxazfWlfyZIn8kcBpFAwGlDcAlAw7ttxWzeQ+G/Et7Pot4kGo38QEru8rLcGPceQeMnuQRn2rip11HT2aOa0tphExkebTogsznOPmVeHBIx2IwcHvXWeHtdj1SxDvaRXaWwBiSRkaQDPAWVQHGBkYI/E4NHmFi6/w88IWcgnmj1DCDc3mTkFOByGGCOh5B781nXFnbTy32lLcz3umRNvFvejbJBI3Ro5U/h6YyCOeTzW1o/ifTL8G10uSf5Qd9peuVfBIGEY5AYHoGznPXGMQxaZDd+IDcw6hC8lpNsMiMhaMFcEZX7o6ZU9CKLtvUm1jJttBtLCxkt9JhW4kVlbE0zvDM3G7KnOw9QdpUAgEA4rs7PSrHWtLguNPBlTaGEF4GJt3K5aNicNgng5x2PoK5bWtT1G0vZ7GSN55IcyQHyjCZl6mN15Cng4YZRscEcgLHrXm202t+GLm4j1aK1W7e3ZBJ56glc/KxBIwQVPICnA6UXYMytb8D3UmmNoOo7dlpvuNJmSTzGjiD5eA8BivzA9wMZ+XvX8M6O3i/Q9Rh1+0gmSeKGNZYpBHNa3EYIEgUkhsgruOfmDdK9F8MeMLHxJama4Fq5TMsMsSgJCcAEnPKHB6Z5Gfw5PTLjQbLWbg201xA0s6yG3kjGQ4d8bf7qk5HIztwOKfMGp5xYfD7xL/wAJlH4PSCCS4kbEd0D+5MeN3mk/3cZ98jHWvrXw3o1h4e0Gz0XTIvLtLSIInqx/iY+7HJPua4+wvpv7RjkeyEMkd1E7DtIrf8tFPRgVfnHQg57V6FjBxkHHpWsZXRnNsTt3x9KWkNFMgKWiigBMUYpaOPSkAhpKdRQAlBPJxiggUn60AHfqKB2oHU06gBp9KKdRQA2lxSjvSHpQAgOaPr3oooAQUp9fWg9KQdaAClHSg0UAApMc04UhFACUUYpaAEopffNIKACjFAo5oAMcUlL3o69aAAUGlxSc0AFFLSUAFGKKKQB+dB60UlAC8/SkpeKKYCUUv4UCgBKKWigBPwNLjrSGlpAIelIOtLR3NACHOelNboacaQ0gOS+KX/IsR/8AX7H/AOgSUUfFH/kWIv8Ar8j/APQJKKuOxDPFfG3iO9t/F+r2LiEQJqM4LRJiYjzDznOSRyAOBVPU723FoscMzahBJCGntp12OvPHzfwnHXGB9TW344tYf+Eo1OWGbT1J1KbzE6Mjbz1B9e+Ky/Ds+m3k2oTeILu/hiG4lbWzErOQCAQzH5GyOp6968+hZxR3vQ5zVV0lhuju59LkkPkNHcIJDtJySWA/Xqfas+db24iC215FLHGuSfLByEBAOVXOcHHPrXctdfCqSNlSPxJZXJYxre3cnkxGRsk7wquOM9h0rE8Z6PoGiakF03UxfWc0CXFrd2tyGaFm65IAyQwJ7cEZxXVcg5+GZLe1t2k8t7qIh/nTzDIcgr0OMgZ49vXirK37edOFkiiO4OzjkSHf0WPp8uTxx3z6VFa/abNmbNvOBJ5hkzzu9VbgjPsa2NO0XTfEF3B9l8UQW+qzjMdveRMFDYJ8vzcdT24Iz3qgM+aOK8mENvFM7vt8uMN5gLkD724Dg+gPH0qzoWqMt4p+zfbIoi2y2eYIAnUlCQdpz0BJHNLotldakIZLWSwnnhk2yRn9ztG4ja2MAgn3rvPhRb+FribX9H8a2FjFNHLCkIlfLB1BDFHTBBPBqkKT0OdBsmtkl/0rTJgCu1wzDOM53x5Uj6jP0xSz6R4juLS6eKOx1S3IyMOqS7hypV4ziTvwc10nxK+HunaTpkOueFNRlFlPN5TJPd4CMwbozDkEjuRj1rlbe28TafZx3WlzOIpZSrxpcq4BB2ge/Ocd6gFsULjJkt3KyncgBDvsIPcbhwD0wDzjrVtLGGVpJkldgqKxBhydxP8AD83IyMbvStd5NTvrTydcuHeCP5xMkfzbwMg8ZyD1I69TiuZsb/T5bw2t6ZjxtCRKDxjGRkAnt3GR6UtxmgLR54lWWGSSd5BslKbYmB4O4nuMDrxUEcE1yDHaafLcTE7YpjlVG0En73Tvk/hWukOpTRD+y7I28ERXdLqFwYVlyDjYWALcDG0dz6U/Vlgu2+zww6bGVnPmPPLJO5PPACrwBk4IPI+lFxmPPocMa3HnX7W9ygDrbyRf61NufvDOM8gds4qq2nwwS2txHqeowwSgKtwbZljL9Nu5SeRxx3roYLK1jgbzL29njjfK20e5UXPfD8kdunHrVnTzZIkH2bRleXc7NNJIWXPzfdjHygkdCc5pXC5maZomvS2y6lHDHfkfKEuJmgEmDwwZmGSDjpgnFb91farqmlma1lFoWkUXEFztuIAwOCF3HcDkdPfrT7r+0LyBFvJJGETfJiAiNVxnO0Hhsk5xgfU8U2a3hmhbNrHJI2MvE4J3DB5HXGMHIGR70PUQRaVeQ6f9ojSOG/ZXiIWQ/Z2UrkMMkFSW9xj3qpb29nauw1mzMcAgLT3IUMUJxjDAdipIPvWpp2mpNEYmadIegKXTAqSSAChx8vPcVWufMsbxY/7QE8SRmB2ltCyzBfXYTk/TikwIIPCGoeKUlTS3MdlthkIuFjVpwW5IZTu3KAM5x1P4WvE2hyeG7201K9E8izTLAJPtOJoyCT8kg5k4HIc9uDRbLdwqmqNpd7FJtDfaLGQbmU/wtt7Y7HJHsaWPUoNWdrKfV31K4Wf7VbRaiwEkTYxsXjDIe4646GmIqa1f6DrlpDp99d6jC7EC0nlVYDvBwQH+4CMknoCCe/Nc2P7b8LX0OqR3Npd3UUjxSjLRzXEBXq6HhivJDDJGOc13UkulWFpfRzhsxqZEnktgVl4O7cjEgDqucjOMVixxwjXrZtRtEm04nbZahYFpRCyjgyxjIRSD33DGQCQKEFyjJpaxwweLPhkJinlf6Zpsm13XaOXGfvjrnGeuR1rT8H6ufFWnw6gumQQ3ouY/NutyrtkAwZMEfMDkAjOM4PHbBuWtPDIN5ba4bAXDtC9pDG7xyKR82AThSuAQynnqMGr3gS4Fr4ij1C11SOPTJdyuTcKA4bdhXQ42sBtJx2XOKaY2j0z7FH9hm0yzZQ0beZFAkpyejdG5UfJwuQOK9E0O4mvNHs7u4ULNNAjuAehIzXjviC8uoPPutJktZwIpL4XC3GIyRkeSdo5z82MngtxjNeq+BrxdQ8I6ZeJKZFkgBDHqc8+g9QPcg06ZlNGz/Kl4ooPStTMQe9LTRinUAJS9qKAOKVgEpaQUtACGk9aU0UABwR3ozRjigDvQAGgnNA60HrQAdqDQKOKAEooooAKTpS0UAHWg/hRRQAhNKKKBQAE8UlL2ooATtQKO9KKQCCloopgJ3oApaKACjikpRQAZoA4pKWgBKKDRSAM4o4o96KYBxigcUCkVcL60gHd+aTj1oowKYBRS4pKQBSU4U0j2oAKKXFIRmgBO9IaXAoNDA5P4o8eGI/8Ar9j/APQJKKPin/yK8f8A1+x/+gSUVUdiGed63oG7xdrl/wD2iscn22Vo4QoZmJY/w9ce49vpTY7UwkH7TFOsTEOpiUNtJz931HX8zineOru9t9d1BrjTlaxXUJkFwseVJznbuHH1HUVw0evSQNMv72CGWQSJPvZmUjoN4y2BzjPTivOpN8q9Dvszvry3S6h8tdOtZ2bLPG8CDeBzlfwz+BrE1vT9KuJYL/VtNvYCzFWuYbjBjTHDOCMEcd65Fdfu545EF1IUicvC80WXGODh88kA9P0q/Heaq6j+yZr+9iSRHEM8Wx589SjAkAf7J68Zrpjcho2YfDup22ybQdaDXO0mKSYhTJ8vEbqRtZD2446msq8mtrFnt/EGkaDFfbSGDo6Mo7Fdp2jpwQc59K2tL1e9mtPPutNbT1gAE8FwgSMkHhlUKSCCcenuKg8R/aLyK3eGBILi0mPlybN+FIz3J4xkbeabuIzbTQo4YodW0iGfTEdN0MqT/I+7KE4bOTkdM96rR+E30/ddWV7eJMJhgRZJX0Yr1IPPT19qhtNQuo5X+x3lxbXyxlJigA4zxgEY2leq46/nVPU7yWVfMvoJI75WCw3KzDy5B1AZT7/3TVXYzp9Y1W/vPCz6H9vlv1S4FxNLNGscals9k5z6HgcdKzL1byaXddWdnt2xIJBGYFDKOjGP5d5zyxU5Az1FUvDOoWcd4nmG/FwXDxyb8NHIT82MA7k77G9+a1NXsry+vhcpc75C25WiwmeTyApAOPTI70mgWhbn+yT2dnM1lN5NvCrGO/KzIHUkNGrKQxU9mwMdO3OLPHi7uJtJjawupP3tukDl2Vc8ruwGcFc9T/8AXsyTJDI1xDbzhU/foZHNx05kUuPuE8kirWjQpI0M9jcWtzvYPsaVkYlQd2D9P0B60o3G2M1DUpdQiSK4aSYwFeHXexAyN7rgnKgkdK1tN0Zfs0L7IrifylDCVAVcYx2PIHykex7UslnPeWMd0B9okX90iRNukXAPAchXx7Ed6msYbq3tvtgm8gBzGUC5UHOMNjhSADnBpiFU3lizws2YCFYQlRhcHlRknA4AGMDtTUutA3C5+ySafKwxNGWOFbPGAccjJPsD1FbMqQaqgYXsc9szDMKgYV+6g9cZ5wax30+/WOWNWmxyCkmG+bHykAfeI4GB+VK4C3+oDS7uD7Heo8E25QiyssnOF2hD8rEYyec808XkcttK89ojw4Vi8aqJEAOMkHg8gjBweKx7maS0jhiZcwq+595yFG37zAjP129MUr3FrHloxNdiNRNOrITs+YjOcdMHIP60AWWmtY2Nw+2Jf4mYHq3PC5/UHipruSKZVRpkK7S5j8wnzGHGcc7QPqTWXe31lNPemSAyW658twjNuAO0ozA5O0HIGDnFWIJNDvrpYVv3to3KgyPkKzHhMjHYZ49KSAu/2hc2W147lliA/dHbtQYOcbhzkE9DnFWRrcl3JG91ptozSOR9pvFCAuPmx5ydD9RWTqzX0DStZxR6ldxOPMt8KpAbCqozgjPBB6+ozU+nXt6IAZrWbT4iu6VmgzublUI2lgTnOcjpz3oA6C3htLhVt4764tY8nEaTLcRtwOAThunb61asYrmJJP7LubBnni23MdwHt2kiAION3AxxjFcTeX1uL+PbcBZMnYEgBQADnkY5Ge5yasGUyzCOOSKWb++HOMdTy3H4ZoCxu3en+TYFZPDV5FHOjeZCu2aHLbSSBjaeR97jP41di0S1a3gSxtbR4I48hbU+U6nqxKHK7uTjue5rnLHXNbsJHfTtTZLeGQ+ehw8LEHHYEjJ44xXRaV4qt5SftsEVvIW+Zo4jIEZjjDEnIyT2PHSjUWpl3mi2tnOuqQsNNnJ2mVbcqJEKn/WRj925xkEcHJroPAGra94evY7O5S11PQGAVHs8pJbg8gmJjlgD/dPSlur7w/p14Y7v7ZFDJ1khn82EHO4hkJ7npkd/ate00uaHbc2RsLiPfuSMR7Mgnndnpwe3pVJiZ6JDNDMiSRTROjqGRlcEMD3HrUjLgfMpH1GK8fvtP07+0jHNp0jwTqCbWWPeiNnny2P3QDztGByOe1LYS/YWVpde1fSxt/eSw3TPbqwznKuW6+g9KrnZnyHruP8A61KPfrXiulfErxRGZhptxovji2C/I8P+i3ETDOQ0Y+ZhgZyM9a9K8Aa/d+I/D4vr/T4tPvBKyyW0cpkAX+FwTzhh/I1UZXFKLR0FLnFJ/Ol71RI3vSnqKWkNIBKUc0UUAJ3o70E5FAoAB0pD1p1IetABSUZpTQAlFA+9SigBKOwo9f8ACjucUAFA60ooPWgBO/rRS9qTtSABzgUhpe+aO5oAKTn0paMYpgFFFFABR70UUgDFFFFABR2FB6UUwCkNLSH9KAFFFA/Sj2oAKBQOaOKQB3o7CgdcfzooAKAOaPpRTAO3tRRRQAUlKaSgBOenekanGmnoRSA5P4p/8ixH/wBfsf8A6BJRR8Uv+RXj/wCv2P8A9Akoqo7EM4bxRqWpf8JTrMK6f4bvLZrt0dJJWWRgG4MiZG5uMZweg5rzDxV58eoXa/2XaKokPECkqoPPAPYZxkgV6r4mluNP1/UbibW7jTFe+d7eS5sd8BOW+QOpP5Ec1y+smztfCNvfS6houvRI7pFJATb3atITjcQxOwHOd3avNpu0U/Q7kcLE+bdpI5LUJ0dZ4wY+o43bTjPoa2IPGrRrHC2m2tnAilwIpGZTgdUBHf0zj6V1fga70K88Mw6fqMsVxqQ83faWF3h54xyCGGARgfdPPFcxruoWV1pi2snhXVLCOJi2YokmiQt3BCqVP4kcGuvyJRqaZqz69bxyQ6K13KEdg8V3G7xqeB8u/dnpnIqFDfwObhLSS6SNB50TJ8zY4IbnBGBnjg89DXJW+oR6XOkdteXEGJHwZgUSRGA5wQO4/wD1109r4P1q6tJZYVuLqG6HmN9iMU8ZBGQ3yPkHr1HbGKbj2EM1TTNJvNOk1HT0aG7QKzQE7CsmecZGSAOm0fyrNsLW8kSPZcp852lZm8tmH8fzDI6c5I571u6Vpmr6PbFFhFpDlWRNQiZY1bJyCXGV74YHjoc1S1iew82YfZDZ32f+Pq2cBJOScDPGeR16UXsMy7ixhd5W+xiLlSBuPzxjgng9sjOPyp2izwreFJp7qNEI+x/KrmJwclWD9VOOx6880yz1pDcGG8vri780Y/eHKsNpC9B6E8YHAFXNQisdSsPtELXN7dwFFLRoA7oMA5TqCMgAjrjJHOaeqHY6G6gjudNSOPTo2kcOPLtHMajIyHXP3to4xk9e+Kq6LpukyanEUeSzmhkXy/OcOGYfMQQNpTJH3vp9K4FJPENqga0814JHIEcD5O4+sfUZxjp2r0Hdp8/hjS9ZtNVkivwi2t/ZtHse3cK2VCYwQexwetDTWoiuNX1DUHi+0NNNChkZ3myXjIOArODjHJGDjoKnhWa0VLe0vSsDv5iG4zHvBXIOGPJ6rzzwetZ+tx3mmWDQPeGO1LErb8gsD95tvIZT6HBFU7W6g1KwsraSZPslnKSgMh3IrAAqQQQUB544Gc96iwzahvLxJLYS3GSV8to2YKc44ZSeCdxHIPtWpBfXcys1/cTpLG6n95GQAeAGJAxnAJx71zUrWtndXMX2aW2dGEciSXHn2zMehBCnA75rXS8ha3NpqFgYJVLK2brMcjqRukUkgcYzxx0oAuancTSRyrK/2pdqiGSI+WQOBnJOc5B57nAx1rKnazjlWR7y6EUJKiEx7ixXrlh1O4/SrunxWtzeO1ndtFJFG5ktLj5i2MYAGMbzjd1wD0NU7WdbcRGa3jDmcGeTY0Sx/wC8nIYA9+cZoEGn20V1d/aIblI13hZ5H+7IATgYUsOO3GPes3WLzVdOvgsehM1v83mRACOSWPlfM+TjHOM8kY9K3BDFLdb7W+iLDCeQwI2swyNmzOVVjjn1474l+3LcSQ6fLa3ElwNphaCTehbvgkjB5GQrfw46ZoGcfB4m0Zdy3OmSRSGTzJHW6JlzgcEsoz6jHc5q7a694fa7jaS9vxbhmdkuIvMD5HQmN8j6459K0L2ztsGG70eOcKu55W3fuwp25wMsF4Pf6Zpt94X0nzpoLRI38vrMknlMi4BBYNwxG4DIAz+dCsGgXd9oN03m2OqRxeZg+VM0oCkgArymR9cnoOlRx3MUFzY2aoHjl3zILYhonUEZbjODngg8jimWXgvQZJwdSn1O0fO0vAEKu27t6cHueccVO+nWWk31tJpOrILOOIvGtwZFaRmI37z95Hx/dPbt0p6ICeTSl1K7+wwuXIcGWLZvnjO3cCUJG/8AixgHvS6i0rXFpZbfNj2BX8ibaz7s8r8gKDH8JJwQetacNxZ3J/0+3tppDJsieGeNmTIwEDDLjrwf4upqvDp8JZZY7UeYhLCSNy/lAdCCOc5B4IHfIpCGy25gNubnSr4W6KQtzHAiuWxleV446YyO5xSafEzyMunate2R3YInYiJuCQMDPzcdG/OpdU1TU7m3Je+S6sfLYGGSUo+454z83yhjySAcVteH9HtWsrfUNSujceXCsMcMMrJFtBOAzHDMw4564xxxRYT0MpNd1EGO3uruOXBJLkAqO+MFcAHAPfoa2tD1bWnS6ub2SylgDKdsLKCq5GfMD8/xY7g5xx0qHULa6WQzXNvbSWzsUJRd4Q7QmMkbt2MDGQM84rKENxHIDdRxLGoDBmQnKEgn2z0PzHOaALur6V4P1O6F59isLTUIGTdcWkxtnUYJ6ruDcdx6VsvFp5tXGk6hqVtdPyJI5hOsrYA+cg53Hjn1P5ZH2eN/tVndWMZMjnHy8qGJwNpXjpkjHfrxUdloNyLIi2umj2y/ulD/ADAEnjd12/N+Wcg4o1EeneAtbv7hrnTdXfLwgfZ53lQmQHqrbTnOMHkevJNdf1xyDnoa8Es9X1uwui95DKqLlf3fzusYbpubGSQQe/euqsNavra5jfTNahvrfb81oybX3knGDnkcYwOe+KtTtoRKHU9Q7UoFcFZ+Ovskxi1aWzZAC3modpAAHDD1HP5fl0Gj+LND1OPzILwIB2k4yPUH096pTTIcWjd/Kkzx0psUkU0SywyJIjYw6EMD+I4px5qhC0g60tJ2pgFBNBo7UrAJRTqTHegBO9BpR1oxSASlAoozTAM0UCjp1oAQUpoNAoASjvSjpQOtACGj8qXv60AUAFA/CgmgfSgBO9B60uKTbigAoo/OjtQAf560ZPTtR1ooAUdKKOtJ0NAB0/GijvQeopALjPWg0vrSdaYBQBgUvakoASg0UdsUAFFFFACUUCkP60mAGkI4paD2oA5H4pf8ixH/ANfsf/oElFO+KX/IsR/9fsf/AKBJRVR2M29TzTxXfXGlePpLqy1i0ljbVplkhljGLSQkjJUjoV/iGe9N8R6XeNcm6h0/wRqMMzHLW8cETSE8no4JPv1rqbqLStQ1zWLS6sUvoU1GUH7fCWRJC38DoflGfxrgfiZ4b0rSx/odrLYXbg+XbSM0scyjsjEEj8T+FedTdoJf1sd27MvV9J+xXq3Fx4HvrCMrk/2dPPHhhnlWkDDuOnGM8mlGp6AuijT9UTxpbWj5DhpI5SUOPlDHBABGeMe9YmjXXjXTLTGlDWbaDOSsEyvGAc8bWOPyqxqPjvxFcW9xY6vFaXhfK/6RYlHU9sFGAOPUg11NMDautettQ8OQaO3juY2HlosTatoZ+UKT8rMofcfcjHFN8PXmhzXXmSaxodnbqpj8uNZbKYYb5WH3kYdTjHOe1R2OgPrEKPpOhxSp5SpK+lapHPKHOSN0Mu05IHQYPX6Vq+bpOi6asPi7wbqd42PmlfRfs/ljsu9TtY8cmratcnTY14oNYi1dLXwvr6arpV7atBOk06SEZzn5A2TkH7ygcjkVwfh9vE2geI5Y30+bULcJ5bxPE5SMgYG75eGHPHfnqK6OLWvhAIUuLaO70WeObKuYtxI64znIznqOlJd+KvLupNQ0C8j1K1bjzLSWe0uwqn5POVc7uf4uf1qF7rGrlW+1S5vPFJvtX8Mx6lpEqM6WipH5sGEwSr4VsBsnBJBGRWLqM9xB4nkn0LT7QWEkCSW9vciNyj4HIZyCvPTaeMVq6bqct49pPb6GWvYpVzOHcgjceNpGAWOec8knPpWP4msbubUJLm+Y2yJP5bxNAB5K5ztwBjt/D26cHFNdANcXS3Zjk1bRrizktwUWO2upMxg4P8RyOc4OT16YpljYeKJIYb9by8aQwtJJ5VyMIV4A3HqQvUeh49KXS/Esmm28kK6Ta+IDv3KkVk+ETvyvQY/I1v2OpaD/AMI3Jqun3s+iyTHzZtOnuAU3qSAVXG5Dg+neh7XDUq2/iyxithYeIIvLnPykMgKSL/eII4bOMnPA6UtzpejM0erRXNpCJF2pNFhkI7CQD2yMjOSOazIPCdj4ohhtYNStrTUklY+V9oLNLu5G1G7cc9fb0rQt9Pg0SxbQrjT3M8cxR7sOwDMFOGAfGM85GCOKQGRdRiwupPKvpvucCNRcRqp4yoK84GCM4YdqddaRqtnbtY3Os2mowCRR9tMZZkQkE7WY5yWx8uOTnnrU93cF4Jfs1i9wbdtk2ybBUYG4Y+715+may7nUL2K0lSx08pbpIsmGV45NoU7SrZOV54Xd6YoAt6NpqNrUi3F7bssI3maRUCMm3BVCVw7fMMjOeDwa2HurSwu7iG3yYi6MkyMZdqg4I+cYPK8Hgce9YWuW2pCG4GnXsU1ks2+MuxLuxwWDHGNy578ZyMml0bVNUfTzJp988LOGRvMtkQE5+YZIx1IOeO3Io1YzWtmtpIpIYbtJHuQNokg/eIep2nGOD1IPQ461YtDarcNYxX0tlbhmVZ2lO/zAvOM87T6joevWq2g6xrkKRtZw6dMVfa7pGUYr0LEjJAP0zwa0I21oyPbXdnJNbxnzGaJd6LuxtAO3K55OTS8hDrF7y1huhNeGdRbySbJQvmJzsIV1OPTII9++apmC9t4G82UmIEzPBMgEkByqh24yQQQQFJ/nnoHtbvUIt76XateNh0mm2mRwnGG5Gemcde4FZGkQahevNcaReWkbxo/2uC7iMKouSu5Vbqo5I25/pQBBb+bPEGkNuLW5kWYtbscFt2CrZxs6KRjI5561av8ASoi0ccaCWWICTcoBVA2D8xByw5BzzyCKybKxmvrZLaKZHuEzgQEgOD82NrAc4GAB96ugspHRoluoZZ7d7d1RxEkkgCtzuQldpUg8HqB0ouDM2/0+IFD9tgUOXJWIEbJTxwQMAfU8dB0rjdVk8SeGpPMimnjtjuME0CfIeMNuxyGxnqa9fjj0vyZYJNdgguLe3ZnikVoZWcdSAxIJK8cMexArN1G28u1a3tDdRtDmQFhlt552529c8ZPvz0yaAmY/hfXtD1Dwvpy6xYX012SIrnUnQ+QUzgK5Xk/Kw+9x16V0umT2+lK9rDemW2E4ktCZ2AycEJvBIKfUYycc1hWWhiKGK4muHiuLlmBDzMhxuz5ilm8sENgGPbnAz3q7Lotto7W1xa7baPf5tzCk4uIpGAGWCMWC5YDj3H1p3FZG7r9zaXljM1hMqXW0LIqydWVuAfwBIPBPpWHeXySWlvKlvcRaxAnlFkKuZo2BChlJw2Mjg46VRmupbrUQwH2SVgE+1Rt80gGMnawwvXocip4Li4miis7rRLNFhdVnminOJ1xglkYAq2cnIB5yDSQWsaEV3aPb75LzIhQ+YQu2S3B4+QHIZcnlTyOD71JFNZtBDHdzQfazGAJEYhLgnA3kgfLwMZJ659KzZ9FivrSS8tJGjuWkyuwiOYtnII3jDYBBq7p9ve2OjW1nqsKahLD5vm3DwBTIrDC5GcM3QHPPSgBXvrHX7CWzummWVMyPbyp8wTJBkSQ4yPofoKxNWl1zTtRjdZNN1O0iCRhTaLHJ93guEHJP97itOGOGaEQx3TQ203ysskbHYmMnPJwOmOmecVVttD8+WFrTfjB81lUFR0ywI6cdT1HPahAbttHpesaYkjbrd5gzKuT5wyMYCt1Ix7mm2Wi6lDZW0mmXSTyKuSGjMMsijv5ZwRnvn8qw5baRoI51vLt5SSiwxuNtwVOAwzwo68Zzip9C1qazuWF3ZxwOjKqKc7wQTkqXbLDr06cUwOt0XVmhuGn2yWkqALNGp2sR7ofvfgPpXZWOtCXC3EW1sZ+XqR9D39q5S4Ol6usX2yC3KSKWGX2TKSDxz9fp7VS1iDUbZfJmmadYgri5Q/cH8PmDqDjgEcHvQm1sQ0mehyarpscQklvYEXf5eWbGGx0Poaue/wBK8huZLfUtLurfWbOV7a8ARiH4k2hTgFeVI5P4Y711vhbUobDRLWzGo3F/bwIEjnlO6QA8qrHAzgEYzzjHWrU+5LgdjRVKG93oXVkmXPVCOPXNXQdwBBBFXdMgD0o70ppo60AO/Gj8vypCKUcUAJ39aQd+lOA47UgoAO1KKT2o/wAKAFpOKMdO9HegANA6UUvSgBKWk7UDpQAEUGl6UlAAetB6UUDOaAE+lGDil70CgBMGilPWkFAB2opApzmncdutIBKKPwo9uKYCjrR3pFx9aWgA70h60tIelACig0Cg0AIOtKaToTRQACkI5paDSAT8aQ0uaa1AHJ/FP/kV4/8Ar9j/APQJKKPil/yLEX/X5H/6BJRVR2Ie5xHjRNYttb1O7iu9Plt1vj50NrKkM4R3wquSBuz9TVDxhZafJdouqeG9fiOxY45YxKVjXnJbduB69qr+O9N8P3Wv6u7eKILeRdQl8+G6t5Xdjv8AurtAyoyeKztUsniHlaJ8VrUxSIuEnvJoGXjldvKgDpk15tP4V/XQ7jC0S+S31OG0tbzVrWKWfyybmFVRARjPJwe3ce9M+IelNHcm6s9TS/mI2sqRFSxH3mUAlSFBGSPUVLot14g0t2t9O8Wws4ViscV6jq+Www/ecLmu8u0uJFgutO0m2vr1ESWGOX7PO8TNgMBIhUnDdOnSuq+zJb1PHvDXiXxB4feRtMa0YMAsiyxg5GPfnj19a7Sz+KXiXdBNcPbQuZMmGOd8MPQjBH41utb+J4Uuk1f4YWWrwyEuHms/LZCCS2GQ5C89K5jWbHR/tjLF8PXimXK7LHUJ28qXAbBjI7AjI7+tW2m9RHYa34p8Sao0F/ofhTT5S5Qzqtxa3kU8Oc4aNgGRhnG4AHqD2qr8TIPCUUml3kfg0Ce63Jc2ypPaTg4GPL2naFzxnDDOKoeBtB0fUoJbrM2j3sbkuWZYi4zlVwxyGByMkEcjPaq76vo979rgl17xFZRQXDQr5DI4dR65xk569M4pPSy+YJImurPQbG0tpX8I+NtPuFYhpGeTei5+8jbAG79eOPeue0bX5bTxPZtqlxq09qbkL+/tgxKA5UtvU9M5KjGR0rQ0q90S1TydP+IOs6WUmDG3mtpFWYAYJBj3BScntj2rqb3xhIdLa08N+M/DnmH79xrUbNIdvRgSmNxXAbIxxkYpp2dx6nP+I206XxFPrmma7pcMAXLJZK9tIx28kJIqg5PYE9ehxVu28R3mtR29hZReHryMJHmb7T5dyFwNyNHI4GeSOvJHFXb651LxM9rBJqHhKWJGDlo7m3cM6LlsRvj5W4Xsefan6roN5FcSXmn+DdJaxu9qzxwXhiG8nAVSCQG54ZW56EVMdrAcN4l8MWWl+KrYa9Yaroek3lwwhuIUErbABkD5mG4E/wB44BrqE8UeFUa10y41zW72OMFoZtUsA0yA8KF2P8wxyCyt6VFFpE8fiC30vWNM8QaZEzyfZ9lx9otnbGZBnCN0AHynINWNWn0v7PHY+I/DHiqOCzcpBdWcxlUL1zmSPeo46ZI9KfRIGV7LWdT0HVBH/a+iWmktA628ssTFGTgGOUKm6NvmB2tjGeCe/QJqHhfVNF+0TatbaTeS2m+R08w29yFZkVdpyVxgEHtnJBqxceINI02XSYdW8RGazvoWmD3+nKyNAeB5xQkP8wAJ2jGBkZrO8V2y2egXWoWp8Pvo8Myzyw+SkkltG5BwjDqrEkqODtbA5pNaCM/wlFqehrHfyXOn3k0gkgEdtfLKysQGWVduVJBU9Qe3SrUUepX+tXOsaYFv4bCMPqMckT7ZYpgOCASrt1JK8fID1Gal065+Hcjx28Vn4WimuB5ata3csJwT/E+DtPHc96s6db3mm3k1x4aW8WCP91bnTvEEN0WU4yrJJnKlvTHU0aXHqa2laRqMkKQNaaLqKwHaRNKIXkIUFSG4yMYyRiuM1DxFoel3BXT/AArqenavHOyykNcRxuiZ3cqeeeh/Piuh1ZtYvGu7L+w9b1OwJKXVu0sU4jYL/qymQQF7YYFu+azvD0kqJFY29h4x0O888eVcxrK63EQyGj8qSQgHHy8E8ZoWotjmovE+nhGxqnijSnmDSArcR3MZZjnJUlWxyeK1rfXLqJkt5fF08YQbA93o4kUDaOcqGIyDjv0qxeKIbya0mu7L7JYySWtpHfK6m0JUYLAjcp5wQAVwD0rJ1Wz8Ir4eGlppN6t2uTPc2eWt1fqHRmwTGfUH144paFGrPc2twImg1HwvLdIyyGTyZ7dtoPygqQoP1Azj8aemivqGpzXVnbaZNA8IeaPTL9WMcu4gsqu27GMlkOehwe1Y3hHwb4a8Q6IwtfFF3a65HCx8hb/dEqqeeSp3AeganeBvBl+t+97Nelp7c+daRvbGazvRgniRCWAJGOQBmqat1EbmnLeT24jFvqmo3izPuWyvVTy0U4P7s5PtwRxg0akLu3s7m/uNF8RwRRrGscLwzNP82EZSeUZdoIByMZ/CsyN7pJr251jwy+h6lKGktr+yjlDhNw+TLAg/L8uWz0FUr7UPFt1uuYtRvGtmbb9nIlLhCck5BAA6fyqQNTXYfD8c9vpcumSanFPhoyLZopo9wIAdOvUHLZ545FWJriLZd6Ta6jqVpNpyebFa3sPloFVc7IyR6dFzz0qBB4uuHSfSLM6vdpGrki43OmG+QyA8sCOAMgg5711V5q8LeKZLGGI28b2wivNP11pIlLHkGIkEqOoHVSTQwZzC69HcXNtZ3mox2EIXKyXttlJM/wAO7blMDaA2CuepqW1ub5Ma7am1l09Jfs8lwZQ8KyA/KrBQNvG3k8HPGarT29vrGmXBVrC+8ud1RhOQokUfMoGRiTGAOOcAZqSDSPEPhrQ7lk0nRdQsLol96pKJVyvG8cDv97DDnFCBmxCmpxquovaaiunhWaSa3JkQMCQF2iMZHT5c9PpVLV9furPTL281HRNYks1AjNxaLG0cAPQtu6MQcgkA/jVfRlum8P38i+HtTtbpYtzmwud4ncYB3xAn5SMncB15rKsI9L0S/t2ZPEcWn6rj+1YZ8tDDEG3Jlig689ehFO12JHcz3kGkQW0n2aKeTUlT7RJcaLPC5BG4CZo3CgjP3sH7wqO6spbeacTQ3elxqTteRJIVZeMqC2CQTxnPI9cVyQ17wrpnieOTTdYs53tmCid7NkjkQqBjIl4I46jHykYruBHY31rLpMn2dgrhpobW2uvNDZwkj7TlRx12/wA6BbGPd6bqUOoHT53JnTO13YOGTjgY4wMk5I4B/GtO2tYmeRrqGCcx7kWPymVRwPmPf8CckjrTre9TUtMjiOq2kzQuRL5sUivE+T8uSoZSOuCPSpUhmswNQt7i18t3ZZJlYHLEngfz+YY4OKdwCZrk2yTQNaeZwkYmkKlScHcpOSByfXFaHheaa2u7m31K93BsIiySKwDdyp6kEk5HT8Ky9OljvlMyxwoYHDMGO7cpAwVVPfP6Hina01rZ2Y1Z7G6YSJ5jJboXYntgY545wc+tIPItaxpt1azJqOjxxoGba1q5GMjPKZ4zk/8A66l0+aOay2xjyIrhhvKRbMuDjaykZHUYxxioNE1PStX0iCaOSRoZiM2TgRv3AkC59QehHOe1aRSxMDLHdGB3IjkT7pYAcY9zkdaBFI3VxFehlCxSjlZRNjcd2Cuz1wAeR+NdDB4la3mkDhXhGW8x2CLgD9CQa5xtOvra5W5S6aeNQMNI2wnk9crj+VRX2o3WjW1vbjSrpyHG+FAJAic5ZhyFHGfp2oFZM9E0XVhqGnLfTQraROcxsZkkRlPRt68fyxV6GaKYssU0crIQHCMGKkjIBx04rzu40vztNt9T0OxSVr2LEkKpsKbsfMcYGRz1WpNIlvbS0cm2e0khBE8KhnaRgMKcrjccA5zz057VXOyeU9DPTpQK808L+M21mS4Fql0ktsyhoyN27PGTgfL0PX0rbtvHNl/bUWkXEO2Zztd/PQFDjI+U4JBHcCnzoTgzsO1HQZqk2qaejosl5DEzsFUSNtyT2Ge/tV3PA9Kq6exNgX1pRSfjS9qYBSZ9qM0pOBQAUnelAbG7aSPpRQISgUtAoGLSd6U9aTvQAhooooAQ0oooFAC0gx0FJz2NHfigB1IetGeKT+dACjpRij2oFACClpO9KKQC03vSnpSUwFNFHejrQAhoo7c0e1IAGMUv40nbtSZpAKelManfzpp/lTuByfxS/wCRZj/6/Y//AECSij4pDPhiMZx/psf/AKBJRTV7aEtHAeJb+Sz1zWIn0HQ9XUX08m3eRPsL8g8YyR0+tcRqesaPNqJ+0eDZbFVyGUXJ3bePVcDvn8K9K1m68XXet6xHpusTGKC9liQQRLJsAOQMEE8Zxxz0rNvJ/iAt7bRpqcN0zKwk32Kkbj/BtKjPHTPQ159L4Udux5dZTeEftgNxpOuTxnIZILpJAx7DJA/xq5NY+C1uZ7iTSPEVvZSR4gBMTyKxHA25zjINdHqE/jd9Vii1fw1Y2UccpuERtIVElXpklDhvp1zjtUh8SaM2szWGqabYQwxLt+0CyIZRydyk8jGcYBrqTdiXucvYWvhhJ0WHXPEFvEyH94bInYew+RwT25qJzo1rIjReIr+7la5MjXS2zpLGu3hiWY7s4xjORUhv9BubYpJaX8LQq26fDY4HykDOOTk//rrntJZr242XCyKgjPzrE20dSCeOc00guej6PrJkuIVX4mz27qcma8aTEajom3HOc9jUGua5r1hHf3w8Z6DfB9s8q26lnZd2FABjwTkgHnjPPrXFWk9t5WL4SrM6gREgBQc42nPG3GOe1as3inw6h/sW401r6wkdDK6zmNsr02AZGRk99p4p8oEUyatq1w0MOreG0Zt5V3njRU7kbiPyzWxBoHjL7VbW19oPhq/toU8zbvgXzlzglmDK+M8ZFR3g+GdxZ3c2i6N4g0y5tomcNHeQzBz2DB84BOPu89azrnVvDM0Mv27SrmK7jQCBIREI9+OjEYKt7hfei9tgNm502/a9dZ/hTYJbqm7fFfylFHQncJDn8as6Tomg3zv9m8C3kTpliYNRZwmem4Y6fjnjpXGWWmaPfXL/AGi+vrAjIRktlnUjuNwdT/npXR6b4a8LWt7vk+ItysTk7xHo8sL57YwxHbvRbzAuXtloS4jvvCXijS2jnZkS0TehXoMeZ8w/zzXReFfDul6xDBc6X4i8Y6Sgyuy4GRnsww3Tt0rAltbG3vFhtvide21tggmWK7Dbj2GBj69/Q1f0e6khh3XPxdVboA+WqRTsg57lxuPQflU3BnTaj4T1S1l+zL450u+1CZGFtFqozhOpZEJJLAgHPI46Vw1t8QtWvPFUCW+q6PFaxjyJfN05I7aSYjavGwtt7gnOO3FXtUudUk0G7a8+JHhy9gdHjjR4G89Q3XYWiLKTkniuBtfDrXF5psGmWMK3MlsJ5Ee/SGJzjMb7pGBXPBK8Zxx1px1eoraanb3OkyateHUG1DwP9sO5ZooLqKOOfrjKAqRzjn61Doq/ZNW1DTbnwP4burm2ijaSKPUERVDDIdJd/wA4IHpxnnFVvCum6tJ515H4Z8PanGweKVNQnjYxzxsVdYyJFJHAORkYPU1qanLo2qPHZ6t4I0LzARHiy1Uwv8vG3Iz09D7UbDE0fQbe4uWvLb4d61KJ2KmS31sNC/PIPyk5H+9XRaVpuseG3mjGieJIoGDxhra7NyUD8gBHGCcZzjpXD6jZ614et9QvtV8MXraOGDW1xb3Ydbc7gAZHTORtOOdua6q0bTY7KN/7M8aW7sPMEkUocMWGSVyvQ9sc0rCZJqfiqbQfDaztH4uNvMgt7V9T0+KZYmXBOMkjJ9cdPWsvwfqlk00mqWlxKsspHnQzaXIsbIMEkOg2rweB0NaK6tYxTAx6p8QtObbtMvlM3Bxwc7ep5I56U6XXljfzx8TvEtkgwvmXWih1B7BiGOKAIIrGw1TxDNc/2X4b82FSieSPs8txAehaPqzYz84wfWstfA2k6Vqt1NNrD6TBPA9xHGt4sREbZGADydvy8d+mKc3iyHU5Ut7/AMa2N2Wn+ZL/AEUSAoCMN9w4LDt1FR6nqvhG61J01nwhD9lMrm3eyunCHcwGBhsITjOM8c8Uaj1Og/4SbxVpsEM1nrXh2TTjtR8zNDKsu0EhUZySOOAOD6Vka9BqmoWMuoecIDNIsrzJIswUPj94EHzAEnkfKQR37ZuvaHpbRQRjxFeppdxN9o02T7Mxe0GdojkH3pBg4DKc/rXV6L4Pt9Lhtnm1VLe1jlaO4vL6WJ4JJx/yxZBtfn5j8xz9TSa6j0Q7T5vE8HhvTPDGo+J9MWbUGjispY5isxO4tgyHsRxx3wKyvEf2+2e2s7+9tdQmjk2W15eXCmCNG+RvmUEk8c9/UVs3/hzT2sXOl/8ACPeIp0RjY2iFhJE5zyu85cD5jtyOg61i6NqmjaPoV3pfii91yw1C6kkF1atYIseGPWONgNvHGR07UhImvdUvLhk0PWtI0K+tPLaeG50eTy0DYCgBoiMtkDIK5IxzWdrfh7UvD13/AGqtxrFv5JEgjiuykxjchTh+qjt0/PBrV8My+Cbi/ew0DVb2G4llMBguNMD7mIxhkb5u5/HnIrWPhIaTpr2Oq+JtUlt7NhJY3SqYjAVTq8ZVg+e/IyPTrTC9jlLe+8Qa9ptpNYvf2clo32VWkvoJfNVn+6+ArFjxjOBiuitbXXLzzbKXVNa0C4tQWRls444+jAblkILq3PC8c98Ck0rSJvFWlXLXGpeE73zEZVukR4ZoGxwwUIAc8NkZ5GOc0lr4aWx0K0a9bRtSuLXcv2iTWHRD8+5SIzt2HoKYrmJDF4i1TQRNq/hzw7dyFSg1dfLS4RxysispAAHbI9Qc1oeDr/ULSCZoLxLvSo5mKW0uqoNx+6ykqgJAbONrDHfNWhp+qNAsGn6BuQEmS3g1JJYpDu4IJfGcMSR9MVdh8Mabp2ms3/CtNUMsCM6i2uWVJHzlWbYcggcZwcdcGi4PYXxBFDZldQtbu0+zyZa7Q6wXYBQdvzOuN43c/Nz2zT/tl7qkNx5XnvFLCvktDLbysCVysi5bBxWjo15cW2hi0i0XXLN5CoKKivuB4JYMgV/qVBPc1wl5p1rp/iPy49a1/RbaZy7yz6RGkEO4/KgCkjknrgYJ59iwkzq7r+2TDHdQ2zS3MRG9o7NbZyAQQSUYqx+gBPStGa01ie0WV49RUxEMhWMNjk5D8DjP8OcjmuPvND1C3l8seNLa5d8ttuLbymGOucKR6cZ70aPF4gbUrkWOt6K93YN5f2ZTsfcVDHaRgPx7giiwHSXP9pXcs0cqyxMjhoQsJ2u4PB+YfQ8dMUlprZt2Mmp3IurYttBji/eYA6LtzkjHQ5ziq4l+ILLHI0MQuLS5il8tS8m+MZDbVZjnGASBzz71NqmtakkDzafbadYo0atFqlmCtxbsT8peFQSAckEEcZ60gHaX4mi1RjHa3F7DIiiV/tUePcjAxjHTnqOmaNTku7q/iuocttRlLR7mxn5gh2kEfXt06Vdtbi4uLC7P2GTxBHdo/k6i8oDSbjgK6jg45+7/ADzVXUvGGj6Vey2V3pd1bEP8luXMZiCooB3jPU5wORx70wHR6hcXj/bJI9NuNjmOZ7YkSIeD8wzkY9f51Wi8R+LNM1opNosd5o29TCZJjJ5I4AZifmU8jsf0q1a6vo+pRR3dh9ugFuSGjlVT5u4HC+YhBOOSc9M1NpdxG8P7too/LKsYw+WAbgFX6EH8f1pCNyW2XUI7j7TAdOvph+8urKZs4JBXLgDeMfXBPNZ2o6PcSYjggs9chjCsisYROhPLY3j8vXJ6VWvNSnsYZbgypJbxjMrO6ggk/KAM/MQM9xzirWmeI/D2pQpHDrE8E+Gw01oVAVeOSCeM9MnnH1pisypLo8TLGW0++tiu2RAq+WUc9sZZQQeOBzWzoz6tYEIt1PMu4/67aN3sQAFP1GDUlzJNHttptStHjkAyAxjYgg/MpP0HAHrUJs96FoRPKq5Sby5ThRt5HYjn9aQEsnxH0S0uZLPU4bu2miYqWWFmif3RsYIz/Wr1p4vjuLskaXdLpWwEaiZU2BiMkFc5GOn4HiuZ1uRbi0kt5Jr5ojuQSwuYzH9cjkcA/nzXD6Zb2EOqi4sPE99MiSFiqTwn58cDYGy4554wPzquZgoo98ttR025SNre/tJfMUMmyZTuBOMjnnnirJJB7g+h4ryOxksJ9OMJ1e0sLtn/AHsTW6QyZ64AVijDjORngnimR+JvGtvciytrq0vYExkBEQqm7aSvQnpnjtVKZPIXPiRqGp2vjCW50vVxaS2cEcflpPh/mGSSh4IJI5was2XxC1a1043mo6bBqNmpC/abeURuCTjDJzznI6CubvDLrWpXEOp2ttHfkR4dhGstyexBdwRwAuO/IxxzR03wwuowmwGrWn9qCQxLHdBAySIM5TYx4IfoQcY+lS31Ksranreh+M/D+qukS3bWU7kBIb0CJn4/hJ4b8DXRAZAPUdiOh/GvGj4V1yHSnt5ra2muQ5KiWXeh7ZXJzj1HFYOheLobBls7HxK9rflyFtluFMCtn7jBvwH1quZrcnkT2PoOkNedaP8AE6ztrd4fFU1pb3gJaM2ysqunbKt0b1xxk8VsR/Ejwa8Hn/2oNmQpwm8qSM8hckfXFPmQuRnW59xSVg6Z4w8PanayXVneSSQxsVY+Q/GMc4APHPWk1Txh4e0+NGnv1d5DhI4x856/wnB7ds9RRzIXKzfpR1ri4PGF7qymfQLe1ltwxXeQ0h3DqDjAGDxzTbrxe2jGNte1SwVpHKrbwxbn46525xj6CjmQcrO1PTpR3rldN+IXhK9jhZdSaFpSNqywsByeOQCPfrmr8ni3wytqbhdbspF2MwVJMs5HYD1Pp707oVmbfelFclp3j3R7pFM1pqdo7A/JLDllIOCDt78Hp6e1W18ceFtpY6rtxjIa3kGP0ouh8r7HRDjpQetYkXi3wzJ/zGrVOSAJCyfzFX01bS5IBPHqNq8W0MHWQEY9c0XQrMuYoPHas59c0dDhtXsBzxm5Xn9akt9QtLwstneW9wU+8I5AxH1Hak2gLuefrSd+arlnxzS/lmi4ExZfWmmQe5qM9O1Nyec0XAkMpB7Y96BL6ios8YoHWlcCbzV96PMX0NQZ5oJ9aLgSmX/ZNRtKfpTGxnNNNK7A5f4oMT4bj+Y/8fkff/YkopnxNP8AxTcY/wCnyP8A9Akopxegm7M8r8c6RqUvi3W54bW5kBvJmR40YjG/OMr+H5U7RLnxjPfCzsNdkSSzi2QrcIY9y4xgbxz+NXfGPiDVk1jVrF2vzBFezjaiMqbfMJGMAAn3ye3FO0fxF4jvHt7WfXWW2QDC31uUiYD+Fm2+nXmuOivdR2Mjh1b4oX8E9tFrqW9yijMMvkxBwe6sww3A7dKlso/jDJMrS624iVPlaMQyJnH3cqMZ4702D4dLIJLiXUrTUdPwxjS1hZ2tznjYzZGRn05Fc9eeH/FWjxyahpep22nxyx7pYYbxI5WiUfKQmOTxnoMVurEXR2uh+KfiPDpFzatorpqcBXdNfwOolLY5B6YPGB2ripbP4janqkt9rH22O5M4k82NGcKfUbc8DgY9KZLpHj+3sVRr68tjKBiE6nGssynqwXfyMZ5JHSrvhjwt441DVzLcWepWUEwMf2hrjfkAHBJDfMv59a0trcSaSNfR3+JDPJ5+o69pkYVfKC6essbKM5YqBwa1LeH4k3kxhj8RXHmBvlNzogRMbc53EY7dDTk+H/jCaYrceKLq1tcgQ7ZpN2e/GcAdccmq2u+E9atIhp938RGt5yytEt9qbBHHZQAchic4zgVLFdCPpnxWhZbyS+sJoWfnZbRTgKTyQiKcjI4rm/FM3jTTw91qGiw3W648tN+hx8jaMH/V8Kf510Hg/wCHfimS1n+3eIpNFKkR20MOp+YWHXJ8skYyTxnNY3ij4Y/FCVzKuqHW8BlVv7VbcB2G18Y59/SnbUaku5iSWnjCHU5Lyw8OWswuEjAjfSwEXZ/FlBgfMCDzzgAitbwQPFOomaC40HRr66hVVktr+zCSIPvB0VdhIPIyMjit3wz4B8Y2+nRtd+MbzSZgd9xYfajG+AeRuVjjPY4PWp9e8Ct4jjg/tXUr3+0bNXW0mhujM5TcSUdpMEkdcdOtF0guhlxfeLmvZrdfh94ZnvUwzK1iN43dyC+exrG1S48R2sStefCvSYrfkCSGxdiGOeMK5PPXtXmuqadcaX4sMceryXDpCZY7sq8bsMYA6krnp16V3vhg6tFaxT3PxEeDzYSVhXzpBbux5ByMHpnPQcUW0uOw/wAB2E3iLVZbXVvCBhTO4K9vNE0QPBYAkAgHgjk88V0T+CvDNtILKbw/debbz7HaaS4jWSMLwUAVgcYHIPrVGfwv8TLi9l83xA+o2kEiz/aBrgJjLKGDqP4Sc5981etNOvYw0F98TPsjxhZJLeS9fAJzjLBiDyOMdscUXD5nM6p4f0W1uNreEtdeF42mlNreGRImYjbsYx8dDlXyRmsu60vwZNexGfT/ABdbbfnaJZIW9wOQCM56/lXSXMPiq/8ANs/+FraRbiGUXEbHVn654YED5MgnjPU10fgjRtVk817T4lXe0Fj81xFKGbPzEnt0NCvuDdjE0SbwFPFeW8ujeJIYLiEpIJWiwFPBVcduB+IqKPQfCsVw2qeH5/F80lpgm2iSK4CkkDdhW3KQOeAcV2Cahr5W5jfxXGbRoyltOMSKU6b3ZEO0AZPXqetX9Qi8UtqFs2gavY3duiYbdJEsrSbeC2VAPGPf8+UmK5ykev2U980UfjjxZbRwuUuDcR/NG/YFd5Y8+mKfca1+7cWfxZ1S1Yr8vn2Dsp9yPStvVdDv9Vnsb2fxPY6Tr8Fu8iu8MEqOh+Uq6MQCA3fqOtcyNT8R6brsun6jrHhmW5aMyRS3UcQtJxu2koSnynIpDuYmmX99DNMw+LOj3hGZP32kyPk/Uxnbn2zVjUNbuLHTTKfHfhqeGZESWOHQ2iVyfmKlwo3fUj3rSvJNfuEF5pdn8O7+aR9if6NGpd1ALbWwqnjnqAalt/8AhPZTcCXQPCE8rqZjELa2bAUZ+ULIT+nUmmxkPhj4gRR6U+mtqnhKdLUnyF1KIfOmWwAwwO/cHrWDZXVv4k1Rxf3fhywsYTLK62Vx5aXJwSoCE/KRuOCByBjnOa1bCHxdfQSXFr4T8EgXLGJizwhuBw2Qx2gHj1zjjFdN4Y8L6na+HJG1b4e6NPfmZMpAivujPEhJ6dPT8qLCukc3YX8llZT21jP4Q1iC0MKwSMIVlj3YbDMQpY/jkdzXUTarqGtWU4uPCUepzQsUtil2s/k9DlVYnGfY5xipF8I+Fb6Oe41PwBDanc3kxxgw3BVRySgHIz3GaxJdCk0+4+zw+AY4id3lXFtdu8bICSg4A+bbjPTnNLcLoxvDdp4Tj1O3tfEHhLxDpXiIsf3lpdbncu2U+VuQT2x1q5pltcNcapb3tn450yGQ+bFcBgfORGPUBOG65ANdJd6fazaLeRw+Hbmx1m3sg1shkD72ydjb2Ulec4PHIx2rzvSrbX9M1oXGsXWvaeFbCLAh8okAbj5hYAMPpz1z2oK3Or0j4f6LrUsMuk+I9e0q+KCREMe9TEeeQuMHB74x0ql42t/+EflXR9Z8VZnBSQTx6QQXDZ/jVufxHapxJ4dvNbh1LW9W1y5lhUoivZDeQexdZTkd+g+lak+v2nRfE+vIAMsr6Xujb/Zxv/XFPQSvc5OHwbJqNzBGPG+lxW/2b7R5s+mjzd+4qF8s4yDkHdn8K6PX9P0XwdZ2lpq0Uzy3EeI9Q0y9MfmOoUljDJkfxDocV1Gnanp16iz/ANtkiBAPLuLTYGU9sZIPtWH4ujhmjF0kvh1tKgQ7o2tgXLPgEncMAEY7jvQ2LW5z/hnWfF2iatfQ3t+bCyuFYRXGoafcSs44CMUVwF4wTyfxrrJvFGnN4cWS+W+1fcfJupbBrhFIIG0kNyC3TAyM8Vzul3HxI0ezij0++S6Q/JE8V8CMcbQFYkBgO3Wu2vZb/VrZdPv7dBemNJJFOiGXcBgsPmYZGcAkdx05p3Ja1OI13xXpvh2y0my0TQJ5LGOBWiuLtMFF3NmP94mTwevXha2NLN9rjSXMnh6PT7qGMzQfbbYRtcDp8rxKdw7ZbpkdOtdUsOl6hbSaO/h3TNQnVWaawim+zNwBkiIscD5hyMY/CuL1WbSPDly/h7UYtcWxLMEg2+dNbowG7J5CjAA69KQbkEa2+pXNvcXlj4l0bVYQY2hndjGmVOWjOwc5APU5GQcVb8O6Vd6dp8Opa0rQ210iW9teafCZt0m4/LIA3A4GS3B5B5q8snhCa/U6f40S3gZ98unah5mw7l2uFOQUYjjcDx0plwuj6HYxQafvvNO8zzPM0+FZY1bA+8olDDjjJXnr1oKuc6+u+H4Jbf8AtiGQSs5SVbWMQywzox3Ej7oByMEDPBq3danFLJJcQ6AmrablPJmu5szpM4xt35GFPUAVpan4st0Vz4SDQTgh5YNZ0wSxkYxvRwdyN69c+1c+2uPHr7XviCysLS3v5BClyqDy7dtm0skXQZOf8aAOj0m41LUdKl/s/T7DSYrfEYtHu4w/mdSzFx0ORjn6msfWNPtdM1n7FealqHh6driEkMhlgMmVYEOCFCYxkA+nSuus4VsbKa303VtH15d7ytDe2qpM2RkrHJ90jjjPtXPza/PcJNb/APCKWumh2WMs2C0Yxh2ODtwv64xzxRYk0PFHiXVoryHTLXSdI8Sxywo63n2WPy92TldmD0APQ9DWFo3hvSJYnvZdOFoRNveO1mcMFHYAEAAk8EZPriukOk3VsgfSfE3h+BGGXfmN2TgZ6dfbPXHArBi1+xubv7PfyQo0ExTd5hUhVyQQAv3TxznBI7UAjobi60268jfps8G9drz3e1wD0UM2cgE9+Bz1rCimnt5MQzwQzR7/ADLJZW3OCOSTkhsdhkH3rbs9ehRrlLqzvZpIj5cb2icEbc84+Xbkjr6VkrfWcFyF1ezluop4Gkt7iOAqEAxgHGeSQeCB93PSgC3od5qKmKxvZJLSLdtRnO4uS5+bc/GDnPOPxPFRWF5o9622ZNKhvZGk2/IN6kc5BwOxB6cikfU/Ad1ZoxvtUhfhmjFwrFM9WUH5W5HSqUUNk63a6d57AO0oZlxIyLyMqcc4/unBxigC8nh7wnHdrdWMEl3cwqXEEOoYaRhk8ZJGODV06I15AslrpEkUciyKXaFd8TY6nGcgn+6O1cfHDFa+IgLSRNTiQL5TlNqq2MlQcrsIO3k+tdOltrOrWkvnO0MhIaIImTG/BY+Yrco209O5xQBgXvg7WP8AhITqWnW1zJt2OsYvCBCwGG2DavTtxVLSvAL3WqmGb+0NPuWYnzmk2pEV/ibIOTwccjOBzXsFtrlxKxA055Zl/wCPi3juFaWJiT/CSMqR0IPSuK8U+PbG38RW2i6vo9wx3hriOQpKAADt24J+vai+gJs6wa9p9iILG91+3mvHG0yuVVCwHILfdBOO5rndZ8UaZJazXNxp0cmJDGjzWaHJx1Rj8rFT1Gc1kXPiL4eHRnuI9ssS7S8K3CNMqs20jZJ82QeoH8PINZ2rt4R1q1totO12wtLNJsDzXdNxcbipBO1fXnGD60XEomS3ibw9c6myajr2qTebEqI0ECwyW8mQQ25D8uMEcg5zS3mseE7whreGB3SdFHlwbZFB6ycYI54JPr71f1z4daLqlvJcWsL3B8pdrWkqM0j8YG7gAEZOT3I9K5Gbwy2gxTBb7UtGeeMxzm5wjlSQzR5Q4ZcDOPUA9xT36l3R21gmmpOkcy39oVj89PtEk0i2+QT5qnJKA45J+X1rJhm8N29xeiXxRd3k00xaayuV86FnJzvGzC5GTjHYGudstF1O31Ux6V4is9dcxnzVtJftCNCR0YKNy9f5966S8sPCHiey/wBI1Sy0m5jX9+JrB1lifKq+cn5hnvweKWwG/wCH9etb2FY9N1e3WKMkqrIqsuDjKDOSGIPfPtUXiHXrPUbO7sdK1Dw9/aRBHm3FuAYmzksrEEhs5znjviuBl8J28PiNLHS/Fa3WnTMPs0yyNCyqeu4EY+U4zjtg+1aniPS/sqTzXrW0s0D/ACXUCn95yMEMvysuTjcTjnpnmmlruJ2JW8M+LpYo5dNtLHUuCZHWGKIKx6kHd0z34pstvcLfRWd5JoPhvW4VHmRahL88mVBXZjcFHUgnBOa5PQdSuFvZIbzWbrTY9knlPDucmXPyqRvGFJPLHoAK2tH8QXcGpSQ6xfaRqLI5hJukF1Ex+6SHIyR79KTQ7Gvd6h4h0tksdRu9PZYlYW00dk0wYcFgrDaCM98msbUtf1eGUFbyzlBVWby7dUBB4APXrxzn1FdDafEXS7W3ktW8ORRIGJaKG9dYzjj7pBBz/Ws7WYfCOseF72/0jTlsbi1CbY872LM4wwKkAYGeMc01bZi+Qy68SSTWMcFtbaNG86K053sGjk6EqDkE47AnGOtZ1jc3FjqW62NpO7RMgja7VdwxzkZ7dvesaRLM7pEWFvKBAWNSrkZ6jt2qtKLeeePa29iVVSXO7J64PXFFirHrFlZS3tvHNZzwXSgAExSDYrZ5GGTIIAIznnGau6d/aGi6lFqFnZnz45MlxdIRJHg/IQQAcg4z2zXnPh/xLqGgWE1naWsLB3WQmVt2T0HU+3T3r1LTZGvNMt2m8n7RNEPMWI/Lk+n+eKzd9mJo9atpkubWC4VDEJY1cIxyVyM4yKVsCuT0jx14XmK2n9rQWzxKsYW5DQsWHB5I2kdMEN+Aro4by3uNq29xBcM+SgimRyw9QAc4rRPTUwcWWvp+tJnBqrJexrI0bJIrJ94FSCvpmmDUYf8Aa/AU7oVmXiOMnFN7iqY1C3P8TD6inLeQEcSDmldDsWT0ppJqBrqPHDD3pn2tf09KV0OxZY8e2aY7VC11H3YVH9pjP8a8daTYWOf+Jrf8U1H/ANfkf/oElFQfEqVW8OR4Of8ATIzx/uSUVcNiJLU5HxX448VR6nq1rDqFskEVzNHCEsssMOR949CPXHNeea14l8QakirqupPer5hLwqoTkD7xKgev4V6x4517wxp+qqLzQUuhLeyRySNIQVAY7mGDznPSsafxN8L45Q1n4Rvb8jgYt9ox9GauSlay6nXe3Q4hvF2tR2iRR6tLZxyhQGiZdoYDu3UYwM+vrU8PijxtPJHc2/imWeRsssYReQRjK8EH+ddNc+NdHt7WZ9L+GtnCkShvMuIo1RPdvlxj8azdc8c65Yup0/wbo2l3M8LSR3FvEGdFzwQ0fGTgdfWulehOpwt3bzedLcanbam1xdPunDWhQOxOT0GD+Fdd4N8P+LtVhtorDVta02wAYxos80O1c5CrxjGe2RVlPi343uvLX+1rHTpGJR0lszGEA/i3M2DVFfHXxKvJ5Fs9VZwp34toonyVz867ctznPGM1flYNWP8AF/hTxBZahb2c3j2C9WVlMltd6w6tCpH3mVmOef7oJq/pnw/8YyaW2npo1le2MjLKd10o2yAEZ3MQemM9sYHNcLc6brlxrD3N9o+sPNcv5spNnJ++PVuoyCefx7VuQaHr8N/FJ/wjfi+HSySXijjlDsPc4Az0/KiztqF/M6q08N654KurXXbiz0HT0gnXM0l/uKbjt27F3dc9RnHU16dDrZlt5oL7xBpNhqFxuijez1FJyNx+UKrKBu544OScV4bqHhWzvZbcTXmmaHKp2y2t7qEbzHPPmZJwDyRtO3GOnet3wz8KNRsZl1pLXTrqHiSwkh1eODcM5D7wrDcfqOnWktVqJpF19G0R9fefV/iJ9qurFwQNXttsqsGJwSNwZR6etdDJ4n8O2+kXFu3iy4aWOeNH1Sws03vuy2QWG3kZQ8Dp0p8+m+DhrCal4guNF0i+iQ5hOpR3EM24YLsDjJBzz14x3rFls/hGb+5vNW1xNRu5LjzMJ9oWJXyMEKhwenrioXZgYOueE/DElywsPilopshFkR3sMjy7sckBBgH6AZ71xV9p15o3iKOPSNUtdcV9kkc0EbRKzMDhdsmCOn8q9B1rUfhSdca8trLWmVIiJorVWjhdScMwDtuU9BwQDUH2/wCET20qxeCPEG2Ubz/pw34GCdu6Q8ce9Un1Gro2fC6+KtF0iS7vPh/r0k/khUewuYmjdFJID4JJPJ7Hpisl9R+E2qxSNrdjrNhdXDH9zA7Sc46jbwvfgjjFTeErjwfH5K6NoXjEW8O58S30Js4hnPzZUjbwCc5IPSqnhrQvH+k393eeH5vC3iSKWVria2Ey7wTkEru2tjjGQccZotqIy7Zvh74cuJTpfiDxWZbhAPKk0uB9yhgedxH8q9l+FWrafrnhu41Gzt1EJvXgSee3SGSZAqnLAEgdTxnpj1rzCbXPEOtONMm8J2Gp6grrO6Q2UM6qoPKdc8ZA4bt061OmlfEVZDFZ+EYLGzubpZEmaG2idVDDeVTcFyVGD8uSDyaE2OSR6a+ieHvEWtPqLQSW8+n3cljBLYzCNZSERmLKMqxDFhnFQ+INO8J6LBGuoa1dWrMrNDD9rSMttwSQAueMdfevOtTT4m22nQRw+CrOQ2szzQ3FpYgyliRu/wBW2AzcA5A3AVdfR/HJitbjXND8HszhVSbUIYjKGPSPLdz025pW0FbzL3jDRPBFpdaVPPDcale6i5kUJfoNqD5gy9FILHjscGt208NeGp7OWGXwzLqVmCXU3dzCzbmxkIVwVwR2IHNY0dn42uJYnS08FpIgEcbGCDcADtCqfQYxgGrml2fxGWHbJBo1jIz7Nr20ZIJ/iG0EbT1HNCD5mHremaTpWnS3Fh4F1LUdMiclrcanuFocfNwmWIOF67gD6VDo+p+Gm0h7j/hBrlhMm1ZbORnMY7p86kgiuh8UxeLn8KXaXniLQbCRpEhR54AyqHbB+YKSCTgDHcn0qXwx4YutI0m6Ph7xk9rc3sSyPh0nj3kjLqrbCpLKQPbigLnCXN14F1DxXY29v4Rv7RbphbzWy3BR8j+NRjO7GTjIzitJbLwnFbs198P/ABOrLuGIbmTAAY4P3Qd2MfrWbL4e1yPUNSv/ABF8QPD9pqs0LBkmj86dFOfmXHClhyNpyOldToDf2fY2lhH8TJIA0CzDAlSKUHOXDFvvHHTt70FHDXOteEbfVo5rPT9ehmhkRWiuJssUJP3SBhdpAPqe9etaTfrq2px3Ftq3iPRJYYvMMV8qbZUDZ4ySBng+47A1k3Ot70+y/wDCz40mCtvI80qe4yfXpj3qvxd6Q2k33jjQ9Z8+I28DXKgSRFsDerFS2Rz9aRLOgt9J8VWtvG2j+KdJ1O0uWMsaXkI2yByWAUgnIGcdOlZ2oQaPPp7WvjibRtLHnuHgtCQt0SoySqtkFeRyOc8isDT/AAppmkwxaTbaxEniDSbzdeXUsmYF8wf6oIeQNuMHA5zXS6Xf2134oKTa9ppv7mPZDA9gQkgU4DAkEHgN3FGgHmXiLwr4Hs9Rljh1i2ltZkEltIqS/uxnBDsAQPXnGR054p8Wh+EdDeDUlzfaZdOkZ1Cx1ON3t85yWibsSONwGMV7NrGl6Vc6NLb+Il0xbeNCyva4jaIkEnaCACMAnac59K8XhN7pOs3MWj6PbaxoTSRq0UtjGpkXg5aInfkLn5j0PftTTGnzI7uG3s49OgvPD/xAKLtYRwXUuMq3G3aThSCOPlx1rmdW0+PxVqv2HXvFtnaTW0p8oNBxnbwpbgbCeR1BIyMV01lqnw9vvESabpuieHbGycLuW4sNskrHjapQ5RhkDkc9qzl0fTdJ8RXlxY6zocl5GzItt5Ks+0crHmQkFhjqcdPzARz+uaLpmjW8c9x4hS6tgNzC3CsjbeoIYZDdOela+naPZy3dnqmi+PrjS0Nt5SRTWBLAO4Ochtq5IU/hVb/hMZtY0u7sY/7FkuXBSG51SPyzb8dVKKQG443DHB9hWl4JvfHy29vbyad4R1GybIknku4N8oLchcDgY6DHFAO9i9q/h/TNe8U3SR6vb3XijTbaME37NGtxEBjLtHypycHGfpVjWNB1DSNQs7zRZ9E0O+iAb7GdUk8mQMCPlZlBxgdfqOay4PDusafrWpXdx4N8P3kEzK0CxXkcrondMsysBk8duOlbU+hWF08dyfCoinEYVltr2ZXjAJAUbXZR1IAxjmgn5kep+NvEVpYtHrvhfS/shTEkjXKzxOrHbnI/hPPofxrgb/UIfBPi0X+k2kV3YTiSUKZJJIlLHKgb8k4HQNnrzXaWXhBkDSab4ks5kaB0trK+kJjLMcLvJXaWVj0xgnHas3wz4j0ttYvdM8TM2myxRLEyREJDGVGGKKeME5OQe/HFA1bobUHjC0vNFmvI/C6W1zbI7IHaFEeVYydpG7JBxgDGT2rFtPFUWvBlvfDMcyOCZYptK83ZngYKdTyRzyOtdDruieE7ywtd02rwrdTq0F3BbxqA5UgOWOFPAI55qroPiRrfxLqPhzUNeaK3s0SSyuXg/fTqwBbcEOPl6cZznnGKA+RlahH4Wt9IuX0LSVtdYW2CIkySxqHJwyjfwDtOR3/KsXQvHmgyWRstV0OCSZYgjSRXjJuI4PJz3HTPrXTeP9Q02ZZNR0NtP8Q3T4EscUOTGU6MwHGeevU1D4dXR9e0OO91FvCdne/vYwt5bqlzHIBgNvQYOWAzkHIz3p2DoN0y48J+KLf+zrHw3d/b3YyRtFOgI5GN/KgpkAc4x+NGoapq2lwpHqPl6dm5EDrdWYmRVLHO1l4K5PAOAcVoaroOhx6Q88Nv4fmlhjEjf2Vcutw5GN7InCucbuGB71vLqOtw6np/2SaW60a4kR5be+sW84J7fIQV4B4PHXvRYVynqN1M6TWD65pvlkIfl0hiUw3fy+P8KzhDpbai8MNxol0VbeYtSnmRpNykDaANwHUnJrlx8P8AVJNeuYodUvFtXmLSzR2dxGGLMTwPQA9eRXS/8IqFm8u9t7fUZVjiVZvsDmVEUBcAng8Y6HqeaA0DUbG8umZV0u1spHB8m6tNZS4TryfJdgTn+ZrNk03U7ieO5tbC+16K3n+z3VvuKGNQRuVsdGwcjtznJp8a6YZ3Sz8PardxRSlTLEJl34yGTGSOuRx3HFWo7K2027nvrXwr4j0trbEnn2ly4DJgZLh85Iz0J7ZpDKWtaTPqlrNB4f8ADGsWeoWwQxQTTpJFgMcKU4IOAcGt6zgFnBb215p0lhLfgW8oFm0Adh0+6So+969q4/UW1LUdZvLvTtd1OS1ygkM9n+9Dkg4Lx7d2FOeSCB045rotAla3tbhY/FkV9cxXcciRzCRUyjjI+YsQSMgexpMTO/1XS7O8tUa9t4rq5TKo8kSMwz1wccAn+deW+IL660PxHdPNoa2ttcTJ5l/HaRzgFB94KcbG5AxvC8dDmvTZNbs7iZbO3urddQVVeOKaTYjk9gwye/pjkVwPxfutV0zU9KmjsyywbpfLMRMSuRt5dgVZhknBGB+VUTHcTUW8Pt4audU0S81G/LyhXiutPVQhK4OXACxryOcnkAe9YFtH4XgtY4JtLsbq6nmG4LmZXU8/Myg/TjuKydY+JELWsttP4ctrFZWCNFE6tERtwfkOFyeMng1hanr9hdyad5djstSH8+CAvGXOcqTsPABHRcdTSNEmdxFpXh+yuJJLK0eyLr5iQtdyDOOD8h4IwTgfStBNZvCHS0tJYNoAwbvzE6HAZTwc5GenOfwwbfSddvNOttYsfClxqEbQg2xW6eQhTyqhWcsOucdeK0dH1bUryGXT00aOxn8kMhsdMSUHHASRTn5gc5I645peYEGlSf2rGNYntdLiikJV3t4UAncHgMUAO3gjBJBNX7G1W3smtXh+0TPhpZ5XaUF8ZJw35bfrWf4tvLnwrcWs1xFq/k6gm24neyEUcTKCduxgEY45ABBwvHNP8NStHJd3On6tJqdtfHc5u9AmKjsCCr4wAMY5p2e4jRg0bQnt3laKNWMzSFvNKGFzkYyAMJngE8c1man4O0/VmJ0++vJDaRrlTebhFGzMAO+V3Aj0HtWncaxcrZzBp/DnlqrstqNKeN5WX5cfN2Oc8HPFctoGqeLPD3idLmFLCKeR1jkJlUQXEZO0IoGAoA6Z4G0c0IClJ4StGZow9+ZVISaIQqzxsPvEkMQVx0I5HcVn6z4bmg2xeTepEpYtLLAqxrz3PfIHNeoPo95Kb+98Labppu7i6jcWqXkQkQjIZ8nIKHccgENk4ANXbeDUrewmk1xdM0kQLtPmz7mfPABVgoUcE5LdO1O4cx5DHpGpsiTaTo9211KGMkSQ+YjRHHzRgD5voASOlT+JZNWXw1aadqdndadPasGtUWBbdSXPzBlABY4wQ2c5OK7TWNKtbp4c3VxBcrKmyOwmEkcAYg+bFIvy5HOQdvbpxnt9a1S2s/Dmm21/Ot7LbzKon1SDa7hT13kFSxyB74NF9RNs+b4rm5t7jdH+942lXzgHvUUcskxWGSUQRkEO5ViFz9ATXuXiDQ7W48Q3Un9m2ltZvCbi2nilhSeTKktGImUlyGDYBAGMYNc1J4T8IXdtt0m5kZ79xJkuFmt1znYkZID+4BB7Dpiq5kO556GW4uo7X7LFsJ2+bljtBPVTjIHPf0rpvD98beLTrd/EVos8b+U0RSQEoTgDzFRlznv0561LdeHBau7RPrLkSlYZSTDMwA/ii6dffk1m+G4JJrqO3N7pyRvhmm+z72GOnHJ+vPGaiWxSdzob9vD9ndsq6XqE+x9pEl5kMRndnZx36jrWfJcaR5iNbaILZtww63bkkg56HOK6C60/zdPLteRyXsSBnDJsMpIBAQdc44z7H3rldI1TQnjFrrVjqKzLIT5tgUUlCeBh+po3QjptN8Q6nauJINT8RpCCpCC/Lx5zzuBHTGeg9K2rfxTrFxqRl/tM/vJd8cM8KmExngguOc989e1cQ8KSBpNLE5Vfvx3BCS7SePYnkZA6c1a0k3lvJJBcWrw4JUsIw0ZbqCMA+vTik0Fj0KTxbqkLkNots8WF/fwzM0eG6E+n0Na3h/XF1e1kkW1k3Iit+65DAkjgHnseK4K31DVIdkxtbe4jbCgRpsIUjuMdjWosEEsRuNMkkgnm/wBckLh4ww9mB4J7gZqbCsd9NG5UMsMp453R4x+tVDJskZWhuQYwCxETbeffpXCWmtWMYZ72zeB9wQutw6KW/I4GB6Y/Or95qkNiokdtU8kkDzba7MqjPqOox7iiwrHWfaEODibGO6Go/tUAcKeGIzjbyR61x9z4njtbjyotS1l9u0sylXj29+QM5x26U2LxjdR3OTNqMkavn/SAMkehI4FLlYWNXx/cRnw+gDHH2pP/AEB6K5nxj4ptrvSMTeaf9JRlCkHHyPnvRVwWhMlqdPrPgPVpPF95rUN3b3rSSyMiXSAKAT0xnjAxzTrXw/4j+2reSWOhSPF8geO4O5FOMjCDB6ZIx24ri/HfiDVLzU72xuL2+ls/7RlCxuhUAI7D5eBxgAccetZXhnXbvQ7q3uNLMszTiQNb2wMhUp8qlwvRTkk564rno7I2afc9Zh0WSR45b3VNNVSxVmtVZSfQHeuCPXNQ6hqPhCxmkgvPFE1xJBgy2q3ieUqk4OUVSO/1rLurPQ/GQjvWuElESqnljUU8uV8ZLFFOQc54JB46Vxmr/D7RGeWaOe8to3IzJE6eUreuCfmBPT5s/jWy8yLHRa34m02zg3eHtC0zVLxrwJ+60+KeJ0GS3zZJDcryAOD61l3nxc+z6gtlbeAdI0+YOAxnhyQ3GTtCLnnPfpVDQ/h34rtZTHbeIGt0K/vA0ZgBQ9ByST0644xXqeleGZo7OFb68jlEceC4GSwAyT+dXZLqD5Tyzwb4q8aR65qqaXMNLt5plV0u0mmhgJPyqpckRgk9/Udqh1j4leORr8mhQ+IpreZJzBK8cMSHzM4IAKk/416tJceGLfWodNkuLe91KRF8tC4bhmA5GecZzg9vSsvUvhTol944h8Sy3DS2Zf8Af24AhVZ0A2MQo+5lcMPcHPWnBq6vsDa7HlfxA8M3Og3T6ldaxeX97LcBtQjm02RCrt1cyYCEk+h7+tdFpen/AA7u7S2ebxtbwyGEGS2u5GiZG6lBngAcjv14re8S+IvE7a9d28PhDULnTrYcrJE8kGQdxO0fN95cg+g96x7jxt4fvJmTX/Bumg7cupzG4B65Vx0xQndD1H3Vn8LoYp47XWbR71ids0KNchS3TaWUIxX3P15q9oPgfRdHSLWLj4haYZHQSRSzWMbuqsOu1n4PPdTWJJpvhfW7mLUPC91b2rsCZdPuJAvmFFO0wyDgk5OQcVr6NL8KLeeGa/nubGaRd7RajZyhQTjOG2nODkZU4pK6Ezo7TX/BlhpUt0sOn61NG4Qypo4hHzDBGQCrEnGcHPNczq2s/Bix23v/AAgk87zsQxCOibv4gP3owB9K2tI8R+AbWRLOz1OWQIBDbyTWTshOflJbuucc4B45NdTf6/4Y066aHUtY0N1VcGCKHzHV8cnA3fyH1pXFbyPIJ/iT4d0+CZPB/gGHTWcfLcTXD+WpBB+ZFOH9OT3q6nxU8WJaHU7PwvpEFvO+xLqKybD47bs4OMn2FdXdeP8AwVd3cUcWj6vqN9sDR2sRcRBh/s7gu71IBzU9h428aSySW/h/wEUgtxtcTy7QmRkHkDGPb15p3HbyMjTvG/i24tra8kn0+w3rvf7LYW7yKgchio3ZbABbA64P1rlte+zabcS32q+KH1VorpZlin0+dFuQ0gLGJuVXAPQ7TxjjFdrda58YXuPJTRNE0y3kXInKIYwcfxMz7Qc+3am+IfD/AIn8UeD7a38ReKNEl1FpXmWKe9jjgxtZQE8sYYjruPA56Utdxou6bHa2VzL4n0DxZDqBkmTfarOWyZPlUSKcE4Bxkjjitjxx4T0Dxjoa+XLLpMlzMrSz24PDryVZeAT23AA9DmvINB0618IMLzWfDg1CVX2GZNZUoRnjakUmSO/SvTvDnxN0G6MFh/ZV9bOpzEsTPKSxOcfMO+D36Zp2QmnujodK8DeGvLSS1hSWKNQsauDheOuT+ecetU7C50mS+e1SRoLxQYVtv3iMNjn+6mME5OecjGDWH4s+MWm6HqdmlvBNd29wWkAgljwAh2beeSpIzn8qkt/iz4Nm1IalfaRrltfzWq2plMTOvlZzhcHA5Y8gZ7Zp6E2kSatplveJJot1d/bNN3x3JspoLuKSNw7EMJUTJGc8Ee/an61pPgfw34eGua1b6pHaXEyR4WSYsXw2NqMAQMA/zrRtfiF4FeaCRdW1K2IUIobzlQqowARkjjJ6/WtTUZPBupWps9QubTVolYP5Mw+04bsQADzg4o6Bd3PO9Q0X4e+O7jT9Uk1e9060swtuLK4t0iMyq2cOwG4gg4BznFb2meA9L0OxNvY6f4a1JR8yPcTzwMeCfmXLqcDuMZAz603xfoehzaRcnQvD8onESxL5Wild+WGAHJGDjPzAZHvVDwvobNqNvHqNnJBIsfmR/aGMYEmThcEfNkE8dqXN0KNe20KFgL658JQnC7XFvd27WygHOfmUOM59Pas/XtU0/SBI9l8Nbm4ePBZreDzEaI8sySKMAjnntzXoEkcKaM1m10iSMoOyV1UknHA9skCuUNv40ttVv10TxBp0cERO2G6vAwgjJ+UmP+HOCfx9KHdMlMwZ7vSNR1Oxv2+G16LuQ+Z56mQ78R4AlBB3cE43Zx6046bat4qS8uvhxIY1jiMLwiXZuIJJLA7RjoVI4rattP8AirfW0lyNc07Tpt58oSQKU4PB+VfmB65zWpp9r40kgge48VaVPChPnyxps80j04wB9f8A69Fhto5HSb251K4uxrHwwc2CzqLMfZ5pNw5AY/MVOOmcCuphhtLxY1XwW8fm7Y281CoVQehyvQVmeLPEc2j6tYzwXlldRTuI0ZJfMTzCQpXCuDn7vJGK6HTopta0yG5uILeGWVc5SacYKsccBh6Z60kJ9zgPG/gs6fqLeLLHw/4avobaN/NsUd4ydoyHBDrlwc9DnpwabYWdqLJNYb4WXpjuAbhyTK0QYnhxksOh5IPcVvPcabqVnLYa9ZXl7YuSjot653c5BwTkYI45rnbbwu1n4itJ/BHiHU4rFd73NjNcN5luhUkvGpI3dBkZoRXqS+Lb23t9IuJbj4bKkMmF3CzdcqTkZKEH6YpNHm0+51H7JZ+BLmOOCIPcNG9xuiZsELuI4O05GexzWjp9zBqkaNa/FBxggJJIGjSQ+iksM+/pWleWtyLaRLP4gAyKN7xgu7bR16N19PWmF7Gbo2l6RbvLLL4U1a0terPPqcjA56bRIMlj6DjHPGK6DyJoYoI108uSzCO4tWhlEhABzhlBKRjq2ecdeaaPOmtgFuL+8lgjHmXFrc5ngjLfdZXGDKx4xzgeneVGazQfaWjgMJKlbnR2VVkHITehKgKvLsvoT7UEsgks9F81JG060NncbXZp9LfbKrDG/C8KzMML0zn6VnSaZpkL+clnpNpcMPLgV4Z1Mcob5ky4I+VfmYgccjpzW0upW9xAtxaz2CxyszNdp5sRiDDm4K4OAeAueOQalsxqRuLZPtl9FHKpkLCf7bFHb4wykkZDM2OSxwDxwKAuYbeFNMEaW0OnW+oWkcrKsSanKYghBYyMGJAXOcZyfStS58N6XNc282jXL6VdW5iu/IW23qg+dUI3YKclgMHPA+layQNIXjmgeNY9vmQOI1jwcGONcdt2WOT3xUt06ySKsd5ClyWfy2MJmzOo+ZsddqA46Y5osTdmHqfh1727eTStXhhvfmjb/QVffIv3twGATg4Jri5PC+lNqC3SwaOqNAJNz6VMbcoGwZVjV9qkEYLDINdxNctJcKo1eb7PcZSwdYwgEQwZZSyZO5ieCQABgnPNXI42hRxfzT2cMq+btmvA7Q2iciPHUliCf4upGeAKB3OKk8H6ReW5k02+tbK8ihaKTyrSa3V93Vsbm2+x9zWl8PdYfSNb1XwzfzN9q0zy9ytK5MkbIGRxvPJ5wSAOa6S2jWe7iW4mhl81v7Q1XKnzAqYFvGBgE9O/XYT3rztPFl7e3HiGzu9NtTqVwXNqkttuePIyYgw6/L86884OO1PYa1O08bX0F1Pp902ualZ6ejtDdW8MpiSZ2BaMyOOVQlSDj2HGc1ytj8S9N1A3sk+oa7pj2x+zxSWbho5AuSriFweo45Oen1rmLHUdH1DSNOvNU8Y3FkFKC4tv7N8yHP8AD8ynJHHccEV0nhDRtJuNWuUsfDr6/pvliRL+ymCrG7McrsdlIPGSy+30pXvqOySMCDxjp2qGSyvP7dWaaWWRLizlx5Rb77NEOgz8xGT1qCzbw3HpsRm8UeJrPULsESB2Dqrg7RkHHGOoJ45Hau58Uaf4q0O7kvfCukrHpcNqVu01Mb95DMSyncTtwRznt0rL1XUvGs2iXN5q3hmwii8sGOSxR3kkRhyBsQ5BBPfI74oaBPsZPhvR/GGl/ar/AMN+KYbhWmk26b9taGSbAVQVjZfvnBGDjoME1izzeMrHxTf3dxok73V8sfmtc2CyBmUAE5dTgH5QCCM4q14efw7YrPZzeFNQuHnkElrqCB2ugDgZVwOGVgcMR355re0q48TXcX9neKdZt/sMc7rZzyXsc0gfdtVJkBBZWGcgng9KBnOeKG1S90W11B9OMGoo4jaGCEReagYbBIFI2f8ALQg9++OK7JPFXjK2hhso/B8NtZKqKVuLmMgHq53SyEYwR1JI9agj17w/pV2fDVxfQCK4iWONUEk8ARjg9yVbduxnOBj5hXpVrZ2Vhpa2tnZ+XaqvyQMA21fTByOh6UCkznbWzsriKS6vdI8PRTuC8BSzAdG53Bg4y2CAdwxnP4159r+l+MLrUUl06SLSFa2IuZYZTAl0VPLrDHlgDkcEHnviovipf+JL9hfRaG+n6VaxsztdQKhJbGXx1I4AwP1rTtPDPhu+0uGKx+Il7ZySp50i+SqOrFBk8jgDnvQCVtTmNXn8S6fcLcRed9tRwpBtCsDIq7SWDJ99jz2HFVdP1PVL2/tYv7FtGkhZ3uBbNsHzAEFsEfMCrfi3Suyi0HXIZ7f7P8VNPmSFNirNchJFHTd/rMsxx3xXO3Wo+LbXXbq18P2n260kuHVEa0ilknkX70u3LMQSDtIPIHU0FJ3Na+n1KbRZ7bxBoMtrYyEvbS6gHljjk5CkEkjIQsOSM59a5LTb6+j0KS3t3v4EsI2mWW1/49cF/uhIxlWOT369TXStqHii9szpHiPQRb6dcLiUPp4iwuM5z2x1z1GK3/CXhy3srq7liML/AGob3huJ45EZdp4WQsckn7wOMcEUr6COUn1jS7vw9fRNqOsXzZiW3lvYy2zeQpKjP3j1BIBGCe9VH0NJtHTSWnlZC5ZpkfDhh0YkDB9x64+tbvjGO9OjQMukxWmkNtJltJoiJmGT8rL2HTHUYrD17WYdP8NWN5p0d5NNPGY4xd27NJEersW6cHjGB27CmrgXYPCXiYWkN1p2sYURqUa4dJCxH+6Aw78HJFWLjxL440FY7fVLe5ZZZBJHJFc5SXvyr8fUGuP0HVrdtAaPUbfWJrh5SVltbgxhIyBgnAxnO7nHTFbum63ol876LqWo6za2MsW5kO2R/NBAU5baBwWwQM/hxQPU0fFcdrrYhkKP4euoiSNtq0XnKwzgjCq5GBhgScZ9c1UtdJuJbWXTV8UaE5u4ggDxMsYK8B8rlQcE8nv71vafcWqW8VjY+M9Xe1tx5NtFdaYXRgBgAMpOAfzrFWOLVD9s0zVdHu790Vik0PkI/XcC23EhGcAnGetPURo+GPC3i7SrcXE+s2t3piqJUnilaWMMjf7XIIIwcAdabYeHdamQNZ3FmtnOWkMMEFvcBGzkYJyyjJGRkY/mnhPxdr0NjB9i0MTRsfmjs7rDRDoQyh2H4FR9KW6ZdW8UXMn9grbzmdY2dpXcKCcK80StgjI5xjtU3DW5auoPGOm6UlnHsvHbIdZgVaMg9YiSOTjsT+NZ1uBM9882ljTpIz+8lmULMzbckxjneD93OOuPWud8XeEvFljPNe6gsMhjk3SSQnauc4BAz0xgcdKsTJqs2jRSanqs0MtmC+Uk81nAyVII5U8kDPHFNqw1tc07NdTt9zyWcN3Io3R3cqSYWNhjcCpOCTnqvbkda4G61O6gmeEyxjbkBoEEYcdO3UV1Gn3+mteW7313q8P2dwqOghbqfvdOTyferHxQsriW4udSk8iVY5kghJyZZECAZZgMYBHRjnkCiIdTi7C8uZpk/wBIkVhnAY5GSOozW159/FEHikTzPlIOSCpB5III5rlJFwysDgkHoc//AKquQ3dy0flxysQmB6Yz+vWhoo6NfEGtRyFpRKeCpdZGyc/iRWla+KtSgi2zzNMoG7G5WY+nJFceb29+UyNITt2MQe3+e9OQhk2sikn0J4p2FY9Dt/ESXiyBUgkQr9x0G7jkAkHH+etVzf26zFlszal8ES27SqoPTBUHH4AHtXCLMfKKxAqQDjcQeM1bS5kjU/O67jjhs5PUcD6UJCsdVblA5ksZBJLt2sy3IRwSOeCvPHFXoobSSZLe4e8t5WwFLqG3dRwRjtzXGRXlyhEcTpIquT5bKDjkfjirJvLyKNolX+IHIY447Y9KTTA1/FOm509fJvIJFEqfJkhl+VsZ3denaisfV9aeTTBFNJuBlVsXEe8qcMODjOOaKUb2Jlue2QaZpPhi9vbv/hIruC4u5ZtrXkwEKNI7MQsY/LPtXFaVoN9b65JdeH/HdklxqCvKD5GxQN3PRuuecEc4r0G1SwmvZ5LeC0uIWmk3SBwyq+8rtK7c5z+AqLxdPFoNhb6kdPtkCy4meCNd6x7WLAccjgVzw0Sk/Qq/QpabY+ILNN2peMdE3AbTt0RCrFvViVJz9O9ec/EbxP4u8O+MLjToNcNsluqeWbWyjt0ZSMghRu755z27V0dr4mvvF99c2ul6S8Mumxtcw23mHzLhyBsRnGERDwTzkgEZqfVvAmqanpr6rrXg/TtY1maWP91HfGJoosDcCQRls7scnGfSttbpsSa6nHeHfiH45mvQ0+oQ6jAY3ZY76NCj4IAwFUMTkjp6n0rprfwv4u1GzB1jUr64sQWkNnp/+ixYLEsAoG5+SeMVw+h6D8TvBl7Pfad4T1AW84MLwmMXG5TnCjYxbgHO4Y5rrTqPxOu7CNrbw34rskVQEWOdwu0DGNkgLjp3JrSS7BfXQuJ4esvhlYQeKVhW/FvcK108aBWjiY4GQx3bssOnHGTUOteONJ/sVtU0rWI7/TvtcUl5Z3sDCaQsx3KJFJVTyeQueOlchrfizXsXematcaw8T2/lyW2oMysMjkYXaSPrmsyx03RtVc6Xp3huZrq4aN4Wt7yX5QCN2/e5Xp3xkUl7y1HbudjpvxWubazCXWn2Wsx2yoonMm27WMEBVckFXIHfA/Cu6t/E3w7s9NtfEdxdxg30BkjtLh/PliVm+bEQyE5FfPGnaRdXniKfQ7WJlmzJFtjDS7NmSenJXK8/XpxXbfCQ/ZfEl3o2vaIY3aExySSQ/v4SBny9p5KsO2PxqrJq6E0eiSfFB9QMVn4d8ItcRyn91JdxpEmPURqCx6jpisnSvD2seLrzWbrxpHdWsNwYvKtrO4EMe5QASitk5AAyDgZzmtzSrv4Z6Vqs8lrrsGnTQ4E0f2hwme2APlBGK6zUL7wjHZ22p315ZyRTjzbedn3GY8D5O7H2APSo0tcV7bI8W1bwPq0F2bfRfDesX9oN3mfvYmbg4BVlyMYOee9eh23w/wBFh0q08nR7qwbePPT7MLmZ49uXDohIPIHIz06Umu+PdUttJkvrPw/NBZGcW8c1yhBBJOWWJfmK47nFSX3h/wAXa3ZOo8QuIJbDFtIHMEYZwOWVcuwxzz1zRd2HqVbH4p+DDeiGPSbqDy22x3K20YUKOFfjkAjt2weKfcePPC9vi8LaprDkNwNxiUkcqGOxSMZ6g15NJ4F8YaLrDLH4X1C6AHlYtjvjlYdHG3kDOG+bGe9eywR3V3axHUPB1x9mjtjFJp0k1tMkz9ix3AK2ab2umFkYmo+MvElzco2k+B7u40zywPLeASRo6kndkJg9hgHANeTeI7OXUNSGpeKNYSILnascsLyoM8gJuAVck/lyK9S8K/Ezw7akaJb+Hp9M05XaN/LuM+SMnJKZJHPYGr2u+KvDemxSPpfw/j1CSUbIftNgiNM5JzwVLMvv270tE7jV1pY8n03S/DlxMZ9Ovbl7oqojubyYEIOCQEjGOx78V6z4N8NabqmhXN3FdS3RuBLbyzW1vIWG5e24Adzk55z2rxDxhrNxr/ieLVLPQ7DQdgVUTT4NiLyRknHzN19PoK+kvhC1va+BbeS6mhieW5lY+Y4GW4GMZ6nHQc1e6Cd0jhvi54Bk1+8sZH8SaF4d0uztvKgtri0COjAfMf3WcjAByTxyPevNL/7V4b1uLRp9b0nW4440mWewn3Aq38OWH3sDOO2a+g73wLpWqahqNxdWdyx1CVpHuPOXdtYcBeNyDHb8zWP8RvA+i6xpcNhBqum6L9ij+zzNJZJKw+UEF2yCrBcHJ9c55pKWlmKMtTi/Ctxa6tpdrqNtbiJXcKYshthDbSM9zmvoC/uIdOsri6laOC3t0aSRgAqqqjJPH0r57stFt/CthK3hXxY/iiSzjF2bJNIadMqQSN0THaCccnOM9K6DRviR4q8SabqVv/YenXkqQfPaGKRZCz9FZN2SBzk/KOKbe9iXG9jtvFWoQ6p4f8P3FvDc39vd6taTuFgd2jhUsxdlAyoGB1re1S002GKfzLOJiU+eKCJfNYHpgdcivJ5PE/jyxtLtf+ET1aymuYvs8FvaJcFFkQ587dzs3fd2+grY8O6P8StU8OWzXWsS6HKuRJA5IkfJyWduScg8YI6dBUvrYfKa8ltoMXjJbj/hEfEl7GYExdHT28mBxk4+bB5yDnpnisbxnpWma5fW15DpGp2EGnzSySt9oji+0lkC/MY3ZhtK9GHTPpWY/wAOPEGpRag3irxxqV/DCybE0y58wMP7pDYCkDB7mu60fw94f8GaY2ko1zcxXd159xcXLCSWWXI+9wM9fwGaEtA6lKbQ9K0XSLO9dpRvCyyGa5do4oz8zhRkDgHgn6nNchdw/D67vra8TxxarpoO24trq5eOcnJzgDgDtgivUtSaxvL+28P3lql3b3dqysHTKMD0BGe4U1meENMs/L1K6Ok6YgWX/RzHZRptVchgDtyeVotqJPQ8nv8AS/hhb66moR61rECQkXFtIqpJEDzxlsN2yAR3HPNdbZfEO4Hh2FdA8Ka/qbbCkUn9muigHPzlwWV8k9sVFqHjfQLfUtX0fVPCtpcXNhL5QmlgEv2l+AScLxwQMda6uM6pqHgA/Y41jlZkAiQFFSNnGRjoMKegpIpvucZplp4ik0SF9S8O31rIy5YzDyufTk8Vr+E9O1bSbm4vL7TZVH2N44R5iM1wWA4XnaTg8buK6uXS/wC0NIs44ZdyxS+W7NGR6gnBx35qbxLb366ZbyafbG8ltoziEFUaRlA2gbsAAkc+1Fhc/Q8mh8G6xpsk88fgOHXLOVlkit7x0hntXzlgPKIBHTcAKj8a6/r3hldGvl8NabpRnIkubaI7tzqSMZbLD7wx1Hoa6O51KzFxNY3qSW2q2e15ohpFzKwYgEFdrHdxgcnHpxXGfF4/bbOC88v5FlMccUcDohCqPmUnjkscjqKTLWr1I7T4o6hCmZvDlrM6wMu8fOfMLZ3s2csccDPStVfidoL3ZFzpF5BbsYoSAzptiIxKuAeSxOCTyR9K8okubcD57ORSOhDbeP0qzbXOnGFv+JhqEBHXaM/X+lUU4o9Zi+JXh68uGhme8tlkeUSLDJsjNuo/dQorAqFPUg85z0ziujt/EGkzWcckes6Tc3MpjmZmU4aZ2I2MVIG1ACeQBkLxzXg93LFLEqQ661wgx8ssPI/HHFU5reNht+1wOB2bAwffjrQTyI+rpdRM8No2jnTdQlaQojSSEALwHkyByc4AGOeOarRXMt9BFGLqdZLzzIhmbbEkCA+Y2/buy3HoRkY4Ga+ZIEvECiGa0IIAXE5Bz2x83WtLUNHv10XR5Y7y+8+7aQ4SZiFUcHAz0yBTJ5Eup9EW8UTWbM9q1va3CfaXVbwqYbVOkWDyFYDlR1y2ccVY3CONvtkjPZwqLy922/ltAFYmOPL8nHJxjPHGM4r5rsrfW7C4EcOqX5ZlBeJ3faRnPQ89e4ro/DOp+NH8R21hHrV2sF3KscsQUOyp1ITPU4BxSBw8z2p01hrJfKSRb7UCLm/klkBaEY+SHgDhVwPrn3rjvGPgeRNUtvEN1fsq2jo9zHG5SSSNOnltksG6DI6da9AmvPIuoXuZBZG/LxgyMu4tGjMSPwB6E9q4O48ZR6v4j1fwNY2UDSrEUn1KSQlFcKgJG3n7zEZ7Y4FNohNi+HF8M3PiC6n0nw09zc3odmtryRWikbdudhkbQQa4/wARahqWi+Nwtro994VguZPKmeOVHRWCk/6OowCDjJAOD7V183hma68MJpVjrls7x3TTJ88i43LzyRnJbJpde8AaLqWm2+n3niG7EMW1zawupWOUAqXUsM8kkkUFJpHO6d4hi028kfUtS1TxXbTwNG1tqEIhjXPU8O2c8jkUy/vrV4jc6R4muNEsmTzhpwglk8p0Qbl37hkccEjp61k2nwx1x7h0CQMqD5GedH8wjOPunq3YYyKjPgjxBa6Zd7dFF5cTsqCMTBmiAf5mxvAO4ce1JFaG74V03R9StE1fTPGGoaXqbRlWEcCMrkscgqCGHJPU/hVfw3Y6v4ivZb5fFumW1zp1xJaP/aKHnHJYDG1vqcnHpWtoPg3+07ueG80PTbAKgkj3accSc428MD69Ca3tSbxB4Xa3tldJtOlDLtjsyYgO8ZjAPbHJPPP0pCb7GZd+HNTmfdqjeHr+EBsyaakcUioR8zbVwxPFb3w01XQ4fDv9nJrMMgspWhVp3Kso4+UFumM+9eezWPgo3MlnIfGFjJO7GMRsrx7unyhkyQcYCjnFW9Ju7m3u49O0HxX4hgLhnS1GjlicZ3BkyAeh5XrjBo6itodZ8WbjRp/DrfaLyyv7BZA12kd2nmouRhxhs8c4HPUV5/baf8KLjB0nWbkSxghjNHcox6Yzs3Y9OPXitnxMY7+xmsvEslm8s6hEmn0OWzuE+YfMsmwbvcE9s1l61p//ABIoNJ1LWfDWpWtgUFg1g4iuggBG1yqHcSO+TyKe4RVjIax8A3Gpus2uW1p5UxB+0eeRIh6lWx68c4wRzUniXTbmG9tm8OeJdH1P7HHiCC3Z8smcMc/dJHG7DAgZx6Vi+HdW0jwzrskyabb6tsgaCZdSQSoXYg5VMAr0PzH6d66DV/GVnqtjDNb+EdCtSsqozWdsUZ0xko3PK8DPQ5AGeaC3cqv/AGlr2jXVg2vWQuAd7wW97IzKq5Bzn5Tz2U9PyqdINRl0ZzdNpbo0TRRyw2eWTIIDbhyPw6E1s3niPwvJozm20qwW58r5IrZPKaE4HLKykjHP3W5x6ZrNstPvJbaDUNNksJIp2TzzIxAQLySVIIYn/wCvikLU0vCtvqn9pi01PxBpypewKjyXEXlRuIlygVwB82R1HUE5zXRT+FvFFuZrPT9Z0KTTL2MxMsbRLOU9C55bqeeMegrI0Jdf1O8ltp/CTalaQowMDbGt3kB+6sqj5G5LAH/2atS4j0eRZbW5+Gp0otEQZ2uJEWPj5cqvJ5wOPamiXucZDeWtjd3Oj/8ACDXGqTW1w8fmwXaujjcRkBVI6Y9RVY3/AIITUp4fE+j6xO0LgQCGUwlQMHDK2ASDxuGARzgZra1Pw5cSWaDTfEkEcUClWhjsZowCOCcnkHk5981Yi8P6xfWdrPqklpqSQrviVrjfMo2hcBpG2glQOPXvQPQ5pPD8um3q33h+6uLuJZspFC2Xcn5gHUnbwoIJHHA4roba6019Pt57nwN5ZcgZXTJ7dEJ53BoiEIOM8jsaLHRrq78LalNqGi6lp88CHFssDMtwVOFXcuee/BI4zmoTrFjb6NP9l8Na5pk7LgSQM5BGCGG1gBwPUH1o3YbmDrunaNca8t5pVxPosK7RMu5pFL8ndGDg7cY46cda7zQ/DI061l1uDxORejMou4UG2UnJKvvGCPXpXMaVrXhI6fY2d5bS+fbWyxg+TuywGDv3gZ7YP416H4Ugsrzw0t5ax747tpV2ytIFKBiMbQwC9CMgYOPek3fcHc5S81rW9UL6TMul3bxq24ylrWRlznfgnAGPwyOvNeda3qlm99Ha2khEYY5kkiBZyRjaDubKc/jXq3i3wpbpbWr6NpjxXcjyLJHavJJujCdQp3Hqe31rkNIs5LNpP7LurRg8mWjv4Qh2gYIy4IJ+uKdwjYw9IlntpEjl0zRr5TtUeYucf7QbIKnn73tXp9/BY3dzNHP9ju4Zyill2l0kWNVJTGDjj8cHiufsNP1m6vbXyPC1mypIjyvHDbOI0BBZjsbIOO+Kua4umtqetSrBdNY2hV/OQncyCNTnOMEg5x6nj3qbahc5vVPAscjm40u5kntFwHLxBZEI+UqMttk9cgjr+FX/AAt8PbJoI7zVtU024Yv5bWglMY5YBcuOVbGTt5Gcc1a0+Pwra3CzHxTriKg2hRErRbv4gVJDYIyMD860I7h9F16xsrm4hS3+3DKNBIxwSpA3LuH3cHn156UNuwXOO8b+FW0FY5RdLdRPPJBKApBikB4HUkggHk+hrD0LSP7W1KGzjkMAIZpZAC4Cr1xyMn2z3r1Jri5utB1PT9aS5uZ9Mu2ScXBYbYyBht3Yq3ln/dcnFYen2dnbxvqNis8bXUeDDcMpkiVT3ZQA244xwPQ1Un2HFlJvAOmiPyodauDclfkPlIUHTOVHzd/Ws64+Hfi/DvYaaurRJj95p8wdgO2UYh1P/Aau295HceL5EZuIYSUYnGCW/wAP5V6/8MJ0awnLHmaQuGYc7FGP6mlzOLJb0ufOd9b6hpN21lfWl1Y3AUHyrmFo3we+CMkcHmnRXiSMd2EBHGD+lenfETS4/FXjyS80+z1C9tGEcK3dsJJIyyg7guRggHI4I9q5XUfB15bbjNpuq6cASpkvLV/LkbPylTsXAPTkkjIOKudk7DTukchrcyCwCeWWPnDDY9j/AI0VP4o0u+sbJHvrGeBZJBskZCVbg9CODRVQ2CT1PXLn4nX1vr89u2lxPaRXbpLK0rb1jEhXIA4HtV3T5tQ8cXJvdY0uW20MySxWtulwFllzlTvBIzkA4Cnn8K0NL8BafDdXzXV0dRS6mleWCa1XZ80m8cZPTp759quW2hSaDZzppuoRDThIZVtLiAqInP8AdeIFtvsVP1FcdP4Vzf1sEmr6F3TdK0LSvKXT9PSx8mMhWibaQMcg4PJx65p9zfzzrEbW+v4ZDJxDIigSDnKnjK/Xr2rkfEl88awrd3elx3S3PlxRw75VcSZO4M+3AH0xxW1p8V3pdjGtvem6E0BdLtkUIh9cFgGyf9ocY54rVO+pNjdtVnXczC9lmbBO6YYH+7gjH86wPEniDSvDN9tvBdPqcke20iW5kkkmLMQu7nAHHfoM4qmPFes6NpM2p+I4bCGyjmRUubU71kBznqxwTx7Umh29t43sY/E2u6ZA3mFmtEb5kEecKSVbnHrxznjHVvyBLuZmsaP/AMJY0viXXfB+qyXPlJDBbQXQUlOTvx1f73TjHvXF6LbeJNEglF94K1zK48uaON42QgYIBKsOV746gGvZLGS40sLa29pFDZAYSZZXdznoCDzgD1OBUcGpak921vEuY0kAklEu1tvHQY9+uaFboO7PN/A+g6rZu+raD4O8VW3nL+9eXXEgDDqQS0QLZJ5NaFnLp1zq2oX3jbw1Ytc3EoaKNJTNNNtOCXk3FQqgBQNuTjpivUbZ41iknu5JY4Yg0kjyybtijliSewAr5w1O8TUPFeoeKNPkEem3WolMK4V2G3KkqOQDyf51V7yGtbnv+k+ItCm0RIfs9lFCY2Ro5I/Li2cgqcZGMcc1BqOjaR/ZlrqOkfYdJvIl8uB7KNZE2k524bBx6gYNeaaFdRrcLHBIM5Ly7jnjgk59O+favSr/AE+G28JC4Vv7W1KJmmt7dSxRpDkqp289M8nuaUu5NkmX7K7kuIE/stBLnAlYSFFxnkbsH05FO/seeOW5u5dUtrWPYzboIvKaFe2ZC23AHcr2FYmh+JtcfT7mS88NS6YQCIYFcZDDHKqVBK5OCxJxWJ4yfxpc68t9PorahoFuiottBcRr5jAqTMVJBkwd+M/KOvYUmO2pB4h8R67o0tpqej6xNqFuyyMbbUTFm6jVRhkKIrkZJ9eOelcVqvj6bVQt3qN9PdEMVNmGa3tyDyU+U7uT0JPFe06NfeH5IbiaC1mVkBmkkuYnWSMv94byPlGePkJHTtVabwT4R1u6lnfRYUSVxJJ+7dHZuvfhf1ppMOZdjwi/+Hfi6Zk1vw34X22Mu14oLa7Wd4yAOoLbic5OO2a99tLvULzTLS21jwDrKSXEStcNazRhkkA6blkEmc/Tk9Kt2y+E/B8tto1hHBa3N1l0gRsuUUZaR2P3UAH3jx6VheDH8Ta5C1xfagz6W088nlLmKR0ZjjMoOdijoFx7mm30Qnd6h4euvBestc2NtpWsXwjkIkgvIGlRH56sc46HjNc54onj0GaGLwLFe6fdzXLNLb6dctPAif8ALRpVCsE54wrdq5q+8Sz+D/Ft1BpGlWd34cLqyxSSGdJH2kb95JYE4PXpjtmu28MfF/S9VS6lvrGDTUtbQ3A8qcu0jZACKu0Fixxj3pLo0U010LF1pPxR1jVo47rWItO0uUBnm0/aNuVORtJ3+nQ80ul/C3wrBH53iG6udUu84lkvZSvmP/f25JGcccnge1b+mDxAwXWPE2pvpq3Jh8vS4Qp+zLg5RpO7tnLY6YxXM+IPDvijVPEUqaFqkmmWtpE001y8fmkyyO24BVUZOB26D35p7aCu31JNa8YeBfAUD6Xplrqrah9kGw2UZEpVs4O9uN3OenGKsfDmbT47HVNQigUXKKjXGpysZJp0IJxLIfvkYzjpx0q58PvDb+FdQu3vLSK8urvEn9tHPnT7nHmKVYkxgZzjvg9a6CS2QaZeQXUkVtFLueaWFlX5ssd2Mckrjr6dDT2FpsQ+I7zULLwhJqMUUs91HH5tvGTgu5cCPnsDuU+wrzzU7Hx9JcT3useJtK8PC4WOIoLoPNIqA4Cbcjccnvgkda9J0nVAItKMP269iud0cdxLF5TgY4JHGR8uOg9a1PLuvOuGluIktfmKAxLlRgcknjgbqTjrcSlYx9Eh8PQaTaaJo9/BNtDSMss2ZpyRlpH9WLYJqt4x0+HXHiks9WSKe0dZQEtmnywDAZCkf3xXn1rLr2i/GDU9fnktNT8OTTExzQ3kDSLH5QVZEQsNwAHO3qVPerfh747aXJILfUtGkjuzIFR7d1Ee3sW3cqeB+n1pvVDUXe8SXTNc0e4lv0169hWTRIxa29/cebbkMpGVwhDscn5RzyOOtdH8Ob/UNT0i/h03TfssUN4yJe3kcwS8Rhu8xVkO48lgcnuO9eJHWtLtvFsmqabcalE2oSu9zc221UVJEySiuWbzEYgk7sHnGMCuz+F3jnVtT1lbbVNWW30u3i3urx/fO1VXLclSSCzZODkjikipR0PS/Hf2ix8N6mug3Y0vVblS0clrN9nLTtxukbBBGMnBGTtGOa5v4VWuqaebfS9Z1NL+fymaWSGaTIbkjdkDr7etXNA1e18W2EUltffapSpZ0VvujdhD6jOOAfXNbOl6fPZ6zMskQjzb7ww24Zi4HUd8A9aL6k7KxuuIMrGV3gD5dzFuv1qG6uVjZ0kKSDPCkZ+UAdqp3k0cMqu00a7WVVDOFDHPPJ44HWq41LTZL2MQ3H2qOWZrdZoELoZV5Me737e4x1p3uSkL4j1WRbGLTrRpFnv2FvFsfGwN95s98KCa8i+N8bWGnaZauz2rCaYRYbcUjAj2Dj8z1616Z4h1zTNGvrK1v9StrX+0CZYBcMIiRxjk9PTHvXlXxy1K4mvtPU3GlXKJJceVGsqy4jIT/WKhOGyTjPapZpBanncd9cF4v+JlG47iRFJC+vI6/Wt6yhtLzTbeSZLeSZgwd0XBbuC2OM9OlcwZ32ozWNg6jHQ4BHT1qc6vdLYx2a23lxRg7BGQWGffvVGtjHW8lOrR2aQoytMo2lOeT0HNdBLDIspR9GiBVj86NJyecHGT7Vhx2iNdrdfNw4dk7nH171Z3wliY5LuFznPSmBrLYw3ShI7V4nw2+Nnw54JyCRjaP611Pje3jsrLwhpn7sGLRwzZbgl2B6j6VwS31yZEgi1i8QvhAG3EAngDr712fxIka48crbudn2a3jh3EY24Ue/XJosJ7kFq7Wx/0eZZJDzsMrHJHAA49/Wug8O3l/pGr/wBpXse820U13FH5/DFIm4Dc49frXLx2dsqH/Sg6DDCQZI3enH860dNs769mfR7CF766uraWKGKM43FhgjnAHHP0oJPXJfDq618VJtXbzpU0qC2+xrJcZi8yRGLkqclgVPIGOQM9BXIWYeH9oHxdIDGWitEDEDCku0Z3YOcfezXqWlQSST3i3dlDEjrbZWK53M0iRbWVyOOPlwF9K8ijtGm+J/xMtob6x0VmhhjiuLvf5UQ3R5GBzkjpRujOL1OxsvEjrLMGtUZB8sTxSZBAPB6elbMl/bNL9okhQqoCkY/HP1z2rhW8MeMLHTLOa2m0PXIgoQtYyujEADb9/A6HjHJrGv7zxdbsY/7G1lFUcBtPlIZv7uQOP8alorQ9IlvINmI7aXLYwU4zk9DVLUrhre2BaGZnOdwDjGO3171yMera15MM1/YjSogxMUtzO0G9hlfmBA4O488jIoLfEC/V7rTNCtrzTkwPMtb+K4wFH8RByD60rAb4ngvL2BYYZB6xgYbAyT06VUj+yLfwx+dqNqW5/dOwZf8Aexx171F4dbxi9tHc3fhe8I3t89oqsCp6lTyD34NZU2v6p9t+zxeG9QEsD7W3IsbJzjgEgn6d8E0NAek+GZryaST/AImF3eorgBGfII5+Y544yMVDrWn6pqPi+1F/4Zml0yGMxi6kljjdHfndHtO8qMY+przmXxTdmxMFhc3WnTyyKWZbZ2cAEEqNv3PQn0zW7rXjzxFoVst1eeG1nWKVMTfapQMgYYldvzA5GQTwcGhCaOu1fwFaag4aLX9fhQlWe1a8MkDgHONrVyXiX4ctYajJqul6V9ptst5lpHNgf7+OOp7DnmtjQPi94R1MO18lxpMkaE5lO+Mng7QRg/mO1a1l8T/Atw23+2JosKWzLayKAPXcARiqshLmR5DpWj+Eb/U9R85b7TmgACyyXSBCSXDAsQc8DBGcg1Z8Q+HtPj05LiO6sLrTbeL5Y4pVj8sH+Jvmy2evU/SvXPDviLwfC1+y+KtJvHu7jePtCLEQMY2nI+bvyaZr+neE9V1Gz1K6Twtc6RaK8sz7kJZyNo4XrjOaOUfM7nBf8Ip4emSKG1j1KASxko0dxFhduBnO0EE57k8VZsfCttaLHaL4quI5wiRW0bafuPAAXGGy2cDnGa6v7H8Np4n1DTJI5Z4UMiRW91L1X5lyhOOuOormNFuYLrxNpn2JI3uxci4TzXcIAil2/IKw+uKVmgTuTt4c0/8Aty6nTXr22aUhjNBex2/msVBYmF1+U7gejc8VVjsNae41WK5fUtQVVhWz865imITcxcjY7DP3c8jOOldybyf/AIRSK5iLHzm3KZkJ2jOAOPXI+Y8Vh295NHDqbXluN9tp9w5bA2/KuQRjjrnnmgSbOa0nTL61luJJrO+gl2GLd5DbmU4zkr26fhmk095016CWT7RGsbb2SVHVSuCOdwOe3HtUttfapbWNubfXNRnUbUYyyCRQMA52tnjjn2raN5qcgZJZo5gWUfvYVKOSegxjByaTZWpmQFLi/to5fJkkdwjySLtAUfMcjp0GMdq5m51TVbS3N7a+MbTyGhdoo7mSeLec5UJuBQg9Bk967q4nv5pntprNmHkjEkRYDLZDFW5xgevQ9jV/TrnVzpRaG51S1sLaM2sayAAp5X7sEKwzjjrjnrTvqI4Wxl8UXOnRzQ3Gk6orpu/4/IWHQHHzgcjvj0r1TSdNh03T4YYZL6MlTLLgRsDIQC4AI+UFicAdhivLfFmseG77yLHxBDcX0kN2IY7nTGhglQyDAEuF+dTx9Oea9k5ZQ20ncRgL+XH6UNaiZwvi621rUdRu7G40x47aw2zaTqyOsLLIwQNvG75kwzggYJ2jHasSXSfiJPdSLbeIdPu5YUZpJJbiZVaMdCCVxyORg9sVd1vU9BbVNZTVtWu9c025uij6RbRyJLAVcnPUB0UqPu8msTUYfhTqV79m0/WfEek3syNFDHEpkUPzxtYEnkHgEZ9qp7gjpvC/gyW5sLfxXr2pXNvdiJbuVIYRCdgHCSscgqQAQeDg9a4jxn4M1WSGbV9UiWziecMkom80OCB8rsuSG9zjnNaM1rqU/gmS8W4163U6NPEFjhjaBgI2+83mFgG57ZGenFdn4QvZv7Ljt76aO5spIFguYinDKV24Ayfp/wDX5qYu1r/1sN3WpxvgHwzpOkpHqa6pNftcnAEUYWOM7uBhgWPpzgc9Oldr4hgj8ZeD5NOjuo/PEqSXrmMrlBlSQem4DjdjpXitnqFx4d1++02G6klhiuWjSVCQCUYgZX0bA465Ar1Xwl4r0tojdWWnTSHB8xGUqmCcMNo+pyD/APXpO8JDavqUDDdQNeWcOrSPdXWZVCyjy5mVVXIIGcEBQeQcAVzRtfGG5hPotvEQoUGKYzBeDksudxJrZn1mKK8mTSJGOnQ2800McxAkCRk/Lu4BU844JwO9ei6bo1u1us0kbqsqhgo+VhwOc9TSvZ2DbU+eNNs9Zs9UlutS029jE6kSOYDjr7dq9Yg1c+HvD8Tw+XO8sIT733SxIcn0PzHFdZqWkRtE3krDJcDHlmZsBiexI5Ga808Tv4s0y6EE2gmxidgyyGZJzK4znDehHGDnjHeqau7sV09DKh1drRIrWPUpQkasWQtIm7djqo4HuatW/iS609TLpetXVvuAVgZmkX/vl8gj8K5e9vr3nzNPlRwu12K5PPpjj8qZFdeYg3BmGRnrz+QptFHV+MLHwvbW813qWt6ra6rdTxSzRxgQ28gZG/eR7FHyk8j6miuY13U5brTxHK1veCCVY43ucysifPtRST8qgcYHHFFVTatqZzi7n0XaRlZri3nWVcSkxyyT7i4JzwR0UE45/KsK48a6BHcTWOpG8sLuE7JoZYfMC9s5HVfQ9wa1IIpIZt7bPMJYSYLbCMnBAPQ9abd6To+pXCXGpaLp91cBAgmntVkYqOgyR0FckbtIelzyT4iyeGdY8S6bLNqr3VlBaCRIbO3W38wbuVL5zx34zzWjpWv+KrvTY307T57izhZl3xWrSblz0yPQYHHpXoP9maKlwnlaVaRNGMBhZRrj1wcUnhlrrT9Q1HSZG/0YltQtZ3BVFV2+eM9hhufo3TitIvSw29Dz65vvE+upFpNx4duNSu7e6S7+zSReRmNQxOQcK3BXbnPfiu08LalHqts/2XS9V050k8v7PcWZj8v/AL5GAv0rN0XWrabxxcard/2zcNsijijhtWeBDj5mzxg84wPTrXfzaxYyPt+0TNjJz5bnGPwq7rl/r+thNu9jldXtbmFmm+yuxWJnCxwStl/TKjaRgHqa0bayeDS7d4rAsXiVmCyIjMzDJGW96ln8SaAvmN/aDzRiM74oombjOCRxnPPSuWt/iFDZada2kmnNctHHtVxJgMo4VsEcHGOtJINTc8X6Ve6x4Tl0i3WNGvSq3CNP/wAswCxTcp4yQoz0rznR/hD9raWTUF1HQnyRCokiuVYYz94YIx7iuqXxFq2qadL/AMInodnaztOrO5nRDNj73BA3HHU9sjmutSZvLtpLqxkN0qhmSFgQhIwSCxGRyR3oWlxptHkMfgzxhZaqlnpdneOgDSFrgwxLKi44BUsNx9PQ/WvQPh22vTaA8jaQbBrkn7PcT3avhc8YQLlhgdzz1ras77zNbuIFj8pkhBXLr86liCcDqflAwa1YUiEQhWBVQcZQbRjrxjpQm7Ck7nAeLPGz+FvEen2evb9QRoX87yoxGm/eMbS2MkIRnB/KqOs+NvhH4iuDcazZ332hVVBLsdGYDBC/u3wceldhex6ta3Ek7eINGXSnl3JHqFoWZFJ5UNnBOc9a0LzRNDvzBJNomjyBjuDyWUZIHXI44/8Ar043sh3Ryw+K3hWERW+mi/vYoY0WJUQ7lIGOS+BkD3pt98VNPn0hk0a1um1mVvJtoLjbgE4/eEAnIB7dSa7+3mgMvll7fB+bCgYA7kfSvFdO+Ifg638WarrGt6ZfC9kuXEEsCK6GH7q/ISNpwByD60LewJJ9DtNH8N2FvrEPiK6S51LXGMa+areakZ7lQ2OOTlj07AUz4v63ptn4als9Ws4Jr26bdDFDMyEnDASOwAyB3B49zWfqHxh8KwaW82kQ3d3OhULFLEIxjPPIJ6f0rxjxDq2s+MNXt3mhuLu8ZpEgjt4yztuYvtUew4+gzRZvQcV1ZiJMsU0TDLFXB2SqOx6c9uuexzXqvw3vtJvNK1PU7zwnpipY3EMkd5ahYZ0lPQqCfmwQCMDA5+lYPi/wfZ+GbKzN5q27Ubq2WaaEWpdrYMD8u/u2OgIHQn0re+A/w/8ADOuWNx4gbUdSlu4pngEKumAmBtc/LnruFWrO5UpK1z2zUo1ureO3my+PnUk/M7hQVJzgZLY+tVtZ0KbUILWeHWNW0byHMhEEjbX68FCdp6g8c8Vbs4fLZ5JPOlGRhJI8lSFC5H1xnt9KR4UvrpI48RKY2kBR2VyMFSrL6E8574xUmJxN1rE/hrxNpUVz4s1W/sbht8u9FaMRkFVbjk/N3GQMda72ezsDqCT3kkG6WIxQtPIABkc7Qxx9cDPNYHjXTfCl7q2jWuq+Go9Ru5VaG2fe0P2aFcbizKRtUA8DGM8VNF4P0cw2k+tSLqcemjfYNcSMFs1HPyndk8Y+ZienQU0NtMteH9bvtdvLlW8OXNlYW8hNnfTOE87Bx/qyNw6nnoRVm/aS9e70qTUBJJLEwe3tojEwjYAf6w5GeT379KtpNcX1x8jTx2gUMJg6kXOewx8yjvnjNZXjLxfpPheyiF7KTNOD9ntwpG5RwSewGfx/nQ9iVq9Ec54u0zSPAngCZ7PT7SXTIikctpPGJXcO+HKyuCR8pIwB1596+YLeGK4mIW6libZ5jHdvBGc5J9x0H/6q9m1b4hal4o1WS1uPscOmQAPHHEWYMx+Ubww+b730rzDx5oj+FPEAuLK6gksr2Iy2s9tmMEHh1KkkqwOcqSQeO1OO5vHTcx5LQhpYzcLDIzlQsg42noecVv2d9caTEZNMUC4lj8iWRog+7K/NjJ9l69O3esdVF7cLeRSYZsDyTtLKQOWxnhcYIz3z6VNdzQ+bLbwzyZjc5LnKjOctkHocjA5oLPZNI+Inh+6sWttchtNKmlkTY2kwhQsgABlmLADlgoG0EDBNdhbeLobW0S5vdUuF00xeWksd1G7M+w5JhQFgxO4hOPug5xxXznp+nLqccm+8SOPKBkaQ+UkeTlgQD0wBgZPPoDXrnhPTNb0PZBoem3EtlHGyi803ypJDKMBmkbBHORtI7DkDoEzOUUd54evvDuqTy6xHbG4fbGqXAs2WRgBgmRAPmcnOSAegORVZfCVj/wAJLf6zJ4yvntZX+03umlgsQRcEF8nK4wPmwDxiuO1W8vtQ1hbaTV/EH261ZhDpySMqM3TLqgBYHPX61uxabNpHggWN3bR29/q8vmX4hcgRQg/Ku4nvxn6mlfqTa3Ut+JtS+GmrXpv9WurW9uIOVuLO4kLxA8dPu9DXEfEfwpe3V3bXWhyahqmkRQMwnmdWl85iMjIALDAXk5rS/svzJCn9m2xRRtWT7SAMf985P515r4lstSvLp5LC6Sy8lSHW2eQM5z94gY3Z9qW5cV5nOXVrqttJLa3Nq8VzDIUcOuMHjtjrz0qGOWQu5nK4deABjBzj61om01tIrj7UdTuJRKuWWXPzZBJIbknp6VRebUSqJdgKsYxC0kSjgZPJ78jvVmhc0PTp7y1ZpWlCiT5FKn7v97PpVvUYVsH2QyK0YOVY9Se/XrWZpGpXNrqCQw3W2FkBVCmRg+npwa2dX17U5rFbOO5il81wEXZyMZ5GaBFfwvb/ANoeM9ItRFHte8j3FlAbAbc2PTgE1c8RaiLrxbf3SONz3M2Mt1+YqOo9BV34VWcdv4ptb26t5v8AR4JpRIQRuwpA57nLVmWOha5cWlzqun2N3Pp9vIRJeLGDGDkk9euCcEjvxQ7CvqPgureRiXt4yVcNlkx/HkgHPfGPauw+FghufiDYxQWxCkysY9xG4BCeSfpg+ork7jTtStdn2m2aLKZQPEU3j1AyOPeuk+DkMw8UyXDtJZxQW8sjTqhYqDgcdeSWwD2zUiex9BHz45E86aOGERAFI/lXcSAAW4P5AV5V4E0ePWPif4/s28+OCTyYTLHIYnAUqDtZg2enT07irPhLWtJ8W31xd6FrOrWEdn8r215ZQXIcLyzBmbeNwGSM9ge1ei6ffK2tSabYpcfZlH2g3ShWgw2coHIPIwBgEEVRjtcj0vwlpOi6NDY29rNqCRAKI55sLJySNy5CcZPbNXBLrMHlzaldaVaWa7S0UUcqvGc4Vd5JB/ADk8Vrhv4h9eD/AFphkYE5UcDP0osRcz7DUy135H2Oe2FwfkmuJcG4ZQBwjEOeB1IA4q9b+aZZB9k8mEDKvvw5bv8AKBgDHIOe9SiQknHXPNRXCwblkuHIRSMIzfKST6dz7GmIr2mkww6jLfQM67yWYISdzEYLMf4jwMZqa90yxmjRL60W4VchfPXcRn0zyOv05rnPF+n6dfq8t5JrNy6H5LeyneM7QOyowBxyTxu9axtH0e50O4jv7afVltDIFaOa5uHcDgENGSVA5yDk/XtSbGlc7fTtP0q1ubiazhijn3FJpFUKc9SDgYHvjrVpHM7yI1vMoVusqAq/uOeaqXc13CqywRmRywUxSM6AjHYnOCOuMc+1UNQ8Qf2Vbm61a2khh+UFol8zaScBjjgdRgc5o0FqzTfToDOJFt7MghtwNsm5ienzY6dc1TXw5oyoRHo2mxmT/WhYBhu/t6VANeAWaSNHuIYnxLMgAQJ2l3E4K9uO9aWl6ha6ra+dZzwXMZXnynz7dCBkdR0p6D1R5x4s+F8l5qBfSU00WkqhHhZGRosc9shh+Rrk9Q+E/iWO3jns7HTJHYMrRxsY3U884cY6Y7177FGY4tqRuwHIC8/zNDeZuCrGWGMk4GB9eaLDU2jwrRfDnxC0PR5rRNBgmtXDsFJUyZ68ENzg9ATjmnaJf6fpEMEM/hXVLK8WWTc7brh5UaJo2YNg7euQucH2r3MKpQs6bWbG4Z5P404O0Kn95JtXn73T6UuUfP5Hncd5DYaXJ51rPZ6cVS1ghdZBJMDzgoeMHcwyD3/Cqs9rb3UF/wDYb62g+1adLbRR3MgURyPwM57DrXpM0KylY3Ten3juyw68YzxnJplzZxTPG0u8iMlsb8KfZgeCPrS5WHOeW6dpuj2Wo6naQatEJIYraCNTch2ilIJZyuehJUY9CaY9vZw6Fa3F3+5u4p08wI24SSbwAFH904BHQ4Nd/LoGgavai4uPDumMXc4NzYJuZc9TjnnrVC78DeEljeY6bNEDt2rHdSKcrwoAyR3wB2pcg1NHEWTwL50q/wCtbhlD/MoPB+tcnP4s8RWuuSRw3EQkS8aVY2g3NciM4ADAgleOcV6pp3gOGHWrjzIJIdPRla2YX32h5fXeGQbenGDim654BsNX8Opok2qzKkLma2V7eEywsSTwVwQCSf60JD50cz4d8RN4v1L+yfFVhaWlsIPOW4UMP3qbSAS5+Uc5AzxgV3dvo93HrtsLfWL65s2hcylXhlAKkEBuNwHJ5BOcjpXHj4a61ZDcvihJYTgyLPZKoDbdpOVb07859K4v/hD/ABFZ+I45vBOsRaj5SqybbwLLjo23cFGARjrRbcNHsz14+EdA0eC8udL0dJp2AZkl3MxBbLbJD8wbknAPJxV610m4s7Y/u4JHLBnZZnVgMHvKX7HkAj615R/b3xc05pLTUkmkLRsoiuDCCwJxkeuPr2zUtr8YdetZIYtV0+2ijA2MzRZAPQHKt7Dn3qtBcrNHUvAulaF4evdUs9R1SF5IjGIEQGGZ5GKjtgHDdsHIrmQNc8KXjrr3hmdbVUGbk27oGXsCRxn8a6288Wr480OXSZL3T9JXzoppb7zsxxoG+U/MRkknG33HasK90XWdOkWxbxl9u0i5ysbQObiCRwVYKUDfK2eQMn8aTsxptbnA31nb65q1zdabcIwvJjKLXcFKF2zjPQdeCfU5rc1L4d+L/D9ta3Fq9rO11kPBaT7p0O0ktt4yNoyWGRXTywTeK9La1TV7KS1tZDFGy22N0u3cfMQ7G3AemcY/GuPtYbiyvxeHxPYyXKuwV/NYSHG3OFIzjqOeuCKLt6lK5JoWnfvDFe3FtaskTRvC6tkK/wAvLDjknp14Oa9k0jxToVtFaad9tihlMEbKHBABKgkHuP69q8m1U3Umi2v2HSYnggkfdd2uZEeTG75j1ztGcY4CkZ4rofDGlazstL6Kzv729igeFIZzBHJbq6sp8sGRXVeTjep65Haot1B6nW6x4utoLqD7GLSSzlUj7akwCBwRhGJA25XJB5qW+lm1PT5Td6en2YxB1lQx3CuM5PyowIGAPyNQ+DtJ1qx03+z7/TSGeJoyWRZAeOMjkEE4JHT5a4vwbZ6pfWz+c220EwMkRh3mNhlWZEHQgnkDsenFO/UnQpZ0xryVms1w7Dykt3SFemcr5vTGOh/CnahpTNp8txY2LSXMRaZ/NWNXxjoNkjBu/TH0qhpEdjp9rJpt3HO8MYaOQxXBwWBPzGNsqR2xxxXOPDBa3DPDJskifAKnj1BDdRxim1qUi/4gg1J9At7htHBimkVkkUZUja2P8/WitqPVtKuvA0Nheap9lvIL3cFlL+W8ZD4KkHOQeowOtFFOzWrFKTueixeIIrqeSPddQvBO8V4scYdrU/wF0xuKNyQwBA74rN1nx1o3h23aS6vpNRuWkCrBBjfjn5vm4A471yfijxxYXOvrP/Yfl3NjMVS7+0mOQAN8wITkr1I5x7V5/wCM7v7d441e4QDM94wXY27d0x9c8Vy04OTi/wCuhrbc9w8O+MNC8Yy3FtDb3VtPEN0ZmxkrjqAp5wSODVTVF1aLV5Lea5ttRgePy1FxF9mjZDnhNrgFucbj8w447GHwf4Jh0HT0a2v2GoSrumuWhJVgdp8sJu+6MH5uD61s6hpN3d2ssUV8ttvXbuUE54weGc9R7VvKyehmip4b17U7GG10nVV1O6UM8cUi2/nsFUZUbl/1hxkZwDgc10uk61puqKzWt48U0TeVLBOGhlhYdmRuQfwrzGT4dXKRXTTeKdWyUWOJbb92FUYxuweRxjrVjwpJqdtc3lvNbjVLpUy9sZ9t4pXHzIX+SZDnIAwV75NVdP1E0jt9a8E6Tql79rV5rOUjLeQBtcg53c9D6461jWmjaToWvLJPAlzYzB/Na4bcLeU8qcHjBwR9frVzQ/F2jz6muhR3Ysr0KGW3vbaSGXPJIwflPQ9Dj0rT8Y6Uuq6cyW+qR2sxXywkrCS2uFP8MsZOMHH3hyAfelZxWmweTE0/xN4ZW9W3sZLEztEWSGJEDFQMt06AY59MVrTeTOryW/lo5GXRWyUHXOP6VwUP9oaDFDp8tpZSgLuRdPdc+X3AJHIGMfoT67uleIrF75LJfP8Ata/O0ZgI8v3PP5EA0PXYLDL7WNKtZbTV4bm1aEk+aqsrSLFJjD7eowQvHvVuTxloiQE218juD82/zFGPXp7e1YGv/DTSdY8Stq1jfJprzKfPtxHvV5M53jngHnK9O9XNE8JaEdRfSdWtZX1CMNJayPcN5V5H6gf3h3X6GlHYHY6K11bSNY077Z5kElos+3dcLtCuMEMM/hg1Vn1PR1vob3+0bNVlV4y8l1+77YwM45wenpWxp2l2ejxLFYw4gUO0qu5dgcjGF6Edf0qPVls5v3UtvbsIvmgfy1JQ9QRxkU2JGdba94egSUXPiDSlS4R0BSbcdmMcHPGOvYVwOg+B5tLsre6sdZ8K6va/a9qPqdjKMkZXy1+U5BBBPGM8ivSZbvTZhHFe2tiksnytHJGnJ9Bnj39TWlBeTeZDCBOF+4QiAbf9oE9MYxgeoprcL2PEfijoH9reN7TSdH03RdF1GzhCyosqwQzsw3qVbbgnGeDg4rH0rWdZ+Gnii2vJ1tbqGeF9yRuGMiE8AnA2nOOnqauftD6fdW/xCkvZeLa8t4pojuPzBECMB/tAgf8AfQq94F07w7Y+FPtnjXwzdX0F3KWt5pICgjUDlQ4Zc8YPU98dDRBuxfQXxR8TvBd5bfbv+EZvZdWuJM3UUtw8cIAXkggkn0xgZrG+HnjWPwzrv9r2WltbaVes63NikpfZGXz8rEDJU8jPYkd6xfHeqeAlhuYvCfh+6Qs5zPc6g7FWIIIWPkFBwQSc9q5rwxdxiJrOYjJfdFnscHP16CriuqQ7LY+p/GN34puLLTL3wLJb3MFw5aeZpI9nlFflYb+hznjr2qfXPEdroS2VykUerz3MkdnOlu6eYJQMKSAc8knjGBzkivFfhz4x8QaDOujI0Fxp0qsy28o4UscllZcEEnqM45rXtNF1DWPihaeJhrUmhXGqb54JbKyeXy3U+Wyluihsd88dcUeRm49z3LTrEWdmYTcXVySxdpLlw7Ek5xnA6cAe1JI8MN/b2CQyZmV23CD93hezMBhck9D1xVrDLt86VSRksxULn+gqPzx/aJtWYEvAsgTaMbQxDHOeeccUiBb+6FnaTXTRq0ccbux388AkD35AHWvlbxz4nvtZvZLjULPUYZ5Dy00QC47AcnaMdhXr3xDvn2Xdnfadaxjy2QTOWiHPoyvgjkHnvxXg9zsG+KB5eDzl2cj8STU3uzenGyJ/CVy4uNS3ZRDFEq4HUbyeB+Fei6bcaRe+GJdP8TW/9oaPJh/KUBZYpWYKskbnlH5AA6HkEV5BpesHTtRdrhS4JUZX+Hbnp+dd28kjQW9vtyHu4xIc8DH7z+eKqxTRi+K/CGo+H2vL23X+0fDzLtjvbcb3t/7qzLgNG3PUjB7HBNc61nJKUk06SGZVTaWLgMvQ4I+pHQ9/rXsWkaldafqtvcW9yE86ZYZWwGWRGIyrAggggkEGqeveCvCWpMtzZMPD94WBV4XZrQ4/voTujXPdcgZPFNSFc8thvJbcRRsoadm7EMMqMAYx1yT045xzXtvwO/4SLT/DV/exaPc6jALpLdLCHMMiSk5d95IHljgEDOG9Oa82HgzXrCaS7vtEvIYoYl8i5RA9up3cs0i9VwOGX1r2bwl4mupbTw4sWkXemNKdrI0MzwTZB+6VJDZ9Wx8xOaLoU3dGzrPhzX/FPiXzNY1PVdJ0m1UtEltIiMzNj5c7ckKRnn8q62ZpbOzULeWzEDapueBIcd25+p4NUZbXU7O/muoL8XE8sIP2SfCxlgcAjH3T0BOD0rCXVPHmqzP9m0yDRrSIbnacFS4B6CQ7sdOy9+tLQx1Z0McmkaxbkCfTLtJo8MsLKzEeoPDcc8gCqsXgnwyjiaLSjujb5j9ok+X0H3vfvVnTZnvZVlutBtTMF2m6iKtGcdgXUMfoARVpNF006il/HZpHdRuziSHKZJ6lsfez70WQrme/hXQ5JS0mlyAHJK+eWXPQHbmsrVvhj4U1KQSz2sySDgHzdwx24IrrI9QsJHZY7yBmUnO1+Ac8+1WcsxG1lNPlQuaS6nk8/wAGvC8haCxv087ODuGWBHupyOoFQzfBezkjUXFvZEKSS5lk+RT1P9c16ncMyzmNNNE5ZCd5ZVHoQSRnNR3mj6ddWv2eW2ZIchikMjRgn0O08j+dHKiudnmWmfCWzCTPpviRNrwNbSeWTOoRuuORtOO9XNE+Gmt6TElhaeIrOLTIifJikgaVgD1Bzj+dejW/2O2P2OGRImVAQgOAq9Bx0qpd2euT36yw6lbLZqQyW6xMrOR2dx1B9MUWDnbOSl8M3GpWNxbaZ4o0u4vIQY2kSxVzG3oxLnb+AzWU3hOWO3Flr11pFhfsQZJtNtRA8kI/iV8qpH95CM8fSvUyGhU+XbpxglY0ALn6cd/WvNvjToUV3p66vea6lnHCEWDTrj5o5nLZIJ5OSOBjgY5pNDUrsln8I6R4bsYdajTWNUt1RpJ7qxkRNkZBIkRF+8MHBB3DBrobFtH1S3hn0/UI4lGLjyIGQL5pBzJsHDkg4ZenOeCM1w/w/wBM1jSL+3mvvEsGn6Q0LSQBtQVknycEGMnHfuK7fWnv9JksEsbG3udPlYR5WBmdWbrlVBwpA9QOcc0KwPc27Mr5axwGXyx8oUsMqAfvDPbnGMnrTrptk2zzmjLAttBOWA7rjPTuKTTrW3jtDFb2aWiM2TDGgAjfHoOO2alEJVPJyyqPmyDyjdQRj164/CqRmUbi5vU3fZ5o/MKkpFOhAJwMEEAkjg5UcgcjPSmWFzfTxQx30duZQdzfYZGdCvZ8PjcOmRjI61d2s1xILiFGZWDR4Ocj++vGVbsRn881HeSSW8c1x5ErbImdVgwN/PTkcNx64oGVb6bV5oUg0OMW1yr7995b/uSOcj5Tn33AcdDVHRNY1z7QLHxLpojkZRILnTJJDCEycFvY+oJ68gVxS+NNLeG4tby6vJ7e7beRdXogkR88cxpw2Rjrzjua2vDnijT2s0t7Gy1C4EZG9RejUN689Nzqwzg/w5x2pFcuh2NzqGlpJ5bLLJJFHkBUY8HsDnnOeMZz61US4idmmgtpLBpALa3kuERDKy9FKsNw7j5vwrjdD17wA3iOYXNpFY3YkK27SWskCkDqWXeU+hwO/HPPf3V9Zi23C+jdJAFULNGM5HGCWX+dPViasUZtC0uYuv2dLG6lZXm+xzmMZBz0Ugc57rznvVS+8N2V8w2NcQTWchkglgHlMu7qoKj29M9MjmtOysYjI7SPPPsZCiTY3QADhSRwepPcVdkjZsqBv3D5vmKke4xyP880rXFdlW3t7j7NawXzfa3XCtMzFZH92AyCfU5FTvJGZIQ1hMVU8SeYoSP0JbdyOB69az9duI9N06Wa/gv72zLAEWsTvPGexypDEe/X3IqXTtU027RbSNpFUKAVuYGiY+xV1HX16UxGqSrcFT1wegIpwcZXHPt0zTA3I+UkA/l+Haolu0+0/Z/KuA+N24xMEx/vdM+1MCeL5V27ixySSTzSF8zCPa3KFicZXHAx+Zpk01vDhppYIVY4DO6pk+nPU0/YfMEm7PGOgPHXg0AOH3z2GBj/AD2oKJJhXRWG4EZGefWkULz1yeefpTwefp7UANQsQfMTB3HH0zUQDC83O+4SKERdvCkZJP48flT7dY9u5VUZY5wOvNFwxUIwzgOM4PYnFAEhbgGsHU4pLeS7S30xrnzCZgIkAY7uGAJb1GcYFbx4OKyfEHlW4g1D7HJcSxsYlETBSN3qT24P5jihgjip7bwOty41jS9RhM7CMR6hBN+6cd0bnAPfmqt18PNBvrY3Giwh0kaSPC3oIADEE/vf4sjGAe1dTrniaLQ9EF3rhuI1k3BVgDTKT/CmegYj8M5rn/AesQazpl1qUERtobrUHlityyl4yVXduxxuZssQMdahuyNFcw7r4d6T5D2/2zUbMXR2u5skkiSQDPLo3A4HXg10Ogf8Ia3hpvB62qz2SIFZJAEzKOkhYYIfdzv7ZHYVN4mvL6VJrC1gmnvABJNDEcEgDjI79uKb4K0fw2dKi1LWrNY9SniaO7hvySituPBRhhTgCls13B7ak/hrSNCvPDUtna+H7W5VnZzHqKpJMHYkM7SBctjJ5z0A9ata58P/AAhqWlDS20H+z1UrsubKJFlG08fPg/jmpJvCccscb6H4jntAk6SrtImjwoA8vKsCUwBkEmnad4nNrfLpfitU0XUDEZY5GkX7PcqG2kqx4BzzjPQjOKpKxN+xyU3w5vNLhlXw/rFjLDJDKjW18kiAkqcNnLcjJ5A5PoKZFoHiTTLm016x8Mpqk32ZfIMU8cjRbkHzfMcg44PBr1OaO/8AKYBre5B7SBkB/EZFZ8lyLKMJNoV6kagKHtV84BQMDOzDAYHcCjlQ+ZnL6VrmrnTYJNbuNS0e+cnzLY6essQXJ+YMUz2IK5BrF1Xw1oXiSS51+1125Fw+WktkjEAd14J+YEbjjPXn1rvbfxh4bkfyP7ciicnBW4YqQfQluM+xOeKju7G11i8juNL1uCN4wQ8UDI6SjHG5fbtjFGor6njF34N0SWAXVj44WJzgtFeW5bkdVJRs8euDXMavpv2S8kgka1ugQGW4tSxhlHXIyAR9CO1eh+JPhLraalcXWmXmmpBNJ5gTY0R6Z2dwPmz3xzXNLJoMaJoPiTR9U/tKCRg1xbTFZ4yxyQY2+V8cdPvDvSehomcJ4iWSPT4g0mQZcrk8YwfWiug8ceF4rLTIbm01qG8t5JQqJJbvFOnDffXkdux9KKcdgk1c5/Xb2KXXLjy0jiUzuoDODnDnOa1PAdr4HvbsX2taxqNlewzeasMSDYygZ3FsZHPH5V6BdeHvEnhm7a68OaPpN7GZmcsturXDgknDByemT90iltviZpvzQa/4bjtJV/1gSFQePVHAP5E1z0WuVWNJNst/8J34VsJmNvPdXCufmTylGD3IyR+Q61oN4z8Ly2+5Lu8dWOCwsJWVOM8nb+fpViO8tdWgS70nU7OITRiSHZaR7kHtvXqK3rKO4jhJt7q/e4Y4LzTtID74+6vfirt3M2cVP8TfC9p5sMdvq1ysLFGaGIbHIPqxBAJ55Fc34g+Ifh3VthttFuorqEb7a9S4jSSGTPVSOfqDkEdRTfjLp327x4LrSLO6a3vYduo3Nlbs7o8XEjMoIB42k569au+HPh/4D1RFmTxZqd7NMhwh8uA8dymCRz2JzxmnFXXMVZI5vVteu9SvNJkkeG7ngkMkssapFLgLjBZVGBl+QM9M4xVv7Jc3+opYx7WklnATdJ8qrtyd59AM8+1enaX4J8NWgt2vtGMt3EvlA3UzyAY68Zxz7g9Kt32i+HnDzfYLK3bYUaaJQjDcNpzjrkcc5p3sJSOGbR9E0eSCSbX4UmicqE3bSRgnb8uW69umSM1uaDr1mt3M8WmXUqORm4S2aMqewZ3xkcnmrkfhmz06d723cC3jDbIYYQGIwPTnHHQdeag1bWNPN3FbRm/Z45FV42QgLuHU59PQ8VNwOotr6ONUbyTknsR37E5puopa61HHa3gltpEcTQXEbYkik6BlPr7d64Z9cktJFk0fTry7tVYedbvbsE3eqMcbQR6AgntXT6NdXOqWaDytP0y8LnfEQ8jxgfwjkZb9PajcVrFzT9a1RdYMGvafY28VvGQNQaZkFyMn51XG1RnGQWByeK1nutJ1eGN1ks7uFXJV1YSYbjuMlTVWTT1ubJrO+V7q1ZSJYpo0EUpJzuKgEjHoCKLHTLK1s/J0u0gtowdxSCMAE+ue5+vNO5JVuLSe1BaCxgvY5nCyuPkLDbjnI6+lVdIt5765+2DUz9iC+SbRYwkq4HKs5+ZT0yBjOBWzalo1MMhckZzvPQ02exjS7a/iYeey5kXAAfAwMkc8cULQZz3xT8Mv4s8LBLVCup2Iaa0jBBEhwAU9iQOPcCvHYNQ02/8AAEGj6hey21xZ3EkRtWLAsHOd4AzjaQc5AxkYJ5FfRCWt21sJ/Nm86QgsizhVjwO2Bz9a47xx8Lxr95DrVnqzQ6uiqJjcRhkuAD/EyhTuAJGcc4GfWhaMpNdT508SaXFpcwSMTMDjBKkqQR2P8+Kw1dkkDplHQ/Ke+a9b+JFq3h+8vdAnvZZJ40URXXlMpkDchgO5xnOM15neWkjkzrMtwd20+XG2TjvyPpzWsJXRVjvvBJaRrW4MbPKbXfhB7jn2GM16T4purvwpofhK80vUL2EzCa5YBxtG/YSuB1X2NeTfBXV4NH8TTS6pJstGtjGDIclG3YGB3+npXoXxL1+O+k02zlWG3WxhZI0J5ZWYYbH0A/WlJW2Fa7O78K/ErT78Jba4IrCdvlEy8wSH3/uE+/H0rqvEYkjtotUtzfO9k/mlLIhjcxH70ZGDuU8HjkY46181XMJ2hoXYkjDLuzj/ABH+Ndd4M8Xav4fVFhvN1uCCbSXmPH+yeq/hRe5Lp9j0i1k8EeP/AN/DHdTPbHa4iaW3CMeSrBcBiPfkV5h8U/AEejSI1laymwkDGEmUt5bd0Y9/WvSNK+IOi3l3a2kBtdLnmmP2qGfEayFhw6S42lsjo2Mgnmun8UQ2MmlNBqVldX0UrBVS2g8yVScgOo6gj1FTJdUKLcWfG2p6Sitwvl9QV68+1b2g6ncCS0t7sqvlygo2PvcY5rsvH3gy60mdZFjnksnB+zzyRlSQOz/3W/HBrznWLNmQAPLG+CV5O0kf4UKXc33PQYXaK4gWIhw0wkjBOcbVJ4/SqkGotJcSRIzyRfOrRSj5oj/e3dxz71xy+I7qwW3SaHeyLgOJOPr+FdVpd1Ff3lrdKwMo2qzKNqvkjOR+FOxJs6Pqer6IoexvpIo5AVfADwup7Mhyp98iuo8O+Nki8KXGg21rZeHrg5ktp4LUtblywLERA/I3BPHGenpXFHUrbzFs5o5EBcqrLwV92XseTz0NaVvax3WnMqKhjRuZM9V9R9aVxNJnqXh7U/Fl9HHaG/0W+nZixvwAsaoB91rchZMnjPJHfNdBFaWP9no+pNGjxMVkZY2tY1k55Cg8deCSc9a8Snu7+208tDG08qY8tlfHbsR6ZrZ0j4hXVrbxRTfaXukjSOWR5T853YUEH5R0bJwCcjnNO5Dh2PZbGaG4tFltLxrmIjCS+b5g444Y9RWPe+H7rUL6GW/1y4uLJZRI9l5OxG2/dG5SDjOCfWsex+IFjJIYb+2khkVihMPK9fQ810dlqmmatFJHb3x/2wjGJ0Hv3H9aZnZouahJdRWTNY2kV1KB8sLSCNT689B6/hVRtMN1Isuozu42DdbQ/JFvGMtkfOTxjBbGO1Gp3tvpcEU095ekO3lRxpD57O2CRwBnPH+NUPEmvtpNot1Nc21jEyfL9rtmbL+mA4P5KaNBJM07/U9L0gQW1xcJC8uVghGS0hHYfoOcU+2e/lnMl0La3g248jdvl+pcEKPoMj3rm7Lx9o0cEr6lq+nysm0gWMMxYA8ZKsP5VoaT4o8Pawtq0V9pYNy7pFFJOpd9vUemfUZpjaZsXt9bWQjSZkDykiKJSN0pxnCg9elVZpL+4EMo0+1tojxL9snKygZ4A2ZA/E1ZkUWrS3Vnpv2iRx87QMgd/QZJA/WmyTW6RR3F6rQb8Lsl5CnsMDK5HqPzo1ESWrfunhjV4kjXCv5m/J74J549+tSoiDaWKu+0LvZVy1MBTaVtXi+VvmAA4PvjvTygYqZAHKnIz0B9qBFVrG3JMTWdktmRu2CIZ3k5JxjH6ZzVmJmmWWK5iVeSrxnOCO3X2/WnuQUIZdwIwQOSQfasjRLGSxiAcP8AaVjK7UnkMTDt8rZCke1AGRdeHZBa29rfa9rUTpM/2b7HqDgyqeRG28ELgYHYVs6LF9it3tk1a41GBHKr9pbfJA46o7jt+FaUDx3EI2ujjdhtpBww7fUHtXKacvi638WSR6pd6bPZPnbFDlHePn5wgXO7JAOf8KWxW51mcq0RbZLjLBc4B9RS4DIQ6qQRjnnd9aiVX6JdYTG2MEghT0IPqB+dLHNJIissOF+YSLJ8rqRxkDoR1PUcUyTnNd+Hvg/Xbx73UdGiNw7bpJoJXhaQ4AG/aeTwMHrmudX4N+FopDJa3eu2kwkBiaO4DGD26c/73X3r0k4cb1wQQMEHIYVAfMhdVkH+jgZ84uAY/wDZI4yPpn3oaHzM4h/hT4cVVaS61RyrBmZphnA78DPYd81ueGfCfh3Q/wBza6fbPPy5uZVV5HOeoJ6H1xjrW/ukBdTHJ8o/hI59xzn8Kan2ebbKgjkErDaQvVh/I/4UuVBzNlZ7Tz7+2vV1W5QW/W2jKCF8gj5gVLA4b1HIBxV1huIAz154PH+fXpWJ4n1TVNGtTfWenR6lBGC1yTPtmQdjgDDDHftjvWbZ+OdLv5Fi3yWsTqymbfueF8cfKFIK+5yOKd0gs2dVE8/lk5AlU87uv1O0/wAqLcXbLIl7LDMrH5UEePcg5JDfXA+lV9Mtbm2gH2jVJ9SY4IaREHOOq7QOPQU8rIbjzre42oeJI3Hynv04KN9eMUCLJePJ6fd3ZA7U0SIsQfLFWbkqvH1Pt71HBADdNcie5YOuDGZCY8/3gOxx6cVMwLfOATnKlWPBH0oEQOljqEbRSLa3SoRuRwkoQnpkc4NR3MNxboi6ctvGF+/E2VyAOi84WqieGdEtzM1npy2rSriQ28jxs3UjocZyeuKdZxahYQLZvJNfokgC3Ms6LKynnacDkjkc4yKBl2H7a00nn7Et9oC7W+fPFWVULjbntVMxwJOXdTbspwrhSOvX5u4Pv/8AXp9/eR2FqbiSOWSMHJ8vBPP+8QT9BQgLMONhwR99ug96S6XdbyKDg7eDjpVOHVLQIkkyyW6THKO4Gxs9MFSRnGOuKt3M1vBCZJ54oYuheSQKBn601qBKcElgMZ5qlrNnJfabJbxXElvIcNG6YOGU5AII5GR0qezkM1pFLtXBUfdcOPY5HFS7iuSflCnqeP50AcbrtpqOvaZBbafqpt5JHVmkgghdZFwc7g3QZz07jpxWF4D8Mt4LupNMudUlne/uPNAC4AjAxwT1OWBbHoBTtV8VL4Z8aW+hyW6Q2And2ZJASQw3qBGcFRknLcjpjvTvF3ivR76O21Kx8xL+wZ8+ZGd3lsuGw3TuDzjkVMk3pfY0Vy/rYm8K63DqUn76OZZSJWbBVlj3BCfQ7Dz26U/w/wCJRJ4pnjvnhWa4gRmhjz+7G4Da3PJyRz6A14jrfiXXL8HSpLu7nhnQKY0cyF1PYLycnpgV23hot/Y8V7cxkapaKGuQXPmvtIVCe33c8epzUy306lcump7VbwW8CN9kt4I1LFiIUVQWzyeOPxrnfH3h+81iK0utLispL+zctEt3yjg/eUhgVIPHX0rn/hz4otdWtr7+12hsZ7eRY9/nFV5XODngHAr0S22+QpSfzkOcSbg2e/UVUZXMmmmY/h260zUbOOaBIrW4XKT2qy7WhkU7WUrnjkelbO2SMj5nGOzD/wDUa8q8d+BtSHiPVvEVjZ2l3a3BNxIofEsRCjfhf4uQTwfwrE0zxVcwsFs9QvY0kUIEeZmCjGQQCT81DTiUo32O/wDiR4Y8O6zYSXmrPLpc6jB1K2ydnYeavR1+vPoRXgWu6XqXhrXzay3VpPLsWWC4tJTsljPRgQdynrwelesW3jDWxENurJcxEsjrc2ySDHp0U9PXNed+NbOO71e21K1LPc6hJta3A3bCoGPLP9zsFPT1Ip8yaKimjo/A+raXp+nT3+vaxqjXpBRLZt1xEFzndgtyTgdcY5x1q1rGl+HvFFujWt1ciWONtmUKjkk7NshOOSDkH6cV5rc3HkXD6dNaFJ4CfMjnbY2BjjHFdBceIpXFjLp+nrYyLCI5BZgBXwcZKtnntk8+9Z2aZVipr3hyG20qPzZpUkWRQY3mh3chjkjcD2x0oqn4o17Vr7T47e8/fRxSLtWZQXU4bJzgHnj2oqo2sJ3ue7X+qTW8Lv8A2VI7A4P73OOa5XxJqsurW4gm0O0nPSOSe280Kef4iMgfQGumDXMbeXdRiXczYKdVH8yfwp0UasPkdl69V5+n1rkhqh3SOTsNLHymGzkh8sCNt0LLuA9PbPStnTNQm025SK6WSG2KtLLI6ny+oAJY8A9T17VeaZVL7oL2cxjOY8Pn1+6cisefx5pWnwkvomuyqmd7G0ZUGODuL8Dr3rZMNyqfEs2rtd29mwFlJcyZ8glxPGAF5ONoyR69PSsC8kt7S4ur7UNxthdxx8nCscbCqhVB4HHGcnNPvfHGk6tdKllod3YzBsBgQ8L8/eYJ05wMjPvXLa/ZS+Tp2kr9jmuftDJh7p9mH+ZnCZw0ZIP8IOefanGNrXKPStI1PUNJihtVhn1KAfKNzlZY1HRctlTgeuCa34by1uLl3tpGWRx+8jli2s2O2D1x64Nef6FJFp1pb2azvJsxGBNJv4KjIBHX+daUmoafp1nLLLMEhAMpaSUkDkZ69+nFNk2Oxkm8sjflMc4RclB2JHX1qN4V1OBDJDFKMDLbjllx03CuH0vxqZoDJp9vd353cqQEGf8AePQck+tadh4l1WTVBD/YP2WN5FxJLdgIikHaSApxnGeM0ra2CzNfUdOuIVe6hv4DFHMBJDeMR5SnjCsATyenT61njS01Q28V5bsk2GVHV8PbuejKV9Pauguree703y76TT7iJyrMqb3wVOeCSoI46HFaNpfRFyGspxC/QpFkAjtle1FhXKXhzT9cs2e1nlgvNNJJWa5nc3PPUHjDAnntitl4oYZTiR90ZJcbiD/+qpkmjUrGMfOPlXbg0yG3jhmkkWSRnkbcQx6ew9BTJMufxFpCNteVXYHbtVTwfrTpNb0xLmKCHUEtmlXdbvKuYpiCRsOeje2QTxitWdku4ts8cUkZI5JDL+BNQvpuni3Nmv2dI2yvlsQQxPOME5z+tOzDQuW8kksKSGMR7lyQTmnTSQpE0kkgh2j5mY42j69q5U2es6XciPw40csCktPbXszGHkdI3yWVuAcHK4NSweINJu9VTTb8T6NrGSotbv8A5aj/AKZt9yQH259hTunsFja8QaDo/iDS1s/EFnHdwRjcjyNtaP8A2lkGCOvbivEPG/wd1jT2Oq+DJxrWnZGLdSv2hEz2I+WX6rg+1esf8Sm1VZoZYBbrI6TWsu94jtyp2pg7SCT0AU85FbVjf2n7iP8AdWZkQGBCyiOReoaNxw3GOOD04pDTaPjTU0ktZnguLe5ikQkSRupVkbHcHkH2NU9R1C8vr5ry7maSZhtOewxgD/PrX2F478LeGfFUM0PiK1g3omUvI3EdzH64cdRjHByK+avi14Qs/CWs2radqcd5Z6jE1xboqMrwoDt2v2OTnBHXB9qqMujLUuYzo/EkMCBViZpE2gc7cAcYP/1vWt6w1231K+bT0SNTt+R1YkMB657+9cGxY2Qh8xAkbB0XbkszgA4YDsAOpqKyuprK6WeFsMpwR1BXoR+WarlRZ3k3mGXyZDjJYMG/iBz/AEr1n4NaxeGW40M3k0jy2xksIbiRmjjkQFmGeqggjp6V49pGqxXqANiWaNcyErgc56fTIrsfDVx9gvY5rO4kju4SGjDHDg9sHuKlaCkro9lg8TwzXEmheI7E6fdspGy5j/0e4O7AEbMAH7EfXnFcV45+GU0ljNqei2uJACzWUcnmYHbyzjOcdVP4E1b/AOEt8M+MNGTw94zuDpcpkRkuFk2KxBzkOQRGTyD6561n+Nrf/hXV9Yah4T1C4WHUkeV455PtETFduGGeoII59uKTXczjo9DxnUbAxyGOW3kSReCki4ZPqD/Kqlql/plyZrMnYx3NCOgI6EelfQWkXmi/EDR55Nd8NxLdQFUa5glKtg/xA9R9DkVz3ij4R6laJ9s0C4j1W1CmTHCTAfTOG/DH0ou1uaKS6nnCaray3g+2JJAXU5K/MQOPvCunOrrb2Hm2dzF5YKIrAADOeQfzFche2BWf/VvDIjbQUGG96yLqG9t4TFZMdjFhIAcFgf7w7n3oTTHY9R0LWLG4kltbqF1l++JVxhun9Dn8Pap9TsI5byR3hxIjIBID7Zx+tcBo1/GsEJaCWKRTtViMg/iPT3rs4dYhlR5F2yGSViEXuQAAcemSaLCeg+CyvlvP3UnmKGyyN1U+34npVyxv5/7Titpt6gEOxVgCVHIBPfkA/hTJL+azljeSFnwQQyrhsAZJ49MVdtBbtfRscGNlYr/tDoMH/gVAGpD4huLaVWh1a9s2c8lm3oCRk7h6VauPETHV7e71TQ7DWHhB8qSNyNuTliUbK5464rmTaNGkUbBSCSpYcqR6e3FJBdCCdmW1ZHjGZWPI2Y4zjpzzRcXKj1LT9Y8H3OlorW+lIJcYga2VGX1DADqM9jyORXk/i/w74sbWJr7T/Cti9hghDou2UbSepAYuDye3erEblrWSWIqJMrhicEjaOg9OavaXdyw3PmDBkijXA8vHHfoRQJRscLpmreIdLkb/AEPULTY6JLGVkiww5HBG0H3xxg17j8NfHcniXzlnZILiIANEJ42Xk/L3Emeucgj6VgR+K9TspFlW9u1VPlHmSK+3seDyPwNWf+Eptb1VXWNF0W/aVTI5a2VTnPGeDnP1ppsUlfoehTXcyvHGunNcGRsMYWAVfUsx4qOeL7UmXbVtOaN9o8qVfmGc5wuQR9awfDXijQRaC3tNNXTogTiOEKFz3OBit+01zSbo4S+jDYyVf5SPzpmLXkS28lnGxY3m+RuC87YbHpzjA+grh/ib46Gn2zWuh3Ae5jcM8yjdGACONy9fm4P412urxX15aKml3FqpLje8o3qV6lQMEcgYrL1PwJ4T1Fw02jwxYJJFs5hV8+oUjI6/5NA1a+p47YfELxN5ly1vqEM7JIJ5omjwAGYMwOOpJ28joAK9d0PUDqWgx69caHdpe3KsQLT95lT0IBbGCF5yB09a5qT4bfDd7q7WzmuNPu0PlyA3bKqnsNsgww/H8a5eHwzNpfjGDSPC3jq1lvUk3pA7n90eSc9VOBzjk9uKVy3Z7HpegeKtHkmltrgPpN3kF7e+uEDMpHyuvzYIwOcdK2otb0ido1ttW06WSVN8X+krhxnHB+vasqWy8WLbQNLH4e1G9hYt5hDwK4I5BTBH0ORg81oaVbzTaaI9X0u1tJSfnht1V4w2SdyHG7PQ+xppkOxea6SYSx2txEWiYLJtwxiyM5x06Utnerdxia1L3Me3iWNPkbt14weKjt9S0ya9ntYtQt5Lu3CrOm8b1zyA388VlzeFdDmu2kTSjpkwb5biwujA7+mfLI9+CDTJsR+IYvGtxOI9Ak0mygGAJLrLSDpzhQe/vzXj/ivxH4tg1KTS/EV2gvYAXY2z+UGZiAuCpAPQEcEgnJ6Yr2E6LrnlqsXizUl6rkQRMFX33csfcEVyyfCdJr2S41LXjd7m3ZNtln5zlstj1zjqPpQ2y4tHI2Xj7xVa3KS3XiCOd4FIeG6iV45AOctsAOT69uc10+gfFCzZY0vtI8q484qJbFFRW54OG+Ye/P5dK2bn4c6LDbb9P0HR5L0H/WSTzwg+4wxIP5ivOvEnw/8AFFu9xcjRcWz9VsLhrgD1Jz8/Xnpxmldj91nsGl+J9B1oGGA3XIAKNbyDGfdQQOORyPatZIpLeAi1zKTkgTyk9e27GcfXNcf8Ik0yw8NW9qutRXF643TwvIiuj9wBgMQOOtd182ecEdvWha6kS0ehmNd3izWttcwpBNckqggzIqgLlixwNo6Yx61cEUj2wimkBcgBnjYq2Pr1zTIY5mv7i4lZ9gIjhTYMKByzDAzy3r6VYxu/iYfSmIrjZp9k8k1zM6RrlnnfJx05/Eiq1xJpd9A9tcXFjcPjJSOf5iQPQHd+FW7pVl228ixyRyfeRiRwOe3viuf8ReF/D90v26/jkhlV1KyrK2CxIABAzkEgUDR0VvbxxWsUPlphIgmOSMY6c8/nTp4LeaMRTW8ci5+UPGGAI6EA8VIpz15pfxpoRk6Hpq2dhc2gunmBncgmJUKAnO3C8Yp3iCDUG02RdLt7O6nxgR3R+VvzBBP1x9atWazGW4cyNtM7YR0HyjgcH04pLq1aS6juFkKFIyhCnAbJB5HektA3Od8JJeyafcLe+HbW08uRk8qCURybuCdwwABg5GCau65DaTaTNaG61TSnuFCLIivIUY9D/Ep/zzVzTYza6nqryuypIYpyGwVztIJHf+DmtPKSJ/C6H16H0oSG2efm2sdS0NtK8Yx299Z2apHBqsUmMZIUMr/eiJOMq2QT3I4rhLr4e2M2u3Nnofjy3nusnfDcptcEfwFhwTyBx06noa9Y+It3/ZfhC9u49PmuvlCPHEqNtQn5mKtwygZyK8J8U6Npd7ZTah4aiuTbkhGSBHc+bg9VB4Xr19aTVtC4O5JpnhPVrXxKs17LHaiylxEsFysrTSpjOSCcA5z+eABW3LqEVnqs2nwowNzIfObA4AAIXB6dH/OqvgWUXXhmzhsoV862IWYN8h3o23Jx6qUyetY2m6isfiRI7+ylh819qyFg6dcyEN2+UNx71G6bNOtjsNeGnabqixwQTT5U+ZZ2aBTN2UsxGONw9zkir2j2vjDwfqF80trdCxnjDQi1tDIsbAklHQbueeop0N/oVxetouraRFdWd2UDXQZ0lHBwW7g8dBXoXhbWItS0/wCW4BnhZoyAcbgDww+ox+dCRDbscjbfFKNbhYZLOB5E/wBaGlMRz7KR09Qa4vxj4Ps205Ne8M2eraYk0waVZJQ0Msbn/lkQeCD2bAx9K94nSK5XbcQQ3AzyJUD/AMxWZq2kW7Wlw9pbtG7RMrxQLkSL6BPu57jA61fvbEqSR88aYL2O6tra6ujEzv5ZZwcou45ckZwQvbnjmuksorUWOoy6L4gc39rG00KsI2WQKMlMdecdRjiqk2k2uk3SalHcNeWO4nzPKKyRA5wrjsc8Vmx+TPqv26FWit3mOGI+Zmxj6E9efUmpNNyeLx/fX9vHDqWl6VqCbRuFxaqSDnOQeoxWhpniTwzqlzHp974YtLJn+SK5tNyvExPUDuMgVwUlvcrHGVVeU3pzggdD/wDqpdNnS01a2kmDNGkyM4U4Y4OTgn6frRNaOw0kz0nxl4PhsbFpZNXt9RR50Cw3CLHLFxJz/ESOPaiuX+NGqWniPRtP16ytZIYxMbdZZFAZuCxVgOmD09cmitKdPmjczd+56jrVnqyyRT6dM04XIaCfaqbf95cMD6daoSX4jvY1mkkhuQoEhRCVUjjqVwfx/OujuZNxQMzo24gKwwCajiuGjUoxcqODxxz2xXFAu5mk3Ery2sN5YrPCwLzcsEzgjcg5yQehOK17mK4/seayvZn1eOdDHLDEqQbozwe+MAHGOPzrETQPCcF9LdQaFZR3LMTJKFO/cec8ECtWK1ttjsLqdEbohfKr9M8itN1YRyU3w78K30LpFfa/p5TKlzcjjPUbWUgjp071y1z8LNV0Jn1DSNS/teWNHMNtcboZC+MBs8hiMkgcfWvRNW09Z4ktbWZLV2dWWWOfDg7gSQBgHIz1PcVRs2vIpntfI1Z5VyGZ4izM39/cx2Ht09zVcz6MabOV8MeDdcvtP36xfa1YojYeScglvm6quPqATnHX2roLi0fS5t+m+HrTXrCMOphikDSxyL1LK3yk5zwvcYrp9Iv5HKtLEbV2Yqha4VyxHcgDAHGf0q9cX1va2Tzak1hAidWd+Mg8Ecevt+NNtiuzH8O674dvrOTT4fJtjj9/bSRrA2SedyNjr0z3xWhNomnzTPu02VEf5iY22qffjoPpXH67q3hfWtYSwW3u74xkqFtVd1UgcnaM+46Z549at6BpOvRzYsbq60LH71NNvpvtUQi6Ajndyc9xj0PWhWYNFxvD99bK8OnyXP2CTHyTyK3l9QVK4+7jp0PXPWtLStQtdLtRplxaPZyQQj5EiIjAHTGPu/rW1AGt4t8jCeUqBLJs27se2Tgde9RG4tL62lsmtxLCybSc8c9OCfWp1QrmbBrm6F7w2pKCTyUlDbskcHIH3f61oWV3/aEa3Cykp/cABbHvjp+NcxcaRLoOlxSwG5hdF/fXIfaitz8zHkgZxjtzWfeePLXSba6WSBJ7q3VBIyYC73B2lj1HQZxnrVLXQdjqprbSdQuIpDaSI8DD7shQEjOMgHB9eRTpfDXhyfV01e302xg1JG3LLy29tuN2CeT1qLQfENlrFlLdR3duyRcTEMD5OO5J9Dx6Vaimtbq5a2tL+CSVsD5SrY+gz9aLNCL7E/aYIooFdZWAZ1IXYBzkDPIP41cntlm2I8cTIPu7kyQfUGqN5p90bQooaW6T5w0YAZufugkjBPasHw34qfUbuSO9sJrZLVHaRbpGWRCJSq9sMAo5YHGeATTXYVifx3cf2f4fuljvIt07raMJcssfmLjc2PuYBzkn8+/P61r0ljpEejxyxuywRWkss9ofOindcqiouFyUBbPRcDJ6msLxreWtxo9xBe3F35EviYfbJrQKiXS7B8iqW4KpsOWGMkntmud1vxvbat4kl+x28+nRC5HlW8UomYuEaESbnOM7D64HPHOaUVp/XZFpHQ3C61/b11pfhnVH1q0W4ee5a+2BUnAwImk6N0yABjGK7HWvB+keJvDVpDr0LQ6ylqpa7i2q6DAGMcqyZHQ/hiq/h+90ex0yHQLe5gtZreX7UIJSR8jBTvUsT5jcnPOc9hxWgPE+kLFKkd55cwkRJoHjYSKoAJwcYwQOvTrjNN9gu+hwGu/BJ9Q04tperRGeN2YQXECxeb8q8lwTj2zx715F4s8IeIPDM7Jquk3ViucB5QCjf7rD5W/CvqHQvFelTXQsJLyOG9lIkWCb5NwY8KhPyuQOw5z2rQ1W+kmnk0+NIbuHyhK8XyNuCnnKtwR+FGseo+Znx3pl5Np5kdFy0qAZHJxkHNdtoE0Wv6nb2cczq0zjzCo5VByx+oFer+IvhT4J17S5bqy0+fw/fKMmeIFkBGT80QJUjHXaRisnwD8JtW8NTXGqte6dqskqBLdYNwITOS2HA5PAxnj3q7pj5kaaeGfDbWDrJaRzNHCyrJcyM8jA9CMfxDIIPavNtXuptNzot5fyXcFim6AMc7FfLEf7JyOffmvQvEWpf2ShivI5Y3Od0bIygYz69O1eWicahrt/+8yDGI3JIIJwSD9OaiO+g0erfCLd/Y1/GpG6e6WONS3DEpkAHvxmvWo/tsFwkCw2r2CRACRZCJVYeqFcEdeQc+1eO/B9Y5LvTniIeOK5naTZIdobYIw4X1yT+VeuNdw2sYjkvRJIoA3SSAMze+3v+AqjGe5yniLWfAviy5/sPUpiZvMVYpZEMDlu6qzAEY9Dwe2awdV+DMDQeZpGqSBiSw+1OCuO2Cq4rs/iDLbz+A9UuJI1lZIf3O9AWV9wAI9Oh9OK4z4VJca1oDQpqWo20unMhEMU+xJfmc4BPRSGwfcL2pWRSbSujz7xF8N/FOio9xcWqmND/rLf5ww/ln8Kxv8AhH9fhmRf7D1uCbI8xY7CT5iO5G3Hp0xX01b6hrkl9cW2paDFZ2EkDlLmC+WYqQDlXGARweoB5FeW+FviF4q05vss9+mowQxKQtx97ngDeMHt70vmUpyfQ8vu/EV9a6e6SIk5QFQXBDKfRlOCD696PAfi6VtYaHV7r5ZAPIdz8qf7A/Su58Uaf4W8Q6leah/pekXd5I00ySxfabZ3Y5LBlwyZJB5B5NYml/C68vZBNoI0TVlxyEvlz/3w+1h+VUn5FXR0NtfebKrI0ZiJZigP3if6cUy31/SUOqaQtxFA4jQyeaAoxuGdrZ647Vga78PPHuh2jajHpNzZ2ltEzvHbTpKsajqSuc4xnpXl+qyS3Fx51yVeV/mbEZGT9KEkw3PYZlSFGZnZcSEbycjhjj8OntU8S3VveGUzwS5B3BhkHnua4Lwf4g/4lyaPdWclwo3BQmXZgefu9eOfTAFXW8WPGjrHATKuIwGHA47+nfnmiwHYyXm6KR7iwLOwySr79w77P8KIdQtGSZpN8ZWP5TtKkMP6AZrl9H/tbxRZXa2N5HDNFKkQgWTb8hHzOGPHB459aj0/wJ461XWl0mOdWdflkCXCNiMN97AJz94YHfIo06isdRKjqgnhuNpzu2ucdemPWtiwur7UJodNsrWW6vmXcVibnGM5PbFcH4m0PxZoF9cgwz/ZIXMUHlxb/OUYHJH3TjHXFS/D7x1caFfajql3NHHJFCkUcTLkyKXJfaPXpk01r1FrbQ7mDVdR0G8nWV7rT7rqUmyhYj2PBHP+FbB8e6jazwY1JZxIhcq6gqQBnqOn0qew+Ktre2pVpLO7QjhGYfM3phup/ripr698BeIrAyXGi28e8bknSHy2jYjBI2HnB/OlZon1RJqfjnxRY6A2u3vh23uNHRo/nlba21mA3hDk7TnGcehrmYfH/wAM9WvEbVPC8FnMTl7mDAww68rgn6965z4q6lqmg6DCth411HUre9DWbW9wFdjAACdzdBhlAGORnrXdeEvCvgDUvDek2Wo6Pax6jBBG0txEzI7TEZZt3fnsQRQFkkeh6Fq+kX9mn9nXTeVGoASQFWxj/a5OBVi9a/uLMNot3YI/drmNpFA/4CRg/nmuJuvBF5bzpdaBqEV3HGrf6NdNsZskE4ccZ4xyBWfMmsaXIJLq3udPmAOSucHP+0OD07Gi5HKnsz1BII/LC3CxSu3+sdo1Bc4wTjHHp7Csnwboen6FpflWemSWEsrkziSXzHdgTgls8jHT2xXE2PizVoot5uC0WFIEoB4P+e1bdl42me3Ez2ccqb2UMpK5I64z16U7oXIzr7m5aKaGFITO0jYba6jy17udxHA9snpVheRuCnHrisXwp4isPEVjLeWe5BFM0TB8A5Hcfga0zbQm5W7K5lVDGp3HG0nOMdO3WmST96gvpDFZSyLcW9uwXCyzj92p7FgCMj8amTOOeSc4xWXr1td3sZtk0vTNStCv72G7lZMuDlf4WBH1pgil4WjvdQuLjUtUu9H1ORXaGCW1szG0QDcj5sk5IGM+lb8sYeKSNt6qwIYqcEZ9/WsO18PWM0YmudHtLC6OVYWsgYFex3AKf04pbzTNVhszHpWqzQtGp8kMQy7scbtwJx/jUobsaNslnp8C2iZgjHEYeQvn6E5PX1q529qxPCGpPqGkMk8tyL+2cw3SXAUukgHXgAFT1Ht3rZGRgH8CO9NCYgWTz2kbG3YFXHUev9Kgv/JkuLSOZlG2YSoH6MVBxg+uSD+FWHO11+SRs8EqM/nVWSOKW+S5kYbYUG3fGMKzHGRnkHFDBFwH86cOQKYpk3YZfxz1py5JAxTEU7CYyQNIu6RGmk2kdcbiMYPPY1Y86PJUuAfRuP51Q8Oxv/ZrSXESJK9zOzbSST+8IGT36VpHDY3AEehoGzJgvPM8XTQxRu0QsFLSbPkYiU9D0/ix9a1Glj8xlYMrLjO5Tjnpz0qrdBYL6znRIl8yQwSHheGUkH81H51NeC4Fuz2nE4XcqnGJCP4TnpnpntR1Ah1r7MdKn+1M/wBn2/vNjbSQTjGfTmvEPFNrqR0ieXTtav8ANlI9ubYxPDcLGG+V8glZF2Yz1ODmvcZ5Y2smN7avGrp+8Rl34yOQcda8e8aW+kaXrDahcW39o2N+FVzDdvC9pIi4LBe4YFeuMYpPuXA4r4cvcR6zeWFwWFrPGszgyZIywUtkHJOSMit/WLKOMSw2kGbi2PmIBgvIpx3PYMBx71nfZNK0PX7DUofPis5S9rctvikhCuCqybly2QdpwQOlXPEEP2rUtN1SWctZ24Z7hUY/dxgupXkgNg4561n1Zqypqb6hqusubaEpNFFFcTBZcYX13f3t3H4iuu+H2qDT76CRFkZ5LVlcSsFBO4EDA6Y2kg/4Vzen28ekTz6zfXMyy3XyC3jYiPyhtILnGT9B7/hLqE6x6Xe3Fs0kcxkFqk2csuIwRt9zvI+gotzCZ69b+KrVpBDf2NzaswJ3qBJHj1yOR+IrcsZ7e4t1ktpkmi6BlPB/OuK+FNtYal4Rsri/iFxqkCbLl5GZ8tzhiDxyB6Y4rt1+X5YUA2EqOML+n5VUW3qYySTseeeL9Pt7HxHJDJDE9lrbDb5gxEsgwXV8kDnG8dOhrzXxHD/ZniU2nkr9nKboAWZCV2hg468E544PWvoXUY47i3MF9pq3cJYMV2LMoP8Ae2n0rjvH3hnw7qFhFayaeLOdpAiT2kapIinnAB4IJ7YpvdlRkfPN495cRwyBjIkaMIyzZCjn5sew9ahRtvylsqPl3e+3oP1ruINBfQZvFpniu1t4dKkjtpbm38ppPMYAED7p+oPPtWJomj27aNrlxqEbM8FrGYW9Hdxhvy4/E0m/zt+X+ZqmZVtdww2MsNxG00DSI3lbyq7wGG7A744/Gim6hYSeRsih3AOP4+Oh54/D8qKlSXcUlqeo2nxG0W8k+z6gJ7NyxCF8FAQSOoPtXQaZeWN5G0ltdxq2eP3wlJwO2CetclceD9J1Q77i3Im3MGKttJPqSoxn0HeuO1fwvqWh3ROn3r28sx+WJGJmVQOG3ggncR93HFY03FrUppX0PZkS+NztFxGyLJ86gdF68H1+tM1ye8jtykNvIXdgqyOu+NCe5xz39O1ePv4w8S6DcfZL6CG906KYqbhky03pucd8HoR2r0rw94osNSB8sygRlVdwgKcjj5wSPwzWrhpdaktWN6zujGoVpPtH7r5pGGApx+gq9FO6oGguvM3Rh2TzAQTnGck8egxWQ32DUJCgkjkdQDww3Jx39+nWqdxp8UF/EyukgY/cfcvy9/mJx1xgcc1Nwsbsl9fI6MtlJ5ZBLSOwAUAc56k9+1UJdP0+/wBQW71Hw6vmIPlDgsGUnIyinB7dag023bf57SXq3MjFSzyjcowQOOhUdvWtOzsX8oWknmRI2QA8u92Tq24jjnOPpmloGxoW1/bW8kdhHb+SpOdkcJjjOO4wNp6jvSalFb6kYleRIjG6yI4bEiHttI6A9wc59Kphbe1gjDaiLVNn+oRxt4AwR3GPToazX1zS7O0Mli8sjxFlKsFBlHptGA2PXjFMVjobm4aOdYbto03r8mOc/X1/Kp0mlEsSwwxyA8KI4Sc/U4wv51jaXqi30AjeEusf3QwwxXv164/Hir+mQtFChhWEByf3cOWXZ/CQD0PJyRTsxdBdT1KzWGTS9YACXkbRvGF/1sZU78Z/u+vavNNG+GfheLVria/utZvNKWNZII1A2SAckPIvJxgcADp1PSvVHW3a8W4uCGktQY4s87SyjJHqSKledJd6rKNnQ8EDP9aXmCZz/gjSPB0cVzcaDa6dI14ytLEJDKw2jGBv5C98c100On2sQXZYWcLK2VMcCZVvUECuf1TwvoWsOJ5LBbe4B3Lc2reVLn2K9fxHNTRWfiTS4ALHVotSVTxFqHyP7fvE/qPxqroR0wLkAOZCN2a5rxR4Pj17UzfDxFrGnztGkYEMisgCnIIUjIPJ5BHWpR4tS1ZU1jTbzTMnaZJI98WR1IdcjHHet20vLW4t1mtpo5YX5EiMCrfjVNX1FqjwrxL8DfEbRzz6XrGnXiK8ky2xV4nbPOAMbA2AABn8e1ecWdlqGl60mm6hYTafMjoJIb1GXjIxkYHGR1BxxX2L5gzwOh6VFfQ211byW9/BHdwSLtdJ4w6sPQgjFF2ilU7nzPb+Lbq1WyhmtbR3WxYAzIzMZmdvncsx56gdMDtXZ+FdastZunvPEUCTJg28iyoj7XQFywKj7rbuCT2x7UftD+CdBtPDv/CT6TaQWV1HPHFcJCQiSq3Abb2YYA46jqOM15BoesXmlXMM9hdZnxuxncAfp0z0oVnuaK0lofUF3bC60eytYdDsobcBXjaS63PBjkMmwHDdx6d6zbawnlnF1qF0tzci1SJ7mJFVmHJHygnnPJ55x74ryrTviBLa6X5UNoLTUHLSXU0QAjMjYUZiA2gYVeB7nk103hifUo1ikWJJ2mtEy0TJHLv7lj93OCSckHn14pNWJsz0iygKhGjvJAjSNJnIPmg9f1+lT6chglEUB3wu5kdlcFQewwfX2xWLpGuWE0Aj897WMsY4TcDy92PXIA5PpnNa1rHMzBjNC5Ckp5eOmec+/wCFBLRaF7Mb2KzvEtzHJkESruDcc7Q3H+TWB4l+H/grWmEMuhQWdxOG/wBI08eQ/Hrj5TyQcMK0RJeh2ikljUbSTE/zED0x2HvVyK7mhtg/kZXHKxEAqO3HXtS0YarY4fwp4J1LwjjTbS6tr+0mmYyXRXy7jaVPlxbD1Ynccg10XmxucI2wbhH5ezLBx1BHap9d1i+/sh30jTRf3zKDDE8ioFb+E8kZx149xVXwiLjU7SAaxoTWc8U7zyxy4X98WY+Zjr3wBnjuad7vcbb3ZW+Met2ekeCLm3lkSGWVY3jUEZOx0yMdc4I/WuZ+DN5CPFCx200RjnVopdnIPG4fQ5ArT+Lvwrj8XI2p6fq09pqkUPyW0rb4Jto+VR3RjyM85zzXjfhX/hKPh34lsbzWNH1Kzt7SR3uI/IYqw4HJHGCO4OO9WrX8wS92yPq64nht7SS8nYPBGhkcrySoHUfgTXzNdXS213Kq/L8m0nGA+G4I/CrvjX47ahqVjcafoVjBYxSqYzP5nmOVIIP0OOcisK1uRd2dvdzM1zFNFvbzOGBOMk/jzRKLWo6cWjdjuFaVlimVmZBx/wDWqGORBdBj5ZniAK5bG715Fc00ti195IunWUcqCMHJHGD61PBdTQsSzM0aISpY5x19R71JpY7bS/G/ijSyiJq0stuQEMdyonjbj7oBHp2yK5vWbPwnrV/JqDQahpQdm86CxWOSNSONyK+Dg9SpPGcAnis51keyhfa8YwGKjBKnn9Ks2d9GihG2yTKV27ht+uT64ouFi9pvw50u8uYJNJ+JVrbSlQYvt9jJbuCexKsw9O+K3Ln4EeIJdEuZbfxFpGpMitJBBbRSDzSeSA54DEDAyCK5XUV3BQc+qDPOM+tS2F9eadK8ul3c1mQ+d8MjKR69D/8AWp8wmn0ZkWl8mi6olrBJLpUwtvLu0gYGSQ4OFxJwpyeVPviu2sT4f1jTLfUVtp4dbtrRY7hUZbYSMrH958hwxzg5f+6M5p1/4gm12ARa/bWWsDav7y5i2T8HvKhViPqT1PFWbNvBzzL9qttZ0zd8jC1lSaPjpkOu7A+poEzd8I+I/Csnh200zXrkxBS/mxwhik4c5G9w2844y2BzWXfeA/hn4j1BG0HWBaQx5W6VbwHzMjIwJPu4yAa1tJ8N/DnVGTd4keZxkCK5VIXHHK8jH5Vw/wAR/hvd+H9TF9p8T3WkF8rcoBIq88LIqjA7j0ND03JW+jMmX4Y6xZ65LBbXPmaesYea+EbCJBvIKN3z8p+7npWR4l0zXdA1KeaLUJbixZlkivLYt5UuQGBUsACea0NU1zWI5Y3/ALUltbWVpATGx2Rlu+AcBc5+ma3fDvxMkHh2Dw14htYtW0iK2ih8t02PGBgKyuBgkY4Jx9aNd7lu6OCtdQXWdWtYfEd1MLJXO50U7lwOcAcZPAJ981qWviaXQ79m028e5tSR8jnc3TqT359fWuisbrw4bSW1n8OW93ELs3EE6yNFMIWGBHlemcAkc4z+Nb/ie08FeJbCDVLK4h0DVYFSMQNACknRQpAHOB/Fj14ouwuXfDHxT0uZIk+0m3udgLI/C5Awc549+DXq+n6xb3/he41a9mVbKDLzkP8AJtHPzex9K+b9W8MWEum6XLHrWnyLc3cluWWAxrCwQEZO3cRz1xWzrHgWbTfDEMMvjKWKIujSWF7HJFEG42sBzvGeORkdaLohxR6LoXirRY4N1rpGmtYzyF4mSMMCCeBzzn24x0xWndWHhHWIJNputJXBLSWlxsjG7HVTkegwBXio8I+NI4dQv9E/s+WKAq1wLG7U7h6rF398VHo+t+IdFnT+2tLu2hiJ85o8GRQOpI4xijQOU9sl8PWPhXwxK0N9JOjT+azSxKhAcgADb6cdags9YkSDbZXM8ZzncjcHg44PvXPfEXxxY+IPDenweFori7MkyTSNOot0REX7oaUgM2T2J+6c1zVj4ivtIZINcsZNO+0ZeFnlUrJxngoTgc596Guwkm1qddf+PdZj1CzsmuYxbyiRpdo2yEAYwpHA7nnpx7Ve0vxLokc8F23h2S2ljHlvNaXbqwYdARwCD1INeVXGtWt/4xjVpoikduVVo+VGc5yc9eeK6P7akiTbpCYyN2WbIBA4NPUOVHrtr470O4cq/wBphA43NHkfoa07TxFo91Jti1C2A5AMj7CT9CK8JM0xEakt5nAKjr161MjyiFmDsGDAFiMdP602yeRHv1vdW12oaKWGQkY4kVjgdBxzUkzeUu5oyRnP5Cvnya+uIpPMjYgAckHnNXbPxPrEHzQX1zCUIPyykgj6dKLi5D1nw94gvNU1Se1k0W/sY4k3F5gCpbPHPuPauhzz159q8o8PeO9Xe8givJfPjeQCQMg3bT1xjn1716TbTQAKILiaYBRlC4cjP97vx0pJ6ikrFuTywMuP0rJ1a/ms7/TYbRbueS8uxAUK5QIAS7HPTAFTPLfwiSSMRX7eYWSF28hwpP3QeVOBnGevqKw/G2pa9DNbQWmgG8tHdXDpmRvMXnB252j0Ydjzim3oxJanT29vLbxskcwkQuzKJV5UEkkZHUZNOnNx5J8tQJOxBBxyM4z7Z61h3X9pwwG5gafzvvS28JJyT/dLELkd/WpbLWpv7RhtJ7G9jRyUaWSLhW/h5AHBIxye4oUkFmXL6aFo4hPa3rtFMjAPERyD1JHHv+FaDHJ+UqQ3ORyCKY32nf8AuzAUI+6+7J9sjjH4Vn2ElwNKt40jikkhjCOAcAbQAQAeTTEaaGRVyzKW9RwP51yvj690XbDa6xpV1eRI6zSTR2nnJAoHJY9RkHHHPftW8Llo1BkDYPYqdwX6dKxfHOgR+INGXypdsilSk0duJG2g5wBkHHYjnr0pXTGtzxL4hXGh6pp9xLo+hvBMjqPOe7xuIJ+YoBgjA+vTPNWvDu8+GLFYbrfG4WSSRx84VjhlUA4ADKev170zxh4ZubVLi5SKIW6qS6Dcpx3IRhx+Gaw/At+xtlsZJyIYncJGq4GZDuVi3+8MAVEtbG62LXigvJdj7bfGGdDteIJvUpn7yY7H36VpXBku9PvGtQwSObcEXsxjXke4X/GprmRdQdYZIRD5kTKrr8uZAuAo+v8AWsuwuY/st5C29S8xeM8qcCPBJ+u0ce1HZiN7wT4qt9Lme1ury4gmnkHlmJSVlVVyQSO/Oc+9d5YeKL0WnnW1zHIpkOWdQQD3yeufrXl17BDJpItbJf37BXkkjUvKScYwB0wR+pq9oOp3VlpH2mOxvZo5Zt8rwhQY+wBBIOeOeKnYGkz1W18XXDP+80+OZdvDwyYJ/A1H4nv7fWLGHbE6KiuzrIvzK2BjH0xXnmhazb393cSabdqUB+ZbpTGwbuDnGP1rpbeUTWEgkjjjRgwfbIGQqPvHI7Y96fM9ieW2pQ17W5ovDaahp8UG2NIowjuJoZFOAWYepHXPSsJr3RrvwxPJf6R9htrudYZhpbY+ZQG3gEEADoQBSwwWEXheaBZTcQX96zxtDuQlcDAAOTx6c9KydRs5Y/BWnw2cyAC4mlO/arkZwMdM4Hpg/nStsv66/wCRVia802w07RftllfvdxzzpjzIdkgG1vwI49vpRVG0Mtv4amW+YsrXEDRlZN4I2SD8DkHI+lFKEFJXJm7M769vRHLHBbsWlmPPybsehOOg/CkF5AoDTQqblwPm2Kx2g9DnoOKhNvJyqz3CxIzZcP8AK2Se/OaoR24tw8n2ibBztwqsVx1PTmsaexo0U/E9gutW4jt4klk80MiyRAqrYGWJA/n24964rXtB1CPTdRuVmjheMBYo7ffEsag5YuWODnJ/Gu0vVJV3tJQkYIb51dgPUkZFF7baxNp32U/ZhHMyRAOhZCnVjtJ7AZ/AVstNgTODsNak8M6auqRqPteps3kSwybtjBACSW6jBHBGARnFdzoPjhdUgm+0xQuoKssTxYKAdMEH5ucngDHFZOp2Wi2eqweHIYdIuFmhYtLLFvePjBfA4Q8Y4z25qxK2n6ZcLd6XZWttEwMMyIu4zdApLN93HXAAHWrb5ugrHbTeIrZmhls4ZHi+WQyrgMO2PQ1i3viHUJFKPfTiMk7DIAhYZHB28HAJ7Vyok3XN/tdLdbd1jaRQABHt3DywOvUgirVpJPcQWwXSGkB3yxNb4PlnuM8YznvxUW6hY0Hud90FVyoKZj8wjaxHRcjqRyPyzUSgIxZjDseUlWI5QkHcvoOQM9uazHKx+TIxmtAAwmWRS5AJyeBn0JLDtWxALyb7NcTRwxQsAeV3uF5xkDkZBzz/AI1SQHSeEbPzHa8kmKtABCMKE56ODnoBxXaWCkpuZS0aNgb/AONfWud0/wA2z09LPT9KudoXia42ojOeS7DOefUCla+1CySKX7KHeZwjrHJxFnGW+bAYA4z9am5LR1K+aryvIyId5ySow3Axj8KqRlg5RYpgGfdlx39qoXXiKx+yw/aiba5fASOZDy3TBIBA9fXvVmO4jldcXVu85wcRvnb/AIihx6iRptNLH8xjRFUgbi2CMkDp+NBjj8xp2+mPQf8A16zJ4Lify0eUFRPGxXrjDdvyq9NDvhZd5JI5yelNbCLUXzF90gKngr2I/rVO80PS5VaSK2FjOW3edagRsG9cAYP4ipLVlEYRWDGP7/IO05xz6GmTalb2omkup4xHGGcmPLBUHXJHfr9e1Fg1GW1vrtngDVIdQhzgrcw+XJz/ALScE/UVzninU7uCHzztWbzAzRHIGwnGFJ79eowc1S8W/EGy+wRW+mPPEbt/LhudvyKByxbqScYwB/eHIrO0/XrfVdTaSOb7WUMO6B3C7zjGdpPy5GRg9aLNlRVtzP8AGtvfeJfBllBNfQtbQXXmq7SKjTgKQo/uggt+XrXN6J8LIWv5JL7VMrEnmCNV8ssCMAliMdfx6ivSNS0dpdMWezjjnuo5GMUSBDuBPKgH2HOB26ita10mxezJ1K8vraTawdQQoQ8bgDyMdhSVyr22PNpfAOk+H/DU08kks9xH8zy4JwBkn5c4x3/Cs74ZTPrmtQ2cauHhfzXaAFQiBcAcd2ds4zzzx0r0a+8G+F7vUB9ovdcls5csB9qxA55znZz+dGi2nhPRronw/pX2e1SUxXUMLnM23gSfM3zAHHQ5przByMePw/r/AIgmaZvElxo1lazEOZ7RVSULgfInG/oD8wwM+vFbsel6I0bx6brV7bX2STM6rmYjPzHC7WX2A49K0LzX1klh+1QteNJII4xKvlqhbJAzgg8rgdKgvvEOn2YSTVtPKgsIt1iDNErEY4AAbOB6fTigWpBa3vilSedOvoUA+YFQ+TwCR09+3Sunso7u7tIkvLKW1O3LxtMPlYc4ypIPfkVmafrnhtopZ7GdS5ISRYo2aTOONy4yD05PrW1aXEM0UVxHuCuNyB+OfT8OlOz6kslFmuA+5jjGUOTwB+dR6lrVvY+XFHF5t1IR5cH3Tz3JP3e/Wpp5ljhMkxRVT5nPOF46n/Gk8zzI+FWVHXOMZVh269aYh8d3O1sLi4iS365ByRjA7/U9RT2uJl/cxecMjaSpGDn1GeaxtRt9PtYWvI54dNDlUlk5EZyRyVztHTGetUNak1GK8ju4LYMgj2RlnAEjMML0bdwSex657UN9wSMr4rfDbTfFvh6WbS9PtINfjAa3uII1iWYDJ8uQDA5z97BIIXtXjT+C/iLoVnFFdeFbye3jQxloNsu3B6nYScfhX0Da6ldRzTW80UULwxqg3FmzJjJxzwD09eDWkupC3CPJ50THO5cAEcZx1PfPehO2iGm0fFurXd7FqzSTQvZXMR+WN0KNHjpwefzqzFrUkcj/APLSOWFY2+fO3HcV9k31zp+pIiX9rYXoO3Md1EjkZHJwwPt+dcx4j+GPw71pjLcaFFp8rc+dp7fZsfVR8n/jtXzd0Upnz/o2sR3MZVo8SAZbAGG98fhWlBqFrGrC5WPLc4A5PTnH5V2WofAW5tLw3PhfxBbyRHP7nUUKsBxxvTOePauT1rwf400PUG+3+GL1rVFbdcQJ9pRvQ5TOAKh2NFJMSS4s5/JVZSACOp96Hh8y4Z7dkPTOD1NY2m3UNwiswWO4BIkjPDIfcdf5VdiKo+/LdQcA9sdcUNDsX/tjRsftMLgYxvTnt1I/CmXs00kKNHN5inoo4z/nNQPcQvIsLYDFdw68DOKfcwrJH5ikgj5Tg+35UCK/mytl9u4ns5yOetaVnrt9pbxSaff3luwJYmCchR7Y7/TFZ8dqzAhH2l/vbz3H9KY8IjZFuLcnKlmIP3femDNy78QNcypJqenaRqXYtPZqGwT/AH49pqewuPhyk6zal4Mu7dg4kEthqT7Sev3HPTPbNctI28/IAVxyc859aczOsWduBjBBXg8dc0WFY7/4v6D4ds9K8P694et/7Oa7MnmLNIzK42Ky5BJAPPX0ry5rq4u0VoY2jVMMwXpkjHGT25/WvdNc03S9Z8HeHdD1HWI7PVHtkms4pYtyyMY1HJPQYwOvaubufhHcq4iutc0iCQjcQrBdvzY4zgH8cdeKSduhKkup5h9qm2pP5kTshztdRkY+nTPNddc+MJr7ULKbT7d4rq3leUrIdy8rtByP/wBdXtV+DPiO1uJIrKW3vVbLIjfupO+Mg8Hp2NcjPojWNxLFMt/aPCdkiGHJU9xngHtii6ZWh0OlXGraIJb+ykezkuN7hURh5bdflAPCHPPb1qz4Z1qS7uP7Y1dYdY1GWcySRzTEAYOBuRcDJOTyD1FT/DHxBq/h/Ub7VlhS5JC2swnUE7euAeoJG3NT+JNN8FeIrhrvRxP4b1WXJ8oOBZySehBGYt3TK8Zxkd6fqJ7nRJ458P66Z7DUdHMSW6bvtKLutYiTgbj1TB43YxmmLa+Cta0yWyg1COznuHBlU7F384BTI25z6VwNjpPiTS72TTTDdWUchUtItsJIpeuQzZwVxnvg4rQtfBvjJ4y58OXs0ajzI3tbWMZwCdwkTkdex9PSpbiKxJrXgOLTLd7xraS+t4nMTJEpjmk/3XXcN2T0wBwRWNqEkKT21no0NwGMDNLHdXAUk5PC7wD0AyPX2Nem+HU+KA1W8uP7CvYrCZhIiXbKhBwAeAc88kkZ5qxqEnhHxBGY9Vtf7Lv4cQySPFn94eMM6jggngkDocnFC8hXOV0Lw/retaHDqmiSQatajG5oH+eM4+46feVh0xjHHGRWTNqlzaXT6ZqlvLa3MY3bJAxyvqOPY0XegHwz4lkul1+dbfzDFcXGnuUYSbc5Y4wWGec9zXS+IfEHhrVEtYda1qXU5UjUW7SxfOgC5/ebTyc46ZBORVagcy1/aycLeQtz3I6D9R2pPt1qsoiLiRzkfIfr36V0ctn4A1+7t7G2ggN9LGziXTrjyAQoHDIxxk8naQMVymu6bp2jX2of2dper3NurQtaySTceZtzIGjx8yjkHHTHWi40bFtdRRKVlhmMggfaXRguSp2g49yPxxVay1FnlSWK4lt3EIU8sArZ5zjBPOKXRvEWj3lyNNudDit0kCrbzM7I0TnhkfDDK56dCOfSqepXBj12dRB9m8mYwoUfzYnIGGYODyDjIPpQgsdPbeKfEduEW31q6L4PEh3o3rgNmup8MeMfFs1g9/HY2+tiGTypLeMiFwHxhgOh+4wP1rzq3uh5vlhVPB6vgZ6E11vw+1ZbHVY7WBmRb1hFtcfKCSMHI6c4z6023YlpHXwfE2CJkGueGNc0lWAIkeLemP0NaGneMPCOuM/2TWYJR5Z822nUx554KhsfNn0PNSTyXVuMSRyKuSMFaxtW0TQ9Vcve6ZZzO/V1QI5Puy4P50uYjlTO8muMQ/adzRxBfMMjYA24z3/+tWd4aSG80K0vJ7S1Dyq8gKQqOGY+hPJ781zqaRYDw/JoaLLFYuhVoo7hwcE5+91zmuN0S28RWniCXw/beKb7Q4Sx+xC93SLKuQTtYDyxkg8ZFF1YOU9fNrDHs8pXRQ4YqjNge+M4Bqh4h1zQdIETarqsNjJ95F8/ymfkA8D73XpzWRdWPxEt9Fxp+v6PqV6o3BZrTazAHkKwOCfqPxFcH418Q3et+F1g8Q6NFb6tpt8BNApCttZTiQI3zDp2yDmrVhKNx3jvxneXyTzaPcWGYphEjmRHlKspOQBwQOp474NeX6VcTwX80LsYzMjNhRtAdTuBP68e9OuJ5UuJWa1lSJsZOenv7VVNxFBqEF1Ftd4ZFfYwypA65z61Ld0bRVkdVe5utPDJI4KGO5WT+JSRncuMnOarhpbAW8dxdLcv2IXBcMv15OWx2zT9Iu4bq1nuobeVra2Z1ZSyqxjI3KDnuD/KsppEk1CG5t5Lg2qzI5imCk4yOAR9BU9ASPRPCT6elzqEzQqgaRI2lj3FydpIUenI9sdSa6TTrjSfDmuJcw3zXVhq3mT3CSqCYWCrwB3BzkHHZua86trq4gtLvM6KjfMsQX5nbcdzk+wXj681Q8MalcjVorV9j23nGQq4ySCDkZPIHPQVNrJitc674r6LZR3k/iLw2pjZTuvrJk8tXb+/H/tYxle45FT+F7i2fwPF9sjljt5YiZRGyhyHc/dJwM4rpNF17T9RtbfQ9RtZJY/L8oXUiK0L7Rwj55ODxnpWZ4g0X+wrSezsFK2odXtgXyFA+bZ1zjPT2ptt2ZK7HJzlNL0zSrCR3jZIp5UkGerSYUgDPJUfhk1NrRkNlo8MqxgrG0z7sH7x4A7HpVXxjZtM0FwqASRWGUtoo8KHbJyn0LHj24qLXL1odRsbc+UrQ2MW3egYkkZ2/XBzSf8AX9fMtamZ47lhsdA/4lrylLq9SX5egAjbgA9B83TtzRVzxhDAfC9msixyKZ1I8wkH7hGfX/8AVRW1Go1HQiUU2dZsl0tILXVLj7VKRK0cwkABAPCnptOD+h5rnte8XaLo4Jlmnud2RFDChAyD3bOOPbNUjK97vY20cUe5m3BfnJI6AkZPvjFYdxpovGdJ9jESN5K+buHmEcnB5GK5Ka7mrRs2/jB5y9xDGkcROWieMFjkdB0yKhvvtt9bslnqjQK6lAjRt8u4jd3z7fhXP/2JdxqzSyESnhEdsxkjvkj9DUs0viLSEiJszLBgMXPzDH1H9K30FY0bDw5e2eu/2pDdx3reSVLyScl89ieQAuB+NRXf9oX0Ra0tJnXJbG4KGI4H3gO+Pfiks/ETLcRrepCsZYLu/wDriuis7n7QoUsrRdCisDkepoabAyNOS+tbMDVbWd5SmxTsxtxjARuikAds9ea1ZIllsYpdPfVLaYKGi8q4BZ1J6HOcd+eOR71YtbVLNRHbrKYm5VHk3hfz/lSXWm2t6o8yMqA4wIzgHPripuxFK6v7ffLcFXYfZWjlLOeWPUY6Dnt04rb8D6ctxqQaaRXW1O6RnQYfgALxyeen0NZdzoi/ZCrLlAPliJJyBzwf0Ga0vCWpJpjS2tzBdQyPODLKY8qkQGScg/eyfTtTQM76eSeN4/JYGNeCu3uOnfkU+aOJbUtdtG2FBl3MFVeD+Iqos0ckohtpS5HzMIzkPjOBnp1/l71JbxXn2wNc/ZFtymGjClpGbPALdMde3eoJOR8R61oviIT+FbGeWbUWysTW0DSiOXjDAg52nkH26+ldtoFlZ6JpVtaozRJhVkE7n5nwOfmPGT9KW1ihtUktrO3gtd68iIqhYZ5PHJqNvsK2Ukepx/uWXY4m+dnGRhh370xN3L17e2KNbxyTxrM8nmIm4YbYD71FN4m0mC3Z4bm3mkSIyGOSURAAHBzuwR+VeH+K9UvIPFF7bwp9omtpyIjkmRY15VRwADzk85NUZ7+a6N9NeZdpbaKEEyAcqARnt14Hp+NNWsUoHpWp+INOudPvjrNtDPDJF/pIjnZGcgE5DLjnBC8/3a8y0m18TSu9laajcw2jlJImdwxUv9wMemQB0PU06O9gaPbJbfaHcqhVDliFBzv9OR6+9VtOuftd5LB5LCFUKiRpTG0XG4hcHOBn0z1FWlbYaJ/FWm3FtrlrAt5DPcRSYf8AeAxsc43HsCWBXHt6VtW8unzafE89ju8+2ZJHmjIZXj6KO7MCKxlu7e6aJI7dLjyo2JaSXPzE8k5HGM8c981BqF9qxjuREpRY5Q/nIx+Unt6DJIOfYUvUo938Jz6Tqug21lJElxLCv7yKRcSRk+w+YA8jPGcHtV+XRA87mG6dkZtzic/MuAMYI+9+NeM+D/Gl7oMxMcZ1COWQNceYWyz9d+7jryO49q9B0bx1DrDT2upaVc2NtPA4MytzGWGNuAcg4B569OlKSM2mmWo9MuiEu5YJt5mP2jYXkVSrnIKg4BPBzjp61h+Gr+GTw9M63RuLmPLN5kf7xVGSOD+ffPPeorrXLy70m0k8PyOL/WIktngCgRmNISGkcuMIfnVcr79eDWpDqmiQ+D7STWP7MuboWUQtyybZWXhcYQZ+VeCRz1IxSsyjJs2uJJ557wl2kukfG7AVwg4yT0BJwO5z9KvRTf2tqJkti80KShJmdMI0o6qCcdePYEe9SeFYtF160tVsP7QS6imE9/dvFsi3SBmyFOdx5+UenJrpNK8M21hAscS/aLZVIh8qVixGeM54JPc/48Aro801vwtqmqait6b4Q7kEUv7xh5fzfwbMZGOoY10ugaF4lutRN9qWtQNGoKwKgaQlFGFDE8DnHQgnkZruLXSbPzVkMEsZVR8sjEFj3PoetTrpdvC0kmlxx2skjL5gjhXDY6ZHbGaE2lYTkZcd5rFuWg1TSPtVttKs1g3mZBXkNG+CR9M06712zsNHOprDdzWUZOYEi2Sx7eNgRgCT7Y7d63bhUW2aPeks68DLY+f3rmLjVbH7BdXF7q0STQyiGf7NOd6qAcqw6jGT8w9uabuJaj74x+ILeS2uLu3u9Pk3ofJYMIyuD83H3wG55I6VmC18RWl+jHUtOv47XNy6zr9nYbjhSSoIBUZOMd657Rbqzk1yLRdHvBFFZfv5QEzHcvkkcnjcqrn1P4V3GlxxXcBu7iMmS5kFxMMcMgXCRD/ZUY/WgrYzk8ZWdlNDD4l0y+0pCgjeQBJoDu6b2XLKeDg8D5u/bStbTw7q1pHLpP2a9VWbm3usNz175AHPFacMTWsgDMZJbl2luFLZAIHAx3XkD9a43x14Y8IWNpPqc2mpBfJFuVLO5NrIy5wHO09AepweM9aPkLQ6U+HrdpjcGB0ZQCzSybTGVzk+pwM+1QwXk0WsWunxzNcwsgmM7MhiaJt2AxAwx4UjaST19a8kh1TXrzw8tvDZa/cxTyta2zea84IP3lD9T0xkDp+Nb/w4j8N+KrL/AIRbxAGk1ax3G3tkd43soY8DCuDyeRkmmkug2rbnrxhCKGYlAByM4A98Yp4mkjHmEhWA5YcAjvXBy+EPGOkXA/4RfxrIbMD5LbVYfPVMdtw5xz1wKrTeMPHWimZtd8D/AGyNG5uNPuNw2gDPy8nHXk/SnddyOW+x1utaHoestv1PR7G+eUf61oAHyehDD5vxzXG6t8I/Cd7cyfY7rUtKuMhnME3mgcdNr5PT3raj8WRarZg6dZTwNJCGJuBtkiDZwcemR35yD6iqct7qmm3RuZ/C+r6tZ3Kq32qxmV2Vgf4kHzYAqLRRa5kcrq3wh1pfKm0fxDZXRjGWjuIzC0g5wuRkc+pwKwtT8I+JdLQG80W5EQ6vFiZAceqZr2TRvFHh7WHeC1upIblADJbXELRSpz3BH4ZpLPUbmbWDbJdQ2ix7sCRiNwIyB1GTz26VTT7hzvqfOySSK5aMeYmckDrnPardvMkhMbRyOjjhgOPpXuXiTwTpeuQPc6np8dpdIMi904/O49SpGHHrnJHrXkGr6Fqem6ve6dDDLqAtJAGubSB2RhgEHoccHkUX7lKSZkanpi+SZrZ5BKmD17e1ZxuJZQ0U7HLcBsdCRjpWlcEyQ/ZTIwlAO9HGCD7d6hS0ZhtXbNI7DGexyAKL6FH0j4esbSztLW48kC7Wzjgkn2HGxAMKTnA/KjU9K8O6xcLNqekWF3NjAkaMF8Z6ZBzirUs26MWqxlVVjvB/i6c8VWaxtZZQsZnjXJcCG4KKHzzkA45pWMNRbjRLtmVtC8RalpLRxiNIRtuICgOR8kmSOvrWD4/0nxbqWlxabCthrgjIeVmIgnB9CuTHz69fQd6t+MLW81aP+ybHUL+3vDIkihJBb7VzjzAxHzqo5KjqcDPNa3hzRIdDtp44r25vJbmQyTXEpG4kjHAHQdTj3NUGx4fqFhc+HgNJ1C1NtMV83akocFWJCnI78YqvD9nER+0QxyruG0g559c9q6f4y3Ef/CbOrplks4BkfTdz6Vyqsvlsv2Y/dyMnBPHTiixaZJqdpDF5UcMk8anDEMSQvXjr9earWut6jalGgldXjP7qRCUZRjHBB6024v41VVlZ2TGPmUk/gRWfNdQt8qToxzkhWwQPxFPYdjudG+IfiyzKIupC8OVMi3a+YCuOcHqD+OK0da17w/4sG3XvD7pcuNrXWn3Rt58eh6hx7MDXDW0uHVguWGDnPOMZ/GlWVlnQvNujxuBHTJ607sVkS6n4RtpLeeHR/FjJGG3G31S1aJ8+7x5U9uSBWanwz8aXwDWUWmaicgBrXVIWOB04JX2rTMxWM7m3Ftu7B96c4El+FjXBJ2ggFSKLsd2Qaf8ACD4kSGMSaTb2idd097Go49SpJ+lS3k3j7wDqUP8AwkSzCzJHkyTyG4tSRjhWX7v6HHarel6x4i0uTNlrl3AnJwrlk/I5FdJZfEbXWtZrPW7XTdZtHULJFNAAHHuBwevXFL5iuzG1+bT/ABJ4ej1zSdPWPUop1GorAgmAifrLuJyMMMAH35FYGuwavpph+0W0YVWMiBGB3JgjOc4/A812uk6t4f0u6lvNGtL/AMPic4mgi23dnNuyCrxPggfRu9Yl3oGkzalK2g61o0NnMAxtbt5LdkY53BS6kbcnABPFILnNaZqttdLiOQF8AEE8gewrYWRcjbJhe2OOPapNL+FXisXty+nW9lcWjr+6ki1CCXB98MCB+FS+JPDev+FdIt9Q163toobibyFjjuRK6ybSwJwMYwD3our2Hp3PV/hV4oOu6bLZ31yz31og8wkcSxHhX/3h0OOvBrq3srGYKwghbnqnf8q+b9D8T3WgajHqOmywpcOjRgvGGRkJG4EdxwMelel+DfH1lrlzHYapawaXczj91dRvsjLdlYHp9c0Gbi+h6DPpdjgsPMiyccOSM/Q1Xk0qfYVS5WSJvvJIDzVCZry2IRbph0GS4kXHY85/OpRrGoRcNFDKvchcfyoshWZUtfC8Vi88llYx27zZ8w2zAbvSuW+JGireaFcXt9POzWFtuhVkB+62T85+bn0z26V3aeIE3gPaOHGMFWz9arWd/Zy2FzY3TzMkm9WEiYyrHv6H9KFZMLs+brhm3P8AKXU5754rPvl2sHbIX2UY6da9f8Z/D+Kfdc6FfW7BgGMM42nPsyjB4x2ryzXdPudMuZrO7gaO5h4YLIGGMcdDTRsmiPRJ7pHa1s7dZJpcNh8HOM9u3B+tbEP9mXcdvDGALidPNX5OUkTG5c5yB8pHXtWBpE8iXJ8raHHzBv4uOoHrmtq9ja3ZbiBTiCcXEe0cCNvvD/PrSBk9v50gnEnmRiNkQiTAI3tyAR6/N3rZ8YX2jWttBZ6Vp0emzW4TeUyXkfOCzOckgj1rJs4GbUzIzCSBJQ+wgtvPJXOfTIzSeKILq71GeSSQITtjWPnKheMHjH40W1bEdTLcTXFlELllLAH5UG1VJOf5mq76ncabaKbZo5GMkQQSH5dxbHTPBIOOPbNVLqbz4yFuBGI8JgA5BA61TvL2z+zRTzWdvdxAqxEuQFdWBXDDlTxjPfoaVtANXxV4gt4NcurFrGKQx7YN4kxhuOenrxxTPGWl3moLq2sWdvhdHMUM8mQGmjAXJQdcqTyemPpWRq+l2Wva1BrMN/b2E1zN58trPcNKJCGBfy2C5Xv8rZ+tdHqGp6npficLLHPYLeSEW7CINDKrHHyuMqSQM4z3xik9Hp/X9WBGB4+067jgtru6jeO0lSNbdycmXAbLdcDnPofaiur8U6tpN54Vj0vUNMjxZ3aLFIRuVgEcE47HpminTsoq5EpO+xxmramdPQpBbEySD5MtxGO7CsePUY5Ll5VhZmiYZfcCzBifmA79OfTin3tyyTXkd0+1YV8tH2l255yB+prn7a9jDrJHIRepny3xt3c8D8s1lSV0jeR1FvqfySKsN1K5Y8jpzzkc1q6ZrbyXJt1aNBGAW243AY9MY/CuHfVr2NpY9QtzGwY4KcAD2x3q5qySahMsQmQsI/NWWFCSFA4Iz39a3sQdeVsriDzJoLZkdiPMaIDI6YyMd/51oWdsI3eNrO3i8vG4RnlR0Gc+2K81um1e3kWS71KTymj/AHNx5pAZSV+bA6dO4rb07X7h0EM2pWpfaqEvCWYvk7X4wM4wOaXJ2EdnLbrcxrHYvNHIpA3ZBCkms69tdat38xJFuVVvvLGeM8HIz0rFOvX8ckcNw0sqlwJCVAf8AOwxmulg8QxPcKsSRvAkfLbyS2OwXqDz3/Wps+gxLa+njA823k3Y2/Km/wBPxq7FayzASFYWKHr5Zynrin/2pHazFXh8yaByT5TdVI7jrnGffirNlrFjOAkcdwFZiqyGNmK465PQjpS1JJ7e61HRln1GR3ls4IiTaKmdx7sPeqmqeJpJ5dN1TTdSvLMvGyvblFKsSFOWDZHH0zV5NQjm3o7fvIlzKsi7Vw3c+x9K5/8AsGaG4ex0mVf3+7KpOqbgTkYLcsBn1/Cld31GU1ZbnUE1BQQ8hYOZHcJNg5Clc5OR0x6Cugsrp571o1kjWby94xKMGPucscDnPXPeq1p4H1ONjJ/aUdjOuAyIWkDrnlT7jrxj61rt4F0u40+aFrxjJOhTz2tlzGT94gHuf0zTctNAujxW7vkutQkvJImzPLJIPSRW4H8uexxRcR3kdwkZjjJkXCfONuT90gZ6Drz6V1njTwFd6HG95uN7p8QAWeNMGIZ/5apyV/3hkc9q5JFsprb/AEeeYvGz58zATyduQfXOfrmqi7rQdw1m7ubSFPIdo5DJuJDbgeuSD3yc/kafZQiaE6hPGIzJuIiX93kE8Fcc+v5UqKuoWkxgaJFhxhcbjjH3V7c/z471JZ7nifbGWS3j3ZZsFZAf5cqOfeqAvw3MFrahbeBZp5A7BwQcEkAK3Q4A5xz1qOwMsdsbdxtSbawdG4VugHP3hwTj1qjpstukyTSBERXCyO+cDIIB+qk59KvXImeGMbXEY+aPamMbyMc9sKM/jSaGSys8Ima3jkihVVjkPl8P3x17nv8AWun0WKdpUkT7VPNbQOhZiZIBI65RQo/iUDPzelcu1zdR6fNb24lbb5YfMeTuweGA9y3B64rpvCug6tc39p9suo9P8+cxpJNmQlxyCwUgdgNuc8cik0JsyHufJsV1S01W2SVFWZhIrAzgHhRgYXOOh9R0rE1XU5pLu6knD277jF5SMP3KEEkBQeeDwc9z1r2ZvhTp0ki/atU1CUMQ03k26RK5U9CM8cZ/E1tf8ID4XnkS9s9JgsLv92CzQbsqrZKspODu6E9aSkLmRyfweurbCWVyGgvljMzLcvsDo3JkA6NkheB078V6Q99Z2Vs0nnNKsSB2MChh16kDjFO1G9s9LRY/so2L92OG3BCjtgAYAqpdx6bGoiWGFFu0DbVXZuB68Djqf1obM92XtKjuLaQQyXrXsM4a4E07jdBGeQoP93rjP50txqlvbxiSQTRpJyhYfIoXAy5HTvWdDb6fb6dHaXEEkVoiCIhZN0bqB9wn+6RjI74+tQa9o99rEi3keuxxWzEf6NNFuWYEEFG+YD6emBRcCn4nv71YLiGwvVu0uwIraRQHkjkxlkJBxjaCcnpXnup2uj6Tfza/qHiZ7yeONdxFvtbcGBJHXdn5QBgA9yM13mpwQ6fop0v7PeWUfkJFK4tztPXhWGQf973xmvIvEljq32sNLbxx6TAXBEkakuh6E7cbnJHyp1GMnpmhPU0ijW0jXFv5bya0hklvdZza2sZjVfLXacpkDoPkBI7b+/Nd/qXiCz0LwzvtZVhNrCnk/bX2m5mAXhR/ECNxzwvQ5rx/wfpareRXGofaLRWZYLOFY97lHVm38/Kp7ndj0FHinXYtU1Vfs8JhE8BRriaVma4SNiBux1/LBqrLoDV2bGufFjVI9OurbRbmRmubvzY7qT/j5gjbO+LH3chtoDKBjnArnNL8XRwf2jfa9Jeapc3sYjmZ5gV27RgLnkPnHtiub2SsgaVAvnRlwTyCc5Pzdj0+tVLq1AKx42SAneWycD2HUcVatsVax0nh/wAZ3tlPawy3Fwumi4kkdQ2WiDpsyAO4GSB0z1FejfC/W7OTxRqOqRWwtIElEvk2ozc6hMxOIx/eRSCWwQgyvGK8TFnKyARrhVbkE4JGevNbnhvxTrnhl5IdMvki/dSQoxjyYQ5BZk9GbAGeTgYoaTE0fY0lvHMgSRck/wAJ6Z9D9P6Vm65f29jYzyHa8sMbMW7DHIBx1z6e9V7e+f7HFaxb1jW3iYyDJBUjnBPU+1cT8WdXGjeED5MYY3l3HAVYAhQV5x6HgfjWdzKK1OI8U/E9D4l87TIRd262k0EhmBxPK7nazAdVUAY/3vWvWvhx4ns/EGktE93C1zZt5bsgZc4AyemBhiQMHJxnGa+UhzPLIXByCEd29sAfhjP/AAGut8GeKL7QNJkt7Se4jmnuVkO0cRRqCScH73PbHXPI5q9DWUND3Txn4rgi1C2tRtZI5XYlyAWaNCSSTyACVGCOSfavP/BXiy31HU73T9bjSSxzNfSJLF5koBX5cFsggBeegAYdMZri/GuvTajBpl3JKsk5guIZzsA+d2BYsBwMg9vTiuk8E/CvxVr9lNqU1z/Y1ldxqg8/d51xAFBG1ewPAG488dhU6JCsktT12y0HStP1OI2d7fQdGktkvHEDBlwAYmJxkdgR2rbSdLaMw2yKsSnjBPHOCcdfSsLWvBGj31lDBCs0UsMa/vRId8h/2mzyQfXp0Fc83g/xxpkjzaP4s8wKCTHdqrD0wWPXgfpU3XUnfqegajp2lapbK+p6fa3IHzbpoVJxjjqMjrXLXPw88N+Ys1lbzW7xusg8iYkfKQRlWzx9MdaaNc8aQCCM+GrLWEZSCbObYTt+9944z7e9XIvFFlAH/tbR9b0hy3Mt1aN5YyOhdcgY9Txx1pe70Ye8iz4hfV0s3k0tYhdeYJMTthSP4lzg4J4qHxF4isvD3h+PVtSS4dQVSVLWMsNxHc4wq57mtCxurPVLWOe01KK5THytDICwGeSQKyfEv2S1iv8AUl1CO3On4hu3OWIBIbyyhwGLA8fUHPFUrroJEngVrjUrM+LLq6u3mv4dkUMkKxrbQhyQicZYZ53Hr6cV06s7JgFXx05wR+VcDpvxO8M3N5Dpdo10SfljYxdgueg7duBj8K6qQ3jILixkQP8A883Q8/lyKNtwaPH/AIs3Bt/iFfieOQROsQUyZYHCLwvtn0rAt3jYl9x8sH+/gH39ulfREtrFeWzpeRI+8fOrIGB/OuU1TwN4V1Hck+npZzf37ZTCGHOCV5H8qV3fYpNWPILoo5dleSPPTo3PbFF9Zr/ZEVxIkM07OQYVcblHr6g8frXo2q/C5pctpfiFokX7i3cAk28d3U/0rnrvwH4ntonXy7HUVGXi+zTgMSO4RsE/TmnzLqNNHLWX2OEoRLcW7H5gCeM/QirAW6nffDNbSDJyrjkHpnjg1Dq/2vSEVtb0nULUIxG+S1dB09SMfrVmGOzaIOThT8waNu/8v500NkU/2zGZIEBXHQD160j3UqRs77wyqeNhXDf3s9KvRYjQ+XIkyjrv6sKAIvKKujKXB6LzimIzJNSfcA26NscYx8xxgDnFSpqCGECYo5BzknBAqee3WYjy2jfAIAJzgfQ1RvbL5d4VkAx3/LPrQBYa6SSRSJOGkDYPI9P5UssyPNuj5wNqgjOB3HHuaoJYsSy7pAoGSMc5pTZrjEczq23PI5J75ouOxpRNLbymSGWW2ljyS0TshB69sc16N4CWPxboOoWPiy4fULa2MT20k0gMkUjbs7D2bHA9c15Rbvc2rOHYyB/veproYbpl+H+rQyQrF5+o2uen8KuT9Oxo7CaKWpaH4f8A7VuIjcajAEYostjHG6tjjcyHGGPfbgZzTrbQbdUCWviTTHjRsCK+R7RmPruIZO/94VSjkRLRCjsvz8AHr/8AWNNNzDMXDZy+DIoHBJB68UBqe1+FI7xPD9japCsnlRbWNtKkyjk91JFasaTLuWSF8joSvJ9P6189Iyo/nxSPA5IKmJihJHQ5FdBpvjLxNYqrW/iG7YIP9XMwlUj/AIFmko+ZLTPZTbT+WZ3tnEeBlivQevrVNgGmA2FQTgsAeR61x+jfFfV1IXUNNtLr1MatG5P5kfpW4njvwveuDcW2oabKBliqCRBz6Ck4i17HGeKPGuqCW8sLOGGx8qVojOjF5Sqkjg9FJ/SuGkXexZiWkbJLFuXPrmuy8T+H7i+1S91LRr6w1hJ5GlMNodk6A/8ATJsE++3Ncs9leR532d2pBwQ1u4I/SqcktC0ZUQa21aCZIg4LYKNwGzxj9a2bO4UabCJigMcht5QxHKM3BPsP0xWbqkUTwEiQDbjgjkGtW0e1kaV5AnlX9qHAXLYYdvxIPSlcYaY8iu9rJIwMcxjKn5cYGD9eNtWLkgXKNI8hWeZdoHIVc/qKHaA2UeoK8jXJVI5o8ZIYA5JPf8u9V2vI2lgYclMEj+Fj2wO1GthGm0scLytF8x3YDtlgc9OPSs3WLgRWg3RsEkuIvNGcbh12/j154qykqyNlsKCACpyPw96z/EMpW2EcToV83cV/DGP1p2BbnrWgaKrWiXWv2tnf2ciA2zXKxgQrjKquBnOOuDye1OOk2lxbzLobX+hRKQpSd3khlYHJxHkkDjg5H0NefaL4m1Ky8mW3uQ5jjEaLOglRcdsHp9RWxd+PtauhHPPa2DzIcq6RsCD07NycetZqDsJ7kHjfS0s9F82S1jcveAPcaZcARyNtc/NG33G7nGB60VU8Vakuu6IkhtZWvBcKxlMwB2FXyu3AUDge/FFaU1Hl1Ile5w3iPy7i4LtGVYnDOeCfUehrl7najnyWOPcYrqr3ywxZVBjYdM5IOe/tWFdrGgkEhOd+FHQYrDDy0OmaLngPQdW8Ua5/ZljFPcBImupgqGZhGnUqmfmYkhQPUiu7vbe2tdKv75dGsmkgeTSNPeN2aGZ1XNxOy87hCvy787dxz715hA93azLNa3EschQ7ngmZGweqkg5/pimsCYElSVcJnEQkI2Dvx05rrklL+v66GOtzodIsbrVfEmlwwRjVoWuI1a3AYIy7gGBxzs7n0FdldaFpfibSNYn0TSdO0a4a5FjYxi0cJcKs+3zFJyEYl41LZGArdeccBoOvXmlu0lrfSQTNkGVHZXUMMcEdOKbdatqMWFg1m/Zd+RL9pl+U53A8n+983Trk0nHZB5neR+AdQhvDAr20FnYXVpYyeXObg3VxKE3+WWVSc7wSAML71NB4XlaV7fRdYsnhu7mVbQz3ATdaozK8zAgfKCpAb1Ix2rg7TVNWgvE8zWbxlinN0rm5Yjzv+enru9+tR/21rDXcdwdYvo5kjaFH8190cZzlVPUA5bjvmpcfP+v+HGrnXeF9DutS8YT28mt2z2ttdL9rZpnSOdNxHysOSSqsRjHC9cGtg6FfxW1hb2moGKe8uzLp9p5pkmhjc/ullXHQhlIz1/OvP7fXdd0uOaHTdVvbaOdPJnZJNplTBARuuRgkfQ1Wi17WkuIbiPWLxZoYhDHMspV1RQQoDDnABx16Cjl0Wonc9s8Y6fBdXVknhqztoojaS3F3eiPyY/kyu1wxyQfKcqec7jgACksdJ1aS0tJIrfS7e4VFdIXuNvlMRuWNhjcJD83y8nj2NeUaZ448R2kki3GqX00LxGKUPKxMgwQM8/MBnGPQ12nw117xDr+tuk3iPU4VS3Uyfv8AJGOEIz3BJ9O5zU8lgaZ7FqWnPHLGlqtuW2p5jm4+fODljnsCrflmq99ZzWyrIy+Yx+cxxsC2M4GQenf8q4i4XxRot680mua1qNlPgM63CFRt+YbkIz6jAPT61vv4z+0XMbM77ZxtmmZ9qBBySe55wMD1rNpNXiKzQl5qxW6W0iu5bYlf3kqKCcZyUIOQCcdCDxXK6n8N9A1iKR7OQaVqk6+asUcySRHcSeFwCAT6dPSt3Wr9plhaztpb53l2vc2pU+WP7rn0PGCe9cXceIINI11ba+0fUvtcQV498LlkJz+7GMAc85GRyaEr6dRq/Q4fUNJ1LQ7qbS9QiMTR4cu2QrjsydiO3eo7WN5bZ2WeMHIZATkls5yB3GO5r32S1sNe8PyxaoLW4t0TdMZE2m1bGT85wR14P868mWz0a31eO01HULl4Q7rbz+SI4XVRu743MT15x0qlN7MpbFLRdC1LXb5bfR9OluSWHmu8imNVHX5iAB9OTXbWPwr1WS3ludZ1Kxs3ZgQsavOSM9CMgcDABB7V2fgvV7H/AIRvTbQfYBHLCBbx2Kbdo7ggk4Iycnv6V1M8SzQ/LO0UiYxIvJ/EHrSbZDkcCfh14Z0/w89w1xqF5NsMn2jzSm5gPvBApyewBz1rzbVrG80eSGGaKSETL9ojIUqwB5Y+xzwR+PevoaYq8KidXm25w3qcc5qpdywKWjl8sWshMYbyCMHHIJIIwT9BUXaeg1I8p07x3cQWelw/aJA8cxzIXLhgWBIcdxt3Y98V6T4Z8cWuq3c1tdQ/ZHhXeX3fu5FPQjPbGOfwrl/Fnw1sntJb7Q5DZXBAKwSMFhbpnPBwepz0rynU11TSrt7W4intsFo2fYQCD2DHggj860jUT0YcilsfUkcc7EtLJEYApwEGOff2qpLpNnMrMHkUOpVikh2kd/pXiGj/ABB1zS4bdGkFxDFtT5iVdlGMA9R0GOma9R8KeMtCvbcr5gsZydzW8nAG48kEDnk8+9HL2IcWjbg0O1t8PDlWRFUt/eI/i2jjNXRHbxq0kYG843bkyWPamRXiyzbY45G2qpLFxjnPHHOe+Peqb388t3NHZoFaLqXBAII9aWgjSEz7irqX9SOn0rhPG/hrU/sckumwm+C3DTLGrATRqedozw/zAfKP1rq7C4vLi2eRrdIGMjKAWOQg7n3zmpbRZIYtrXslyATgu+8j8cDNJ6jTaPCLHWP7Ogu4L23kuIwyteQzJ+9jHl4OcgYwTx6ADvWHr2saXqelRRzafEtwkimOQRhT5QUDa2OhJGSf6mvorWNL0rXGiTULFJnjB2Tq+JIz6ZHt2ORXjHxF+Fsml2cupeH5ZtStInkFxEYwJLb5QR0+8oPXAyM+lHNb4kaxaZ55JaiCCSZ44GjUERtuyB7d8de/t61HfWt4JZEulkjYRqxaWMqXBAKgAjqcitnS9Jtr6E/a7xYrS1KeZKST5jMwGGA6AZ69xXaw+H9IiE/iJpXmukkVrKPzhIYj2BjOS6hdoHHG7npV3G3Y8km3BtxdOTtHz5PbJGakns7h4ZprdGdImBba4O05yDn65r6R0vXPDOvWTG40uzgKKEk821TZxwVPy4OTkY9RXlPxS0PS9D1a31Tw9FELGWRw1q4DrDJggEA5wrDJAPQihSfUE76HRaf4vm1L4kXepaZHd3ca6ULWztA4HnSBRukYE4ChifwIrobXwhceKrOwuvEsn2lbWMr5EUsfkSys3zNvTP3eBjHbtXn3gOxj0fUrabW7VLnz42XTxbylzKzDGcpnkAcZXGSfrXpVvcRwyXNxdDTbGIyn7VLBdlZnIGFQFD97aASdvcA9zSk7kvTYxNX+E3hS4gtYNJ1NrWeYzLAzTblndVJ25PHy4IJB6ZzXjF5aX9pqYsdVt57e8gXmKYEFeM9/4eSQffOa+mtE1a1it7l73U4JlEsxwZTM6RjlxjaCi4x8oDeua5L466xor6XZwQxwXV89sxj8y0R9kakEHcfmjPBIxkEA5HNON1sCk72Z5P4b0oX0Uy3epW0MtvCZIoLjfvuAqklAcAKePut1z7Zr0Hwv8RtXsbZLUacx8yLZDcC9fyy33gw83IA2ngHr64ryOR7u63y+URnYzNCmRgfKHwPc/rWvHqzQWVv5loZIrf8A1Su3R12nOTkgc4x061VynG59HeD/ABpDrl9caXIsKXEHyhI5AzSHuRjgkcZx61p6VrmhavAZLW8SYeYUkjYESB16qynkGvG/gdoa+J9avtcvJ9QsXsXR42tDtUyuxJBPOMAAY4zXp2k/D3R7PXbjWft9zeyyOzBZFQKjE5ONgH61LfkZNJM2tY0i6vNl1Z6lNp15GMI8Z3x4/wBpehzWcmq+K9JY/wBqWNre268/abSTyyF/2lPGK35EkWJo4Y1ZRwVLbfrzTS5Ee1m+XgAk9OOnvSuJHJ2mo+CZvEJmuNLtNJ1eDADuvlF8jPDIQp49aTxD4F03xNBCDr2qrbLwRFMsyypv3bSzZJAJO3+7xgcVpanoej61drPcRymW3IQuGwHGM7D1yuTn196yYvCVnY6nLFpcl/pwa2+aW3ucIWJI5j6jHUEYpXRRs+HvC+maIbVdPuL0paRNHFFK8bAFjyxOzO4+5/CtZ4olYTNhcAgE8DBxx+nWuLe68eaSFZn0/V4QAgDIYyTnAwR1b8TU2l/EK1kRxqml3lg6htzRYnRNvUkryAPcU1boJpnXtDIUI83D4OCOmaz7eG+huC01vDcZA3yAkFj+XbpVnT9T0+++S3vY5JRglN211z0BU89qreMtSXSvDt7ctqC2Nyluz2zsuQ0ijKryMckYx707MRZSGFcyBbmBmO0YPBz7UotHGGe6D7dzZnQNtH+8MVzPhvxk2tWsMjNZm4McbtHE7KHJPzgZ9AenXINdU0DMWImkSRn5zyAOwxS2HYzdb1KYWlrCsfmGe7iWMwNlZV2mQgAnH3QfbFZ9tovhrU7Se6OgWgV5XCFYdhdPMZNw2EAkkE9emDWX4u86x0zS41JuTBcTxv5aYYEW8jZGPugqcdKteGoxDbwXU90uyGCOWV95SFh5bSEgEf35Fz/u4odh9Bl18L9JaCP+x9RubMLjaWxcRvx15wQPxNchqPw28d2cmLSbStWh3c/vmjYA9wH/AJZr1rSrmWazsmVUJeCN5OuRlRjA7d+vTGKWwtb5PEl/cSSRPZ3CRbF3ksrICMBcfj1/+s15CuzwzUPD3iW0u1t7zw5qETkM8bRRecr7eSQUzjisa5f7Nut7xiisQxVwVPXpyK+mYp5PILMPJ5bIZx2J5GOD7VHfRJdw+XdW8dwoHKzRiQY/GjUakfOsJcOyx4J68kZ6cfWoYGN6848ld0EhjdQ/I9/5V7dceCPCd6XjuPD9vADhlltnMJ57fKeD+FcVr/wkjtLhb3wz4naylDHdBqOCCo/usgycejA01Id0eeahcfZiEt5EaUH7pGcH0x79M/ShteMhWLeEtJW82SFgMiRVwrMQOgG7H1NaOq/DXxqqC4t7e11iCZcJPY3aSgjt1IPpXK6nperaDchNV0u8sJBzi5hKAn2J4P501JFI6E6dK21reSMcHC+tVTbzI+6SGRCM/dGfrS6XrFtJbNNcM8QBAVlIYMSOauRXcMrIonjZ5eEPPI9vf2oDUzGlWKPZ5jMynhSmWyDUkcchiLhWdQflBQDP41oTxhHG2Nix4JHJpuWXP+swccN6e1Arlvwjo114g1CWwsZoo7lYi4E25crkBuQDyMjjuDxV3RdFn1TU7qz/ALQtrf7CGaa4lkIjCrII9wIHIyR/Ok0rVrGz0q5hjjuEvLhkWWZbgxjyVbd5a7Rn5v4jkdPep7G/tLDSJLXT7KO5uL0SebK8rfuInAXyV/vfKOSe5BHIzRbz/wCGBkenQ3EtvfXKzJb29lGrmRo3y5dsJjjOWwTk8Dk1o6LqGvXN0UTXLy0iihaaSQyOwSNFyTjqfTjuRVrVvHFxew6osdl5b30YhQ/aWzHEE2lAMAN1f0wWNRnx3Pa3Nvcw6bbwmC3W3jjjmkVY4tzOwXHTLEfgoHrTs+5Oo7TviB4rsyvnXsF0mQD9pgVyOvcAHt61sw+L9E1We2h1/wALaWXmYLHcIuAjMep4yB6kE4rzm6vI9kWyJIv3IH32Yu2MF+T1J7UR3X2mJbfaJGxj5hn1x9PrSaBJG98SNL03T7O5vLHS20+X7QIyY5S0bFiRggk4IHORxXniOwbb97HXNeoy+Kl1nwvcaTqmhvcXMUYcXqqv70x/3xjg4AGQc1yUdt4auVkY/abLGXG1scHtzxmjoWjFV5GTO76fN09qfdHKhlZpFQ/KxXafqabtgEu2JpNhJx5oAOPwprx/Jgtknv6UwLOn3QY48vOAS3GSfersFyrYAXhsliMk/wD1qybVykjjcwOMYHer1oysxVVLAYCg4FJisT6psXRV3KxzMvy5yBw1FM1mTbpCqVbPnKeuOzUVMNgluVLuyB3nbgE5+tc9qFk5J252g9cV39zpt2zHbaXIHPAiY/0qjJod1Iu1rK7JA7QN/hXn0qqidD1POWt3DllU8dAaakLyNtjjY4HYZ5rv5vDdxjjT7wjp/wAez/4UL4bvYyWh0/UE4wzC3ccflXWsUjPkOA8p1O1sA/Sl2vhgTkd/Yf4V3d54PuvI+1G3uHYkHy1tpNy+xG2stvC2oNJxp94PY20nP6VaxMO4uQwrWa2jhCzW/mPk4DHj8h3q9HcXN7MRalBIoPlhhl5AOoyc5wKsnwvqYP8AyD77eev+jP8A4VasvDWrW0onOmXe5CODbSZHGfSiVeD6gos5+1kj8gvMqybpME7sYzUcz5vsRRLIoYYQ4wQB0rpr3w3qCxpt069KyNu/49nBz09Kpy+F9UdZG/s69xnODbPyfT7tJV4dx8pkxRiSP7VIsUcavvVS3J56CvR/B+p2trDI0McUMczpGHBLb2GcAADnGR3xmsdvA2o29pbtc2F+67DjFs42nOc5C8/jU8mha1c7IIrW/itocGFVgdQB0I4HU5/Gl7eHcXKz0dtWm8hfssAvFuN0Me0FAWwQXfPIGOc9+3UVm+JtNTTrkF7mOeOcmJZNnzQnaC2Oo6KT0+tY9lJrNk0l3HbXUl6WCDzbdwirx2x04HFWdQs9S163uJrl57a3Sbaluto8burcySNgZz6c1HtI9xKJP4E1SPSba6he5ku8uitcNjYUUeg7c/X8q3tSls9cgikgktFu5F2pczOyr8p+7nkEd8VkeErV5NWZrry7fSF8230y1itWEoOAASAvQjPLd6X4oeG7yGys5ns3SZ5cK0AcMgA5HTHIOKmVWOlwUdTkPFmrRS2a6NG4imNysM6xMW84o2fMXOM/NwoPFd3beCdImuYLrVFu727jAO7zVCpgZA4B6ce2a8407SNRTVbcm1uLh4ci2jKEgMfug5HPNe1+DtB1q007GtQefehj8yIT8uPuk+tOVSNtxO6MOz8KvYW8g07WZ4riVy8ImCyBScnbvADYyee5rV07UNYs7k2+rWyIwB8gRMXV1HVt/A3Z6qefrXRrZ3RQlraaEE/MoBbj8B1qtPp8k93DDDJMgRSyxGJmOT1J/wDr+pqPa+YvUbp99FNDBMty7CQFhGVDHg4IJHTB+tWZHMcZWNfLVjh9xyuD6UyDSWj3xQxSlx8xG1jjPt2GaoXz3EfiGxhvbWeCJ9wDmMgM4GVGehyc8daPaoXKar7WtT9nPns33FJ+8B1qpqdrYz28llerp77yHaNlHB7HB7ircFndmTbDGS4JOWibIB7Y/Op7rSY5ZDJLp5eRgMs0PzHHPBx60nNMVjy3xN8L8yyXWgXSD94GS1l4I9lb09Afzrgtag1LS9VWO9tmjkjQ/I8QJXPBIPQnGa+lzFOAJDBOp/umMj+lULzSYLiKSK80pbhG+8GhLcH09Op6Ue0cdmWpdzySw8TXSaDbwz3uqR3Fqwki+zyDEox91h1OM5weDjFeiaL4k0PVLKO2juY4p5FwftKBTKcZJAHfg1xvinwHqthdRyaTZ3l3byngiM70PoeOnpWXY6feWpjju7OeCaNhgtEysjdc8/0qvbp7lOCZ7MIkUL5PBdR94ZDDFOZZFhfySqsMbFCcL6155omva9Yx/wCkQSyWvAUtGXfHfvke1dlYatHI0f8ArGjlQKDsJ2MegI7U+ddDNwaNJfmaQfdK9N6AZ/xp1sbOG5nNusaTFt8u1Mbie59TUlxDcR7f9FnI6DEJPvUqQ3BQE283I6mJun5U+fUlo8i+I/w+t455Na0SWKxtpFxdW7HChjnDrnjBPGPcYrzlNNKwvJa3UkU8rqSjOVXkZJPvnPHqDX0r4h0qbUNGu7WS0unjePdhEYNuXleceoFeXJ4N2W7m/nmR1bBaOAuGzgDAXnAPrjGaj2vK7GsXdanBaQdUtohZpcQxXRHmJhcSeYc4wQeWOTWvoPhzXdaia4je3ELXDzSNIxwWfCurAegx09TXdaf8Jo2iWaSW48wkN5aRkL1HB4yeM+lW4PAuo+H2e+09ri5UtvMSQNHgnGXxn0FV7W47oxbbwtp/h3RdQnnnuJbRo988YTZCzZGxVAOdwPAbk9R3plrcQ2ts9naxpaC2R3tRGkYM7bcMMjlASSOoLDnNaXim4ubu40zTpLeXykvI7qR0yowWbB9CTnNZmsaTeSeKXkjjuZUlUO64K7Vc7eD0J7+2QKn2iDlbK+k+KLmxke1h0+0aOa4eQyzTkyqBw5ckE9D8o7jjpWX8WYG8SPb6tZxCVtOtis0cSKyiNgCsxx/d3bSuDgCtzV9Dhh0+2mg0m6jaAujyXCkM6nGPm64U88fQ5qvY2uqaVC0sLKTqP/Hw0aZLIrYJzt4B6k4HFXGqg5ep5LpEc11J9hjsi7OwK4l8sKxI5YngdB19KswLD9nlbzY/KuGMuI3yyMQVCspGOrA967+58MyXOo3F2lvPOOHlV+fOXHY4+Y59s4PPSqF74euba5H2eGRiybVjEe1174OBg/z4qvalWMpb64UNBb5sLTKskUDkMdq7d2RyxJGfTNdd4L8a3mn3NxY3F7cStIrfZ0mzKqMeV4Jyc8jr6GsnTdOlt5A8FpcLMi+YrCMsIz0DfXPpnFJd6XqDasl5PLc3Rk2t5/zbygxxn2BAoVaxLjc7Gw8cajd+ItRkaRYdNhjLxxHBVsDq7Dkk4wOeasQfFWxuLOSG4tLy3umJWNoY1cIuOGBzksPTFcQml3UQuLVrMxhnbd+6J3EdMAcAZ6fU0wabJbyN9o09kkjYFowpyG9Rn7vOM4NHthezR3vhrx7BPp5k1SWNfssW12zma57LJjPHy8nnn68VPp3jTTZ/Feoab9oUC3klLzudsKW0YLbwTyzHcOPxrza40m8hgMYW6BV/NhdMlVY9Sx9QFzjrwDVe38O387ozR30RmRxv8tmGAQSDjlskZJGfp2o9pHqHIeoXnirS5rnT4Rcsllb7rjzFXmV03DA3YwVOT1JyV96s+IbiP7a+pM9tcWVlZONRsYmHyOzIYizKM7iCc+oGBzXmGr6bO1vaRW8d81siuVWUlhuLE7iOcMc/yotkvFeMLJfNbMgE0cSkFjndtIIwefXNCqRDkPRNG8P+HNYMElorTSRAPEjyndbR8EQvtPzAZYjn0HOMUaXD4rsdRv8ATbKXUbmFZQqveIstuowvy5JBY/NnjriqHgvVI9Cb7NbWCxJKjPPiMhWmPTaw4PQAg8DJAxzXf6PLus7Rt7MBDuJcElnPJOT2HI/CnzCaOFsdS0XS9YNxqHgW1stRiCtJPZRAlN2cEp29q7LTvFWjX5hZbowiUEKtwpQsR1AJ7itKK382C5l+yl0chwfLJLdNpJx06YHoK5W68H6DHe3C3GiTmS43ySIpbG5QGZlQfxEZOR24oU7dBWuO8XQItvosSTSb31ERgj5iFdPnBx2K9fSm6PJ/aGjytNbtIHMlsqYxGX3bWwMcgEEZOec46Vy3ibRLjQ7aFtNubgFZdy4VlKrt28gnB++BnGeM0/wbealBDLZyW0k8MSG4/dgqzMZAzHkYbHTGR29afOugcuh6LGZPtkWlrI0UwhWV5VCssi9D8h54OF5wf1NMgj1yC8Hm3Vnc2jyttiWJoplKBsKCSVKkAZzzk1mfaL3UbbUdSWyvTIYWhhSPdGQqk/Nkcg/MOM9SRUPg7UL6Qs+oWckFwhJefaSG3Etk55zyR7Yo513FyieKNfW1Sy1ua31BbOy1GSK6EKkKY5FKhnX+IKwX5eBzxW9pl9b3ccNzp1ylxZzxl1dM84IHHpyRkHpWKum3WsRXlpNp95KROF8soQJUY/Lu244CPk5+vJrjlt9f8B+Iri3t7Oc2Dyt5cEysYmjY8fN1B4IzwTih1EHKeqCWVCX3AnnAx1NJdTt5DySpH0Oz5AxTiq2l6lb6lJHHbLIHaMSBCvzAZIK/UY5HWtD7HdqVCwXBOMjch4/SjmFYzNL822kVYzbyWkkjOrgYkGT09Dj169q1ZWiuI3hYiRWGCjDcMf7p46/ypj2d1kyC1lVsDOYmIb3xUT2l210kZtHMflbm/dMOdwwAfTrQpIGrmJqngnwhqDBrzw3YiSR9u+KMwMCe/wAmAPrXKyfDXwl/a8dpa6lqthLLbtPF++RguCoUjK5Odx4JB4r0p4Jz8v2WUKeCDETmsa58L6a2oJdx6bc21z/z1gLKwPPUcjnJ6UOSQ1fucBqfwl1Tel5o/iG1umxkJdoYmJ+qlh+Fc1eeC/G2mzBbjR7qeEMcyQETKc/7ua96srGaBI0ZLiTYu0F4yW9+ff0q4sFxuJ8mf05jJ/pTU33HdnzHPNNbForq3aGUHgOhRsf8Cp0U0n2gIF6gEt/SvpeeyluozDd2LXUXZJoi4H4MMVg3/gTw7MWk/wCEdMLseWtvMi/QcfpR7RoLo8OcyddpLdunT0prvKrgqA+P4WUGvVtV+HNtCI57d9Sjj3ASeZb+YUU8buMEgHr7fSqlz8OdZic+RHFdDoMI0Z/IjH60e2Q1Y8wdWyGIC7fQZxV+zjWKZZHjG3O1wB0B6muwvPCmsW0q/aPD2o7c8yLAXX8xmoJPD96r4jsL3b1A+zP/AIUnVQ7FrQkjWGawFssiXyGIMhAONuSATxyDjB74PFMk8N+HrdAsUEstyvy+RMjmT8RjA/UVqaAupaeohfR76Rc/MTbSA7fYha663VtSsfs95pd6VT7rPbvlR27dfeoVRCd0eVaz4P1bUjDcWWmC3ZVMTRyTopbHIO0dDye/btXMap4f1fS2P2+xkiA4Z+GXP+8OK9+m0DVGjVWiurqHBGGtzHKB7SAdvf8AOqWpeFxJCZhperPKOA3kvM4Pp82cD6cVSqNCueENps0IHmQsuRk5HJ9x7VRuAkcg65zyF/rXu99deINP0qL/AIkMlwkR8tDc27FwAOMqAQPrWReaPpOsRw6rrlleeY4GT9jMAQkYwSoy2D60e2sikeM6vIzaYBtIAlXnkno1Fd7468J2aaRHJpEOoyqJ1RvMgcAfK/Rztz9KKqEk1uRLc8STqalTqKKK3e5iWB9w0D7h+lFFKJQ9/uJ9DUY/woookIVf9b+FI33TRRREBrdvoaePun6miikgHyf6sUzstFFXIS2GN/H9B/MUknUf7tFFSIiX/j5/Gi8/1X40UU+gn8RVH+vX61ej+831oorWOxLFX71Cf6xvoKKK06AtgH+ub6U2+/1Uf++tFFQCHD77UP1FFFUthCt2pP8ACiikhip1/Cqmof638KKKb2GRR/xf7tPh+9/n0ooqQRoH7w+lI3SiiqJHDoPpVO0++/8Avf1oopS2GizH981Ivb6iiin0BGa/VvoKJfuJ/n0ooplMkuf9T/wE1BF94/8AXKiipQuhJH/q1/3/APGom/1q/U/1oopjHL90/wC5TE7fSiipQ2I33jSXP+vl+poopokfF/q3/wB/+hp9v/yx+poooGyFujfSmJ/rKKKBDh/qV+rVb/5ZQ/8AXM/zNFFUgZPF/qx/uinN/rE/H+RoooYupSvev4j+RpkH3aKKRXQt2/Rv8+lQjqfrRRTEX7f/AI+Zf94fyqLVf+PY/wC8n8zRRS6CW5Tg+8P941ofxH6UUVQnuKOlMfr+FFFMQN0H1pv8afUUUVICjqfrT6KKa2GA60o6miigGPg++tIn3RRRU9RksP3TSJ98UUUnuJEg6/jR/FRRSQw/ib6Uq9fzoorVEMYv32+tVbn7i/71FFQykMu/+Pf/AIGP5Giiiu+h8CJe5//Z"/>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DCD5B8D6-CB1F-415F-949E-4A0822A01C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14128" y="5301208"/>
            <a:ext cx="1872208" cy="1439259"/>
          </a:xfrm>
          <a:prstGeom prst="rect">
            <a:avLst/>
          </a:prstGeom>
        </p:spPr>
      </p:pic>
      <p:sp>
        <p:nvSpPr>
          <p:cNvPr id="6" name="TextBox 5"/>
          <p:cNvSpPr txBox="1"/>
          <p:nvPr/>
        </p:nvSpPr>
        <p:spPr>
          <a:xfrm>
            <a:off x="4539008" y="5899537"/>
            <a:ext cx="2475120" cy="553998"/>
          </a:xfrm>
          <a:prstGeom prst="rect">
            <a:avLst/>
          </a:prstGeom>
          <a:noFill/>
        </p:spPr>
        <p:txBody>
          <a:bodyPr wrap="square" rtlCol="0">
            <a:spAutoFit/>
          </a:bodyPr>
          <a:lstStyle/>
          <a:p>
            <a:r>
              <a:rPr lang="en-GB" sz="1200" dirty="0"/>
              <a:t>Theatre of Dionysus – </a:t>
            </a:r>
            <a:r>
              <a:rPr lang="en-GB" sz="1200" dirty="0" err="1"/>
              <a:t>Sebah</a:t>
            </a:r>
            <a:r>
              <a:rPr lang="en-GB" sz="1200" dirty="0"/>
              <a:t> Pascal</a:t>
            </a:r>
          </a:p>
          <a:p>
            <a:endParaRPr lang="en-GB" dirty="0"/>
          </a:p>
        </p:txBody>
      </p:sp>
    </p:spTree>
    <p:extLst>
      <p:ext uri="{BB962C8B-B14F-4D97-AF65-F5344CB8AC3E}">
        <p14:creationId xmlns:p14="http://schemas.microsoft.com/office/powerpoint/2010/main" val="124024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What would we need to pay for?</a:t>
            </a:r>
            <a:endPar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Content Placeholder 2"/>
          <p:cNvSpPr>
            <a:spLocks noGrp="1"/>
          </p:cNvSpPr>
          <p:nvPr>
            <p:ph idx="1"/>
          </p:nvPr>
        </p:nvSpPr>
        <p:spPr/>
        <p:txBody>
          <a:bodyPr>
            <a:normAutofit/>
          </a:bodyPr>
          <a:lstStyle/>
          <a:p>
            <a:r>
              <a:rPr lang="en-GB" sz="2400" dirty="0"/>
              <a:t>“the musicians and the chorus (and its training in singing and dancing), stage sets, costumes and so on” </a:t>
            </a:r>
            <a:r>
              <a:rPr lang="en-GB" sz="1200" dirty="0"/>
              <a:t>(Osborne, 1957)</a:t>
            </a:r>
            <a:r>
              <a:rPr lang="en-GB" sz="2400" dirty="0"/>
              <a:t>. </a:t>
            </a:r>
          </a:p>
          <a:p>
            <a:r>
              <a:rPr lang="en-GB" sz="2400" dirty="0"/>
              <a:t>How much would this cost? “appointed to produce tragic drama, I spent thirty </a:t>
            </a:r>
            <a:r>
              <a:rPr lang="en-GB" sz="2400" dirty="0" err="1"/>
              <a:t>minae</a:t>
            </a:r>
            <a:r>
              <a:rPr lang="en-GB" sz="2400" dirty="0"/>
              <a:t>” </a:t>
            </a:r>
            <a:r>
              <a:rPr lang="en-GB" sz="1200" dirty="0"/>
              <a:t>(Lys 21.1) </a:t>
            </a:r>
            <a:r>
              <a:rPr lang="en-GB" sz="2400" dirty="0"/>
              <a:t>this would suggest that the rough approximation in Athenian currency would be 3000 drachma or 0.5 Talent.</a:t>
            </a:r>
          </a:p>
          <a:p>
            <a:r>
              <a:rPr lang="en-GB" sz="2400" dirty="0"/>
              <a:t>This is because “The Greek drachma was originally defined as 1/6000</a:t>
            </a:r>
            <a:r>
              <a:rPr lang="en-GB" sz="2400" baseline="30000" dirty="0"/>
              <a:t>th</a:t>
            </a:r>
            <a:r>
              <a:rPr lang="en-GB" sz="2400" dirty="0"/>
              <a:t> of a Talent of silver” and 1 Athenian Talent = 60 </a:t>
            </a:r>
            <a:r>
              <a:rPr lang="en-GB" sz="2400" dirty="0" err="1"/>
              <a:t>minae</a:t>
            </a:r>
            <a:r>
              <a:rPr lang="en-GB" sz="2400" dirty="0"/>
              <a:t> </a:t>
            </a:r>
            <a:r>
              <a:rPr lang="en-GB" sz="1200" dirty="0"/>
              <a:t>(Trader, 2012) </a:t>
            </a:r>
            <a:r>
              <a:rPr lang="en-GB" sz="2400" dirty="0"/>
              <a:t>.</a:t>
            </a:r>
          </a:p>
          <a:p>
            <a:pPr marL="0" indent="0">
              <a:buNone/>
            </a:pPr>
            <a:endParaRPr lang="en-GB" dirty="0"/>
          </a:p>
        </p:txBody>
      </p:sp>
      <p:pic>
        <p:nvPicPr>
          <p:cNvPr id="2050" name="Picture 2" descr="Image result for ancient greek drachma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5229200"/>
            <a:ext cx="1359029" cy="12188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ancient greek talent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4" y="4869160"/>
            <a:ext cx="3240360" cy="1765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37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fade">
                                      <p:cBhvr>
                                        <p:cTn id="19" dur="1000"/>
                                        <p:tgtEl>
                                          <p:spTgt spid="2050"/>
                                        </p:tgtEl>
                                      </p:cBhvr>
                                    </p:animEffect>
                                    <p:anim calcmode="lin" valueType="num">
                                      <p:cBhvr>
                                        <p:cTn id="20" dur="1000" fill="hold"/>
                                        <p:tgtEl>
                                          <p:spTgt spid="2050"/>
                                        </p:tgtEl>
                                        <p:attrNameLst>
                                          <p:attrName>ppt_x</p:attrName>
                                        </p:attrNameLst>
                                      </p:cBhvr>
                                      <p:tavLst>
                                        <p:tav tm="0">
                                          <p:val>
                                            <p:strVal val="#ppt_x"/>
                                          </p:val>
                                        </p:tav>
                                        <p:tav tm="100000">
                                          <p:val>
                                            <p:strVal val="#ppt_x"/>
                                          </p:val>
                                        </p:tav>
                                      </p:tavLst>
                                    </p:anim>
                                    <p:anim calcmode="lin" valueType="num">
                                      <p:cBhvr>
                                        <p:cTn id="21"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The Family’s Assets</a:t>
            </a:r>
          </a:p>
        </p:txBody>
      </p:sp>
      <p:sp>
        <p:nvSpPr>
          <p:cNvPr id="3" name="Content Placeholder 2"/>
          <p:cNvSpPr>
            <a:spLocks noGrp="1"/>
          </p:cNvSpPr>
          <p:nvPr>
            <p:ph idx="1"/>
          </p:nvPr>
        </p:nvSpPr>
        <p:spPr>
          <a:xfrm>
            <a:off x="457200" y="1340768"/>
            <a:ext cx="8229600" cy="4785395"/>
          </a:xfrm>
        </p:spPr>
        <p:txBody>
          <a:bodyPr>
            <a:normAutofit/>
          </a:bodyPr>
          <a:lstStyle/>
          <a:p>
            <a:r>
              <a:rPr lang="en-GB" sz="2400" dirty="0"/>
              <a:t>Own: A workshop of shield-makers</a:t>
            </a:r>
          </a:p>
          <a:p>
            <a:r>
              <a:rPr lang="en-GB" sz="2400" dirty="0"/>
              <a:t>Inherited: Land surrounding two working mines in </a:t>
            </a:r>
            <a:r>
              <a:rPr lang="en-GB" sz="2400" dirty="0" err="1"/>
              <a:t>Besa</a:t>
            </a:r>
            <a:endParaRPr lang="en-GB" sz="2400" dirty="0"/>
          </a:p>
          <a:p>
            <a:r>
              <a:rPr lang="en-GB" sz="2400" dirty="0"/>
              <a:t>Inherited: A </a:t>
            </a:r>
            <a:r>
              <a:rPr lang="en-GB" sz="2400" dirty="0" err="1"/>
              <a:t>Plyterion</a:t>
            </a:r>
            <a:r>
              <a:rPr lang="en-GB" sz="2400" dirty="0"/>
              <a:t> (an ore-washing facility)</a:t>
            </a:r>
          </a:p>
          <a:p>
            <a:r>
              <a:rPr lang="en-GB" sz="2400" dirty="0"/>
              <a:t>Invested: in a potter’s workshop</a:t>
            </a:r>
          </a:p>
          <a:p>
            <a:r>
              <a:rPr lang="en-GB" sz="2400" dirty="0"/>
              <a:t>Invested: in Maritime Loans</a:t>
            </a:r>
          </a:p>
          <a:p>
            <a:r>
              <a:rPr lang="en-GB" sz="2400" dirty="0"/>
              <a:t>People: A freeman (</a:t>
            </a:r>
            <a:r>
              <a:rPr lang="en-GB" sz="2400" dirty="0" err="1"/>
              <a:t>oversear</a:t>
            </a:r>
            <a:r>
              <a:rPr lang="en-GB" sz="2400" dirty="0"/>
              <a:t> in the workshop) </a:t>
            </a:r>
            <a:r>
              <a:rPr lang="en-GB" sz="2400" dirty="0">
                <a:sym typeface="Wingdings" pitchFamily="2" charset="2"/>
              </a:rPr>
              <a:t> Brings in money</a:t>
            </a:r>
          </a:p>
          <a:p>
            <a:r>
              <a:rPr lang="en-GB" sz="2400" dirty="0">
                <a:sym typeface="Wingdings" pitchFamily="2" charset="2"/>
              </a:rPr>
              <a:t>People: A slave  Brings in money</a:t>
            </a:r>
          </a:p>
        </p:txBody>
      </p:sp>
      <p:pic>
        <p:nvPicPr>
          <p:cNvPr id="4" name="Picture 3">
            <a:extLst>
              <a:ext uri="{FF2B5EF4-FFF2-40B4-BE49-F238E27FC236}">
                <a16:creationId xmlns:a16="http://schemas.microsoft.com/office/drawing/2014/main" id="{77E378CD-715E-420D-8077-6E29DB181F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4149080"/>
            <a:ext cx="3348372" cy="2514999"/>
          </a:xfrm>
          <a:prstGeom prst="rect">
            <a:avLst/>
          </a:prstGeom>
        </p:spPr>
      </p:pic>
      <p:sp>
        <p:nvSpPr>
          <p:cNvPr id="5" name="TextBox 4"/>
          <p:cNvSpPr txBox="1"/>
          <p:nvPr/>
        </p:nvSpPr>
        <p:spPr>
          <a:xfrm>
            <a:off x="3707904" y="5586883"/>
            <a:ext cx="1800200" cy="276999"/>
          </a:xfrm>
          <a:prstGeom prst="rect">
            <a:avLst/>
          </a:prstGeom>
          <a:noFill/>
        </p:spPr>
        <p:txBody>
          <a:bodyPr wrap="square" rtlCol="0">
            <a:spAutoFit/>
          </a:bodyPr>
          <a:lstStyle/>
          <a:p>
            <a:r>
              <a:rPr lang="en-GB" sz="1100" dirty="0" err="1"/>
              <a:t>Thorikos</a:t>
            </a:r>
            <a:r>
              <a:rPr lang="en-GB" sz="1100" dirty="0"/>
              <a:t> – Maria </a:t>
            </a:r>
            <a:r>
              <a:rPr lang="en-GB" sz="1200" dirty="0" err="1"/>
              <a:t>Kayafa</a:t>
            </a:r>
            <a:endParaRPr lang="en-GB" sz="1100" dirty="0"/>
          </a:p>
        </p:txBody>
      </p:sp>
    </p:spTree>
    <p:extLst>
      <p:ext uri="{BB962C8B-B14F-4D97-AF65-F5344CB8AC3E}">
        <p14:creationId xmlns:p14="http://schemas.microsoft.com/office/powerpoint/2010/main" val="954537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Workshop of Shield-makers</a:t>
            </a:r>
          </a:p>
        </p:txBody>
      </p:sp>
      <p:sp>
        <p:nvSpPr>
          <p:cNvPr id="3" name="Content Placeholder 2"/>
          <p:cNvSpPr>
            <a:spLocks noGrp="1"/>
          </p:cNvSpPr>
          <p:nvPr>
            <p:ph idx="1"/>
          </p:nvPr>
        </p:nvSpPr>
        <p:spPr/>
        <p:txBody>
          <a:bodyPr>
            <a:normAutofit/>
          </a:bodyPr>
          <a:lstStyle/>
          <a:p>
            <a:r>
              <a:rPr lang="en-GB" sz="1800" dirty="0"/>
              <a:t>During the Mid-4</a:t>
            </a:r>
            <a:r>
              <a:rPr lang="en-GB" sz="1800" baseline="30000" dirty="0"/>
              <a:t>th</a:t>
            </a:r>
            <a:r>
              <a:rPr lang="en-GB" sz="1800" dirty="0"/>
              <a:t> Century BC, Athens was involved in disputes and eventual outright war with Macedonia </a:t>
            </a:r>
            <a:r>
              <a:rPr lang="en-GB" sz="1200" dirty="0"/>
              <a:t>(Hornblower,2012)</a:t>
            </a:r>
            <a:r>
              <a:rPr lang="en-GB" sz="1800" dirty="0"/>
              <a:t>. As a result, it would be necessary for Athens to be able to equip soldiers and an army with which to fight their battles. This of course in turn would garner a larger profit for a Workshop of shield-makers such as this one.</a:t>
            </a:r>
          </a:p>
          <a:p>
            <a:r>
              <a:rPr lang="en-GB" sz="1800" dirty="0"/>
              <a:t>As an estimation of what such as workshop would profit we turn to </a:t>
            </a:r>
            <a:r>
              <a:rPr lang="en-GB" sz="1800" dirty="0" err="1"/>
              <a:t>Lysias</a:t>
            </a:r>
            <a:r>
              <a:rPr lang="en-GB" sz="1800" dirty="0"/>
              <a:t> who was a </a:t>
            </a:r>
            <a:r>
              <a:rPr lang="en-GB" sz="1800" dirty="0" err="1"/>
              <a:t>Metic</a:t>
            </a:r>
            <a:r>
              <a:rPr lang="en-GB" sz="1800" dirty="0"/>
              <a:t> who had “joint inheritance of the weapon manufacturing business of his father” </a:t>
            </a:r>
            <a:r>
              <a:rPr lang="en-GB" sz="1200" dirty="0"/>
              <a:t>(</a:t>
            </a:r>
            <a:r>
              <a:rPr lang="en-GB" sz="1200" dirty="0" err="1"/>
              <a:t>Weißenberger</a:t>
            </a:r>
            <a:r>
              <a:rPr lang="en-GB" sz="1200" dirty="0"/>
              <a:t>, 2018)</a:t>
            </a:r>
            <a:r>
              <a:rPr lang="en-GB" sz="1800" dirty="0"/>
              <a:t>.</a:t>
            </a:r>
          </a:p>
          <a:p>
            <a:r>
              <a:rPr lang="en-GB" sz="1800" dirty="0" err="1"/>
              <a:t>Lysias</a:t>
            </a:r>
            <a:r>
              <a:rPr lang="en-GB" sz="1800" dirty="0"/>
              <a:t> at one point offers a bribe of “three talents of silver, four hundred </a:t>
            </a:r>
            <a:r>
              <a:rPr lang="en-GB" sz="1800" dirty="0" err="1"/>
              <a:t>cyziecenes</a:t>
            </a:r>
            <a:r>
              <a:rPr lang="en-GB" sz="1800" dirty="0"/>
              <a:t>, a hundred darics and four silver cups” </a:t>
            </a:r>
            <a:r>
              <a:rPr lang="en-GB" sz="1100" dirty="0"/>
              <a:t>(Lys 12.11) </a:t>
            </a:r>
            <a:r>
              <a:rPr lang="en-GB" sz="1800" dirty="0"/>
              <a:t>which suggests that not only was the man well off but he was rich enough that he had this much cash in hand at his disposal.</a:t>
            </a:r>
          </a:p>
        </p:txBody>
      </p:sp>
      <p:pic>
        <p:nvPicPr>
          <p:cNvPr id="3074" name="Picture 2" descr="https://i.pinimg.com/originals/d2/36/76/d23676bbafdf9b33b99d38d6eb5834f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80312" y="4941168"/>
            <a:ext cx="1291615" cy="191683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24415" y="6021288"/>
            <a:ext cx="3445831" cy="553998"/>
          </a:xfrm>
          <a:prstGeom prst="rect">
            <a:avLst/>
          </a:prstGeom>
          <a:noFill/>
        </p:spPr>
        <p:txBody>
          <a:bodyPr wrap="square" rtlCol="0">
            <a:spAutoFit/>
          </a:bodyPr>
          <a:lstStyle/>
          <a:p>
            <a:r>
              <a:rPr lang="en-GB" sz="1200" dirty="0"/>
              <a:t>Drawing by C. Giannopoulos for </a:t>
            </a:r>
            <a:r>
              <a:rPr lang="en-GB" sz="1200" dirty="0" err="1"/>
              <a:t>Periskopio</a:t>
            </a:r>
            <a:r>
              <a:rPr lang="en-GB" sz="1200" dirty="0"/>
              <a:t> Editions</a:t>
            </a:r>
            <a:br>
              <a:rPr lang="en-GB" b="1" dirty="0"/>
            </a:br>
            <a:endParaRPr lang="en-GB" dirty="0"/>
          </a:p>
        </p:txBody>
      </p:sp>
    </p:spTree>
    <p:extLst>
      <p:ext uri="{BB962C8B-B14F-4D97-AF65-F5344CB8AC3E}">
        <p14:creationId xmlns:p14="http://schemas.microsoft.com/office/powerpoint/2010/main" val="407698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Land in </a:t>
            </a:r>
            <a:r>
              <a:rPr lang="en-US" b="1" dirty="0" err="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Besa</a:t>
            </a:r>
            <a:endPar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Content Placeholder 2"/>
          <p:cNvSpPr>
            <a:spLocks noGrp="1"/>
          </p:cNvSpPr>
          <p:nvPr>
            <p:ph idx="1"/>
          </p:nvPr>
        </p:nvSpPr>
        <p:spPr>
          <a:xfrm>
            <a:off x="467544" y="1340768"/>
            <a:ext cx="8229600" cy="4929411"/>
          </a:xfrm>
        </p:spPr>
        <p:txBody>
          <a:bodyPr>
            <a:normAutofit fontScale="92500" lnSpcReduction="10000"/>
          </a:bodyPr>
          <a:lstStyle/>
          <a:p>
            <a:r>
              <a:rPr lang="en-GB" dirty="0" err="1"/>
              <a:t>Besa</a:t>
            </a:r>
            <a:r>
              <a:rPr lang="en-GB" dirty="0"/>
              <a:t> is a small village approx. 5 miles south west of </a:t>
            </a:r>
            <a:r>
              <a:rPr lang="en-GB" dirty="0" err="1"/>
              <a:t>Thorikos</a:t>
            </a:r>
            <a:r>
              <a:rPr lang="en-GB" dirty="0"/>
              <a:t> and is considered to be the source of </a:t>
            </a:r>
            <a:r>
              <a:rPr lang="en-GB" dirty="0" err="1"/>
              <a:t>Athen’s</a:t>
            </a:r>
            <a:r>
              <a:rPr lang="en-GB" dirty="0"/>
              <a:t> wealth due to the silver mines there. Due to the wealth and opportunities the mines provided, people often chose to live near said mines to be able to profit from said opportunities.</a:t>
            </a:r>
          </a:p>
          <a:p>
            <a:r>
              <a:rPr lang="en-GB" dirty="0"/>
              <a:t>Taking this into consideration we could rent out the land surrounding the mines. The land surrounding one mine would create an income of “one hundred and five drachma a month” </a:t>
            </a:r>
            <a:r>
              <a:rPr lang="en-GB" sz="1300" dirty="0"/>
              <a:t>(Demos 37.5)</a:t>
            </a:r>
            <a:r>
              <a:rPr lang="en-GB" dirty="0"/>
              <a:t>.</a:t>
            </a:r>
          </a:p>
        </p:txBody>
      </p:sp>
    </p:spTree>
    <p:extLst>
      <p:ext uri="{BB962C8B-B14F-4D97-AF65-F5344CB8AC3E}">
        <p14:creationId xmlns:p14="http://schemas.microsoft.com/office/powerpoint/2010/main" val="1440005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Plynterion</a:t>
            </a:r>
            <a:endParaRPr lang="en-US"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 name="Content Placeholder 2"/>
          <p:cNvSpPr>
            <a:spLocks noGrp="1"/>
          </p:cNvSpPr>
          <p:nvPr>
            <p:ph idx="1"/>
          </p:nvPr>
        </p:nvSpPr>
        <p:spPr/>
        <p:txBody>
          <a:bodyPr/>
          <a:lstStyle/>
          <a:p>
            <a:r>
              <a:rPr lang="en-GB" dirty="0"/>
              <a:t>Demosthenes states that he himself had bought a </a:t>
            </a:r>
            <a:r>
              <a:rPr lang="en-GB" dirty="0" err="1"/>
              <a:t>plynterion</a:t>
            </a:r>
            <a:r>
              <a:rPr lang="en-GB" dirty="0"/>
              <a:t> “for ninety </a:t>
            </a:r>
            <a:r>
              <a:rPr lang="en-GB" dirty="0" err="1"/>
              <a:t>minae</a:t>
            </a:r>
            <a:r>
              <a:rPr lang="en-GB" dirty="0"/>
              <a:t>” </a:t>
            </a:r>
            <a:r>
              <a:rPr lang="en-GB" sz="1200" dirty="0"/>
              <a:t>(Demos 37.22) </a:t>
            </a:r>
            <a:r>
              <a:rPr lang="en-GB" dirty="0"/>
              <a:t>meaning that should we have the need to we could afford to provide half of the 3 Talents required by simply selling this ore washing facility.</a:t>
            </a:r>
          </a:p>
        </p:txBody>
      </p:sp>
    </p:spTree>
    <p:extLst>
      <p:ext uri="{BB962C8B-B14F-4D97-AF65-F5344CB8AC3E}">
        <p14:creationId xmlns:p14="http://schemas.microsoft.com/office/powerpoint/2010/main" val="1794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a:t>Considering the financial information provided it is apparent that not only could we afford to pay for what we have been tasked, but with the profit from the shield-maker’s workshop we could make back the loss from renting out the land which surrounds the mine for just over 14 months.  </a:t>
            </a:r>
          </a:p>
          <a:p>
            <a:pPr marL="0" indent="0">
              <a:buNone/>
            </a:pPr>
            <a:endParaRPr lang="en-GB" dirty="0"/>
          </a:p>
        </p:txBody>
      </p:sp>
      <p:sp>
        <p:nvSpPr>
          <p:cNvPr id="6" name="Rectangle 5"/>
          <p:cNvSpPr/>
          <p:nvPr/>
        </p:nvSpPr>
        <p:spPr>
          <a:xfrm>
            <a:off x="2913534" y="404664"/>
            <a:ext cx="3316935" cy="923330"/>
          </a:xfrm>
          <a:prstGeom prst="rect">
            <a:avLst/>
          </a:prstGeom>
          <a:noFill/>
        </p:spPr>
        <p:txBody>
          <a:bodyPr wrap="none" lIns="91440" tIns="45720" rIns="91440" bIns="45720">
            <a:spAutoFit/>
          </a:bodyPr>
          <a:lstStyle/>
          <a:p>
            <a:pPr algn="ctr"/>
            <a:r>
              <a:rPr lang="en-US"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Conclusion</a:t>
            </a:r>
          </a:p>
        </p:txBody>
      </p:sp>
      <p:pic>
        <p:nvPicPr>
          <p:cNvPr id="4098" name="Picture 2" descr="C:\Users\Hadie\AppData\Local\Microsoft\Windows\Temporary Internet Files\Content.IE5\JYGG97A2\791px-Symbol_thumbs_up.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59832" y="4941168"/>
            <a:ext cx="1008111" cy="130506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adie\AppData\Local\Microsoft\Windows\Temporary Internet Files\Content.IE5\CVJOHRUB\620px-Thumbup_right.sv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4941168"/>
            <a:ext cx="995436" cy="1233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45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1000" fill="hold"/>
                                        <p:tgtEl>
                                          <p:spTgt spid="4099"/>
                                        </p:tgtEl>
                                        <p:attrNameLst>
                                          <p:attrName>ppt_w</p:attrName>
                                        </p:attrNameLst>
                                      </p:cBhvr>
                                      <p:tavLst>
                                        <p:tav tm="0">
                                          <p:val>
                                            <p:fltVal val="0"/>
                                          </p:val>
                                        </p:tav>
                                        <p:tav tm="100000">
                                          <p:val>
                                            <p:strVal val="#ppt_w"/>
                                          </p:val>
                                        </p:tav>
                                      </p:tavLst>
                                    </p:anim>
                                    <p:anim calcmode="lin" valueType="num">
                                      <p:cBhvr>
                                        <p:cTn id="8" dur="1000" fill="hold"/>
                                        <p:tgtEl>
                                          <p:spTgt spid="4099"/>
                                        </p:tgtEl>
                                        <p:attrNameLst>
                                          <p:attrName>ppt_h</p:attrName>
                                        </p:attrNameLst>
                                      </p:cBhvr>
                                      <p:tavLst>
                                        <p:tav tm="0">
                                          <p:val>
                                            <p:fltVal val="0"/>
                                          </p:val>
                                        </p:tav>
                                        <p:tav tm="100000">
                                          <p:val>
                                            <p:strVal val="#ppt_h"/>
                                          </p:val>
                                        </p:tav>
                                      </p:tavLst>
                                    </p:anim>
                                    <p:anim calcmode="lin" valueType="num">
                                      <p:cBhvr>
                                        <p:cTn id="9" dur="1000" fill="hold"/>
                                        <p:tgtEl>
                                          <p:spTgt spid="4099"/>
                                        </p:tgtEl>
                                        <p:attrNameLst>
                                          <p:attrName>style.rotation</p:attrName>
                                        </p:attrNameLst>
                                      </p:cBhvr>
                                      <p:tavLst>
                                        <p:tav tm="0">
                                          <p:val>
                                            <p:fltVal val="90"/>
                                          </p:val>
                                        </p:tav>
                                        <p:tav tm="100000">
                                          <p:val>
                                            <p:fltVal val="0"/>
                                          </p:val>
                                        </p:tav>
                                      </p:tavLst>
                                    </p:anim>
                                    <p:animEffect transition="in" filter="fade">
                                      <p:cBhvr>
                                        <p:cTn id="10" dur="1000"/>
                                        <p:tgtEl>
                                          <p:spTgt spid="4099"/>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098"/>
                                        </p:tgtEl>
                                        <p:attrNameLst>
                                          <p:attrName>style.visibility</p:attrName>
                                        </p:attrNameLst>
                                      </p:cBhvr>
                                      <p:to>
                                        <p:strVal val="visible"/>
                                      </p:to>
                                    </p:set>
                                    <p:anim calcmode="lin" valueType="num">
                                      <p:cBhvr>
                                        <p:cTn id="15" dur="1000" fill="hold"/>
                                        <p:tgtEl>
                                          <p:spTgt spid="4098"/>
                                        </p:tgtEl>
                                        <p:attrNameLst>
                                          <p:attrName>ppt_w</p:attrName>
                                        </p:attrNameLst>
                                      </p:cBhvr>
                                      <p:tavLst>
                                        <p:tav tm="0">
                                          <p:val>
                                            <p:fltVal val="0"/>
                                          </p:val>
                                        </p:tav>
                                        <p:tav tm="100000">
                                          <p:val>
                                            <p:strVal val="#ppt_w"/>
                                          </p:val>
                                        </p:tav>
                                      </p:tavLst>
                                    </p:anim>
                                    <p:anim calcmode="lin" valueType="num">
                                      <p:cBhvr>
                                        <p:cTn id="16" dur="1000" fill="hold"/>
                                        <p:tgtEl>
                                          <p:spTgt spid="4098"/>
                                        </p:tgtEl>
                                        <p:attrNameLst>
                                          <p:attrName>ppt_h</p:attrName>
                                        </p:attrNameLst>
                                      </p:cBhvr>
                                      <p:tavLst>
                                        <p:tav tm="0">
                                          <p:val>
                                            <p:fltVal val="0"/>
                                          </p:val>
                                        </p:tav>
                                        <p:tav tm="100000">
                                          <p:val>
                                            <p:strVal val="#ppt_h"/>
                                          </p:val>
                                        </p:tav>
                                      </p:tavLst>
                                    </p:anim>
                                    <p:anim calcmode="lin" valueType="num">
                                      <p:cBhvr>
                                        <p:cTn id="17" dur="1000" fill="hold"/>
                                        <p:tgtEl>
                                          <p:spTgt spid="4098"/>
                                        </p:tgtEl>
                                        <p:attrNameLst>
                                          <p:attrName>style.rotation</p:attrName>
                                        </p:attrNameLst>
                                      </p:cBhvr>
                                      <p:tavLst>
                                        <p:tav tm="0">
                                          <p:val>
                                            <p:fltVal val="90"/>
                                          </p:val>
                                        </p:tav>
                                        <p:tav tm="100000">
                                          <p:val>
                                            <p:fltVal val="0"/>
                                          </p:val>
                                        </p:tav>
                                      </p:tavLst>
                                    </p:anim>
                                    <p:animEffect transition="in" filter="fade">
                                      <p:cBhvr>
                                        <p:cTn id="18"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a:t>
            </a:r>
          </a:p>
        </p:txBody>
      </p:sp>
      <p:sp>
        <p:nvSpPr>
          <p:cNvPr id="3" name="Content Placeholder 2"/>
          <p:cNvSpPr>
            <a:spLocks noGrp="1"/>
          </p:cNvSpPr>
          <p:nvPr>
            <p:ph idx="1"/>
          </p:nvPr>
        </p:nvSpPr>
        <p:spPr/>
        <p:txBody>
          <a:bodyPr>
            <a:normAutofit fontScale="40000" lnSpcReduction="20000"/>
          </a:bodyPr>
          <a:lstStyle/>
          <a:p>
            <a:r>
              <a:rPr lang="en-GB" dirty="0" err="1"/>
              <a:t>Bouvrie</a:t>
            </a:r>
            <a:r>
              <a:rPr lang="en-GB" dirty="0"/>
              <a:t>, S </a:t>
            </a:r>
            <a:r>
              <a:rPr lang="en-GB" i="1" dirty="0"/>
              <a:t>“Greek Festivals and the Ritual Process: An </a:t>
            </a:r>
            <a:r>
              <a:rPr lang="en-GB" i="1" dirty="0" err="1"/>
              <a:t>Inqiry</a:t>
            </a:r>
            <a:r>
              <a:rPr lang="en-GB" i="1" dirty="0"/>
              <a:t> into the Olympia-cum-</a:t>
            </a:r>
            <a:r>
              <a:rPr lang="en-GB" i="1" dirty="0" err="1"/>
              <a:t>Heraia</a:t>
            </a:r>
            <a:r>
              <a:rPr lang="en-GB" i="1" dirty="0"/>
              <a:t> and the </a:t>
            </a:r>
            <a:r>
              <a:rPr lang="en-GB" i="1" dirty="0" err="1"/>
              <a:t>Dionysia</a:t>
            </a:r>
            <a:r>
              <a:rPr lang="en-GB" i="1" dirty="0"/>
              <a:t>.” Greek and Roman Festivals: Content, Meaning and Practice. Oxford University Press, 2013. </a:t>
            </a:r>
            <a:r>
              <a:rPr lang="en-GB" i="1" u="sng" dirty="0">
                <a:hlinkClick r:id="rId2"/>
              </a:rPr>
              <a:t>http://www.oxfordscholarship.com/view/10.1093/acprof:oso/9780199696093.001.0001/acprof-9780199696093-chapter-4</a:t>
            </a:r>
            <a:r>
              <a:rPr lang="en-GB" i="1" dirty="0"/>
              <a:t> &lt;Accessed 23rd September 2018&gt;.</a:t>
            </a:r>
            <a:endParaRPr lang="en-GB" dirty="0"/>
          </a:p>
          <a:p>
            <a:r>
              <a:rPr lang="en-GB" dirty="0"/>
              <a:t>Christ, M (1990) “Liturgy Avoidance and </a:t>
            </a:r>
            <a:r>
              <a:rPr lang="en-GB" dirty="0" err="1"/>
              <a:t>Antidoes</a:t>
            </a:r>
            <a:r>
              <a:rPr lang="en-GB" dirty="0"/>
              <a:t> in Classical Athens” </a:t>
            </a:r>
            <a:r>
              <a:rPr lang="en-GB" i="1" dirty="0"/>
              <a:t>Transactions of the American Philological Association (1974-2014) Vol. 120.</a:t>
            </a:r>
            <a:r>
              <a:rPr lang="en-GB" dirty="0"/>
              <a:t>  </a:t>
            </a:r>
            <a:r>
              <a:rPr lang="en-GB" u="sng" dirty="0">
                <a:hlinkClick r:id="rId3"/>
              </a:rPr>
              <a:t>www.jstor.org/stable/283983</a:t>
            </a:r>
            <a:r>
              <a:rPr lang="en-GB" dirty="0"/>
              <a:t> &lt;Accessed 23rd September 2018&gt;.</a:t>
            </a:r>
          </a:p>
          <a:p>
            <a:r>
              <a:rPr lang="en-GB" dirty="0"/>
              <a:t>Demosthenes. </a:t>
            </a:r>
            <a:r>
              <a:rPr lang="en-GB" i="1" dirty="0"/>
              <a:t>Against </a:t>
            </a:r>
            <a:r>
              <a:rPr lang="en-GB" i="1" dirty="0" err="1"/>
              <a:t>Pantaenetus</a:t>
            </a:r>
            <a:r>
              <a:rPr lang="en-GB" i="1" dirty="0"/>
              <a:t>.</a:t>
            </a:r>
            <a:r>
              <a:rPr lang="en-GB" dirty="0"/>
              <a:t>  A.T. Murray (trans.) 1939.(37.5–37.22) </a:t>
            </a:r>
            <a:r>
              <a:rPr lang="en-GB" u="sng" dirty="0">
                <a:hlinkClick r:id="rId4"/>
              </a:rPr>
              <a:t>http://www.perseus.tufts.edu/hopper/text?doc=Dem.+37+5&amp;fromdoc=Perseus%3Atext%3A1999.01.0076</a:t>
            </a:r>
            <a:r>
              <a:rPr lang="en-GB" dirty="0"/>
              <a:t> &lt;Accessed 22</a:t>
            </a:r>
            <a:r>
              <a:rPr lang="en-GB" baseline="30000" dirty="0"/>
              <a:t>rd</a:t>
            </a:r>
            <a:r>
              <a:rPr lang="en-GB" dirty="0"/>
              <a:t> September 2018&gt;.</a:t>
            </a:r>
          </a:p>
          <a:p>
            <a:r>
              <a:rPr lang="en-GB" dirty="0" err="1"/>
              <a:t>Flickinger</a:t>
            </a:r>
            <a:r>
              <a:rPr lang="en-GB" dirty="0"/>
              <a:t>, R </a:t>
            </a:r>
            <a:r>
              <a:rPr lang="en-GB" i="1" dirty="0"/>
              <a:t>“The Influence of Festival Arrangements upon the Drama of the Greeks Part I.” The Classical Journal, Vol. 10, No. 3</a:t>
            </a:r>
            <a:r>
              <a:rPr lang="en-GB" dirty="0"/>
              <a:t>. 1914 (115-125) JSTOR </a:t>
            </a:r>
            <a:r>
              <a:rPr lang="en-GB" u="sng" dirty="0">
                <a:hlinkClick r:id="rId5"/>
              </a:rPr>
              <a:t>https://www.jstor.org/stable/3287234</a:t>
            </a:r>
            <a:r>
              <a:rPr lang="en-GB" dirty="0"/>
              <a:t> &lt;Accessed 23rd September 2018&gt;.</a:t>
            </a:r>
          </a:p>
          <a:p>
            <a:r>
              <a:rPr lang="en-GB" dirty="0" err="1"/>
              <a:t>Goldhill</a:t>
            </a:r>
            <a:r>
              <a:rPr lang="en-GB" dirty="0"/>
              <a:t>, S “</a:t>
            </a:r>
            <a:r>
              <a:rPr lang="en-GB" i="1" dirty="0"/>
              <a:t>The Great </a:t>
            </a:r>
            <a:r>
              <a:rPr lang="en-GB" i="1" dirty="0" err="1"/>
              <a:t>Dionysia</a:t>
            </a:r>
            <a:r>
              <a:rPr lang="en-GB" i="1" dirty="0"/>
              <a:t> and Civic Ideology.” The Journal of Hellenic Studies Vol. 107. </a:t>
            </a:r>
            <a:r>
              <a:rPr lang="en-GB" dirty="0"/>
              <a:t>1987 (58-76). JSTOR </a:t>
            </a:r>
            <a:r>
              <a:rPr lang="en-GB" u="sng" dirty="0">
                <a:hlinkClick r:id="rId6"/>
              </a:rPr>
              <a:t>https://www.jstor.org/stable/630070</a:t>
            </a:r>
            <a:r>
              <a:rPr lang="en-GB" dirty="0"/>
              <a:t> &lt;Accessed 23rd September 2018&gt;</a:t>
            </a:r>
          </a:p>
          <a:p>
            <a:r>
              <a:rPr lang="en-GB" dirty="0" err="1"/>
              <a:t>Lysias</a:t>
            </a:r>
            <a:r>
              <a:rPr lang="en-GB" dirty="0"/>
              <a:t> </a:t>
            </a:r>
            <a:r>
              <a:rPr lang="en-GB" i="1" dirty="0"/>
              <a:t>Defence Against a Charge of Taking Bribes. </a:t>
            </a:r>
            <a:r>
              <a:rPr lang="en-GB" dirty="0"/>
              <a:t>W.R.M. Lamb (trans.) 1930. </a:t>
            </a:r>
            <a:r>
              <a:rPr lang="en-GB" dirty="0" err="1"/>
              <a:t>Camridge</a:t>
            </a:r>
            <a:r>
              <a:rPr lang="en-GB" dirty="0"/>
              <a:t>; Harvard University Press.  p. 477. </a:t>
            </a:r>
            <a:r>
              <a:rPr lang="en-GB" dirty="0" err="1"/>
              <a:t>Leob</a:t>
            </a:r>
            <a:r>
              <a:rPr lang="en-GB" dirty="0"/>
              <a:t> Classics. </a:t>
            </a:r>
            <a:r>
              <a:rPr lang="en-GB" u="sng" dirty="0">
                <a:hlinkClick r:id="rId7"/>
              </a:rPr>
              <a:t>https://www.loebclassics.com/view/lysias-21_defence_charge_taking_bribes/1930/pb_LCL244.477.xml</a:t>
            </a:r>
            <a:r>
              <a:rPr lang="en-GB" dirty="0"/>
              <a:t> &lt;Accessed 23rd September 2018&gt;</a:t>
            </a:r>
          </a:p>
          <a:p>
            <a:r>
              <a:rPr lang="en-GB" dirty="0"/>
              <a:t>Osborn, R (1957) </a:t>
            </a:r>
            <a:r>
              <a:rPr lang="en-GB" i="1" dirty="0"/>
              <a:t>The World of Athens: an introduction to classical Athenian culture. </a:t>
            </a:r>
            <a:r>
              <a:rPr lang="en-GB" dirty="0"/>
              <a:t>Cambridge; New York; Cambridge University Press (8.59-8.65)</a:t>
            </a:r>
          </a:p>
          <a:p>
            <a:r>
              <a:rPr lang="en-GB" dirty="0"/>
              <a:t>Trader2Trader </a:t>
            </a:r>
            <a:r>
              <a:rPr lang="en-GB" i="1" dirty="0"/>
              <a:t>Ancient Greek Drachma.</a:t>
            </a:r>
            <a:r>
              <a:rPr lang="en-GB" dirty="0"/>
              <a:t> 2012. </a:t>
            </a:r>
            <a:r>
              <a:rPr lang="en-GB" u="sng" dirty="0">
                <a:hlinkClick r:id="rId8"/>
              </a:rPr>
              <a:t>https://trader2trader.co/2012/09/04/historic-currencies-ancient-greek-drachma/</a:t>
            </a:r>
            <a:r>
              <a:rPr lang="en-GB" dirty="0"/>
              <a:t> &lt;Accessed 23</a:t>
            </a:r>
            <a:r>
              <a:rPr lang="en-GB" baseline="30000" dirty="0"/>
              <a:t>rd</a:t>
            </a:r>
            <a:r>
              <a:rPr lang="en-GB" dirty="0"/>
              <a:t> September 2018&gt;. </a:t>
            </a:r>
          </a:p>
          <a:p>
            <a:r>
              <a:rPr lang="en-GB" dirty="0" err="1"/>
              <a:t>Weißenberger</a:t>
            </a:r>
            <a:r>
              <a:rPr lang="en-GB" dirty="0"/>
              <a:t>, Michael, Beck, Hans, </a:t>
            </a:r>
            <a:r>
              <a:rPr lang="en-GB" dirty="0" err="1"/>
              <a:t>Mehl</a:t>
            </a:r>
            <a:r>
              <a:rPr lang="en-GB" dirty="0"/>
              <a:t>, Andreas, </a:t>
            </a:r>
            <a:r>
              <a:rPr lang="en-GB" dirty="0" err="1"/>
              <a:t>Karttunen</a:t>
            </a:r>
            <a:r>
              <a:rPr lang="en-GB" dirty="0"/>
              <a:t>, Klaus, </a:t>
            </a:r>
            <a:r>
              <a:rPr lang="en-GB" dirty="0" err="1"/>
              <a:t>Neudecker</a:t>
            </a:r>
            <a:r>
              <a:rPr lang="en-GB" dirty="0"/>
              <a:t>, Richard, </a:t>
            </a:r>
            <a:r>
              <a:rPr lang="en-GB" dirty="0" err="1"/>
              <a:t>Nutton</a:t>
            </a:r>
            <a:r>
              <a:rPr lang="en-GB" dirty="0"/>
              <a:t>, Vivian</a:t>
            </a:r>
            <a:r>
              <a:rPr lang="en-GB" i="1" dirty="0"/>
              <a:t> Lysias</a:t>
            </a:r>
            <a:r>
              <a:rPr lang="en-GB" dirty="0"/>
              <a:t>.2018 Brill’s New </a:t>
            </a:r>
            <a:r>
              <a:rPr lang="en-GB" dirty="0" err="1"/>
              <a:t>Pauly</a:t>
            </a:r>
            <a:r>
              <a:rPr lang="en-GB" dirty="0"/>
              <a:t>,. </a:t>
            </a:r>
            <a:r>
              <a:rPr lang="en-GB" u="sng" dirty="0">
                <a:hlinkClick r:id="rId9"/>
              </a:rPr>
              <a:t>http://dx.doi.org.ezproxy.uwtsd.ac.uk/10.1163/1574-9347_bnp_e714620</a:t>
            </a:r>
            <a:r>
              <a:rPr lang="en-GB" dirty="0"/>
              <a:t> &lt;Accessed 2st September 2018&gt;</a:t>
            </a:r>
          </a:p>
        </p:txBody>
      </p:sp>
    </p:spTree>
    <p:extLst>
      <p:ext uri="{BB962C8B-B14F-4D97-AF65-F5344CB8AC3E}">
        <p14:creationId xmlns:p14="http://schemas.microsoft.com/office/powerpoint/2010/main" val="36562888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2025</TotalTime>
  <Words>1177</Words>
  <Application>Microsoft Office PowerPoint</Application>
  <PresentationFormat>On-screen Show (4:3)</PresentationFormat>
  <Paragraphs>49</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Office Theme</vt:lpstr>
      <vt:lpstr>Group Presentation: Fates Card</vt:lpstr>
      <vt:lpstr>PowerPoint Presentation</vt:lpstr>
      <vt:lpstr>What does this mean?</vt:lpstr>
      <vt:lpstr>What would we need to pay for?</vt:lpstr>
      <vt:lpstr>The Family’s Assets</vt:lpstr>
      <vt:lpstr>Workshop of Shield-makers</vt:lpstr>
      <vt:lpstr>Land in Besa</vt:lpstr>
      <vt:lpstr>Plynterion</vt:lpstr>
      <vt:lpstr>PowerPoint Presentation</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dc:title>
  <dc:creator>Hadie</dc:creator>
  <cp:lastModifiedBy>Issie Griffin</cp:lastModifiedBy>
  <cp:revision>33</cp:revision>
  <dcterms:created xsi:type="dcterms:W3CDTF">2018-09-21T14:26:26Z</dcterms:created>
  <dcterms:modified xsi:type="dcterms:W3CDTF">2018-09-24T13:04:55Z</dcterms:modified>
</cp:coreProperties>
</file>