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3.xml" ContentType="application/vnd.openxmlformats-officedocument.theme+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4.xml" ContentType="application/vnd.openxmlformats-officedocument.theme+xml"/>
  <Override PartName="/ppt/slideLayouts/slideLayout20.xml" ContentType="application/vnd.openxmlformats-officedocument.presentationml.slideLayout+xml"/>
  <Override PartName="/ppt/theme/theme5.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6.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7.xml" ContentType="application/vnd.openxmlformats-officedocument.theme+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theme/theme8.xml" ContentType="application/vnd.openxmlformats-officedocument.theme+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theme/theme9.xml" ContentType="application/vnd.openxmlformats-officedocument.theme+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theme/theme10.xml" ContentType="application/vnd.openxmlformats-officedocument.theme+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theme/theme11.xml" ContentType="application/vnd.openxmlformats-officedocument.theme+xml"/>
  <Override PartName="/ppt/theme/theme1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4" r:id="rId1"/>
    <p:sldMasterId id="2147483666" r:id="rId2"/>
    <p:sldMasterId id="2147483678" r:id="rId3"/>
    <p:sldMasterId id="2147483680" r:id="rId4"/>
    <p:sldMasterId id="2147483682" r:id="rId5"/>
    <p:sldMasterId id="2147483684" r:id="rId6"/>
    <p:sldMasterId id="2147483687" r:id="rId7"/>
    <p:sldMasterId id="2147483700" r:id="rId8"/>
    <p:sldMasterId id="2147483713" r:id="rId9"/>
    <p:sldMasterId id="2147483719" r:id="rId10"/>
    <p:sldMasterId id="2147483736" r:id="rId11"/>
  </p:sldMasterIdLst>
  <p:notesMasterIdLst>
    <p:notesMasterId r:id="rId54"/>
  </p:notesMasterIdLst>
  <p:sldIdLst>
    <p:sldId id="256" r:id="rId12"/>
    <p:sldId id="264" r:id="rId13"/>
    <p:sldId id="266" r:id="rId14"/>
    <p:sldId id="265" r:id="rId15"/>
    <p:sldId id="332" r:id="rId16"/>
    <p:sldId id="351" r:id="rId17"/>
    <p:sldId id="374" r:id="rId18"/>
    <p:sldId id="273" r:id="rId19"/>
    <p:sldId id="272" r:id="rId20"/>
    <p:sldId id="269" r:id="rId21"/>
    <p:sldId id="274" r:id="rId22"/>
    <p:sldId id="275" r:id="rId23"/>
    <p:sldId id="276" r:id="rId24"/>
    <p:sldId id="277" r:id="rId25"/>
    <p:sldId id="278" r:id="rId26"/>
    <p:sldId id="282" r:id="rId27"/>
    <p:sldId id="285" r:id="rId28"/>
    <p:sldId id="286" r:id="rId29"/>
    <p:sldId id="339" r:id="rId30"/>
    <p:sldId id="288" r:id="rId31"/>
    <p:sldId id="487" r:id="rId32"/>
    <p:sldId id="289" r:id="rId33"/>
    <p:sldId id="283" r:id="rId34"/>
    <p:sldId id="322" r:id="rId35"/>
    <p:sldId id="452" r:id="rId36"/>
    <p:sldId id="451" r:id="rId37"/>
    <p:sldId id="450" r:id="rId38"/>
    <p:sldId id="292" r:id="rId39"/>
    <p:sldId id="267" r:id="rId40"/>
    <p:sldId id="293" r:id="rId41"/>
    <p:sldId id="468" r:id="rId42"/>
    <p:sldId id="464" r:id="rId43"/>
    <p:sldId id="280" r:id="rId44"/>
    <p:sldId id="323" r:id="rId45"/>
    <p:sldId id="298" r:id="rId46"/>
    <p:sldId id="295" r:id="rId47"/>
    <p:sldId id="296" r:id="rId48"/>
    <p:sldId id="320" r:id="rId49"/>
    <p:sldId id="325" r:id="rId50"/>
    <p:sldId id="469" r:id="rId51"/>
    <p:sldId id="324" r:id="rId52"/>
    <p:sldId id="321" r:id="rId5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3FFBF10-625B-4F04-BAB8-00F821276E4C}" v="6" dt="2023-04-20T13:18:02.08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398" autoAdjust="0"/>
    <p:restoredTop sz="79755" autoAdjust="0"/>
  </p:normalViewPr>
  <p:slideViewPr>
    <p:cSldViewPr snapToGrid="0">
      <p:cViewPr varScale="1">
        <p:scale>
          <a:sx n="100" d="100"/>
          <a:sy n="100" d="100"/>
        </p:scale>
        <p:origin x="852"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2.xml"/><Relationship Id="rId18" Type="http://schemas.openxmlformats.org/officeDocument/2006/relationships/slide" Target="slides/slide7.xml"/><Relationship Id="rId26" Type="http://schemas.openxmlformats.org/officeDocument/2006/relationships/slide" Target="slides/slide15.xml"/><Relationship Id="rId39" Type="http://schemas.openxmlformats.org/officeDocument/2006/relationships/slide" Target="slides/slide28.xml"/><Relationship Id="rId21" Type="http://schemas.openxmlformats.org/officeDocument/2006/relationships/slide" Target="slides/slide10.xml"/><Relationship Id="rId34" Type="http://schemas.openxmlformats.org/officeDocument/2006/relationships/slide" Target="slides/slide23.xml"/><Relationship Id="rId42" Type="http://schemas.openxmlformats.org/officeDocument/2006/relationships/slide" Target="slides/slide31.xml"/><Relationship Id="rId47" Type="http://schemas.openxmlformats.org/officeDocument/2006/relationships/slide" Target="slides/slide36.xml"/><Relationship Id="rId50" Type="http://schemas.openxmlformats.org/officeDocument/2006/relationships/slide" Target="slides/slide39.xml"/><Relationship Id="rId55" Type="http://schemas.openxmlformats.org/officeDocument/2006/relationships/presProps" Target="presProps.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 Target="slides/slide5.xml"/><Relationship Id="rId29" Type="http://schemas.openxmlformats.org/officeDocument/2006/relationships/slide" Target="slides/slide18.xml"/><Relationship Id="rId11" Type="http://schemas.openxmlformats.org/officeDocument/2006/relationships/slideMaster" Target="slideMasters/slideMaster11.xml"/><Relationship Id="rId24" Type="http://schemas.openxmlformats.org/officeDocument/2006/relationships/slide" Target="slides/slide13.xml"/><Relationship Id="rId32" Type="http://schemas.openxmlformats.org/officeDocument/2006/relationships/slide" Target="slides/slide21.xml"/><Relationship Id="rId37" Type="http://schemas.openxmlformats.org/officeDocument/2006/relationships/slide" Target="slides/slide26.xml"/><Relationship Id="rId40" Type="http://schemas.openxmlformats.org/officeDocument/2006/relationships/slide" Target="slides/slide29.xml"/><Relationship Id="rId45" Type="http://schemas.openxmlformats.org/officeDocument/2006/relationships/slide" Target="slides/slide34.xml"/><Relationship Id="rId53" Type="http://schemas.openxmlformats.org/officeDocument/2006/relationships/slide" Target="slides/slide42.xml"/><Relationship Id="rId58" Type="http://schemas.openxmlformats.org/officeDocument/2006/relationships/tableStyles" Target="tableStyles.xml"/><Relationship Id="rId5" Type="http://schemas.openxmlformats.org/officeDocument/2006/relationships/slideMaster" Target="slideMasters/slideMaster5.xml"/><Relationship Id="rId19" Type="http://schemas.openxmlformats.org/officeDocument/2006/relationships/slide" Target="slides/slide8.xml"/><Relationship Id="rId4" Type="http://schemas.openxmlformats.org/officeDocument/2006/relationships/slideMaster" Target="slideMasters/slideMaster4.xml"/><Relationship Id="rId9" Type="http://schemas.openxmlformats.org/officeDocument/2006/relationships/slideMaster" Target="slideMasters/slideMaster9.xml"/><Relationship Id="rId14" Type="http://schemas.openxmlformats.org/officeDocument/2006/relationships/slide" Target="slides/slide3.xml"/><Relationship Id="rId22" Type="http://schemas.openxmlformats.org/officeDocument/2006/relationships/slide" Target="slides/slide11.xml"/><Relationship Id="rId27" Type="http://schemas.openxmlformats.org/officeDocument/2006/relationships/slide" Target="slides/slide16.xml"/><Relationship Id="rId30" Type="http://schemas.openxmlformats.org/officeDocument/2006/relationships/slide" Target="slides/slide19.xml"/><Relationship Id="rId35" Type="http://schemas.openxmlformats.org/officeDocument/2006/relationships/slide" Target="slides/slide24.xml"/><Relationship Id="rId43" Type="http://schemas.openxmlformats.org/officeDocument/2006/relationships/slide" Target="slides/slide32.xml"/><Relationship Id="rId48" Type="http://schemas.openxmlformats.org/officeDocument/2006/relationships/slide" Target="slides/slide37.xml"/><Relationship Id="rId56" Type="http://schemas.openxmlformats.org/officeDocument/2006/relationships/viewProps" Target="viewProps.xml"/><Relationship Id="rId8" Type="http://schemas.openxmlformats.org/officeDocument/2006/relationships/slideMaster" Target="slideMasters/slideMaster8.xml"/><Relationship Id="rId51" Type="http://schemas.openxmlformats.org/officeDocument/2006/relationships/slide" Target="slides/slide40.xml"/><Relationship Id="rId3" Type="http://schemas.openxmlformats.org/officeDocument/2006/relationships/slideMaster" Target="slideMasters/slideMaster3.xml"/><Relationship Id="rId12" Type="http://schemas.openxmlformats.org/officeDocument/2006/relationships/slide" Target="slides/slide1.xml"/><Relationship Id="rId17" Type="http://schemas.openxmlformats.org/officeDocument/2006/relationships/slide" Target="slides/slide6.xml"/><Relationship Id="rId25" Type="http://schemas.openxmlformats.org/officeDocument/2006/relationships/slide" Target="slides/slide14.xml"/><Relationship Id="rId33" Type="http://schemas.openxmlformats.org/officeDocument/2006/relationships/slide" Target="slides/slide22.xml"/><Relationship Id="rId38" Type="http://schemas.openxmlformats.org/officeDocument/2006/relationships/slide" Target="slides/slide27.xml"/><Relationship Id="rId46" Type="http://schemas.openxmlformats.org/officeDocument/2006/relationships/slide" Target="slides/slide35.xml"/><Relationship Id="rId59" Type="http://schemas.microsoft.com/office/2015/10/relationships/revisionInfo" Target="revisionInfo.xml"/><Relationship Id="rId20" Type="http://schemas.openxmlformats.org/officeDocument/2006/relationships/slide" Target="slides/slide9.xml"/><Relationship Id="rId41" Type="http://schemas.openxmlformats.org/officeDocument/2006/relationships/slide" Target="slides/slide30.xml"/><Relationship Id="rId54"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Master" Target="slideMasters/slideMaster6.xml"/><Relationship Id="rId15" Type="http://schemas.openxmlformats.org/officeDocument/2006/relationships/slide" Target="slides/slide4.xml"/><Relationship Id="rId23" Type="http://schemas.openxmlformats.org/officeDocument/2006/relationships/slide" Target="slides/slide12.xml"/><Relationship Id="rId28" Type="http://schemas.openxmlformats.org/officeDocument/2006/relationships/slide" Target="slides/slide17.xml"/><Relationship Id="rId36" Type="http://schemas.openxmlformats.org/officeDocument/2006/relationships/slide" Target="slides/slide25.xml"/><Relationship Id="rId49" Type="http://schemas.openxmlformats.org/officeDocument/2006/relationships/slide" Target="slides/slide38.xml"/><Relationship Id="rId57" Type="http://schemas.openxmlformats.org/officeDocument/2006/relationships/theme" Target="theme/theme1.xml"/><Relationship Id="rId10" Type="http://schemas.openxmlformats.org/officeDocument/2006/relationships/slideMaster" Target="slideMasters/slideMaster10.xml"/><Relationship Id="rId31" Type="http://schemas.openxmlformats.org/officeDocument/2006/relationships/slide" Target="slides/slide20.xml"/><Relationship Id="rId44" Type="http://schemas.openxmlformats.org/officeDocument/2006/relationships/slide" Target="slides/slide33.xml"/><Relationship Id="rId52" Type="http://schemas.openxmlformats.org/officeDocument/2006/relationships/slide" Target="slides/slide4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100897D-0F5A-43C8-9B79-361F3261D0BC}" type="datetimeFigureOut">
              <a:rPr lang="en-GB" smtClean="0"/>
              <a:t>20/04/2023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C1AE680-CCF8-44A4-99B7-5694A4EA13A5}" type="slidenum">
              <a:rPr lang="en-GB" smtClean="0"/>
              <a:t>‹#›</a:t>
            </a:fld>
            <a:endParaRPr lang="en-GB"/>
          </a:p>
        </p:txBody>
      </p:sp>
    </p:spTree>
    <p:extLst>
      <p:ext uri="{BB962C8B-B14F-4D97-AF65-F5344CB8AC3E}">
        <p14:creationId xmlns:p14="http://schemas.microsoft.com/office/powerpoint/2010/main" val="34510146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C1AE680-CCF8-44A4-99B7-5694A4EA13A5}" type="slidenum">
              <a:rPr lang="en-GB" smtClean="0"/>
              <a:t>3</a:t>
            </a:fld>
            <a:endParaRPr lang="en-GB"/>
          </a:p>
        </p:txBody>
      </p:sp>
    </p:spTree>
    <p:extLst>
      <p:ext uri="{BB962C8B-B14F-4D97-AF65-F5344CB8AC3E}">
        <p14:creationId xmlns:p14="http://schemas.microsoft.com/office/powerpoint/2010/main" val="8901025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548269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u="none" dirty="0"/>
          </a:p>
        </p:txBody>
      </p:sp>
      <p:sp>
        <p:nvSpPr>
          <p:cNvPr id="4" name="Slide Number Placeholder 3"/>
          <p:cNvSpPr>
            <a:spLocks noGrp="1"/>
          </p:cNvSpPr>
          <p:nvPr>
            <p:ph type="sldNum" sz="quarter" idx="5"/>
          </p:nvPr>
        </p:nvSpPr>
        <p:spPr/>
        <p:txBody>
          <a:bodyPr/>
          <a:lstStyle/>
          <a:p>
            <a:fld id="{AC1AE680-CCF8-44A4-99B7-5694A4EA13A5}" type="slidenum">
              <a:rPr lang="en-GB" smtClean="0"/>
              <a:t>9</a:t>
            </a:fld>
            <a:endParaRPr lang="en-GB"/>
          </a:p>
        </p:txBody>
      </p:sp>
    </p:spTree>
    <p:extLst>
      <p:ext uri="{BB962C8B-B14F-4D97-AF65-F5344CB8AC3E}">
        <p14:creationId xmlns:p14="http://schemas.microsoft.com/office/powerpoint/2010/main" val="38486849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C1AE680-CCF8-44A4-99B7-5694A4EA13A5}" type="slidenum">
              <a:rPr lang="en-GB" smtClean="0"/>
              <a:t>10</a:t>
            </a:fld>
            <a:endParaRPr lang="en-GB"/>
          </a:p>
        </p:txBody>
      </p:sp>
    </p:spTree>
    <p:extLst>
      <p:ext uri="{BB962C8B-B14F-4D97-AF65-F5344CB8AC3E}">
        <p14:creationId xmlns:p14="http://schemas.microsoft.com/office/powerpoint/2010/main" val="35640615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Any problems ? Email moodle@uwtsd.ac.uk</a:t>
            </a:r>
          </a:p>
        </p:txBody>
      </p:sp>
      <p:sp>
        <p:nvSpPr>
          <p:cNvPr id="4" name="Slide Number Placeholder 3"/>
          <p:cNvSpPr>
            <a:spLocks noGrp="1"/>
          </p:cNvSpPr>
          <p:nvPr>
            <p:ph type="sldNum" sz="quarter" idx="5"/>
          </p:nvPr>
        </p:nvSpPr>
        <p:spPr/>
        <p:txBody>
          <a:bodyPr/>
          <a:lstStyle/>
          <a:p>
            <a:fld id="{05FFDD11-B3EC-214B-B984-1798BFAD033A}" type="slidenum">
              <a:rPr lang="en-US" smtClean="0"/>
              <a:t>11</a:t>
            </a:fld>
            <a:endParaRPr lang="en-US"/>
          </a:p>
        </p:txBody>
      </p:sp>
    </p:spTree>
    <p:extLst>
      <p:ext uri="{BB962C8B-B14F-4D97-AF65-F5344CB8AC3E}">
        <p14:creationId xmlns:p14="http://schemas.microsoft.com/office/powerpoint/2010/main" val="42351476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8326594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8828586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Leganto reading lists </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1559298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C1AE680-CCF8-44A4-99B7-5694A4EA13A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060228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AC1AE680-CCF8-44A4-99B7-5694A4EA13A5}" type="slidenum">
              <a:rPr lang="en-GB" smtClean="0"/>
              <a:t>19</a:t>
            </a:fld>
            <a:endParaRPr lang="en-GB"/>
          </a:p>
        </p:txBody>
      </p:sp>
    </p:spTree>
    <p:extLst>
      <p:ext uri="{BB962C8B-B14F-4D97-AF65-F5344CB8AC3E}">
        <p14:creationId xmlns:p14="http://schemas.microsoft.com/office/powerpoint/2010/main" val="258417589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C1AE680-CCF8-44A4-99B7-5694A4EA13A5}" type="slidenum">
              <a:rPr lang="en-GB" smtClean="0"/>
              <a:t>20</a:t>
            </a:fld>
            <a:endParaRPr lang="en-GB"/>
          </a:p>
        </p:txBody>
      </p:sp>
    </p:spTree>
    <p:extLst>
      <p:ext uri="{BB962C8B-B14F-4D97-AF65-F5344CB8AC3E}">
        <p14:creationId xmlns:p14="http://schemas.microsoft.com/office/powerpoint/2010/main" val="39455797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22</a:t>
            </a:fld>
            <a:endParaRPr lang="en-US"/>
          </a:p>
        </p:txBody>
      </p:sp>
    </p:spTree>
    <p:extLst>
      <p:ext uri="{BB962C8B-B14F-4D97-AF65-F5344CB8AC3E}">
        <p14:creationId xmlns:p14="http://schemas.microsoft.com/office/powerpoint/2010/main" val="285510802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15 mins</a:t>
            </a:r>
          </a:p>
        </p:txBody>
      </p:sp>
      <p:sp>
        <p:nvSpPr>
          <p:cNvPr id="4" name="Slide Number Placeholder 3"/>
          <p:cNvSpPr>
            <a:spLocks noGrp="1"/>
          </p:cNvSpPr>
          <p:nvPr>
            <p:ph type="sldNum" sz="quarter" idx="5"/>
          </p:nvPr>
        </p:nvSpPr>
        <p:spPr/>
        <p:txBody>
          <a:bodyPr/>
          <a:lstStyle/>
          <a:p>
            <a:fld id="{AC1AE680-CCF8-44A4-99B7-5694A4EA13A5}" type="slidenum">
              <a:rPr lang="en-GB" smtClean="0"/>
              <a:t>24</a:t>
            </a:fld>
            <a:endParaRPr lang="en-GB"/>
          </a:p>
        </p:txBody>
      </p:sp>
    </p:spTree>
    <p:extLst>
      <p:ext uri="{BB962C8B-B14F-4D97-AF65-F5344CB8AC3E}">
        <p14:creationId xmlns:p14="http://schemas.microsoft.com/office/powerpoint/2010/main" val="39983567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Use some words and summaries in the chat box to describe this for me</a:t>
            </a:r>
          </a:p>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1263166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C1AE680-CCF8-44A4-99B7-5694A4EA13A5}" type="slidenum">
              <a:rPr lang="en-GB" smtClean="0"/>
              <a:t>29</a:t>
            </a:fld>
            <a:endParaRPr lang="en-GB"/>
          </a:p>
        </p:txBody>
      </p:sp>
    </p:spTree>
    <p:extLst>
      <p:ext uri="{BB962C8B-B14F-4D97-AF65-F5344CB8AC3E}">
        <p14:creationId xmlns:p14="http://schemas.microsoft.com/office/powerpoint/2010/main" val="285184705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2790549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85F47EB-818E-438A-89B1-FE76ABB8B4F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9250489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1348877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C1AE680-CCF8-44A4-99B7-5694A4EA13A5}" type="slidenum">
              <a:rPr lang="en-GB" smtClean="0"/>
              <a:t>34</a:t>
            </a:fld>
            <a:endParaRPr lang="en-GB"/>
          </a:p>
        </p:txBody>
      </p:sp>
    </p:spTree>
    <p:extLst>
      <p:ext uri="{BB962C8B-B14F-4D97-AF65-F5344CB8AC3E}">
        <p14:creationId xmlns:p14="http://schemas.microsoft.com/office/powerpoint/2010/main" val="42807032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solidFill>
                <a:prstClr val="black"/>
              </a:solidFill>
              <a:latin typeface="Calibri" panose="020F0502020204030204"/>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dirty="0">
              <a:solidFill>
                <a:prstClr val="black"/>
              </a:solidFill>
              <a:latin typeface="Calibri" panose="020F0502020204030204"/>
            </a:endParaRPr>
          </a:p>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6634337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5258945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6565014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0358484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826860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0659962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4/20/2023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059196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4/20/2023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6924722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4/20/2023</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7945259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4/20/2023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272029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4/20/2023</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4466330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4/20/2023</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803210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4/20/2023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200326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4/20/2023</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7699326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4/20/2023</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3664253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4/20/2023</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83130616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4/20/2023</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23736500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a:t>Click to edit Master title style</a:t>
            </a:r>
            <a:endParaRPr lang="en-US" sz="2500" dirty="0"/>
          </a:p>
        </p:txBody>
      </p:sp>
    </p:spTree>
    <p:extLst>
      <p:ext uri="{BB962C8B-B14F-4D97-AF65-F5344CB8AC3E}">
        <p14:creationId xmlns:p14="http://schemas.microsoft.com/office/powerpoint/2010/main" val="398173761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529F3C-7421-D992-64BB-7753C3EFF39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C58F82E-C942-BA86-2BB2-77DF37F0E34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1A5C86-1BE3-A906-AAE7-229BEBE87BDD}"/>
              </a:ext>
            </a:extLst>
          </p:cNvPr>
          <p:cNvSpPr>
            <a:spLocks noGrp="1"/>
          </p:cNvSpPr>
          <p:nvPr>
            <p:ph type="dt" sz="half" idx="10"/>
          </p:nvPr>
        </p:nvSpPr>
        <p:spPr/>
        <p:txBody>
          <a:bodyPr/>
          <a:lstStyle/>
          <a:p>
            <a:fld id="{090988F7-03B6-44B1-B3E5-5C4240EF0D62}" type="datetimeFigureOut">
              <a:rPr lang="en-GB" smtClean="0"/>
              <a:t>20/04/2023</a:t>
            </a:fld>
            <a:endParaRPr lang="en-GB"/>
          </a:p>
        </p:txBody>
      </p:sp>
      <p:sp>
        <p:nvSpPr>
          <p:cNvPr id="5" name="Footer Placeholder 4">
            <a:extLst>
              <a:ext uri="{FF2B5EF4-FFF2-40B4-BE49-F238E27FC236}">
                <a16:creationId xmlns:a16="http://schemas.microsoft.com/office/drawing/2014/main" id="{5C493601-E92F-6F98-C325-EBCA0F2A2D3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D8127C2-785D-D974-F68B-664CFBC7CF7A}"/>
              </a:ext>
            </a:extLst>
          </p:cNvPr>
          <p:cNvSpPr>
            <a:spLocks noGrp="1"/>
          </p:cNvSpPr>
          <p:nvPr>
            <p:ph type="sldNum" sz="quarter" idx="12"/>
          </p:nvPr>
        </p:nvSpPr>
        <p:spPr/>
        <p:txBody>
          <a:bodyPr/>
          <a:lstStyle/>
          <a:p>
            <a:fld id="{8D95D9AA-8AD4-420F-B7F9-38C0FF8B6A4B}" type="slidenum">
              <a:rPr lang="en-GB" smtClean="0"/>
              <a:t>‹#›</a:t>
            </a:fld>
            <a:endParaRPr lang="en-GB"/>
          </a:p>
        </p:txBody>
      </p:sp>
    </p:spTree>
    <p:extLst>
      <p:ext uri="{BB962C8B-B14F-4D97-AF65-F5344CB8AC3E}">
        <p14:creationId xmlns:p14="http://schemas.microsoft.com/office/powerpoint/2010/main" val="3416374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69298730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Tx">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1D8281-E22F-49CB-E650-9D61A583FDB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B5D962D-5964-6C4D-FCE5-78B5D808EE6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8BC7B48-69BE-0D5B-1357-2E988774460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0C57CDC-E51E-AC37-51F4-B93339F3B01D}"/>
              </a:ext>
            </a:extLst>
          </p:cNvPr>
          <p:cNvSpPr>
            <a:spLocks noGrp="1"/>
          </p:cNvSpPr>
          <p:nvPr>
            <p:ph type="dt" sz="half" idx="10"/>
          </p:nvPr>
        </p:nvSpPr>
        <p:spPr/>
        <p:txBody>
          <a:bodyPr/>
          <a:lstStyle/>
          <a:p>
            <a:fld id="{090988F7-03B6-44B1-B3E5-5C4240EF0D62}" type="datetimeFigureOut">
              <a:rPr lang="en-GB" smtClean="0"/>
              <a:t>20/04/2023</a:t>
            </a:fld>
            <a:endParaRPr lang="en-GB"/>
          </a:p>
        </p:txBody>
      </p:sp>
      <p:sp>
        <p:nvSpPr>
          <p:cNvPr id="6" name="Footer Placeholder 5">
            <a:extLst>
              <a:ext uri="{FF2B5EF4-FFF2-40B4-BE49-F238E27FC236}">
                <a16:creationId xmlns:a16="http://schemas.microsoft.com/office/drawing/2014/main" id="{F95B1062-2E9B-A0EA-207D-0588BD36321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4820743-A586-E14A-9671-D0EF7F28F7E7}"/>
              </a:ext>
            </a:extLst>
          </p:cNvPr>
          <p:cNvSpPr>
            <a:spLocks noGrp="1"/>
          </p:cNvSpPr>
          <p:nvPr>
            <p:ph type="sldNum" sz="quarter" idx="12"/>
          </p:nvPr>
        </p:nvSpPr>
        <p:spPr/>
        <p:txBody>
          <a:bodyPr/>
          <a:lstStyle/>
          <a:p>
            <a:fld id="{8D95D9AA-8AD4-420F-B7F9-38C0FF8B6A4B}" type="slidenum">
              <a:rPr lang="en-GB" smtClean="0"/>
              <a:t>‹#›</a:t>
            </a:fld>
            <a:endParaRPr lang="en-GB"/>
          </a:p>
        </p:txBody>
      </p:sp>
    </p:spTree>
    <p:extLst>
      <p:ext uri="{BB962C8B-B14F-4D97-AF65-F5344CB8AC3E}">
        <p14:creationId xmlns:p14="http://schemas.microsoft.com/office/powerpoint/2010/main" val="89983461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D9D8F2-7D48-AC9F-7FB3-F90E00EF2CB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68AA6BF-A423-4D0E-8401-6EDA23A3E6C0}"/>
              </a:ext>
            </a:extLst>
          </p:cNvPr>
          <p:cNvSpPr>
            <a:spLocks noGrp="1"/>
          </p:cNvSpPr>
          <p:nvPr>
            <p:ph type="dt" sz="half" idx="10"/>
          </p:nvPr>
        </p:nvSpPr>
        <p:spPr/>
        <p:txBody>
          <a:bodyPr/>
          <a:lstStyle/>
          <a:p>
            <a:fld id="{090988F7-03B6-44B1-B3E5-5C4240EF0D62}" type="datetimeFigureOut">
              <a:rPr lang="en-GB" smtClean="0"/>
              <a:t>20/04/2023</a:t>
            </a:fld>
            <a:endParaRPr lang="en-GB"/>
          </a:p>
        </p:txBody>
      </p:sp>
      <p:sp>
        <p:nvSpPr>
          <p:cNvPr id="4" name="Footer Placeholder 3">
            <a:extLst>
              <a:ext uri="{FF2B5EF4-FFF2-40B4-BE49-F238E27FC236}">
                <a16:creationId xmlns:a16="http://schemas.microsoft.com/office/drawing/2014/main" id="{49E7A9E2-DD59-FFF9-050B-60C2297264F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B8DA803-C1C1-3BB7-DC84-4741DE2755DD}"/>
              </a:ext>
            </a:extLst>
          </p:cNvPr>
          <p:cNvSpPr>
            <a:spLocks noGrp="1"/>
          </p:cNvSpPr>
          <p:nvPr>
            <p:ph type="sldNum" sz="quarter" idx="12"/>
          </p:nvPr>
        </p:nvSpPr>
        <p:spPr/>
        <p:txBody>
          <a:bodyPr/>
          <a:lstStyle/>
          <a:p>
            <a:fld id="{8D95D9AA-8AD4-420F-B7F9-38C0FF8B6A4B}" type="slidenum">
              <a:rPr lang="en-GB" smtClean="0"/>
              <a:t>‹#›</a:t>
            </a:fld>
            <a:endParaRPr lang="en-GB"/>
          </a:p>
        </p:txBody>
      </p:sp>
    </p:spTree>
    <p:extLst>
      <p:ext uri="{BB962C8B-B14F-4D97-AF65-F5344CB8AC3E}">
        <p14:creationId xmlns:p14="http://schemas.microsoft.com/office/powerpoint/2010/main" val="270282340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45382371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4/20/2023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82020072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74827493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79542921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117793573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4/20/2023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34833205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4/20/2023</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5854475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4/20/2023</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95195498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4/20/2023</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50616053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4/20/2023</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81917787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840317" y="365126"/>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840318"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4/20/2023</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33677417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4/20/2023</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288665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4/20/2023</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73178130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4/20/2023</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78872292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4/20/2023</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23556408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4/20/2023</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08331799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8724901"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838201"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4/20/2023</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74713342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4/20/2023</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72030201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4/20/2023</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895306244"/>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4/20/2023</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930091473"/>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4/20/2023</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41383352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840317" y="365126"/>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840318"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4/20/2023</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885777937"/>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4/20/2023</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59814811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4/20/2023</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968067317"/>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4/20/2023</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4762818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4/20/2023</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998830906"/>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4/20/2023</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587599359"/>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8724901"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838201"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4/20/2023</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305751902"/>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838200" y="1825626"/>
            <a:ext cx="10515600" cy="3203575"/>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773633621"/>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525518" y="365126"/>
            <a:ext cx="11193517"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525517" y="1825626"/>
            <a:ext cx="5468883"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5884918" y="1825626"/>
            <a:ext cx="5834117"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6139336"/>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563757040"/>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5183717" y="457201"/>
            <a:ext cx="617220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1594331448"/>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4/20/2023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061368669"/>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4/20/2023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726031692"/>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4/20/2023</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12110575"/>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4/20/2023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08564697"/>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4/20/2023</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7037892"/>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4/20/2023</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331419766"/>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4/20/2023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401606807"/>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4/20/2023</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840891007"/>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4/20/2023</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489797885"/>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4/20/2023</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357189495"/>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4/20/2023</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752233377"/>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1122363"/>
            <a:ext cx="103632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79F1E6B-445D-CA46-80DE-7864B0ECB295}" type="datetimeFigureOut">
              <a:rPr lang="en-US" smtClean="0"/>
              <a:t>4/20/2023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491508392"/>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79F1E6B-445D-CA46-80DE-7864B0ECB295}" type="datetimeFigureOut">
              <a:rPr lang="en-US" smtClean="0"/>
              <a:t>4/20/2023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819694666"/>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40"/>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1" y="4589465"/>
            <a:ext cx="105156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79F1E6B-445D-CA46-80DE-7864B0ECB295}" type="datetimeFigureOut">
              <a:rPr lang="en-US" smtClean="0"/>
              <a:t>4/20/2023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78098529"/>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79F1E6B-445D-CA46-80DE-7864B0ECB295}" type="datetimeFigureOut">
              <a:rPr lang="en-US" smtClean="0"/>
              <a:t>4/20/2023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7083105"/>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79F1E6B-445D-CA46-80DE-7864B0ECB295}" type="datetimeFigureOut">
              <a:rPr lang="en-US" smtClean="0"/>
              <a:t>4/20/2023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583718031"/>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79F1E6B-445D-CA46-80DE-7864B0ECB295}" type="datetimeFigureOut">
              <a:rPr lang="en-US" smtClean="0"/>
              <a:t>4/20/2023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9064221"/>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79F1E6B-445D-CA46-80DE-7864B0ECB295}" type="datetimeFigureOut">
              <a:rPr lang="en-US" smtClean="0"/>
              <a:t>4/20/2023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43004863"/>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79F1E6B-445D-CA46-80DE-7864B0ECB295}" type="datetimeFigureOut">
              <a:rPr lang="en-US" smtClean="0"/>
              <a:t>4/20/2023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778558335"/>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79F1E6B-445D-CA46-80DE-7864B0ECB295}" type="datetimeFigureOut">
              <a:rPr lang="en-US" smtClean="0"/>
              <a:t>4/20/2023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53830174"/>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79F1E6B-445D-CA46-80DE-7864B0ECB295}" type="datetimeFigureOut">
              <a:rPr lang="en-US" smtClean="0"/>
              <a:t>4/20/2023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630625195"/>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79F1E6B-445D-CA46-80DE-7864B0ECB295}" type="datetimeFigureOut">
              <a:rPr lang="en-US" smtClean="0"/>
              <a:t>4/20/2023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760509624"/>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9.xml"/><Relationship Id="rId13" Type="http://schemas.openxmlformats.org/officeDocument/2006/relationships/image" Target="../media/image2.png"/><Relationship Id="rId3" Type="http://schemas.openxmlformats.org/officeDocument/2006/relationships/slideLayout" Target="../slideLayouts/slideLayout4.xml"/><Relationship Id="rId7" Type="http://schemas.openxmlformats.org/officeDocument/2006/relationships/slideLayout" Target="../slideLayouts/slideLayout8.xml"/><Relationship Id="rId12" Type="http://schemas.openxmlformats.org/officeDocument/2006/relationships/theme" Target="../theme/theme2.xml"/><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slideLayout" Target="../slideLayouts/slideLayout7.xml"/><Relationship Id="rId11" Type="http://schemas.openxmlformats.org/officeDocument/2006/relationships/slideLayout" Target="../slideLayouts/slideLayout12.xml"/><Relationship Id="rId5" Type="http://schemas.openxmlformats.org/officeDocument/2006/relationships/slideLayout" Target="../slideLayouts/slideLayout6.xml"/><Relationship Id="rId10" Type="http://schemas.openxmlformats.org/officeDocument/2006/relationships/slideLayout" Target="../slideLayouts/slideLayout11.xml"/><Relationship Id="rId4" Type="http://schemas.openxmlformats.org/officeDocument/2006/relationships/slideLayout" Target="../slideLayouts/slideLayout5.xml"/><Relationship Id="rId9" Type="http://schemas.openxmlformats.org/officeDocument/2006/relationships/slideLayout" Target="../slideLayouts/slideLayout10.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15.xml"/><Relationship Id="rId7" Type="http://schemas.openxmlformats.org/officeDocument/2006/relationships/image" Target="../media/image3.png"/><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theme" Target="../theme/theme3.xml"/><Relationship Id="rId5" Type="http://schemas.openxmlformats.org/officeDocument/2006/relationships/slideLayout" Target="../slideLayouts/slideLayout17.xml"/><Relationship Id="rId4" Type="http://schemas.openxmlformats.org/officeDocument/2006/relationships/slideLayout" Target="../slideLayouts/slideLayout16.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19.xml"/><Relationship Id="rId1" Type="http://schemas.openxmlformats.org/officeDocument/2006/relationships/slideLayout" Target="../slideLayouts/slideLayout18.xml"/><Relationship Id="rId4" Type="http://schemas.openxmlformats.org/officeDocument/2006/relationships/image" Target="../media/image4.png"/></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20.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3.xml"/><Relationship Id="rId2" Type="http://schemas.openxmlformats.org/officeDocument/2006/relationships/slideLayout" Target="../slideLayouts/slideLayout22.xml"/><Relationship Id="rId1" Type="http://schemas.openxmlformats.org/officeDocument/2006/relationships/slideLayout" Target="../slideLayouts/slideLayout21.xml"/><Relationship Id="rId5" Type="http://schemas.openxmlformats.org/officeDocument/2006/relationships/image" Target="../media/image6.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1.xml"/><Relationship Id="rId13" Type="http://schemas.openxmlformats.org/officeDocument/2006/relationships/image" Target="../media/image7.png"/><Relationship Id="rId3" Type="http://schemas.openxmlformats.org/officeDocument/2006/relationships/slideLayout" Target="../slideLayouts/slideLayout26.xml"/><Relationship Id="rId7" Type="http://schemas.openxmlformats.org/officeDocument/2006/relationships/slideLayout" Target="../slideLayouts/slideLayout30.xml"/><Relationship Id="rId12" Type="http://schemas.openxmlformats.org/officeDocument/2006/relationships/theme" Target="../theme/theme7.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slideLayout" Target="../slideLayouts/slideLayout29.xml"/><Relationship Id="rId11" Type="http://schemas.openxmlformats.org/officeDocument/2006/relationships/slideLayout" Target="../slideLayouts/slideLayout34.xml"/><Relationship Id="rId5" Type="http://schemas.openxmlformats.org/officeDocument/2006/relationships/slideLayout" Target="../slideLayouts/slideLayout28.xml"/><Relationship Id="rId10" Type="http://schemas.openxmlformats.org/officeDocument/2006/relationships/slideLayout" Target="../slideLayouts/slideLayout33.xml"/><Relationship Id="rId4" Type="http://schemas.openxmlformats.org/officeDocument/2006/relationships/slideLayout" Target="../slideLayouts/slideLayout27.xml"/><Relationship Id="rId9" Type="http://schemas.openxmlformats.org/officeDocument/2006/relationships/slideLayout" Target="../slideLayouts/slideLayout32.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42.xml"/><Relationship Id="rId13" Type="http://schemas.openxmlformats.org/officeDocument/2006/relationships/image" Target="../media/image8.png"/><Relationship Id="rId3" Type="http://schemas.openxmlformats.org/officeDocument/2006/relationships/slideLayout" Target="../slideLayouts/slideLayout37.xml"/><Relationship Id="rId7" Type="http://schemas.openxmlformats.org/officeDocument/2006/relationships/slideLayout" Target="../slideLayouts/slideLayout41.xml"/><Relationship Id="rId12" Type="http://schemas.openxmlformats.org/officeDocument/2006/relationships/theme" Target="../theme/theme8.xml"/><Relationship Id="rId2" Type="http://schemas.openxmlformats.org/officeDocument/2006/relationships/slideLayout" Target="../slideLayouts/slideLayout36.xml"/><Relationship Id="rId1" Type="http://schemas.openxmlformats.org/officeDocument/2006/relationships/slideLayout" Target="../slideLayouts/slideLayout35.xml"/><Relationship Id="rId6" Type="http://schemas.openxmlformats.org/officeDocument/2006/relationships/slideLayout" Target="../slideLayouts/slideLayout40.xml"/><Relationship Id="rId11" Type="http://schemas.openxmlformats.org/officeDocument/2006/relationships/slideLayout" Target="../slideLayouts/slideLayout45.xml"/><Relationship Id="rId5" Type="http://schemas.openxmlformats.org/officeDocument/2006/relationships/slideLayout" Target="../slideLayouts/slideLayout39.xml"/><Relationship Id="rId10" Type="http://schemas.openxmlformats.org/officeDocument/2006/relationships/slideLayout" Target="../slideLayouts/slideLayout44.xml"/><Relationship Id="rId4" Type="http://schemas.openxmlformats.org/officeDocument/2006/relationships/slideLayout" Target="../slideLayouts/slideLayout38.xml"/><Relationship Id="rId9" Type="http://schemas.openxmlformats.org/officeDocument/2006/relationships/slideLayout" Target="../slideLayouts/slideLayout43.xml"/></Relationships>
</file>

<file path=ppt/slideMasters/_rels/slideMaster9.xml.rels><?xml version="1.0" encoding="UTF-8" standalone="yes"?>
<Relationships xmlns="http://schemas.openxmlformats.org/package/2006/relationships"><Relationship Id="rId3" Type="http://schemas.openxmlformats.org/officeDocument/2006/relationships/slideLayout" Target="../slideLayouts/slideLayout48.xml"/><Relationship Id="rId2" Type="http://schemas.openxmlformats.org/officeDocument/2006/relationships/slideLayout" Target="../slideLayouts/slideLayout47.xml"/><Relationship Id="rId1" Type="http://schemas.openxmlformats.org/officeDocument/2006/relationships/slideLayout" Target="../slideLayouts/slideLayout46.xml"/><Relationship Id="rId6" Type="http://schemas.openxmlformats.org/officeDocument/2006/relationships/image" Target="../media/image9.png"/><Relationship Id="rId5" Type="http://schemas.openxmlformats.org/officeDocument/2006/relationships/theme" Target="../theme/theme9.xml"/><Relationship Id="rId4" Type="http://schemas.openxmlformats.org/officeDocument/2006/relationships/slideLayout" Target="../slideLayouts/slideLayout49.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57.xml"/><Relationship Id="rId13" Type="http://schemas.openxmlformats.org/officeDocument/2006/relationships/image" Target="../media/image2.png"/><Relationship Id="rId3" Type="http://schemas.openxmlformats.org/officeDocument/2006/relationships/slideLayout" Target="../slideLayouts/slideLayout52.xml"/><Relationship Id="rId7" Type="http://schemas.openxmlformats.org/officeDocument/2006/relationships/slideLayout" Target="../slideLayouts/slideLayout56.xml"/><Relationship Id="rId12" Type="http://schemas.openxmlformats.org/officeDocument/2006/relationships/theme" Target="../theme/theme10.xml"/><Relationship Id="rId2" Type="http://schemas.openxmlformats.org/officeDocument/2006/relationships/slideLayout" Target="../slideLayouts/slideLayout51.xml"/><Relationship Id="rId1" Type="http://schemas.openxmlformats.org/officeDocument/2006/relationships/slideLayout" Target="../slideLayouts/slideLayout50.xml"/><Relationship Id="rId6" Type="http://schemas.openxmlformats.org/officeDocument/2006/relationships/slideLayout" Target="../slideLayouts/slideLayout55.xml"/><Relationship Id="rId11" Type="http://schemas.openxmlformats.org/officeDocument/2006/relationships/slideLayout" Target="../slideLayouts/slideLayout60.xml"/><Relationship Id="rId5" Type="http://schemas.openxmlformats.org/officeDocument/2006/relationships/slideLayout" Target="../slideLayouts/slideLayout54.xml"/><Relationship Id="rId10" Type="http://schemas.openxmlformats.org/officeDocument/2006/relationships/slideLayout" Target="../slideLayouts/slideLayout59.xml"/><Relationship Id="rId4" Type="http://schemas.openxmlformats.org/officeDocument/2006/relationships/slideLayout" Target="../slideLayouts/slideLayout53.xml"/><Relationship Id="rId9" Type="http://schemas.openxmlformats.org/officeDocument/2006/relationships/slideLayout" Target="../slideLayouts/slideLayout58.xml"/></Relationships>
</file>

<file path=ppt/slideMasters/_rels/slideMaster11.xml.rels><?xml version="1.0" encoding="UTF-8" standalone="yes"?>
<Relationships xmlns="http://schemas.openxmlformats.org/package/2006/relationships"><Relationship Id="rId8" Type="http://schemas.openxmlformats.org/officeDocument/2006/relationships/slideLayout" Target="../slideLayouts/slideLayout68.xml"/><Relationship Id="rId3" Type="http://schemas.openxmlformats.org/officeDocument/2006/relationships/slideLayout" Target="../slideLayouts/slideLayout63.xml"/><Relationship Id="rId7" Type="http://schemas.openxmlformats.org/officeDocument/2006/relationships/slideLayout" Target="../slideLayouts/slideLayout67.xml"/><Relationship Id="rId12" Type="http://schemas.openxmlformats.org/officeDocument/2006/relationships/theme" Target="../theme/theme11.xml"/><Relationship Id="rId2" Type="http://schemas.openxmlformats.org/officeDocument/2006/relationships/slideLayout" Target="../slideLayouts/slideLayout62.xml"/><Relationship Id="rId1" Type="http://schemas.openxmlformats.org/officeDocument/2006/relationships/slideLayout" Target="../slideLayouts/slideLayout61.xml"/><Relationship Id="rId6" Type="http://schemas.openxmlformats.org/officeDocument/2006/relationships/slideLayout" Target="../slideLayouts/slideLayout66.xml"/><Relationship Id="rId11" Type="http://schemas.openxmlformats.org/officeDocument/2006/relationships/slideLayout" Target="../slideLayouts/slideLayout71.xml"/><Relationship Id="rId5" Type="http://schemas.openxmlformats.org/officeDocument/2006/relationships/slideLayout" Target="../slideLayouts/slideLayout65.xml"/><Relationship Id="rId10" Type="http://schemas.openxmlformats.org/officeDocument/2006/relationships/slideLayout" Target="../slideLayouts/slideLayout70.xml"/><Relationship Id="rId4" Type="http://schemas.openxmlformats.org/officeDocument/2006/relationships/slideLayout" Target="../slideLayouts/slideLayout64.xml"/><Relationship Id="rId9" Type="http://schemas.openxmlformats.org/officeDocument/2006/relationships/slideLayout" Target="../slideLayouts/slideLayout6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266776777"/>
      </p:ext>
    </p:extLst>
  </p:cSld>
  <p:clrMap bg1="lt1" tx1="dk1" bg2="lt2" tx2="dk2" accent1="accent1" accent2="accent2" accent3="accent3" accent4="accent4" accent5="accent5" accent6="accent6" hlink="hlink" folHlink="folHlink"/>
  <p:sldLayoutIdLst>
    <p:sldLayoutId id="214748366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250319112"/>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71" r:id="rId5"/>
    <p:sldLayoutId id="2147483672" r:id="rId6"/>
    <p:sldLayoutId id="2147483673" r:id="rId7"/>
    <p:sldLayoutId id="2147483674" r:id="rId8"/>
    <p:sldLayoutId id="2147483675" r:id="rId9"/>
    <p:sldLayoutId id="2147483676" r:id="rId10"/>
    <p:sldLayoutId id="214748367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1262128242"/>
      </p:ext>
    </p:extLst>
  </p:cSld>
  <p:clrMap bg1="lt1" tx1="dk1" bg2="lt2" tx2="dk2" accent1="accent1" accent2="accent2" accent3="accent3" accent4="accent4" accent5="accent5" accent6="accent6" hlink="hlink" folHlink="folHlink"/>
  <p:sldLayoutIdLst>
    <p:sldLayoutId id="2147483679" r:id="rId1"/>
    <p:sldLayoutId id="2147483731" r:id="rId2"/>
    <p:sldLayoutId id="2147483732" r:id="rId3"/>
    <p:sldLayoutId id="2147483733" r:id="rId4"/>
    <p:sldLayoutId id="2147483734"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316662969"/>
      </p:ext>
    </p:extLst>
  </p:cSld>
  <p:clrMap bg1="lt1" tx1="dk1" bg2="lt2" tx2="dk2" accent1="accent1" accent2="accent2" accent3="accent3" accent4="accent4" accent5="accent5" accent6="accent6" hlink="hlink" folHlink="folHlink"/>
  <p:sldLayoutIdLst>
    <p:sldLayoutId id="2147483681" r:id="rId1"/>
    <p:sldLayoutId id="214748373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Logo&#10;&#10;Description automatically generated">
            <a:extLst>
              <a:ext uri="{FF2B5EF4-FFF2-40B4-BE49-F238E27FC236}">
                <a16:creationId xmlns:a16="http://schemas.microsoft.com/office/drawing/2014/main" id="{85A667A1-ECA2-024B-9CB5-ABBC0AAC5E4C}"/>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814865263"/>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userDrawn="1"/>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3830717619"/>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718"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339223541"/>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62244361"/>
      </p:ext>
    </p:extLst>
  </p:cSld>
  <p:clrMap bg1="lt1" tx1="dk1" bg2="lt2" tx2="dk2" accent1="accent1" accent2="accent2" accent3="accent3" accent4="accent4" accent5="accent5" accent6="accent6" hlink="hlink" folHlink="folHlink"/>
  <p:sldLayoutIdLst>
    <p:sldLayoutId id="2147483701" r:id="rId1"/>
    <p:sldLayoutId id="2147483702" r:id="rId2"/>
    <p:sldLayoutId id="2147483703" r:id="rId3"/>
    <p:sldLayoutId id="2147483704" r:id="rId4"/>
    <p:sldLayoutId id="2147483705" r:id="rId5"/>
    <p:sldLayoutId id="2147483706" r:id="rId6"/>
    <p:sldLayoutId id="2147483707" r:id="rId7"/>
    <p:sldLayoutId id="2147483708" r:id="rId8"/>
    <p:sldLayoutId id="2147483709" r:id="rId9"/>
    <p:sldLayoutId id="2147483710" r:id="rId10"/>
    <p:sldLayoutId id="214748371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userDrawn="1"/>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3978523484"/>
      </p:ext>
    </p:extLst>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808358544"/>
      </p:ext>
    </p:extLst>
  </p:cSld>
  <p:clrMap bg1="lt1" tx1="dk1" bg2="lt2" tx2="dk2" accent1="accent1" accent2="accent2" accent3="accent3" accent4="accent4" accent5="accent5" accent6="accent6" hlink="hlink" folHlink="folHlink"/>
  <p:sldLayoutIdLst>
    <p:sldLayoutId id="2147483720" r:id="rId1"/>
    <p:sldLayoutId id="2147483721" r:id="rId2"/>
    <p:sldLayoutId id="2147483722" r:id="rId3"/>
    <p:sldLayoutId id="2147483723" r:id="rId4"/>
    <p:sldLayoutId id="2147483724" r:id="rId5"/>
    <p:sldLayoutId id="2147483725" r:id="rId6"/>
    <p:sldLayoutId id="2147483726" r:id="rId7"/>
    <p:sldLayoutId id="2147483727" r:id="rId8"/>
    <p:sldLayoutId id="2147483728" r:id="rId9"/>
    <p:sldLayoutId id="2147483729" r:id="rId10"/>
    <p:sldLayoutId id="214748373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4/20/2023</a:t>
            </a:fld>
            <a:endParaRPr lang="en-US" dirty="0"/>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2847828524"/>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 id="2147483740" r:id="rId4"/>
    <p:sldLayoutId id="2147483741" r:id="rId5"/>
    <p:sldLayoutId id="2147483742" r:id="rId6"/>
    <p:sldLayoutId id="2147483743" r:id="rId7"/>
    <p:sldLayoutId id="2147483744" r:id="rId8"/>
    <p:sldLayoutId id="2147483745" r:id="rId9"/>
    <p:sldLayoutId id="2147483746" r:id="rId10"/>
    <p:sldLayoutId id="214748374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7.xml.rels><?xml version="1.0" encoding="UTF-8" standalone="yes"?>
<Relationships xmlns="http://schemas.openxmlformats.org/package/2006/relationships"><Relationship Id="rId3" Type="http://schemas.openxmlformats.org/officeDocument/2006/relationships/hyperlink" Target="https://www.uwtsd.ac.uk/bursaries/undergraduate/" TargetMode="External"/><Relationship Id="rId2" Type="http://schemas.openxmlformats.org/officeDocument/2006/relationships/hyperlink" Target="https://eur01.safelinks.protection.outlook.com/?url=https%3A%2F%2Fforms.office.com%2Fr%2Fgm1AAY3tjY&amp;data=05%7C01%7Cd.lewis%40uwtsd.ac.uk%7C5d7a9bddf8434fcd0fce08da7306ba41%7C4e0f11f9046e45059cb8db2152311e21%7C0%7C0%7C637948769968773792%7CUnknown%7CTWFpbGZsb3d8eyJWIjoiMC4wLjAwMDAiLCJQIjoiV2luMzIiLCJBTiI6Ik1haWwiLCJXVCI6Mn0%3D%7C3000%7C%7C%7C&amp;sdata=CaPHsnIPKGbii1X48FlZICF1Q719w88%2Be51eH%2BTp6rU%3D&amp;reserved=0" TargetMode="External"/><Relationship Id="rId1" Type="http://schemas.openxmlformats.org/officeDocument/2006/relationships/slideLayout" Target="../slideLayouts/slideLayout23.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3.xml"/><Relationship Id="rId1" Type="http://schemas.openxmlformats.org/officeDocument/2006/relationships/slideLayout" Target="../slideLayouts/slideLayout9.xml"/><Relationship Id="rId4" Type="http://schemas.openxmlformats.org/officeDocument/2006/relationships/image" Target="../media/image12.png"/></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4.xml"/><Relationship Id="rId1" Type="http://schemas.openxmlformats.org/officeDocument/2006/relationships/slideLayout" Target="../slideLayouts/slideLayout30.xml"/></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5.xml"/><Relationship Id="rId1" Type="http://schemas.openxmlformats.org/officeDocument/2006/relationships/slideLayout" Target="../slideLayouts/slideLayout15.xml"/><Relationship Id="rId4" Type="http://schemas.openxmlformats.org/officeDocument/2006/relationships/image" Target="../media/image16.png"/></Relationships>
</file>

<file path=ppt/slides/_rels/slide1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6.xml"/><Relationship Id="rId1" Type="http://schemas.openxmlformats.org/officeDocument/2006/relationships/slideLayout" Target="../slideLayouts/slideLayout18.xml"/><Relationship Id="rId4" Type="http://schemas.openxmlformats.org/officeDocument/2006/relationships/image" Target="../media/image18.png"/></Relationships>
</file>

<file path=ppt/slides/_rels/slide13.xml.rels><?xml version="1.0" encoding="UTF-8" standalone="yes"?>
<Relationships xmlns="http://schemas.openxmlformats.org/package/2006/relationships"><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notesSlide" Target="../notesSlides/notesSlide7.xml"/><Relationship Id="rId1" Type="http://schemas.openxmlformats.org/officeDocument/2006/relationships/slideLayout" Target="../slideLayouts/slideLayout18.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20.png"/></Relationships>
</file>

<file path=ppt/slides/_rels/slide1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1.xml"/></Relationships>
</file>

<file path=ppt/slides/_rels/slide1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8.xml"/><Relationship Id="rId1" Type="http://schemas.openxmlformats.org/officeDocument/2006/relationships/slideLayout" Target="../slideLayouts/slideLayout36.xml"/><Relationship Id="rId4" Type="http://schemas.openxmlformats.org/officeDocument/2006/relationships/image" Target="../media/image25.png"/></Relationships>
</file>

<file path=ppt/slides/_rels/slide16.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37.xml"/></Relationships>
</file>

<file path=ppt/slides/_rels/slide1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16.xml"/><Relationship Id="rId4" Type="http://schemas.openxmlformats.org/officeDocument/2006/relationships/image" Target="../media/image27.jpe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6.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2" Type="http://schemas.openxmlformats.org/officeDocument/2006/relationships/image" Target="../media/image28.jpg"/><Relationship Id="rId1" Type="http://schemas.openxmlformats.org/officeDocument/2006/relationships/slideLayout" Target="../slideLayouts/slideLayout66.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51.xml"/></Relationships>
</file>

<file path=ppt/slides/_rels/slide27.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51.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8.xml"/></Relationships>
</file>

<file path=ppt/slides/_rels/slide29.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15.xml"/><Relationship Id="rId1" Type="http://schemas.openxmlformats.org/officeDocument/2006/relationships/slideLayout" Target="../slideLayouts/slideLayout14.xml"/><Relationship Id="rId4" Type="http://schemas.openxmlformats.org/officeDocument/2006/relationships/image" Target="../media/image12.png"/></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8.xml"/></Relationships>
</file>

<file path=ppt/slides/_rels/slide31.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19.xml"/></Relationships>
</file>

<file path=ppt/slides/_rels/slide32.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7.xml"/><Relationship Id="rId1" Type="http://schemas.openxmlformats.org/officeDocument/2006/relationships/slideLayout" Target="../slideLayouts/slideLayout56.xml"/><Relationship Id="rId6" Type="http://schemas.openxmlformats.org/officeDocument/2006/relationships/image" Target="../media/image35.jpeg"/><Relationship Id="rId5" Type="http://schemas.openxmlformats.org/officeDocument/2006/relationships/image" Target="../media/image34.png"/><Relationship Id="rId4" Type="http://schemas.openxmlformats.org/officeDocument/2006/relationships/image" Target="../media/image33.png"/></Relationships>
</file>

<file path=ppt/slides/_rels/slide33.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8.xml"/><Relationship Id="rId1" Type="http://schemas.openxmlformats.org/officeDocument/2006/relationships/slideLayout" Target="../slideLayouts/slideLayout41.xml"/></Relationships>
</file>

<file path=ppt/slides/_rels/slide34.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9.xml"/><Relationship Id="rId1" Type="http://schemas.openxmlformats.org/officeDocument/2006/relationships/slideLayout" Target="../slideLayouts/slideLayout41.xml"/></Relationships>
</file>

<file path=ppt/slides/_rels/slide35.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0.xml"/><Relationship Id="rId1" Type="http://schemas.openxmlformats.org/officeDocument/2006/relationships/slideLayout" Target="../slideLayouts/slideLayout41.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1.xml"/></Relationships>
</file>

<file path=ppt/slides/_rels/slide37.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22.xml"/><Relationship Id="rId1" Type="http://schemas.openxmlformats.org/officeDocument/2006/relationships/slideLayout" Target="../slideLayouts/slideLayout40.xml"/></Relationships>
</file>

<file path=ppt/slides/_rels/slide38.xml.rels><?xml version="1.0" encoding="UTF-8" standalone="yes"?>
<Relationships xmlns="http://schemas.openxmlformats.org/package/2006/relationships"><Relationship Id="rId3" Type="http://schemas.openxmlformats.org/officeDocument/2006/relationships/hyperlink" Target="https://librarysearch.uwtsd.ac.uk/discovery/dbsearch?vid=44WHELF_UWTSD:44WHELF_UWTSD_VU1" TargetMode="External"/><Relationship Id="rId2" Type="http://schemas.openxmlformats.org/officeDocument/2006/relationships/notesSlide" Target="../notesSlides/notesSlide23.xml"/><Relationship Id="rId1" Type="http://schemas.openxmlformats.org/officeDocument/2006/relationships/slideLayout" Target="../slideLayouts/slideLayout25.xml"/><Relationship Id="rId4" Type="http://schemas.openxmlformats.org/officeDocument/2006/relationships/hyperlink" Target="https://www-citethemrightonline-com.ezproxy.uwtsd.ac.uk/" TargetMode="External"/></Relationships>
</file>

<file path=ppt/slides/_rels/slide39.xml.rels><?xml version="1.0" encoding="UTF-8" standalone="yes"?>
<Relationships xmlns="http://schemas.openxmlformats.org/package/2006/relationships"><Relationship Id="rId8" Type="http://schemas.openxmlformats.org/officeDocument/2006/relationships/image" Target="../media/image43.png"/><Relationship Id="rId3" Type="http://schemas.openxmlformats.org/officeDocument/2006/relationships/hyperlink" Target="https://librarysearch.uwtsd.ac.uk/discovery/dbsearch?vid=44WHELF_UWTSD:44WHELF_UWTSD_VU1" TargetMode="External"/><Relationship Id="rId7" Type="http://schemas.openxmlformats.org/officeDocument/2006/relationships/image" Target="../media/image42.png"/><Relationship Id="rId2" Type="http://schemas.openxmlformats.org/officeDocument/2006/relationships/notesSlide" Target="../notesSlides/notesSlide24.xml"/><Relationship Id="rId1" Type="http://schemas.openxmlformats.org/officeDocument/2006/relationships/slideLayout" Target="../slideLayouts/slideLayout25.xml"/><Relationship Id="rId6" Type="http://schemas.openxmlformats.org/officeDocument/2006/relationships/image" Target="../media/image41.png"/><Relationship Id="rId5" Type="http://schemas.openxmlformats.org/officeDocument/2006/relationships/image" Target="../media/image40.png"/><Relationship Id="rId4" Type="http://schemas.openxmlformats.org/officeDocument/2006/relationships/hyperlink" Target="https://www-citethemrightonline-com.ezproxy.uwtsd.ac.uk/" TargetMode="Externa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409679819"/>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8C749A-AA50-4E18-B3ED-74BBBCF6252E}"/>
              </a:ext>
            </a:extLst>
          </p:cNvPr>
          <p:cNvSpPr>
            <a:spLocks noGrp="1"/>
          </p:cNvSpPr>
          <p:nvPr>
            <p:ph type="title"/>
          </p:nvPr>
        </p:nvSpPr>
        <p:spPr>
          <a:xfrm>
            <a:off x="1763698" y="1516009"/>
            <a:ext cx="4500979" cy="3607785"/>
          </a:xfrm>
        </p:spPr>
        <p:txBody>
          <a:bodyPr/>
          <a:lstStyle/>
          <a:p>
            <a:r>
              <a:rPr lang="en-GB" i="1" dirty="0">
                <a:solidFill>
                  <a:schemeClr val="bg1"/>
                </a:solidFill>
              </a:rPr>
              <a:t>INTERNATIONAL</a:t>
            </a:r>
            <a:br>
              <a:rPr lang="en-GB" i="1" dirty="0">
                <a:solidFill>
                  <a:schemeClr val="bg1"/>
                </a:solidFill>
              </a:rPr>
            </a:br>
            <a:r>
              <a:rPr lang="en-GB" i="1" dirty="0">
                <a:solidFill>
                  <a:schemeClr val="bg1"/>
                </a:solidFill>
              </a:rPr>
              <a:t>HOTEL </a:t>
            </a:r>
            <a:br>
              <a:rPr lang="en-GB" i="1" dirty="0">
                <a:solidFill>
                  <a:schemeClr val="bg1"/>
                </a:solidFill>
              </a:rPr>
            </a:br>
            <a:r>
              <a:rPr lang="en-GB" i="1" dirty="0">
                <a:solidFill>
                  <a:schemeClr val="bg1"/>
                </a:solidFill>
              </a:rPr>
              <a:t>MANAGEMENT</a:t>
            </a:r>
            <a:br>
              <a:rPr lang="en-GB" i="1" dirty="0">
                <a:solidFill>
                  <a:schemeClr val="bg1"/>
                </a:solidFill>
              </a:rPr>
            </a:br>
            <a:br>
              <a:rPr lang="en-GB" i="1" dirty="0">
                <a:solidFill>
                  <a:schemeClr val="bg1"/>
                </a:solidFill>
              </a:rPr>
            </a:br>
            <a:br>
              <a:rPr lang="en-GB" i="1" dirty="0">
                <a:solidFill>
                  <a:schemeClr val="bg1"/>
                </a:solidFill>
              </a:rPr>
            </a:br>
            <a:br>
              <a:rPr lang="en-GB" i="1" dirty="0">
                <a:solidFill>
                  <a:schemeClr val="bg1"/>
                </a:solidFill>
              </a:rPr>
            </a:br>
            <a:r>
              <a:rPr lang="en-GB" i="1" dirty="0">
                <a:solidFill>
                  <a:schemeClr val="bg1"/>
                </a:solidFill>
              </a:rPr>
              <a:t>Marketing Essentials</a:t>
            </a:r>
            <a:br>
              <a:rPr lang="en-GB" i="1" dirty="0">
                <a:solidFill>
                  <a:schemeClr val="bg1"/>
                </a:solidFill>
              </a:rPr>
            </a:br>
            <a:r>
              <a:rPr lang="en-GB" i="1" dirty="0">
                <a:solidFill>
                  <a:schemeClr val="bg1"/>
                </a:solidFill>
              </a:rPr>
              <a:t>BMIH4005</a:t>
            </a:r>
            <a:endParaRPr lang="en-GB" dirty="0"/>
          </a:p>
        </p:txBody>
      </p:sp>
    </p:spTree>
    <p:extLst>
      <p:ext uri="{BB962C8B-B14F-4D97-AF65-F5344CB8AC3E}">
        <p14:creationId xmlns:p14="http://schemas.microsoft.com/office/powerpoint/2010/main" val="359003959"/>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880443-785D-4A51-88B1-F060D739D628}"/>
              </a:ext>
            </a:extLst>
          </p:cNvPr>
          <p:cNvSpPr>
            <a:spLocks noGrp="1"/>
          </p:cNvSpPr>
          <p:nvPr>
            <p:ph type="title"/>
          </p:nvPr>
        </p:nvSpPr>
        <p:spPr>
          <a:xfrm>
            <a:off x="7464614" y="1783959"/>
            <a:ext cx="4087306" cy="2889114"/>
          </a:xfrm>
        </p:spPr>
        <p:txBody>
          <a:bodyPr vert="horz" lIns="91440" tIns="45720" rIns="91440" bIns="45720" rtlCol="0" anchor="b">
            <a:normAutofit/>
          </a:bodyPr>
          <a:lstStyle/>
          <a:p>
            <a:r>
              <a:rPr lang="en-US" sz="5000" b="1">
                <a:solidFill>
                  <a:schemeClr val="tx1"/>
                </a:solidFill>
                <a:latin typeface="+mj-lt"/>
                <a:cs typeface="+mj-cs"/>
              </a:rPr>
              <a:t>Welcome to International Hotel Management!</a:t>
            </a:r>
            <a:endParaRPr lang="en-US" sz="5000">
              <a:solidFill>
                <a:schemeClr val="tx1"/>
              </a:solidFill>
              <a:latin typeface="+mj-lt"/>
              <a:cs typeface="+mj-cs"/>
            </a:endParaRPr>
          </a:p>
        </p:txBody>
      </p:sp>
      <p:sp>
        <p:nvSpPr>
          <p:cNvPr id="15" name="Freeform: Shape 14">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 name="Picture 2">
            <a:extLst>
              <a:ext uri="{FF2B5EF4-FFF2-40B4-BE49-F238E27FC236}">
                <a16:creationId xmlns:a16="http://schemas.microsoft.com/office/drawing/2014/main" id="{7885DC6B-DDF2-4B94-A17A-F0975B92FE81}"/>
              </a:ext>
            </a:extLst>
          </p:cNvPr>
          <p:cNvPicPr>
            <a:picLocks noChangeAspect="1"/>
          </p:cNvPicPr>
          <p:nvPr/>
        </p:nvPicPr>
        <p:blipFill rotWithShape="1">
          <a:blip r:embed="rId3"/>
          <a:srcRect l="9952" r="8828"/>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278524518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8AA0B-ED35-4345-8D1C-7F296568289B}"/>
              </a:ext>
            </a:extLst>
          </p:cNvPr>
          <p:cNvSpPr>
            <a:spLocks noGrp="1"/>
          </p:cNvSpPr>
          <p:nvPr>
            <p:ph type="title"/>
          </p:nvPr>
        </p:nvSpPr>
        <p:spPr>
          <a:xfrm>
            <a:off x="528810" y="1274327"/>
            <a:ext cx="11082968" cy="3863164"/>
          </a:xfrm>
        </p:spPr>
        <p:txBody>
          <a:bodyPr/>
          <a:lstStyle/>
          <a:p>
            <a:pPr algn="ctr"/>
            <a:r>
              <a:rPr lang="en-GB" sz="3200" dirty="0"/>
              <a:t>Before we start</a:t>
            </a:r>
            <a:br>
              <a:rPr lang="en-GB" sz="2000" dirty="0"/>
            </a:br>
            <a:br>
              <a:rPr lang="en-GB" sz="2000" dirty="0"/>
            </a:br>
            <a:r>
              <a:rPr lang="en-GB" sz="2000" dirty="0"/>
              <a:t>As there are quite a few of us here, please ensure that your microphone is muted during all teaching until you are asked a question or there is a group discussion to prevent background noise.</a:t>
            </a:r>
            <a:br>
              <a:rPr lang="en-GB" sz="2000" dirty="0"/>
            </a:br>
            <a:br>
              <a:rPr lang="en-GB" sz="2000" dirty="0"/>
            </a:br>
            <a:r>
              <a:rPr lang="en-GB" sz="2000" dirty="0">
                <a:solidFill>
                  <a:srgbClr val="FF0000"/>
                </a:solidFill>
                <a:highlight>
                  <a:srgbClr val="FFFF00"/>
                </a:highlight>
              </a:rPr>
              <a:t>Your camera must be always on during lectures please. </a:t>
            </a:r>
            <a:br>
              <a:rPr lang="en-GB" sz="2000" dirty="0">
                <a:solidFill>
                  <a:srgbClr val="FF0000"/>
                </a:solidFill>
                <a:highlight>
                  <a:srgbClr val="FFFF00"/>
                </a:highlight>
              </a:rPr>
            </a:br>
            <a:r>
              <a:rPr lang="en-GB" sz="2000" dirty="0"/>
              <a:t>use the Teams university background to protect your privacy.</a:t>
            </a:r>
            <a:br>
              <a:rPr lang="en-GB" sz="2000" dirty="0">
                <a:solidFill>
                  <a:srgbClr val="FF0000"/>
                </a:solidFill>
                <a:highlight>
                  <a:srgbClr val="FFFF00"/>
                </a:highlight>
              </a:rPr>
            </a:br>
            <a:br>
              <a:rPr lang="en-GB" sz="2000" dirty="0">
                <a:solidFill>
                  <a:srgbClr val="FF0000"/>
                </a:solidFill>
                <a:highlight>
                  <a:srgbClr val="FFFF00"/>
                </a:highlight>
              </a:rPr>
            </a:br>
            <a:r>
              <a:rPr lang="en-GB" sz="2000" dirty="0">
                <a:solidFill>
                  <a:srgbClr val="FF0000"/>
                </a:solidFill>
                <a:highlight>
                  <a:srgbClr val="FFFF00"/>
                </a:highlight>
              </a:rPr>
              <a:t>YOU must join via a laptop or PC/MAC </a:t>
            </a:r>
            <a:br>
              <a:rPr lang="en-GB" sz="2000" dirty="0">
                <a:solidFill>
                  <a:srgbClr val="FF0000"/>
                </a:solidFill>
                <a:highlight>
                  <a:srgbClr val="FFFF00"/>
                </a:highlight>
              </a:rPr>
            </a:br>
            <a:br>
              <a:rPr lang="en-GB" sz="2000" dirty="0">
                <a:solidFill>
                  <a:srgbClr val="FF0000"/>
                </a:solidFill>
                <a:highlight>
                  <a:srgbClr val="FFFF00"/>
                </a:highlight>
              </a:rPr>
            </a:br>
            <a:r>
              <a:rPr lang="en-GB" sz="2000" dirty="0">
                <a:solidFill>
                  <a:srgbClr val="FF0000"/>
                </a:solidFill>
                <a:highlight>
                  <a:srgbClr val="FFFF00"/>
                </a:highlight>
              </a:rPr>
              <a:t>You will be removed and logged as absent if you fail to adhere to these</a:t>
            </a:r>
            <a:br>
              <a:rPr lang="en-GB" sz="2000" dirty="0"/>
            </a:br>
            <a:br>
              <a:rPr lang="en-GB" sz="2000" dirty="0"/>
            </a:br>
            <a:r>
              <a:rPr lang="en-GB" sz="2000" dirty="0"/>
              <a:t>This and all sessions will be recorded so that you can watch it again</a:t>
            </a:r>
            <a:br>
              <a:rPr lang="en-GB" sz="2000" dirty="0"/>
            </a:br>
            <a:endParaRPr lang="en-GB" sz="2000" dirty="0"/>
          </a:p>
        </p:txBody>
      </p:sp>
    </p:spTree>
    <p:extLst>
      <p:ext uri="{BB962C8B-B14F-4D97-AF65-F5344CB8AC3E}">
        <p14:creationId xmlns:p14="http://schemas.microsoft.com/office/powerpoint/2010/main" val="35118224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90497-6B7A-43AE-AC13-D2F048447F39}"/>
              </a:ext>
            </a:extLst>
          </p:cNvPr>
          <p:cNvSpPr>
            <a:spLocks noGrp="1"/>
          </p:cNvSpPr>
          <p:nvPr>
            <p:ph type="title"/>
          </p:nvPr>
        </p:nvSpPr>
        <p:spPr>
          <a:xfrm>
            <a:off x="2832254" y="1026139"/>
            <a:ext cx="10515600" cy="1325563"/>
          </a:xfrm>
        </p:spPr>
        <p:txBody>
          <a:bodyPr/>
          <a:lstStyle/>
          <a:p>
            <a:r>
              <a:rPr lang="en-GB" sz="4000" b="1" dirty="0">
                <a:solidFill>
                  <a:schemeClr val="bg1"/>
                </a:solidFill>
              </a:rPr>
              <a:t>Attendance and Engagement</a:t>
            </a:r>
          </a:p>
        </p:txBody>
      </p:sp>
      <p:sp>
        <p:nvSpPr>
          <p:cNvPr id="3" name="Content Placeholder 2">
            <a:extLst>
              <a:ext uri="{FF2B5EF4-FFF2-40B4-BE49-F238E27FC236}">
                <a16:creationId xmlns:a16="http://schemas.microsoft.com/office/drawing/2014/main" id="{86BCB47E-819E-45CE-8354-3003F3AD8C23}"/>
              </a:ext>
            </a:extLst>
          </p:cNvPr>
          <p:cNvSpPr>
            <a:spLocks noGrp="1"/>
          </p:cNvSpPr>
          <p:nvPr>
            <p:ph idx="1"/>
          </p:nvPr>
        </p:nvSpPr>
        <p:spPr>
          <a:xfrm>
            <a:off x="793213" y="1995267"/>
            <a:ext cx="10928733" cy="3704749"/>
          </a:xfrm>
        </p:spPr>
        <p:txBody>
          <a:bodyPr/>
          <a:lstStyle/>
          <a:p>
            <a:pPr>
              <a:buFont typeface="Wingdings" panose="05000000000000000000" pitchFamily="2" charset="2"/>
              <a:buChar char="Ø"/>
            </a:pPr>
            <a:r>
              <a:rPr lang="en-GB" sz="2400" dirty="0">
                <a:solidFill>
                  <a:schemeClr val="bg1"/>
                </a:solidFill>
              </a:rPr>
              <a:t> You should attend every class. </a:t>
            </a:r>
            <a:br>
              <a:rPr lang="en-GB" sz="2400" dirty="0">
                <a:solidFill>
                  <a:schemeClr val="bg1"/>
                </a:solidFill>
              </a:rPr>
            </a:br>
            <a:endParaRPr lang="en-GB" sz="2400" dirty="0">
              <a:solidFill>
                <a:schemeClr val="bg1"/>
              </a:solidFill>
            </a:endParaRPr>
          </a:p>
          <a:p>
            <a:pPr>
              <a:buFont typeface="Wingdings" panose="05000000000000000000" pitchFamily="2" charset="2"/>
              <a:buChar char="Ø"/>
            </a:pPr>
            <a:r>
              <a:rPr lang="en-GB" sz="2400" dirty="0">
                <a:solidFill>
                  <a:schemeClr val="bg1"/>
                </a:solidFill>
              </a:rPr>
              <a:t> You should have a private space to do this so that you can  concentrate fully on the lesson. </a:t>
            </a:r>
            <a:br>
              <a:rPr lang="en-GB" sz="2400" dirty="0">
                <a:solidFill>
                  <a:schemeClr val="bg1"/>
                </a:solidFill>
              </a:rPr>
            </a:br>
            <a:endParaRPr lang="en-GB" sz="2400" dirty="0">
              <a:solidFill>
                <a:schemeClr val="bg1"/>
              </a:solidFill>
            </a:endParaRPr>
          </a:p>
          <a:p>
            <a:pPr>
              <a:buFont typeface="Wingdings" panose="05000000000000000000" pitchFamily="2" charset="2"/>
              <a:buChar char="Ø"/>
            </a:pPr>
            <a:r>
              <a:rPr lang="en-GB" sz="2400" dirty="0">
                <a:solidFill>
                  <a:schemeClr val="bg1"/>
                </a:solidFill>
              </a:rPr>
              <a:t> </a:t>
            </a:r>
            <a:r>
              <a:rPr lang="en-GB" sz="2400" u="sng" dirty="0">
                <a:solidFill>
                  <a:schemeClr val="bg1"/>
                </a:solidFill>
              </a:rPr>
              <a:t>You should not be at work, shopping, driving or caring for children. </a:t>
            </a:r>
            <a:br>
              <a:rPr lang="en-GB" sz="2400" dirty="0">
                <a:solidFill>
                  <a:schemeClr val="bg1"/>
                </a:solidFill>
              </a:rPr>
            </a:br>
            <a:endParaRPr lang="en-GB" sz="2400" dirty="0">
              <a:solidFill>
                <a:schemeClr val="bg1"/>
              </a:solidFill>
            </a:endParaRPr>
          </a:p>
          <a:p>
            <a:pPr>
              <a:buFont typeface="Wingdings" panose="05000000000000000000" pitchFamily="2" charset="2"/>
              <a:buChar char="Ø"/>
            </a:pPr>
            <a:r>
              <a:rPr lang="en-GB" sz="2400" dirty="0">
                <a:solidFill>
                  <a:schemeClr val="bg1"/>
                </a:solidFill>
              </a:rPr>
              <a:t> You should </a:t>
            </a:r>
            <a:r>
              <a:rPr lang="en-GB" sz="2400" b="1" dirty="0">
                <a:solidFill>
                  <a:srgbClr val="FF0000"/>
                </a:solidFill>
                <a:highlight>
                  <a:srgbClr val="FFFF00"/>
                </a:highlight>
              </a:rPr>
              <a:t>not be joining on your phones.</a:t>
            </a:r>
            <a:r>
              <a:rPr lang="en-GB" sz="2400" dirty="0">
                <a:solidFill>
                  <a:srgbClr val="FF0000"/>
                </a:solidFill>
                <a:highlight>
                  <a:srgbClr val="FFFF00"/>
                </a:highlight>
              </a:rPr>
              <a:t> </a:t>
            </a:r>
            <a:br>
              <a:rPr lang="en-GB" sz="2400" dirty="0"/>
            </a:br>
            <a:endParaRPr lang="en-GB" sz="2400" dirty="0"/>
          </a:p>
          <a:p>
            <a:pPr>
              <a:buFont typeface="Wingdings" panose="05000000000000000000" pitchFamily="2" charset="2"/>
              <a:buChar char="Ø"/>
            </a:pPr>
            <a:endParaRPr lang="en-GB" sz="2400" dirty="0"/>
          </a:p>
        </p:txBody>
      </p:sp>
    </p:spTree>
    <p:extLst>
      <p:ext uri="{BB962C8B-B14F-4D97-AF65-F5344CB8AC3E}">
        <p14:creationId xmlns:p14="http://schemas.microsoft.com/office/powerpoint/2010/main" val="32779499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90497-6B7A-43AE-AC13-D2F048447F39}"/>
              </a:ext>
            </a:extLst>
          </p:cNvPr>
          <p:cNvSpPr>
            <a:spLocks noGrp="1"/>
          </p:cNvSpPr>
          <p:nvPr>
            <p:ph type="title"/>
          </p:nvPr>
        </p:nvSpPr>
        <p:spPr>
          <a:xfrm>
            <a:off x="3342473" y="1048110"/>
            <a:ext cx="7886700" cy="624579"/>
          </a:xfrm>
        </p:spPr>
        <p:txBody>
          <a:bodyPr/>
          <a:lstStyle/>
          <a:p>
            <a:r>
              <a:rPr lang="en-GB" sz="4000" b="1" dirty="0">
                <a:solidFill>
                  <a:schemeClr val="bg1"/>
                </a:solidFill>
              </a:rPr>
              <a:t>Why is this important?</a:t>
            </a:r>
          </a:p>
        </p:txBody>
      </p:sp>
      <p:sp>
        <p:nvSpPr>
          <p:cNvPr id="3" name="Content Placeholder 2">
            <a:extLst>
              <a:ext uri="{FF2B5EF4-FFF2-40B4-BE49-F238E27FC236}">
                <a16:creationId xmlns:a16="http://schemas.microsoft.com/office/drawing/2014/main" id="{86BCB47E-819E-45CE-8354-3003F3AD8C23}"/>
              </a:ext>
            </a:extLst>
          </p:cNvPr>
          <p:cNvSpPr>
            <a:spLocks noGrp="1"/>
          </p:cNvSpPr>
          <p:nvPr>
            <p:ph idx="1"/>
          </p:nvPr>
        </p:nvSpPr>
        <p:spPr>
          <a:xfrm>
            <a:off x="297455" y="1672689"/>
            <a:ext cx="11894545" cy="4164660"/>
          </a:xfrm>
        </p:spPr>
        <p:txBody>
          <a:bodyPr/>
          <a:lstStyle/>
          <a:p>
            <a:pPr>
              <a:buFont typeface="Wingdings" panose="05000000000000000000" pitchFamily="2" charset="2"/>
              <a:buChar char="Ø"/>
            </a:pPr>
            <a:r>
              <a:rPr lang="en-GB" sz="2400" dirty="0">
                <a:solidFill>
                  <a:schemeClr val="bg1"/>
                </a:solidFill>
              </a:rPr>
              <a:t> You should be using a </a:t>
            </a:r>
            <a:r>
              <a:rPr lang="en-GB" sz="2400" b="1" dirty="0">
                <a:solidFill>
                  <a:schemeClr val="bg1"/>
                </a:solidFill>
              </a:rPr>
              <a:t>desktop or laptop device </a:t>
            </a:r>
            <a:r>
              <a:rPr lang="en-GB" sz="2400" dirty="0">
                <a:solidFill>
                  <a:schemeClr val="bg1"/>
                </a:solidFill>
              </a:rPr>
              <a:t>with video, speakers and a microphone. </a:t>
            </a:r>
          </a:p>
          <a:p>
            <a:pPr>
              <a:buFont typeface="Wingdings" panose="05000000000000000000" pitchFamily="2" charset="2"/>
              <a:buChar char="Ø"/>
            </a:pPr>
            <a:endParaRPr lang="en-GB" sz="2400" dirty="0">
              <a:solidFill>
                <a:schemeClr val="bg1"/>
              </a:solidFill>
            </a:endParaRPr>
          </a:p>
          <a:p>
            <a:pPr>
              <a:buFont typeface="Wingdings" panose="05000000000000000000" pitchFamily="2" charset="2"/>
              <a:buChar char="Ø"/>
            </a:pPr>
            <a:r>
              <a:rPr lang="en-GB" sz="2400" dirty="0">
                <a:solidFill>
                  <a:schemeClr val="bg1"/>
                </a:solidFill>
              </a:rPr>
              <a:t>You will need to be able to access documents, write assignments and create presentations. </a:t>
            </a:r>
            <a:br>
              <a:rPr lang="en-GB" sz="2400" dirty="0">
                <a:solidFill>
                  <a:schemeClr val="bg1"/>
                </a:solidFill>
              </a:rPr>
            </a:br>
            <a:endParaRPr lang="en-GB" sz="2400" dirty="0">
              <a:solidFill>
                <a:schemeClr val="bg1"/>
              </a:solidFill>
            </a:endParaRPr>
          </a:p>
          <a:p>
            <a:pPr>
              <a:buFont typeface="Wingdings" panose="05000000000000000000" pitchFamily="2" charset="2"/>
              <a:buChar char="Ø"/>
            </a:pPr>
            <a:r>
              <a:rPr lang="en-GB" sz="2400" dirty="0">
                <a:solidFill>
                  <a:schemeClr val="bg1"/>
                </a:solidFill>
              </a:rPr>
              <a:t> You will be asked to share your screen and “present” your work</a:t>
            </a:r>
            <a:br>
              <a:rPr lang="en-GB" sz="2400" dirty="0">
                <a:solidFill>
                  <a:schemeClr val="bg1"/>
                </a:solidFill>
              </a:rPr>
            </a:br>
            <a:endParaRPr lang="en-GB" sz="2400" b="1" dirty="0">
              <a:solidFill>
                <a:schemeClr val="bg1"/>
              </a:solidFill>
            </a:endParaRPr>
          </a:p>
          <a:p>
            <a:pPr>
              <a:buFont typeface="Wingdings" panose="05000000000000000000" pitchFamily="2" charset="2"/>
              <a:buChar char="Ø"/>
            </a:pPr>
            <a:r>
              <a:rPr lang="en-GB" sz="2400" dirty="0">
                <a:solidFill>
                  <a:schemeClr val="bg1"/>
                </a:solidFill>
              </a:rPr>
              <a:t> </a:t>
            </a:r>
            <a:r>
              <a:rPr lang="en-GB" sz="2400" b="1" dirty="0">
                <a:solidFill>
                  <a:schemeClr val="bg1"/>
                </a:solidFill>
              </a:rPr>
              <a:t>These are all things that are either not possible or incredibly difficult to do on a phone.</a:t>
            </a:r>
            <a:br>
              <a:rPr lang="en-GB" sz="2400" b="1" dirty="0"/>
            </a:br>
            <a:endParaRPr lang="en-GB" sz="2400" b="1" dirty="0"/>
          </a:p>
        </p:txBody>
      </p:sp>
    </p:spTree>
    <p:extLst>
      <p:ext uri="{BB962C8B-B14F-4D97-AF65-F5344CB8AC3E}">
        <p14:creationId xmlns:p14="http://schemas.microsoft.com/office/powerpoint/2010/main" val="39735633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90497-6B7A-43AE-AC13-D2F048447F39}"/>
              </a:ext>
            </a:extLst>
          </p:cNvPr>
          <p:cNvSpPr>
            <a:spLocks noGrp="1"/>
          </p:cNvSpPr>
          <p:nvPr>
            <p:ph type="title"/>
          </p:nvPr>
        </p:nvSpPr>
        <p:spPr>
          <a:xfrm>
            <a:off x="4521277" y="1202408"/>
            <a:ext cx="3135446" cy="624579"/>
          </a:xfrm>
        </p:spPr>
        <p:txBody>
          <a:bodyPr/>
          <a:lstStyle/>
          <a:p>
            <a:r>
              <a:rPr lang="en-GB" sz="4000" b="1" dirty="0">
                <a:solidFill>
                  <a:schemeClr val="bg1"/>
                </a:solidFill>
              </a:rPr>
              <a:t>Get a laptop!</a:t>
            </a:r>
          </a:p>
        </p:txBody>
      </p:sp>
      <p:sp>
        <p:nvSpPr>
          <p:cNvPr id="3" name="Content Placeholder 2">
            <a:extLst>
              <a:ext uri="{FF2B5EF4-FFF2-40B4-BE49-F238E27FC236}">
                <a16:creationId xmlns:a16="http://schemas.microsoft.com/office/drawing/2014/main" id="{86BCB47E-819E-45CE-8354-3003F3AD8C23}"/>
              </a:ext>
            </a:extLst>
          </p:cNvPr>
          <p:cNvSpPr>
            <a:spLocks noGrp="1"/>
          </p:cNvSpPr>
          <p:nvPr>
            <p:ph idx="1"/>
          </p:nvPr>
        </p:nvSpPr>
        <p:spPr>
          <a:xfrm>
            <a:off x="407624" y="2174963"/>
            <a:ext cx="11688895" cy="4295877"/>
          </a:xfrm>
        </p:spPr>
        <p:txBody>
          <a:bodyPr/>
          <a:lstStyle/>
          <a:p>
            <a:pPr>
              <a:buFont typeface="Wingdings" panose="05000000000000000000" pitchFamily="2" charset="2"/>
              <a:buChar char="Ø"/>
            </a:pPr>
            <a:r>
              <a:rPr lang="en-GB" sz="2400" dirty="0">
                <a:solidFill>
                  <a:schemeClr val="bg1"/>
                </a:solidFill>
              </a:rPr>
              <a:t>Therefore, we ask you to purchase a laptop if you don’t already own one, </a:t>
            </a:r>
            <a:r>
              <a:rPr lang="en-GB" sz="2400" b="1" dirty="0">
                <a:solidFill>
                  <a:schemeClr val="bg1"/>
                </a:solidFill>
              </a:rPr>
              <a:t>by the end of Week 2</a:t>
            </a:r>
            <a:r>
              <a:rPr lang="en-GB" sz="2400" dirty="0">
                <a:solidFill>
                  <a:schemeClr val="bg1"/>
                </a:solidFill>
              </a:rPr>
              <a:t>.</a:t>
            </a:r>
          </a:p>
          <a:p>
            <a:pPr>
              <a:buFont typeface="Wingdings" panose="05000000000000000000" pitchFamily="2" charset="2"/>
              <a:buChar char="Ø"/>
            </a:pPr>
            <a:r>
              <a:rPr lang="en-GB" sz="2400" dirty="0">
                <a:solidFill>
                  <a:schemeClr val="bg1"/>
                </a:solidFill>
              </a:rPr>
              <a:t> Failure to do so within this time period will result in you being reported to the Level 4 Lead in Week 3. </a:t>
            </a:r>
          </a:p>
          <a:p>
            <a:pPr marL="342900" indent="-342900">
              <a:buFont typeface="Wingdings" panose="05000000000000000000" pitchFamily="2" charset="2"/>
              <a:buChar char="Ø"/>
            </a:pPr>
            <a:r>
              <a:rPr lang="en-GB" sz="2400" dirty="0">
                <a:solidFill>
                  <a:schemeClr val="bg1"/>
                </a:solidFill>
              </a:rPr>
              <a:t>The University offers bursaries that can provide a suitable device and/or contribute towards connectivity costs if you need some financial help with this. </a:t>
            </a:r>
          </a:p>
          <a:p>
            <a:pPr marL="0" indent="0">
              <a:buNone/>
            </a:pPr>
            <a:r>
              <a:rPr lang="en-GB" sz="2400" dirty="0">
                <a:solidFill>
                  <a:schemeClr val="bg1"/>
                </a:solidFill>
                <a:hlinkClick r:id="rId2">
                  <a:extLst>
                    <a:ext uri="{A12FA001-AC4F-418D-AE19-62706E023703}">
                      <ahyp:hlinkClr xmlns:ahyp="http://schemas.microsoft.com/office/drawing/2018/hyperlinkcolor" val="tx"/>
                    </a:ext>
                  </a:extLst>
                </a:hlinkClick>
              </a:rPr>
              <a:t>-Digital Connectivity Bursary Application Form</a:t>
            </a:r>
            <a:endParaRPr lang="en-GB" sz="2400" dirty="0">
              <a:solidFill>
                <a:schemeClr val="bg1"/>
              </a:solidFill>
            </a:endParaRPr>
          </a:p>
          <a:p>
            <a:pPr marL="0" indent="0">
              <a:buNone/>
            </a:pPr>
            <a:r>
              <a:rPr lang="en-GB" sz="2400" b="1" dirty="0">
                <a:solidFill>
                  <a:schemeClr val="bg1"/>
                </a:solidFill>
                <a:hlinkClick r:id="rId3">
                  <a:extLst>
                    <a:ext uri="{A12FA001-AC4F-418D-AE19-62706E023703}">
                      <ahyp:hlinkClr xmlns:ahyp="http://schemas.microsoft.com/office/drawing/2018/hyperlinkcolor" val="tx"/>
                    </a:ext>
                  </a:extLst>
                </a:hlinkClick>
              </a:rPr>
              <a:t>-Undergraduate Bursaries</a:t>
            </a:r>
            <a:endParaRPr lang="en-GB" sz="2400" b="1" dirty="0">
              <a:solidFill>
                <a:schemeClr val="bg1"/>
              </a:solidFill>
            </a:endParaRPr>
          </a:p>
          <a:p>
            <a:pPr marL="0" indent="0">
              <a:buNone/>
            </a:pPr>
            <a:endParaRPr lang="en-GB" sz="2400" dirty="0">
              <a:solidFill>
                <a:schemeClr val="bg1"/>
              </a:solidFill>
            </a:endParaRPr>
          </a:p>
        </p:txBody>
      </p:sp>
    </p:spTree>
    <p:extLst>
      <p:ext uri="{BB962C8B-B14F-4D97-AF65-F5344CB8AC3E}">
        <p14:creationId xmlns:p14="http://schemas.microsoft.com/office/powerpoint/2010/main" val="25508069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3">
            <a:extLst>
              <a:ext uri="{FF2B5EF4-FFF2-40B4-BE49-F238E27FC236}">
                <a16:creationId xmlns:a16="http://schemas.microsoft.com/office/drawing/2014/main" id="{A44CB4EE-83AD-4C56-872E-1E3F03E70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Freeform: Shape 35">
            <a:extLst>
              <a:ext uri="{FF2B5EF4-FFF2-40B4-BE49-F238E27FC236}">
                <a16:creationId xmlns:a16="http://schemas.microsoft.com/office/drawing/2014/main" id="{9255E12D-D5B1-4FC4-8749-1071889607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42164" y="-1"/>
            <a:ext cx="759618" cy="6858000"/>
          </a:xfrm>
          <a:custGeom>
            <a:avLst/>
            <a:gdLst>
              <a:gd name="connsiteX0" fmla="*/ 2273 w 759618"/>
              <a:gd name="connsiteY0" fmla="*/ 0 h 6858000"/>
              <a:gd name="connsiteX1" fmla="*/ 759617 w 759618"/>
              <a:gd name="connsiteY1" fmla="*/ 0 h 6858000"/>
              <a:gd name="connsiteX2" fmla="*/ 759617 w 759618"/>
              <a:gd name="connsiteY2" fmla="*/ 1613807 h 6858000"/>
              <a:gd name="connsiteX3" fmla="*/ 759618 w 759618"/>
              <a:gd name="connsiteY3" fmla="*/ 1613808 h 6858000"/>
              <a:gd name="connsiteX4" fmla="*/ 759618 w 759618"/>
              <a:gd name="connsiteY4" fmla="*/ 6858000 h 6858000"/>
              <a:gd name="connsiteX5" fmla="*/ 0 w 759618"/>
              <a:gd name="connsiteY5" fmla="*/ 6391227 h 6858000"/>
              <a:gd name="connsiteX6" fmla="*/ 0 w 759618"/>
              <a:gd name="connsiteY6" fmla="*/ 1147035 h 6858000"/>
              <a:gd name="connsiteX7" fmla="*/ 2273 w 759618"/>
              <a:gd name="connsiteY7" fmla="*/ 114843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59618" h="6858000">
                <a:moveTo>
                  <a:pt x="2273" y="0"/>
                </a:moveTo>
                <a:lnTo>
                  <a:pt x="759617" y="0"/>
                </a:lnTo>
                <a:lnTo>
                  <a:pt x="759617" y="1613807"/>
                </a:lnTo>
                <a:lnTo>
                  <a:pt x="759618" y="1613808"/>
                </a:lnTo>
                <a:lnTo>
                  <a:pt x="759618" y="6858000"/>
                </a:lnTo>
                <a:lnTo>
                  <a:pt x="0" y="6391227"/>
                </a:lnTo>
                <a:lnTo>
                  <a:pt x="0" y="1147035"/>
                </a:lnTo>
                <a:lnTo>
                  <a:pt x="2273" y="1148432"/>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noAutofit/>
          </a:bodyPr>
          <a:lstStyle/>
          <a:p>
            <a:endParaRPr lang="en-US">
              <a:solidFill>
                <a:schemeClr val="tx1"/>
              </a:solidFill>
            </a:endParaRPr>
          </a:p>
        </p:txBody>
      </p:sp>
      <p:sp>
        <p:nvSpPr>
          <p:cNvPr id="73" name="Freeform 7">
            <a:extLst>
              <a:ext uri="{FF2B5EF4-FFF2-40B4-BE49-F238E27FC236}">
                <a16:creationId xmlns:a16="http://schemas.microsoft.com/office/drawing/2014/main" id="{9B20A794-0515-443F-9764-44A6569EC3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879652"/>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pic>
        <p:nvPicPr>
          <p:cNvPr id="6" name="Picture 5">
            <a:extLst>
              <a:ext uri="{FF2B5EF4-FFF2-40B4-BE49-F238E27FC236}">
                <a16:creationId xmlns:a16="http://schemas.microsoft.com/office/drawing/2014/main" id="{B97F6D9A-FBC6-2CB5-256A-533D49F6E9FC}"/>
              </a:ext>
            </a:extLst>
          </p:cNvPr>
          <p:cNvPicPr>
            <a:picLocks noChangeAspect="1"/>
          </p:cNvPicPr>
          <p:nvPr/>
        </p:nvPicPr>
        <p:blipFill rotWithShape="1">
          <a:blip r:embed="rId2"/>
          <a:srcRect t="624"/>
          <a:stretch/>
        </p:blipFill>
        <p:spPr>
          <a:xfrm>
            <a:off x="1" y="1"/>
            <a:ext cx="4634682" cy="6141008"/>
          </a:xfrm>
          <a:prstGeom prst="rect">
            <a:avLst/>
          </a:prstGeom>
        </p:spPr>
      </p:pic>
      <p:sp>
        <p:nvSpPr>
          <p:cNvPr id="74" name="Rectangle 8">
            <a:extLst>
              <a:ext uri="{FF2B5EF4-FFF2-40B4-BE49-F238E27FC236}">
                <a16:creationId xmlns:a16="http://schemas.microsoft.com/office/drawing/2014/main" id="{A9CE15CA-2228-4197-93B9-E41A1DC42D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
            <a:ext cx="7287170" cy="6857999"/>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422CCE67-C34A-480C-92CB-3D52CECD0757}"/>
              </a:ext>
            </a:extLst>
          </p:cNvPr>
          <p:cNvSpPr>
            <a:spLocks noGrp="1"/>
          </p:cNvSpPr>
          <p:nvPr>
            <p:ph type="title"/>
          </p:nvPr>
        </p:nvSpPr>
        <p:spPr>
          <a:xfrm>
            <a:off x="5552841" y="643465"/>
            <a:ext cx="5840770" cy="1779626"/>
          </a:xfrm>
        </p:spPr>
        <p:txBody>
          <a:bodyPr vert="horz" lIns="91440" tIns="45720" rIns="91440" bIns="45720" rtlCol="0" anchor="ctr">
            <a:normAutofit/>
          </a:bodyPr>
          <a:lstStyle/>
          <a:p>
            <a:r>
              <a:rPr lang="en-US" sz="4000" b="1">
                <a:solidFill>
                  <a:srgbClr val="FFFFFF"/>
                </a:solidFill>
              </a:rPr>
              <a:t>Aims for today</a:t>
            </a:r>
          </a:p>
        </p:txBody>
      </p:sp>
      <p:sp>
        <p:nvSpPr>
          <p:cNvPr id="3" name="Content Placeholder 2">
            <a:extLst>
              <a:ext uri="{FF2B5EF4-FFF2-40B4-BE49-F238E27FC236}">
                <a16:creationId xmlns:a16="http://schemas.microsoft.com/office/drawing/2014/main" id="{129DA15B-EDB7-4EA8-93F9-99BFC0601F7E}"/>
              </a:ext>
            </a:extLst>
          </p:cNvPr>
          <p:cNvSpPr>
            <a:spLocks noGrp="1"/>
          </p:cNvSpPr>
          <p:nvPr>
            <p:ph idx="1"/>
          </p:nvPr>
        </p:nvSpPr>
        <p:spPr>
          <a:xfrm>
            <a:off x="5552840" y="2518012"/>
            <a:ext cx="5840770" cy="3622997"/>
          </a:xfrm>
        </p:spPr>
        <p:txBody>
          <a:bodyPr vert="horz" lIns="91440" tIns="45720" rIns="91440" bIns="45720" rtlCol="0" anchor="t">
            <a:normAutofit/>
          </a:bodyPr>
          <a:lstStyle/>
          <a:p>
            <a:pPr marL="0"/>
            <a:r>
              <a:rPr lang="en-US" sz="2000">
                <a:solidFill>
                  <a:srgbClr val="FEFFFF"/>
                </a:solidFill>
              </a:rPr>
              <a:t>For you to learn about </a:t>
            </a:r>
            <a:r>
              <a:rPr lang="en-US" sz="2000" b="1">
                <a:solidFill>
                  <a:srgbClr val="FEFFFF"/>
                </a:solidFill>
              </a:rPr>
              <a:t>me</a:t>
            </a:r>
            <a:r>
              <a:rPr lang="en-US" sz="2000">
                <a:solidFill>
                  <a:srgbClr val="FEFFFF"/>
                </a:solidFill>
              </a:rPr>
              <a:t> as your Module Tutor.</a:t>
            </a:r>
          </a:p>
          <a:p>
            <a:endParaRPr lang="en-US" sz="2000">
              <a:solidFill>
                <a:srgbClr val="FEFFFF"/>
              </a:solidFill>
            </a:endParaRPr>
          </a:p>
          <a:p>
            <a:pPr marL="0"/>
            <a:r>
              <a:rPr lang="en-US" sz="2000">
                <a:solidFill>
                  <a:srgbClr val="FEFFFF"/>
                </a:solidFill>
              </a:rPr>
              <a:t>For me to get to know about </a:t>
            </a:r>
            <a:r>
              <a:rPr lang="en-US" sz="2000" b="1">
                <a:solidFill>
                  <a:srgbClr val="FEFFFF"/>
                </a:solidFill>
              </a:rPr>
              <a:t>you</a:t>
            </a:r>
            <a:r>
              <a:rPr lang="en-US" sz="2000">
                <a:solidFill>
                  <a:srgbClr val="FEFFFF"/>
                </a:solidFill>
              </a:rPr>
              <a:t>.</a:t>
            </a:r>
          </a:p>
          <a:p>
            <a:endParaRPr lang="en-US" sz="2000">
              <a:solidFill>
                <a:srgbClr val="FEFFFF"/>
              </a:solidFill>
            </a:endParaRPr>
          </a:p>
          <a:p>
            <a:pPr marL="0"/>
            <a:r>
              <a:rPr lang="en-US" sz="2000">
                <a:solidFill>
                  <a:srgbClr val="FEFFFF"/>
                </a:solidFill>
              </a:rPr>
              <a:t>For </a:t>
            </a:r>
            <a:r>
              <a:rPr lang="en-US" sz="2000" b="1">
                <a:solidFill>
                  <a:srgbClr val="FEFFFF"/>
                </a:solidFill>
              </a:rPr>
              <a:t>you to meet each other </a:t>
            </a:r>
            <a:r>
              <a:rPr lang="en-US" sz="2000">
                <a:solidFill>
                  <a:srgbClr val="FEFFFF"/>
                </a:solidFill>
              </a:rPr>
              <a:t>as student colleagues.</a:t>
            </a:r>
          </a:p>
          <a:p>
            <a:endParaRPr lang="en-US" sz="2000">
              <a:solidFill>
                <a:srgbClr val="FEFFFF"/>
              </a:solidFill>
            </a:endParaRPr>
          </a:p>
          <a:p>
            <a:pPr marL="0"/>
            <a:r>
              <a:rPr lang="en-US" sz="2000">
                <a:solidFill>
                  <a:srgbClr val="FEFFFF"/>
                </a:solidFill>
              </a:rPr>
              <a:t>For </a:t>
            </a:r>
            <a:r>
              <a:rPr lang="en-US" sz="2000" b="1">
                <a:solidFill>
                  <a:srgbClr val="FEFFFF"/>
                </a:solidFill>
              </a:rPr>
              <a:t>all of us </a:t>
            </a:r>
            <a:r>
              <a:rPr lang="en-US" sz="2000">
                <a:solidFill>
                  <a:srgbClr val="FEFFFF"/>
                </a:solidFill>
              </a:rPr>
              <a:t>to have an understanding of  Module content &amp; have an introduction to marketing</a:t>
            </a:r>
          </a:p>
          <a:p>
            <a:pPr marL="0"/>
            <a:endParaRPr lang="en-US" sz="2000">
              <a:solidFill>
                <a:srgbClr val="FEFFFF"/>
              </a:solidFill>
            </a:endParaRPr>
          </a:p>
        </p:txBody>
      </p:sp>
      <p:pic>
        <p:nvPicPr>
          <p:cNvPr id="9" name="Picture 8">
            <a:extLst>
              <a:ext uri="{FF2B5EF4-FFF2-40B4-BE49-F238E27FC236}">
                <a16:creationId xmlns:a16="http://schemas.microsoft.com/office/drawing/2014/main" id="{95A138AE-3C73-5614-954C-ACB6BA29E32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 y="6025808"/>
            <a:ext cx="12188951" cy="879651"/>
          </a:xfrm>
          <a:prstGeom prst="rect">
            <a:avLst/>
          </a:prstGeom>
        </p:spPr>
      </p:pic>
    </p:spTree>
    <p:extLst>
      <p:ext uri="{BB962C8B-B14F-4D97-AF65-F5344CB8AC3E}">
        <p14:creationId xmlns:p14="http://schemas.microsoft.com/office/powerpoint/2010/main" val="29415644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BGRectangle">
            <a:extLst>
              <a:ext uri="{FF2B5EF4-FFF2-40B4-BE49-F238E27FC236}">
                <a16:creationId xmlns:a16="http://schemas.microsoft.com/office/drawing/2014/main" id="{44B42A97-2187-442B-BB48-39526296DA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D289C56C-FE15-3FC7-0F01-1CA5D6A59046}"/>
              </a:ext>
            </a:extLst>
          </p:cNvPr>
          <p:cNvPicPr>
            <a:picLocks noGrp="1" noChangeAspect="1"/>
          </p:cNvPicPr>
          <p:nvPr>
            <p:ph idx="1"/>
          </p:nvPr>
        </p:nvPicPr>
        <p:blipFill rotWithShape="1">
          <a:blip r:embed="rId3"/>
          <a:srcRect t="7407"/>
          <a:stretch/>
        </p:blipFill>
        <p:spPr>
          <a:xfrm>
            <a:off x="20" y="10"/>
            <a:ext cx="12191980" cy="4571990"/>
          </a:xfrm>
          <a:prstGeom prst="rect">
            <a:avLst/>
          </a:prstGeom>
        </p:spPr>
      </p:pic>
      <p:sp>
        <p:nvSpPr>
          <p:cNvPr id="12" name="!!Rectangle">
            <a:extLst>
              <a:ext uri="{FF2B5EF4-FFF2-40B4-BE49-F238E27FC236}">
                <a16:creationId xmlns:a16="http://schemas.microsoft.com/office/drawing/2014/main" id="{F40CA114-B78B-4E3B-A785-96745276B6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72457"/>
            <a:ext cx="12192000" cy="2285543"/>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Title 1">
            <a:extLst>
              <a:ext uri="{FF2B5EF4-FFF2-40B4-BE49-F238E27FC236}">
                <a16:creationId xmlns:a16="http://schemas.microsoft.com/office/drawing/2014/main" id="{37FBB7DA-E19C-4857-94AA-A3304A577C39}"/>
              </a:ext>
            </a:extLst>
          </p:cNvPr>
          <p:cNvSpPr>
            <a:spLocks noGrp="1"/>
          </p:cNvSpPr>
          <p:nvPr>
            <p:ph type="title"/>
          </p:nvPr>
        </p:nvSpPr>
        <p:spPr>
          <a:xfrm>
            <a:off x="-2582680" y="5082934"/>
            <a:ext cx="7834193" cy="1264588"/>
          </a:xfrm>
        </p:spPr>
        <p:txBody>
          <a:bodyPr vert="horz" lIns="91440" tIns="45720" rIns="91440" bIns="45720" rtlCol="0" anchor="ctr">
            <a:normAutofit/>
          </a:bodyPr>
          <a:lstStyle/>
          <a:p>
            <a:pPr algn="r"/>
            <a:r>
              <a:rPr lang="en-US" sz="6000" dirty="0"/>
              <a:t>Introductions…</a:t>
            </a:r>
          </a:p>
        </p:txBody>
      </p:sp>
      <p:sp>
        <p:nvSpPr>
          <p:cNvPr id="4" name="Text Placeholder 3">
            <a:extLst>
              <a:ext uri="{FF2B5EF4-FFF2-40B4-BE49-F238E27FC236}">
                <a16:creationId xmlns:a16="http://schemas.microsoft.com/office/drawing/2014/main" id="{511AEF2A-C93C-49EB-AF2D-D2BFEF1D09C9}"/>
              </a:ext>
            </a:extLst>
          </p:cNvPr>
          <p:cNvSpPr>
            <a:spLocks noGrp="1"/>
          </p:cNvSpPr>
          <p:nvPr>
            <p:ph type="body" sz="half" idx="2"/>
          </p:nvPr>
        </p:nvSpPr>
        <p:spPr>
          <a:xfrm>
            <a:off x="8480835" y="5035313"/>
            <a:ext cx="3740046" cy="1264587"/>
          </a:xfrm>
        </p:spPr>
        <p:txBody>
          <a:bodyPr vert="horz" lIns="91440" tIns="45720" rIns="91440" bIns="45720" rtlCol="0" anchor="ctr">
            <a:normAutofit/>
          </a:bodyPr>
          <a:lstStyle/>
          <a:p>
            <a:r>
              <a:rPr lang="en-US" sz="2000" dirty="0"/>
              <a:t>Module Leader: C.wilkin@uwtsd.ac.uk</a:t>
            </a:r>
          </a:p>
        </p:txBody>
      </p:sp>
      <p:sp>
        <p:nvSpPr>
          <p:cNvPr id="14" name="!!Line">
            <a:extLst>
              <a:ext uri="{FF2B5EF4-FFF2-40B4-BE49-F238E27FC236}">
                <a16:creationId xmlns:a16="http://schemas.microsoft.com/office/drawing/2014/main" id="{1B1D834C-2707-49B0-A3CE-334D83DFF0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5048" y="5266944"/>
            <a:ext cx="9144" cy="9144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7AD57585-6C80-C251-16C9-26CAF4BFC6E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6083166"/>
            <a:ext cx="12192000" cy="774824"/>
          </a:xfrm>
          <a:prstGeom prst="rect">
            <a:avLst/>
          </a:prstGeom>
        </p:spPr>
      </p:pic>
    </p:spTree>
    <p:extLst>
      <p:ext uri="{BB962C8B-B14F-4D97-AF65-F5344CB8AC3E}">
        <p14:creationId xmlns:p14="http://schemas.microsoft.com/office/powerpoint/2010/main" val="132293410"/>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CE87437-4D89-4B97-AA54-4B2835A4158D}"/>
              </a:ext>
            </a:extLst>
          </p:cNvPr>
          <p:cNvSpPr txBox="1"/>
          <p:nvPr/>
        </p:nvSpPr>
        <p:spPr>
          <a:xfrm>
            <a:off x="9407370" y="2463631"/>
            <a:ext cx="2139519" cy="2585323"/>
          </a:xfrm>
          <a:prstGeom prst="rect">
            <a:avLst/>
          </a:prstGeom>
          <a:noFill/>
        </p:spPr>
        <p:txBody>
          <a:bodyPr wrap="square">
            <a:spAutoFit/>
          </a:bodyPr>
          <a:lstStyle/>
          <a:p>
            <a:pPr algn="ctr" defTabSz="457200"/>
            <a:r>
              <a:rPr lang="en-GB" sz="5400" b="1" dirty="0">
                <a:solidFill>
                  <a:prstClr val="white"/>
                </a:solidFill>
                <a:latin typeface="Calibri" panose="020F0502020204030204"/>
              </a:rPr>
              <a:t>Who are you?</a:t>
            </a:r>
            <a:endParaRPr lang="en-GB" sz="5400" dirty="0">
              <a:solidFill>
                <a:prstClr val="white"/>
              </a:solidFill>
              <a:latin typeface="Calibri" panose="020F0502020204030204"/>
            </a:endParaRPr>
          </a:p>
        </p:txBody>
      </p:sp>
      <p:pic>
        <p:nvPicPr>
          <p:cNvPr id="4" name="Picture 3">
            <a:extLst>
              <a:ext uri="{FF2B5EF4-FFF2-40B4-BE49-F238E27FC236}">
                <a16:creationId xmlns:a16="http://schemas.microsoft.com/office/drawing/2014/main" id="{2AEDE804-4987-4C24-BC6A-7B4ABC2860DE}"/>
              </a:ext>
            </a:extLst>
          </p:cNvPr>
          <p:cNvPicPr>
            <a:picLocks noChangeAspect="1"/>
          </p:cNvPicPr>
          <p:nvPr/>
        </p:nvPicPr>
        <p:blipFill>
          <a:blip r:embed="rId3"/>
          <a:stretch>
            <a:fillRect/>
          </a:stretch>
        </p:blipFill>
        <p:spPr>
          <a:xfrm>
            <a:off x="2784630" y="840752"/>
            <a:ext cx="4170315" cy="4869085"/>
          </a:xfrm>
          <a:prstGeom prst="rect">
            <a:avLst/>
          </a:prstGeom>
        </p:spPr>
      </p:pic>
    </p:spTree>
    <p:extLst>
      <p:ext uri="{BB962C8B-B14F-4D97-AF65-F5344CB8AC3E}">
        <p14:creationId xmlns:p14="http://schemas.microsoft.com/office/powerpoint/2010/main" val="21764702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1CCD0-7089-4F17-8E8A-F2BB9F495714}"/>
              </a:ext>
            </a:extLst>
          </p:cNvPr>
          <p:cNvSpPr>
            <a:spLocks noGrp="1"/>
          </p:cNvSpPr>
          <p:nvPr>
            <p:ph type="title"/>
          </p:nvPr>
        </p:nvSpPr>
        <p:spPr>
          <a:xfrm>
            <a:off x="844626" y="1307132"/>
            <a:ext cx="4483223" cy="1325563"/>
          </a:xfrm>
        </p:spPr>
        <p:txBody>
          <a:bodyPr vert="horz" lIns="91440" tIns="45720" rIns="91440" bIns="45720" rtlCol="0" anchor="ctr">
            <a:normAutofit fontScale="90000"/>
          </a:bodyPr>
          <a:lstStyle/>
          <a:p>
            <a:r>
              <a:rPr lang="en-US" sz="4000" b="1" dirty="0">
                <a:latin typeface="+mj-lt"/>
                <a:cs typeface="+mj-cs"/>
              </a:rPr>
              <a:t>Accessing Information about this module</a:t>
            </a:r>
            <a:br>
              <a:rPr lang="en-US" sz="4000" b="1" dirty="0">
                <a:solidFill>
                  <a:schemeClr val="tx1"/>
                </a:solidFill>
                <a:latin typeface="+mj-lt"/>
                <a:cs typeface="+mj-cs"/>
              </a:rPr>
            </a:br>
            <a:br>
              <a:rPr lang="en-US" sz="2800" b="1" dirty="0">
                <a:solidFill>
                  <a:schemeClr val="tx1"/>
                </a:solidFill>
                <a:latin typeface="+mj-lt"/>
                <a:cs typeface="+mj-cs"/>
              </a:rPr>
            </a:br>
            <a:endParaRPr lang="en-US" sz="2800" dirty="0">
              <a:solidFill>
                <a:schemeClr val="tx1"/>
              </a:solidFill>
              <a:latin typeface="+mj-lt"/>
              <a:cs typeface="+mj-cs"/>
            </a:endParaRPr>
          </a:p>
        </p:txBody>
      </p:sp>
      <p:sp>
        <p:nvSpPr>
          <p:cNvPr id="3" name="Content Placeholder 2">
            <a:extLst>
              <a:ext uri="{FF2B5EF4-FFF2-40B4-BE49-F238E27FC236}">
                <a16:creationId xmlns:a16="http://schemas.microsoft.com/office/drawing/2014/main" id="{EF1AAAEA-A70D-481C-97DA-90301FF9B8D4}"/>
              </a:ext>
            </a:extLst>
          </p:cNvPr>
          <p:cNvSpPr txBox="1">
            <a:spLocks/>
          </p:cNvSpPr>
          <p:nvPr/>
        </p:nvSpPr>
        <p:spPr>
          <a:xfrm>
            <a:off x="844626" y="2369184"/>
            <a:ext cx="4199138" cy="3181684"/>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dirty="0">
                <a:solidFill>
                  <a:schemeClr val="bg1"/>
                </a:solidFill>
              </a:rPr>
              <a:t>There are two main ways that you are going to be able access information…</a:t>
            </a:r>
          </a:p>
          <a:p>
            <a:pPr marL="0" indent="0">
              <a:buNone/>
            </a:pPr>
            <a:endParaRPr lang="en-US" dirty="0">
              <a:solidFill>
                <a:schemeClr val="bg1"/>
              </a:solidFill>
            </a:endParaRPr>
          </a:p>
          <a:p>
            <a:pPr marL="0" indent="0">
              <a:buNone/>
            </a:pPr>
            <a:r>
              <a:rPr lang="en-US" dirty="0">
                <a:solidFill>
                  <a:schemeClr val="bg1"/>
                </a:solidFill>
              </a:rPr>
              <a:t>You're using one right now </a:t>
            </a:r>
          </a:p>
          <a:p>
            <a:pPr marL="0" indent="0">
              <a:buNone/>
            </a:pPr>
            <a:r>
              <a:rPr lang="en-US" dirty="0">
                <a:solidFill>
                  <a:schemeClr val="bg1"/>
                </a:solidFill>
              </a:rPr>
              <a:t>Microsoft Teams &amp; Moodle</a:t>
            </a:r>
          </a:p>
        </p:txBody>
      </p:sp>
      <p:pic>
        <p:nvPicPr>
          <p:cNvPr id="5" name="Picture 4">
            <a:extLst>
              <a:ext uri="{FF2B5EF4-FFF2-40B4-BE49-F238E27FC236}">
                <a16:creationId xmlns:a16="http://schemas.microsoft.com/office/drawing/2014/main" id="{5A78FF1A-CD67-4AFD-8ECA-FA557EA0D089}"/>
              </a:ext>
            </a:extLst>
          </p:cNvPr>
          <p:cNvPicPr>
            <a:picLocks noChangeAspect="1"/>
          </p:cNvPicPr>
          <p:nvPr/>
        </p:nvPicPr>
        <p:blipFill>
          <a:blip r:embed="rId3"/>
          <a:stretch>
            <a:fillRect/>
          </a:stretch>
        </p:blipFill>
        <p:spPr>
          <a:xfrm>
            <a:off x="7173029" y="599326"/>
            <a:ext cx="2949896" cy="2741177"/>
          </a:xfrm>
          <a:prstGeom prst="rect">
            <a:avLst/>
          </a:prstGeom>
        </p:spPr>
      </p:pic>
      <p:pic>
        <p:nvPicPr>
          <p:cNvPr id="4" name="Picture 3">
            <a:extLst>
              <a:ext uri="{FF2B5EF4-FFF2-40B4-BE49-F238E27FC236}">
                <a16:creationId xmlns:a16="http://schemas.microsoft.com/office/drawing/2014/main" id="{A3E92877-73BC-4158-94AE-A1921EB7B4B8}"/>
              </a:ext>
            </a:extLst>
          </p:cNvPr>
          <p:cNvPicPr>
            <a:picLocks noChangeAspect="1"/>
          </p:cNvPicPr>
          <p:nvPr/>
        </p:nvPicPr>
        <p:blipFill>
          <a:blip r:embed="rId4"/>
          <a:stretch>
            <a:fillRect/>
          </a:stretch>
        </p:blipFill>
        <p:spPr>
          <a:xfrm>
            <a:off x="6914710" y="3849277"/>
            <a:ext cx="3466539" cy="2319338"/>
          </a:xfrm>
          <a:prstGeom prst="rect">
            <a:avLst/>
          </a:prstGeom>
        </p:spPr>
      </p:pic>
    </p:spTree>
    <p:extLst>
      <p:ext uri="{BB962C8B-B14F-4D97-AF65-F5344CB8AC3E}">
        <p14:creationId xmlns:p14="http://schemas.microsoft.com/office/powerpoint/2010/main" val="12934957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217780-3E26-4313-8D4B-809F92730233}"/>
              </a:ext>
            </a:extLst>
          </p:cNvPr>
          <p:cNvSpPr>
            <a:spLocks noGrp="1"/>
          </p:cNvSpPr>
          <p:nvPr>
            <p:ph type="title"/>
          </p:nvPr>
        </p:nvSpPr>
        <p:spPr>
          <a:xfrm>
            <a:off x="1908286" y="1360193"/>
            <a:ext cx="4981079" cy="3426249"/>
          </a:xfrm>
        </p:spPr>
        <p:txBody>
          <a:bodyPr/>
          <a:lstStyle/>
          <a:p>
            <a:r>
              <a:rPr lang="en-GB" sz="2800" dirty="0"/>
              <a:t>Using Teams</a:t>
            </a:r>
            <a:br>
              <a:rPr lang="en-GB" sz="2800" dirty="0"/>
            </a:br>
            <a:br>
              <a:rPr lang="en-GB" sz="2800" dirty="0"/>
            </a:br>
            <a:r>
              <a:rPr lang="en-GB" sz="2400" dirty="0"/>
              <a:t>All lectures will be made through teams, you will receive notifications in your calendar of lecture times, and you will join via your calendar with the join now function.</a:t>
            </a:r>
            <a:br>
              <a:rPr lang="en-GB" sz="2400" dirty="0"/>
            </a:br>
            <a:br>
              <a:rPr lang="en-GB" sz="2800" dirty="0"/>
            </a:br>
            <a:endParaRPr lang="en-GB" dirty="0"/>
          </a:p>
        </p:txBody>
      </p:sp>
      <p:pic>
        <p:nvPicPr>
          <p:cNvPr id="4" name="Picture 3">
            <a:extLst>
              <a:ext uri="{FF2B5EF4-FFF2-40B4-BE49-F238E27FC236}">
                <a16:creationId xmlns:a16="http://schemas.microsoft.com/office/drawing/2014/main" id="{EF4B5225-D860-47A5-974E-40C24C272640}"/>
              </a:ext>
            </a:extLst>
          </p:cNvPr>
          <p:cNvPicPr>
            <a:picLocks noChangeAspect="1"/>
          </p:cNvPicPr>
          <p:nvPr/>
        </p:nvPicPr>
        <p:blipFill>
          <a:blip r:embed="rId3"/>
          <a:stretch>
            <a:fillRect/>
          </a:stretch>
        </p:blipFill>
        <p:spPr>
          <a:xfrm>
            <a:off x="2720528" y="3890485"/>
            <a:ext cx="2816596" cy="1469263"/>
          </a:xfrm>
          <a:prstGeom prst="rect">
            <a:avLst/>
          </a:prstGeom>
        </p:spPr>
      </p:pic>
      <p:pic>
        <p:nvPicPr>
          <p:cNvPr id="5" name="Picture 4">
            <a:extLst>
              <a:ext uri="{FF2B5EF4-FFF2-40B4-BE49-F238E27FC236}">
                <a16:creationId xmlns:a16="http://schemas.microsoft.com/office/drawing/2014/main" id="{5E3EBD02-EDC2-41BF-930C-8F409DC58952}"/>
              </a:ext>
            </a:extLst>
          </p:cNvPr>
          <p:cNvPicPr>
            <a:picLocks noChangeAspect="1"/>
          </p:cNvPicPr>
          <p:nvPr/>
        </p:nvPicPr>
        <p:blipFill rotWithShape="1">
          <a:blip r:embed="rId4"/>
          <a:srcRect l="16026" r="22880"/>
          <a:stretch/>
        </p:blipFill>
        <p:spPr>
          <a:xfrm>
            <a:off x="7001479" y="1360193"/>
            <a:ext cx="3124940" cy="3426249"/>
          </a:xfrm>
          <a:prstGeom prst="ellipse">
            <a:avLst/>
          </a:prstGeom>
          <a:ln>
            <a:noFill/>
          </a:ln>
          <a:effectLst>
            <a:softEdge rad="112500"/>
          </a:effectLst>
        </p:spPr>
      </p:pic>
    </p:spTree>
    <p:extLst>
      <p:ext uri="{BB962C8B-B14F-4D97-AF65-F5344CB8AC3E}">
        <p14:creationId xmlns:p14="http://schemas.microsoft.com/office/powerpoint/2010/main" val="39959862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C603C10-EAF5-401C-B6DA-F0CD040CC031}"/>
              </a:ext>
            </a:extLst>
          </p:cNvPr>
          <p:cNvPicPr>
            <a:picLocks noChangeAspect="1"/>
          </p:cNvPicPr>
          <p:nvPr/>
        </p:nvPicPr>
        <p:blipFill>
          <a:blip r:embed="rId3"/>
          <a:stretch>
            <a:fillRect/>
          </a:stretch>
        </p:blipFill>
        <p:spPr>
          <a:xfrm>
            <a:off x="8862863" y="205352"/>
            <a:ext cx="1621677" cy="1085182"/>
          </a:xfrm>
          <a:prstGeom prst="ellipse">
            <a:avLst/>
          </a:prstGeom>
          <a:ln>
            <a:noFill/>
          </a:ln>
          <a:effectLst>
            <a:softEdge rad="112500"/>
          </a:effectLst>
        </p:spPr>
      </p:pic>
      <p:sp>
        <p:nvSpPr>
          <p:cNvPr id="2" name="Title 1">
            <a:extLst>
              <a:ext uri="{FF2B5EF4-FFF2-40B4-BE49-F238E27FC236}">
                <a16:creationId xmlns:a16="http://schemas.microsoft.com/office/drawing/2014/main" id="{BAC019CB-2BB6-4B0F-9AFE-75D09E27BF04}"/>
              </a:ext>
            </a:extLst>
          </p:cNvPr>
          <p:cNvSpPr>
            <a:spLocks noGrp="1"/>
          </p:cNvSpPr>
          <p:nvPr>
            <p:ph type="title"/>
          </p:nvPr>
        </p:nvSpPr>
        <p:spPr>
          <a:xfrm>
            <a:off x="1524001" y="1136343"/>
            <a:ext cx="9143999" cy="4536489"/>
          </a:xfrm>
        </p:spPr>
        <p:txBody>
          <a:bodyPr/>
          <a:lstStyle/>
          <a:p>
            <a:r>
              <a:rPr lang="en-GB" sz="2800" dirty="0"/>
              <a:t>Teams Functions.</a:t>
            </a:r>
            <a:br>
              <a:rPr lang="en-GB" sz="2800" dirty="0"/>
            </a:br>
            <a:br>
              <a:rPr lang="en-GB" sz="2800" dirty="0"/>
            </a:br>
            <a:r>
              <a:rPr lang="en-GB" sz="2400" dirty="0"/>
              <a:t>To know who is in the meeting</a:t>
            </a:r>
            <a:br>
              <a:rPr lang="en-GB" sz="2400" dirty="0"/>
            </a:br>
            <a:br>
              <a:rPr lang="en-GB" sz="2400" dirty="0"/>
            </a:br>
            <a:r>
              <a:rPr lang="en-GB" sz="2400" dirty="0"/>
              <a:t>To show the conversation &amp; make a comment</a:t>
            </a:r>
            <a:br>
              <a:rPr lang="en-GB" sz="2400" dirty="0"/>
            </a:br>
            <a:br>
              <a:rPr lang="en-GB" sz="2400" dirty="0"/>
            </a:br>
            <a:br>
              <a:rPr lang="en-GB" sz="2400" dirty="0"/>
            </a:br>
            <a:r>
              <a:rPr lang="en-GB" sz="2400" dirty="0"/>
              <a:t>To raise our hand to ask a question</a:t>
            </a:r>
            <a:br>
              <a:rPr lang="en-GB" sz="2400" dirty="0"/>
            </a:br>
            <a:br>
              <a:rPr lang="en-GB" sz="2400" dirty="0"/>
            </a:br>
            <a:r>
              <a:rPr lang="en-GB" sz="2400" dirty="0"/>
              <a:t>And to turn our camera or microphone on or off, allow us to share our screens </a:t>
            </a:r>
            <a:br>
              <a:rPr lang="en-GB" sz="2400" dirty="0"/>
            </a:br>
            <a:br>
              <a:rPr lang="en-GB" sz="2400" dirty="0"/>
            </a:br>
            <a:br>
              <a:rPr lang="en-GB" sz="2400" dirty="0"/>
            </a:br>
            <a:r>
              <a:rPr lang="en-GB" sz="2400" dirty="0"/>
              <a:t>or leave the call we use these buttons</a:t>
            </a:r>
            <a:br>
              <a:rPr lang="en-GB" sz="2400" dirty="0"/>
            </a:br>
            <a:endParaRPr lang="en-GB" sz="2400" dirty="0"/>
          </a:p>
        </p:txBody>
      </p:sp>
      <p:pic>
        <p:nvPicPr>
          <p:cNvPr id="4" name="Picture 3">
            <a:extLst>
              <a:ext uri="{FF2B5EF4-FFF2-40B4-BE49-F238E27FC236}">
                <a16:creationId xmlns:a16="http://schemas.microsoft.com/office/drawing/2014/main" id="{3E8FEE8B-B2E6-42FF-80F2-23BB0ADBDB92}"/>
              </a:ext>
            </a:extLst>
          </p:cNvPr>
          <p:cNvPicPr>
            <a:picLocks noChangeAspect="1"/>
          </p:cNvPicPr>
          <p:nvPr/>
        </p:nvPicPr>
        <p:blipFill rotWithShape="1">
          <a:blip r:embed="rId4"/>
          <a:srcRect t="16937"/>
          <a:stretch/>
        </p:blipFill>
        <p:spPr>
          <a:xfrm>
            <a:off x="5857464" y="1795924"/>
            <a:ext cx="1399544" cy="647307"/>
          </a:xfrm>
          <a:prstGeom prst="rect">
            <a:avLst/>
          </a:prstGeom>
        </p:spPr>
      </p:pic>
      <p:pic>
        <p:nvPicPr>
          <p:cNvPr id="5" name="Picture 4">
            <a:extLst>
              <a:ext uri="{FF2B5EF4-FFF2-40B4-BE49-F238E27FC236}">
                <a16:creationId xmlns:a16="http://schemas.microsoft.com/office/drawing/2014/main" id="{69AFEE75-4E2E-411E-ACF6-E2E1B04A1D8B}"/>
              </a:ext>
            </a:extLst>
          </p:cNvPr>
          <p:cNvPicPr>
            <a:picLocks noChangeAspect="1"/>
          </p:cNvPicPr>
          <p:nvPr/>
        </p:nvPicPr>
        <p:blipFill rotWithShape="1">
          <a:blip r:embed="rId5"/>
          <a:srcRect t="13384"/>
          <a:stretch/>
        </p:blipFill>
        <p:spPr>
          <a:xfrm>
            <a:off x="7935569" y="2315102"/>
            <a:ext cx="1399544" cy="779292"/>
          </a:xfrm>
          <a:prstGeom prst="rect">
            <a:avLst/>
          </a:prstGeom>
        </p:spPr>
      </p:pic>
      <p:pic>
        <p:nvPicPr>
          <p:cNvPr id="6" name="Picture 5">
            <a:extLst>
              <a:ext uri="{FF2B5EF4-FFF2-40B4-BE49-F238E27FC236}">
                <a16:creationId xmlns:a16="http://schemas.microsoft.com/office/drawing/2014/main" id="{A77B4D0C-A091-42C4-92D1-9D3491CFFBA0}"/>
              </a:ext>
            </a:extLst>
          </p:cNvPr>
          <p:cNvPicPr>
            <a:picLocks noChangeAspect="1"/>
          </p:cNvPicPr>
          <p:nvPr/>
        </p:nvPicPr>
        <p:blipFill rotWithShape="1">
          <a:blip r:embed="rId6"/>
          <a:srcRect t="13384"/>
          <a:stretch/>
        </p:blipFill>
        <p:spPr>
          <a:xfrm>
            <a:off x="6703137" y="3345160"/>
            <a:ext cx="1399544" cy="779292"/>
          </a:xfrm>
          <a:prstGeom prst="rect">
            <a:avLst/>
          </a:prstGeom>
        </p:spPr>
      </p:pic>
      <p:pic>
        <p:nvPicPr>
          <p:cNvPr id="7" name="Picture 6">
            <a:extLst>
              <a:ext uri="{FF2B5EF4-FFF2-40B4-BE49-F238E27FC236}">
                <a16:creationId xmlns:a16="http://schemas.microsoft.com/office/drawing/2014/main" id="{11376ABC-5514-49E5-A89A-4B55E6F1E363}"/>
              </a:ext>
            </a:extLst>
          </p:cNvPr>
          <p:cNvPicPr>
            <a:picLocks noChangeAspect="1"/>
          </p:cNvPicPr>
          <p:nvPr/>
        </p:nvPicPr>
        <p:blipFill rotWithShape="1">
          <a:blip r:embed="rId7"/>
          <a:srcRect t="14452" b="12288"/>
          <a:stretch/>
        </p:blipFill>
        <p:spPr>
          <a:xfrm>
            <a:off x="3393806" y="4722920"/>
            <a:ext cx="2639797" cy="723531"/>
          </a:xfrm>
          <a:prstGeom prst="rect">
            <a:avLst/>
          </a:prstGeom>
        </p:spPr>
      </p:pic>
    </p:spTree>
    <p:extLst>
      <p:ext uri="{BB962C8B-B14F-4D97-AF65-F5344CB8AC3E}">
        <p14:creationId xmlns:p14="http://schemas.microsoft.com/office/powerpoint/2010/main" val="7177359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C052A987-371A-415B-B971-550CAE9C597E}"/>
              </a:ext>
            </a:extLst>
          </p:cNvPr>
          <p:cNvPicPr>
            <a:picLocks noChangeAspect="1"/>
          </p:cNvPicPr>
          <p:nvPr/>
        </p:nvPicPr>
        <p:blipFill>
          <a:blip r:embed="rId2"/>
          <a:stretch>
            <a:fillRect/>
          </a:stretch>
        </p:blipFill>
        <p:spPr>
          <a:xfrm>
            <a:off x="296212" y="1188481"/>
            <a:ext cx="2810682" cy="2611813"/>
          </a:xfrm>
          <a:prstGeom prst="rect">
            <a:avLst/>
          </a:prstGeom>
        </p:spPr>
      </p:pic>
      <p:sp>
        <p:nvSpPr>
          <p:cNvPr id="3" name="Content Placeholder 2">
            <a:extLst>
              <a:ext uri="{FF2B5EF4-FFF2-40B4-BE49-F238E27FC236}">
                <a16:creationId xmlns:a16="http://schemas.microsoft.com/office/drawing/2014/main" id="{12B1397E-69D5-40B6-A9F3-5F3F8DB9F981}"/>
              </a:ext>
            </a:extLst>
          </p:cNvPr>
          <p:cNvSpPr txBox="1">
            <a:spLocks/>
          </p:cNvSpPr>
          <p:nvPr/>
        </p:nvSpPr>
        <p:spPr>
          <a:xfrm>
            <a:off x="4533530" y="1313895"/>
            <a:ext cx="5956917" cy="5122416"/>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dirty="0">
                <a:solidFill>
                  <a:srgbClr val="006699"/>
                </a:solidFill>
                <a:latin typeface="Calibri" panose="020F0502020204030204"/>
              </a:rPr>
              <a:t>The partner to learning for this module through Teams is Moodle</a:t>
            </a:r>
          </a:p>
          <a:p>
            <a:pPr marL="0" indent="0">
              <a:buNone/>
            </a:pPr>
            <a:endParaRPr lang="en-GB" dirty="0">
              <a:solidFill>
                <a:srgbClr val="006699"/>
              </a:solidFill>
              <a:latin typeface="Calibri" panose="020F0502020204030204"/>
            </a:endParaRPr>
          </a:p>
          <a:p>
            <a:pPr marL="0" indent="0">
              <a:buNone/>
            </a:pPr>
            <a:r>
              <a:rPr lang="en-GB" dirty="0">
                <a:solidFill>
                  <a:srgbClr val="006699"/>
                </a:solidFill>
                <a:latin typeface="Calibri" panose="020F0502020204030204"/>
              </a:rPr>
              <a:t>Your module Moodle Page will include the teaching material that will be delivered by your lecturer</a:t>
            </a:r>
          </a:p>
          <a:p>
            <a:pPr marL="0" indent="0">
              <a:buNone/>
            </a:pPr>
            <a:endParaRPr lang="en-GB" dirty="0">
              <a:solidFill>
                <a:srgbClr val="006699"/>
              </a:solidFill>
              <a:latin typeface="Calibri" panose="020F0502020204030204"/>
            </a:endParaRPr>
          </a:p>
          <a:p>
            <a:pPr marL="0" indent="0">
              <a:buNone/>
            </a:pPr>
            <a:r>
              <a:rPr lang="en-GB" dirty="0">
                <a:solidFill>
                  <a:srgbClr val="006699"/>
                </a:solidFill>
                <a:latin typeface="Calibri" panose="020F0502020204030204"/>
              </a:rPr>
              <a:t>You will also find essential information to support you through the module.</a:t>
            </a:r>
          </a:p>
        </p:txBody>
      </p:sp>
    </p:spTree>
    <p:extLst>
      <p:ext uri="{BB962C8B-B14F-4D97-AF65-F5344CB8AC3E}">
        <p14:creationId xmlns:p14="http://schemas.microsoft.com/office/powerpoint/2010/main" val="154246027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01C8A8D-F68A-4494-9B76-F333AD923019}"/>
              </a:ext>
            </a:extLst>
          </p:cNvPr>
          <p:cNvSpPr>
            <a:spLocks noGrp="1"/>
          </p:cNvSpPr>
          <p:nvPr>
            <p:ph idx="1"/>
          </p:nvPr>
        </p:nvSpPr>
        <p:spPr>
          <a:xfrm>
            <a:off x="4684452" y="195310"/>
            <a:ext cx="5903649" cy="2281560"/>
          </a:xfrm>
        </p:spPr>
        <p:txBody>
          <a:bodyPr/>
          <a:lstStyle/>
          <a:p>
            <a:pPr marL="0" indent="0">
              <a:buNone/>
            </a:pPr>
            <a:r>
              <a:rPr lang="en-GB" sz="2400" dirty="0">
                <a:solidFill>
                  <a:srgbClr val="006699"/>
                </a:solidFill>
              </a:rPr>
              <a:t>It is important that you can access your Module Moodle page</a:t>
            </a:r>
          </a:p>
          <a:p>
            <a:pPr marL="0" indent="0">
              <a:buNone/>
            </a:pPr>
            <a:r>
              <a:rPr lang="en-GB" sz="2400" dirty="0">
                <a:solidFill>
                  <a:srgbClr val="006699"/>
                </a:solidFill>
              </a:rPr>
              <a:t>Log onto Moodle and locate your</a:t>
            </a:r>
          </a:p>
          <a:p>
            <a:pPr marL="0" indent="0">
              <a:buNone/>
            </a:pPr>
            <a:r>
              <a:rPr lang="en-GB" sz="2400" dirty="0">
                <a:solidFill>
                  <a:srgbClr val="006699"/>
                </a:solidFill>
              </a:rPr>
              <a:t>Marketing Essentials tile BMIH4005</a:t>
            </a:r>
          </a:p>
        </p:txBody>
      </p:sp>
      <p:pic>
        <p:nvPicPr>
          <p:cNvPr id="4" name="Picture 3">
            <a:extLst>
              <a:ext uri="{FF2B5EF4-FFF2-40B4-BE49-F238E27FC236}">
                <a16:creationId xmlns:a16="http://schemas.microsoft.com/office/drawing/2014/main" id="{161F9B5E-6BDE-4116-A228-5F956DDE309D}"/>
              </a:ext>
            </a:extLst>
          </p:cNvPr>
          <p:cNvPicPr>
            <a:picLocks noChangeAspect="1"/>
          </p:cNvPicPr>
          <p:nvPr/>
        </p:nvPicPr>
        <p:blipFill>
          <a:blip r:embed="rId3"/>
          <a:stretch>
            <a:fillRect/>
          </a:stretch>
        </p:blipFill>
        <p:spPr>
          <a:xfrm>
            <a:off x="271749" y="1490311"/>
            <a:ext cx="2847152" cy="1693564"/>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pic>
        <p:nvPicPr>
          <p:cNvPr id="8" name="Picture 7" descr="Graphical user interface, application&#10;&#10;Description automatically generated">
            <a:extLst>
              <a:ext uri="{FF2B5EF4-FFF2-40B4-BE49-F238E27FC236}">
                <a16:creationId xmlns:a16="http://schemas.microsoft.com/office/drawing/2014/main" id="{9C39AF79-1F70-43C5-8FA8-10BAD7A5F285}"/>
              </a:ext>
            </a:extLst>
          </p:cNvPr>
          <p:cNvPicPr>
            <a:picLocks noChangeAspect="1"/>
          </p:cNvPicPr>
          <p:nvPr/>
        </p:nvPicPr>
        <p:blipFill rotWithShape="1">
          <a:blip r:embed="rId4"/>
          <a:srcRect l="3204" t="15437" r="4224" b="5685"/>
          <a:stretch/>
        </p:blipFill>
        <p:spPr>
          <a:xfrm>
            <a:off x="4462939" y="1905918"/>
            <a:ext cx="7457312" cy="4772310"/>
          </a:xfrm>
          <a:prstGeom prst="rect">
            <a:avLst/>
          </a:prstGeom>
        </p:spPr>
      </p:pic>
    </p:spTree>
    <p:extLst>
      <p:ext uri="{BB962C8B-B14F-4D97-AF65-F5344CB8AC3E}">
        <p14:creationId xmlns:p14="http://schemas.microsoft.com/office/powerpoint/2010/main" val="334370398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81EF7F-D095-49E6-AAEA-AFD119B36E98}"/>
              </a:ext>
            </a:extLst>
          </p:cNvPr>
          <p:cNvSpPr>
            <a:spLocks noGrp="1"/>
          </p:cNvSpPr>
          <p:nvPr>
            <p:ph type="title"/>
          </p:nvPr>
        </p:nvSpPr>
        <p:spPr>
          <a:xfrm>
            <a:off x="4623855" y="1500419"/>
            <a:ext cx="5421159" cy="2852737"/>
          </a:xfrm>
        </p:spPr>
        <p:txBody>
          <a:bodyPr/>
          <a:lstStyle/>
          <a:p>
            <a:r>
              <a:rPr lang="en-GB" sz="2400" dirty="0">
                <a:solidFill>
                  <a:srgbClr val="006699"/>
                </a:solidFill>
              </a:rPr>
              <a:t>This section will give you information about the assignments that you will complete within the module. </a:t>
            </a:r>
            <a:br>
              <a:rPr lang="en-GB" sz="2400" dirty="0">
                <a:solidFill>
                  <a:srgbClr val="006699"/>
                </a:solidFill>
              </a:rPr>
            </a:br>
            <a:br>
              <a:rPr lang="en-GB" sz="2400" dirty="0">
                <a:solidFill>
                  <a:srgbClr val="006699"/>
                </a:solidFill>
              </a:rPr>
            </a:br>
            <a:r>
              <a:rPr lang="en-GB" sz="2400" dirty="0">
                <a:solidFill>
                  <a:srgbClr val="006699"/>
                </a:solidFill>
              </a:rPr>
              <a:t>The dates that they should be submitted and the content that is required… </a:t>
            </a:r>
            <a:br>
              <a:rPr lang="en-GB" sz="2400" dirty="0">
                <a:solidFill>
                  <a:srgbClr val="006699"/>
                </a:solidFill>
              </a:rPr>
            </a:br>
            <a:br>
              <a:rPr lang="en-GB" sz="2400" dirty="0">
                <a:solidFill>
                  <a:srgbClr val="006699"/>
                </a:solidFill>
              </a:rPr>
            </a:br>
            <a:r>
              <a:rPr lang="en-GB" sz="2400" dirty="0">
                <a:solidFill>
                  <a:srgbClr val="006699"/>
                </a:solidFill>
              </a:rPr>
              <a:t>Please ask if you don’t understand, this is the start of your learning journey and as lecturers we are here to help</a:t>
            </a:r>
            <a:br>
              <a:rPr lang="en-GB" dirty="0">
                <a:solidFill>
                  <a:srgbClr val="006699"/>
                </a:solidFill>
              </a:rPr>
            </a:br>
            <a:endParaRPr lang="en-GB" dirty="0">
              <a:solidFill>
                <a:srgbClr val="006699"/>
              </a:solidFill>
            </a:endParaRPr>
          </a:p>
        </p:txBody>
      </p:sp>
      <p:pic>
        <p:nvPicPr>
          <p:cNvPr id="5" name="Picture 4" descr="Graphical user interface, application&#10;&#10;Description automatically generated">
            <a:extLst>
              <a:ext uri="{FF2B5EF4-FFF2-40B4-BE49-F238E27FC236}">
                <a16:creationId xmlns:a16="http://schemas.microsoft.com/office/drawing/2014/main" id="{20C028E8-C1E6-4932-8CA9-36B93A40A00F}"/>
              </a:ext>
            </a:extLst>
          </p:cNvPr>
          <p:cNvPicPr>
            <a:picLocks noChangeAspect="1"/>
          </p:cNvPicPr>
          <p:nvPr/>
        </p:nvPicPr>
        <p:blipFill rotWithShape="1">
          <a:blip r:embed="rId2"/>
          <a:srcRect l="3107" t="15092" r="4077" b="5512"/>
          <a:stretch/>
        </p:blipFill>
        <p:spPr>
          <a:xfrm>
            <a:off x="4494917" y="3571544"/>
            <a:ext cx="6422798" cy="3090468"/>
          </a:xfrm>
          <a:prstGeom prst="rect">
            <a:avLst/>
          </a:prstGeom>
        </p:spPr>
      </p:pic>
      <p:pic>
        <p:nvPicPr>
          <p:cNvPr id="7" name="Picture 6" descr="Graphical user interface, application&#10;&#10;Description automatically generated">
            <a:extLst>
              <a:ext uri="{FF2B5EF4-FFF2-40B4-BE49-F238E27FC236}">
                <a16:creationId xmlns:a16="http://schemas.microsoft.com/office/drawing/2014/main" id="{B9CC33D7-2379-4B4D-9C4E-52141D86E2CC}"/>
              </a:ext>
            </a:extLst>
          </p:cNvPr>
          <p:cNvPicPr>
            <a:picLocks noChangeAspect="1"/>
          </p:cNvPicPr>
          <p:nvPr/>
        </p:nvPicPr>
        <p:blipFill rotWithShape="1">
          <a:blip r:embed="rId2"/>
          <a:srcRect l="16213" t="27001" r="74078" b="58500"/>
          <a:stretch/>
        </p:blipFill>
        <p:spPr>
          <a:xfrm>
            <a:off x="320263" y="1108304"/>
            <a:ext cx="2764460" cy="2322149"/>
          </a:xfrm>
          <a:prstGeom prst="rect">
            <a:avLst/>
          </a:prstGeom>
        </p:spPr>
      </p:pic>
    </p:spTree>
    <p:extLst>
      <p:ext uri="{BB962C8B-B14F-4D97-AF65-F5344CB8AC3E}">
        <p14:creationId xmlns:p14="http://schemas.microsoft.com/office/powerpoint/2010/main" val="399949459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E42F93-2BFC-F5BB-D542-1CB392143437}"/>
              </a:ext>
            </a:extLst>
          </p:cNvPr>
          <p:cNvSpPr>
            <a:spLocks noGrp="1"/>
          </p:cNvSpPr>
          <p:nvPr>
            <p:ph type="title"/>
          </p:nvPr>
        </p:nvSpPr>
        <p:spPr>
          <a:xfrm>
            <a:off x="509959" y="714451"/>
            <a:ext cx="4062643" cy="1043409"/>
          </a:xfrm>
        </p:spPr>
        <p:txBody>
          <a:bodyPr vert="horz" lIns="91440" tIns="45720" rIns="91440" bIns="45720" rtlCol="0" anchor="ctr">
            <a:normAutofit/>
          </a:bodyPr>
          <a:lstStyle/>
          <a:p>
            <a:r>
              <a:rPr lang="en-US" sz="3600" kern="1200" dirty="0">
                <a:solidFill>
                  <a:schemeClr val="tx1"/>
                </a:solidFill>
                <a:latin typeface="+mj-lt"/>
                <a:ea typeface="+mj-ea"/>
                <a:cs typeface="+mj-cs"/>
              </a:rPr>
              <a:t>Support</a:t>
            </a:r>
          </a:p>
        </p:txBody>
      </p:sp>
      <p:sp>
        <p:nvSpPr>
          <p:cNvPr id="4" name="Text Placeholder 3">
            <a:extLst>
              <a:ext uri="{FF2B5EF4-FFF2-40B4-BE49-F238E27FC236}">
                <a16:creationId xmlns:a16="http://schemas.microsoft.com/office/drawing/2014/main" id="{CA3CFB44-5D1B-19DB-8D78-3181E26007D8}"/>
              </a:ext>
            </a:extLst>
          </p:cNvPr>
          <p:cNvSpPr>
            <a:spLocks noGrp="1"/>
          </p:cNvSpPr>
          <p:nvPr>
            <p:ph type="body" sz="half" idx="2"/>
          </p:nvPr>
        </p:nvSpPr>
        <p:spPr>
          <a:xfrm>
            <a:off x="509959" y="1849983"/>
            <a:ext cx="4925251" cy="2754086"/>
          </a:xfrm>
        </p:spPr>
        <p:txBody>
          <a:bodyPr vert="horz" lIns="91440" tIns="45720" rIns="91440" bIns="45720" rtlCol="0" anchor="t">
            <a:noAutofit/>
          </a:bodyPr>
          <a:lstStyle/>
          <a:p>
            <a:pPr indent="-228600">
              <a:buFont typeface="Arial" panose="020B0604020202020204" pitchFamily="34" charset="0"/>
              <a:buChar char="•"/>
            </a:pPr>
            <a:r>
              <a:rPr kumimoji="0" lang="en-US" b="0" i="0" u="none" strike="noStrike" cap="none" spc="0" normalizeH="0" baseline="0" noProof="0" dirty="0">
                <a:ln>
                  <a:noFill/>
                </a:ln>
                <a:effectLst/>
                <a:uLnTx/>
                <a:uFillTx/>
              </a:rPr>
              <a:t>One of the clearest messages we need to get to you today, is that as </a:t>
            </a:r>
            <a:r>
              <a:rPr kumimoji="0" lang="en-US" b="1" i="0" u="none" strike="noStrike" cap="none" spc="0" normalizeH="0" baseline="0" noProof="0" dirty="0">
                <a:ln>
                  <a:noFill/>
                </a:ln>
                <a:effectLst/>
                <a:uLnTx/>
                <a:uFillTx/>
              </a:rPr>
              <a:t>Lecturers we will be supporting you! </a:t>
            </a:r>
            <a:br>
              <a:rPr kumimoji="0" lang="en-US" b="1" i="0" u="none" strike="noStrike" cap="none" spc="0" normalizeH="0" baseline="0" noProof="0" dirty="0">
                <a:ln>
                  <a:noFill/>
                </a:ln>
                <a:effectLst/>
                <a:uLnTx/>
                <a:uFillTx/>
              </a:rPr>
            </a:br>
            <a:br>
              <a:rPr kumimoji="0" lang="en-US" b="1" i="0" u="none" strike="noStrike" cap="none" spc="0" normalizeH="0" baseline="0" noProof="0" dirty="0">
                <a:ln>
                  <a:noFill/>
                </a:ln>
                <a:effectLst/>
                <a:uLnTx/>
                <a:uFillTx/>
              </a:rPr>
            </a:br>
            <a:r>
              <a:rPr kumimoji="0" lang="en-US" b="0" i="0" u="none" strike="noStrike" cap="none" spc="0" normalizeH="0" baseline="0" noProof="0" dirty="0">
                <a:ln>
                  <a:noFill/>
                </a:ln>
                <a:effectLst/>
                <a:uLnTx/>
                <a:uFillTx/>
              </a:rPr>
              <a:t>We understand that returning to or beginning study can be both exciting but also a little worrying…the university experience being unique from other educational experiences as we begin to focus on academic practice and self directed study. </a:t>
            </a:r>
            <a:br>
              <a:rPr kumimoji="0" lang="en-US" b="0" i="0" u="none" strike="noStrike" cap="none" spc="0" normalizeH="0" baseline="0" noProof="0" dirty="0">
                <a:ln>
                  <a:noFill/>
                </a:ln>
                <a:effectLst/>
                <a:uLnTx/>
                <a:uFillTx/>
              </a:rPr>
            </a:br>
            <a:br>
              <a:rPr kumimoji="0" lang="en-US" b="0" i="0" u="none" strike="noStrike" cap="none" spc="0" normalizeH="0" baseline="0" noProof="0" dirty="0">
                <a:ln>
                  <a:noFill/>
                </a:ln>
                <a:effectLst/>
                <a:uLnTx/>
                <a:uFillTx/>
              </a:rPr>
            </a:br>
            <a:r>
              <a:rPr kumimoji="0" lang="en-US" b="0" i="0" u="none" strike="noStrike" cap="none" spc="0" normalizeH="0" baseline="0" noProof="0" dirty="0">
                <a:ln>
                  <a:noFill/>
                </a:ln>
                <a:effectLst/>
                <a:uLnTx/>
                <a:uFillTx/>
              </a:rPr>
              <a:t>Please ask questions as you need to, if you don’t understand then either request during or at the end of the lecture to have some one-to-one time with your lecturer either after the session or at a later mutually agreed time… don’t struggle and don’t stress we are here to help!</a:t>
            </a:r>
            <a:endParaRPr lang="en-US" dirty="0"/>
          </a:p>
        </p:txBody>
      </p:sp>
      <p:pic>
        <p:nvPicPr>
          <p:cNvPr id="5" name="Picture 4">
            <a:extLst>
              <a:ext uri="{FF2B5EF4-FFF2-40B4-BE49-F238E27FC236}">
                <a16:creationId xmlns:a16="http://schemas.microsoft.com/office/drawing/2014/main" id="{C63F48AC-0561-B1EA-33D3-9C614A51571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672" y="6001810"/>
            <a:ext cx="12188328" cy="856190"/>
          </a:xfrm>
          <a:prstGeom prst="rect">
            <a:avLst/>
          </a:prstGeom>
        </p:spPr>
      </p:pic>
      <p:pic>
        <p:nvPicPr>
          <p:cNvPr id="1026" name="Picture 2" descr="See the source image">
            <a:extLst>
              <a:ext uri="{FF2B5EF4-FFF2-40B4-BE49-F238E27FC236}">
                <a16:creationId xmlns:a16="http://schemas.microsoft.com/office/drawing/2014/main" id="{4A8B005F-9958-53DF-5F6B-D7F4D6F57B8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862101" y="1019730"/>
            <a:ext cx="5956156" cy="38108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4548635"/>
      </p:ext>
    </p:extLst>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730556-F515-48D9-910B-1386749A0E2D}"/>
              </a:ext>
            </a:extLst>
          </p:cNvPr>
          <p:cNvSpPr>
            <a:spLocks noGrp="1"/>
          </p:cNvSpPr>
          <p:nvPr>
            <p:ph type="title"/>
          </p:nvPr>
        </p:nvSpPr>
        <p:spPr>
          <a:xfrm>
            <a:off x="5451537" y="78505"/>
            <a:ext cx="4710436" cy="1325563"/>
          </a:xfrm>
        </p:spPr>
        <p:txBody>
          <a:bodyPr/>
          <a:lstStyle/>
          <a:p>
            <a:r>
              <a:rPr lang="en-GB" sz="4000" b="1" dirty="0">
                <a:solidFill>
                  <a:srgbClr val="006699"/>
                </a:solidFill>
                <a:latin typeface="Arial" panose="020B0604020202020204" pitchFamily="34" charset="0"/>
                <a:cs typeface="Arial" panose="020B0604020202020204" pitchFamily="34" charset="0"/>
              </a:rPr>
              <a:t>Getting in Touch</a:t>
            </a:r>
          </a:p>
        </p:txBody>
      </p:sp>
      <p:sp>
        <p:nvSpPr>
          <p:cNvPr id="3" name="Content Placeholder 2">
            <a:extLst>
              <a:ext uri="{FF2B5EF4-FFF2-40B4-BE49-F238E27FC236}">
                <a16:creationId xmlns:a16="http://schemas.microsoft.com/office/drawing/2014/main" id="{F9A21E0B-E23C-4361-A44B-CF180AF02F4C}"/>
              </a:ext>
            </a:extLst>
          </p:cNvPr>
          <p:cNvSpPr>
            <a:spLocks noGrp="1"/>
          </p:cNvSpPr>
          <p:nvPr>
            <p:ph idx="1"/>
          </p:nvPr>
        </p:nvSpPr>
        <p:spPr>
          <a:xfrm>
            <a:off x="4586395" y="623632"/>
            <a:ext cx="6081204" cy="5496337"/>
          </a:xfrm>
        </p:spPr>
        <p:txBody>
          <a:bodyPr/>
          <a:lstStyle/>
          <a:p>
            <a:pPr marL="0" indent="0">
              <a:buNone/>
            </a:pPr>
            <a:r>
              <a:rPr lang="en-GB" sz="2000" dirty="0"/>
              <a:t>It is important that when you contact anyone inside the University so either your Module Lecturer, your Year tutor or support staff that you use your </a:t>
            </a:r>
            <a:r>
              <a:rPr lang="en-GB" sz="2000" b="1" i="1" dirty="0">
                <a:solidFill>
                  <a:srgbClr val="006699"/>
                </a:solidFill>
              </a:rPr>
              <a:t>university email address</a:t>
            </a:r>
            <a:r>
              <a:rPr lang="en-GB" sz="2000" dirty="0">
                <a:solidFill>
                  <a:srgbClr val="006699"/>
                </a:solidFill>
              </a:rPr>
              <a:t>, </a:t>
            </a:r>
            <a:r>
              <a:rPr lang="en-GB" sz="2000" dirty="0"/>
              <a:t>this makes sure that we will be able to identify you properly, and you will have a prompt response.</a:t>
            </a:r>
          </a:p>
          <a:p>
            <a:pPr marL="0" indent="0">
              <a:buNone/>
            </a:pPr>
            <a:endParaRPr lang="en-GB" sz="2000" dirty="0"/>
          </a:p>
          <a:p>
            <a:pPr marL="0" indent="0">
              <a:buNone/>
            </a:pPr>
            <a:r>
              <a:rPr lang="en-GB" sz="2000" dirty="0"/>
              <a:t>Also, we have two social media platforms that we share good news, get messages out there and promote our courses on.</a:t>
            </a:r>
          </a:p>
          <a:p>
            <a:pPr marL="0" indent="0">
              <a:buNone/>
            </a:pPr>
            <a:r>
              <a:rPr lang="en-GB" sz="2000" dirty="0"/>
              <a:t>Facebook – UWTSD International Hotel Management     </a:t>
            </a:r>
          </a:p>
          <a:p>
            <a:pPr marL="0" indent="0">
              <a:buNone/>
            </a:pPr>
            <a:r>
              <a:rPr lang="en-GB" sz="2000" dirty="0"/>
              <a:t>&amp;</a:t>
            </a:r>
          </a:p>
          <a:p>
            <a:pPr marL="0" indent="0">
              <a:buNone/>
            </a:pPr>
            <a:r>
              <a:rPr lang="en-GB" sz="2000" dirty="0"/>
              <a:t>Instagram – </a:t>
            </a:r>
            <a:r>
              <a:rPr lang="en-GB" sz="2000" dirty="0" err="1"/>
              <a:t>internationalhotelmanagement</a:t>
            </a:r>
            <a:endParaRPr lang="en-GB" sz="2000" dirty="0"/>
          </a:p>
          <a:p>
            <a:pPr marL="0" indent="0">
              <a:buNone/>
            </a:pPr>
            <a:r>
              <a:rPr lang="en-GB" sz="2000" dirty="0"/>
              <a:t>Any interesting stories you would like to share about your experience on the hospitality course contact our marketing officer-</a:t>
            </a:r>
          </a:p>
          <a:p>
            <a:pPr marL="0" indent="0">
              <a:buNone/>
            </a:pPr>
            <a:r>
              <a:rPr lang="en-GB" sz="2000" dirty="0"/>
              <a:t>C.wilkin@uwtsd.ac.uk</a:t>
            </a:r>
            <a:endParaRPr lang="en-GB" dirty="0"/>
          </a:p>
        </p:txBody>
      </p:sp>
      <p:sp>
        <p:nvSpPr>
          <p:cNvPr id="9" name="TextBox 8">
            <a:extLst>
              <a:ext uri="{FF2B5EF4-FFF2-40B4-BE49-F238E27FC236}">
                <a16:creationId xmlns:a16="http://schemas.microsoft.com/office/drawing/2014/main" id="{AA21DB92-B5EF-EBFE-A29B-7A14AB46A425}"/>
              </a:ext>
            </a:extLst>
          </p:cNvPr>
          <p:cNvSpPr txBox="1"/>
          <p:nvPr/>
        </p:nvSpPr>
        <p:spPr>
          <a:xfrm>
            <a:off x="481665" y="1404068"/>
            <a:ext cx="2428567" cy="1328569"/>
          </a:xfrm>
          <a:prstGeom prst="rect">
            <a:avLst/>
          </a:prstGeom>
          <a:noFill/>
        </p:spPr>
        <p:txBody>
          <a:bodyPr wrap="square">
            <a:spAutoFit/>
          </a:bodyPr>
          <a:lstStyle/>
          <a:p>
            <a:pPr marR="0" lvl="0" algn="l" defTabSz="914400" rtl="0" eaLnBrk="1" fontAlgn="auto" latinLnBrk="0" hangingPunct="1">
              <a:lnSpc>
                <a:spcPct val="90000"/>
              </a:lnSpc>
              <a:spcBef>
                <a:spcPts val="1000"/>
              </a:spcBef>
              <a:spcAft>
                <a:spcPts val="0"/>
              </a:spcAft>
              <a:buClrTx/>
              <a:buSzTx/>
              <a:tabLst/>
              <a:defRPr/>
            </a:pPr>
            <a:endParaRPr kumimoji="0" lang="en-US" sz="2000" b="0" i="0" u="none" strike="noStrike" kern="1200" cap="none" spc="0" normalizeH="0" baseline="0" noProof="0" dirty="0">
              <a:ln>
                <a:noFill/>
              </a:ln>
              <a:solidFill>
                <a:schemeClr val="bg1"/>
              </a:solidFill>
              <a:effectLst/>
              <a:uLnTx/>
              <a:uFillTx/>
              <a:latin typeface="Calibri" panose="020F0502020204030204"/>
              <a:ea typeface="+mn-ea"/>
              <a:cs typeface="+mn-cs"/>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schemeClr val="bg1"/>
                </a:solidFill>
                <a:effectLst/>
                <a:uLnTx/>
                <a:uFillTx/>
                <a:latin typeface="Calibri" panose="020F0502020204030204"/>
                <a:ea typeface="+mn-ea"/>
                <a:cs typeface="+mn-cs"/>
              </a:rPr>
              <a:t>General Queries to: </a:t>
            </a:r>
            <a:r>
              <a:rPr kumimoji="0" lang="en-US" sz="2000" b="1" i="0" u="sng" strike="noStrike" kern="1200" cap="none" spc="0" normalizeH="0" baseline="0" noProof="0" dirty="0">
                <a:ln>
                  <a:noFill/>
                </a:ln>
                <a:solidFill>
                  <a:schemeClr val="bg1"/>
                </a:solidFill>
                <a:effectLst/>
                <a:uLnTx/>
                <a:uFillTx/>
                <a:latin typeface="Calibri" panose="020F0502020204030204"/>
                <a:ea typeface="+mn-ea"/>
                <a:cs typeface="+mn-cs"/>
              </a:rPr>
              <a:t>hwb@uwtsd.ac.uk</a:t>
            </a:r>
            <a:endParaRPr kumimoji="0" lang="en-GB" sz="2000" b="1" i="1" u="none" strike="noStrike" kern="1200" cap="none" spc="0" normalizeH="0" baseline="0" noProof="0" dirty="0">
              <a:ln>
                <a:noFill/>
              </a:ln>
              <a:solidFill>
                <a:schemeClr val="bg1"/>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3863975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CAAE0A-B57A-4F68-AE16-91FB62F1AE7D}"/>
              </a:ext>
            </a:extLst>
          </p:cNvPr>
          <p:cNvSpPr>
            <a:spLocks noGrp="1"/>
          </p:cNvSpPr>
          <p:nvPr>
            <p:ph type="title"/>
          </p:nvPr>
        </p:nvSpPr>
        <p:spPr>
          <a:xfrm>
            <a:off x="4550885" y="354109"/>
            <a:ext cx="10515600" cy="1325563"/>
          </a:xfrm>
        </p:spPr>
        <p:txBody>
          <a:bodyPr/>
          <a:lstStyle/>
          <a:p>
            <a:r>
              <a:rPr lang="en-GB" sz="4000" b="1" dirty="0"/>
              <a:t>Module Handbook</a:t>
            </a:r>
          </a:p>
        </p:txBody>
      </p:sp>
      <p:sp>
        <p:nvSpPr>
          <p:cNvPr id="3" name="Content Placeholder 2">
            <a:extLst>
              <a:ext uri="{FF2B5EF4-FFF2-40B4-BE49-F238E27FC236}">
                <a16:creationId xmlns:a16="http://schemas.microsoft.com/office/drawing/2014/main" id="{263EFF18-824D-4348-A066-65422D5BFB6D}"/>
              </a:ext>
            </a:extLst>
          </p:cNvPr>
          <p:cNvSpPr>
            <a:spLocks noGrp="1"/>
          </p:cNvSpPr>
          <p:nvPr>
            <p:ph idx="1"/>
          </p:nvPr>
        </p:nvSpPr>
        <p:spPr>
          <a:xfrm>
            <a:off x="4105975" y="1865118"/>
            <a:ext cx="7886700" cy="3330965"/>
          </a:xfrm>
        </p:spPr>
        <p:txBody>
          <a:bodyPr/>
          <a:lstStyle/>
          <a:p>
            <a:r>
              <a:rPr lang="en-GB" sz="2400" dirty="0"/>
              <a:t>This is an important document as it provides information about the module, assessment writing guidelines, resources and further information.</a:t>
            </a:r>
            <a:br>
              <a:rPr lang="en-GB" sz="2400" dirty="0"/>
            </a:br>
            <a:endParaRPr lang="en-GB" sz="2400" dirty="0"/>
          </a:p>
          <a:p>
            <a:r>
              <a:rPr lang="en-GB" sz="2400" dirty="0"/>
              <a:t>Go to your Marketing Essentials </a:t>
            </a:r>
            <a:r>
              <a:rPr lang="en-GB" sz="2400" b="1" dirty="0"/>
              <a:t>Moodle Page, </a:t>
            </a:r>
            <a:r>
              <a:rPr lang="en-GB" sz="2400" dirty="0"/>
              <a:t>click on the </a:t>
            </a:r>
            <a:r>
              <a:rPr lang="en-GB" sz="2400" b="1" dirty="0"/>
              <a:t>Module Information Tab a</a:t>
            </a:r>
            <a:r>
              <a:rPr lang="en-GB" sz="2400" dirty="0"/>
              <a:t>nd scroll down to the Handbook and download</a:t>
            </a:r>
            <a:endParaRPr lang="en-GB" sz="2400" b="1" dirty="0"/>
          </a:p>
          <a:p>
            <a:r>
              <a:rPr lang="en-GB" sz="2400" dirty="0"/>
              <a:t>Let’s look at this now….</a:t>
            </a:r>
          </a:p>
          <a:p>
            <a:endParaRPr lang="en-GB" sz="2400" dirty="0"/>
          </a:p>
          <a:p>
            <a:endParaRPr lang="en-GB" dirty="0"/>
          </a:p>
        </p:txBody>
      </p:sp>
    </p:spTree>
    <p:extLst>
      <p:ext uri="{BB962C8B-B14F-4D97-AF65-F5344CB8AC3E}">
        <p14:creationId xmlns:p14="http://schemas.microsoft.com/office/powerpoint/2010/main" val="161662716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450539-3BEF-46BA-A10B-07B76B7996A5}"/>
              </a:ext>
            </a:extLst>
          </p:cNvPr>
          <p:cNvSpPr>
            <a:spLocks noGrp="1"/>
          </p:cNvSpPr>
          <p:nvPr>
            <p:ph type="title"/>
          </p:nvPr>
        </p:nvSpPr>
        <p:spPr>
          <a:xfrm>
            <a:off x="425527" y="949132"/>
            <a:ext cx="11016867" cy="4809706"/>
          </a:xfrm>
        </p:spPr>
        <p:txBody>
          <a:bodyPr/>
          <a:lstStyle/>
          <a:p>
            <a:pPr algn="ctr">
              <a:lnSpc>
                <a:spcPct val="100000"/>
              </a:lnSpc>
              <a:spcAft>
                <a:spcPts val="1000"/>
              </a:spcAft>
            </a:pPr>
            <a:r>
              <a:rPr lang="en-GB" sz="2400" dirty="0"/>
              <a:t>Assessment1</a:t>
            </a:r>
            <a:br>
              <a:rPr lang="en-GB" sz="2400" dirty="0"/>
            </a:br>
            <a:r>
              <a:rPr lang="en-GB" sz="2400" dirty="0"/>
              <a:t>Due:19</a:t>
            </a:r>
            <a:r>
              <a:rPr lang="en-GB" sz="2400" baseline="30000" dirty="0"/>
              <a:t>th </a:t>
            </a:r>
            <a:r>
              <a:rPr lang="en-GB" sz="2400" dirty="0"/>
              <a:t>May 23;59</a:t>
            </a:r>
            <a:br>
              <a:rPr lang="en-GB" sz="2400" dirty="0"/>
            </a:br>
            <a:r>
              <a:rPr lang="en-GB" sz="2400" dirty="0"/>
              <a:t>An </a:t>
            </a:r>
            <a:r>
              <a:rPr lang="en-GB" sz="2400" u="sng" dirty="0"/>
              <a:t>essay </a:t>
            </a:r>
            <a:r>
              <a:rPr lang="en-GB" sz="2400" dirty="0"/>
              <a:t>of 1500 words -/+ 10%</a:t>
            </a:r>
            <a:br>
              <a:rPr lang="en-GB" sz="2400" dirty="0"/>
            </a:br>
            <a:br>
              <a:rPr lang="en-GB" sz="1400" dirty="0"/>
            </a:br>
            <a:r>
              <a:rPr lang="en-GB" sz="1800" b="1" dirty="0"/>
              <a:t>A comparison of the marketing methods of two multinational hotel chains</a:t>
            </a:r>
            <a:r>
              <a:rPr lang="en-GB" sz="1400" dirty="0"/>
              <a:t>.</a:t>
            </a:r>
            <a:br>
              <a:rPr lang="en-GB" sz="1400" dirty="0"/>
            </a:br>
            <a:r>
              <a:rPr lang="en-GB" sz="1400" dirty="0">
                <a:ea typeface="Calibri" panose="020F0502020204030204" pitchFamily="34" charset="0"/>
              </a:rPr>
              <a:t>Students will be required to write an academic </a:t>
            </a:r>
            <a:r>
              <a:rPr lang="en-GB" sz="1400" b="1" dirty="0">
                <a:ea typeface="Calibri" panose="020F0502020204030204" pitchFamily="34" charset="0"/>
              </a:rPr>
              <a:t>essay</a:t>
            </a:r>
            <a:r>
              <a:rPr lang="en-GB" sz="1400" dirty="0">
                <a:ea typeface="Calibri" panose="020F0502020204030204" pitchFamily="34" charset="0"/>
              </a:rPr>
              <a:t> introducing the subject of marketing, </a:t>
            </a:r>
            <a:r>
              <a:rPr lang="en-GB" sz="1400" b="1" i="1" dirty="0">
                <a:ea typeface="Calibri" panose="020F0502020204030204" pitchFamily="34" charset="0"/>
              </a:rPr>
              <a:t>specifically </a:t>
            </a:r>
            <a:r>
              <a:rPr lang="en-GB" sz="1400" b="1" i="1" u="sng" dirty="0">
                <a:ea typeface="Calibri" panose="020F0502020204030204" pitchFamily="34" charset="0"/>
              </a:rPr>
              <a:t>comparing the marketing methods and strategy of two multinational hotel brands</a:t>
            </a:r>
            <a:r>
              <a:rPr lang="en-GB" sz="1400" u="sng" dirty="0">
                <a:ea typeface="Calibri" panose="020F0502020204030204" pitchFamily="34" charset="0"/>
              </a:rPr>
              <a:t>.   </a:t>
            </a:r>
            <a:br>
              <a:rPr lang="en-GB" sz="1400" u="sng" dirty="0">
                <a:ea typeface="Calibri" panose="020F0502020204030204" pitchFamily="34" charset="0"/>
              </a:rPr>
            </a:br>
            <a:r>
              <a:rPr lang="en-GB" sz="1800" b="1" u="sng" dirty="0">
                <a:effectLst/>
                <a:latin typeface="Arial" panose="020B0604020202020204" pitchFamily="34" charset="0"/>
                <a:ea typeface="Calibri" panose="020F0502020204030204" pitchFamily="34" charset="0"/>
              </a:rPr>
              <a:t>(</a:t>
            </a:r>
            <a:r>
              <a:rPr lang="en-GB" sz="1800" b="1" u="sng" dirty="0">
                <a:effectLst/>
                <a:latin typeface="Arial" panose="020B0604020202020204" pitchFamily="34" charset="0"/>
                <a:ea typeface="Times New Roman" panose="02020603050405020304" pitchFamily="18" charset="0"/>
              </a:rPr>
              <a:t>Six Senses</a:t>
            </a:r>
            <a:r>
              <a:rPr lang="en-GB" sz="1800" b="1" u="sng" dirty="0">
                <a:effectLst/>
                <a:latin typeface="Arial" panose="020B0604020202020204" pitchFamily="34" charset="0"/>
                <a:ea typeface="Calibri" panose="020F0502020204030204" pitchFamily="34" charset="0"/>
              </a:rPr>
              <a:t> and </a:t>
            </a:r>
            <a:r>
              <a:rPr lang="en-GB" sz="1800" b="1" u="sng" dirty="0">
                <a:ea typeface="Calibri" panose="020F0502020204030204" pitchFamily="34" charset="0"/>
              </a:rPr>
              <a:t>Holiday Inn</a:t>
            </a:r>
            <a:r>
              <a:rPr lang="en-GB" sz="1800" b="1" u="sng" dirty="0">
                <a:effectLst/>
                <a:latin typeface="Arial" panose="020B0604020202020204" pitchFamily="34" charset="0"/>
                <a:ea typeface="Calibri" panose="020F0502020204030204" pitchFamily="34" charset="0"/>
              </a:rPr>
              <a:t>)</a:t>
            </a:r>
            <a:r>
              <a:rPr lang="en-GB" sz="1800" dirty="0">
                <a:effectLst/>
                <a:latin typeface="Arial" panose="020B0604020202020204" pitchFamily="34" charset="0"/>
                <a:ea typeface="Calibri" panose="020F0502020204030204" pitchFamily="34" charset="0"/>
              </a:rPr>
              <a:t> </a:t>
            </a:r>
            <a:br>
              <a:rPr lang="en-GB" sz="1400" u="sng" dirty="0">
                <a:ea typeface="Calibri" panose="020F0502020204030204" pitchFamily="34" charset="0"/>
              </a:rPr>
            </a:br>
            <a:br>
              <a:rPr lang="en-GB" sz="1200" dirty="0">
                <a:latin typeface="Calibri" panose="020F0502020204030204" pitchFamily="34" charset="0"/>
                <a:ea typeface="Calibri" panose="020F0502020204030204" pitchFamily="34" charset="0"/>
              </a:rPr>
            </a:br>
            <a:r>
              <a:rPr lang="en-GB" sz="1400" dirty="0">
                <a:effectLst/>
                <a:latin typeface="Arial" panose="020B0604020202020204" pitchFamily="34" charset="0"/>
                <a:ea typeface="Calibri" panose="020F0502020204030204" pitchFamily="34" charset="0"/>
              </a:rPr>
              <a:t>Your task is to compare the brand’s marketing strategies utilising the </a:t>
            </a:r>
            <a:r>
              <a:rPr lang="en-GB" sz="1400" u="sng" dirty="0">
                <a:effectLst/>
                <a:latin typeface="Arial" panose="020B0604020202020204" pitchFamily="34" charset="0"/>
                <a:ea typeface="Calibri" panose="020F0502020204030204" pitchFamily="34" charset="0"/>
              </a:rPr>
              <a:t>situational analysis tools discussed in class,</a:t>
            </a:r>
            <a:r>
              <a:rPr lang="en-GB" sz="1400" b="1" dirty="0">
                <a:effectLst/>
                <a:latin typeface="Arial" panose="020B0604020202020204" pitchFamily="34" charset="0"/>
                <a:ea typeface="Calibri" panose="020F0502020204030204" pitchFamily="34" charset="0"/>
              </a:rPr>
              <a:t> </a:t>
            </a:r>
            <a:r>
              <a:rPr lang="en-GB" sz="1400" dirty="0">
                <a:effectLst/>
                <a:latin typeface="Arial" panose="020B0604020202020204" pitchFamily="34" charset="0"/>
                <a:ea typeface="Calibri" panose="020F0502020204030204" pitchFamily="34" charset="0"/>
              </a:rPr>
              <a:t>i.e. the ways in which these organisations market their products and services</a:t>
            </a:r>
            <a:r>
              <a:rPr lang="en-GB" sz="1400" b="1" dirty="0">
                <a:effectLst/>
                <a:latin typeface="Arial" panose="020B0604020202020204" pitchFamily="34" charset="0"/>
                <a:ea typeface="Calibri" panose="020F0502020204030204" pitchFamily="34" charset="0"/>
              </a:rPr>
              <a:t> </a:t>
            </a:r>
            <a:r>
              <a:rPr lang="en-GB" sz="1400" u="sng" dirty="0">
                <a:effectLst/>
                <a:latin typeface="Arial" panose="020B0604020202020204" pitchFamily="34" charset="0"/>
                <a:ea typeface="Calibri" panose="020F0502020204030204" pitchFamily="34" charset="0"/>
              </a:rPr>
              <a:t>(Marketing mix</a:t>
            </a:r>
            <a:r>
              <a:rPr lang="en-GB" sz="1400" dirty="0">
                <a:effectLst/>
                <a:latin typeface="Arial" panose="020B0604020202020204" pitchFamily="34" charset="0"/>
                <a:ea typeface="Calibri" panose="020F0502020204030204" pitchFamily="34" charset="0"/>
              </a:rPr>
              <a:t>) and will include discussing the use of </a:t>
            </a:r>
            <a:r>
              <a:rPr lang="en-GB" sz="1400" u="sng" dirty="0">
                <a:effectLst/>
                <a:latin typeface="Arial" panose="020B0604020202020204" pitchFamily="34" charset="0"/>
                <a:ea typeface="Calibri" panose="020F0502020204030204" pitchFamily="34" charset="0"/>
              </a:rPr>
              <a:t>segmentation targeting and positioning</a:t>
            </a:r>
            <a:r>
              <a:rPr lang="en-GB" sz="1400" dirty="0">
                <a:effectLst/>
                <a:latin typeface="Arial" panose="020B0604020202020204" pitchFamily="34" charset="0"/>
                <a:ea typeface="Calibri" panose="020F0502020204030204" pitchFamily="34" charset="0"/>
              </a:rPr>
              <a:t> and </a:t>
            </a:r>
            <a:r>
              <a:rPr lang="en-GB" sz="1400" u="sng" dirty="0">
                <a:effectLst/>
                <a:latin typeface="Arial" panose="020B0604020202020204" pitchFamily="34" charset="0"/>
                <a:ea typeface="Calibri" panose="020F0502020204030204" pitchFamily="34" charset="0"/>
              </a:rPr>
              <a:t>marketing communications</a:t>
            </a:r>
            <a:r>
              <a:rPr lang="en-GB" sz="1400" dirty="0">
                <a:effectLst/>
                <a:latin typeface="Arial" panose="020B0604020202020204" pitchFamily="34" charset="0"/>
                <a:ea typeface="Calibri" panose="020F0502020204030204" pitchFamily="34" charset="0"/>
              </a:rPr>
              <a:t> with their target audiences, your work </a:t>
            </a:r>
            <a:r>
              <a:rPr lang="en-GB" sz="1400" u="sng" dirty="0">
                <a:effectLst/>
                <a:latin typeface="Arial" panose="020B0604020202020204" pitchFamily="34" charset="0"/>
                <a:ea typeface="Calibri" panose="020F0502020204030204" pitchFamily="34" charset="0"/>
              </a:rPr>
              <a:t>must</a:t>
            </a:r>
            <a:r>
              <a:rPr lang="en-GB" sz="1400" dirty="0">
                <a:effectLst/>
                <a:latin typeface="Arial" panose="020B0604020202020204" pitchFamily="34" charset="0"/>
                <a:ea typeface="Calibri" panose="020F0502020204030204" pitchFamily="34" charset="0"/>
              </a:rPr>
              <a:t> be supported with the </a:t>
            </a:r>
            <a:r>
              <a:rPr lang="en-GB" sz="1400" u="sng" dirty="0" err="1">
                <a:effectLst/>
                <a:latin typeface="Arial" panose="020B0604020202020204" pitchFamily="34" charset="0"/>
                <a:ea typeface="Calibri" panose="020F0502020204030204" pitchFamily="34" charset="0"/>
              </a:rPr>
              <a:t>Simmilarweb</a:t>
            </a:r>
            <a:r>
              <a:rPr lang="en-GB" sz="1400" u="sng" dirty="0">
                <a:effectLst/>
                <a:latin typeface="Arial" panose="020B0604020202020204" pitchFamily="34" charset="0"/>
                <a:ea typeface="Calibri" panose="020F0502020204030204" pitchFamily="34" charset="0"/>
              </a:rPr>
              <a:t> analysis tool. </a:t>
            </a:r>
            <a:r>
              <a:rPr lang="en-GB" sz="1400" dirty="0">
                <a:effectLst/>
                <a:latin typeface="Arial" panose="020B0604020202020204" pitchFamily="34" charset="0"/>
                <a:ea typeface="Calibri" panose="020F0502020204030204" pitchFamily="34" charset="0"/>
              </a:rPr>
              <a:t>Students will Identify similarities and differences in the respective marketing strategies; and make recommendations to develop and enhance marketing activities for their chosen brands that</a:t>
            </a:r>
            <a:r>
              <a:rPr lang="en-GB" sz="1400" dirty="0">
                <a:effectLst/>
                <a:latin typeface="Calibri" panose="020F0502020204030204" pitchFamily="34" charset="0"/>
                <a:ea typeface="Calibri" panose="020F0502020204030204" pitchFamily="34" charset="0"/>
              </a:rPr>
              <a:t> </a:t>
            </a:r>
            <a:r>
              <a:rPr lang="en-GB" sz="1400" dirty="0">
                <a:effectLst/>
                <a:latin typeface="Arial" panose="020B0604020202020204" pitchFamily="34" charset="0"/>
                <a:ea typeface="Calibri" panose="020F0502020204030204" pitchFamily="34" charset="0"/>
              </a:rPr>
              <a:t>will aid potential future growth, while also considering any </a:t>
            </a:r>
            <a:r>
              <a:rPr lang="en-GB" sz="1400" u="sng" dirty="0">
                <a:effectLst/>
                <a:latin typeface="Arial" panose="020B0604020202020204" pitchFamily="34" charset="0"/>
                <a:ea typeface="Calibri" panose="020F0502020204030204" pitchFamily="34" charset="0"/>
              </a:rPr>
              <a:t>relevant contemporary concerns</a:t>
            </a:r>
            <a:r>
              <a:rPr lang="en-GB" sz="1400" dirty="0">
                <a:effectLst/>
                <a:latin typeface="Arial" panose="020B0604020202020204" pitchFamily="34" charset="0"/>
                <a:ea typeface="Calibri" panose="020F0502020204030204" pitchFamily="34" charset="0"/>
              </a:rPr>
              <a:t> in the hospitality market.</a:t>
            </a:r>
            <a:br>
              <a:rPr lang="en-GB" sz="1800" dirty="0">
                <a:effectLst/>
                <a:latin typeface="Calibri" panose="020F0502020204030204" pitchFamily="34" charset="0"/>
                <a:ea typeface="Calibri" panose="020F0502020204030204" pitchFamily="34" charset="0"/>
              </a:rPr>
            </a:br>
            <a:br>
              <a:rPr lang="en-GB" sz="1200" dirty="0">
                <a:latin typeface="Calibri" panose="020F0502020204030204" pitchFamily="34" charset="0"/>
                <a:ea typeface="Calibri" panose="020F0502020204030204" pitchFamily="34" charset="0"/>
              </a:rPr>
            </a:br>
            <a:r>
              <a:rPr lang="en-GB" sz="1400" dirty="0">
                <a:effectLst/>
                <a:latin typeface="Arial" panose="020B0604020202020204" pitchFamily="34" charset="0"/>
                <a:ea typeface="Calibri" panose="020F0502020204030204" pitchFamily="34" charset="0"/>
              </a:rPr>
              <a:t>This will allow students to explore a number of </a:t>
            </a:r>
            <a:r>
              <a:rPr lang="en-GB" sz="1400" b="1" dirty="0">
                <a:effectLst/>
                <a:latin typeface="Arial" panose="020B0604020202020204" pitchFamily="34" charset="0"/>
                <a:ea typeface="Calibri" panose="020F0502020204030204" pitchFamily="34" charset="0"/>
              </a:rPr>
              <a:t>different generational and strategic approaches to marketing </a:t>
            </a:r>
            <a:r>
              <a:rPr lang="en-GB" sz="1400" dirty="0">
                <a:effectLst/>
                <a:latin typeface="Arial" panose="020B0604020202020204" pitchFamily="34" charset="0"/>
                <a:ea typeface="Calibri" panose="020F0502020204030204" pitchFamily="34" charset="0"/>
              </a:rPr>
              <a:t>and perhaps the use of social media and digital marketing versus traditional advertising and marketing techniques. What is the brand message? What changes have been made due to contemporary issues (within the past year) </a:t>
            </a:r>
            <a:r>
              <a:rPr lang="en-GB" sz="1400" dirty="0" err="1">
                <a:effectLst/>
                <a:latin typeface="Arial" panose="020B0604020202020204" pitchFamily="34" charset="0"/>
                <a:ea typeface="Calibri" panose="020F0502020204030204" pitchFamily="34" charset="0"/>
              </a:rPr>
              <a:t>i.e</a:t>
            </a:r>
            <a:r>
              <a:rPr lang="en-GB" sz="1400" dirty="0">
                <a:effectLst/>
                <a:latin typeface="Arial" panose="020B0604020202020204" pitchFamily="34" charset="0"/>
                <a:ea typeface="Calibri" panose="020F0502020204030204" pitchFamily="34" charset="0"/>
              </a:rPr>
              <a:t> Ukraine, recent Geopolitical events, Business environment changes, or other contemporary Industry changes and concerns.</a:t>
            </a:r>
            <a:r>
              <a:rPr lang="en-GB" sz="1400" b="1" dirty="0">
                <a:effectLst/>
                <a:latin typeface="Arial" panose="020B0604020202020204" pitchFamily="34" charset="0"/>
                <a:ea typeface="Calibri" panose="020F0502020204030204" pitchFamily="34" charset="0"/>
              </a:rPr>
              <a:t> </a:t>
            </a:r>
            <a:br>
              <a:rPr lang="en-GB" sz="1800" dirty="0">
                <a:effectLst/>
                <a:latin typeface="Calibri" panose="020F0502020204030204" pitchFamily="34" charset="0"/>
                <a:ea typeface="Calibri" panose="020F0502020204030204" pitchFamily="34" charset="0"/>
              </a:rPr>
            </a:br>
            <a:br>
              <a:rPr lang="en-GB" sz="1200" dirty="0">
                <a:latin typeface="Calibri" panose="020F0502020204030204" pitchFamily="34" charset="0"/>
                <a:ea typeface="Calibri" panose="020F0502020204030204" pitchFamily="34" charset="0"/>
              </a:rPr>
            </a:br>
            <a:br>
              <a:rPr lang="en-GB" sz="1400" dirty="0"/>
            </a:br>
            <a:endParaRPr lang="en-GB" sz="1400" dirty="0"/>
          </a:p>
        </p:txBody>
      </p:sp>
    </p:spTree>
    <p:extLst>
      <p:ext uri="{BB962C8B-B14F-4D97-AF65-F5344CB8AC3E}">
        <p14:creationId xmlns:p14="http://schemas.microsoft.com/office/powerpoint/2010/main" val="113193552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Timeline&#10;&#10;Description automatically generated">
            <a:extLst>
              <a:ext uri="{FF2B5EF4-FFF2-40B4-BE49-F238E27FC236}">
                <a16:creationId xmlns:a16="http://schemas.microsoft.com/office/drawing/2014/main" id="{51B3CFDD-888F-1A19-C747-A516F0989A5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1" y="-99392"/>
            <a:ext cx="4644009" cy="6957392"/>
          </a:xfrm>
          <a:prstGeom prst="rect">
            <a:avLst/>
          </a:prstGeom>
        </p:spPr>
      </p:pic>
      <p:sp>
        <p:nvSpPr>
          <p:cNvPr id="2" name="Title 1">
            <a:extLst>
              <a:ext uri="{FF2B5EF4-FFF2-40B4-BE49-F238E27FC236}">
                <a16:creationId xmlns:a16="http://schemas.microsoft.com/office/drawing/2014/main" id="{23F46267-3663-4BC4-E4F7-FB5899E0E048}"/>
              </a:ext>
            </a:extLst>
          </p:cNvPr>
          <p:cNvSpPr>
            <a:spLocks noGrp="1"/>
          </p:cNvSpPr>
          <p:nvPr>
            <p:ph type="title"/>
          </p:nvPr>
        </p:nvSpPr>
        <p:spPr>
          <a:xfrm>
            <a:off x="4295800" y="620688"/>
            <a:ext cx="6264696" cy="1584176"/>
          </a:xfrm>
          <a:solidFill>
            <a:schemeClr val="accent5"/>
          </a:solidFill>
          <a:ln>
            <a:noFill/>
          </a:ln>
        </p:spPr>
        <p:style>
          <a:lnRef idx="0">
            <a:scrgbClr r="0" g="0" b="0"/>
          </a:lnRef>
          <a:fillRef idx="0">
            <a:scrgbClr r="0" g="0" b="0"/>
          </a:fillRef>
          <a:effectRef idx="0">
            <a:scrgbClr r="0" g="0" b="0"/>
          </a:effectRef>
          <a:fontRef idx="minor">
            <a:schemeClr val="lt1"/>
          </a:fontRef>
        </p:style>
        <p:txBody>
          <a:bodyPr>
            <a:normAutofit fontScale="90000"/>
          </a:bodyPr>
          <a:lstStyle/>
          <a:p>
            <a:r>
              <a:rPr lang="en-GB" sz="1400" b="1" dirty="0"/>
              <a:t>Introduction 10% of word count</a:t>
            </a:r>
            <a:br>
              <a:rPr lang="en-GB" sz="1400" dirty="0"/>
            </a:br>
            <a:r>
              <a:rPr lang="en-GB" sz="1400" dirty="0"/>
              <a:t>-</a:t>
            </a:r>
            <a:r>
              <a:rPr lang="en-GB" sz="1400" b="1" dirty="0"/>
              <a:t>General statement </a:t>
            </a:r>
            <a:r>
              <a:rPr lang="en-GB" sz="1400" dirty="0"/>
              <a:t>–Reason for essay (what you are doing)  short background to Brands</a:t>
            </a:r>
            <a:br>
              <a:rPr lang="en-GB" sz="1400" dirty="0"/>
            </a:br>
            <a:r>
              <a:rPr lang="en-GB" sz="1400" dirty="0"/>
              <a:t>-</a:t>
            </a:r>
            <a:r>
              <a:rPr lang="en-GB" sz="1400" b="1" dirty="0"/>
              <a:t>Thesis statement – </a:t>
            </a:r>
            <a:r>
              <a:rPr lang="en-GB" sz="1400" dirty="0"/>
              <a:t>Any assumptions/predictions (likely outcomes) </a:t>
            </a:r>
            <a:r>
              <a:rPr lang="en-GB" sz="1400" dirty="0" err="1"/>
              <a:t>e.g</a:t>
            </a:r>
            <a:r>
              <a:rPr lang="en-GB" sz="1400" dirty="0"/>
              <a:t> “Holiday Inn uses strategies that are appealing to younger generations while </a:t>
            </a:r>
            <a:r>
              <a:rPr lang="en-GB" sz="1400" dirty="0" err="1"/>
              <a:t>Sixsenses</a:t>
            </a:r>
            <a:r>
              <a:rPr lang="en-GB" sz="1400" dirty="0"/>
              <a:t> targets the wealthy older generations ”</a:t>
            </a:r>
            <a:br>
              <a:rPr lang="en-GB" sz="1400" dirty="0"/>
            </a:br>
            <a:r>
              <a:rPr lang="en-GB" sz="1400" dirty="0"/>
              <a:t>-</a:t>
            </a:r>
            <a:r>
              <a:rPr lang="en-GB" sz="1400" b="1" dirty="0"/>
              <a:t>Outline Main Points -  </a:t>
            </a:r>
            <a:r>
              <a:rPr lang="en-GB" sz="1400" dirty="0"/>
              <a:t>How you will compare the brands, what main theory/frameworks will be used</a:t>
            </a:r>
            <a:br>
              <a:rPr lang="en-GB" sz="1400" dirty="0"/>
            </a:br>
            <a:r>
              <a:rPr lang="en-GB" sz="1400" dirty="0"/>
              <a:t> </a:t>
            </a:r>
          </a:p>
        </p:txBody>
      </p:sp>
      <p:sp>
        <p:nvSpPr>
          <p:cNvPr id="6" name="Title 1">
            <a:extLst>
              <a:ext uri="{FF2B5EF4-FFF2-40B4-BE49-F238E27FC236}">
                <a16:creationId xmlns:a16="http://schemas.microsoft.com/office/drawing/2014/main" id="{BACA93D9-8002-B55C-A032-9F1F6F2C8577}"/>
              </a:ext>
            </a:extLst>
          </p:cNvPr>
          <p:cNvSpPr txBox="1">
            <a:spLocks/>
          </p:cNvSpPr>
          <p:nvPr/>
        </p:nvSpPr>
        <p:spPr>
          <a:xfrm>
            <a:off x="4120326" y="6017377"/>
            <a:ext cx="4896544" cy="807849"/>
          </a:xfrm>
          <a:prstGeom prst="rect">
            <a:avLst/>
          </a:prstGeom>
        </p:spPr>
        <p:style>
          <a:lnRef idx="1">
            <a:schemeClr val="accent4"/>
          </a:lnRef>
          <a:fillRef idx="2">
            <a:schemeClr val="accent4"/>
          </a:fillRef>
          <a:effectRef idx="1">
            <a:schemeClr val="accent4"/>
          </a:effectRef>
          <a:fontRef idx="minor">
            <a:schemeClr val="dk1"/>
          </a:fontRef>
        </p:style>
        <p:txBody>
          <a:bodyPr lIns="91440" tIns="45720" rIns="91440" bIns="4572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defRPr/>
            </a:pPr>
            <a:r>
              <a:rPr lang="en-GB" sz="1400" b="1" dirty="0">
                <a:solidFill>
                  <a:prstClr val="black"/>
                </a:solidFill>
                <a:latin typeface="Calibri" panose="020F0502020204030204"/>
              </a:rPr>
              <a:t>Conclusion 10% of word count</a:t>
            </a:r>
            <a:br>
              <a:rPr lang="en-GB" sz="1400" dirty="0">
                <a:solidFill>
                  <a:prstClr val="black"/>
                </a:solidFill>
                <a:latin typeface="Calibri" panose="020F0502020204030204"/>
              </a:rPr>
            </a:br>
            <a:r>
              <a:rPr lang="en-GB" sz="1400" dirty="0">
                <a:solidFill>
                  <a:prstClr val="black"/>
                </a:solidFill>
                <a:latin typeface="Calibri" panose="020F0502020204030204"/>
              </a:rPr>
              <a:t>- Restate initial thesis, was this confirmed or found inaccurate?</a:t>
            </a:r>
          </a:p>
          <a:p>
            <a:pPr>
              <a:defRPr/>
            </a:pPr>
            <a:r>
              <a:rPr lang="en-GB" sz="1400" dirty="0">
                <a:solidFill>
                  <a:prstClr val="black"/>
                </a:solidFill>
                <a:latin typeface="Calibri" panose="020F0502020204030204"/>
              </a:rPr>
              <a:t>-Recap of what was discovered/discussed - Main Points</a:t>
            </a:r>
            <a:endParaRPr lang="en-GB" sz="1400" dirty="0">
              <a:solidFill>
                <a:prstClr val="black"/>
              </a:solidFill>
              <a:latin typeface="Calibri" panose="020F0502020204030204"/>
              <a:cs typeface="Calibri"/>
            </a:endParaRPr>
          </a:p>
          <a:p>
            <a:pPr>
              <a:defRPr/>
            </a:pPr>
            <a:r>
              <a:rPr lang="en-GB" sz="1400" dirty="0">
                <a:solidFill>
                  <a:prstClr val="black"/>
                </a:solidFill>
                <a:latin typeface="Calibri" panose="020F0502020204030204"/>
              </a:rPr>
              <a:t>-Any revelations or areas flagged for future study.  </a:t>
            </a:r>
            <a:br>
              <a:rPr lang="en-GB" sz="1400" dirty="0">
                <a:solidFill>
                  <a:prstClr val="black"/>
                </a:solidFill>
                <a:latin typeface="Calibri" panose="020F0502020204030204"/>
              </a:rPr>
            </a:br>
            <a:r>
              <a:rPr lang="en-GB" sz="1400" dirty="0">
                <a:solidFill>
                  <a:prstClr val="black"/>
                </a:solidFill>
                <a:latin typeface="Calibri" panose="020F0502020204030204"/>
              </a:rPr>
              <a:t> </a:t>
            </a:r>
          </a:p>
        </p:txBody>
      </p:sp>
      <p:sp>
        <p:nvSpPr>
          <p:cNvPr id="5" name="Title 1">
            <a:extLst>
              <a:ext uri="{FF2B5EF4-FFF2-40B4-BE49-F238E27FC236}">
                <a16:creationId xmlns:a16="http://schemas.microsoft.com/office/drawing/2014/main" id="{5217068F-5465-8BD9-C87E-71864472E6B2}"/>
              </a:ext>
            </a:extLst>
          </p:cNvPr>
          <p:cNvSpPr txBox="1">
            <a:spLocks/>
          </p:cNvSpPr>
          <p:nvPr/>
        </p:nvSpPr>
        <p:spPr>
          <a:xfrm>
            <a:off x="5982047" y="1781685"/>
            <a:ext cx="4644009" cy="4264540"/>
          </a:xfrm>
          <a:prstGeom prst="rect">
            <a:avLst/>
          </a:prstGeom>
        </p:spPr>
        <p:style>
          <a:lnRef idx="1">
            <a:schemeClr val="accent1"/>
          </a:lnRef>
          <a:fillRef idx="2">
            <a:schemeClr val="accent1"/>
          </a:fillRef>
          <a:effectRef idx="1">
            <a:schemeClr val="accent1"/>
          </a:effectRef>
          <a:fontRef idx="minor">
            <a:schemeClr val="dk1"/>
          </a:fontRef>
        </p:style>
        <p:txBody>
          <a:bodyPr lIns="91440" tIns="45720" rIns="91440" bIns="4572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defRPr/>
            </a:pPr>
            <a:r>
              <a:rPr lang="en-GB" sz="1400" b="1" dirty="0">
                <a:solidFill>
                  <a:prstClr val="black"/>
                </a:solidFill>
                <a:latin typeface="Calibri" panose="020F0502020204030204"/>
              </a:rPr>
              <a:t>Main Body 80% of word count</a:t>
            </a:r>
            <a:br>
              <a:rPr lang="en-GB" sz="1400" dirty="0">
                <a:solidFill>
                  <a:prstClr val="black"/>
                </a:solidFill>
                <a:latin typeface="Calibri" panose="020F0502020204030204"/>
              </a:rPr>
            </a:br>
            <a:r>
              <a:rPr lang="en-GB" sz="1400" dirty="0">
                <a:solidFill>
                  <a:prstClr val="black"/>
                </a:solidFill>
                <a:latin typeface="Calibri" panose="020F0502020204030204"/>
              </a:rPr>
              <a:t>-</a:t>
            </a:r>
            <a:r>
              <a:rPr lang="en-GB" sz="1400" b="1" dirty="0">
                <a:solidFill>
                  <a:prstClr val="black"/>
                </a:solidFill>
                <a:latin typeface="Calibri" panose="020F0502020204030204"/>
              </a:rPr>
              <a:t>Paragraph 1</a:t>
            </a:r>
            <a:r>
              <a:rPr lang="en-GB" sz="1400" dirty="0">
                <a:solidFill>
                  <a:prstClr val="black"/>
                </a:solidFill>
                <a:latin typeface="Calibri" panose="020F0502020204030204"/>
              </a:rPr>
              <a:t>– </a:t>
            </a:r>
            <a:r>
              <a:rPr lang="en-GB" sz="1400" b="1" dirty="0">
                <a:solidFill>
                  <a:prstClr val="black"/>
                </a:solidFill>
                <a:latin typeface="Calibri" panose="020F0502020204030204"/>
              </a:rPr>
              <a:t>Situational Internal/External analysis </a:t>
            </a:r>
          </a:p>
          <a:p>
            <a:pPr>
              <a:defRPr/>
            </a:pPr>
            <a:r>
              <a:rPr lang="en-GB" sz="1400" dirty="0">
                <a:solidFill>
                  <a:prstClr val="black"/>
                </a:solidFill>
                <a:latin typeface="Calibri" panose="020F0502020204030204"/>
              </a:rPr>
              <a:t>Engage frameworks SWOT &amp; PESTLE to gain an understanding of what is happening internally (S/W) and what the world looks like for these brands (O/T)(PESTLE), what challenges possibilities are identified where do they differ/same, -</a:t>
            </a:r>
            <a:endParaRPr lang="en-GB" sz="1400" b="1" dirty="0">
              <a:solidFill>
                <a:prstClr val="black"/>
              </a:solidFill>
              <a:latin typeface="Calibri" panose="020F0502020204030204"/>
            </a:endParaRPr>
          </a:p>
          <a:p>
            <a:pPr>
              <a:defRPr/>
            </a:pPr>
            <a:r>
              <a:rPr lang="en-GB" sz="1400" dirty="0">
                <a:solidFill>
                  <a:prstClr val="black"/>
                </a:solidFill>
                <a:latin typeface="Calibri" panose="020F0502020204030204"/>
              </a:rPr>
              <a:t>be specific! </a:t>
            </a:r>
            <a:endParaRPr lang="en-GB" sz="1400" b="1" dirty="0">
              <a:solidFill>
                <a:prstClr val="black"/>
              </a:solidFill>
              <a:latin typeface="Calibri" panose="020F0502020204030204"/>
              <a:cs typeface="Calibri"/>
            </a:endParaRPr>
          </a:p>
          <a:p>
            <a:pPr>
              <a:defRPr/>
            </a:pPr>
            <a:r>
              <a:rPr lang="en-GB" sz="1400" b="1" dirty="0">
                <a:solidFill>
                  <a:prstClr val="black"/>
                </a:solidFill>
                <a:latin typeface="Calibri" panose="020F0502020204030204"/>
              </a:rPr>
              <a:t>(E&amp;E! References)</a:t>
            </a:r>
            <a:endParaRPr lang="en-GB" sz="1400" b="1" dirty="0">
              <a:solidFill>
                <a:prstClr val="black"/>
              </a:solidFill>
              <a:latin typeface="Calibri" panose="020F0502020204030204"/>
              <a:cs typeface="Calibri"/>
            </a:endParaRPr>
          </a:p>
          <a:p>
            <a:pPr>
              <a:defRPr/>
            </a:pPr>
            <a:br>
              <a:rPr lang="en-GB" sz="1400" dirty="0">
                <a:solidFill>
                  <a:prstClr val="black"/>
                </a:solidFill>
                <a:latin typeface="Calibri" panose="020F0502020204030204"/>
              </a:rPr>
            </a:br>
            <a:r>
              <a:rPr lang="en-GB" sz="1400" dirty="0">
                <a:solidFill>
                  <a:prstClr val="black"/>
                </a:solidFill>
                <a:latin typeface="Calibri" panose="020F0502020204030204"/>
              </a:rPr>
              <a:t>-</a:t>
            </a:r>
            <a:r>
              <a:rPr lang="en-GB" sz="1400" b="1" dirty="0">
                <a:solidFill>
                  <a:prstClr val="black"/>
                </a:solidFill>
                <a:latin typeface="Calibri" panose="020F0502020204030204"/>
              </a:rPr>
              <a:t>Paragraph 2 – The Marketing Mix </a:t>
            </a:r>
            <a:endParaRPr lang="en-GB" sz="1400" b="1" dirty="0">
              <a:solidFill>
                <a:prstClr val="black"/>
              </a:solidFill>
              <a:latin typeface="Calibri" panose="020F0502020204030204"/>
              <a:cs typeface="Calibri"/>
            </a:endParaRPr>
          </a:p>
          <a:p>
            <a:pPr>
              <a:defRPr/>
            </a:pPr>
            <a:r>
              <a:rPr lang="en-GB" sz="1400" dirty="0">
                <a:solidFill>
                  <a:prstClr val="black"/>
                </a:solidFill>
                <a:latin typeface="Calibri" panose="020F0502020204030204"/>
              </a:rPr>
              <a:t>Paint a picture of the brands, identify the 7 Ps for each brand and compare, how do they differ? What similarities, what might this mean for the brands strategies? Assumptions confirmed? </a:t>
            </a:r>
            <a:r>
              <a:rPr lang="en-GB" sz="1400" b="1" dirty="0">
                <a:solidFill>
                  <a:prstClr val="black"/>
                </a:solidFill>
                <a:latin typeface="Calibri" panose="020F0502020204030204"/>
              </a:rPr>
              <a:t>(E&amp;E! References)</a:t>
            </a:r>
            <a:endParaRPr lang="en-GB" sz="1400" b="1" dirty="0">
              <a:solidFill>
                <a:prstClr val="black"/>
              </a:solidFill>
              <a:latin typeface="Calibri" panose="020F0502020204030204"/>
              <a:cs typeface="Calibri"/>
            </a:endParaRPr>
          </a:p>
          <a:p>
            <a:pPr>
              <a:defRPr/>
            </a:pPr>
            <a:br>
              <a:rPr lang="en-GB" sz="1400" dirty="0">
                <a:solidFill>
                  <a:prstClr val="black"/>
                </a:solidFill>
                <a:latin typeface="Calibri" panose="020F0502020204030204"/>
              </a:rPr>
            </a:br>
            <a:r>
              <a:rPr lang="en-GB" sz="1400" dirty="0">
                <a:solidFill>
                  <a:prstClr val="black"/>
                </a:solidFill>
                <a:latin typeface="Calibri" panose="020F0502020204030204"/>
              </a:rPr>
              <a:t>-</a:t>
            </a:r>
            <a:r>
              <a:rPr lang="en-GB" sz="1400" b="1" dirty="0">
                <a:solidFill>
                  <a:prstClr val="black"/>
                </a:solidFill>
                <a:latin typeface="Calibri" panose="020F0502020204030204"/>
              </a:rPr>
              <a:t>Paragraph 3 – Segmentation Targeting and Positioning</a:t>
            </a:r>
            <a:endParaRPr lang="en-GB" sz="1400" b="1" dirty="0">
              <a:solidFill>
                <a:prstClr val="black"/>
              </a:solidFill>
              <a:latin typeface="Calibri" panose="020F0502020204030204"/>
              <a:cs typeface="Calibri"/>
            </a:endParaRPr>
          </a:p>
          <a:p>
            <a:pPr>
              <a:defRPr/>
            </a:pPr>
            <a:r>
              <a:rPr lang="en-GB" sz="1400" dirty="0">
                <a:solidFill>
                  <a:prstClr val="black"/>
                </a:solidFill>
                <a:latin typeface="Calibri" panose="020F0502020204030204"/>
              </a:rPr>
              <a:t>Identify the different Brands customer segments using the </a:t>
            </a:r>
            <a:r>
              <a:rPr lang="en-GB" sz="1400" dirty="0" err="1">
                <a:solidFill>
                  <a:prstClr val="black"/>
                </a:solidFill>
                <a:latin typeface="Calibri" panose="020F0502020204030204"/>
              </a:rPr>
              <a:t>SimilarWeb</a:t>
            </a:r>
            <a:r>
              <a:rPr lang="en-GB" sz="1400" dirty="0">
                <a:solidFill>
                  <a:prstClr val="black"/>
                </a:solidFill>
                <a:latin typeface="Calibri" panose="020F0502020204030204"/>
              </a:rPr>
              <a:t> tool/Variables and compare. Identify and compare the Brands targeting strategies. Use the positioning tools to see where these Brands sit compared to each other (and other brands) </a:t>
            </a:r>
            <a:r>
              <a:rPr lang="en-GB" sz="1400" b="1" u="sng" dirty="0">
                <a:solidFill>
                  <a:prstClr val="black"/>
                </a:solidFill>
                <a:latin typeface="Calibri" panose="020F0502020204030204"/>
              </a:rPr>
              <a:t>Can we link our findings back to the marketing mix or situational analysis? </a:t>
            </a:r>
            <a:r>
              <a:rPr lang="en-GB" sz="1400" b="1" dirty="0">
                <a:solidFill>
                  <a:prstClr val="black"/>
                </a:solidFill>
                <a:latin typeface="Calibri" panose="020F0502020204030204"/>
              </a:rPr>
              <a:t>(E&amp;E! References)</a:t>
            </a:r>
          </a:p>
          <a:p>
            <a:pPr>
              <a:defRPr/>
            </a:pPr>
            <a:br>
              <a:rPr lang="en-GB" sz="1400" dirty="0">
                <a:solidFill>
                  <a:prstClr val="black"/>
                </a:solidFill>
                <a:latin typeface="Calibri" panose="020F0502020204030204"/>
              </a:rPr>
            </a:br>
            <a:r>
              <a:rPr lang="en-GB" sz="1400" dirty="0">
                <a:solidFill>
                  <a:prstClr val="black"/>
                </a:solidFill>
                <a:latin typeface="Calibri" panose="020F0502020204030204"/>
              </a:rPr>
              <a:t> </a:t>
            </a:r>
          </a:p>
        </p:txBody>
      </p:sp>
    </p:spTree>
    <p:extLst>
      <p:ext uri="{BB962C8B-B14F-4D97-AF65-F5344CB8AC3E}">
        <p14:creationId xmlns:p14="http://schemas.microsoft.com/office/powerpoint/2010/main" val="395716050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DB5E9C-E914-4487-8ACE-8DBA30DD6B72}"/>
              </a:ext>
            </a:extLst>
          </p:cNvPr>
          <p:cNvSpPr>
            <a:spLocks noGrp="1"/>
          </p:cNvSpPr>
          <p:nvPr>
            <p:ph type="title"/>
          </p:nvPr>
        </p:nvSpPr>
        <p:spPr>
          <a:xfrm>
            <a:off x="885024" y="1223581"/>
            <a:ext cx="10869974" cy="4064516"/>
          </a:xfrm>
        </p:spPr>
        <p:txBody>
          <a:bodyPr/>
          <a:lstStyle/>
          <a:p>
            <a:pPr>
              <a:lnSpc>
                <a:spcPct val="115000"/>
              </a:lnSpc>
              <a:spcAft>
                <a:spcPts val="1000"/>
              </a:spcAft>
            </a:pPr>
            <a:r>
              <a:rPr lang="en-GB" sz="2400" b="1" dirty="0">
                <a:ea typeface="Calibri" panose="020F0502020204030204" pitchFamily="34" charset="0"/>
              </a:rPr>
              <a:t>Assessment 2</a:t>
            </a:r>
            <a:br>
              <a:rPr lang="en-GB" sz="2400" b="1" dirty="0">
                <a:ea typeface="Calibri" panose="020F0502020204030204" pitchFamily="34" charset="0"/>
              </a:rPr>
            </a:br>
            <a:r>
              <a:rPr lang="en-GB" sz="2400" b="1" dirty="0">
                <a:ea typeface="Calibri" panose="020F0502020204030204" pitchFamily="34" charset="0"/>
              </a:rPr>
              <a:t>Due Date 15th June 2023</a:t>
            </a:r>
            <a:br>
              <a:rPr lang="en-GB" sz="1400" dirty="0">
                <a:latin typeface="Calibri" panose="020F0502020204030204" pitchFamily="34" charset="0"/>
                <a:ea typeface="Calibri" panose="020F0502020204030204" pitchFamily="34" charset="0"/>
              </a:rPr>
            </a:br>
            <a:r>
              <a:rPr lang="en-GB" sz="1400" b="1" dirty="0">
                <a:ea typeface="Calibri" panose="020F0502020204030204" pitchFamily="34" charset="0"/>
              </a:rPr>
              <a:t>Component A (50%) Marketing Plan (1250 words)</a:t>
            </a:r>
            <a:br>
              <a:rPr lang="en-GB" sz="1400" b="1" dirty="0">
                <a:ea typeface="Calibri" panose="020F0502020204030204" pitchFamily="34" charset="0"/>
              </a:rPr>
            </a:br>
            <a:br>
              <a:rPr lang="en-GB" sz="1400" dirty="0">
                <a:latin typeface="Calibri" panose="020F0502020204030204" pitchFamily="34" charset="0"/>
                <a:ea typeface="Calibri" panose="020F0502020204030204" pitchFamily="34" charset="0"/>
              </a:rPr>
            </a:br>
            <a:r>
              <a:rPr lang="en-GB" sz="1400" dirty="0">
                <a:ea typeface="Calibri" panose="020F0502020204030204" pitchFamily="34" charset="0"/>
              </a:rPr>
              <a:t>The hotel should be chosen from the list provided but could be situated anywhere globally. Remember the purpose of this plan is to </a:t>
            </a:r>
            <a:r>
              <a:rPr lang="en-GB" sz="1400" u="sng" dirty="0">
                <a:ea typeface="Calibri" panose="020F0502020204030204" pitchFamily="34" charset="0"/>
              </a:rPr>
              <a:t>identify an issue or marketing opportunity and create a communications strategy for your chosen hotel in the current climate</a:t>
            </a:r>
            <a:r>
              <a:rPr lang="en-GB" sz="1400" dirty="0">
                <a:ea typeface="Calibri" panose="020F0502020204030204" pitchFamily="34" charset="0"/>
              </a:rPr>
              <a:t> and other relevant contemporary issues, be imaginative in your messaging but also think about the safety aspects how will you reassure your guests through your marketing?</a:t>
            </a:r>
            <a:r>
              <a:rPr lang="en-GB" sz="1400" b="1" dirty="0">
                <a:ea typeface="Calibri" panose="020F0502020204030204" pitchFamily="34" charset="0"/>
              </a:rPr>
              <a:t> </a:t>
            </a:r>
            <a:br>
              <a:rPr lang="en-GB" sz="1400" b="1" dirty="0">
                <a:ea typeface="Calibri" panose="020F0502020204030204" pitchFamily="34" charset="0"/>
              </a:rPr>
            </a:br>
            <a:br>
              <a:rPr lang="en-GB" sz="1400" b="1" dirty="0">
                <a:ea typeface="Calibri" panose="020F0502020204030204" pitchFamily="34" charset="0"/>
              </a:rPr>
            </a:br>
            <a:r>
              <a:rPr lang="en-GB" sz="1400" b="1" dirty="0">
                <a:ea typeface="Calibri" panose="020F0502020204030204" pitchFamily="34" charset="0"/>
              </a:rPr>
              <a:t>Component B (50%) Presentation (5 mins)- w/c 12th June 2023 (in class*)</a:t>
            </a:r>
            <a:br>
              <a:rPr lang="en-GB" sz="1400" b="1" dirty="0">
                <a:ea typeface="Calibri" panose="020F0502020204030204" pitchFamily="34" charset="0"/>
              </a:rPr>
            </a:br>
            <a:br>
              <a:rPr lang="en-GB" sz="1400" dirty="0">
                <a:latin typeface="Calibri" panose="020F0502020204030204" pitchFamily="34" charset="0"/>
                <a:ea typeface="Calibri" panose="020F0502020204030204" pitchFamily="34" charset="0"/>
              </a:rPr>
            </a:br>
            <a:r>
              <a:rPr lang="en-GB" sz="1400" dirty="0">
                <a:ea typeface="Calibri" panose="020F0502020204030204" pitchFamily="34" charset="0"/>
              </a:rPr>
              <a:t>The exercise will require the student to undertake the role of a marketing professional and they will compile a presentation based upon your marketing plan and act as an illustration of it, which allows you the student to share your ideas and what you have written about with your audience- in this case to lecturers via an online platform. The presentation will be prepared using PowerPoint and must last for 5 minutes (this is a timed exercise, and you will not be permitted to go over the time, with marks potentially being deducted for a presentation that is very short or long.</a:t>
            </a:r>
            <a:br>
              <a:rPr lang="en-GB" sz="1400" dirty="0">
                <a:latin typeface="Calibri" panose="020F0502020204030204" pitchFamily="34" charset="0"/>
                <a:ea typeface="Calibri" panose="020F0502020204030204" pitchFamily="34" charset="0"/>
              </a:rPr>
            </a:br>
            <a:endParaRPr lang="en-GB" sz="1400" dirty="0"/>
          </a:p>
        </p:txBody>
      </p:sp>
    </p:spTree>
    <p:extLst>
      <p:ext uri="{BB962C8B-B14F-4D97-AF65-F5344CB8AC3E}">
        <p14:creationId xmlns:p14="http://schemas.microsoft.com/office/powerpoint/2010/main" val="262550937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34E77-0CA5-4510-8E73-752F4EB6D968}"/>
              </a:ext>
            </a:extLst>
          </p:cNvPr>
          <p:cNvSpPr>
            <a:spLocks noGrp="1"/>
          </p:cNvSpPr>
          <p:nvPr>
            <p:ph type="title"/>
          </p:nvPr>
        </p:nvSpPr>
        <p:spPr>
          <a:xfrm>
            <a:off x="1683799" y="1233996"/>
            <a:ext cx="8868792" cy="4563122"/>
          </a:xfrm>
        </p:spPr>
        <p:txBody>
          <a:bodyPr/>
          <a:lstStyle/>
          <a:p>
            <a:br>
              <a:rPr lang="en-GB" dirty="0"/>
            </a:br>
            <a:br>
              <a:rPr lang="en-GB" dirty="0"/>
            </a:br>
            <a:br>
              <a:rPr lang="en-GB" sz="2000" dirty="0"/>
            </a:br>
            <a:endParaRPr lang="en-GB" sz="2000" dirty="0"/>
          </a:p>
        </p:txBody>
      </p:sp>
      <p:sp>
        <p:nvSpPr>
          <p:cNvPr id="4" name="TextBox 3">
            <a:extLst>
              <a:ext uri="{FF2B5EF4-FFF2-40B4-BE49-F238E27FC236}">
                <a16:creationId xmlns:a16="http://schemas.microsoft.com/office/drawing/2014/main" id="{1EA22197-4AC3-4FA0-8C68-8B85758CFB39}"/>
              </a:ext>
            </a:extLst>
          </p:cNvPr>
          <p:cNvSpPr txBox="1"/>
          <p:nvPr/>
        </p:nvSpPr>
        <p:spPr>
          <a:xfrm>
            <a:off x="735331" y="1690062"/>
            <a:ext cx="4486664" cy="3477875"/>
          </a:xfrm>
          <a:prstGeom prst="rect">
            <a:avLst/>
          </a:prstGeom>
          <a:noFill/>
        </p:spPr>
        <p:txBody>
          <a:bodyPr wrap="square">
            <a:spAutoFit/>
          </a:bodyPr>
          <a:lstStyle/>
          <a:p>
            <a:pPr algn="ctr" defTabSz="457200"/>
            <a:r>
              <a:rPr lang="en-GB" sz="4400" dirty="0">
                <a:solidFill>
                  <a:prstClr val="white"/>
                </a:solidFill>
                <a:latin typeface="Calibri" panose="020F0502020204030204"/>
              </a:rPr>
              <a:t>Do you have any questions </a:t>
            </a:r>
          </a:p>
          <a:p>
            <a:pPr algn="ctr" defTabSz="457200"/>
            <a:r>
              <a:rPr lang="en-GB" sz="4400" dirty="0">
                <a:solidFill>
                  <a:prstClr val="white"/>
                </a:solidFill>
                <a:latin typeface="Calibri" panose="020F0502020204030204"/>
              </a:rPr>
              <a:t>About </a:t>
            </a:r>
          </a:p>
          <a:p>
            <a:pPr algn="ctr" defTabSz="457200"/>
            <a:r>
              <a:rPr lang="en-GB" sz="4400" dirty="0">
                <a:solidFill>
                  <a:prstClr val="white"/>
                </a:solidFill>
                <a:latin typeface="Calibri" panose="020F0502020204030204"/>
              </a:rPr>
              <a:t>Your</a:t>
            </a:r>
          </a:p>
          <a:p>
            <a:pPr algn="ctr" defTabSz="457200"/>
            <a:r>
              <a:rPr lang="en-GB" sz="4400" dirty="0">
                <a:solidFill>
                  <a:prstClr val="white"/>
                </a:solidFill>
                <a:latin typeface="Calibri" panose="020F0502020204030204"/>
              </a:rPr>
              <a:t>Assessments?</a:t>
            </a:r>
            <a:endParaRPr lang="en-GB" sz="4400" dirty="0">
              <a:solidFill>
                <a:prstClr val="black"/>
              </a:solidFill>
              <a:latin typeface="Calibri" panose="020F0502020204030204"/>
            </a:endParaRPr>
          </a:p>
        </p:txBody>
      </p:sp>
      <p:pic>
        <p:nvPicPr>
          <p:cNvPr id="2050" name="Picture 2" descr="See the source image">
            <a:extLst>
              <a:ext uri="{FF2B5EF4-FFF2-40B4-BE49-F238E27FC236}">
                <a16:creationId xmlns:a16="http://schemas.microsoft.com/office/drawing/2014/main" id="{271F5E12-8629-0417-73DE-CC67746C169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6000" y="1690062"/>
            <a:ext cx="5653727" cy="36173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946139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animEffect transition="in" filter="fade">
                                      <p:cBhvr>
                                        <p:cTn id="7" dur="2000"/>
                                        <p:tgtEl>
                                          <p:spTgt spid="20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61D4A0-C46D-453C-99CE-59FD4587B254}"/>
              </a:ext>
            </a:extLst>
          </p:cNvPr>
          <p:cNvSpPr>
            <a:spLocks noGrp="1"/>
          </p:cNvSpPr>
          <p:nvPr>
            <p:ph type="title"/>
          </p:nvPr>
        </p:nvSpPr>
        <p:spPr>
          <a:xfrm>
            <a:off x="1766244" y="1915504"/>
            <a:ext cx="3880287" cy="3607785"/>
          </a:xfrm>
        </p:spPr>
        <p:txBody>
          <a:bodyPr/>
          <a:lstStyle/>
          <a:p>
            <a:r>
              <a:rPr lang="en-GB" dirty="0"/>
              <a:t>Before we start our journey into marketing.</a:t>
            </a:r>
            <a:br>
              <a:rPr lang="en-GB" dirty="0"/>
            </a:br>
            <a:br>
              <a:rPr lang="en-GB" dirty="0"/>
            </a:br>
            <a:r>
              <a:rPr lang="en-GB" dirty="0"/>
              <a:t>We are going to take a break…</a:t>
            </a:r>
            <a:br>
              <a:rPr lang="en-GB" dirty="0"/>
            </a:br>
            <a:br>
              <a:rPr lang="en-GB" dirty="0"/>
            </a:br>
            <a:r>
              <a:rPr lang="en-GB" dirty="0"/>
              <a:t>See you soon!</a:t>
            </a:r>
          </a:p>
        </p:txBody>
      </p:sp>
    </p:spTree>
    <p:extLst>
      <p:ext uri="{BB962C8B-B14F-4D97-AF65-F5344CB8AC3E}">
        <p14:creationId xmlns:p14="http://schemas.microsoft.com/office/powerpoint/2010/main" val="385331401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121A78-0504-AA92-2104-0490D1E24E87}"/>
              </a:ext>
            </a:extLst>
          </p:cNvPr>
          <p:cNvSpPr>
            <a:spLocks noGrp="1"/>
          </p:cNvSpPr>
          <p:nvPr>
            <p:ph type="title"/>
          </p:nvPr>
        </p:nvSpPr>
        <p:spPr/>
        <p:txBody>
          <a:bodyPr/>
          <a:lstStyle/>
          <a:p>
            <a:endParaRPr lang="en-GB" dirty="0"/>
          </a:p>
        </p:txBody>
      </p:sp>
      <p:sp>
        <p:nvSpPr>
          <p:cNvPr id="3" name="TextBox 2">
            <a:extLst>
              <a:ext uri="{FF2B5EF4-FFF2-40B4-BE49-F238E27FC236}">
                <a16:creationId xmlns:a16="http://schemas.microsoft.com/office/drawing/2014/main" id="{BB02F99A-764F-2BFF-A367-9A45424F957D}"/>
              </a:ext>
            </a:extLst>
          </p:cNvPr>
          <p:cNvSpPr txBox="1"/>
          <p:nvPr/>
        </p:nvSpPr>
        <p:spPr>
          <a:xfrm>
            <a:off x="576550" y="2071172"/>
            <a:ext cx="5519450" cy="2123658"/>
          </a:xfrm>
          <a:prstGeom prst="rect">
            <a:avLst/>
          </a:prstGeom>
          <a:noFill/>
        </p:spPr>
        <p:txBody>
          <a:bodyPr wrap="square" rtlCol="0">
            <a:spAutoFit/>
          </a:bodyPr>
          <a:lstStyle/>
          <a:p>
            <a:r>
              <a:rPr lang="en-GB" sz="6600" dirty="0">
                <a:solidFill>
                  <a:schemeClr val="bg1"/>
                </a:solidFill>
              </a:rPr>
              <a:t>Module structure</a:t>
            </a:r>
          </a:p>
        </p:txBody>
      </p:sp>
    </p:spTree>
    <p:extLst>
      <p:ext uri="{BB962C8B-B14F-4D97-AF65-F5344CB8AC3E}">
        <p14:creationId xmlns:p14="http://schemas.microsoft.com/office/powerpoint/2010/main" val="38473041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7176" name="Freeform: Shape 7175">
            <a:extLst>
              <a:ext uri="{FF2B5EF4-FFF2-40B4-BE49-F238E27FC236}">
                <a16:creationId xmlns:a16="http://schemas.microsoft.com/office/drawing/2014/main" id="{AD21898E-86C0-4C8A-A76C-DF33E844C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83657" y="0"/>
            <a:ext cx="7824687" cy="6858000"/>
          </a:xfrm>
          <a:custGeom>
            <a:avLst/>
            <a:gdLst>
              <a:gd name="connsiteX0" fmla="*/ 1287962 w 10432916"/>
              <a:gd name="connsiteY0" fmla="*/ 0 h 6858000"/>
              <a:gd name="connsiteX1" fmla="*/ 9144956 w 10432916"/>
              <a:gd name="connsiteY1" fmla="*/ 0 h 6858000"/>
              <a:gd name="connsiteX2" fmla="*/ 9241731 w 10432916"/>
              <a:gd name="connsiteY2" fmla="*/ 111692 h 6858000"/>
              <a:gd name="connsiteX3" fmla="*/ 10432916 w 10432916"/>
              <a:gd name="connsiteY3" fmla="*/ 3429001 h 6858000"/>
              <a:gd name="connsiteX4" fmla="*/ 9241730 w 10432916"/>
              <a:gd name="connsiteY4" fmla="*/ 6746310 h 6858000"/>
              <a:gd name="connsiteX5" fmla="*/ 9144957 w 10432916"/>
              <a:gd name="connsiteY5" fmla="*/ 6858000 h 6858000"/>
              <a:gd name="connsiteX6" fmla="*/ 1287959 w 10432916"/>
              <a:gd name="connsiteY6" fmla="*/ 6858000 h 6858000"/>
              <a:gd name="connsiteX7" fmla="*/ 1191186 w 10432916"/>
              <a:gd name="connsiteY7" fmla="*/ 6746310 h 6858000"/>
              <a:gd name="connsiteX8" fmla="*/ 0 w 10432916"/>
              <a:gd name="connsiteY8" fmla="*/ 3429001 h 6858000"/>
              <a:gd name="connsiteX9" fmla="*/ 1191186 w 10432916"/>
              <a:gd name="connsiteY9" fmla="*/ 11169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32916" h="6858000">
                <a:moveTo>
                  <a:pt x="1287962" y="0"/>
                </a:moveTo>
                <a:lnTo>
                  <a:pt x="9144956" y="0"/>
                </a:lnTo>
                <a:lnTo>
                  <a:pt x="9241731" y="111692"/>
                </a:lnTo>
                <a:cubicBezTo>
                  <a:pt x="9985889" y="1013175"/>
                  <a:pt x="10432916" y="2168897"/>
                  <a:pt x="10432916" y="3429001"/>
                </a:cubicBezTo>
                <a:cubicBezTo>
                  <a:pt x="10432916" y="4689105"/>
                  <a:pt x="9985889" y="5844827"/>
                  <a:pt x="9241730" y="6746310"/>
                </a:cubicBezTo>
                <a:lnTo>
                  <a:pt x="9144957" y="6858000"/>
                </a:lnTo>
                <a:lnTo>
                  <a:pt x="1287959" y="6858000"/>
                </a:lnTo>
                <a:lnTo>
                  <a:pt x="1191186" y="6746310"/>
                </a:lnTo>
                <a:cubicBezTo>
                  <a:pt x="447027" y="5844827"/>
                  <a:pt x="0" y="4689105"/>
                  <a:pt x="0" y="3429001"/>
                </a:cubicBezTo>
                <a:cubicBezTo>
                  <a:pt x="0" y="2168897"/>
                  <a:pt x="447027" y="1013175"/>
                  <a:pt x="1191186" y="11169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a:solidFill>
                <a:prstClr val="white"/>
              </a:solidFill>
              <a:latin typeface="Calibri" panose="020F0502020204030204"/>
            </a:endParaRPr>
          </a:p>
        </p:txBody>
      </p:sp>
      <p:sp>
        <p:nvSpPr>
          <p:cNvPr id="7178" name="Freeform: Shape 7177">
            <a:extLst>
              <a:ext uri="{FF2B5EF4-FFF2-40B4-BE49-F238E27FC236}">
                <a16:creationId xmlns:a16="http://schemas.microsoft.com/office/drawing/2014/main" id="{5C8F04BD-D093-45D0-B54C-50FDB308B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75207" y="0"/>
            <a:ext cx="7441587" cy="6858000"/>
          </a:xfrm>
          <a:custGeom>
            <a:avLst/>
            <a:gdLst>
              <a:gd name="connsiteX0" fmla="*/ 1378575 w 9922116"/>
              <a:gd name="connsiteY0" fmla="*/ 0 h 6858000"/>
              <a:gd name="connsiteX1" fmla="*/ 8543542 w 9922116"/>
              <a:gd name="connsiteY1" fmla="*/ 0 h 6858000"/>
              <a:gd name="connsiteX2" fmla="*/ 8633323 w 9922116"/>
              <a:gd name="connsiteY2" fmla="*/ 94145 h 6858000"/>
              <a:gd name="connsiteX3" fmla="*/ 9922116 w 9922116"/>
              <a:gd name="connsiteY3" fmla="*/ 3429001 h 6858000"/>
              <a:gd name="connsiteX4" fmla="*/ 8633323 w 9922116"/>
              <a:gd name="connsiteY4" fmla="*/ 6763858 h 6858000"/>
              <a:gd name="connsiteX5" fmla="*/ 8543544 w 9922116"/>
              <a:gd name="connsiteY5" fmla="*/ 6858000 h 6858000"/>
              <a:gd name="connsiteX6" fmla="*/ 1378573 w 9922116"/>
              <a:gd name="connsiteY6" fmla="*/ 6858000 h 6858000"/>
              <a:gd name="connsiteX7" fmla="*/ 1288793 w 9922116"/>
              <a:gd name="connsiteY7" fmla="*/ 6763858 h 6858000"/>
              <a:gd name="connsiteX8" fmla="*/ 0 w 9922116"/>
              <a:gd name="connsiteY8" fmla="*/ 3429001 h 6858000"/>
              <a:gd name="connsiteX9" fmla="*/ 1288793 w 9922116"/>
              <a:gd name="connsiteY9" fmla="*/ 941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22116" h="6858000">
                <a:moveTo>
                  <a:pt x="1378575" y="0"/>
                </a:moveTo>
                <a:lnTo>
                  <a:pt x="8543542" y="0"/>
                </a:lnTo>
                <a:lnTo>
                  <a:pt x="8633323" y="94145"/>
                </a:lnTo>
                <a:cubicBezTo>
                  <a:pt x="9434072" y="974941"/>
                  <a:pt x="9922116" y="2144991"/>
                  <a:pt x="9922116" y="3429001"/>
                </a:cubicBezTo>
                <a:cubicBezTo>
                  <a:pt x="9922116" y="4713011"/>
                  <a:pt x="9434072" y="5883061"/>
                  <a:pt x="8633323" y="6763858"/>
                </a:cubicBezTo>
                <a:lnTo>
                  <a:pt x="8543544" y="6858000"/>
                </a:lnTo>
                <a:lnTo>
                  <a:pt x="1378573" y="6858000"/>
                </a:lnTo>
                <a:lnTo>
                  <a:pt x="1288793" y="6763858"/>
                </a:lnTo>
                <a:cubicBezTo>
                  <a:pt x="488044" y="5883061"/>
                  <a:pt x="0" y="4713011"/>
                  <a:pt x="0" y="3429001"/>
                </a:cubicBezTo>
                <a:cubicBezTo>
                  <a:pt x="0" y="2144991"/>
                  <a:pt x="488044" y="974941"/>
                  <a:pt x="1288793" y="94145"/>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dirty="0">
              <a:solidFill>
                <a:prstClr val="white"/>
              </a:solidFill>
              <a:latin typeface="Calibri" panose="020F0502020204030204"/>
            </a:endParaRPr>
          </a:p>
        </p:txBody>
      </p:sp>
      <p:sp>
        <p:nvSpPr>
          <p:cNvPr id="7170" name="Title 1">
            <a:extLst>
              <a:ext uri="{FF2B5EF4-FFF2-40B4-BE49-F238E27FC236}">
                <a16:creationId xmlns:a16="http://schemas.microsoft.com/office/drawing/2014/main" id="{9BF3CCF0-A053-5F7E-1AE9-1EED101A5F3F}"/>
              </a:ext>
            </a:extLst>
          </p:cNvPr>
          <p:cNvSpPr>
            <a:spLocks noGrp="1"/>
          </p:cNvSpPr>
          <p:nvPr>
            <p:ph type="title"/>
          </p:nvPr>
        </p:nvSpPr>
        <p:spPr>
          <a:xfrm>
            <a:off x="3257361" y="365760"/>
            <a:ext cx="5677279" cy="1288238"/>
          </a:xfrm>
        </p:spPr>
        <p:txBody>
          <a:bodyPr anchor="ctr">
            <a:normAutofit/>
          </a:bodyPr>
          <a:lstStyle/>
          <a:p>
            <a:pPr algn="ctr"/>
            <a:r>
              <a:rPr lang="en-GB" altLang="en-US">
                <a:latin typeface="Trebuchet MS" panose="020B0603020202020204" pitchFamily="34" charset="0"/>
              </a:rPr>
              <a:t>SOSTAC Structure</a:t>
            </a:r>
          </a:p>
        </p:txBody>
      </p:sp>
      <p:sp>
        <p:nvSpPr>
          <p:cNvPr id="7171" name="Content Placeholder 2">
            <a:extLst>
              <a:ext uri="{FF2B5EF4-FFF2-40B4-BE49-F238E27FC236}">
                <a16:creationId xmlns:a16="http://schemas.microsoft.com/office/drawing/2014/main" id="{07A364B7-D64D-CD2F-C96D-83F70645C68D}"/>
              </a:ext>
            </a:extLst>
          </p:cNvPr>
          <p:cNvSpPr>
            <a:spLocks noGrp="1"/>
          </p:cNvSpPr>
          <p:nvPr>
            <p:ph idx="1"/>
          </p:nvPr>
        </p:nvSpPr>
        <p:spPr>
          <a:xfrm>
            <a:off x="3257361" y="1653998"/>
            <a:ext cx="5895648" cy="4024884"/>
          </a:xfrm>
        </p:spPr>
        <p:txBody>
          <a:bodyPr anchor="t">
            <a:normAutofit lnSpcReduction="10000"/>
          </a:bodyPr>
          <a:lstStyle/>
          <a:p>
            <a:pPr marL="0" indent="0">
              <a:buNone/>
            </a:pPr>
            <a:r>
              <a:rPr lang="en-GB" altLang="en-US" sz="2100" dirty="0">
                <a:latin typeface="Trebuchet MS" panose="020B0603020202020204" pitchFamily="34" charset="0"/>
              </a:rPr>
              <a:t>1st Half of the Module</a:t>
            </a:r>
          </a:p>
          <a:p>
            <a:r>
              <a:rPr lang="en-GB" altLang="en-US" sz="2100" dirty="0">
                <a:latin typeface="Trebuchet MS" panose="020B0603020202020204" pitchFamily="34" charset="0"/>
              </a:rPr>
              <a:t>Situation analysis (where are we now?)</a:t>
            </a:r>
          </a:p>
          <a:p>
            <a:pPr marL="0" indent="0">
              <a:buNone/>
            </a:pPr>
            <a:endParaRPr lang="en-GB" altLang="en-US" sz="2100" dirty="0">
              <a:latin typeface="Trebuchet MS" panose="020B0603020202020204" pitchFamily="34" charset="0"/>
            </a:endParaRPr>
          </a:p>
          <a:p>
            <a:pPr marL="0" indent="0">
              <a:buNone/>
            </a:pPr>
            <a:r>
              <a:rPr lang="en-GB" altLang="en-US" sz="2100" dirty="0">
                <a:latin typeface="Trebuchet MS" panose="020B0603020202020204" pitchFamily="34" charset="0"/>
              </a:rPr>
              <a:t>2</a:t>
            </a:r>
            <a:r>
              <a:rPr lang="en-GB" altLang="en-US" sz="2100" baseline="30000" dirty="0">
                <a:latin typeface="Trebuchet MS" panose="020B0603020202020204" pitchFamily="34" charset="0"/>
              </a:rPr>
              <a:t>nd</a:t>
            </a:r>
            <a:r>
              <a:rPr lang="en-GB" altLang="en-US" sz="2100" dirty="0">
                <a:latin typeface="Trebuchet MS" panose="020B0603020202020204" pitchFamily="34" charset="0"/>
              </a:rPr>
              <a:t> Half of the Module</a:t>
            </a:r>
          </a:p>
          <a:p>
            <a:r>
              <a:rPr lang="en-GB" altLang="en-US" sz="2100" dirty="0">
                <a:latin typeface="Trebuchet MS" panose="020B0603020202020204" pitchFamily="34" charset="0"/>
              </a:rPr>
              <a:t>Objectives (where do we want to go?)</a:t>
            </a:r>
          </a:p>
          <a:p>
            <a:r>
              <a:rPr lang="en-GB" altLang="en-US" sz="2100" dirty="0">
                <a:latin typeface="Trebuchet MS" panose="020B0603020202020204" pitchFamily="34" charset="0"/>
              </a:rPr>
              <a:t>Strategy (how do we get there?)</a:t>
            </a:r>
          </a:p>
          <a:p>
            <a:r>
              <a:rPr lang="en-GB" altLang="en-US" sz="2100" dirty="0">
                <a:latin typeface="Trebuchet MS" panose="020B0603020202020204" pitchFamily="34" charset="0"/>
              </a:rPr>
              <a:t>Tactics (the details of the strategy)</a:t>
            </a:r>
          </a:p>
          <a:p>
            <a:r>
              <a:rPr lang="en-GB" altLang="en-US" sz="2100" dirty="0">
                <a:latin typeface="Trebuchet MS" panose="020B0603020202020204" pitchFamily="34" charset="0"/>
              </a:rPr>
              <a:t>Action (or implementation – putting the plans to work)</a:t>
            </a:r>
          </a:p>
          <a:p>
            <a:r>
              <a:rPr lang="en-GB" altLang="en-US" sz="2100" dirty="0">
                <a:latin typeface="Trebuchet MS" panose="020B0603020202020204" pitchFamily="34" charset="0"/>
              </a:rPr>
              <a:t>Control (measurement, monitoring, reviewing and modifying)</a:t>
            </a:r>
          </a:p>
        </p:txBody>
      </p:sp>
    </p:spTree>
  </p:cSld>
  <p:clrMapOvr>
    <a:overrideClrMapping bg1="dk1" tx1="lt1" bg2="dk2" tx2="lt2" accent1="accent1" accent2="accent2" accent3="accent3" accent4="accent4" accent5="accent5" accent6="accent6" hlink="hlink" folHlink="folHlink"/>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5136" name="Rectangle 5135">
            <a:extLst>
              <a:ext uri="{FF2B5EF4-FFF2-40B4-BE49-F238E27FC236}">
                <a16:creationId xmlns:a16="http://schemas.microsoft.com/office/drawing/2014/main" id="{B0792D4F-247E-46FE-85FC-881DEFA41D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1"/>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solidFill>
                <a:prstClr val="white"/>
              </a:solidFill>
              <a:latin typeface="Tw Cen MT" panose="020B0602020104020603"/>
            </a:endParaRPr>
          </a:p>
        </p:txBody>
      </p:sp>
      <p:sp>
        <p:nvSpPr>
          <p:cNvPr id="5122" name="Title 1">
            <a:extLst>
              <a:ext uri="{FF2B5EF4-FFF2-40B4-BE49-F238E27FC236}">
                <a16:creationId xmlns:a16="http://schemas.microsoft.com/office/drawing/2014/main" id="{A52F21A1-0B8A-882C-E2C5-50846E38AA88}"/>
              </a:ext>
            </a:extLst>
          </p:cNvPr>
          <p:cNvSpPr>
            <a:spLocks noGrp="1"/>
          </p:cNvSpPr>
          <p:nvPr>
            <p:ph type="title"/>
          </p:nvPr>
        </p:nvSpPr>
        <p:spPr>
          <a:xfrm>
            <a:off x="6537198" y="932688"/>
            <a:ext cx="3669030" cy="1773936"/>
          </a:xfrm>
        </p:spPr>
        <p:txBody>
          <a:bodyPr anchor="b">
            <a:normAutofit/>
          </a:bodyPr>
          <a:lstStyle/>
          <a:p>
            <a:r>
              <a:rPr lang="en-GB" altLang="en-US" sz="3500" dirty="0">
                <a:latin typeface="Trebuchet MS" panose="020B0603020202020204" pitchFamily="34" charset="0"/>
              </a:rPr>
              <a:t>The SOSTAC Planning System</a:t>
            </a:r>
          </a:p>
        </p:txBody>
      </p:sp>
      <p:pic>
        <p:nvPicPr>
          <p:cNvPr id="2" name="Picture 1">
            <a:extLst>
              <a:ext uri="{FF2B5EF4-FFF2-40B4-BE49-F238E27FC236}">
                <a16:creationId xmlns:a16="http://schemas.microsoft.com/office/drawing/2014/main" id="{48F6067F-69CC-FC00-B186-CFF2CAAB29ED}"/>
              </a:ext>
            </a:extLst>
          </p:cNvPr>
          <p:cNvPicPr>
            <a:picLocks noChangeAspect="1"/>
          </p:cNvPicPr>
          <p:nvPr/>
        </p:nvPicPr>
        <p:blipFill>
          <a:blip r:embed="rId2"/>
          <a:stretch>
            <a:fillRect/>
          </a:stretch>
        </p:blipFill>
        <p:spPr>
          <a:xfrm>
            <a:off x="548974" y="1899489"/>
            <a:ext cx="5204041" cy="3421657"/>
          </a:xfrm>
          <a:prstGeom prst="rect">
            <a:avLst/>
          </a:prstGeom>
        </p:spPr>
      </p:pic>
      <p:cxnSp>
        <p:nvCxnSpPr>
          <p:cNvPr id="5138" name="Straight Connector 5137">
            <a:extLst>
              <a:ext uri="{FF2B5EF4-FFF2-40B4-BE49-F238E27FC236}">
                <a16:creationId xmlns:a16="http://schemas.microsoft.com/office/drawing/2014/main" id="{7AD0F4D2-80E7-4A78-82EE-BEAEE494540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1417320"/>
            <a:ext cx="0" cy="402336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
        <p:nvSpPr>
          <p:cNvPr id="5123" name="Content Placeholder 2">
            <a:extLst>
              <a:ext uri="{FF2B5EF4-FFF2-40B4-BE49-F238E27FC236}">
                <a16:creationId xmlns:a16="http://schemas.microsoft.com/office/drawing/2014/main" id="{463476FB-F3F5-BBA3-4C4A-1D117B07897B}"/>
              </a:ext>
            </a:extLst>
          </p:cNvPr>
          <p:cNvSpPr>
            <a:spLocks noGrp="1"/>
          </p:cNvSpPr>
          <p:nvPr>
            <p:ph idx="1"/>
          </p:nvPr>
        </p:nvSpPr>
        <p:spPr>
          <a:xfrm>
            <a:off x="6537197" y="2898648"/>
            <a:ext cx="4481027" cy="3209544"/>
          </a:xfrm>
        </p:spPr>
        <p:txBody>
          <a:bodyPr anchor="t">
            <a:normAutofit/>
          </a:bodyPr>
          <a:lstStyle/>
          <a:p>
            <a:r>
              <a:rPr lang="en-GB" altLang="en-US" sz="1600" dirty="0">
                <a:latin typeface="Trebuchet MS" panose="020B0603020202020204" pitchFamily="34" charset="0"/>
              </a:rPr>
              <a:t>Many approaches to developing a marketing communications plan</a:t>
            </a:r>
          </a:p>
          <a:p>
            <a:r>
              <a:rPr lang="en-GB" altLang="en-US" sz="1600" dirty="0">
                <a:latin typeface="Trebuchet MS" panose="020B0603020202020204" pitchFamily="34" charset="0"/>
              </a:rPr>
              <a:t>No common approach but essential elements every plan must have</a:t>
            </a:r>
          </a:p>
          <a:p>
            <a:r>
              <a:rPr lang="en-GB" altLang="en-US" sz="1600" dirty="0">
                <a:latin typeface="Trebuchet MS" panose="020B0603020202020204" pitchFamily="34" charset="0"/>
              </a:rPr>
              <a:t>SOSTAC is an aide-memoire to help ensure focus on the key elements</a:t>
            </a:r>
          </a:p>
          <a:p>
            <a:r>
              <a:rPr lang="en-GB" altLang="en-US" sz="1600" dirty="0">
                <a:latin typeface="Trebuchet MS" panose="020B0603020202020204" pitchFamily="34" charset="0"/>
              </a:rPr>
              <a:t>SOSTAC can also be used to develop corporate plans, marketing plans, direct mail plans...even personal plans</a:t>
            </a:r>
          </a:p>
        </p:txBody>
      </p:sp>
    </p:spTree>
  </p:cSld>
  <p:clrMapOvr>
    <a:overrideClrMapping bg1="dk1" tx1="lt1" bg2="dk2" tx2="lt2" accent1="accent1" accent2="accent2" accent3="accent3" accent4="accent4" accent5="accent5" accent6="accent6" hlink="hlink" folHlink="folHlink"/>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91FACB-4E70-47A1-9CE9-0F2D6A96F2C7}"/>
              </a:ext>
            </a:extLst>
          </p:cNvPr>
          <p:cNvSpPr>
            <a:spLocks noGrp="1"/>
          </p:cNvSpPr>
          <p:nvPr>
            <p:ph type="title"/>
          </p:nvPr>
        </p:nvSpPr>
        <p:spPr>
          <a:xfrm>
            <a:off x="2651465" y="2314999"/>
            <a:ext cx="7013358" cy="1981794"/>
          </a:xfrm>
        </p:spPr>
        <p:txBody>
          <a:bodyPr/>
          <a:lstStyle/>
          <a:p>
            <a:pPr algn="ctr"/>
            <a:r>
              <a:rPr lang="en-GB" sz="3600" dirty="0"/>
              <a:t>What do you think Marketing is ?</a:t>
            </a:r>
          </a:p>
        </p:txBody>
      </p:sp>
    </p:spTree>
    <p:extLst>
      <p:ext uri="{BB962C8B-B14F-4D97-AF65-F5344CB8AC3E}">
        <p14:creationId xmlns:p14="http://schemas.microsoft.com/office/powerpoint/2010/main" val="3424802533"/>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6" descr="See the source image">
            <a:extLst>
              <a:ext uri="{FF2B5EF4-FFF2-40B4-BE49-F238E27FC236}">
                <a16:creationId xmlns:a16="http://schemas.microsoft.com/office/drawing/2014/main" id="{CD03D032-552F-40DF-330B-0596FCC212B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6677" r="22824"/>
          <a:stretch/>
        </p:blipFill>
        <p:spPr bwMode="auto">
          <a:xfrm>
            <a:off x="4007246" y="10"/>
            <a:ext cx="8184752"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63B4DF47-1678-A508-690A-199907CCF2CA}"/>
              </a:ext>
            </a:extLst>
          </p:cNvPr>
          <p:cNvSpPr>
            <a:spLocks noGrp="1"/>
          </p:cNvSpPr>
          <p:nvPr>
            <p:ph type="title"/>
          </p:nvPr>
        </p:nvSpPr>
        <p:spPr>
          <a:xfrm>
            <a:off x="271738" y="1657955"/>
            <a:ext cx="3822189" cy="1899912"/>
          </a:xfrm>
        </p:spPr>
        <p:txBody>
          <a:bodyPr>
            <a:normAutofit/>
          </a:bodyPr>
          <a:lstStyle/>
          <a:p>
            <a:r>
              <a:rPr lang="en-GB" sz="2500" b="1" dirty="0">
                <a:solidFill>
                  <a:schemeClr val="bg1"/>
                </a:solidFill>
                <a:latin typeface="Arial" panose="020B0604020202020204" pitchFamily="34" charset="0"/>
                <a:cs typeface="Arial" panose="020B0604020202020204" pitchFamily="34" charset="0"/>
              </a:rPr>
              <a:t>Marketing is too important to be left to the marketing department.</a:t>
            </a:r>
            <a:br>
              <a:rPr lang="en-GB" sz="2500" dirty="0">
                <a:solidFill>
                  <a:schemeClr val="bg1"/>
                </a:solidFill>
                <a:latin typeface="Arial" panose="020B0604020202020204" pitchFamily="34" charset="0"/>
                <a:cs typeface="Arial" panose="020B0604020202020204" pitchFamily="34" charset="0"/>
              </a:rPr>
            </a:br>
            <a:r>
              <a:rPr lang="en-GB" sz="2500" dirty="0">
                <a:solidFill>
                  <a:schemeClr val="bg1"/>
                </a:solidFill>
                <a:latin typeface="Arial" panose="020B0604020202020204" pitchFamily="34" charset="0"/>
                <a:cs typeface="Arial" panose="020B0604020202020204" pitchFamily="34" charset="0"/>
              </a:rPr>
              <a:t>(Packard,1972) </a:t>
            </a:r>
          </a:p>
        </p:txBody>
      </p:sp>
      <p:sp>
        <p:nvSpPr>
          <p:cNvPr id="1030" name="Content Placeholder 1029">
            <a:extLst>
              <a:ext uri="{FF2B5EF4-FFF2-40B4-BE49-F238E27FC236}">
                <a16:creationId xmlns:a16="http://schemas.microsoft.com/office/drawing/2014/main" id="{17797966-0119-6A2E-8006-B2A982EB3636}"/>
              </a:ext>
            </a:extLst>
          </p:cNvPr>
          <p:cNvSpPr>
            <a:spLocks noGrp="1"/>
          </p:cNvSpPr>
          <p:nvPr>
            <p:ph idx="1"/>
          </p:nvPr>
        </p:nvSpPr>
        <p:spPr>
          <a:xfrm>
            <a:off x="107949" y="3988682"/>
            <a:ext cx="3822189" cy="3742762"/>
          </a:xfrm>
        </p:spPr>
        <p:txBody>
          <a:bodyPr>
            <a:normAutofit/>
          </a:bodyPr>
          <a:lstStyle/>
          <a:p>
            <a:pPr marL="0" indent="0">
              <a:buNone/>
            </a:pPr>
            <a:r>
              <a:rPr lang="en-GB" sz="2000" b="0" i="0" dirty="0">
                <a:solidFill>
                  <a:schemeClr val="bg1"/>
                </a:solidFill>
                <a:effectLst/>
                <a:latin typeface="Arial" panose="020B0604020202020204" pitchFamily="34" charset="0"/>
                <a:cs typeface="Arial" panose="020B0604020202020204" pitchFamily="34" charset="0"/>
              </a:rPr>
              <a:t>"Marketing is not the art of finding clever ways to dispose of what you make, it is the art of creating genuine customer value". (Kotler, 1967)</a:t>
            </a:r>
            <a:endParaRPr lang="en-US" sz="2000" dirty="0">
              <a:solidFill>
                <a:schemeClr val="bg1"/>
              </a:solidFill>
              <a:latin typeface="Arial" panose="020B0604020202020204" pitchFamily="34" charset="0"/>
              <a:cs typeface="Arial" panose="020B0604020202020204" pitchFamily="34" charset="0"/>
            </a:endParaRPr>
          </a:p>
        </p:txBody>
      </p:sp>
      <p:sp>
        <p:nvSpPr>
          <p:cNvPr id="51" name="TextBox 50">
            <a:extLst>
              <a:ext uri="{FF2B5EF4-FFF2-40B4-BE49-F238E27FC236}">
                <a16:creationId xmlns:a16="http://schemas.microsoft.com/office/drawing/2014/main" id="{EE84405B-5144-AC46-70E5-EBACB4EF9C2E}"/>
              </a:ext>
            </a:extLst>
          </p:cNvPr>
          <p:cNvSpPr txBox="1"/>
          <p:nvPr/>
        </p:nvSpPr>
        <p:spPr>
          <a:xfrm>
            <a:off x="6814586" y="4698537"/>
            <a:ext cx="4146924" cy="923330"/>
          </a:xfrm>
          <a:prstGeom prst="rect">
            <a:avLst/>
          </a:prstGeom>
          <a:noFill/>
        </p:spPr>
        <p:txBody>
          <a:bodyPr wrap="square">
            <a:spAutoFit/>
          </a:bodyPr>
          <a:lstStyle/>
          <a:p>
            <a:pPr algn="ctr">
              <a:spcAft>
                <a:spcPts val="600"/>
              </a:spcAft>
            </a:pPr>
            <a:r>
              <a:rPr lang="en-GB" b="0" i="0" dirty="0">
                <a:solidFill>
                  <a:schemeClr val="bg1"/>
                </a:solidFill>
                <a:effectLst/>
                <a:latin typeface="Georgia" panose="02040502050405020303" pitchFamily="18" charset="0"/>
              </a:rPr>
              <a:t>Jung Von Matt/Spree -Berlin advertising agency </a:t>
            </a:r>
            <a:r>
              <a:rPr lang="en-GB" b="0" i="0" dirty="0" err="1">
                <a:solidFill>
                  <a:schemeClr val="bg1"/>
                </a:solidFill>
                <a:effectLst/>
                <a:latin typeface="Georgia" panose="02040502050405020303" pitchFamily="18" charset="0"/>
              </a:rPr>
              <a:t>Bergemann</a:t>
            </a:r>
            <a:r>
              <a:rPr lang="en-GB" b="0" i="0" dirty="0">
                <a:solidFill>
                  <a:schemeClr val="bg1"/>
                </a:solidFill>
                <a:effectLst/>
                <a:latin typeface="Georgia" panose="02040502050405020303" pitchFamily="18" charset="0"/>
              </a:rPr>
              <a:t> &amp; Sohn in Germany</a:t>
            </a:r>
            <a:r>
              <a:rPr lang="en-GB" dirty="0">
                <a:solidFill>
                  <a:schemeClr val="bg1"/>
                </a:solidFill>
                <a:latin typeface="Georgia" panose="02040502050405020303" pitchFamily="18" charset="0"/>
              </a:rPr>
              <a:t>. </a:t>
            </a:r>
            <a:r>
              <a:rPr lang="en-GB" b="0" i="0" dirty="0">
                <a:solidFill>
                  <a:schemeClr val="bg1"/>
                </a:solidFill>
                <a:effectLst/>
                <a:latin typeface="Georgia" panose="02040502050405020303" pitchFamily="18" charset="0"/>
              </a:rPr>
              <a:t>2006."</a:t>
            </a:r>
            <a:endParaRPr lang="en-GB" dirty="0">
              <a:solidFill>
                <a:schemeClr val="bg1"/>
              </a:solidFill>
            </a:endParaRPr>
          </a:p>
        </p:txBody>
      </p:sp>
      <p:pic>
        <p:nvPicPr>
          <p:cNvPr id="4" name="Picture 3">
            <a:extLst>
              <a:ext uri="{FF2B5EF4-FFF2-40B4-BE49-F238E27FC236}">
                <a16:creationId xmlns:a16="http://schemas.microsoft.com/office/drawing/2014/main" id="{63A8BE62-5B78-8376-7CF9-291E6673A8FB}"/>
              </a:ext>
            </a:extLst>
          </p:cNvPr>
          <p:cNvPicPr>
            <a:picLocks noChangeAspect="1"/>
          </p:cNvPicPr>
          <p:nvPr/>
        </p:nvPicPr>
        <p:blipFill>
          <a:blip r:embed="rId4"/>
          <a:stretch>
            <a:fillRect/>
          </a:stretch>
        </p:blipFill>
        <p:spPr>
          <a:xfrm>
            <a:off x="0" y="5621867"/>
            <a:ext cx="12269106" cy="1236133"/>
          </a:xfrm>
          <a:prstGeom prst="rect">
            <a:avLst/>
          </a:prstGeom>
        </p:spPr>
      </p:pic>
    </p:spTree>
    <p:extLst>
      <p:ext uri="{BB962C8B-B14F-4D97-AF65-F5344CB8AC3E}">
        <p14:creationId xmlns:p14="http://schemas.microsoft.com/office/powerpoint/2010/main" val="23757879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30">
                                            <p:txEl>
                                              <p:pRg st="0" end="0"/>
                                            </p:txEl>
                                          </p:spTgt>
                                        </p:tgtEl>
                                        <p:attrNameLst>
                                          <p:attrName>style.visibility</p:attrName>
                                        </p:attrNameLst>
                                      </p:cBhvr>
                                      <p:to>
                                        <p:strVal val="visible"/>
                                      </p:to>
                                    </p:set>
                                    <p:animEffect transition="in" filter="fade">
                                      <p:cBhvr>
                                        <p:cTn id="7" dur="500"/>
                                        <p:tgtEl>
                                          <p:spTgt spid="1030">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1"/>
                                        </p:tgtEl>
                                        <p:attrNameLst>
                                          <p:attrName>style.visibility</p:attrName>
                                        </p:attrNameLst>
                                      </p:cBhvr>
                                      <p:to>
                                        <p:strVal val="visible"/>
                                      </p:to>
                                    </p:set>
                                    <p:animEffect transition="in" filter="fade">
                                      <p:cBhvr>
                                        <p:cTn id="12" dur="500"/>
                                        <p:tgtEl>
                                          <p:spTgt spid="5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D45EFE-A6C6-4307-A2F5-9CFC943806DD}"/>
              </a:ext>
            </a:extLst>
          </p:cNvPr>
          <p:cNvSpPr>
            <a:spLocks noGrp="1"/>
          </p:cNvSpPr>
          <p:nvPr>
            <p:ph type="title"/>
          </p:nvPr>
        </p:nvSpPr>
        <p:spPr>
          <a:xfrm>
            <a:off x="1648287" y="1276312"/>
            <a:ext cx="8930936" cy="4529685"/>
          </a:xfrm>
        </p:spPr>
        <p:txBody>
          <a:bodyPr/>
          <a:lstStyle/>
          <a:p>
            <a:r>
              <a:rPr lang="en-GB" dirty="0"/>
              <a:t>Some thoughts on marketing?</a:t>
            </a:r>
            <a:br>
              <a:rPr lang="en-GB" dirty="0"/>
            </a:br>
            <a:br>
              <a:rPr lang="en-GB" dirty="0"/>
            </a:br>
            <a:r>
              <a:rPr lang="en-GB" sz="1800" i="1" dirty="0"/>
              <a:t>“What is marketing? Simply put marketing is </a:t>
            </a:r>
            <a:r>
              <a:rPr lang="en-GB" sz="1800" i="1" u="sng" dirty="0"/>
              <a:t>managing</a:t>
            </a:r>
            <a:r>
              <a:rPr lang="en-GB" sz="1800" i="1" dirty="0"/>
              <a:t> profitable customer </a:t>
            </a:r>
            <a:r>
              <a:rPr lang="en-GB" sz="1800" i="1" u="sng" dirty="0"/>
              <a:t>relationships. </a:t>
            </a:r>
            <a:r>
              <a:rPr lang="en-GB" sz="1800" i="1" dirty="0"/>
              <a:t>The aim of marketing is to create </a:t>
            </a:r>
            <a:r>
              <a:rPr lang="en-GB" sz="1800" i="1" u="sng" dirty="0"/>
              <a:t>value</a:t>
            </a:r>
            <a:r>
              <a:rPr lang="en-GB" sz="1800" i="1" dirty="0"/>
              <a:t> for customers and capture value from customers in return” (Kotler 2013)</a:t>
            </a:r>
            <a:br>
              <a:rPr lang="en-GB" sz="1800" i="1" dirty="0"/>
            </a:br>
            <a:br>
              <a:rPr lang="en-GB" sz="1800" i="1" dirty="0"/>
            </a:br>
            <a:r>
              <a:rPr lang="en-GB" sz="1800" i="1" dirty="0"/>
              <a:t>“During the last decade, the international marketing field has developed enormously, and the marketing function has now taken the central position in most companies….The Globalisation of the marketplace is now a reality” (Ghauri 2014)</a:t>
            </a:r>
            <a:br>
              <a:rPr lang="en-GB" sz="1800" i="1" dirty="0"/>
            </a:br>
            <a:br>
              <a:rPr lang="en-GB" sz="1800" i="1" dirty="0"/>
            </a:br>
            <a:r>
              <a:rPr lang="en-GB" sz="1800" dirty="0"/>
              <a:t>“Whether we recognise it or not, we are all involved, willingly or unwillingly, passively or actively, in marketing. We encounter marketing practices every day when we are exposed to advertising and product displays, evaluate brands, make buying decisions, shop and consume” (Bowie et al 2017)</a:t>
            </a:r>
            <a:br>
              <a:rPr lang="en-GB" sz="2800" dirty="0">
                <a:solidFill>
                  <a:srgbClr val="00B0F0"/>
                </a:solidFill>
              </a:rPr>
            </a:br>
            <a:endParaRPr lang="en-GB" dirty="0"/>
          </a:p>
        </p:txBody>
      </p:sp>
    </p:spTree>
    <p:extLst>
      <p:ext uri="{BB962C8B-B14F-4D97-AF65-F5344CB8AC3E}">
        <p14:creationId xmlns:p14="http://schemas.microsoft.com/office/powerpoint/2010/main" val="232489883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45C593A4-18BC-44F4-BA98-C17905425CEC}"/>
              </a:ext>
            </a:extLst>
          </p:cNvPr>
          <p:cNvPicPr>
            <a:picLocks noChangeAspect="1"/>
          </p:cNvPicPr>
          <p:nvPr/>
        </p:nvPicPr>
        <p:blipFill>
          <a:blip r:embed="rId2"/>
          <a:stretch>
            <a:fillRect/>
          </a:stretch>
        </p:blipFill>
        <p:spPr>
          <a:xfrm>
            <a:off x="2831309" y="1714353"/>
            <a:ext cx="6529382" cy="3429297"/>
          </a:xfrm>
          <a:prstGeom prst="rect">
            <a:avLst/>
          </a:prstGeom>
        </p:spPr>
      </p:pic>
    </p:spTree>
    <p:extLst>
      <p:ext uri="{BB962C8B-B14F-4D97-AF65-F5344CB8AC3E}">
        <p14:creationId xmlns:p14="http://schemas.microsoft.com/office/powerpoint/2010/main" val="114011562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166BCBBB-3500-ECFC-7132-E8CE53644A6F}"/>
              </a:ext>
            </a:extLst>
          </p:cNvPr>
          <p:cNvPicPr>
            <a:picLocks noChangeAspect="1"/>
          </p:cNvPicPr>
          <p:nvPr/>
        </p:nvPicPr>
        <p:blipFill>
          <a:blip r:embed="rId3"/>
          <a:stretch>
            <a:fillRect/>
          </a:stretch>
        </p:blipFill>
        <p:spPr>
          <a:xfrm>
            <a:off x="479377" y="1391267"/>
            <a:ext cx="2736304" cy="1824202"/>
          </a:xfrm>
          <a:prstGeom prst="rect">
            <a:avLst/>
          </a:prstGeom>
        </p:spPr>
      </p:pic>
      <p:sp>
        <p:nvSpPr>
          <p:cNvPr id="3" name="Title 1">
            <a:extLst>
              <a:ext uri="{FF2B5EF4-FFF2-40B4-BE49-F238E27FC236}">
                <a16:creationId xmlns:a16="http://schemas.microsoft.com/office/drawing/2014/main" id="{E3356540-467C-C339-6657-4A8C50E23D19}"/>
              </a:ext>
            </a:extLst>
          </p:cNvPr>
          <p:cNvSpPr txBox="1">
            <a:spLocks/>
          </p:cNvSpPr>
          <p:nvPr/>
        </p:nvSpPr>
        <p:spPr>
          <a:xfrm>
            <a:off x="1981200" y="274638"/>
            <a:ext cx="8229600" cy="634082"/>
          </a:xfrm>
          <a:prstGeom prst="rect">
            <a:avLst/>
          </a:prstGeom>
        </p:spPr>
        <p:txBody>
          <a:bodyPr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rgbClr val="0070C0"/>
                </a:solidFill>
                <a:latin typeface="Arial" panose="020B0604020202020204" pitchFamily="34" charset="0"/>
                <a:cs typeface="Arial" panose="020B0604020202020204" pitchFamily="34" charset="0"/>
              </a:rPr>
              <a:t>Brands, a brief history….</a:t>
            </a:r>
          </a:p>
        </p:txBody>
      </p:sp>
      <p:sp>
        <p:nvSpPr>
          <p:cNvPr id="6" name="TextBox 5">
            <a:extLst>
              <a:ext uri="{FF2B5EF4-FFF2-40B4-BE49-F238E27FC236}">
                <a16:creationId xmlns:a16="http://schemas.microsoft.com/office/drawing/2014/main" id="{A09A3CBD-F4D6-6E2A-4068-A8D159D7211E}"/>
              </a:ext>
            </a:extLst>
          </p:cNvPr>
          <p:cNvSpPr txBox="1"/>
          <p:nvPr/>
        </p:nvSpPr>
        <p:spPr>
          <a:xfrm>
            <a:off x="1847529" y="908720"/>
            <a:ext cx="8014355" cy="369332"/>
          </a:xfrm>
          <a:prstGeom prst="rect">
            <a:avLst/>
          </a:prstGeom>
          <a:noFill/>
        </p:spPr>
        <p:txBody>
          <a:bodyPr wrap="square">
            <a:spAutoFit/>
          </a:bodyPr>
          <a:lstStyle/>
          <a:p>
            <a:pPr defTabSz="457200"/>
            <a:r>
              <a:rPr lang="en-GB" dirty="0">
                <a:solidFill>
                  <a:srgbClr val="313030"/>
                </a:solidFill>
                <a:latin typeface="Atlas Grotesk Web"/>
              </a:rPr>
              <a:t>In Ancient Norse, a </a:t>
            </a:r>
            <a:r>
              <a:rPr lang="en-GB" dirty="0" err="1">
                <a:solidFill>
                  <a:srgbClr val="313030"/>
                </a:solidFill>
                <a:latin typeface="Atlas Grotesk Web"/>
              </a:rPr>
              <a:t>Scandanavian</a:t>
            </a:r>
            <a:r>
              <a:rPr lang="en-GB" dirty="0">
                <a:solidFill>
                  <a:srgbClr val="313030"/>
                </a:solidFill>
                <a:latin typeface="Atlas Grotesk Web"/>
              </a:rPr>
              <a:t> language, the word “</a:t>
            </a:r>
            <a:r>
              <a:rPr lang="en-GB" dirty="0" err="1">
                <a:solidFill>
                  <a:srgbClr val="313030"/>
                </a:solidFill>
                <a:latin typeface="Atlas Grotesk Web"/>
              </a:rPr>
              <a:t>brandr</a:t>
            </a:r>
            <a:r>
              <a:rPr lang="en-GB" dirty="0">
                <a:solidFill>
                  <a:srgbClr val="313030"/>
                </a:solidFill>
                <a:latin typeface="Atlas Grotesk Web"/>
              </a:rPr>
              <a:t>” means “to burn</a:t>
            </a:r>
            <a:endParaRPr lang="en-GB" dirty="0">
              <a:solidFill>
                <a:prstClr val="black"/>
              </a:solidFill>
              <a:latin typeface="Calibri" panose="020F0502020204030204"/>
            </a:endParaRPr>
          </a:p>
        </p:txBody>
      </p:sp>
      <p:pic>
        <p:nvPicPr>
          <p:cNvPr id="8" name="Picture 7">
            <a:extLst>
              <a:ext uri="{FF2B5EF4-FFF2-40B4-BE49-F238E27FC236}">
                <a16:creationId xmlns:a16="http://schemas.microsoft.com/office/drawing/2014/main" id="{CEA17A68-DD60-7665-86D5-AF36681EF268}"/>
              </a:ext>
            </a:extLst>
          </p:cNvPr>
          <p:cNvPicPr>
            <a:picLocks noChangeAspect="1"/>
          </p:cNvPicPr>
          <p:nvPr/>
        </p:nvPicPr>
        <p:blipFill>
          <a:blip r:embed="rId4"/>
          <a:stretch>
            <a:fillRect/>
          </a:stretch>
        </p:blipFill>
        <p:spPr>
          <a:xfrm>
            <a:off x="6312024" y="1391267"/>
            <a:ext cx="3898776" cy="3145454"/>
          </a:xfrm>
          <a:prstGeom prst="rect">
            <a:avLst/>
          </a:prstGeom>
        </p:spPr>
      </p:pic>
      <p:sp>
        <p:nvSpPr>
          <p:cNvPr id="9" name="TextBox 8">
            <a:extLst>
              <a:ext uri="{FF2B5EF4-FFF2-40B4-BE49-F238E27FC236}">
                <a16:creationId xmlns:a16="http://schemas.microsoft.com/office/drawing/2014/main" id="{3563AC50-57A4-DC65-E45F-FBDD16E5DC0B}"/>
              </a:ext>
            </a:extLst>
          </p:cNvPr>
          <p:cNvSpPr txBox="1"/>
          <p:nvPr/>
        </p:nvSpPr>
        <p:spPr>
          <a:xfrm>
            <a:off x="5646036" y="4535004"/>
            <a:ext cx="5184576" cy="1200329"/>
          </a:xfrm>
          <a:prstGeom prst="rect">
            <a:avLst/>
          </a:prstGeom>
          <a:noFill/>
        </p:spPr>
        <p:txBody>
          <a:bodyPr wrap="square">
            <a:spAutoFit/>
          </a:bodyPr>
          <a:lstStyle/>
          <a:p>
            <a:pPr defTabSz="457200"/>
            <a:r>
              <a:rPr lang="en-GB" dirty="0">
                <a:solidFill>
                  <a:srgbClr val="313030"/>
                </a:solidFill>
                <a:latin typeface="Atlas Grotesk Web"/>
              </a:rPr>
              <a:t>This cattle branding made a transition with the emergence of mass production and soon brands were burned into wooden crates to show authenticity and quality (much like the cattle brands of the 17/1800’s)</a:t>
            </a:r>
            <a:endParaRPr lang="en-GB" dirty="0">
              <a:solidFill>
                <a:prstClr val="black"/>
              </a:solidFill>
              <a:latin typeface="Calibri" panose="020F0502020204030204"/>
            </a:endParaRPr>
          </a:p>
        </p:txBody>
      </p:sp>
      <p:pic>
        <p:nvPicPr>
          <p:cNvPr id="10" name="Picture 9">
            <a:extLst>
              <a:ext uri="{FF2B5EF4-FFF2-40B4-BE49-F238E27FC236}">
                <a16:creationId xmlns:a16="http://schemas.microsoft.com/office/drawing/2014/main" id="{B44C9A09-1AC5-027E-A71B-FB49A3AE842E}"/>
              </a:ext>
            </a:extLst>
          </p:cNvPr>
          <p:cNvPicPr>
            <a:picLocks noChangeAspect="1"/>
          </p:cNvPicPr>
          <p:nvPr/>
        </p:nvPicPr>
        <p:blipFill>
          <a:blip r:embed="rId5"/>
          <a:stretch>
            <a:fillRect/>
          </a:stretch>
        </p:blipFill>
        <p:spPr>
          <a:xfrm>
            <a:off x="2845025" y="1871383"/>
            <a:ext cx="3250975" cy="2167317"/>
          </a:xfrm>
          <a:prstGeom prst="rect">
            <a:avLst/>
          </a:prstGeom>
        </p:spPr>
      </p:pic>
      <p:pic>
        <p:nvPicPr>
          <p:cNvPr id="1026" name="Picture 2" descr="See the source image">
            <a:extLst>
              <a:ext uri="{FF2B5EF4-FFF2-40B4-BE49-F238E27FC236}">
                <a16:creationId xmlns:a16="http://schemas.microsoft.com/office/drawing/2014/main" id="{E3E66FD2-1E39-1817-7F0E-617A30DCD60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47111" y="3511889"/>
            <a:ext cx="3714750" cy="24717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230680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500"/>
                                        <p:tgtEl>
                                          <p:spTgt spid="9"/>
                                        </p:tgtEl>
                                      </p:cBhvr>
                                    </p:animEffect>
                                  </p:childTnLst>
                                </p:cTn>
                              </p:par>
                            </p:childTnLst>
                          </p:cTn>
                        </p:par>
                        <p:par>
                          <p:cTn id="13" fill="hold">
                            <p:stCondLst>
                              <p:cond delay="500"/>
                            </p:stCondLst>
                            <p:childTnLst>
                              <p:par>
                                <p:cTn id="14" presetID="10" presetClass="entr" presetSubtype="0" fill="hold" nodeType="afterEffect">
                                  <p:stCondLst>
                                    <p:cond delay="0"/>
                                  </p:stCondLst>
                                  <p:childTnLst>
                                    <p:set>
                                      <p:cBhvr>
                                        <p:cTn id="15" dur="1" fill="hold">
                                          <p:stCondLst>
                                            <p:cond delay="0"/>
                                          </p:stCondLst>
                                        </p:cTn>
                                        <p:tgtEl>
                                          <p:spTgt spid="10"/>
                                        </p:tgtEl>
                                        <p:attrNameLst>
                                          <p:attrName>style.visibility</p:attrName>
                                        </p:attrNameLst>
                                      </p:cBhvr>
                                      <p:to>
                                        <p:strVal val="visible"/>
                                      </p:to>
                                    </p:set>
                                    <p:animEffect transition="in" filter="fade">
                                      <p:cBhvr>
                                        <p:cTn id="16" dur="500"/>
                                        <p:tgtEl>
                                          <p:spTgt spid="10"/>
                                        </p:tgtEl>
                                      </p:cBhvr>
                                    </p:animEffect>
                                  </p:childTnLst>
                                </p:cTn>
                              </p:par>
                            </p:childTnLst>
                          </p:cTn>
                        </p:par>
                        <p:par>
                          <p:cTn id="17" fill="hold">
                            <p:stCondLst>
                              <p:cond delay="1000"/>
                            </p:stCondLst>
                            <p:childTnLst>
                              <p:par>
                                <p:cTn id="18" presetID="10" presetClass="entr" presetSubtype="0" fill="hold" nodeType="afterEffect">
                                  <p:stCondLst>
                                    <p:cond delay="0"/>
                                  </p:stCondLst>
                                  <p:childTnLst>
                                    <p:set>
                                      <p:cBhvr>
                                        <p:cTn id="19" dur="1" fill="hold">
                                          <p:stCondLst>
                                            <p:cond delay="0"/>
                                          </p:stCondLst>
                                        </p:cTn>
                                        <p:tgtEl>
                                          <p:spTgt spid="11"/>
                                        </p:tgtEl>
                                        <p:attrNameLst>
                                          <p:attrName>style.visibility</p:attrName>
                                        </p:attrNameLst>
                                      </p:cBhvr>
                                      <p:to>
                                        <p:strVal val="visible"/>
                                      </p:to>
                                    </p:set>
                                    <p:animEffect transition="in" filter="fade">
                                      <p:cBhvr>
                                        <p:cTn id="20" dur="500"/>
                                        <p:tgtEl>
                                          <p:spTgt spid="11"/>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1026"/>
                                        </p:tgtEl>
                                        <p:attrNameLst>
                                          <p:attrName>style.visibility</p:attrName>
                                        </p:attrNameLst>
                                      </p:cBhvr>
                                      <p:to>
                                        <p:strVal val="visible"/>
                                      </p:to>
                                    </p:set>
                                    <p:animEffect transition="in" filter="fade">
                                      <p:cBhvr>
                                        <p:cTn id="25" dur="5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1C7C39A-DCBA-47F9-BACE-E8BBA534FB31}"/>
              </a:ext>
            </a:extLst>
          </p:cNvPr>
          <p:cNvPicPr>
            <a:picLocks noChangeAspect="1"/>
          </p:cNvPicPr>
          <p:nvPr/>
        </p:nvPicPr>
        <p:blipFill>
          <a:blip r:embed="rId3"/>
          <a:stretch>
            <a:fillRect/>
          </a:stretch>
        </p:blipFill>
        <p:spPr>
          <a:xfrm>
            <a:off x="431176" y="1990201"/>
            <a:ext cx="2974376" cy="1763092"/>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
        <p:nvSpPr>
          <p:cNvPr id="4" name="Content Placeholder 6">
            <a:extLst>
              <a:ext uri="{FF2B5EF4-FFF2-40B4-BE49-F238E27FC236}">
                <a16:creationId xmlns:a16="http://schemas.microsoft.com/office/drawing/2014/main" id="{2A11EA96-160B-477C-B52E-3625ABB7CA79}"/>
              </a:ext>
            </a:extLst>
          </p:cNvPr>
          <p:cNvSpPr txBox="1">
            <a:spLocks/>
          </p:cNvSpPr>
          <p:nvPr/>
        </p:nvSpPr>
        <p:spPr>
          <a:xfrm>
            <a:off x="4515776" y="1318079"/>
            <a:ext cx="6001305" cy="5292588"/>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800" i="1" dirty="0">
                <a:solidFill>
                  <a:srgbClr val="006699"/>
                </a:solidFill>
                <a:latin typeface="Arial" panose="020B0604020202020204" pitchFamily="34" charset="0"/>
                <a:cs typeface="Arial" panose="020B0604020202020204" pitchFamily="34" charset="0"/>
              </a:rPr>
              <a:t>When we took our walk down the high street, you recognised some or all, of the brand images… but what influences you to make choices?</a:t>
            </a:r>
          </a:p>
          <a:p>
            <a:pPr marL="0" indent="0">
              <a:buNone/>
            </a:pPr>
            <a:endParaRPr lang="en-GB" sz="1800" i="1" dirty="0">
              <a:solidFill>
                <a:srgbClr val="006699"/>
              </a:solidFill>
              <a:latin typeface="Arial" panose="020B0604020202020204" pitchFamily="34" charset="0"/>
              <a:cs typeface="Arial" panose="020B0604020202020204" pitchFamily="34" charset="0"/>
            </a:endParaRPr>
          </a:p>
          <a:p>
            <a:pPr marL="0" indent="0">
              <a:buNone/>
            </a:pPr>
            <a:r>
              <a:rPr lang="en-GB" sz="1800" i="1" dirty="0">
                <a:solidFill>
                  <a:srgbClr val="006699"/>
                </a:solidFill>
                <a:latin typeface="Arial" panose="020B0604020202020204" pitchFamily="34" charset="0"/>
                <a:cs typeface="Arial" panose="020B0604020202020204" pitchFamily="34" charset="0"/>
              </a:rPr>
              <a:t>Choose a brand in the next three sectors and make some notes as to what would influence you to purchase the product.</a:t>
            </a:r>
          </a:p>
          <a:p>
            <a:pPr marL="0" indent="0">
              <a:buNone/>
            </a:pPr>
            <a:endParaRPr lang="en-GB" sz="1800" b="1" dirty="0">
              <a:solidFill>
                <a:srgbClr val="006699"/>
              </a:solidFill>
              <a:latin typeface="Arial" panose="020B0604020202020204" pitchFamily="34" charset="0"/>
              <a:cs typeface="Arial" panose="020B0604020202020204" pitchFamily="34" charset="0"/>
            </a:endParaRPr>
          </a:p>
          <a:p>
            <a:pPr marL="0" indent="0">
              <a:buNone/>
            </a:pPr>
            <a:r>
              <a:rPr lang="en-GB" sz="1800" b="1" dirty="0">
                <a:solidFill>
                  <a:srgbClr val="006699"/>
                </a:solidFill>
                <a:latin typeface="Arial" panose="020B0604020202020204" pitchFamily="34" charset="0"/>
                <a:cs typeface="Arial" panose="020B0604020202020204" pitchFamily="34" charset="0"/>
              </a:rPr>
              <a:t>Fast Food </a:t>
            </a:r>
            <a:r>
              <a:rPr lang="en-GB" sz="1800" i="1" dirty="0">
                <a:solidFill>
                  <a:srgbClr val="006699"/>
                </a:solidFill>
                <a:latin typeface="Arial" panose="020B0604020202020204" pitchFamily="34" charset="0"/>
                <a:cs typeface="Arial" panose="020B0604020202020204" pitchFamily="34" charset="0"/>
              </a:rPr>
              <a:t>e.g., McDonalds, KFC, Burger King etc</a:t>
            </a:r>
          </a:p>
          <a:p>
            <a:pPr marL="0" indent="0">
              <a:buNone/>
            </a:pPr>
            <a:endParaRPr lang="en-GB" sz="1800" b="1" dirty="0">
              <a:solidFill>
                <a:srgbClr val="006699"/>
              </a:solidFill>
              <a:latin typeface="Arial" panose="020B0604020202020204" pitchFamily="34" charset="0"/>
              <a:cs typeface="Arial" panose="020B0604020202020204" pitchFamily="34" charset="0"/>
            </a:endParaRPr>
          </a:p>
          <a:p>
            <a:pPr marL="0" indent="0">
              <a:buNone/>
            </a:pPr>
            <a:r>
              <a:rPr lang="en-GB" sz="1800" b="1" dirty="0">
                <a:solidFill>
                  <a:srgbClr val="006699"/>
                </a:solidFill>
                <a:latin typeface="Arial" panose="020B0604020202020204" pitchFamily="34" charset="0"/>
                <a:cs typeface="Arial" panose="020B0604020202020204" pitchFamily="34" charset="0"/>
              </a:rPr>
              <a:t>Soft Drinks </a:t>
            </a:r>
            <a:r>
              <a:rPr lang="en-GB" sz="1800" i="1" dirty="0">
                <a:solidFill>
                  <a:srgbClr val="006699"/>
                </a:solidFill>
                <a:latin typeface="Arial" panose="020B0604020202020204" pitchFamily="34" charset="0"/>
                <a:cs typeface="Arial" panose="020B0604020202020204" pitchFamily="34" charset="0"/>
              </a:rPr>
              <a:t>e.g., Coca-Cola, Pepsi, Lilt, Fanta</a:t>
            </a:r>
          </a:p>
          <a:p>
            <a:pPr marL="0" indent="0">
              <a:buNone/>
            </a:pPr>
            <a:endParaRPr lang="en-GB" sz="1800" b="1" dirty="0">
              <a:solidFill>
                <a:srgbClr val="006699"/>
              </a:solidFill>
              <a:latin typeface="Arial" panose="020B0604020202020204" pitchFamily="34" charset="0"/>
              <a:cs typeface="Arial" panose="020B0604020202020204" pitchFamily="34" charset="0"/>
            </a:endParaRPr>
          </a:p>
          <a:p>
            <a:pPr marL="0" indent="0">
              <a:buNone/>
            </a:pPr>
            <a:r>
              <a:rPr lang="en-GB" sz="1800" b="1" dirty="0">
                <a:solidFill>
                  <a:srgbClr val="006699"/>
                </a:solidFill>
                <a:latin typeface="Arial" panose="020B0604020202020204" pitchFamily="34" charset="0"/>
                <a:cs typeface="Arial" panose="020B0604020202020204" pitchFamily="34" charset="0"/>
              </a:rPr>
              <a:t>Hotels e.g., </a:t>
            </a:r>
            <a:r>
              <a:rPr lang="en-GB" sz="1800" i="1" dirty="0">
                <a:solidFill>
                  <a:srgbClr val="006699"/>
                </a:solidFill>
                <a:latin typeface="Arial" panose="020B0604020202020204" pitchFamily="34" charset="0"/>
                <a:cs typeface="Arial" panose="020B0604020202020204" pitchFamily="34" charset="0"/>
              </a:rPr>
              <a:t>Marriott, Hilton, Premier Inns, Best Western</a:t>
            </a:r>
          </a:p>
          <a:p>
            <a:endParaRPr lang="en-GB" sz="1800" dirty="0">
              <a:solidFill>
                <a:prstClr val="black"/>
              </a:solidFill>
              <a:latin typeface="Calibri" panose="020F0502020204030204"/>
            </a:endParaRPr>
          </a:p>
        </p:txBody>
      </p:sp>
    </p:spTree>
    <p:extLst>
      <p:ext uri="{BB962C8B-B14F-4D97-AF65-F5344CB8AC3E}">
        <p14:creationId xmlns:p14="http://schemas.microsoft.com/office/powerpoint/2010/main" val="14201843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id="{EE1FC7B4-E4A7-4452-B413-1A623E3A72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chemeClr val="bg1">
              <a:alpha val="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13">
            <a:extLst>
              <a:ext uri="{FF2B5EF4-FFF2-40B4-BE49-F238E27FC236}">
                <a16:creationId xmlns:a16="http://schemas.microsoft.com/office/drawing/2014/main" id="{E0709AF0-24F0-4486-B189-BE6386BD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11">
            <a:extLst>
              <a:ext uri="{FF2B5EF4-FFF2-40B4-BE49-F238E27FC236}">
                <a16:creationId xmlns:a16="http://schemas.microsoft.com/office/drawing/2014/main" id="{FBE3B62F-5853-4A3C-B050-6186351A71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Box 3">
            <a:extLst>
              <a:ext uri="{FF2B5EF4-FFF2-40B4-BE49-F238E27FC236}">
                <a16:creationId xmlns:a16="http://schemas.microsoft.com/office/drawing/2014/main" id="{4CD7E600-9D04-4DC2-94C8-D8D08314692A}"/>
              </a:ext>
            </a:extLst>
          </p:cNvPr>
          <p:cNvSpPr txBox="1"/>
          <p:nvPr/>
        </p:nvSpPr>
        <p:spPr>
          <a:xfrm>
            <a:off x="818322" y="1217772"/>
            <a:ext cx="4936067" cy="3985155"/>
          </a:xfrm>
          <a:prstGeom prst="rect">
            <a:avLst/>
          </a:prstGeom>
        </p:spPr>
        <p:txBody>
          <a:bodyPr vert="horz" lIns="91440" tIns="45720" rIns="91440" bIns="45720" rtlCol="0">
            <a:normAutofit lnSpcReduction="10000"/>
          </a:bodyPr>
          <a:lstStyle/>
          <a:p>
            <a:pPr>
              <a:lnSpc>
                <a:spcPct val="90000"/>
              </a:lnSpc>
              <a:spcAft>
                <a:spcPts val="600"/>
              </a:spcAft>
            </a:pPr>
            <a:r>
              <a:rPr lang="en-US" sz="1900" dirty="0"/>
              <a:t>You all have made different choices, for different reasons, and there are people behind that brand that have been influencing your decision.</a:t>
            </a:r>
          </a:p>
          <a:p>
            <a:pPr indent="-228600">
              <a:lnSpc>
                <a:spcPct val="90000"/>
              </a:lnSpc>
              <a:spcAft>
                <a:spcPts val="600"/>
              </a:spcAft>
              <a:buFont typeface="Arial" panose="020B0604020202020204" pitchFamily="34" charset="0"/>
              <a:buChar char="•"/>
            </a:pPr>
            <a:endParaRPr lang="en-US" sz="1900" dirty="0"/>
          </a:p>
          <a:p>
            <a:pPr>
              <a:lnSpc>
                <a:spcPct val="90000"/>
              </a:lnSpc>
              <a:spcAft>
                <a:spcPts val="600"/>
              </a:spcAft>
            </a:pPr>
            <a:r>
              <a:rPr lang="en-US" sz="1900" dirty="0"/>
              <a:t>Using the chat box function</a:t>
            </a:r>
          </a:p>
          <a:p>
            <a:pPr indent="-228600" algn="ctr">
              <a:lnSpc>
                <a:spcPct val="90000"/>
              </a:lnSpc>
              <a:spcAft>
                <a:spcPts val="600"/>
              </a:spcAft>
              <a:buFont typeface="Arial" panose="020B0604020202020204" pitchFamily="34" charset="0"/>
              <a:buChar char="•"/>
            </a:pPr>
            <a:endParaRPr lang="en-US" sz="1900" b="1" dirty="0"/>
          </a:p>
          <a:p>
            <a:pPr algn="ctr">
              <a:lnSpc>
                <a:spcPct val="90000"/>
              </a:lnSpc>
              <a:spcAft>
                <a:spcPts val="600"/>
              </a:spcAft>
            </a:pPr>
            <a:r>
              <a:rPr lang="en-US" sz="1900" dirty="0"/>
              <a:t>Write down what brands suit you</a:t>
            </a:r>
          </a:p>
          <a:p>
            <a:pPr algn="ctr">
              <a:lnSpc>
                <a:spcPct val="90000"/>
              </a:lnSpc>
              <a:spcAft>
                <a:spcPts val="600"/>
              </a:spcAft>
            </a:pPr>
            <a:r>
              <a:rPr lang="en-US" sz="1900" dirty="0"/>
              <a:t>&amp;</a:t>
            </a:r>
          </a:p>
          <a:p>
            <a:pPr algn="ctr">
              <a:lnSpc>
                <a:spcPct val="90000"/>
              </a:lnSpc>
              <a:spcAft>
                <a:spcPts val="600"/>
              </a:spcAft>
            </a:pPr>
            <a:r>
              <a:rPr lang="en-US" sz="1900" dirty="0"/>
              <a:t>How do you like them to speak to you? Celebrities/emails/TV/social media </a:t>
            </a:r>
            <a:r>
              <a:rPr lang="en-US" sz="1900" dirty="0" err="1"/>
              <a:t>etc</a:t>
            </a:r>
            <a:endParaRPr lang="en-US" sz="1900" dirty="0"/>
          </a:p>
          <a:p>
            <a:pPr algn="ctr">
              <a:lnSpc>
                <a:spcPct val="90000"/>
              </a:lnSpc>
              <a:spcAft>
                <a:spcPts val="600"/>
              </a:spcAft>
            </a:pPr>
            <a:endParaRPr lang="en-US" sz="1900" dirty="0"/>
          </a:p>
          <a:p>
            <a:pPr algn="ctr">
              <a:lnSpc>
                <a:spcPct val="90000"/>
              </a:lnSpc>
              <a:spcAft>
                <a:spcPts val="600"/>
              </a:spcAft>
            </a:pPr>
            <a:r>
              <a:rPr lang="en-US" sz="1900" dirty="0"/>
              <a:t>How do marketers know how you like to be contacted</a:t>
            </a:r>
          </a:p>
        </p:txBody>
      </p:sp>
      <p:pic>
        <p:nvPicPr>
          <p:cNvPr id="5" name="Picture 4">
            <a:extLst>
              <a:ext uri="{FF2B5EF4-FFF2-40B4-BE49-F238E27FC236}">
                <a16:creationId xmlns:a16="http://schemas.microsoft.com/office/drawing/2014/main" id="{C4CCCC92-837C-49C5-B1E7-8FCA03C71DFA}"/>
              </a:ext>
            </a:extLst>
          </p:cNvPr>
          <p:cNvPicPr>
            <a:picLocks noChangeAspect="1"/>
          </p:cNvPicPr>
          <p:nvPr/>
        </p:nvPicPr>
        <p:blipFill rotWithShape="1">
          <a:blip r:embed="rId3"/>
          <a:srcRect l="7474" r="20497" b="2"/>
          <a:stretch/>
        </p:blipFill>
        <p:spPr>
          <a:xfrm>
            <a:off x="7020251" y="1217771"/>
            <a:ext cx="3500640" cy="3985156"/>
          </a:xfrm>
          <a:prstGeom prst="rect">
            <a:avLst/>
          </a:prstGeom>
          <a:solidFill>
            <a:srgbClr val="FFFFFF">
              <a:shade val="85000"/>
            </a:srgbClr>
          </a:solidFill>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119529645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8" end="8"/>
                                            </p:txEl>
                                          </p:spTgt>
                                        </p:tgtEl>
                                        <p:attrNameLst>
                                          <p:attrName>style.visibility</p:attrName>
                                        </p:attrNameLst>
                                      </p:cBhvr>
                                      <p:to>
                                        <p:strVal val="visible"/>
                                      </p:to>
                                    </p:set>
                                    <p:animEffect transition="in" filter="fade">
                                      <p:cBhvr>
                                        <p:cTn id="7" dur="500"/>
                                        <p:tgtEl>
                                          <p:spTgt spid="4">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E1FC7B4-E4A7-4452-B413-1A623E3A72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chemeClr val="bg1">
              <a:alpha val="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13">
            <a:extLst>
              <a:ext uri="{FF2B5EF4-FFF2-40B4-BE49-F238E27FC236}">
                <a16:creationId xmlns:a16="http://schemas.microsoft.com/office/drawing/2014/main" id="{E0709AF0-24F0-4486-B189-BE6386BD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11">
            <a:extLst>
              <a:ext uri="{FF2B5EF4-FFF2-40B4-BE49-F238E27FC236}">
                <a16:creationId xmlns:a16="http://schemas.microsoft.com/office/drawing/2014/main" id="{FBE3B62F-5853-4A3C-B050-6186351A71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TextBox 5">
            <a:extLst>
              <a:ext uri="{FF2B5EF4-FFF2-40B4-BE49-F238E27FC236}">
                <a16:creationId xmlns:a16="http://schemas.microsoft.com/office/drawing/2014/main" id="{EA665499-60B6-1D4D-0F7F-4E9FA7A810B2}"/>
              </a:ext>
            </a:extLst>
          </p:cNvPr>
          <p:cNvSpPr txBox="1"/>
          <p:nvPr/>
        </p:nvSpPr>
        <p:spPr>
          <a:xfrm>
            <a:off x="440513" y="1058746"/>
            <a:ext cx="5765614" cy="4964367"/>
          </a:xfrm>
          <a:prstGeom prst="rect">
            <a:avLst/>
          </a:prstGeom>
        </p:spPr>
        <p:txBody>
          <a:bodyPr vert="horz" lIns="91440" tIns="45720" rIns="91440" bIns="45720" rtlCol="0">
            <a:normAutofit/>
          </a:bodyPr>
          <a:lstStyle/>
          <a:p>
            <a:pPr marL="0" marR="0" lvl="0" indent="-228600" fontAlgn="auto">
              <a:lnSpc>
                <a:spcPct val="90000"/>
              </a:lnSpc>
              <a:spcBef>
                <a:spcPts val="0"/>
              </a:spcBef>
              <a:spcAft>
                <a:spcPts val="600"/>
              </a:spcAft>
              <a:buClrTx/>
              <a:buSzTx/>
              <a:buFont typeface="Arial" panose="020B0604020202020204" pitchFamily="34" charset="0"/>
              <a:buChar char="•"/>
              <a:tabLst/>
              <a:defRPr/>
            </a:pPr>
            <a:r>
              <a:rPr lang="en-US" sz="1600" dirty="0"/>
              <a:t>Some believe that marketing is primarily a </a:t>
            </a:r>
            <a:r>
              <a:rPr lang="en-US" sz="1600" u="sng" dirty="0"/>
              <a:t>business philosophy </a:t>
            </a:r>
            <a:r>
              <a:rPr lang="en-US" sz="1600" dirty="0"/>
              <a:t>that puts the customer first. From this perspective the primary goal of any hospitality business is to create and </a:t>
            </a:r>
            <a:r>
              <a:rPr lang="en-US" sz="1600" b="1" dirty="0"/>
              <a:t>retain satisfied customers</a:t>
            </a:r>
          </a:p>
          <a:p>
            <a:pPr marL="0" marR="0" lvl="0" indent="-228600" fontAlgn="auto">
              <a:lnSpc>
                <a:spcPct val="90000"/>
              </a:lnSpc>
              <a:spcBef>
                <a:spcPts val="0"/>
              </a:spcBef>
              <a:spcAft>
                <a:spcPts val="600"/>
              </a:spcAft>
              <a:buClrTx/>
              <a:buSzTx/>
              <a:buFont typeface="Arial" panose="020B0604020202020204" pitchFamily="34" charset="0"/>
              <a:buChar char="•"/>
              <a:tabLst/>
              <a:defRPr/>
            </a:pPr>
            <a:endParaRPr lang="en-US" sz="1600" b="1" dirty="0"/>
          </a:p>
          <a:p>
            <a:pPr marL="0" marR="0" lvl="0" indent="-228600" fontAlgn="auto">
              <a:lnSpc>
                <a:spcPct val="90000"/>
              </a:lnSpc>
              <a:spcBef>
                <a:spcPts val="0"/>
              </a:spcBef>
              <a:spcAft>
                <a:spcPts val="600"/>
              </a:spcAft>
              <a:buClrTx/>
              <a:buSzTx/>
              <a:buFont typeface="Arial" panose="020B0604020202020204" pitchFamily="34" charset="0"/>
              <a:buChar char="•"/>
              <a:tabLst/>
              <a:defRPr/>
            </a:pPr>
            <a:r>
              <a:rPr lang="en-US" sz="1600" dirty="0"/>
              <a:t>An alternative perspective proposes that marketing is a </a:t>
            </a:r>
            <a:r>
              <a:rPr lang="en-US" sz="1600" u="sng" dirty="0"/>
              <a:t>management practice, </a:t>
            </a:r>
            <a:r>
              <a:rPr lang="en-US" sz="1600" dirty="0"/>
              <a:t>that aims to manipulate customer demand “marketing’s central purpose is </a:t>
            </a:r>
            <a:r>
              <a:rPr lang="en-US" sz="1600" b="1" dirty="0"/>
              <a:t>demand management</a:t>
            </a:r>
            <a:r>
              <a:rPr lang="en-US" sz="1600" dirty="0"/>
              <a:t>” (Kotler,1999)</a:t>
            </a:r>
          </a:p>
          <a:p>
            <a:pPr marL="0" marR="0" lvl="0" indent="-228600" fontAlgn="auto">
              <a:lnSpc>
                <a:spcPct val="90000"/>
              </a:lnSpc>
              <a:spcBef>
                <a:spcPts val="0"/>
              </a:spcBef>
              <a:spcAft>
                <a:spcPts val="600"/>
              </a:spcAft>
              <a:buClrTx/>
              <a:buSzTx/>
              <a:buFont typeface="Arial" panose="020B0604020202020204" pitchFamily="34" charset="0"/>
              <a:buChar char="•"/>
              <a:tabLst/>
              <a:defRPr/>
            </a:pPr>
            <a:endParaRPr lang="en-US" sz="1600" dirty="0"/>
          </a:p>
          <a:p>
            <a:pPr marL="0" marR="0" lvl="0" indent="-228600" fontAlgn="auto">
              <a:lnSpc>
                <a:spcPct val="90000"/>
              </a:lnSpc>
              <a:spcBef>
                <a:spcPts val="0"/>
              </a:spcBef>
              <a:spcAft>
                <a:spcPts val="600"/>
              </a:spcAft>
              <a:buClrTx/>
              <a:buSzTx/>
              <a:buFont typeface="Arial" panose="020B0604020202020204" pitchFamily="34" charset="0"/>
              <a:buChar char="•"/>
              <a:tabLst/>
              <a:defRPr/>
            </a:pPr>
            <a:r>
              <a:rPr lang="en-US" sz="1600" dirty="0"/>
              <a:t>And finally, </a:t>
            </a:r>
            <a:r>
              <a:rPr lang="en-US" sz="1600" b="1" dirty="0"/>
              <a:t>Transactional vs relationship marketing</a:t>
            </a:r>
            <a:r>
              <a:rPr lang="en-US" sz="1600" dirty="0"/>
              <a:t>…from a one-off sale to establishing long term relationships- </a:t>
            </a:r>
            <a:r>
              <a:rPr lang="en-US" sz="1600" b="1" dirty="0"/>
              <a:t>Transactional marketing </a:t>
            </a:r>
            <a:r>
              <a:rPr lang="en-US" sz="1600" dirty="0"/>
              <a:t>is associated with hospitality businesses that serve transient or temporary markets for example, whilst </a:t>
            </a:r>
            <a:r>
              <a:rPr lang="en-US" sz="1600" b="1" dirty="0"/>
              <a:t>Relationship marketing </a:t>
            </a:r>
            <a:r>
              <a:rPr lang="en-US" sz="1600" dirty="0"/>
              <a:t>associated with businesses who establish long term relationships, and these could be returning customers or business to business relationships.</a:t>
            </a:r>
          </a:p>
        </p:txBody>
      </p:sp>
      <p:pic>
        <p:nvPicPr>
          <p:cNvPr id="2" name="Picture 1">
            <a:extLst>
              <a:ext uri="{FF2B5EF4-FFF2-40B4-BE49-F238E27FC236}">
                <a16:creationId xmlns:a16="http://schemas.microsoft.com/office/drawing/2014/main" id="{FC662487-BC7E-85B9-3CFB-CDA549CA9D0F}"/>
              </a:ext>
            </a:extLst>
          </p:cNvPr>
          <p:cNvPicPr>
            <a:picLocks noChangeAspect="1"/>
          </p:cNvPicPr>
          <p:nvPr/>
        </p:nvPicPr>
        <p:blipFill rotWithShape="1">
          <a:blip r:embed="rId3"/>
          <a:srcRect l="6822" r="2363"/>
          <a:stretch/>
        </p:blipFill>
        <p:spPr>
          <a:xfrm>
            <a:off x="6611373" y="1663082"/>
            <a:ext cx="4808687" cy="2978491"/>
          </a:xfrm>
          <a:prstGeom prst="rect">
            <a:avLst/>
          </a:prstGeom>
        </p:spPr>
      </p:pic>
    </p:spTree>
    <p:extLst>
      <p:ext uri="{BB962C8B-B14F-4D97-AF65-F5344CB8AC3E}">
        <p14:creationId xmlns:p14="http://schemas.microsoft.com/office/powerpoint/2010/main" val="1722028399"/>
      </p:ext>
    </p:extLst>
  </p:cSld>
  <p:clrMapOvr>
    <a:overrideClrMapping bg1="dk1" tx1="lt1" bg2="dk2" tx2="lt2" accent1="accent1" accent2="accent2" accent3="accent3" accent4="accent4" accent5="accent5" accent6="accent6" hlink="hlink" folHlink="folHlink"/>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1E788-F7B6-42DB-A60F-D8194E794451}"/>
              </a:ext>
            </a:extLst>
          </p:cNvPr>
          <p:cNvSpPr txBox="1">
            <a:spLocks/>
          </p:cNvSpPr>
          <p:nvPr/>
        </p:nvSpPr>
        <p:spPr>
          <a:xfrm>
            <a:off x="699662" y="1008172"/>
            <a:ext cx="3616856" cy="437657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sz="4800" b="1" kern="1200" dirty="0">
                <a:solidFill>
                  <a:schemeClr val="tx1"/>
                </a:solidFill>
                <a:latin typeface="+mj-lt"/>
                <a:ea typeface="+mj-ea"/>
                <a:cs typeface="+mj-cs"/>
              </a:rPr>
              <a:t>Institutional definitions of marketing</a:t>
            </a:r>
          </a:p>
        </p:txBody>
      </p:sp>
      <p:sp>
        <p:nvSpPr>
          <p:cNvPr id="8" name="Freeform: Shape 7">
            <a:extLst>
              <a:ext uri="{FF2B5EF4-FFF2-40B4-BE49-F238E27FC236}">
                <a16:creationId xmlns:a16="http://schemas.microsoft.com/office/drawing/2014/main" id="{DFF2AC85-FAA0-4844-813F-83C04D738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7636" y="0"/>
            <a:ext cx="7281316" cy="6858000"/>
          </a:xfrm>
          <a:custGeom>
            <a:avLst/>
            <a:gdLst>
              <a:gd name="connsiteX0" fmla="*/ 361354 w 7281316"/>
              <a:gd name="connsiteY0" fmla="*/ 0 h 6858000"/>
              <a:gd name="connsiteX1" fmla="*/ 7281316 w 7281316"/>
              <a:gd name="connsiteY1" fmla="*/ 0 h 6858000"/>
              <a:gd name="connsiteX2" fmla="*/ 7281316 w 7281316"/>
              <a:gd name="connsiteY2" fmla="*/ 6858000 h 6858000"/>
              <a:gd name="connsiteX3" fmla="*/ 696735 w 7281316"/>
              <a:gd name="connsiteY3" fmla="*/ 6858000 h 6858000"/>
              <a:gd name="connsiteX4" fmla="*/ 690849 w 7281316"/>
              <a:gd name="connsiteY4" fmla="*/ 6842426 h 6858000"/>
              <a:gd name="connsiteX5" fmla="*/ 335637 w 7281316"/>
              <a:gd name="connsiteY5" fmla="*/ 9472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81316" h="6858000">
                <a:moveTo>
                  <a:pt x="361354" y="0"/>
                </a:moveTo>
                <a:lnTo>
                  <a:pt x="7281316" y="0"/>
                </a:lnTo>
                <a:lnTo>
                  <a:pt x="7281316" y="6858000"/>
                </a:lnTo>
                <a:lnTo>
                  <a:pt x="696735" y="6858000"/>
                </a:lnTo>
                <a:lnTo>
                  <a:pt x="690849" y="6842426"/>
                </a:lnTo>
                <a:cubicBezTo>
                  <a:pt x="-65870" y="4704140"/>
                  <a:pt x="-226206" y="2374054"/>
                  <a:pt x="335637" y="9472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9CC0F1E-BAA2-47B1-8F83-7ECB9FD9E0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89558" y="0"/>
            <a:ext cx="6999394" cy="6858000"/>
          </a:xfrm>
          <a:custGeom>
            <a:avLst/>
            <a:gdLst>
              <a:gd name="connsiteX0" fmla="*/ 6999394 w 6999394"/>
              <a:gd name="connsiteY0" fmla="*/ 0 h 6858000"/>
              <a:gd name="connsiteX1" fmla="*/ 6999394 w 6999394"/>
              <a:gd name="connsiteY1" fmla="*/ 6858000 h 6858000"/>
              <a:gd name="connsiteX2" fmla="*/ 717029 w 6999394"/>
              <a:gd name="connsiteY2" fmla="*/ 6858000 h 6858000"/>
              <a:gd name="connsiteX3" fmla="*/ 623642 w 6999394"/>
              <a:gd name="connsiteY3" fmla="*/ 6599363 h 6858000"/>
              <a:gd name="connsiteX4" fmla="*/ 319533 w 6999394"/>
              <a:gd name="connsiteY4" fmla="*/ 193787 h 6858000"/>
              <a:gd name="connsiteX5" fmla="*/ 371685 w 6999394"/>
              <a:gd name="connsiteY5" fmla="*/ 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99394" h="6858000">
                <a:moveTo>
                  <a:pt x="6999394" y="0"/>
                </a:moveTo>
                <a:lnTo>
                  <a:pt x="6999394" y="6858000"/>
                </a:lnTo>
                <a:lnTo>
                  <a:pt x="717029" y="6858000"/>
                </a:lnTo>
                <a:lnTo>
                  <a:pt x="623642" y="6599363"/>
                </a:lnTo>
                <a:cubicBezTo>
                  <a:pt x="-67685" y="4563346"/>
                  <a:pt x="-206622" y="2355719"/>
                  <a:pt x="319533" y="193787"/>
                </a:cubicBezTo>
                <a:lnTo>
                  <a:pt x="371685" y="1"/>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69C9AFB-A945-437F-A271-01F1E26F63DC}"/>
              </a:ext>
            </a:extLst>
          </p:cNvPr>
          <p:cNvSpPr txBox="1">
            <a:spLocks/>
          </p:cNvSpPr>
          <p:nvPr/>
        </p:nvSpPr>
        <p:spPr>
          <a:xfrm>
            <a:off x="6096000" y="1399032"/>
            <a:ext cx="5501834" cy="4471416"/>
          </a:xfrm>
          <a:prstGeom prst="rect">
            <a:avLst/>
          </a:prstGeom>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a:r>
              <a:rPr lang="en-US" sz="2000" dirty="0">
                <a:solidFill>
                  <a:schemeClr val="bg1"/>
                </a:solidFill>
              </a:rPr>
              <a:t>Two important professional bodies for marketers are the American Marketing Association (AMA) and the UK based Chartered Institute of Marketing (CIM), here are their definitions of marketing…</a:t>
            </a:r>
          </a:p>
          <a:p>
            <a:pPr marL="0"/>
            <a:endParaRPr lang="en-US" sz="2000" dirty="0">
              <a:solidFill>
                <a:schemeClr val="bg1"/>
              </a:solidFill>
            </a:endParaRPr>
          </a:p>
          <a:p>
            <a:pPr marL="0"/>
            <a:r>
              <a:rPr lang="en-US" sz="2000" dirty="0">
                <a:solidFill>
                  <a:schemeClr val="bg1"/>
                </a:solidFill>
              </a:rPr>
              <a:t>“Marketing is the activity, set of institutions, and processes for creating, communicating, delivering, and exchanging offerings that have value for customers, clients, partners and society at large”. (AMA)</a:t>
            </a:r>
          </a:p>
          <a:p>
            <a:pPr marL="0"/>
            <a:endParaRPr lang="en-US" sz="2000" dirty="0">
              <a:solidFill>
                <a:schemeClr val="bg1"/>
              </a:solidFill>
            </a:endParaRPr>
          </a:p>
          <a:p>
            <a:pPr marL="0"/>
            <a:r>
              <a:rPr lang="en-US" sz="2000" dirty="0">
                <a:solidFill>
                  <a:schemeClr val="bg1"/>
                </a:solidFill>
              </a:rPr>
              <a:t>“Marketing is the management process responsible for identifying, anticipating and satisfying customer requirements profitably” (CIM)</a:t>
            </a:r>
          </a:p>
        </p:txBody>
      </p:sp>
    </p:spTree>
    <p:extLst>
      <p:ext uri="{BB962C8B-B14F-4D97-AF65-F5344CB8AC3E}">
        <p14:creationId xmlns:p14="http://schemas.microsoft.com/office/powerpoint/2010/main" val="127642428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C756AC-6BCE-4CA7-B4D5-18EE81FDAC5E}"/>
              </a:ext>
            </a:extLst>
          </p:cNvPr>
          <p:cNvSpPr>
            <a:spLocks noGrp="1"/>
          </p:cNvSpPr>
          <p:nvPr>
            <p:ph type="title"/>
          </p:nvPr>
        </p:nvSpPr>
        <p:spPr>
          <a:xfrm>
            <a:off x="511946" y="2092468"/>
            <a:ext cx="4606707" cy="3065941"/>
          </a:xfrm>
        </p:spPr>
        <p:txBody>
          <a:bodyPr vert="horz" lIns="91440" tIns="45720" rIns="91440" bIns="45720" rtlCol="0" anchor="t">
            <a:normAutofit/>
          </a:bodyPr>
          <a:lstStyle/>
          <a:p>
            <a:r>
              <a:rPr lang="en-US" sz="1600" b="1" dirty="0"/>
              <a:t>AMA </a:t>
            </a:r>
            <a:r>
              <a:rPr lang="en-US" sz="1600" dirty="0"/>
              <a:t>stresses the importance of value creation, customer's experience </a:t>
            </a:r>
            <a:r>
              <a:rPr lang="en-US" sz="1600" u="sng" dirty="0"/>
              <a:t>value</a:t>
            </a:r>
            <a:r>
              <a:rPr lang="en-US" sz="1600" dirty="0"/>
              <a:t> when they use or consume a product or service…known as VALUE- IN- USE, therefore a hotel room would have no value until a customer uses it.</a:t>
            </a:r>
            <a:br>
              <a:rPr lang="en-US" sz="1600" dirty="0"/>
            </a:br>
            <a:br>
              <a:rPr lang="en-US" sz="1600" dirty="0"/>
            </a:br>
            <a:r>
              <a:rPr lang="en-US" sz="1600" b="1" dirty="0"/>
              <a:t>CIM</a:t>
            </a:r>
            <a:r>
              <a:rPr lang="en-US" sz="1600" dirty="0"/>
              <a:t> stresses the importance of </a:t>
            </a:r>
            <a:r>
              <a:rPr lang="en-US" sz="1600" u="sng" dirty="0"/>
              <a:t>satisfying </a:t>
            </a:r>
            <a:r>
              <a:rPr lang="en-US" sz="1600" dirty="0"/>
              <a:t>customers requirements.</a:t>
            </a:r>
            <a:br>
              <a:rPr lang="en-US" sz="1600" dirty="0"/>
            </a:br>
            <a:br>
              <a:rPr lang="en-US" sz="1600" dirty="0"/>
            </a:br>
            <a:r>
              <a:rPr lang="en-US" sz="1600" dirty="0"/>
              <a:t>If we integrate the two, we can say that every customers broad requirement is to </a:t>
            </a:r>
            <a:r>
              <a:rPr lang="en-US" sz="1600" b="1" u="sng" dirty="0"/>
              <a:t>experience value.</a:t>
            </a:r>
            <a:br>
              <a:rPr lang="en-US" sz="1200" u="sng" dirty="0"/>
            </a:br>
            <a:endParaRPr lang="en-US" sz="1200" u="sng" dirty="0"/>
          </a:p>
        </p:txBody>
      </p:sp>
      <p:sp>
        <p:nvSpPr>
          <p:cNvPr id="1031" name="Freeform: Shape 1030">
            <a:extLst>
              <a:ext uri="{FF2B5EF4-FFF2-40B4-BE49-F238E27FC236}">
                <a16:creationId xmlns:a16="http://schemas.microsoft.com/office/drawing/2014/main" id="{BCC55ACC-A2F6-403C-A3A4-D59B3734D4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57312" y="381000"/>
            <a:ext cx="6334689" cy="6477000"/>
          </a:xfrm>
          <a:custGeom>
            <a:avLst/>
            <a:gdLst>
              <a:gd name="connsiteX0" fmla="*/ 3561588 w 6334689"/>
              <a:gd name="connsiteY0" fmla="*/ 0 h 6477000"/>
              <a:gd name="connsiteX1" fmla="*/ 6309883 w 6334689"/>
              <a:gd name="connsiteY1" fmla="*/ 1296087 h 6477000"/>
              <a:gd name="connsiteX2" fmla="*/ 6334689 w 6334689"/>
              <a:gd name="connsiteY2" fmla="*/ 1329261 h 6477000"/>
              <a:gd name="connsiteX3" fmla="*/ 6334689 w 6334689"/>
              <a:gd name="connsiteY3" fmla="*/ 5793916 h 6477000"/>
              <a:gd name="connsiteX4" fmla="*/ 6309883 w 6334689"/>
              <a:gd name="connsiteY4" fmla="*/ 5827089 h 6477000"/>
              <a:gd name="connsiteX5" fmla="*/ 5760467 w 6334689"/>
              <a:gd name="connsiteY5" fmla="*/ 6363539 h 6477000"/>
              <a:gd name="connsiteX6" fmla="*/ 5607796 w 6334689"/>
              <a:gd name="connsiteY6" fmla="*/ 6477000 h 6477000"/>
              <a:gd name="connsiteX7" fmla="*/ 1519571 w 6334689"/>
              <a:gd name="connsiteY7" fmla="*/ 6477000 h 6477000"/>
              <a:gd name="connsiteX8" fmla="*/ 1296088 w 6334689"/>
              <a:gd name="connsiteY8" fmla="*/ 6309883 h 6477000"/>
              <a:gd name="connsiteX9" fmla="*/ 0 w 6334689"/>
              <a:gd name="connsiteY9" fmla="*/ 3561588 h 6477000"/>
              <a:gd name="connsiteX10" fmla="*/ 3561588 w 6334689"/>
              <a:gd name="connsiteY10" fmla="*/ 0 h 6477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334689" h="6477000">
                <a:moveTo>
                  <a:pt x="3561588" y="0"/>
                </a:moveTo>
                <a:cubicBezTo>
                  <a:pt x="4668032" y="0"/>
                  <a:pt x="5656635" y="504534"/>
                  <a:pt x="6309883" y="1296087"/>
                </a:cubicBezTo>
                <a:lnTo>
                  <a:pt x="6334689" y="1329261"/>
                </a:lnTo>
                <a:lnTo>
                  <a:pt x="6334689" y="5793916"/>
                </a:lnTo>
                <a:lnTo>
                  <a:pt x="6309883" y="5827089"/>
                </a:lnTo>
                <a:cubicBezTo>
                  <a:pt x="6146571" y="6024977"/>
                  <a:pt x="5962299" y="6204927"/>
                  <a:pt x="5760467" y="6363539"/>
                </a:cubicBezTo>
                <a:lnTo>
                  <a:pt x="5607796" y="6477000"/>
                </a:lnTo>
                <a:lnTo>
                  <a:pt x="1519571" y="6477000"/>
                </a:lnTo>
                <a:lnTo>
                  <a:pt x="1296088" y="6309883"/>
                </a:lnTo>
                <a:cubicBezTo>
                  <a:pt x="504535" y="5656635"/>
                  <a:pt x="0" y="4668032"/>
                  <a:pt x="0" y="3561588"/>
                </a:cubicBezTo>
                <a:cubicBezTo>
                  <a:pt x="0" y="1594577"/>
                  <a:pt x="1594577" y="0"/>
                  <a:pt x="3561588"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26" name="Picture 2" descr="See the source image">
            <a:extLst>
              <a:ext uri="{FF2B5EF4-FFF2-40B4-BE49-F238E27FC236}">
                <a16:creationId xmlns:a16="http://schemas.microsoft.com/office/drawing/2014/main" id="{3FC2071B-1EE8-D84C-8426-FD5B9807D43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6304" r="8695"/>
          <a:stretch/>
        </p:blipFill>
        <p:spPr bwMode="auto">
          <a:xfrm>
            <a:off x="6021086" y="544777"/>
            <a:ext cx="6170914" cy="6313225"/>
          </a:xfrm>
          <a:custGeom>
            <a:avLst/>
            <a:gdLst/>
            <a:ahLst/>
            <a:cxnLst/>
            <a:rect l="l" t="t" r="r" b="b"/>
            <a:pathLst>
              <a:path w="6170914" h="6313225">
                <a:moveTo>
                  <a:pt x="3397813" y="0"/>
                </a:moveTo>
                <a:cubicBezTo>
                  <a:pt x="4453378" y="0"/>
                  <a:pt x="5396522" y="481334"/>
                  <a:pt x="6019731" y="1236489"/>
                </a:cubicBezTo>
                <a:lnTo>
                  <a:pt x="6170914" y="1438663"/>
                </a:lnTo>
                <a:lnTo>
                  <a:pt x="6170914" y="5356963"/>
                </a:lnTo>
                <a:lnTo>
                  <a:pt x="6019731" y="5559138"/>
                </a:lnTo>
                <a:cubicBezTo>
                  <a:pt x="5786028" y="5842321"/>
                  <a:pt x="5507333" y="6086998"/>
                  <a:pt x="5194591" y="6282226"/>
                </a:cubicBezTo>
                <a:lnTo>
                  <a:pt x="5141791" y="6313225"/>
                </a:lnTo>
                <a:lnTo>
                  <a:pt x="1659199" y="6313225"/>
                </a:lnTo>
                <a:lnTo>
                  <a:pt x="1498064" y="6215333"/>
                </a:lnTo>
                <a:cubicBezTo>
                  <a:pt x="594240" y="5604721"/>
                  <a:pt x="0" y="4570663"/>
                  <a:pt x="0" y="3397813"/>
                </a:cubicBezTo>
                <a:cubicBezTo>
                  <a:pt x="0" y="1521253"/>
                  <a:pt x="1521253" y="0"/>
                  <a:pt x="3397813" y="0"/>
                </a:cubicBezTo>
                <a:close/>
              </a:path>
            </a:pathLst>
          </a:cu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4CFFC6B6-5745-401C-9169-40B33E85E9EC}"/>
              </a:ext>
            </a:extLst>
          </p:cNvPr>
          <p:cNvSpPr txBox="1"/>
          <p:nvPr/>
        </p:nvSpPr>
        <p:spPr>
          <a:xfrm>
            <a:off x="420274" y="1039303"/>
            <a:ext cx="4926978" cy="830997"/>
          </a:xfrm>
          <a:prstGeom prst="rect">
            <a:avLst/>
          </a:prstGeom>
          <a:noFill/>
        </p:spPr>
        <p:txBody>
          <a:bodyPr wrap="square">
            <a:spAutoFit/>
          </a:bodyPr>
          <a:lstStyle/>
          <a:p>
            <a:pPr defTabSz="457200">
              <a:spcAft>
                <a:spcPts val="600"/>
              </a:spcAft>
            </a:pPr>
            <a:r>
              <a:rPr lang="en-GB" sz="2400" dirty="0">
                <a:solidFill>
                  <a:prstClr val="white"/>
                </a:solidFill>
                <a:latin typeface="Arial" panose="020B0604020202020204" pitchFamily="34" charset="0"/>
                <a:cs typeface="Arial" panose="020B0604020202020204" pitchFamily="34" charset="0"/>
              </a:rPr>
              <a:t>The Difference within the definitions…</a:t>
            </a:r>
          </a:p>
        </p:txBody>
      </p:sp>
    </p:spTree>
    <p:extLst>
      <p:ext uri="{BB962C8B-B14F-4D97-AF65-F5344CB8AC3E}">
        <p14:creationId xmlns:p14="http://schemas.microsoft.com/office/powerpoint/2010/main" val="407231832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FEC682-1E22-449B-9F8D-2973E98B533B}"/>
              </a:ext>
            </a:extLst>
          </p:cNvPr>
          <p:cNvSpPr>
            <a:spLocks noGrp="1"/>
          </p:cNvSpPr>
          <p:nvPr>
            <p:ph type="title"/>
          </p:nvPr>
        </p:nvSpPr>
        <p:spPr>
          <a:xfrm>
            <a:off x="1628867" y="662782"/>
            <a:ext cx="7886700" cy="1325563"/>
          </a:xfrm>
        </p:spPr>
        <p:txBody>
          <a:bodyPr/>
          <a:lstStyle/>
          <a:p>
            <a:r>
              <a:rPr lang="en-GB" sz="3200" dirty="0">
                <a:solidFill>
                  <a:srgbClr val="006699"/>
                </a:solidFill>
                <a:latin typeface="Arial" panose="020B0604020202020204" pitchFamily="34" charset="0"/>
                <a:cs typeface="Arial" panose="020B0604020202020204" pitchFamily="34" charset="0"/>
              </a:rPr>
              <a:t>References</a:t>
            </a:r>
          </a:p>
        </p:txBody>
      </p:sp>
      <p:sp>
        <p:nvSpPr>
          <p:cNvPr id="4" name="Content Placeholder 2">
            <a:extLst>
              <a:ext uri="{FF2B5EF4-FFF2-40B4-BE49-F238E27FC236}">
                <a16:creationId xmlns:a16="http://schemas.microsoft.com/office/drawing/2014/main" id="{0CFDC49F-138F-4343-82AF-312E78BC6295}"/>
              </a:ext>
            </a:extLst>
          </p:cNvPr>
          <p:cNvSpPr>
            <a:spLocks noGrp="1"/>
          </p:cNvSpPr>
          <p:nvPr>
            <p:ph idx="1"/>
          </p:nvPr>
        </p:nvSpPr>
        <p:spPr>
          <a:xfrm>
            <a:off x="1628868" y="1225119"/>
            <a:ext cx="6145013" cy="5215010"/>
          </a:xfrm>
        </p:spPr>
        <p:txBody>
          <a:bodyPr>
            <a:noAutofit/>
          </a:bodyPr>
          <a:lstStyle/>
          <a:p>
            <a:pPr marL="0" indent="0">
              <a:buNone/>
            </a:pPr>
            <a:r>
              <a:rPr lang="en-GB" sz="1800" b="0" i="0" dirty="0">
                <a:solidFill>
                  <a:srgbClr val="000000"/>
                </a:solidFill>
                <a:effectLst/>
                <a:latin typeface="Open Sans" panose="020B0606030504020204" pitchFamily="34" charset="0"/>
              </a:rPr>
              <a:t>Bowie, D. (2017) </a:t>
            </a:r>
            <a:r>
              <a:rPr lang="en-GB" sz="1800" b="0" i="1" dirty="0">
                <a:solidFill>
                  <a:srgbClr val="000000"/>
                </a:solidFill>
                <a:effectLst/>
                <a:latin typeface="Open Sans" panose="020B0606030504020204" pitchFamily="34" charset="0"/>
              </a:rPr>
              <a:t>Hospitality marketing</a:t>
            </a:r>
            <a:r>
              <a:rPr lang="en-GB" sz="1800" b="0" i="0" dirty="0">
                <a:solidFill>
                  <a:srgbClr val="000000"/>
                </a:solidFill>
                <a:effectLst/>
                <a:latin typeface="Open Sans" panose="020B0606030504020204" pitchFamily="34" charset="0"/>
              </a:rPr>
              <a:t>. 3rd ed. London: Routledge.</a:t>
            </a:r>
          </a:p>
          <a:p>
            <a:pPr marL="0" indent="0">
              <a:buNone/>
            </a:pPr>
            <a:r>
              <a:rPr lang="en-GB" sz="1800" b="0" i="0" dirty="0">
                <a:solidFill>
                  <a:srgbClr val="000000"/>
                </a:solidFill>
                <a:effectLst/>
                <a:latin typeface="Open Sans" panose="020B0606030504020204" pitchFamily="34" charset="0"/>
              </a:rPr>
              <a:t>Brassington, F. and Pettitt, S. (2006) </a:t>
            </a:r>
            <a:r>
              <a:rPr lang="en-GB" sz="1800" b="0" i="1" dirty="0">
                <a:solidFill>
                  <a:srgbClr val="000000"/>
                </a:solidFill>
                <a:effectLst/>
                <a:latin typeface="Open Sans" panose="020B0606030504020204" pitchFamily="34" charset="0"/>
              </a:rPr>
              <a:t>Principles of marketing</a:t>
            </a:r>
            <a:r>
              <a:rPr lang="en-GB" sz="1800" b="0" i="0" dirty="0">
                <a:solidFill>
                  <a:srgbClr val="000000"/>
                </a:solidFill>
                <a:effectLst/>
                <a:latin typeface="Open Sans" panose="020B0606030504020204" pitchFamily="34" charset="0"/>
              </a:rPr>
              <a:t>. 4th ed. Harlow: Financial Times Prentice Hall. </a:t>
            </a:r>
          </a:p>
          <a:p>
            <a:pPr marL="0" indent="0">
              <a:buNone/>
            </a:pPr>
            <a:r>
              <a:rPr lang="en-GB" sz="1800" b="0" i="0" dirty="0" err="1">
                <a:solidFill>
                  <a:srgbClr val="000000"/>
                </a:solidFill>
                <a:effectLst/>
                <a:latin typeface="Open Sans" panose="020B0606030504020204" pitchFamily="34" charset="0"/>
              </a:rPr>
              <a:t>Ghauri</a:t>
            </a:r>
            <a:r>
              <a:rPr lang="en-GB" sz="1800" b="0" i="0" dirty="0">
                <a:solidFill>
                  <a:srgbClr val="000000"/>
                </a:solidFill>
                <a:effectLst/>
                <a:latin typeface="Open Sans" panose="020B0606030504020204" pitchFamily="34" charset="0"/>
              </a:rPr>
              <a:t>, P. and </a:t>
            </a:r>
            <a:r>
              <a:rPr lang="en-GB" sz="1800" b="0" i="0" dirty="0" err="1">
                <a:solidFill>
                  <a:srgbClr val="000000"/>
                </a:solidFill>
                <a:effectLst/>
                <a:latin typeface="Open Sans" panose="020B0606030504020204" pitchFamily="34" charset="0"/>
              </a:rPr>
              <a:t>Cateora</a:t>
            </a:r>
            <a:r>
              <a:rPr lang="en-GB" sz="1800" b="0" i="0" dirty="0">
                <a:solidFill>
                  <a:srgbClr val="000000"/>
                </a:solidFill>
                <a:effectLst/>
                <a:latin typeface="Open Sans" panose="020B0606030504020204" pitchFamily="34" charset="0"/>
              </a:rPr>
              <a:t>, P. (2014) </a:t>
            </a:r>
            <a:r>
              <a:rPr lang="en-GB" sz="1800" b="0" i="1" dirty="0">
                <a:solidFill>
                  <a:srgbClr val="000000"/>
                </a:solidFill>
                <a:effectLst/>
                <a:latin typeface="Open Sans" panose="020B0606030504020204" pitchFamily="34" charset="0"/>
              </a:rPr>
              <a:t>International marketing</a:t>
            </a:r>
            <a:r>
              <a:rPr lang="en-GB" sz="1800" b="0" i="0" dirty="0">
                <a:solidFill>
                  <a:srgbClr val="000000"/>
                </a:solidFill>
                <a:effectLst/>
                <a:latin typeface="Open Sans" panose="020B0606030504020204" pitchFamily="34" charset="0"/>
              </a:rPr>
              <a:t>. 4th ed. London: McGraw Hall. </a:t>
            </a:r>
          </a:p>
          <a:p>
            <a:pPr marL="0" indent="0">
              <a:buNone/>
            </a:pPr>
            <a:r>
              <a:rPr lang="en-GB" sz="1800" b="0" i="0" dirty="0">
                <a:solidFill>
                  <a:srgbClr val="000000"/>
                </a:solidFill>
                <a:effectLst/>
                <a:latin typeface="Open Sans" panose="020B0606030504020204" pitchFamily="34" charset="0"/>
              </a:rPr>
              <a:t>Kotler, P. and Armstrong, G. (2013) Principles of marketing. 6th ed. London: Pearson.</a:t>
            </a:r>
            <a:endParaRPr lang="en-GB" sz="1800" dirty="0">
              <a:solidFill>
                <a:srgbClr val="000000"/>
              </a:solidFill>
              <a:latin typeface="Open Sans" panose="020B0606030504020204" pitchFamily="34" charset="0"/>
            </a:endParaRPr>
          </a:p>
          <a:p>
            <a:pPr marL="0" indent="0">
              <a:buNone/>
            </a:pPr>
            <a:r>
              <a:rPr lang="en-GB" sz="1800" b="0" i="0" dirty="0">
                <a:solidFill>
                  <a:srgbClr val="000000"/>
                </a:solidFill>
                <a:effectLst/>
                <a:latin typeface="Open Sans" panose="020B0606030504020204" pitchFamily="34" charset="0"/>
              </a:rPr>
              <a:t>Jenkins, M. and McDonald, M. (2022) Market Segmentation; Organizational archetypes and Research Agendas, European Journal of Marketing, 31(1).</a:t>
            </a:r>
            <a:endParaRPr lang="en-GB" sz="1800" dirty="0">
              <a:solidFill>
                <a:srgbClr val="000000"/>
              </a:solidFill>
              <a:latin typeface="Open Sans" panose="020B0606030504020204" pitchFamily="34" charset="0"/>
            </a:endParaRPr>
          </a:p>
          <a:p>
            <a:pPr marL="0" indent="0">
              <a:buNone/>
            </a:pPr>
            <a:r>
              <a:rPr lang="en-GB" sz="1800" b="0" i="0" dirty="0">
                <a:solidFill>
                  <a:srgbClr val="000000"/>
                </a:solidFill>
                <a:effectLst/>
                <a:latin typeface="Open Sans" panose="020B0606030504020204" pitchFamily="34" charset="0"/>
              </a:rPr>
              <a:t>Piercy, N. and Morgan, N. (1993) Strategic and operational market segmentation: a managerial analysis, Journal of Strategic Marketing, 1(2).</a:t>
            </a:r>
          </a:p>
          <a:p>
            <a:pPr marL="0" indent="0">
              <a:buNone/>
            </a:pPr>
            <a:endParaRPr lang="en-GB" sz="1800" dirty="0"/>
          </a:p>
          <a:p>
            <a:pPr marL="0" indent="0">
              <a:buNone/>
            </a:pPr>
            <a:endParaRPr lang="en-GB" sz="1800" dirty="0"/>
          </a:p>
        </p:txBody>
      </p:sp>
      <p:sp>
        <p:nvSpPr>
          <p:cNvPr id="5" name="TextBox 4">
            <a:extLst>
              <a:ext uri="{FF2B5EF4-FFF2-40B4-BE49-F238E27FC236}">
                <a16:creationId xmlns:a16="http://schemas.microsoft.com/office/drawing/2014/main" id="{92B9333B-2B71-30CD-3A1B-E94BBED567E4}"/>
              </a:ext>
            </a:extLst>
          </p:cNvPr>
          <p:cNvSpPr txBox="1"/>
          <p:nvPr/>
        </p:nvSpPr>
        <p:spPr>
          <a:xfrm>
            <a:off x="8677002" y="5205304"/>
            <a:ext cx="3451737" cy="369332"/>
          </a:xfrm>
          <a:prstGeom prst="rect">
            <a:avLst/>
          </a:prstGeom>
          <a:noFill/>
        </p:spPr>
        <p:txBody>
          <a:bodyPr wrap="square">
            <a:spAutoFit/>
          </a:bodyPr>
          <a:lstStyle/>
          <a:p>
            <a:r>
              <a:rPr lang="en-GB" dirty="0">
                <a:hlinkClick r:id="rId3"/>
              </a:rPr>
              <a:t>Database Search (uwtsd.ac.uk)</a:t>
            </a:r>
            <a:endParaRPr lang="en-GB" dirty="0"/>
          </a:p>
        </p:txBody>
      </p:sp>
      <p:sp>
        <p:nvSpPr>
          <p:cNvPr id="7" name="TextBox 6">
            <a:extLst>
              <a:ext uri="{FF2B5EF4-FFF2-40B4-BE49-F238E27FC236}">
                <a16:creationId xmlns:a16="http://schemas.microsoft.com/office/drawing/2014/main" id="{23596499-6C47-310E-D49C-38DB328A53C9}"/>
              </a:ext>
            </a:extLst>
          </p:cNvPr>
          <p:cNvSpPr txBox="1"/>
          <p:nvPr/>
        </p:nvSpPr>
        <p:spPr>
          <a:xfrm>
            <a:off x="8146520" y="5574636"/>
            <a:ext cx="6096946" cy="369332"/>
          </a:xfrm>
          <a:prstGeom prst="rect">
            <a:avLst/>
          </a:prstGeom>
          <a:noFill/>
        </p:spPr>
        <p:txBody>
          <a:bodyPr wrap="square">
            <a:spAutoFit/>
          </a:bodyPr>
          <a:lstStyle/>
          <a:p>
            <a:r>
              <a:rPr lang="en-GB" dirty="0">
                <a:hlinkClick r:id="rId4"/>
              </a:rPr>
              <a:t>Cite Them Right - Home (uwtsd.ac.uk)</a:t>
            </a:r>
            <a:endParaRPr lang="en-GB" dirty="0"/>
          </a:p>
        </p:txBody>
      </p:sp>
    </p:spTree>
    <p:extLst>
      <p:ext uri="{BB962C8B-B14F-4D97-AF65-F5344CB8AC3E}">
        <p14:creationId xmlns:p14="http://schemas.microsoft.com/office/powerpoint/2010/main" val="11668244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FEC682-1E22-449B-9F8D-2973E98B533B}"/>
              </a:ext>
            </a:extLst>
          </p:cNvPr>
          <p:cNvSpPr>
            <a:spLocks noGrp="1"/>
          </p:cNvSpPr>
          <p:nvPr>
            <p:ph type="title"/>
          </p:nvPr>
        </p:nvSpPr>
        <p:spPr>
          <a:xfrm>
            <a:off x="1690596" y="640583"/>
            <a:ext cx="7886700" cy="1325563"/>
          </a:xfrm>
        </p:spPr>
        <p:txBody>
          <a:bodyPr/>
          <a:lstStyle/>
          <a:p>
            <a:r>
              <a:rPr lang="en-GB" sz="3200" dirty="0">
                <a:solidFill>
                  <a:srgbClr val="006699"/>
                </a:solidFill>
                <a:latin typeface="Arial" panose="020B0604020202020204" pitchFamily="34" charset="0"/>
                <a:cs typeface="Arial" panose="020B0604020202020204" pitchFamily="34" charset="0"/>
              </a:rPr>
              <a:t>The correct reference? </a:t>
            </a:r>
          </a:p>
        </p:txBody>
      </p:sp>
      <p:sp>
        <p:nvSpPr>
          <p:cNvPr id="5" name="TextBox 4">
            <a:extLst>
              <a:ext uri="{FF2B5EF4-FFF2-40B4-BE49-F238E27FC236}">
                <a16:creationId xmlns:a16="http://schemas.microsoft.com/office/drawing/2014/main" id="{92B9333B-2B71-30CD-3A1B-E94BBED567E4}"/>
              </a:ext>
            </a:extLst>
          </p:cNvPr>
          <p:cNvSpPr txBox="1"/>
          <p:nvPr/>
        </p:nvSpPr>
        <p:spPr>
          <a:xfrm>
            <a:off x="2050133" y="4942855"/>
            <a:ext cx="3451737"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rPr>
              <a:t>Database Search (uwtsd.ac.uk)</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 name="TextBox 6">
            <a:extLst>
              <a:ext uri="{FF2B5EF4-FFF2-40B4-BE49-F238E27FC236}">
                <a16:creationId xmlns:a16="http://schemas.microsoft.com/office/drawing/2014/main" id="{23596499-6C47-310E-D49C-38DB328A53C9}"/>
              </a:ext>
            </a:extLst>
          </p:cNvPr>
          <p:cNvSpPr txBox="1"/>
          <p:nvPr/>
        </p:nvSpPr>
        <p:spPr>
          <a:xfrm>
            <a:off x="2008982" y="5369238"/>
            <a:ext cx="6096946"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4"/>
              </a:rPr>
              <a:t>Cite Them Right - Home (uwtsd.ac.uk)</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11" name="Picture 10">
            <a:extLst>
              <a:ext uri="{FF2B5EF4-FFF2-40B4-BE49-F238E27FC236}">
                <a16:creationId xmlns:a16="http://schemas.microsoft.com/office/drawing/2014/main" id="{3ECA99F5-7696-F08C-788D-124A528DF76B}"/>
              </a:ext>
            </a:extLst>
          </p:cNvPr>
          <p:cNvPicPr>
            <a:picLocks noChangeAspect="1"/>
          </p:cNvPicPr>
          <p:nvPr/>
        </p:nvPicPr>
        <p:blipFill>
          <a:blip r:embed="rId5"/>
          <a:stretch>
            <a:fillRect/>
          </a:stretch>
        </p:blipFill>
        <p:spPr>
          <a:xfrm>
            <a:off x="709067" y="1606344"/>
            <a:ext cx="3811274" cy="544468"/>
          </a:xfrm>
          <a:prstGeom prst="rect">
            <a:avLst/>
          </a:prstGeom>
        </p:spPr>
      </p:pic>
      <p:pic>
        <p:nvPicPr>
          <p:cNvPr id="8" name="Picture 7">
            <a:extLst>
              <a:ext uri="{FF2B5EF4-FFF2-40B4-BE49-F238E27FC236}">
                <a16:creationId xmlns:a16="http://schemas.microsoft.com/office/drawing/2014/main" id="{E6D2E009-9678-9D1F-B711-FE6A2DA166A1}"/>
              </a:ext>
            </a:extLst>
          </p:cNvPr>
          <p:cNvPicPr>
            <a:picLocks noChangeAspect="1"/>
          </p:cNvPicPr>
          <p:nvPr/>
        </p:nvPicPr>
        <p:blipFill>
          <a:blip r:embed="rId6"/>
          <a:stretch>
            <a:fillRect/>
          </a:stretch>
        </p:blipFill>
        <p:spPr>
          <a:xfrm>
            <a:off x="9066052" y="2304250"/>
            <a:ext cx="2749534" cy="1749704"/>
          </a:xfrm>
          <a:prstGeom prst="rect">
            <a:avLst/>
          </a:prstGeom>
        </p:spPr>
      </p:pic>
      <p:pic>
        <p:nvPicPr>
          <p:cNvPr id="12" name="Picture 11">
            <a:extLst>
              <a:ext uri="{FF2B5EF4-FFF2-40B4-BE49-F238E27FC236}">
                <a16:creationId xmlns:a16="http://schemas.microsoft.com/office/drawing/2014/main" id="{6D133CBF-138C-56EF-1314-3F541C397F69}"/>
              </a:ext>
            </a:extLst>
          </p:cNvPr>
          <p:cNvPicPr>
            <a:picLocks noChangeAspect="1"/>
          </p:cNvPicPr>
          <p:nvPr/>
        </p:nvPicPr>
        <p:blipFill>
          <a:blip r:embed="rId7"/>
          <a:stretch>
            <a:fillRect/>
          </a:stretch>
        </p:blipFill>
        <p:spPr>
          <a:xfrm>
            <a:off x="1690596" y="3429000"/>
            <a:ext cx="3811274" cy="484306"/>
          </a:xfrm>
          <a:prstGeom prst="rect">
            <a:avLst/>
          </a:prstGeom>
        </p:spPr>
      </p:pic>
      <p:pic>
        <p:nvPicPr>
          <p:cNvPr id="18" name="Picture 17">
            <a:extLst>
              <a:ext uri="{FF2B5EF4-FFF2-40B4-BE49-F238E27FC236}">
                <a16:creationId xmlns:a16="http://schemas.microsoft.com/office/drawing/2014/main" id="{98C42409-F02A-63E4-2D46-F3B097154A1E}"/>
              </a:ext>
            </a:extLst>
          </p:cNvPr>
          <p:cNvPicPr>
            <a:picLocks noChangeAspect="1"/>
          </p:cNvPicPr>
          <p:nvPr/>
        </p:nvPicPr>
        <p:blipFill>
          <a:blip r:embed="rId8"/>
          <a:stretch>
            <a:fillRect/>
          </a:stretch>
        </p:blipFill>
        <p:spPr>
          <a:xfrm>
            <a:off x="4957473" y="2304250"/>
            <a:ext cx="3332022" cy="484306"/>
          </a:xfrm>
          <a:prstGeom prst="rect">
            <a:avLst/>
          </a:prstGeom>
        </p:spPr>
      </p:pic>
    </p:spTree>
    <p:extLst>
      <p:ext uri="{BB962C8B-B14F-4D97-AF65-F5344CB8AC3E}">
        <p14:creationId xmlns:p14="http://schemas.microsoft.com/office/powerpoint/2010/main" val="321843797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96AC5B-D734-A682-5BCF-3ED108030E26}"/>
              </a:ext>
            </a:extLst>
          </p:cNvPr>
          <p:cNvSpPr>
            <a:spLocks noGrp="1"/>
          </p:cNvSpPr>
          <p:nvPr>
            <p:ph type="title"/>
          </p:nvPr>
        </p:nvSpPr>
        <p:spPr>
          <a:xfrm>
            <a:off x="457277" y="-1672439"/>
            <a:ext cx="10515600" cy="2852737"/>
          </a:xfrm>
        </p:spPr>
        <p:txBody>
          <a:bodyPr/>
          <a:lstStyle/>
          <a:p>
            <a:r>
              <a:rPr lang="en-GB" dirty="0"/>
              <a:t>Next Week!</a:t>
            </a:r>
          </a:p>
        </p:txBody>
      </p:sp>
      <p:sp>
        <p:nvSpPr>
          <p:cNvPr id="3" name="Text Placeholder 2">
            <a:extLst>
              <a:ext uri="{FF2B5EF4-FFF2-40B4-BE49-F238E27FC236}">
                <a16:creationId xmlns:a16="http://schemas.microsoft.com/office/drawing/2014/main" id="{0C162D24-680E-2CF1-58C8-50D9BB4965F0}"/>
              </a:ext>
            </a:extLst>
          </p:cNvPr>
          <p:cNvSpPr>
            <a:spLocks noGrp="1"/>
          </p:cNvSpPr>
          <p:nvPr>
            <p:ph type="body" idx="1"/>
          </p:nvPr>
        </p:nvSpPr>
        <p:spPr>
          <a:xfrm>
            <a:off x="457277" y="1493724"/>
            <a:ext cx="10515600" cy="1500187"/>
          </a:xfrm>
        </p:spPr>
        <p:txBody>
          <a:bodyPr/>
          <a:lstStyle/>
          <a:p>
            <a:r>
              <a:rPr lang="en-GB" dirty="0">
                <a:solidFill>
                  <a:schemeClr val="tx1"/>
                </a:solidFill>
              </a:rPr>
              <a:t>What is Marketing </a:t>
            </a:r>
          </a:p>
          <a:p>
            <a:endParaRPr lang="en-GB" dirty="0">
              <a:solidFill>
                <a:schemeClr val="tx1"/>
              </a:solidFill>
            </a:endParaRPr>
          </a:p>
          <a:p>
            <a:r>
              <a:rPr lang="en-GB" dirty="0">
                <a:solidFill>
                  <a:schemeClr val="tx1"/>
                </a:solidFill>
              </a:rPr>
              <a:t>The</a:t>
            </a:r>
            <a:r>
              <a:rPr lang="en-GB" b="1" dirty="0">
                <a:solidFill>
                  <a:schemeClr val="tx1"/>
                </a:solidFill>
              </a:rPr>
              <a:t> 5 C’s </a:t>
            </a:r>
            <a:r>
              <a:rPr lang="en-GB" dirty="0">
                <a:solidFill>
                  <a:schemeClr val="tx1"/>
                </a:solidFill>
              </a:rPr>
              <a:t>Overview</a:t>
            </a:r>
          </a:p>
          <a:p>
            <a:endParaRPr lang="en-GB" dirty="0">
              <a:solidFill>
                <a:schemeClr val="tx1"/>
              </a:solidFill>
            </a:endParaRPr>
          </a:p>
          <a:p>
            <a:r>
              <a:rPr lang="en-GB" dirty="0">
                <a:solidFill>
                  <a:schemeClr val="tx1"/>
                </a:solidFill>
              </a:rPr>
              <a:t>The first </a:t>
            </a:r>
            <a:r>
              <a:rPr lang="en-GB" b="1" dirty="0">
                <a:solidFill>
                  <a:schemeClr val="tx1"/>
                </a:solidFill>
              </a:rPr>
              <a:t>2 C’s </a:t>
            </a:r>
            <a:r>
              <a:rPr lang="en-GB" dirty="0">
                <a:solidFill>
                  <a:schemeClr val="tx1"/>
                </a:solidFill>
              </a:rPr>
              <a:t>in detail –</a:t>
            </a:r>
          </a:p>
          <a:p>
            <a:r>
              <a:rPr lang="en-GB" b="1" dirty="0">
                <a:solidFill>
                  <a:schemeClr val="tx1"/>
                </a:solidFill>
              </a:rPr>
              <a:t>Company</a:t>
            </a:r>
            <a:r>
              <a:rPr lang="en-GB" dirty="0">
                <a:solidFill>
                  <a:schemeClr val="tx1"/>
                </a:solidFill>
              </a:rPr>
              <a:t> and </a:t>
            </a:r>
            <a:r>
              <a:rPr lang="en-GB" b="1" dirty="0">
                <a:solidFill>
                  <a:schemeClr val="tx1"/>
                </a:solidFill>
              </a:rPr>
              <a:t>Customers</a:t>
            </a:r>
          </a:p>
          <a:p>
            <a:endParaRPr lang="en-GB" dirty="0"/>
          </a:p>
        </p:txBody>
      </p:sp>
    </p:spTree>
    <p:extLst>
      <p:ext uri="{BB962C8B-B14F-4D97-AF65-F5344CB8AC3E}">
        <p14:creationId xmlns:p14="http://schemas.microsoft.com/office/powerpoint/2010/main" val="260979342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9004F-BFD6-4ADC-A0B5-89A9E2C7C48E}"/>
              </a:ext>
            </a:extLst>
          </p:cNvPr>
          <p:cNvSpPr>
            <a:spLocks noGrp="1"/>
          </p:cNvSpPr>
          <p:nvPr>
            <p:ph type="title"/>
          </p:nvPr>
        </p:nvSpPr>
        <p:spPr>
          <a:xfrm>
            <a:off x="474404" y="1625931"/>
            <a:ext cx="4376691" cy="3055296"/>
          </a:xfrm>
        </p:spPr>
        <p:txBody>
          <a:bodyPr/>
          <a:lstStyle/>
          <a:p>
            <a:r>
              <a:rPr lang="en-GB" sz="2400" b="1" i="1" dirty="0"/>
              <a:t>I look forward to seeing you next week.</a:t>
            </a:r>
            <a:br>
              <a:rPr lang="en-GB" sz="2400" b="1" i="1" dirty="0"/>
            </a:br>
            <a:br>
              <a:rPr lang="en-GB" sz="2400" b="1" i="1" dirty="0"/>
            </a:br>
            <a:r>
              <a:rPr lang="en-GB" sz="2400" b="1" i="1" dirty="0"/>
              <a:t>If you have any questions in the meantime, please send an email from your student account</a:t>
            </a:r>
            <a:endParaRPr lang="en-GB" dirty="0"/>
          </a:p>
        </p:txBody>
      </p:sp>
    </p:spTree>
    <p:extLst>
      <p:ext uri="{BB962C8B-B14F-4D97-AF65-F5344CB8AC3E}">
        <p14:creationId xmlns:p14="http://schemas.microsoft.com/office/powerpoint/2010/main" val="1555249484"/>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643905872"/>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1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AE6F2518-B084-4896-AF52-66CC2144AA26}"/>
    </a:ext>
  </a:extLst>
</a:theme>
</file>

<file path=ppt/theme/theme1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2971</Words>
  <Application>Microsoft Office PowerPoint</Application>
  <PresentationFormat>Widescreen</PresentationFormat>
  <Paragraphs>189</Paragraphs>
  <Slides>42</Slides>
  <Notes>24</Notes>
  <HiddenSlides>0</HiddenSlides>
  <MMClips>0</MMClips>
  <ScaleCrop>false</ScaleCrop>
  <HeadingPairs>
    <vt:vector size="6" baseType="variant">
      <vt:variant>
        <vt:lpstr>Fonts Used</vt:lpstr>
      </vt:variant>
      <vt:variant>
        <vt:i4>9</vt:i4>
      </vt:variant>
      <vt:variant>
        <vt:lpstr>Theme</vt:lpstr>
      </vt:variant>
      <vt:variant>
        <vt:i4>11</vt:i4>
      </vt:variant>
      <vt:variant>
        <vt:lpstr>Slide Titles</vt:lpstr>
      </vt:variant>
      <vt:variant>
        <vt:i4>42</vt:i4>
      </vt:variant>
    </vt:vector>
  </HeadingPairs>
  <TitlesOfParts>
    <vt:vector size="62" baseType="lpstr">
      <vt:lpstr>Atlas Grotesk Web</vt:lpstr>
      <vt:lpstr>Arial</vt:lpstr>
      <vt:lpstr>Calibri</vt:lpstr>
      <vt:lpstr>Calibri Light</vt:lpstr>
      <vt:lpstr>Georgia</vt:lpstr>
      <vt:lpstr>Open Sans</vt:lpstr>
      <vt:lpstr>Trebuchet MS</vt:lpstr>
      <vt:lpstr>Tw Cen MT</vt:lpstr>
      <vt:lpstr>Wingdings</vt:lpstr>
      <vt:lpstr>Title Slide 1</vt:lpstr>
      <vt:lpstr>Text 1</vt:lpstr>
      <vt:lpstr>Title Slide 3</vt:lpstr>
      <vt:lpstr>Sub Title 2</vt:lpstr>
      <vt:lpstr>Holding PAge</vt:lpstr>
      <vt:lpstr>Sub Title 1</vt:lpstr>
      <vt:lpstr>Text Break Info Slide 2</vt:lpstr>
      <vt:lpstr>Text Break / Info Slide 1</vt:lpstr>
      <vt:lpstr>Text 2</vt:lpstr>
      <vt:lpstr>1_Text 1</vt:lpstr>
      <vt:lpstr>Office Theme</vt:lpstr>
      <vt:lpstr>PowerPoint Presentation</vt:lpstr>
      <vt:lpstr>INTERNATIONAL HOTEL  MANAGEMENT    Marketing Essentials BMIH4005</vt:lpstr>
      <vt:lpstr>Welcome to International Hotel Management!</vt:lpstr>
      <vt:lpstr>Before we start  As there are quite a few of us here, please ensure that your microphone is muted during all teaching until you are asked a question or there is a group discussion to prevent background noise.  Your camera must be always on during lectures please.  use the Teams university background to protect your privacy.  YOU must join via a laptop or PC/MAC   You will be removed and logged as absent if you fail to adhere to these  This and all sessions will be recorded so that you can watch it again </vt:lpstr>
      <vt:lpstr>Attendance and Engagement</vt:lpstr>
      <vt:lpstr>Why is this important?</vt:lpstr>
      <vt:lpstr>Get a laptop!</vt:lpstr>
      <vt:lpstr>Aims for today</vt:lpstr>
      <vt:lpstr>Introductions…</vt:lpstr>
      <vt:lpstr>PowerPoint Presentation</vt:lpstr>
      <vt:lpstr>Accessing Information about this module  </vt:lpstr>
      <vt:lpstr>Using Teams  All lectures will be made through teams, you will receive notifications in your calendar of lecture times, and you will join via your calendar with the join now function.  </vt:lpstr>
      <vt:lpstr>Teams Functions.  To know who is in the meeting  To show the conversation &amp; make a comment   To raise our hand to ask a question  And to turn our camera or microphone on or off, allow us to share our screens    or leave the call we use these buttons </vt:lpstr>
      <vt:lpstr>PowerPoint Presentation</vt:lpstr>
      <vt:lpstr>PowerPoint Presentation</vt:lpstr>
      <vt:lpstr>This section will give you information about the assignments that you will complete within the module.   The dates that they should be submitted and the content that is required…   Please ask if you don’t understand, this is the start of your learning journey and as lecturers we are here to help </vt:lpstr>
      <vt:lpstr>Support</vt:lpstr>
      <vt:lpstr>Getting in Touch</vt:lpstr>
      <vt:lpstr>Module Handbook</vt:lpstr>
      <vt:lpstr>Assessment1 Due:19th May 23;59 An essay of 1500 words -/+ 10%  A comparison of the marketing methods of two multinational hotel chains. Students will be required to write an academic essay introducing the subject of marketing, specifically comparing the marketing methods and strategy of two multinational hotel brands.    (Six Senses and Holiday Inn)   Your task is to compare the brand’s marketing strategies utilising the situational analysis tools discussed in class, i.e. the ways in which these organisations market their products and services (Marketing mix) and will include discussing the use of segmentation targeting and positioning and marketing communications with their target audiences, your work must be supported with the Simmilarweb analysis tool. Students will Identify similarities and differences in the respective marketing strategies; and make recommendations to develop and enhance marketing activities for their chosen brands that will aid potential future growth, while also considering any relevant contemporary concerns in the hospitality market.  This will allow students to explore a number of different generational and strategic approaches to marketing and perhaps the use of social media and digital marketing versus traditional advertising and marketing techniques. What is the brand message? What changes have been made due to contemporary issues (within the past year) i.e Ukraine, recent Geopolitical events, Business environment changes, or other contemporary Industry changes and concerns.    </vt:lpstr>
      <vt:lpstr>Introduction 10% of word count -General statement –Reason for essay (what you are doing)  short background to Brands -Thesis statement – Any assumptions/predictions (likely outcomes) e.g “Holiday Inn uses strategies that are appealing to younger generations while Sixsenses targets the wealthy older generations ” -Outline Main Points -  How you will compare the brands, what main theory/frameworks will be used  </vt:lpstr>
      <vt:lpstr>Assessment 2 Due Date 15th June 2023 Component A (50%) Marketing Plan (1250 words)  The hotel should be chosen from the list provided but could be situated anywhere globally. Remember the purpose of this plan is to identify an issue or marketing opportunity and create a communications strategy for your chosen hotel in the current climate and other relevant contemporary issues, be imaginative in your messaging but also think about the safety aspects how will you reassure your guests through your marketing?   Component B (50%) Presentation (5 mins)- w/c 12th June 2023 (in class*)  The exercise will require the student to undertake the role of a marketing professional and they will compile a presentation based upon your marketing plan and act as an illustration of it, which allows you the student to share your ideas and what you have written about with your audience- in this case to lecturers via an online platform. The presentation will be prepared using PowerPoint and must last for 5 minutes (this is a timed exercise, and you will not be permitted to go over the time, with marks potentially being deducted for a presentation that is very short or long. </vt:lpstr>
      <vt:lpstr>   </vt:lpstr>
      <vt:lpstr>Before we start our journey into marketing.  We are going to take a break…  See you soon!</vt:lpstr>
      <vt:lpstr>PowerPoint Presentation</vt:lpstr>
      <vt:lpstr>SOSTAC Structure</vt:lpstr>
      <vt:lpstr>The SOSTAC Planning System</vt:lpstr>
      <vt:lpstr>What do you think Marketing is ?</vt:lpstr>
      <vt:lpstr>Marketing is too important to be left to the marketing department. (Packard,1972) </vt:lpstr>
      <vt:lpstr>Some thoughts on marketing?  “What is marketing? Simply put marketing is managing profitable customer relationships. The aim of marketing is to create value for customers and capture value from customers in return” (Kotler 2013)  “During the last decade, the international marketing field has developed enormously, and the marketing function has now taken the central position in most companies….The Globalisation of the marketplace is now a reality” (Ghauri 2014)  “Whether we recognise it or not, we are all involved, willingly or unwillingly, passively or actively, in marketing. We encounter marketing practices every day when we are exposed to advertising and product displays, evaluate brands, make buying decisions, shop and consume” (Bowie et al 2017) </vt:lpstr>
      <vt:lpstr>PowerPoint Presentation</vt:lpstr>
      <vt:lpstr>PowerPoint Presentation</vt:lpstr>
      <vt:lpstr>PowerPoint Presentation</vt:lpstr>
      <vt:lpstr>PowerPoint Presentation</vt:lpstr>
      <vt:lpstr>PowerPoint Presentation</vt:lpstr>
      <vt:lpstr>PowerPoint Presentation</vt:lpstr>
      <vt:lpstr>AMA stresses the importance of value creation, customer's experience value when they use or consume a product or service…known as VALUE- IN- USE, therefore a hotel room would have no value until a customer uses it.  CIM stresses the importance of satisfying customers requirements.  If we integrate the two, we can say that every customers broad requirement is to experience value. </vt:lpstr>
      <vt:lpstr>References</vt:lpstr>
      <vt:lpstr>The correct reference? </vt:lpstr>
      <vt:lpstr>Next Week!</vt:lpstr>
      <vt:lpstr>I look forward to seeing you next week.  If you have any questions in the meantime, please send an email from your student account</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Christopher Wilkin</dc:creator>
  <cp:lastModifiedBy>Christopher Wilkin</cp:lastModifiedBy>
  <cp:revision>7</cp:revision>
  <dcterms:created xsi:type="dcterms:W3CDTF">2022-09-15T13:13:50Z</dcterms:created>
  <dcterms:modified xsi:type="dcterms:W3CDTF">2023-04-20T13:35:59Z</dcterms:modified>
</cp:coreProperties>
</file>