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D828BF1-0734-4187-AC08-BF2481F8B6C3}" type="datetimeFigureOut">
              <a:rPr lang="en-GB" smtClean="0"/>
              <a:t>02/12/2015</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9B177D8-1F06-41F6-9D4A-85EBA91C1A6C}"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9B177D8-1F06-41F6-9D4A-85EBA91C1A6C}" type="slidenum">
              <a:rPr lang="en-GB" smtClean="0"/>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9B177D8-1F06-41F6-9D4A-85EBA91C1A6C}" type="slidenum">
              <a:rPr lang="en-GB" smtClean="0"/>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9B177D8-1F06-41F6-9D4A-85EBA91C1A6C}" type="slidenum">
              <a:rPr lang="en-GB" smtClean="0"/>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89B177D8-1F06-41F6-9D4A-85EBA91C1A6C}"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89B177D8-1F06-41F6-9D4A-85EBA91C1A6C}" type="slidenum">
              <a:rPr lang="en-GB" smtClean="0"/>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89B177D8-1F06-41F6-9D4A-85EBA91C1A6C}"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D828BF1-0734-4187-AC08-BF2481F8B6C3}" type="datetimeFigureOut">
              <a:rPr lang="en-GB" smtClean="0"/>
              <a:t>02/12/2015</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9B177D8-1F06-41F6-9D4A-85EBA91C1A6C}"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D828BF1-0734-4187-AC08-BF2481F8B6C3}" type="datetimeFigureOut">
              <a:rPr lang="en-GB" smtClean="0"/>
              <a:t>02/12/2015</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9B177D8-1F06-41F6-9D4A-85EBA91C1A6C}" type="slidenum">
              <a:rPr lang="en-GB" smtClean="0"/>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9B177D8-1F06-41F6-9D4A-85EBA91C1A6C}"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828BF1-0734-4187-AC08-BF2481F8B6C3}" type="datetimeFigureOut">
              <a:rPr lang="en-GB" smtClean="0"/>
              <a:t>02/12/2015</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9B177D8-1F06-41F6-9D4A-85EBA91C1A6C}"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D828BF1-0734-4187-AC08-BF2481F8B6C3}" type="datetimeFigureOut">
              <a:rPr lang="en-GB" smtClean="0"/>
              <a:t>02/12/2015</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9B177D8-1F06-41F6-9D4A-85EBA91C1A6C}"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gov.wales/docs/dhss/report/140929cmoreporten.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hscic.gov.uk/healthsurveyenglan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gov.wales/statistics-and-research/welsh-health-survey/?lang=e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healthwisewales.gov.wal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addtoyourlife.wales.nhs.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9 </a:t>
            </a:r>
            <a:endParaRPr lang="en-GB" dirty="0"/>
          </a:p>
        </p:txBody>
      </p:sp>
      <p:sp>
        <p:nvSpPr>
          <p:cNvPr id="3" name="Subtitle 2"/>
          <p:cNvSpPr>
            <a:spLocks noGrp="1"/>
          </p:cNvSpPr>
          <p:nvPr>
            <p:ph type="subTitle" idx="1"/>
          </p:nvPr>
        </p:nvSpPr>
        <p:spPr/>
        <p:txBody>
          <a:bodyPr/>
          <a:lstStyle/>
          <a:p>
            <a:r>
              <a:rPr lang="en-GB" dirty="0" smtClean="0"/>
              <a:t>Lifestyle and Health</a:t>
            </a:r>
            <a:endParaRPr lang="en-GB" dirty="0"/>
          </a:p>
        </p:txBody>
      </p:sp>
    </p:spTree>
    <p:extLst>
      <p:ext uri="{BB962C8B-B14F-4D97-AF65-F5344CB8AC3E}">
        <p14:creationId xmlns:p14="http://schemas.microsoft.com/office/powerpoint/2010/main" val="1019624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Look at data collected on a national level on lifestyle</a:t>
            </a:r>
          </a:p>
          <a:p>
            <a:r>
              <a:rPr lang="en-GB" dirty="0" smtClean="0"/>
              <a:t>Look at data collected at a local level</a:t>
            </a:r>
          </a:p>
          <a:p>
            <a:r>
              <a:rPr lang="en-GB" dirty="0" smtClean="0"/>
              <a:t>Devise a lifestyle questionnaire for the next assignment</a:t>
            </a:r>
            <a:endParaRPr lang="en-GB" dirty="0"/>
          </a:p>
        </p:txBody>
      </p:sp>
      <p:sp>
        <p:nvSpPr>
          <p:cNvPr id="2" name="Title 1"/>
          <p:cNvSpPr>
            <a:spLocks noGrp="1"/>
          </p:cNvSpPr>
          <p:nvPr>
            <p:ph type="title"/>
          </p:nvPr>
        </p:nvSpPr>
        <p:spPr/>
        <p:txBody>
          <a:bodyPr/>
          <a:lstStyle/>
          <a:p>
            <a:r>
              <a:rPr lang="en-GB" dirty="0" smtClean="0"/>
              <a:t>Aim of this session </a:t>
            </a:r>
            <a:endParaRPr lang="en-GB" dirty="0"/>
          </a:p>
        </p:txBody>
      </p:sp>
    </p:spTree>
    <p:extLst>
      <p:ext uri="{BB962C8B-B14F-4D97-AF65-F5344CB8AC3E}">
        <p14:creationId xmlns:p14="http://schemas.microsoft.com/office/powerpoint/2010/main" val="498801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All of the home countries collect data on people of all ages</a:t>
            </a:r>
          </a:p>
          <a:p>
            <a:r>
              <a:rPr lang="en-GB" dirty="0" smtClean="0"/>
              <a:t>It is used in health care planning and to look at trends of disease</a:t>
            </a:r>
          </a:p>
          <a:p>
            <a:r>
              <a:rPr lang="en-GB" dirty="0" smtClean="0"/>
              <a:t>Office for National Statistics, Public Health, NHS data</a:t>
            </a:r>
          </a:p>
          <a:p>
            <a:r>
              <a:rPr lang="en-GB" dirty="0" smtClean="0"/>
              <a:t>In England you are now able to access your medical records in part on line</a:t>
            </a:r>
          </a:p>
          <a:p>
            <a:r>
              <a:rPr lang="en-GB" dirty="0" smtClean="0"/>
              <a:t>In Wales patients can now register for </a:t>
            </a:r>
            <a:r>
              <a:rPr lang="en-GB" dirty="0"/>
              <a:t>My Health Online (MHOL)</a:t>
            </a:r>
            <a:r>
              <a:rPr lang="en-GB" dirty="0" smtClean="0"/>
              <a:t> </a:t>
            </a:r>
          </a:p>
          <a:p>
            <a:endParaRPr lang="en-GB" dirty="0"/>
          </a:p>
        </p:txBody>
      </p:sp>
      <p:sp>
        <p:nvSpPr>
          <p:cNvPr id="2" name="Title 1"/>
          <p:cNvSpPr>
            <a:spLocks noGrp="1"/>
          </p:cNvSpPr>
          <p:nvPr>
            <p:ph type="title"/>
          </p:nvPr>
        </p:nvSpPr>
        <p:spPr/>
        <p:txBody>
          <a:bodyPr/>
          <a:lstStyle/>
          <a:p>
            <a:r>
              <a:rPr lang="en-GB" dirty="0" smtClean="0"/>
              <a:t>National Level</a:t>
            </a:r>
            <a:endParaRPr lang="en-GB" dirty="0"/>
          </a:p>
        </p:txBody>
      </p:sp>
    </p:spTree>
    <p:extLst>
      <p:ext uri="{BB962C8B-B14F-4D97-AF65-F5344CB8AC3E}">
        <p14:creationId xmlns:p14="http://schemas.microsoft.com/office/powerpoint/2010/main" val="2950892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This is completed annually</a:t>
            </a:r>
          </a:p>
          <a:p>
            <a:endParaRPr lang="en-GB" dirty="0"/>
          </a:p>
          <a:p>
            <a:r>
              <a:rPr lang="en-GB" dirty="0">
                <a:hlinkClick r:id="rId2"/>
              </a:rPr>
              <a:t>http://</a:t>
            </a:r>
            <a:r>
              <a:rPr lang="en-GB" dirty="0" smtClean="0">
                <a:hlinkClick r:id="rId2"/>
              </a:rPr>
              <a:t>gov.wales/docs/dhss/report/140929cmoreporten.pdf</a:t>
            </a:r>
            <a:endParaRPr lang="en-GB" dirty="0" smtClean="0"/>
          </a:p>
          <a:p>
            <a:endParaRPr lang="en-GB" dirty="0"/>
          </a:p>
          <a:p>
            <a:r>
              <a:rPr lang="en-GB" dirty="0" smtClean="0"/>
              <a:t>This is part of the evidence used to formulate health plans in Wales</a:t>
            </a:r>
            <a:endParaRPr lang="en-GB" dirty="0"/>
          </a:p>
        </p:txBody>
      </p:sp>
      <p:sp>
        <p:nvSpPr>
          <p:cNvPr id="2" name="Title 1"/>
          <p:cNvSpPr>
            <a:spLocks noGrp="1"/>
          </p:cNvSpPr>
          <p:nvPr>
            <p:ph type="title"/>
          </p:nvPr>
        </p:nvSpPr>
        <p:spPr/>
        <p:txBody>
          <a:bodyPr/>
          <a:lstStyle/>
          <a:p>
            <a:r>
              <a:rPr lang="en-GB" dirty="0" smtClean="0"/>
              <a:t>Wales Health Survey</a:t>
            </a:r>
            <a:endParaRPr lang="en-GB" dirty="0"/>
          </a:p>
        </p:txBody>
      </p:sp>
    </p:spTree>
    <p:extLst>
      <p:ext uri="{BB962C8B-B14F-4D97-AF65-F5344CB8AC3E}">
        <p14:creationId xmlns:p14="http://schemas.microsoft.com/office/powerpoint/2010/main" val="2303400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0000" lnSpcReduction="20000"/>
          </a:bodyPr>
          <a:lstStyle/>
          <a:p>
            <a:r>
              <a:rPr lang="en-GB" dirty="0" smtClean="0">
                <a:hlinkClick r:id="rId2"/>
              </a:rPr>
              <a:t>http://www.hscic.gov.uk/healthsurveyengland</a:t>
            </a:r>
            <a:endParaRPr lang="en-GB" dirty="0" smtClean="0"/>
          </a:p>
          <a:p>
            <a:endParaRPr lang="en-GB" dirty="0"/>
          </a:p>
          <a:p>
            <a:pPr fontAlgn="base"/>
            <a:r>
              <a:rPr lang="en-GB" b="1" dirty="0"/>
              <a:t>Health Survey for England</a:t>
            </a:r>
          </a:p>
          <a:p>
            <a:pPr fontAlgn="base"/>
            <a:r>
              <a:rPr lang="en-GB" b="1" dirty="0"/>
              <a:t>The Health Survey for England is a major monitoring tool looking at the nation’s health. It is used by the Government to plan health services and make important policy decisions that have an impact on us all.</a:t>
            </a:r>
          </a:p>
          <a:p>
            <a:pPr fontAlgn="base"/>
            <a:r>
              <a:rPr lang="en-GB" b="1" dirty="0"/>
              <a:t> Essential information</a:t>
            </a:r>
          </a:p>
          <a:p>
            <a:pPr fontAlgn="base"/>
            <a:r>
              <a:rPr lang="en-GB" dirty="0"/>
              <a:t>The Health Survey for England is the main source of information for the Government about the nation’s health. It’s funded by the Health and Social Care Information Centre and is used to shape health policy and improve health services, so that we can all stay healthier, for longer.</a:t>
            </a:r>
          </a:p>
          <a:p>
            <a:pPr fontAlgn="base"/>
            <a:r>
              <a:rPr lang="en-GB" b="1" dirty="0"/>
              <a:t> Improving health services</a:t>
            </a:r>
          </a:p>
          <a:p>
            <a:pPr fontAlgn="base"/>
            <a:r>
              <a:rPr lang="en-GB" dirty="0"/>
              <a:t>Most of us rely on public health services, and the Health Survey for England is used by local authorities and GPs to deliver better healthcare and improve treatment. The survey alerted GPs to the fact that lots of older people weren’t aware that they had kidney disease, and as a result, GPs are now much more vigilant for early symptoms.</a:t>
            </a:r>
          </a:p>
          <a:p>
            <a:pPr fontAlgn="base"/>
            <a:r>
              <a:rPr lang="en-GB" b="1" dirty="0"/>
              <a:t> 5 a day</a:t>
            </a:r>
          </a:p>
          <a:p>
            <a:pPr fontAlgn="base"/>
            <a:r>
              <a:rPr lang="en-GB" dirty="0"/>
              <a:t>The survey has resulted in health awareness campaigns that are helping us all to be healthier, like the 5 a day campaign to get people to eat five portions of fruit and vegetables a day.</a:t>
            </a:r>
          </a:p>
          <a:p>
            <a:pPr fontAlgn="base"/>
            <a:r>
              <a:rPr lang="en-GB" b="1" dirty="0"/>
              <a:t>We need to speak to everyone</a:t>
            </a:r>
          </a:p>
          <a:p>
            <a:pPr fontAlgn="base"/>
            <a:r>
              <a:rPr lang="en-GB" dirty="0"/>
              <a:t>We want the survey to be as representative of England as possible, which means we need to speak to people all over the country, not just people who have visited the hospital or are in touch with their GP.</a:t>
            </a:r>
          </a:p>
          <a:p>
            <a:endParaRPr lang="en-GB" dirty="0" smtClean="0"/>
          </a:p>
          <a:p>
            <a:r>
              <a:rPr lang="en-GB" dirty="0" smtClean="0"/>
              <a:t>It is carried out yearly</a:t>
            </a:r>
            <a:endParaRPr lang="en-GB" dirty="0"/>
          </a:p>
        </p:txBody>
      </p:sp>
      <p:sp>
        <p:nvSpPr>
          <p:cNvPr id="2" name="Title 1"/>
          <p:cNvSpPr>
            <a:spLocks noGrp="1"/>
          </p:cNvSpPr>
          <p:nvPr>
            <p:ph type="title"/>
          </p:nvPr>
        </p:nvSpPr>
        <p:spPr/>
        <p:txBody>
          <a:bodyPr/>
          <a:lstStyle/>
          <a:p>
            <a:r>
              <a:rPr lang="en-GB" dirty="0" smtClean="0"/>
              <a:t>In England</a:t>
            </a:r>
            <a:endParaRPr lang="en-GB" dirty="0"/>
          </a:p>
        </p:txBody>
      </p:sp>
    </p:spTree>
    <p:extLst>
      <p:ext uri="{BB962C8B-B14F-4D97-AF65-F5344CB8AC3E}">
        <p14:creationId xmlns:p14="http://schemas.microsoft.com/office/powerpoint/2010/main" val="167156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6727625"/>
            <a:ext cx="2286000" cy="369332"/>
          </a:xfrm>
          <a:prstGeom prst="rect">
            <a:avLst/>
          </a:prstGeom>
        </p:spPr>
        <p:txBody>
          <a:bodyPr wrap="square">
            <a:spAutoFit/>
          </a:bodyPr>
          <a:lstStyle/>
          <a:p>
            <a:r>
              <a:rPr lang="en-GB" dirty="0" smtClean="0"/>
              <a:t>.</a:t>
            </a:r>
            <a:endParaRPr lang="en-GB" dirty="0"/>
          </a:p>
        </p:txBody>
      </p:sp>
      <p:sp>
        <p:nvSpPr>
          <p:cNvPr id="5" name="Content Placeholder 4"/>
          <p:cNvSpPr>
            <a:spLocks noGrp="1"/>
          </p:cNvSpPr>
          <p:nvPr>
            <p:ph idx="1"/>
          </p:nvPr>
        </p:nvSpPr>
        <p:spPr/>
        <p:txBody>
          <a:bodyPr>
            <a:normAutofit/>
          </a:bodyPr>
          <a:lstStyle/>
          <a:p>
            <a:r>
              <a:rPr lang="en-GB" dirty="0"/>
              <a:t>24 per cent of men and 17 per cent of women reported they were current smokers. Current smoking was highest among adults aged 25-34 (37 per cent of men and 24 per cent of women).</a:t>
            </a:r>
          </a:p>
          <a:p>
            <a:r>
              <a:rPr lang="en-GB" dirty="0"/>
              <a:t>3 per cent of adults were currently using e-cigarettes (vapourisers); and a further 2 per cent of men and 1 per cent of women were currently using other nicotine delivery products but not e-cigarettes.</a:t>
            </a:r>
          </a:p>
          <a:p>
            <a:endParaRPr lang="en-GB" dirty="0"/>
          </a:p>
        </p:txBody>
      </p:sp>
      <p:sp>
        <p:nvSpPr>
          <p:cNvPr id="4" name="Title 3"/>
          <p:cNvSpPr>
            <a:spLocks noGrp="1"/>
          </p:cNvSpPr>
          <p:nvPr>
            <p:ph type="title"/>
          </p:nvPr>
        </p:nvSpPr>
        <p:spPr/>
        <p:txBody>
          <a:bodyPr/>
          <a:lstStyle/>
          <a:p>
            <a:r>
              <a:rPr lang="en-GB" dirty="0" smtClean="0"/>
              <a:t>Some key facts</a:t>
            </a:r>
            <a:endParaRPr lang="en-GB" dirty="0"/>
          </a:p>
        </p:txBody>
      </p:sp>
    </p:spTree>
    <p:extLst>
      <p:ext uri="{BB962C8B-B14F-4D97-AF65-F5344CB8AC3E}">
        <p14:creationId xmlns:p14="http://schemas.microsoft.com/office/powerpoint/2010/main" val="3357376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Shift </a:t>
            </a:r>
            <a:r>
              <a:rPr lang="en-GB" b="1" dirty="0" smtClean="0"/>
              <a:t>work </a:t>
            </a:r>
            <a:r>
              <a:rPr lang="en-GB" dirty="0" smtClean="0"/>
              <a:t>Shift </a:t>
            </a:r>
            <a:r>
              <a:rPr lang="en-GB" dirty="0"/>
              <a:t>workers were more likely to report fair or bad general health (28 per cent of men and women) than non-shift workers (21 per cent of men and 23 per cent of women). Shift workers were also more likely to have a limiting longstanding illness (25 per cent of men and 28 per cent of women) than non-shift workers (19 per cent of men and 24 per cent of women).</a:t>
            </a:r>
          </a:p>
          <a:p>
            <a:endParaRPr lang="en-GB" dirty="0"/>
          </a:p>
        </p:txBody>
      </p:sp>
      <p:sp>
        <p:nvSpPr>
          <p:cNvPr id="2" name="Title 1"/>
          <p:cNvSpPr>
            <a:spLocks noGrp="1"/>
          </p:cNvSpPr>
          <p:nvPr>
            <p:ph type="title"/>
          </p:nvPr>
        </p:nvSpPr>
        <p:spPr/>
        <p:txBody>
          <a:bodyPr/>
          <a:lstStyle/>
          <a:p>
            <a:r>
              <a:rPr lang="en-GB" dirty="0" smtClean="0"/>
              <a:t>Key Facts</a:t>
            </a:r>
            <a:endParaRPr lang="en-GB" dirty="0"/>
          </a:p>
        </p:txBody>
      </p:sp>
    </p:spTree>
    <p:extLst>
      <p:ext uri="{BB962C8B-B14F-4D97-AF65-F5344CB8AC3E}">
        <p14:creationId xmlns:p14="http://schemas.microsoft.com/office/powerpoint/2010/main" val="2049964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 general the data is very similar to the other home countries</a:t>
            </a: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1212747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Annual Welsh Health Survey</a:t>
            </a:r>
          </a:p>
          <a:p>
            <a:r>
              <a:rPr lang="en-GB" dirty="0" smtClean="0">
                <a:hlinkClick r:id="rId2"/>
              </a:rPr>
              <a:t>http://gov.wales/statistics-and-research/welsh-health-survey/?lang=en</a:t>
            </a:r>
            <a:endParaRPr lang="en-GB" dirty="0" smtClean="0"/>
          </a:p>
          <a:p>
            <a:endParaRPr lang="en-GB" dirty="0"/>
          </a:p>
          <a:p>
            <a:r>
              <a:rPr lang="en-GB" dirty="0" smtClean="0"/>
              <a:t>It is changing in 2015 and will become a series of reports throughout the year</a:t>
            </a:r>
            <a:endParaRPr lang="en-GB" dirty="0"/>
          </a:p>
        </p:txBody>
      </p:sp>
      <p:sp>
        <p:nvSpPr>
          <p:cNvPr id="2" name="Title 1"/>
          <p:cNvSpPr>
            <a:spLocks noGrp="1"/>
          </p:cNvSpPr>
          <p:nvPr>
            <p:ph type="title"/>
          </p:nvPr>
        </p:nvSpPr>
        <p:spPr/>
        <p:txBody>
          <a:bodyPr/>
          <a:lstStyle/>
          <a:p>
            <a:r>
              <a:rPr lang="en-GB" dirty="0" smtClean="0"/>
              <a:t>Wales</a:t>
            </a:r>
            <a:endParaRPr lang="en-GB" dirty="0"/>
          </a:p>
        </p:txBody>
      </p:sp>
    </p:spTree>
    <p:extLst>
      <p:ext uri="{BB962C8B-B14F-4D97-AF65-F5344CB8AC3E}">
        <p14:creationId xmlns:p14="http://schemas.microsoft.com/office/powerpoint/2010/main" val="2890476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Used to look at health trends and rates of self reported disease</a:t>
            </a:r>
          </a:p>
          <a:p>
            <a:endParaRPr lang="en-GB" dirty="0"/>
          </a:p>
          <a:p>
            <a:r>
              <a:rPr lang="en-GB" dirty="0" smtClean="0"/>
              <a:t>Government has a vast amount of data from the NHS and General Practice</a:t>
            </a:r>
            <a:endParaRPr lang="en-GB" dirty="0"/>
          </a:p>
        </p:txBody>
      </p:sp>
      <p:sp>
        <p:nvSpPr>
          <p:cNvPr id="2" name="Title 1"/>
          <p:cNvSpPr>
            <a:spLocks noGrp="1"/>
          </p:cNvSpPr>
          <p:nvPr>
            <p:ph type="title"/>
          </p:nvPr>
        </p:nvSpPr>
        <p:spPr/>
        <p:txBody>
          <a:bodyPr>
            <a:normAutofit fontScale="90000"/>
          </a:bodyPr>
          <a:lstStyle/>
          <a:p>
            <a:r>
              <a:rPr lang="en-GB" dirty="0" smtClean="0"/>
              <a:t>How important are these surveys?</a:t>
            </a:r>
            <a:endParaRPr lang="en-GB" dirty="0"/>
          </a:p>
        </p:txBody>
      </p:sp>
    </p:spTree>
    <p:extLst>
      <p:ext uri="{BB962C8B-B14F-4D97-AF65-F5344CB8AC3E}">
        <p14:creationId xmlns:p14="http://schemas.microsoft.com/office/powerpoint/2010/main" val="1414513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Cardiff University have recently set up a research project where they plan to follow 250,000 people in Wales – it aims to look at their </a:t>
            </a:r>
            <a:endParaRPr lang="en-GB" dirty="0" smtClean="0"/>
          </a:p>
          <a:p>
            <a:endParaRPr lang="en-GB" dirty="0"/>
          </a:p>
          <a:p>
            <a:r>
              <a:rPr lang="en-GB" smtClean="0">
                <a:hlinkClick r:id="rId2"/>
              </a:rPr>
              <a:t>http</a:t>
            </a:r>
            <a:r>
              <a:rPr lang="en-GB">
                <a:hlinkClick r:id="rId2"/>
              </a:rPr>
              <a:t>://</a:t>
            </a:r>
            <a:r>
              <a:rPr lang="en-GB" smtClean="0">
                <a:hlinkClick r:id="rId2"/>
              </a:rPr>
              <a:t>www.healthwisewales.gov.wales</a:t>
            </a:r>
            <a:endParaRPr lang="en-GB" smtClean="0"/>
          </a:p>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smtClean="0"/>
          </a:p>
        </p:txBody>
      </p:sp>
      <p:sp>
        <p:nvSpPr>
          <p:cNvPr id="2" name="Title 1"/>
          <p:cNvSpPr>
            <a:spLocks noGrp="1"/>
          </p:cNvSpPr>
          <p:nvPr>
            <p:ph type="title"/>
          </p:nvPr>
        </p:nvSpPr>
        <p:spPr/>
        <p:txBody>
          <a:bodyPr/>
          <a:lstStyle/>
          <a:p>
            <a:r>
              <a:rPr lang="en-GB" dirty="0" smtClean="0"/>
              <a:t>Ongoing research</a:t>
            </a:r>
            <a:endParaRPr lang="en-GB" dirty="0"/>
          </a:p>
        </p:txBody>
      </p:sp>
    </p:spTree>
    <p:extLst>
      <p:ext uri="{BB962C8B-B14F-4D97-AF65-F5344CB8AC3E}">
        <p14:creationId xmlns:p14="http://schemas.microsoft.com/office/powerpoint/2010/main" val="2771846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Welsh Government has committed to improving the health of the nation </a:t>
            </a:r>
          </a:p>
          <a:p>
            <a:r>
              <a:rPr lang="en-GB" dirty="0" smtClean="0"/>
              <a:t>Making every contact count – Practitioners are being encouraged to discuss health issues at consultations</a:t>
            </a:r>
          </a:p>
          <a:p>
            <a:endParaRPr lang="en-GB" dirty="0"/>
          </a:p>
          <a:p>
            <a:r>
              <a:rPr lang="en-GB" dirty="0" smtClean="0"/>
              <a:t>Class discussion – what are your thoughts?</a:t>
            </a:r>
            <a:endParaRPr lang="en-GB" dirty="0"/>
          </a:p>
        </p:txBody>
      </p:sp>
      <p:sp>
        <p:nvSpPr>
          <p:cNvPr id="2" name="Title 1"/>
          <p:cNvSpPr>
            <a:spLocks noGrp="1"/>
          </p:cNvSpPr>
          <p:nvPr>
            <p:ph type="title"/>
          </p:nvPr>
        </p:nvSpPr>
        <p:spPr/>
        <p:txBody>
          <a:bodyPr/>
          <a:lstStyle/>
          <a:p>
            <a:r>
              <a:rPr lang="en-GB" dirty="0" smtClean="0"/>
              <a:t>Individual Health Checks</a:t>
            </a:r>
            <a:endParaRPr lang="en-GB" dirty="0"/>
          </a:p>
        </p:txBody>
      </p:sp>
    </p:spTree>
    <p:extLst>
      <p:ext uri="{BB962C8B-B14F-4D97-AF65-F5344CB8AC3E}">
        <p14:creationId xmlns:p14="http://schemas.microsoft.com/office/powerpoint/2010/main" val="2788926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Currently there are many ways that we are health surveyed through out our lives</a:t>
            </a:r>
          </a:p>
          <a:p>
            <a:pPr marL="514350" indent="-514350">
              <a:buFont typeface="+mj-lt"/>
              <a:buAutoNum type="arabicPeriod"/>
            </a:pPr>
            <a:r>
              <a:rPr lang="en-GB" dirty="0" smtClean="0"/>
              <a:t>From birth through to childhood – height, weight, etc.</a:t>
            </a:r>
          </a:p>
          <a:p>
            <a:pPr marL="514350" indent="-514350">
              <a:buFont typeface="+mj-lt"/>
              <a:buAutoNum type="arabicPeriod"/>
            </a:pPr>
            <a:r>
              <a:rPr lang="en-GB" dirty="0" smtClean="0"/>
              <a:t>Child weight surveillance</a:t>
            </a:r>
          </a:p>
          <a:p>
            <a:pPr marL="514350" indent="-514350">
              <a:buFont typeface="+mj-lt"/>
              <a:buAutoNum type="arabicPeriod"/>
            </a:pPr>
            <a:r>
              <a:rPr lang="en-GB" dirty="0" smtClean="0"/>
              <a:t>Data at the GP –Lists of BMI , disease information</a:t>
            </a: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4183784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Plan healthcare</a:t>
            </a:r>
          </a:p>
          <a:p>
            <a:r>
              <a:rPr lang="en-GB" dirty="0" smtClean="0"/>
              <a:t>Work force planning – project the need for more staff and health students in training</a:t>
            </a:r>
          </a:p>
          <a:p>
            <a:r>
              <a:rPr lang="en-GB" dirty="0" smtClean="0"/>
              <a:t>Budgeting – healthcare cost</a:t>
            </a:r>
          </a:p>
          <a:p>
            <a:endParaRPr lang="en-GB" dirty="0"/>
          </a:p>
        </p:txBody>
      </p:sp>
      <p:sp>
        <p:nvSpPr>
          <p:cNvPr id="2" name="Title 1"/>
          <p:cNvSpPr>
            <a:spLocks noGrp="1"/>
          </p:cNvSpPr>
          <p:nvPr>
            <p:ph type="title"/>
          </p:nvPr>
        </p:nvSpPr>
        <p:spPr/>
        <p:txBody>
          <a:bodyPr>
            <a:normAutofit fontScale="90000"/>
          </a:bodyPr>
          <a:lstStyle/>
          <a:p>
            <a:r>
              <a:rPr lang="en-GB" dirty="0" smtClean="0"/>
              <a:t>What do we do with all this data?</a:t>
            </a:r>
            <a:endParaRPr lang="en-GB" dirty="0"/>
          </a:p>
        </p:txBody>
      </p:sp>
    </p:spTree>
    <p:extLst>
      <p:ext uri="{BB962C8B-B14F-4D97-AF65-F5344CB8AC3E}">
        <p14:creationId xmlns:p14="http://schemas.microsoft.com/office/powerpoint/2010/main" val="3518693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What about assessing an individuals health?</a:t>
            </a:r>
          </a:p>
          <a:p>
            <a:endParaRPr lang="en-GB" dirty="0"/>
          </a:p>
          <a:p>
            <a:r>
              <a:rPr lang="en-GB" dirty="0" smtClean="0"/>
              <a:t>Why would we need to do this?</a:t>
            </a:r>
            <a:endParaRPr lang="en-GB" dirty="0"/>
          </a:p>
        </p:txBody>
      </p:sp>
      <p:sp>
        <p:nvSpPr>
          <p:cNvPr id="2" name="Title 1"/>
          <p:cNvSpPr>
            <a:spLocks noGrp="1"/>
          </p:cNvSpPr>
          <p:nvPr>
            <p:ph type="title"/>
          </p:nvPr>
        </p:nvSpPr>
        <p:spPr/>
        <p:txBody>
          <a:bodyPr/>
          <a:lstStyle/>
          <a:p>
            <a:r>
              <a:rPr lang="en-GB" dirty="0" smtClean="0"/>
              <a:t>Individuals</a:t>
            </a:r>
            <a:endParaRPr lang="en-GB" dirty="0"/>
          </a:p>
        </p:txBody>
      </p:sp>
    </p:spTree>
    <p:extLst>
      <p:ext uri="{BB962C8B-B14F-4D97-AF65-F5344CB8AC3E}">
        <p14:creationId xmlns:p14="http://schemas.microsoft.com/office/powerpoint/2010/main" val="3399896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The Governments have pledged to offer health checks to all over 40 years</a:t>
            </a:r>
          </a:p>
          <a:p>
            <a:r>
              <a:rPr lang="en-GB" dirty="0" smtClean="0"/>
              <a:t>In England it pledged to do a yearly MOT – it still has not started.</a:t>
            </a:r>
          </a:p>
          <a:p>
            <a:r>
              <a:rPr lang="en-GB" dirty="0" smtClean="0"/>
              <a:t>In Wales they pledged to same for all over 50 but soon realised this was an enormous task and moved to an online health check</a:t>
            </a:r>
          </a:p>
          <a:p>
            <a:r>
              <a:rPr lang="en-GB" dirty="0" smtClean="0">
                <a:hlinkClick r:id="rId2"/>
              </a:rPr>
              <a:t>https://addtoyourlife.wales.nhs.uk</a:t>
            </a:r>
            <a:endParaRPr lang="en-GB" dirty="0" smtClean="0"/>
          </a:p>
          <a:p>
            <a:pPr marL="0" indent="0">
              <a:buNone/>
            </a:pPr>
            <a:endParaRPr lang="en-GB" dirty="0" smtClean="0"/>
          </a:p>
          <a:p>
            <a:r>
              <a:rPr lang="en-GB" dirty="0" smtClean="0"/>
              <a:t>Currently GPs do asses the over 70s</a:t>
            </a:r>
          </a:p>
          <a:p>
            <a:endParaRPr lang="en-GB" dirty="0"/>
          </a:p>
        </p:txBody>
      </p:sp>
      <p:sp>
        <p:nvSpPr>
          <p:cNvPr id="2" name="Title 1"/>
          <p:cNvSpPr>
            <a:spLocks noGrp="1"/>
          </p:cNvSpPr>
          <p:nvPr>
            <p:ph type="title"/>
          </p:nvPr>
        </p:nvSpPr>
        <p:spPr/>
        <p:txBody>
          <a:bodyPr/>
          <a:lstStyle/>
          <a:p>
            <a:r>
              <a:rPr lang="en-GB" dirty="0" smtClean="0"/>
              <a:t>Health checks</a:t>
            </a:r>
            <a:endParaRPr lang="en-GB" dirty="0"/>
          </a:p>
        </p:txBody>
      </p:sp>
    </p:spTree>
    <p:extLst>
      <p:ext uri="{BB962C8B-B14F-4D97-AF65-F5344CB8AC3E}">
        <p14:creationId xmlns:p14="http://schemas.microsoft.com/office/powerpoint/2010/main" val="3832190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It is looking at assessing an individuals health and once completed how it could improve it</a:t>
            </a:r>
          </a:p>
          <a:p>
            <a:endParaRPr lang="en-GB" dirty="0"/>
          </a:p>
          <a:p>
            <a:r>
              <a:rPr lang="en-GB" dirty="0" smtClean="0"/>
              <a:t>It will look at key indicators – weight , BMI etc.</a:t>
            </a:r>
          </a:p>
          <a:p>
            <a:r>
              <a:rPr lang="en-GB" dirty="0" smtClean="0"/>
              <a:t>I will review risk factors and disease status</a:t>
            </a:r>
          </a:p>
          <a:p>
            <a:endParaRPr lang="en-GB" dirty="0"/>
          </a:p>
        </p:txBody>
      </p:sp>
      <p:sp>
        <p:nvSpPr>
          <p:cNvPr id="2" name="Title 1"/>
          <p:cNvSpPr>
            <a:spLocks noGrp="1"/>
          </p:cNvSpPr>
          <p:nvPr>
            <p:ph type="title"/>
          </p:nvPr>
        </p:nvSpPr>
        <p:spPr/>
        <p:txBody>
          <a:bodyPr>
            <a:normAutofit fontScale="90000"/>
          </a:bodyPr>
          <a:lstStyle/>
          <a:p>
            <a:r>
              <a:rPr lang="en-GB" dirty="0" smtClean="0"/>
              <a:t>What is a health check trying to achieve</a:t>
            </a:r>
            <a:endParaRPr lang="en-GB" dirty="0"/>
          </a:p>
        </p:txBody>
      </p:sp>
    </p:spTree>
    <p:extLst>
      <p:ext uri="{BB962C8B-B14F-4D97-AF65-F5344CB8AC3E}">
        <p14:creationId xmlns:p14="http://schemas.microsoft.com/office/powerpoint/2010/main" val="779847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 groups of 3:-</a:t>
            </a:r>
          </a:p>
          <a:p>
            <a:endParaRPr lang="en-GB" dirty="0"/>
          </a:p>
          <a:p>
            <a:r>
              <a:rPr lang="en-GB" dirty="0" smtClean="0"/>
              <a:t>Design a health and lifestyle questionnaire</a:t>
            </a:r>
          </a:p>
          <a:p>
            <a:endParaRPr lang="en-GB" dirty="0"/>
          </a:p>
          <a:p>
            <a:endParaRPr lang="en-GB" dirty="0" smtClean="0"/>
          </a:p>
          <a:p>
            <a:r>
              <a:rPr lang="en-GB" dirty="0" smtClean="0"/>
              <a:t>Take 20 minutes and we will then look at one already designed.</a:t>
            </a:r>
            <a:endParaRPr lang="en-GB" dirty="0"/>
          </a:p>
        </p:txBody>
      </p:sp>
      <p:sp>
        <p:nvSpPr>
          <p:cNvPr id="2" name="Title 1"/>
          <p:cNvSpPr>
            <a:spLocks noGrp="1"/>
          </p:cNvSpPr>
          <p:nvPr>
            <p:ph type="title"/>
          </p:nvPr>
        </p:nvSpPr>
        <p:spPr/>
        <p:txBody>
          <a:bodyPr/>
          <a:lstStyle/>
          <a:p>
            <a:r>
              <a:rPr lang="en-GB" dirty="0" smtClean="0"/>
              <a:t>Class task</a:t>
            </a:r>
            <a:endParaRPr lang="en-GB" dirty="0"/>
          </a:p>
        </p:txBody>
      </p:sp>
    </p:spTree>
    <p:extLst>
      <p:ext uri="{BB962C8B-B14F-4D97-AF65-F5344CB8AC3E}">
        <p14:creationId xmlns:p14="http://schemas.microsoft.com/office/powerpoint/2010/main" val="294653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Class discussion</a:t>
            </a:r>
          </a:p>
          <a:p>
            <a:endParaRPr lang="en-GB" dirty="0"/>
          </a:p>
          <a:p>
            <a:endParaRPr lang="en-GB" dirty="0" smtClean="0"/>
          </a:p>
          <a:p>
            <a:r>
              <a:rPr lang="en-GB" dirty="0" smtClean="0"/>
              <a:t>The second assignment – due on 21</a:t>
            </a:r>
            <a:r>
              <a:rPr lang="en-GB" baseline="30000" dirty="0" smtClean="0"/>
              <a:t>st</a:t>
            </a:r>
            <a:r>
              <a:rPr lang="en-GB" dirty="0" smtClean="0"/>
              <a:t> January 2016</a:t>
            </a:r>
            <a:endParaRPr lang="en-GB" dirty="0"/>
          </a:p>
        </p:txBody>
      </p:sp>
      <p:sp>
        <p:nvSpPr>
          <p:cNvPr id="2" name="Title 1"/>
          <p:cNvSpPr>
            <a:spLocks noGrp="1"/>
          </p:cNvSpPr>
          <p:nvPr>
            <p:ph type="title"/>
          </p:nvPr>
        </p:nvSpPr>
        <p:spPr/>
        <p:txBody>
          <a:bodyPr/>
          <a:lstStyle/>
          <a:p>
            <a:r>
              <a:rPr lang="en-GB" dirty="0" smtClean="0"/>
              <a:t>Feed back from task</a:t>
            </a:r>
            <a:endParaRPr lang="en-GB" dirty="0"/>
          </a:p>
        </p:txBody>
      </p:sp>
    </p:spTree>
    <p:extLst>
      <p:ext uri="{BB962C8B-B14F-4D97-AF65-F5344CB8AC3E}">
        <p14:creationId xmlns:p14="http://schemas.microsoft.com/office/powerpoint/2010/main" val="30504230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486</TotalTime>
  <Words>632</Words>
  <Application>Microsoft Office PowerPoint</Application>
  <PresentationFormat>On-screen Show (4:3)</PresentationFormat>
  <Paragraphs>101</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Concourse</vt:lpstr>
      <vt:lpstr>Session 9 </vt:lpstr>
      <vt:lpstr>Aim of this session </vt:lpstr>
      <vt:lpstr>National Level</vt:lpstr>
      <vt:lpstr>Wales Health Survey</vt:lpstr>
      <vt:lpstr>In England</vt:lpstr>
      <vt:lpstr>Some key facts</vt:lpstr>
      <vt:lpstr>Key Facts</vt:lpstr>
      <vt:lpstr>PowerPoint Presentation</vt:lpstr>
      <vt:lpstr>Wales</vt:lpstr>
      <vt:lpstr>How important are these surveys?</vt:lpstr>
      <vt:lpstr>Ongoing research</vt:lpstr>
      <vt:lpstr>Individual Health Checks</vt:lpstr>
      <vt:lpstr>PowerPoint Presentation</vt:lpstr>
      <vt:lpstr>What do we do with all this data?</vt:lpstr>
      <vt:lpstr>Individuals</vt:lpstr>
      <vt:lpstr>Health checks</vt:lpstr>
      <vt:lpstr>What is a health check trying to achieve</vt:lpstr>
      <vt:lpstr>Class task</vt:lpstr>
      <vt:lpstr>Feed back from task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9</dc:title>
  <dc:creator>Administrator</dc:creator>
  <cp:lastModifiedBy>Administrator</cp:lastModifiedBy>
  <cp:revision>15</cp:revision>
  <dcterms:created xsi:type="dcterms:W3CDTF">2015-12-01T10:30:53Z</dcterms:created>
  <dcterms:modified xsi:type="dcterms:W3CDTF">2015-12-02T14:42:33Z</dcterms:modified>
</cp:coreProperties>
</file>