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38"/>
  </p:notesMasterIdLst>
  <p:handoutMasterIdLst>
    <p:handoutMasterId r:id="rId39"/>
  </p:handoutMasterIdLst>
  <p:sldIdLst>
    <p:sldId id="256" r:id="rId5"/>
    <p:sldId id="296" r:id="rId6"/>
    <p:sldId id="284" r:id="rId7"/>
    <p:sldId id="285" r:id="rId8"/>
    <p:sldId id="286" r:id="rId9"/>
    <p:sldId id="297" r:id="rId10"/>
    <p:sldId id="298" r:id="rId11"/>
    <p:sldId id="299" r:id="rId12"/>
    <p:sldId id="300" r:id="rId13"/>
    <p:sldId id="301" r:id="rId14"/>
    <p:sldId id="302" r:id="rId15"/>
    <p:sldId id="304" r:id="rId16"/>
    <p:sldId id="305" r:id="rId17"/>
    <p:sldId id="306" r:id="rId18"/>
    <p:sldId id="303" r:id="rId19"/>
    <p:sldId id="307" r:id="rId20"/>
    <p:sldId id="309" r:id="rId21"/>
    <p:sldId id="310" r:id="rId22"/>
    <p:sldId id="314" r:id="rId23"/>
    <p:sldId id="315" r:id="rId24"/>
    <p:sldId id="318" r:id="rId25"/>
    <p:sldId id="319" r:id="rId26"/>
    <p:sldId id="320" r:id="rId27"/>
    <p:sldId id="321" r:id="rId28"/>
    <p:sldId id="322" r:id="rId29"/>
    <p:sldId id="323" r:id="rId30"/>
    <p:sldId id="324" r:id="rId31"/>
    <p:sldId id="325" r:id="rId32"/>
    <p:sldId id="327" r:id="rId33"/>
    <p:sldId id="328" r:id="rId34"/>
    <p:sldId id="331" r:id="rId35"/>
    <p:sldId id="311" r:id="rId36"/>
    <p:sldId id="312" r:id="rId37"/>
  </p:sldIdLst>
  <p:sldSz cx="9144000" cy="6858000" type="screen4x3"/>
  <p:notesSz cx="6797675" cy="9926638"/>
  <p:custShowLst>
    <p:custShow name="Lecture Presentation" id="0">
      <p:sldLst>
        <p:sld r:id="rId5"/>
        <p:sld r:id="rId26"/>
        <p:sld r:id="rId36"/>
        <p:sld r:id="rId27"/>
        <p:sld r:id="rId31"/>
        <p:sld r:id="rId32"/>
        <p:sld r:id="rId20"/>
        <p:sld r:id="rId12"/>
        <p:sld r:id="rId14"/>
        <p:sld r:id="rId37"/>
        <p:sld r:id="rId23"/>
        <p:sld r:id="rId29"/>
        <p:sld r:id="rId30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58794" autoAdjust="0"/>
  </p:normalViewPr>
  <p:slideViewPr>
    <p:cSldViewPr>
      <p:cViewPr varScale="1">
        <p:scale>
          <a:sx n="50" d="100"/>
          <a:sy n="50" d="100"/>
        </p:scale>
        <p:origin x="2414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crap+design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responsive+grid+systems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B307D95-F52F-4EDD-BEE1-3563F00E058D}" type="slidenum">
              <a:rPr lang="en-US" altLang="en-US" sz="120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09048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A024635-0DCD-468C-8E9B-DBA19969B3D6}" type="slidenum">
              <a:rPr lang="en-US" altLang="en-US" sz="1200"/>
              <a:pPr/>
              <a:t>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16888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/>
              <a:t>1</a:t>
            </a: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1pPr>
            <a:lvl2pPr marL="702756" indent="-270291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2pPr>
            <a:lvl3pPr marL="1081164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3pPr>
            <a:lvl4pPr marL="1513629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4pPr>
            <a:lvl5pPr marL="1946095" indent="-216233" defTabSz="914485">
              <a:defRPr sz="2300">
                <a:solidFill>
                  <a:schemeClr val="tx1"/>
                </a:solidFill>
                <a:latin typeface="Times New Roman" pitchFamily="18" charset="0"/>
              </a:defRPr>
            </a:lvl5pPr>
            <a:lvl6pPr marL="2378560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6pPr>
            <a:lvl7pPr marL="2811026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7pPr>
            <a:lvl8pPr marL="3243491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8pPr>
            <a:lvl9pPr marL="3675957" indent="-216233" defTabSz="914485" eaLnBrk="0" fontAlgn="base" hangingPunct="0">
              <a:spcBef>
                <a:spcPct val="0"/>
              </a:spcBef>
              <a:spcAft>
                <a:spcPct val="0"/>
              </a:spcAft>
              <a:defRPr sz="23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D364A09-BB64-4B6F-9336-34B74B495949}" type="slidenum">
              <a:rPr lang="en-US" altLang="en-US" sz="120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6896253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0065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http://www.w3schools.com/html/html5_semantic_elements.asp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342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/>
              <a:t>3&gt;https://www.w3schools.com/html/tryit.asp?filename=tryhtml_layout_float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Do:</a:t>
            </a:r>
          </a:p>
          <a:p>
            <a:r>
              <a:rPr lang="en-GB" dirty="0"/>
              <a:t>&lt;!DOCTYPE html&gt;</a:t>
            </a:r>
          </a:p>
          <a:p>
            <a:r>
              <a:rPr lang="en-GB" dirty="0"/>
              <a:t>&lt;html lang="</a:t>
            </a:r>
            <a:r>
              <a:rPr lang="en-GB" dirty="0" err="1"/>
              <a:t>en</a:t>
            </a:r>
            <a:r>
              <a:rPr lang="en-GB" dirty="0"/>
              <a:t>"&gt;</a:t>
            </a:r>
          </a:p>
          <a:p>
            <a:r>
              <a:rPr lang="en-GB" dirty="0"/>
              <a:t>&lt;head&gt;</a:t>
            </a:r>
          </a:p>
          <a:p>
            <a:r>
              <a:rPr lang="en-GB" dirty="0"/>
              <a:t>&lt;title&gt;CSS Template&lt;/title&gt;</a:t>
            </a:r>
          </a:p>
          <a:p>
            <a:endParaRPr lang="en-GB" dirty="0"/>
          </a:p>
          <a:p>
            <a:r>
              <a:rPr lang="en-GB" dirty="0"/>
              <a:t>&lt;style&gt;</a:t>
            </a:r>
          </a:p>
          <a:p>
            <a:r>
              <a:rPr lang="en-GB" dirty="0"/>
              <a:t>* {</a:t>
            </a:r>
          </a:p>
          <a:p>
            <a:r>
              <a:rPr lang="en-GB" dirty="0"/>
              <a:t>  box-sizing: border-box;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body {</a:t>
            </a:r>
          </a:p>
          <a:p>
            <a:r>
              <a:rPr lang="en-GB" dirty="0"/>
              <a:t>  font-family: Arial, Helvetica, sans-serif;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/* Style the header */</a:t>
            </a:r>
          </a:p>
          <a:p>
            <a:r>
              <a:rPr lang="en-GB" dirty="0"/>
              <a:t>header {</a:t>
            </a:r>
          </a:p>
          <a:p>
            <a:r>
              <a:rPr lang="en-GB" dirty="0"/>
              <a:t>  background-</a:t>
            </a:r>
            <a:r>
              <a:rPr lang="en-GB" dirty="0" err="1"/>
              <a:t>color</a:t>
            </a:r>
            <a:r>
              <a:rPr lang="en-GB" dirty="0"/>
              <a:t>: yellow;</a:t>
            </a:r>
          </a:p>
          <a:p>
            <a:r>
              <a:rPr lang="en-GB" dirty="0"/>
              <a:t>  padding: 5px;</a:t>
            </a:r>
          </a:p>
          <a:p>
            <a:r>
              <a:rPr lang="en-GB" dirty="0"/>
              <a:t>  text-align: </a:t>
            </a:r>
            <a:r>
              <a:rPr lang="en-GB" dirty="0" err="1"/>
              <a:t>center</a:t>
            </a:r>
            <a:r>
              <a:rPr lang="en-GB" dirty="0"/>
              <a:t>;</a:t>
            </a:r>
          </a:p>
          <a:p>
            <a:r>
              <a:rPr lang="en-GB" dirty="0"/>
              <a:t>  font-size: 35px;</a:t>
            </a:r>
          </a:p>
          <a:p>
            <a:r>
              <a:rPr lang="en-GB" dirty="0"/>
              <a:t>  </a:t>
            </a:r>
            <a:r>
              <a:rPr lang="en-GB" dirty="0" err="1"/>
              <a:t>color</a:t>
            </a:r>
            <a:r>
              <a:rPr lang="en-GB" dirty="0"/>
              <a:t>: black;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/* Create two columns/boxes that floats next to each other */</a:t>
            </a:r>
          </a:p>
          <a:p>
            <a:r>
              <a:rPr lang="en-GB" dirty="0"/>
              <a:t>nav {</a:t>
            </a:r>
          </a:p>
          <a:p>
            <a:r>
              <a:rPr lang="en-GB" dirty="0"/>
              <a:t>  float: left;</a:t>
            </a:r>
          </a:p>
          <a:p>
            <a:r>
              <a:rPr lang="en-GB" dirty="0"/>
              <a:t>  width: 30%;</a:t>
            </a:r>
          </a:p>
          <a:p>
            <a:r>
              <a:rPr lang="en-GB" dirty="0"/>
              <a:t>  height: 300px; /* only for demonstration, should be removed */</a:t>
            </a:r>
          </a:p>
          <a:p>
            <a:r>
              <a:rPr lang="en-GB" dirty="0"/>
              <a:t>  background: green;</a:t>
            </a:r>
          </a:p>
          <a:p>
            <a:r>
              <a:rPr lang="en-GB" dirty="0"/>
              <a:t>  padding: 20px;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article {</a:t>
            </a:r>
          </a:p>
          <a:p>
            <a:r>
              <a:rPr lang="en-GB" dirty="0"/>
              <a:t>  float: left;</a:t>
            </a:r>
          </a:p>
          <a:p>
            <a:r>
              <a:rPr lang="en-GB" dirty="0"/>
              <a:t>  padding: 20px;</a:t>
            </a:r>
          </a:p>
          <a:p>
            <a:r>
              <a:rPr lang="en-GB" dirty="0"/>
              <a:t>  width: 70%;</a:t>
            </a:r>
          </a:p>
          <a:p>
            <a:r>
              <a:rPr lang="en-GB" dirty="0"/>
              <a:t>  background-</a:t>
            </a:r>
            <a:r>
              <a:rPr lang="en-GB" dirty="0" err="1"/>
              <a:t>color</a:t>
            </a:r>
            <a:r>
              <a:rPr lang="en-GB" dirty="0"/>
              <a:t>: cyan;</a:t>
            </a:r>
          </a:p>
          <a:p>
            <a:r>
              <a:rPr lang="en-GB" dirty="0"/>
              <a:t>  height: 300px; /* only for demonstration, should be removed */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/* Clear floats after the columns */</a:t>
            </a:r>
          </a:p>
          <a:p>
            <a:r>
              <a:rPr lang="en-GB" dirty="0"/>
              <a:t>section::after {</a:t>
            </a:r>
          </a:p>
          <a:p>
            <a:r>
              <a:rPr lang="en-GB" dirty="0"/>
              <a:t>  content: "";</a:t>
            </a:r>
          </a:p>
          <a:p>
            <a:r>
              <a:rPr lang="en-GB" dirty="0"/>
              <a:t>  display: table;</a:t>
            </a:r>
          </a:p>
          <a:p>
            <a:r>
              <a:rPr lang="en-GB" dirty="0"/>
              <a:t>  clear: both;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dirty="0"/>
              <a:t>/* Style the footer */</a:t>
            </a:r>
          </a:p>
          <a:p>
            <a:r>
              <a:rPr lang="en-GB" dirty="0"/>
              <a:t>footer {</a:t>
            </a:r>
          </a:p>
          <a:p>
            <a:r>
              <a:rPr lang="en-GB" dirty="0"/>
              <a:t>  background-</a:t>
            </a:r>
            <a:r>
              <a:rPr lang="en-GB" dirty="0" err="1"/>
              <a:t>color</a:t>
            </a:r>
            <a:r>
              <a:rPr lang="en-GB" dirty="0"/>
              <a:t>: #777;</a:t>
            </a:r>
          </a:p>
          <a:p>
            <a:r>
              <a:rPr lang="en-GB" dirty="0"/>
              <a:t>  padding: 10px;</a:t>
            </a:r>
          </a:p>
          <a:p>
            <a:r>
              <a:rPr lang="en-GB" dirty="0"/>
              <a:t>  text-align: </a:t>
            </a:r>
            <a:r>
              <a:rPr lang="en-GB" dirty="0" err="1"/>
              <a:t>center</a:t>
            </a:r>
            <a:r>
              <a:rPr lang="en-GB" dirty="0"/>
              <a:t>;</a:t>
            </a:r>
          </a:p>
          <a:p>
            <a:r>
              <a:rPr lang="en-GB" dirty="0"/>
              <a:t>  </a:t>
            </a:r>
            <a:r>
              <a:rPr lang="en-GB" dirty="0" err="1"/>
              <a:t>color</a:t>
            </a:r>
            <a:r>
              <a:rPr lang="en-GB" dirty="0"/>
              <a:t>: white;</a:t>
            </a:r>
          </a:p>
          <a:p>
            <a:r>
              <a:rPr lang="en-GB" dirty="0"/>
              <a:t>}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&lt;/style&gt;</a:t>
            </a:r>
          </a:p>
          <a:p>
            <a:r>
              <a:rPr lang="en-GB" dirty="0"/>
              <a:t>&lt;/head&gt;</a:t>
            </a:r>
          </a:p>
          <a:p>
            <a:endParaRPr lang="en-GB" dirty="0"/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&lt;header&gt;</a:t>
            </a:r>
          </a:p>
          <a:p>
            <a:r>
              <a:rPr lang="en-GB" dirty="0"/>
              <a:t>  &lt;h2&gt;Cities&lt;/h2&gt;</a:t>
            </a:r>
          </a:p>
          <a:p>
            <a:r>
              <a:rPr lang="en-GB" dirty="0"/>
              <a:t>&lt;/header&gt;</a:t>
            </a:r>
          </a:p>
          <a:p>
            <a:endParaRPr lang="en-GB" dirty="0"/>
          </a:p>
          <a:p>
            <a:r>
              <a:rPr lang="en-GB" dirty="0"/>
              <a:t>&lt;section&gt;</a:t>
            </a:r>
          </a:p>
          <a:p>
            <a:r>
              <a:rPr lang="en-GB" dirty="0"/>
              <a:t>  &lt;nav&gt;</a:t>
            </a:r>
          </a:p>
          <a:p>
            <a:r>
              <a:rPr lang="en-GB" dirty="0"/>
              <a:t>    &lt;ul&gt;</a:t>
            </a:r>
          </a:p>
          <a:p>
            <a:r>
              <a:rPr lang="en-GB" dirty="0"/>
              <a:t>      &lt;li&gt;&lt;a </a:t>
            </a:r>
            <a:r>
              <a:rPr lang="en-GB" dirty="0" err="1"/>
              <a:t>href</a:t>
            </a:r>
            <a:r>
              <a:rPr lang="en-GB" dirty="0"/>
              <a:t>="#"&gt;London&lt;/a&gt;&lt;/li&gt;</a:t>
            </a:r>
          </a:p>
          <a:p>
            <a:r>
              <a:rPr lang="en-GB" dirty="0"/>
              <a:t>      &lt;li&gt;&lt;a </a:t>
            </a:r>
            <a:r>
              <a:rPr lang="en-GB" dirty="0" err="1"/>
              <a:t>href</a:t>
            </a:r>
            <a:r>
              <a:rPr lang="en-GB" dirty="0"/>
              <a:t>="#"&gt;Paris&lt;/a&gt;&lt;/li&gt;</a:t>
            </a:r>
          </a:p>
          <a:p>
            <a:r>
              <a:rPr lang="en-GB" dirty="0"/>
              <a:t>      &lt;li&gt;&lt;a </a:t>
            </a:r>
            <a:r>
              <a:rPr lang="en-GB" dirty="0" err="1"/>
              <a:t>href</a:t>
            </a:r>
            <a:r>
              <a:rPr lang="en-GB" dirty="0"/>
              <a:t>="#"&gt;Tokyo&lt;/a&gt;&lt;/li&gt;</a:t>
            </a:r>
          </a:p>
          <a:p>
            <a:r>
              <a:rPr lang="en-GB" dirty="0"/>
              <a:t>    &lt;/ul&gt;</a:t>
            </a:r>
          </a:p>
          <a:p>
            <a:r>
              <a:rPr lang="en-GB" dirty="0"/>
              <a:t>  &lt;/nav&gt;</a:t>
            </a:r>
          </a:p>
          <a:p>
            <a:r>
              <a:rPr lang="en-GB" dirty="0"/>
              <a:t>  </a:t>
            </a:r>
          </a:p>
          <a:p>
            <a:r>
              <a:rPr lang="en-GB" dirty="0"/>
              <a:t>  &lt;article&gt;</a:t>
            </a:r>
          </a:p>
          <a:p>
            <a:r>
              <a:rPr lang="en-GB" dirty="0"/>
              <a:t>    &lt;h1&gt;London&lt;/h1&gt;</a:t>
            </a:r>
          </a:p>
          <a:p>
            <a:r>
              <a:rPr lang="en-GB" dirty="0"/>
              <a:t>    &lt;p&gt;London is the capital city of England. It is the most populous city in the  United Kingdom, with a metropolitan area of over 13 million inhabitants.&lt;/p&gt;</a:t>
            </a:r>
          </a:p>
          <a:p>
            <a:r>
              <a:rPr lang="en-GB" dirty="0"/>
              <a:t>    </a:t>
            </a:r>
          </a:p>
          <a:p>
            <a:r>
              <a:rPr lang="en-GB" dirty="0"/>
              <a:t>  &lt;/article&gt;</a:t>
            </a:r>
          </a:p>
          <a:p>
            <a:r>
              <a:rPr lang="en-GB" dirty="0"/>
              <a:t>&lt;/section&gt;</a:t>
            </a:r>
          </a:p>
          <a:p>
            <a:endParaRPr lang="en-GB" dirty="0"/>
          </a:p>
          <a:p>
            <a:r>
              <a:rPr lang="en-GB" dirty="0"/>
              <a:t>&lt;footer&gt;</a:t>
            </a:r>
          </a:p>
          <a:p>
            <a:r>
              <a:rPr lang="en-GB" dirty="0"/>
              <a:t>  &lt;p&gt;Footer&lt;/p&gt;</a:t>
            </a:r>
          </a:p>
          <a:p>
            <a:r>
              <a:rPr lang="en-GB" dirty="0"/>
              <a:t>&lt;/footer&gt;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049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Alignment is about organising information to </a:t>
            </a:r>
            <a:r>
              <a:rPr lang="en-GB" b="1" i="1" dirty="0"/>
              <a:t>create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r>
              <a:rPr lang="en-GB" dirty="0"/>
              <a:t>Alignment is the “A” of </a:t>
            </a:r>
            <a:r>
              <a:rPr lang="en-GB" dirty="0">
                <a:hlinkClick r:id="rId3"/>
              </a:rPr>
              <a:t>C.R.A.P. Design</a:t>
            </a:r>
            <a:r>
              <a:rPr lang="en-GB" dirty="0"/>
              <a:t>, the four basic principles of good design.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1157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960 Grid System: http://960.gs/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Successors to 960 grid: </a:t>
            </a:r>
            <a:r>
              <a:rPr lang="en-GB" b="1" dirty="0"/>
              <a:t>Responsive Web</a:t>
            </a:r>
            <a:r>
              <a:rPr lang="en-GB" b="1" baseline="0" dirty="0"/>
              <a:t> Design</a:t>
            </a:r>
            <a:r>
              <a:rPr lang="en-GB" baseline="0" dirty="0"/>
              <a:t>, the grids are designed to be responsive (flexible – change based on the current device viewing the website)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https://www.google.com/search?q=responsive+grid+systems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err="1"/>
              <a:t>Unsemantic</a:t>
            </a:r>
            <a:r>
              <a:rPr lang="en-GB" dirty="0"/>
              <a:t>:</a:t>
            </a:r>
            <a:r>
              <a:rPr lang="en-GB" baseline="0" dirty="0"/>
              <a:t> https://unsemantic.com/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960 chosen because 960 is divisible by a lot of numbers between 1 and 16 with no remainder.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/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hlinkClick r:id="rId3"/>
              </a:rPr>
              <a:t>Responsive Grids</a:t>
            </a:r>
            <a:r>
              <a:rPr lang="en-GB" dirty="0"/>
              <a:t>  with </a:t>
            </a:r>
            <a:r>
              <a:rPr lang="en-GB" b="1" i="1" dirty="0"/>
              <a:t>variations of the 960px width also used</a:t>
            </a:r>
            <a:r>
              <a:rPr lang="en-GB" dirty="0"/>
              <a:t>.</a:t>
            </a:r>
          </a:p>
          <a:p>
            <a:pPr marL="628650" marR="0" lvl="1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91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454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 task to do:</a:t>
            </a:r>
          </a:p>
          <a:p>
            <a:r>
              <a:rPr lang="en-GB" dirty="0"/>
              <a:t>https://www.w3schools.com/css/tryit.asp?filename=trycss_grid_layout_named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2440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</a:t>
            </a:r>
            <a:r>
              <a:rPr lang="en-GB" baseline="0" dirty="0"/>
              <a:t> support all browsers (old and new), CSS floats is still the best for page layouts.</a:t>
            </a:r>
          </a:p>
          <a:p>
            <a:endParaRPr lang="en-GB" baseline="0" dirty="0"/>
          </a:p>
          <a:p>
            <a:r>
              <a:rPr lang="en-GB" baseline="0" dirty="0"/>
              <a:t>Read more about the different options: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display: grid: https://www.w3schools.com/css/css_grid.asp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4904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have plans of</a:t>
            </a:r>
            <a:r>
              <a:rPr lang="en-GB" baseline="0" dirty="0"/>
              <a:t> going into web development, especially the front-end side of things, you should learn the three methods of creating grids: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display: grid: https://www.w3schools.com/css/css_grid.asp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/>
              <a:t>These techniques are also useful for achieving other design features in your website and we will revisit flexbox and probably floats.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3848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4</a:t>
            </a:r>
          </a:p>
          <a:p>
            <a:endParaRPr lang="en-GB" dirty="0"/>
          </a:p>
          <a:p>
            <a:r>
              <a:rPr lang="en-GB" dirty="0"/>
              <a:t>To Do:  available at https://www.w3schools.com/bootstrap4/</a:t>
            </a:r>
          </a:p>
          <a:p>
            <a:r>
              <a:rPr lang="en-GB" dirty="0"/>
              <a:t>&lt;!DOCTYPE html&gt;</a:t>
            </a:r>
          </a:p>
          <a:p>
            <a:r>
              <a:rPr lang="en-GB" dirty="0"/>
              <a:t>&lt;html lang="</a:t>
            </a:r>
            <a:r>
              <a:rPr lang="en-GB" dirty="0" err="1"/>
              <a:t>en</a:t>
            </a:r>
            <a:r>
              <a:rPr lang="en-GB" dirty="0"/>
              <a:t>"&gt;</a:t>
            </a:r>
          </a:p>
          <a:p>
            <a:r>
              <a:rPr lang="en-GB" dirty="0"/>
              <a:t>&lt;head&gt;</a:t>
            </a:r>
          </a:p>
          <a:p>
            <a:r>
              <a:rPr lang="en-GB" dirty="0"/>
              <a:t>  &lt;title&gt;Bootstrap Example&lt;/title&gt;</a:t>
            </a:r>
          </a:p>
          <a:p>
            <a:r>
              <a:rPr lang="en-GB" dirty="0"/>
              <a:t>  &lt;meta charset="utf-8"&gt;</a:t>
            </a:r>
          </a:p>
          <a:p>
            <a:r>
              <a:rPr lang="en-GB" dirty="0"/>
              <a:t>  &lt;meta name="viewport" content="width=device-width, initial-scale=1"&gt;</a:t>
            </a:r>
          </a:p>
          <a:p>
            <a:r>
              <a:rPr lang="en-GB" dirty="0"/>
              <a:t>  &lt;link </a:t>
            </a:r>
            <a:r>
              <a:rPr lang="en-GB" dirty="0" err="1"/>
              <a:t>rel</a:t>
            </a:r>
            <a:r>
              <a:rPr lang="en-GB" dirty="0"/>
              <a:t>="stylesheet" </a:t>
            </a:r>
            <a:r>
              <a:rPr lang="en-GB" dirty="0" err="1"/>
              <a:t>href</a:t>
            </a:r>
            <a:r>
              <a:rPr lang="en-GB" dirty="0"/>
              <a:t>="https://maxcdn.bootstrapcdn.com/bootstrap/4.5.2/</a:t>
            </a:r>
            <a:r>
              <a:rPr lang="en-GB" dirty="0" err="1"/>
              <a:t>css</a:t>
            </a:r>
            <a:r>
              <a:rPr lang="en-GB" dirty="0"/>
              <a:t>/bootstrap.min.css"&gt;</a:t>
            </a:r>
          </a:p>
          <a:p>
            <a:r>
              <a:rPr lang="en-GB" dirty="0"/>
              <a:t>  &lt;script </a:t>
            </a:r>
            <a:r>
              <a:rPr lang="en-GB" dirty="0" err="1"/>
              <a:t>src</a:t>
            </a:r>
            <a:r>
              <a:rPr lang="en-GB" dirty="0"/>
              <a:t>="https://ajax.googleapis.com/ajax/libs/</a:t>
            </a:r>
            <a:r>
              <a:rPr lang="en-GB" dirty="0" err="1"/>
              <a:t>jquery</a:t>
            </a:r>
            <a:r>
              <a:rPr lang="en-GB" dirty="0"/>
              <a:t>/3.5.1/jquery.min.js"&gt;&lt;/script&gt;</a:t>
            </a:r>
          </a:p>
          <a:p>
            <a:r>
              <a:rPr lang="en-GB" dirty="0"/>
              <a:t>  &lt;script </a:t>
            </a:r>
            <a:r>
              <a:rPr lang="en-GB" dirty="0" err="1"/>
              <a:t>src</a:t>
            </a:r>
            <a:r>
              <a:rPr lang="en-GB" dirty="0"/>
              <a:t>="https://cdnjs.cloudflare.com/ajax/libs/popper.js/1.16.0/</a:t>
            </a:r>
            <a:r>
              <a:rPr lang="en-GB" dirty="0" err="1"/>
              <a:t>umd</a:t>
            </a:r>
            <a:r>
              <a:rPr lang="en-GB" dirty="0"/>
              <a:t>/popper.min.js"&gt;&lt;/script&gt;</a:t>
            </a:r>
          </a:p>
          <a:p>
            <a:r>
              <a:rPr lang="en-GB" dirty="0"/>
              <a:t>  &lt;script </a:t>
            </a:r>
            <a:r>
              <a:rPr lang="en-GB" dirty="0" err="1"/>
              <a:t>src</a:t>
            </a:r>
            <a:r>
              <a:rPr lang="en-GB" dirty="0"/>
              <a:t>="https://maxcdn.bootstrapcdn.com/bootstrap/4.5.2/</a:t>
            </a:r>
            <a:r>
              <a:rPr lang="en-GB" dirty="0" err="1"/>
              <a:t>js</a:t>
            </a:r>
            <a:r>
              <a:rPr lang="en-GB" dirty="0"/>
              <a:t>/bootstrap.min.js"&gt;&lt;/script&gt;</a:t>
            </a:r>
          </a:p>
          <a:p>
            <a:r>
              <a:rPr lang="en-GB" dirty="0"/>
              <a:t>&lt;/head&gt;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&lt;div class="jumbotron text-</a:t>
            </a:r>
            <a:r>
              <a:rPr lang="en-GB" dirty="0" err="1"/>
              <a:t>center</a:t>
            </a:r>
            <a:r>
              <a:rPr lang="en-GB" dirty="0"/>
              <a:t>"&gt;</a:t>
            </a:r>
          </a:p>
          <a:p>
            <a:r>
              <a:rPr lang="en-GB" dirty="0"/>
              <a:t>  &lt;h1&gt;My First Bootstrap Page&lt;/h1&gt;</a:t>
            </a:r>
          </a:p>
          <a:p>
            <a:r>
              <a:rPr lang="en-GB" dirty="0"/>
              <a:t>  &lt;p&gt;Resize this responsive page to see the effect!&lt;/p&gt; </a:t>
            </a:r>
          </a:p>
          <a:p>
            <a:r>
              <a:rPr lang="en-GB" dirty="0"/>
              <a:t>&lt;/div&gt;</a:t>
            </a:r>
          </a:p>
          <a:p>
            <a:r>
              <a:rPr lang="en-GB" dirty="0"/>
              <a:t>  </a:t>
            </a:r>
          </a:p>
          <a:p>
            <a:r>
              <a:rPr lang="en-GB" dirty="0"/>
              <a:t>&lt;div class="container"&gt;</a:t>
            </a:r>
          </a:p>
          <a:p>
            <a:r>
              <a:rPr lang="en-GB" dirty="0"/>
              <a:t>  &lt;div class="row"&gt;</a:t>
            </a:r>
          </a:p>
          <a:p>
            <a:r>
              <a:rPr lang="en-GB" dirty="0"/>
              <a:t>    &lt;div class="col-sm-4"&gt;</a:t>
            </a:r>
          </a:p>
          <a:p>
            <a:r>
              <a:rPr lang="en-GB" dirty="0"/>
              <a:t>      &lt;h3&gt;Column 1&lt;/h3&gt;</a:t>
            </a:r>
          </a:p>
          <a:p>
            <a:r>
              <a:rPr lang="en-GB" dirty="0"/>
              <a:t>      &lt;p&gt;Lorem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consectetur</a:t>
            </a:r>
            <a:r>
              <a:rPr lang="en-GB" dirty="0"/>
              <a:t> </a:t>
            </a:r>
            <a:r>
              <a:rPr lang="en-GB" dirty="0" err="1"/>
              <a:t>adipisicing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...&lt;/p&gt;</a:t>
            </a:r>
          </a:p>
          <a:p>
            <a:r>
              <a:rPr lang="en-GB" dirty="0"/>
              <a:t>      &lt;p&gt;Ut </a:t>
            </a:r>
            <a:r>
              <a:rPr lang="en-GB" dirty="0" err="1"/>
              <a:t>enim</a:t>
            </a:r>
            <a:r>
              <a:rPr lang="en-GB" dirty="0"/>
              <a:t> ad minim </a:t>
            </a:r>
            <a:r>
              <a:rPr lang="en-GB" dirty="0" err="1"/>
              <a:t>veniam</a:t>
            </a:r>
            <a:r>
              <a:rPr lang="en-GB" dirty="0"/>
              <a:t>, </a:t>
            </a:r>
            <a:r>
              <a:rPr lang="en-GB" dirty="0" err="1"/>
              <a:t>quis</a:t>
            </a:r>
            <a:r>
              <a:rPr lang="en-GB" dirty="0"/>
              <a:t> </a:t>
            </a:r>
            <a:r>
              <a:rPr lang="en-GB" dirty="0" err="1"/>
              <a:t>nostrud</a:t>
            </a:r>
            <a:r>
              <a:rPr lang="en-GB" dirty="0"/>
              <a:t> exercitation </a:t>
            </a:r>
            <a:r>
              <a:rPr lang="en-GB" dirty="0" err="1"/>
              <a:t>ullamco</a:t>
            </a:r>
            <a:r>
              <a:rPr lang="en-GB" dirty="0"/>
              <a:t> </a:t>
            </a:r>
            <a:r>
              <a:rPr lang="en-GB" dirty="0" err="1"/>
              <a:t>laboris</a:t>
            </a:r>
            <a:r>
              <a:rPr lang="en-GB" dirty="0"/>
              <a:t>...&lt;/p&gt;</a:t>
            </a:r>
          </a:p>
          <a:p>
            <a:r>
              <a:rPr lang="en-GB" dirty="0"/>
              <a:t>    &lt;/div&gt;</a:t>
            </a:r>
          </a:p>
          <a:p>
            <a:r>
              <a:rPr lang="en-GB" dirty="0"/>
              <a:t>    &lt;div class="col-sm-4"&gt;</a:t>
            </a:r>
          </a:p>
          <a:p>
            <a:r>
              <a:rPr lang="en-GB" dirty="0"/>
              <a:t>      &lt;h3&gt;Column 2&lt;/h3&gt;</a:t>
            </a:r>
          </a:p>
          <a:p>
            <a:r>
              <a:rPr lang="en-GB" dirty="0"/>
              <a:t>      &lt;p&gt;Lorem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consectetur</a:t>
            </a:r>
            <a:r>
              <a:rPr lang="en-GB" dirty="0"/>
              <a:t> </a:t>
            </a:r>
            <a:r>
              <a:rPr lang="en-GB" dirty="0" err="1"/>
              <a:t>adipisicing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...&lt;/p&gt;</a:t>
            </a:r>
          </a:p>
          <a:p>
            <a:r>
              <a:rPr lang="en-GB" dirty="0"/>
              <a:t>      &lt;p&gt;Ut </a:t>
            </a:r>
            <a:r>
              <a:rPr lang="en-GB" dirty="0" err="1"/>
              <a:t>enim</a:t>
            </a:r>
            <a:r>
              <a:rPr lang="en-GB" dirty="0"/>
              <a:t> ad minim </a:t>
            </a:r>
            <a:r>
              <a:rPr lang="en-GB" dirty="0" err="1"/>
              <a:t>veniam</a:t>
            </a:r>
            <a:r>
              <a:rPr lang="en-GB" dirty="0"/>
              <a:t>, </a:t>
            </a:r>
            <a:r>
              <a:rPr lang="en-GB" dirty="0" err="1"/>
              <a:t>quis</a:t>
            </a:r>
            <a:r>
              <a:rPr lang="en-GB" dirty="0"/>
              <a:t> </a:t>
            </a:r>
            <a:r>
              <a:rPr lang="en-GB" dirty="0" err="1"/>
              <a:t>nostrud</a:t>
            </a:r>
            <a:r>
              <a:rPr lang="en-GB" dirty="0"/>
              <a:t> exercitation </a:t>
            </a:r>
            <a:r>
              <a:rPr lang="en-GB" dirty="0" err="1"/>
              <a:t>ullamco</a:t>
            </a:r>
            <a:r>
              <a:rPr lang="en-GB" dirty="0"/>
              <a:t> </a:t>
            </a:r>
            <a:r>
              <a:rPr lang="en-GB" dirty="0" err="1"/>
              <a:t>laboris</a:t>
            </a:r>
            <a:r>
              <a:rPr lang="en-GB" dirty="0"/>
              <a:t>...&lt;/p&gt;</a:t>
            </a:r>
          </a:p>
          <a:p>
            <a:r>
              <a:rPr lang="en-GB" dirty="0"/>
              <a:t>    &lt;/div&gt;</a:t>
            </a:r>
          </a:p>
          <a:p>
            <a:r>
              <a:rPr lang="en-GB" dirty="0"/>
              <a:t>    &lt;div class="col-sm-4"&gt;</a:t>
            </a:r>
          </a:p>
          <a:p>
            <a:r>
              <a:rPr lang="en-GB" dirty="0"/>
              <a:t>      &lt;h3&gt;Column 3&lt;/h3&gt;        </a:t>
            </a:r>
          </a:p>
          <a:p>
            <a:r>
              <a:rPr lang="en-GB" dirty="0"/>
              <a:t>      &lt;p&gt;Lorem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consectetur</a:t>
            </a:r>
            <a:r>
              <a:rPr lang="en-GB" dirty="0"/>
              <a:t> </a:t>
            </a:r>
            <a:r>
              <a:rPr lang="en-GB" dirty="0" err="1"/>
              <a:t>adipisicing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...&lt;/p&gt;</a:t>
            </a:r>
          </a:p>
          <a:p>
            <a:r>
              <a:rPr lang="en-GB" dirty="0"/>
              <a:t>      &lt;p&gt;Ut </a:t>
            </a:r>
            <a:r>
              <a:rPr lang="en-GB" dirty="0" err="1"/>
              <a:t>enim</a:t>
            </a:r>
            <a:r>
              <a:rPr lang="en-GB" dirty="0"/>
              <a:t> ad minim </a:t>
            </a:r>
            <a:r>
              <a:rPr lang="en-GB" dirty="0" err="1"/>
              <a:t>veniam</a:t>
            </a:r>
            <a:r>
              <a:rPr lang="en-GB" dirty="0"/>
              <a:t>, </a:t>
            </a:r>
            <a:r>
              <a:rPr lang="en-GB" dirty="0" err="1"/>
              <a:t>quis</a:t>
            </a:r>
            <a:r>
              <a:rPr lang="en-GB" dirty="0"/>
              <a:t> </a:t>
            </a:r>
            <a:r>
              <a:rPr lang="en-GB" dirty="0" err="1"/>
              <a:t>nostrud</a:t>
            </a:r>
            <a:r>
              <a:rPr lang="en-GB" dirty="0"/>
              <a:t> exercitation </a:t>
            </a:r>
            <a:r>
              <a:rPr lang="en-GB" dirty="0" err="1"/>
              <a:t>ullamco</a:t>
            </a:r>
            <a:r>
              <a:rPr lang="en-GB" dirty="0"/>
              <a:t> </a:t>
            </a:r>
            <a:r>
              <a:rPr lang="en-GB" dirty="0" err="1"/>
              <a:t>laboris</a:t>
            </a:r>
            <a:r>
              <a:rPr lang="en-GB" dirty="0"/>
              <a:t>...&lt;/p&gt;</a:t>
            </a:r>
          </a:p>
          <a:p>
            <a:r>
              <a:rPr lang="en-GB" dirty="0"/>
              <a:t>    &lt;/div&gt;</a:t>
            </a:r>
          </a:p>
          <a:p>
            <a:r>
              <a:rPr lang="en-GB" dirty="0"/>
              <a:t>  &lt;/div&gt;</a:t>
            </a:r>
          </a:p>
          <a:p>
            <a:r>
              <a:rPr lang="en-GB" dirty="0"/>
              <a:t>&lt;/div&gt;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6839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Bootstrap 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column class prefixes .col-</a:t>
            </a:r>
            <a:r>
              <a:rPr lang="en-GB" b="1" dirty="0" err="1"/>
              <a:t>xs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 err="1"/>
              <a:t>sm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/>
              <a:t>md-</a:t>
            </a:r>
            <a:r>
              <a:rPr lang="en-GB" dirty="0"/>
              <a:t> and .col-</a:t>
            </a:r>
            <a:r>
              <a:rPr lang="en-GB" b="1" dirty="0" err="1"/>
              <a:t>lg</a:t>
            </a:r>
            <a:r>
              <a:rPr lang="en-GB" b="1" dirty="0"/>
              <a:t>-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8517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5615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295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061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7530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Restoring the height of a parent element containing floating elements:</a:t>
            </a:r>
          </a:p>
          <a:p>
            <a:endParaRPr lang="en-GB" dirty="0"/>
          </a:p>
          <a:p>
            <a:r>
              <a:rPr lang="en-GB" dirty="0"/>
              <a:t>https://www.sitepoint.com/clearing-floats-overview-different-clearfix-methods/</a:t>
            </a:r>
          </a:p>
          <a:p>
            <a:endParaRPr lang="en-GB" dirty="0"/>
          </a:p>
          <a:p>
            <a:r>
              <a:rPr lang="en-GB" dirty="0"/>
              <a:t>HTML</a:t>
            </a:r>
          </a:p>
          <a:p>
            <a:r>
              <a:rPr lang="en-GB" dirty="0"/>
              <a:t>&lt;div</a:t>
            </a:r>
            <a:r>
              <a:rPr lang="en-GB" baseline="0" dirty="0"/>
              <a:t> class=“smileys”&gt;</a:t>
            </a:r>
          </a:p>
          <a:p>
            <a:r>
              <a:rPr lang="en-GB" baseline="0" dirty="0"/>
              <a:t>     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=“smiley.png” alt=“” /&gt;</a:t>
            </a:r>
          </a:p>
          <a:p>
            <a:r>
              <a:rPr lang="en-GB" baseline="0" dirty="0"/>
              <a:t>     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=“smiley.png” alt=“” /&gt;</a:t>
            </a:r>
          </a:p>
          <a:p>
            <a:r>
              <a:rPr lang="en-GB" baseline="0" dirty="0"/>
              <a:t>     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=“smiley.png” alt=“” /&gt;</a:t>
            </a:r>
          </a:p>
          <a:p>
            <a:r>
              <a:rPr lang="en-GB" baseline="0" dirty="0"/>
              <a:t>&lt;/div&gt;</a:t>
            </a:r>
          </a:p>
          <a:p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CSS</a:t>
            </a:r>
          </a:p>
          <a:p>
            <a:r>
              <a:rPr lang="en-GB" baseline="0" dirty="0"/>
              <a:t>Child images are floating</a:t>
            </a:r>
          </a:p>
          <a:p>
            <a:r>
              <a:rPr lang="en-GB" baseline="0" dirty="0" err="1"/>
              <a:t>div.smileys</a:t>
            </a:r>
            <a:r>
              <a:rPr lang="en-GB" baseline="0" dirty="0"/>
              <a:t> </a:t>
            </a:r>
            <a:r>
              <a:rPr lang="en-GB" baseline="0" dirty="0" err="1"/>
              <a:t>img</a:t>
            </a:r>
            <a:r>
              <a:rPr lang="en-GB" baseline="0" dirty="0"/>
              <a:t> {</a:t>
            </a:r>
          </a:p>
          <a:p>
            <a:r>
              <a:rPr lang="en-GB" baseline="0" dirty="0"/>
              <a:t>     float: left;</a:t>
            </a:r>
          </a:p>
          <a:p>
            <a:r>
              <a:rPr lang="en-GB" baseline="0" dirty="0"/>
              <a:t>}</a:t>
            </a:r>
          </a:p>
          <a:p>
            <a:endParaRPr lang="en-GB" baseline="0" dirty="0"/>
          </a:p>
          <a:p>
            <a:r>
              <a:rPr lang="en-GB" baseline="0" dirty="0"/>
              <a:t>Parent &lt;div&gt; set overflow to auto</a:t>
            </a:r>
          </a:p>
          <a:p>
            <a:r>
              <a:rPr lang="en-GB" baseline="0" dirty="0" err="1"/>
              <a:t>div.smileys</a:t>
            </a:r>
            <a:r>
              <a:rPr lang="en-GB" baseline="0" dirty="0"/>
              <a:t> {</a:t>
            </a:r>
          </a:p>
          <a:p>
            <a:r>
              <a:rPr lang="en-GB" baseline="0" dirty="0"/>
              <a:t>   overflow: auto;</a:t>
            </a:r>
          </a:p>
          <a:p>
            <a:r>
              <a:rPr lang="en-GB" baseline="0" dirty="0"/>
              <a:t>}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930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Solution: </a:t>
            </a:r>
          </a:p>
          <a:p>
            <a:endParaRPr lang="en-GB" b="1" dirty="0"/>
          </a:p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gutter of 10px on each side.</a:t>
            </a:r>
          </a:p>
          <a:p>
            <a:pPr lvl="1"/>
            <a:r>
              <a:rPr lang="en-GB" dirty="0"/>
              <a:t>Total gutter for each column:	10 + 10 = 20px</a:t>
            </a:r>
          </a:p>
          <a:p>
            <a:pPr lvl="1"/>
            <a:r>
              <a:rPr lang="en-GB" dirty="0"/>
              <a:t>Total gutter of all columns:		20 x 12 = 240px</a:t>
            </a:r>
          </a:p>
          <a:p>
            <a:r>
              <a:rPr lang="en-GB" b="1" dirty="0"/>
              <a:t>The grid has a width of 960px.</a:t>
            </a:r>
          </a:p>
          <a:p>
            <a:pPr lvl="1"/>
            <a:r>
              <a:rPr lang="en-GB" dirty="0"/>
              <a:t>Total column widths without gutter = </a:t>
            </a:r>
          </a:p>
          <a:p>
            <a:pPr marL="411480" lvl="1" indent="0">
              <a:buNone/>
            </a:pPr>
            <a:r>
              <a:rPr lang="en-GB" dirty="0"/>
              <a:t>Grid width minus total gutter width: 960 – 240 = 720px</a:t>
            </a:r>
          </a:p>
          <a:p>
            <a:pPr lvl="1"/>
            <a:r>
              <a:rPr lang="en-GB" dirty="0"/>
              <a:t>One column width: 720 </a:t>
            </a:r>
            <a:r>
              <a:rPr lang="en-GB" dirty="0">
                <a:sym typeface="Symbol" panose="05050102010706020507" pitchFamily="18" charset="2"/>
              </a:rPr>
              <a:t> 12 = </a:t>
            </a:r>
            <a:r>
              <a:rPr lang="en-GB" b="1" dirty="0">
                <a:sym typeface="Symbol" panose="05050102010706020507" pitchFamily="18" charset="2"/>
              </a:rPr>
              <a:t>60px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8155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responsive</a:t>
            </a:r>
            <a:r>
              <a:rPr lang="en-GB" baseline="0" dirty="0"/>
              <a:t> web design, these widths are expressed in percentages.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43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html/html5_semantic_elements.asp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ML5%20Document%20Markup.docx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960.g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responsive+grid+systems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brolik.com/blog/when-to-use-flexbox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responsive+grid+system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etbootstrap.com/docs/4.3/layout/overview/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External CSS and CSS Page Layouts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21-Oct-2019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External CSS</a:t>
            </a:r>
          </a:p>
          <a:p>
            <a:r>
              <a:rPr lang="en-GB" dirty="0"/>
              <a:t>The CSS Box Model</a:t>
            </a:r>
          </a:p>
          <a:p>
            <a:r>
              <a:rPr lang="en-GB" dirty="0"/>
              <a:t>Semantic Page Elements</a:t>
            </a:r>
          </a:p>
          <a:p>
            <a:r>
              <a:rPr lang="en-GB" dirty="0"/>
              <a:t>Grids and Page Layouts</a:t>
            </a:r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2050"/>
          <p:cNvSpPr>
            <a:spLocks noGrp="1" noChangeArrowheads="1"/>
          </p:cNvSpPr>
          <p:nvPr>
            <p:ph type="title"/>
          </p:nvPr>
        </p:nvSpPr>
        <p:spPr>
          <a:xfrm>
            <a:off x="2597150" y="76200"/>
            <a:ext cx="6308725" cy="1066800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External Style Sheets - 1</a:t>
            </a:r>
          </a:p>
        </p:txBody>
      </p:sp>
      <p:sp>
        <p:nvSpPr>
          <p:cNvPr id="41987" name="Rectangle 2051"/>
          <p:cNvSpPr>
            <a:spLocks noGrp="1" noChangeArrowheads="1"/>
          </p:cNvSpPr>
          <p:nvPr>
            <p:ph idx="1"/>
          </p:nvPr>
        </p:nvSpPr>
        <p:spPr>
          <a:xfrm>
            <a:off x="683568" y="1772816"/>
            <a:ext cx="7239000" cy="52578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latin typeface="Arial" pitchFamily="34" charset="0"/>
                <a:cs typeface="Arial" pitchFamily="34" charset="0"/>
              </a:rPr>
              <a:t>CSS style rules are contained in a text file separate from the HTML documents. 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3200" dirty="0">
              <a:latin typeface="Arial" pitchFamily="34" charset="0"/>
              <a:cs typeface="Arial" pitchFamily="34" charset="0"/>
            </a:endParaRPr>
          </a:p>
          <a:p>
            <a:pPr eaLnBrk="1" hangingPunct="1"/>
            <a:r>
              <a:rPr lang="en-US" altLang="en-US" sz="3200" dirty="0">
                <a:latin typeface="Arial" pitchFamily="34" charset="0"/>
                <a:cs typeface="Arial" pitchFamily="34" charset="0"/>
              </a:rPr>
              <a:t>The External Style Sheet text file: </a:t>
            </a:r>
          </a:p>
          <a:p>
            <a:pPr lvl="1" eaLnBrk="1" hangingPunct="1"/>
            <a:r>
              <a:rPr lang="en-US" altLang="en-US" sz="2400" dirty="0">
                <a:latin typeface="Arial" pitchFamily="34" charset="0"/>
                <a:cs typeface="Arial" pitchFamily="34" charset="0"/>
              </a:rPr>
              <a:t>extension ".</a:t>
            </a:r>
            <a:r>
              <a:rPr lang="en-US" altLang="en-US" sz="2400" dirty="0" err="1">
                <a:latin typeface="Arial" pitchFamily="34" charset="0"/>
                <a:cs typeface="Arial" pitchFamily="34" charset="0"/>
              </a:rPr>
              <a:t>css</a:t>
            </a:r>
            <a:r>
              <a:rPr lang="en-US" altLang="en-US" sz="2400" dirty="0">
                <a:latin typeface="Arial" pitchFamily="34" charset="0"/>
                <a:cs typeface="Arial" pitchFamily="34" charset="0"/>
              </a:rPr>
              <a:t>" </a:t>
            </a:r>
          </a:p>
          <a:p>
            <a:pPr lvl="1" eaLnBrk="1" hangingPunct="1"/>
            <a:r>
              <a:rPr lang="en-US" altLang="en-US" sz="2400" dirty="0">
                <a:latin typeface="Arial" pitchFamily="34" charset="0"/>
                <a:cs typeface="Arial" pitchFamily="34" charset="0"/>
              </a:rPr>
              <a:t>contains only style rules</a:t>
            </a:r>
          </a:p>
          <a:p>
            <a:pPr lvl="1" eaLnBrk="1" hangingPunct="1"/>
            <a:r>
              <a:rPr lang="en-US" altLang="en-US" sz="2400" dirty="0">
                <a:latin typeface="Arial" pitchFamily="34" charset="0"/>
                <a:cs typeface="Arial" pitchFamily="34" charset="0"/>
              </a:rPr>
              <a:t>does not contain any HTML tags</a:t>
            </a:r>
          </a:p>
          <a:p>
            <a:pPr lvl="1" eaLnBrk="1" hangingPunct="1">
              <a:buFont typeface="Wingdings" pitchFamily="2" charset="2"/>
              <a:buNone/>
            </a:pPr>
            <a:endParaRPr lang="en-US" altLang="en-US" dirty="0">
              <a:latin typeface="Arial" pitchFamily="34" charset="0"/>
              <a:cs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US" altLang="en-US" dirty="0"/>
          </a:p>
        </p:txBody>
      </p:sp>
      <p:sp>
        <p:nvSpPr>
          <p:cNvPr id="41988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1E8480F9-1C0F-46C7-99B2-429EFE7AE9AB}" type="slidenum">
              <a:rPr lang="en-US" altLang="en-US" sz="1100" smtClean="0">
                <a:solidFill>
                  <a:srgbClr val="4D4D4D"/>
                </a:solidFill>
              </a:rPr>
              <a:pPr/>
              <a:t>3</a:t>
            </a:fld>
            <a:endParaRPr lang="en-US" altLang="en-US" sz="1100">
              <a:solidFill>
                <a:srgbClr val="4D4D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122709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16"/>
          <p:cNvSpPr>
            <a:spLocks noChangeArrowheads="1"/>
          </p:cNvSpPr>
          <p:nvPr/>
        </p:nvSpPr>
        <p:spPr bwMode="auto">
          <a:xfrm>
            <a:off x="4572000" y="2438400"/>
            <a:ext cx="4343400" cy="4114800"/>
          </a:xfrm>
          <a:prstGeom prst="leftArrowCallout">
            <a:avLst>
              <a:gd name="adj1" fmla="val 25000"/>
              <a:gd name="adj2" fmla="val 25000"/>
              <a:gd name="adj3" fmla="val 19137"/>
              <a:gd name="adj4" fmla="val 66667"/>
            </a:avLst>
          </a:prstGeom>
          <a:solidFill>
            <a:schemeClr val="hlink">
              <a:alpha val="30196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43726" name="Text Box 14"/>
          <p:cNvSpPr txBox="1">
            <a:spLocks noChangeArrowheads="1"/>
          </p:cNvSpPr>
          <p:nvPr/>
        </p:nvSpPr>
        <p:spPr bwMode="auto">
          <a:xfrm>
            <a:off x="228600" y="3124199"/>
            <a:ext cx="4343400" cy="2916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en-US" sz="2000" b="1" dirty="0">
                <a:solidFill>
                  <a:srgbClr val="0070C0"/>
                </a:solidFill>
              </a:rPr>
              <a:t>body {background-color:#E6E6FA;</a:t>
            </a:r>
          </a:p>
          <a:p>
            <a:pPr>
              <a:defRPr/>
            </a:pPr>
            <a:r>
              <a:rPr lang="en-US" sz="2000" b="1" dirty="0">
                <a:solidFill>
                  <a:srgbClr val="0070C0"/>
                </a:solidFill>
              </a:rPr>
              <a:t>          	 color:#000000;</a:t>
            </a:r>
          </a:p>
          <a:p>
            <a:pPr>
              <a:defRPr/>
            </a:pPr>
            <a:r>
              <a:rPr lang="en-US" sz="2000" b="1" dirty="0">
                <a:solidFill>
                  <a:srgbClr val="0070C0"/>
                </a:solidFill>
              </a:rPr>
              <a:t>          	 font-</a:t>
            </a:r>
            <a:r>
              <a:rPr lang="en-US" sz="2000" b="1" dirty="0" err="1">
                <a:solidFill>
                  <a:srgbClr val="0070C0"/>
                </a:solidFill>
              </a:rPr>
              <a:t>family:Arial</a:t>
            </a:r>
            <a:r>
              <a:rPr lang="en-US" sz="2000" b="1" dirty="0">
                <a:solidFill>
                  <a:srgbClr val="0070C0"/>
                </a:solidFill>
              </a:rPr>
              <a:t>, sans-serif;</a:t>
            </a:r>
          </a:p>
          <a:p>
            <a:pPr>
              <a:defRPr/>
            </a:pPr>
            <a:r>
              <a:rPr lang="en-US" sz="2000" b="1" dirty="0">
                <a:solidFill>
                  <a:srgbClr val="0070C0"/>
                </a:solidFill>
              </a:rPr>
              <a:t>          	 font-size:90%; }</a:t>
            </a:r>
          </a:p>
          <a:p>
            <a:pPr>
              <a:defRPr/>
            </a:pPr>
            <a:r>
              <a:rPr lang="en-US" sz="2000" b="1" dirty="0">
                <a:solidFill>
                  <a:srgbClr val="0070C0"/>
                </a:solidFill>
              </a:rPr>
              <a:t>h2 {  color: #003366; }</a:t>
            </a:r>
          </a:p>
          <a:p>
            <a:pPr>
              <a:defRPr/>
            </a:pPr>
            <a:r>
              <a:rPr lang="en-US" sz="2000" b="1" dirty="0">
                <a:solidFill>
                  <a:srgbClr val="0070C0"/>
                </a:solidFill>
              </a:rPr>
              <a:t>.</a:t>
            </a:r>
            <a:r>
              <a:rPr lang="en-US" sz="2000" b="1" dirty="0" err="1">
                <a:solidFill>
                  <a:srgbClr val="0070C0"/>
                </a:solidFill>
              </a:rPr>
              <a:t>nav</a:t>
            </a:r>
            <a:r>
              <a:rPr lang="en-US" sz="2000" b="1" dirty="0">
                <a:solidFill>
                  <a:srgbClr val="0070C0"/>
                </a:solidFill>
              </a:rPr>
              <a:t> { font-size: 16px;</a:t>
            </a:r>
          </a:p>
          <a:p>
            <a:pPr>
              <a:defRPr/>
            </a:pPr>
            <a:r>
              <a:rPr lang="en-US" sz="2000" b="1" dirty="0">
                <a:solidFill>
                  <a:srgbClr val="0070C0"/>
                </a:solidFill>
              </a:rPr>
              <a:t>           font-weight: bold; }</a:t>
            </a:r>
          </a:p>
        </p:txBody>
      </p:sp>
      <p:sp>
        <p:nvSpPr>
          <p:cNvPr id="45061" name="Rectangle 2"/>
          <p:cNvSpPr>
            <a:spLocks noGrp="1" noChangeArrowheads="1"/>
          </p:cNvSpPr>
          <p:nvPr>
            <p:ph type="title"/>
          </p:nvPr>
        </p:nvSpPr>
        <p:spPr>
          <a:xfrm>
            <a:off x="2597150" y="76200"/>
            <a:ext cx="6308725" cy="1066800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External Style Sheets - 2</a:t>
            </a:r>
          </a:p>
        </p:txBody>
      </p:sp>
      <p:sp>
        <p:nvSpPr>
          <p:cNvPr id="43013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544636"/>
            <a:ext cx="7239000" cy="5008563"/>
          </a:xfrm>
        </p:spPr>
        <p:txBody>
          <a:bodyPr/>
          <a:lstStyle/>
          <a:p>
            <a:pPr lvl="1" eaLnBrk="1" hangingPunct="1"/>
            <a:r>
              <a:rPr lang="en-US" altLang="en-US" sz="2800" dirty="0">
                <a:latin typeface="Arial" pitchFamily="34" charset="0"/>
                <a:cs typeface="Arial" pitchFamily="34" charset="0"/>
              </a:rPr>
              <a:t>Multiple web pages can associate with the same external style sheet file.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dirty="0"/>
          </a:p>
        </p:txBody>
      </p:sp>
      <p:sp>
        <p:nvSpPr>
          <p:cNvPr id="43014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55738F7-5050-4F41-A24A-919AB3BFD240}" type="slidenum">
              <a:rPr lang="en-US" altLang="en-US" sz="1100" smtClean="0">
                <a:solidFill>
                  <a:srgbClr val="4D4D4D"/>
                </a:solidFill>
              </a:rPr>
              <a:pPr/>
              <a:t>4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sp>
        <p:nvSpPr>
          <p:cNvPr id="243723" name="AutoShape 11"/>
          <p:cNvSpPr>
            <a:spLocks noChangeArrowheads="1"/>
          </p:cNvSpPr>
          <p:nvPr/>
        </p:nvSpPr>
        <p:spPr bwMode="auto">
          <a:xfrm>
            <a:off x="7391400" y="4894263"/>
            <a:ext cx="1447800" cy="1219200"/>
          </a:xfrm>
          <a:prstGeom prst="roundRect">
            <a:avLst>
              <a:gd name="adj" fmla="val 16667"/>
            </a:avLst>
          </a:prstGeom>
          <a:solidFill>
            <a:srgbClr val="EAEAEA"/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endParaRPr lang="en-US" sz="1800">
              <a:solidFill>
                <a:srgbClr val="0070C0"/>
              </a:solidFill>
            </a:endParaRPr>
          </a:p>
        </p:txBody>
      </p:sp>
      <p:sp>
        <p:nvSpPr>
          <p:cNvPr id="43016" name="Text Box 13"/>
          <p:cNvSpPr txBox="1">
            <a:spLocks noChangeArrowheads="1"/>
          </p:cNvSpPr>
          <p:nvPr/>
        </p:nvSpPr>
        <p:spPr bwMode="auto">
          <a:xfrm>
            <a:off x="1676400" y="2514600"/>
            <a:ext cx="1073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en-US" altLang="en-US" dirty="0"/>
              <a:t>site.css</a:t>
            </a:r>
          </a:p>
        </p:txBody>
      </p:sp>
      <p:sp>
        <p:nvSpPr>
          <p:cNvPr id="243718" name="AutoShape 6"/>
          <p:cNvSpPr>
            <a:spLocks noChangeArrowheads="1"/>
          </p:cNvSpPr>
          <p:nvPr/>
        </p:nvSpPr>
        <p:spPr bwMode="auto">
          <a:xfrm>
            <a:off x="6172200" y="2667000"/>
            <a:ext cx="1447800" cy="1066800"/>
          </a:xfrm>
          <a:prstGeom prst="roundRect">
            <a:avLst>
              <a:gd name="adj" fmla="val 16667"/>
            </a:avLst>
          </a:prstGeom>
          <a:solidFill>
            <a:srgbClr val="EAEAEA"/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dirty="0">
                <a:solidFill>
                  <a:srgbClr val="0070C0"/>
                </a:solidFill>
              </a:rPr>
              <a:t>index.html</a:t>
            </a:r>
          </a:p>
        </p:txBody>
      </p:sp>
      <p:sp>
        <p:nvSpPr>
          <p:cNvPr id="243719" name="AutoShape 7"/>
          <p:cNvSpPr>
            <a:spLocks noChangeArrowheads="1"/>
          </p:cNvSpPr>
          <p:nvPr/>
        </p:nvSpPr>
        <p:spPr bwMode="auto">
          <a:xfrm>
            <a:off x="6515100" y="3429000"/>
            <a:ext cx="1485900" cy="1066800"/>
          </a:xfrm>
          <a:prstGeom prst="roundRect">
            <a:avLst>
              <a:gd name="adj" fmla="val 16667"/>
            </a:avLst>
          </a:prstGeom>
          <a:solidFill>
            <a:srgbClr val="EAEAEA"/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dirty="0">
                <a:solidFill>
                  <a:srgbClr val="0070C0"/>
                </a:solidFill>
              </a:rPr>
              <a:t>clients.html</a:t>
            </a:r>
          </a:p>
        </p:txBody>
      </p:sp>
      <p:sp>
        <p:nvSpPr>
          <p:cNvPr id="243720" name="AutoShape 8"/>
          <p:cNvSpPr>
            <a:spLocks noChangeArrowheads="1"/>
          </p:cNvSpPr>
          <p:nvPr/>
        </p:nvSpPr>
        <p:spPr bwMode="auto">
          <a:xfrm>
            <a:off x="6896100" y="4246563"/>
            <a:ext cx="1503363" cy="1066800"/>
          </a:xfrm>
          <a:prstGeom prst="roundRect">
            <a:avLst>
              <a:gd name="adj" fmla="val 16667"/>
            </a:avLst>
          </a:prstGeom>
          <a:solidFill>
            <a:srgbClr val="EAEAEA"/>
          </a:solidFill>
          <a:ln w="9525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/>
          <a:p>
            <a:pPr algn="ctr">
              <a:defRPr/>
            </a:pPr>
            <a:r>
              <a:rPr lang="en-US" dirty="0">
                <a:solidFill>
                  <a:srgbClr val="0070C0"/>
                </a:solidFill>
              </a:rPr>
              <a:t>about.html</a:t>
            </a:r>
          </a:p>
        </p:txBody>
      </p:sp>
      <p:sp>
        <p:nvSpPr>
          <p:cNvPr id="39948" name="Text Box 17"/>
          <p:cNvSpPr txBox="1">
            <a:spLocks noChangeArrowheads="1"/>
          </p:cNvSpPr>
          <p:nvPr/>
        </p:nvSpPr>
        <p:spPr bwMode="auto">
          <a:xfrm>
            <a:off x="7772400" y="5638800"/>
            <a:ext cx="8937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dirty="0">
                <a:solidFill>
                  <a:srgbClr val="0070C0"/>
                </a:solidFill>
              </a:rPr>
              <a:t>Etc…</a:t>
            </a:r>
          </a:p>
        </p:txBody>
      </p:sp>
    </p:spTree>
    <p:extLst>
      <p:ext uri="{BB962C8B-B14F-4D97-AF65-F5344CB8AC3E}">
        <p14:creationId xmlns:p14="http://schemas.microsoft.com/office/powerpoint/2010/main" val="1766679359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4" name="Rectangle 2"/>
          <p:cNvSpPr>
            <a:spLocks noGrp="1" noChangeArrowheads="1"/>
          </p:cNvSpPr>
          <p:nvPr>
            <p:ph type="title"/>
          </p:nvPr>
        </p:nvSpPr>
        <p:spPr>
          <a:xfrm>
            <a:off x="2597150" y="76200"/>
            <a:ext cx="6308725" cy="1066800"/>
          </a:xfrm>
        </p:spPr>
        <p:txBody>
          <a:bodyPr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link Element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919104" y="1517822"/>
            <a:ext cx="8117392" cy="52578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3200" dirty="0">
                <a:latin typeface="Arial" pitchFamily="34" charset="0"/>
                <a:cs typeface="Arial" pitchFamily="34" charset="0"/>
              </a:rPr>
              <a:t>A </a:t>
            </a:r>
            <a:r>
              <a:rPr lang="en-US" altLang="en-US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self-contained tag </a:t>
            </a:r>
          </a:p>
          <a:p>
            <a:pPr eaLnBrk="1" hangingPunct="1"/>
            <a:r>
              <a:rPr lang="en-US" altLang="en-US" sz="3200" dirty="0">
                <a:latin typeface="Arial" pitchFamily="34" charset="0"/>
                <a:cs typeface="Arial" pitchFamily="34" charset="0"/>
              </a:rPr>
              <a:t>Placed in the </a:t>
            </a:r>
            <a:r>
              <a:rPr lang="en-US" altLang="en-US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header section</a:t>
            </a:r>
          </a:p>
          <a:p>
            <a:pPr eaLnBrk="1" hangingPunct="1"/>
            <a:r>
              <a:rPr lang="en-US" altLang="en-US" sz="3200" dirty="0">
                <a:latin typeface="Arial" pitchFamily="34" charset="0"/>
                <a:cs typeface="Arial" pitchFamily="34" charset="0"/>
              </a:rPr>
              <a:t>Purpose: </a:t>
            </a:r>
            <a:r>
              <a:rPr lang="en-US" altLang="en-US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associates the external style </a:t>
            </a:r>
            <a:r>
              <a:rPr lang="en-US" altLang="en-US" sz="3200" dirty="0">
                <a:latin typeface="Arial" pitchFamily="34" charset="0"/>
                <a:cs typeface="Arial" pitchFamily="34" charset="0"/>
              </a:rPr>
              <a:t>sheet file </a:t>
            </a:r>
            <a:r>
              <a:rPr lang="en-US" altLang="en-US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with the web page</a:t>
            </a:r>
            <a:r>
              <a:rPr lang="en-US" altLang="en-US" sz="3200" dirty="0">
                <a:latin typeface="Arial" pitchFamily="34" charset="0"/>
                <a:cs typeface="Arial" pitchFamily="34" charset="0"/>
              </a:rPr>
              <a:t>. </a:t>
            </a:r>
          </a:p>
          <a:p>
            <a:pPr eaLnBrk="1" hangingPunct="1"/>
            <a:r>
              <a:rPr lang="en-US" altLang="en-US" sz="3200" dirty="0">
                <a:latin typeface="Arial" pitchFamily="34" charset="0"/>
                <a:cs typeface="Arial" pitchFamily="34" charset="0"/>
              </a:rPr>
              <a:t>Example: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dirty="0">
              <a:latin typeface="Courier New" pitchFamily="49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US" altLang="en-US" dirty="0">
              <a:latin typeface="Courier New" pitchFamily="49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US" altLang="en-US" dirty="0">
              <a:latin typeface="Courier New" pitchFamily="49" charset="0"/>
            </a:endParaRPr>
          </a:p>
          <a:p>
            <a:pPr>
              <a:buNone/>
            </a:pPr>
            <a:r>
              <a:rPr lang="en-GB" dirty="0"/>
              <a:t>To do:</a:t>
            </a:r>
          </a:p>
          <a:p>
            <a:pPr>
              <a:buNone/>
            </a:pPr>
            <a:r>
              <a:rPr lang="en-GB" dirty="0"/>
              <a:t>https://www.w3schools.com/css/css_howto.asp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dirty="0">
              <a:latin typeface="Courier New" pitchFamily="49" charset="0"/>
            </a:endParaRPr>
          </a:p>
        </p:txBody>
      </p:sp>
      <p:sp>
        <p:nvSpPr>
          <p:cNvPr id="44036" name="Slide Number Placeholder 5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39B4BE1-355E-4293-85E3-D7850B77F011}" type="slidenum">
              <a:rPr lang="en-US" altLang="en-US" sz="1100" smtClean="0">
                <a:solidFill>
                  <a:srgbClr val="4D4D4D"/>
                </a:solidFill>
              </a:rPr>
              <a:pPr/>
              <a:t>5</a:t>
            </a:fld>
            <a:endParaRPr lang="en-US" altLang="en-US" sz="1100">
              <a:solidFill>
                <a:srgbClr val="4D4D4D"/>
              </a:solidFill>
            </a:endParaRPr>
          </a:p>
        </p:txBody>
      </p:sp>
      <p:sp>
        <p:nvSpPr>
          <p:cNvPr id="40966" name="Text Box 4"/>
          <p:cNvSpPr txBox="1">
            <a:spLocks noChangeArrowheads="1"/>
          </p:cNvSpPr>
          <p:nvPr/>
        </p:nvSpPr>
        <p:spPr bwMode="auto">
          <a:xfrm>
            <a:off x="1403648" y="4365104"/>
            <a:ext cx="5664200" cy="830262"/>
          </a:xfrm>
          <a:prstGeom prst="rect">
            <a:avLst/>
          </a:prstGeom>
          <a:solidFill>
            <a:schemeClr val="hlink">
              <a:alpha val="40000"/>
            </a:schemeClr>
          </a:solidFill>
          <a:ln>
            <a:noFill/>
          </a:ln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defRPr/>
            </a:pPr>
            <a:r>
              <a:rPr lang="en-US" b="1" dirty="0">
                <a:solidFill>
                  <a:srgbClr val="0070C0"/>
                </a:solidFill>
              </a:rPr>
              <a:t>&lt;link </a:t>
            </a:r>
            <a:r>
              <a:rPr lang="en-US" b="1" dirty="0" err="1">
                <a:solidFill>
                  <a:srgbClr val="0070C0"/>
                </a:solidFill>
              </a:rPr>
              <a:t>rel</a:t>
            </a:r>
            <a:r>
              <a:rPr lang="en-US" b="1" dirty="0">
                <a:solidFill>
                  <a:srgbClr val="0070C0"/>
                </a:solidFill>
              </a:rPr>
              <a:t>="</a:t>
            </a:r>
            <a:r>
              <a:rPr lang="en-US" b="1" dirty="0" err="1">
                <a:solidFill>
                  <a:srgbClr val="0070C0"/>
                </a:solidFill>
              </a:rPr>
              <a:t>stylesheet</a:t>
            </a:r>
            <a:r>
              <a:rPr lang="en-US" b="1" dirty="0">
                <a:solidFill>
                  <a:srgbClr val="0070C0"/>
                </a:solidFill>
              </a:rPr>
              <a:t>" href="color.css"&gt;</a:t>
            </a:r>
          </a:p>
          <a:p>
            <a:pPr>
              <a:defRPr/>
            </a:pP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240063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254887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u="sng" dirty="0"/>
              <a:t>total width</a:t>
            </a:r>
            <a:r>
              <a:rPr lang="en-GB" dirty="0"/>
              <a:t> of an element that has the following style 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3617882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780091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Traditional box model:</a:t>
            </a:r>
          </a:p>
          <a:p>
            <a:pPr lvl="1"/>
            <a:r>
              <a:rPr lang="en-GB" b="1" dirty="0"/>
              <a:t>Total Element Width </a:t>
            </a:r>
            <a:r>
              <a:rPr lang="en-GB" dirty="0"/>
              <a:t>= width + padding + border + margin</a:t>
            </a:r>
          </a:p>
          <a:p>
            <a:r>
              <a:rPr lang="en-GB" dirty="0"/>
              <a:t>Can be confusing working out the width elements occupy.</a:t>
            </a:r>
          </a:p>
          <a:p>
            <a:r>
              <a:rPr lang="en-GB" dirty="0"/>
              <a:t>CSS3 introduced the box-sizing property to simplify this.</a:t>
            </a:r>
          </a:p>
        </p:txBody>
      </p:sp>
    </p:spTree>
    <p:extLst>
      <p:ext uri="{BB962C8B-B14F-4D97-AF65-F5344CB8AC3E}">
        <p14:creationId xmlns:p14="http://schemas.microsoft.com/office/powerpoint/2010/main" val="38534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new box-sizing property allows you to set the box-sizing to border-box: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5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box-sizing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5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border-box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This indicates that: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padding</a:t>
            </a:r>
            <a:r>
              <a:rPr lang="en-GB" dirty="0"/>
              <a:t> and </a:t>
            </a:r>
            <a:r>
              <a:rPr lang="en-GB" b="1" dirty="0"/>
              <a:t>border</a:t>
            </a:r>
            <a:r>
              <a:rPr lang="en-GB" dirty="0"/>
              <a:t> </a:t>
            </a:r>
            <a:r>
              <a:rPr lang="en-GB" b="1" i="1" dirty="0"/>
              <a:t>is included</a:t>
            </a:r>
            <a:r>
              <a:rPr lang="en-GB" dirty="0"/>
              <a:t> as part of the element’s total width and height. </a:t>
            </a:r>
          </a:p>
          <a:p>
            <a:pPr lvl="1"/>
            <a:r>
              <a:rPr lang="en-GB" dirty="0"/>
              <a:t>The element’s total width and/or height </a:t>
            </a:r>
            <a:r>
              <a:rPr lang="en-GB" b="1" i="1" dirty="0"/>
              <a:t>is what is specified in the CSS width and height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padding and border are </a:t>
            </a:r>
            <a:r>
              <a:rPr lang="en-GB" b="1" i="1" dirty="0"/>
              <a:t>subtracted</a:t>
            </a:r>
            <a:r>
              <a:rPr lang="en-GB" dirty="0"/>
              <a:t> from these values.</a:t>
            </a:r>
          </a:p>
          <a:p>
            <a:pPr lvl="1"/>
            <a:r>
              <a:rPr lang="en-GB" dirty="0"/>
              <a:t>To do:  https://www.w3schools.com/css/tryit.asp?filename=trycss3_box-sizing_old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48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</a:t>
            </a:r>
            <a:r>
              <a:rPr lang="en-GB" sz="1600" dirty="0">
                <a:solidFill>
                  <a:srgbClr val="FF0000"/>
                </a:solidFill>
              </a:rPr>
              <a:t>No padding or border</a:t>
            </a:r>
            <a:r>
              <a:rPr lang="en-GB" sz="16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.</a:t>
            </a:r>
          </a:p>
          <a:p>
            <a:r>
              <a:rPr lang="en-GB" sz="1600" dirty="0"/>
              <a:t>It’s bigger than the previous &lt;div&gt; because of the default  CSS box model – adds 10px to all 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6228184" y="5877272"/>
            <a:ext cx="2664296" cy="21602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348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HTML5 Semantic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Semantic elements are </a:t>
            </a:r>
            <a:r>
              <a:rPr lang="en-GB" b="1" i="1" dirty="0"/>
              <a:t>elements with meaning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replace the non-semantic elements, &lt;div&gt; and &lt;span&gt; which </a:t>
            </a:r>
            <a:r>
              <a:rPr lang="en-GB" i="1" dirty="0"/>
              <a:t>tell you nothing about their type of content</a:t>
            </a:r>
            <a:r>
              <a:rPr lang="en-GB" dirty="0"/>
              <a:t>.</a:t>
            </a:r>
          </a:p>
          <a:p>
            <a:r>
              <a:rPr lang="en-GB" dirty="0"/>
              <a:t>A semantic element clearly </a:t>
            </a:r>
            <a:r>
              <a:rPr lang="en-GB" b="1" dirty="0"/>
              <a:t>describes what its content represents</a:t>
            </a:r>
            <a:r>
              <a:rPr lang="en-GB" dirty="0"/>
              <a:t>, to the browser and also the developer(s). For example:</a:t>
            </a:r>
          </a:p>
          <a:p>
            <a:pPr lvl="1"/>
            <a:r>
              <a:rPr lang="en-GB" dirty="0"/>
              <a:t>&lt;table&gt;, &lt;form&gt;,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r>
              <a:rPr lang="en-GB" dirty="0"/>
              <a:t>&lt;header&gt;, &lt;footer&gt;, etc.</a:t>
            </a:r>
          </a:p>
          <a:p>
            <a:pPr lvl="1"/>
            <a:r>
              <a:rPr lang="en-GB" dirty="0"/>
              <a:t>https://www.w3schools.com/html/html5_semantic_elements.asp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02420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HTML5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02034753"/>
              </p:ext>
            </p:extLst>
          </p:nvPr>
        </p:nvGraphicFramePr>
        <p:xfrm>
          <a:off x="612775" y="1600201"/>
          <a:ext cx="8153400" cy="4937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269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264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&lt;article&gt;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an article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&lt;aside&gt;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content aside from the page content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&lt;details&gt;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additional details that the user can view or hide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figcaption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caption for a &lt;figure&gt;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1123">
                <a:tc>
                  <a:txBody>
                    <a:bodyPr/>
                    <a:lstStyle/>
                    <a:p>
                      <a:r>
                        <a:rPr lang="en-GB" sz="1600" dirty="0"/>
                        <a:t>&lt;figure&gt;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self-contained content, like illustrations, diagrams, photos, code listings,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&lt;footer&gt;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footer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&lt;header&gt;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a header for a document or section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&lt;main&gt;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Specifies the main content of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marked/highlighted 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</a:t>
                      </a:r>
                      <a:r>
                        <a:rPr lang="en-GB" sz="1600" dirty="0" err="1"/>
                        <a:t>nav</a:t>
                      </a:r>
                      <a:r>
                        <a:rPr lang="en-GB" sz="1600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navigation links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&lt;section&gt;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section in a document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&lt;summary&gt;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visible heading for a &lt;details&gt; element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2154">
                <a:tc>
                  <a:txBody>
                    <a:bodyPr/>
                    <a:lstStyle/>
                    <a:p>
                      <a:r>
                        <a:rPr lang="en-GB" sz="1600" dirty="0"/>
                        <a:t>&lt;time&gt;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Defines a date/time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092280" y="6581001"/>
            <a:ext cx="17886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hlinkClick r:id="rId3"/>
              </a:rPr>
              <a:t>See more on W3Schools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823675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Page Layout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58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78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(group content on the page that could stand alone – think of a newspaper article, blog or forum post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45796" y="6383774"/>
            <a:ext cx="894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 action="ppaction://hlinkfile"/>
              </a:rPr>
              <a:t>More...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77255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7995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Website content is usually displayed in a </a:t>
            </a:r>
            <a:r>
              <a:rPr lang="en-GB" b="1" dirty="0"/>
              <a:t>grid</a:t>
            </a:r>
            <a:r>
              <a:rPr lang="en-GB" dirty="0"/>
              <a:t>.</a:t>
            </a:r>
          </a:p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horizontally (</a:t>
            </a:r>
            <a:r>
              <a:rPr lang="en-GB" b="1" dirty="0"/>
              <a:t>rows</a:t>
            </a:r>
            <a:r>
              <a:rPr lang="en-GB" dirty="0"/>
              <a:t>) and vertically (</a:t>
            </a:r>
            <a:r>
              <a:rPr lang="en-GB" b="1" dirty="0"/>
              <a:t>columns</a:t>
            </a:r>
            <a:r>
              <a:rPr lang="en-GB" dirty="0"/>
              <a:t>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  <a:p>
            <a:r>
              <a:rPr lang="en-GB" dirty="0"/>
              <a:t>Alignment is about organising information to </a:t>
            </a:r>
            <a:r>
              <a:rPr lang="en-GB" b="1" i="1" dirty="0"/>
              <a:t>create and show order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02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The 960 Grid System</a:t>
            </a:r>
            <a:r>
              <a:rPr lang="en-GB" dirty="0"/>
              <a:t> </a:t>
            </a:r>
            <a:r>
              <a:rPr lang="en-GB" b="1" i="1" dirty="0"/>
              <a:t>was</a:t>
            </a:r>
            <a:r>
              <a:rPr lang="en-GB" dirty="0"/>
              <a:t> popular in web design.</a:t>
            </a:r>
          </a:p>
          <a:p>
            <a:pPr lvl="1"/>
            <a:r>
              <a:rPr lang="en-GB" dirty="0"/>
              <a:t>Grid has total width of 960px (hence the name).</a:t>
            </a:r>
          </a:p>
          <a:p>
            <a:r>
              <a:rPr lang="en-GB" dirty="0"/>
              <a:t>There were two versions:</a:t>
            </a:r>
          </a:p>
          <a:p>
            <a:pPr lvl="1"/>
            <a:r>
              <a:rPr lang="en-GB" dirty="0"/>
              <a:t>12 columns (the more popular)</a:t>
            </a:r>
          </a:p>
          <a:p>
            <a:pPr lvl="1"/>
            <a:r>
              <a:rPr lang="en-GB" dirty="0"/>
              <a:t>16 columns</a:t>
            </a:r>
          </a:p>
          <a:p>
            <a:r>
              <a:rPr lang="en-GB" dirty="0"/>
              <a:t>Modern web development use </a:t>
            </a:r>
            <a:r>
              <a:rPr lang="en-GB" dirty="0">
                <a:hlinkClick r:id="rId4"/>
              </a:rPr>
              <a:t>Responsive Grids</a:t>
            </a:r>
            <a:r>
              <a:rPr lang="en-GB" dirty="0"/>
              <a:t> (flexible – change based on the current device ).</a:t>
            </a:r>
          </a:p>
          <a:p>
            <a:pPr lvl="1"/>
            <a:r>
              <a:rPr lang="en-GB" dirty="0"/>
              <a:t>Most based on the 12-column 960 grid,</a:t>
            </a:r>
          </a:p>
        </p:txBody>
      </p:sp>
    </p:spTree>
    <p:extLst>
      <p:ext uri="{BB962C8B-B14F-4D97-AF65-F5344CB8AC3E}">
        <p14:creationId xmlns:p14="http://schemas.microsoft.com/office/powerpoint/2010/main" val="290108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71866" cy="4495800"/>
          </a:xfrm>
        </p:spPr>
        <p:txBody>
          <a:bodyPr/>
          <a:lstStyle/>
          <a:p>
            <a:r>
              <a:rPr lang="en-GB" dirty="0"/>
              <a:t>It 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gutter (padding or margin) of 10px on either side, giving a total gutter of 20px.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3789040"/>
            <a:ext cx="9318735" cy="2590308"/>
            <a:chOff x="-108520" y="4365104"/>
            <a:chExt cx="9318735" cy="2590308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590308"/>
              <a:chOff x="-108520" y="4468470"/>
              <a:chExt cx="9318735" cy="2590308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321116" y="5694302"/>
                <a:ext cx="239039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Gutter (padding/margin)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383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/>
              <a:t>The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CSS classes for the elements of the grid, usually:</a:t>
            </a:r>
          </a:p>
          <a:p>
            <a:r>
              <a:rPr lang="en-GB" b="1" dirty="0"/>
              <a:t>.container</a:t>
            </a:r>
            <a:r>
              <a:rPr lang="en-GB" dirty="0"/>
              <a:t>: representing the grid</a:t>
            </a:r>
          </a:p>
          <a:p>
            <a:r>
              <a:rPr lang="en-GB" b="1" dirty="0"/>
              <a:t>.row</a:t>
            </a:r>
            <a:r>
              <a:rPr lang="en-GB" dirty="0"/>
              <a:t>: representing a row</a:t>
            </a:r>
          </a:p>
          <a:p>
            <a:r>
              <a:rPr lang="en-GB" dirty="0"/>
              <a:t>For a 12-column version, you will need </a:t>
            </a:r>
            <a:r>
              <a:rPr lang="en-GB" b="1" dirty="0"/>
              <a:t>12 column classes</a:t>
            </a:r>
            <a:r>
              <a:rPr lang="en-GB" dirty="0"/>
              <a:t> representing when the content spans:</a:t>
            </a:r>
          </a:p>
          <a:p>
            <a:pPr lvl="1"/>
            <a:r>
              <a:rPr lang="en-GB" dirty="0"/>
              <a:t>1 column e.g.		</a:t>
            </a:r>
            <a:r>
              <a:rPr lang="en-GB" b="1" dirty="0"/>
              <a:t>.col-1</a:t>
            </a:r>
          </a:p>
          <a:p>
            <a:pPr lvl="1"/>
            <a:r>
              <a:rPr lang="en-GB" dirty="0"/>
              <a:t>2 columns e.g.		</a:t>
            </a:r>
            <a:r>
              <a:rPr lang="en-GB" b="1" dirty="0"/>
              <a:t>.col-2</a:t>
            </a:r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12 columns e.g.	</a:t>
            </a:r>
            <a:r>
              <a:rPr lang="en-GB" b="1" dirty="0"/>
              <a:t>.col-12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380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 </a:t>
            </a:r>
            <a:br>
              <a:rPr lang="en-GB" dirty="0"/>
            </a:br>
            <a:r>
              <a:rPr lang="en-GB" sz="3100" dirty="0"/>
              <a:t>The 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21876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/>
              <a:t>The CSS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trickiest part specifying the CSS for the grid elements is the CSS to make the </a:t>
            </a:r>
            <a:r>
              <a:rPr lang="en-GB" b="1" i="1" dirty="0"/>
              <a:t>columns stack side by side</a:t>
            </a:r>
            <a:r>
              <a:rPr lang="en-GB" dirty="0"/>
              <a:t>.</a:t>
            </a:r>
          </a:p>
          <a:p>
            <a:r>
              <a:rPr lang="en-GB" dirty="0"/>
              <a:t>Three main ways to achieve this:</a:t>
            </a:r>
          </a:p>
          <a:p>
            <a:pPr lvl="1"/>
            <a:r>
              <a:rPr lang="en-GB" b="1" dirty="0"/>
              <a:t>CSS Floats</a:t>
            </a:r>
            <a:r>
              <a:rPr lang="en-GB" dirty="0"/>
              <a:t>: old, but tried and tested and supported by old browsers.</a:t>
            </a:r>
          </a:p>
          <a:p>
            <a:pPr lvl="1"/>
            <a:r>
              <a:rPr lang="en-GB" b="1" dirty="0"/>
              <a:t>CSS Flexbox</a:t>
            </a:r>
            <a:r>
              <a:rPr lang="en-GB" dirty="0"/>
              <a:t>: new with CSS3, but </a:t>
            </a:r>
            <a:r>
              <a:rPr lang="en-GB" dirty="0">
                <a:hlinkClick r:id="rId3"/>
              </a:rPr>
              <a:t>not really the best for page layout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CSS display: grid</a:t>
            </a:r>
            <a:r>
              <a:rPr lang="en-GB" dirty="0"/>
              <a:t>, new and supported by modern browsers.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Activity1 :  Read more about the different options.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23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Grid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Grid Frameworks contain </a:t>
            </a:r>
            <a:r>
              <a:rPr lang="en-GB" b="1" i="1" dirty="0"/>
              <a:t>ready-made CSS classes</a:t>
            </a:r>
            <a:r>
              <a:rPr lang="en-GB" dirty="0"/>
              <a:t> that you can use for website layouts.</a:t>
            </a:r>
          </a:p>
          <a:p>
            <a:r>
              <a:rPr lang="en-GB" dirty="0"/>
              <a:t>When looking for a framework to use, look for </a:t>
            </a:r>
            <a:r>
              <a:rPr lang="en-GB" dirty="0">
                <a:hlinkClick r:id="rId3"/>
              </a:rPr>
              <a:t>Responsive Grid Frameworks</a:t>
            </a:r>
            <a:r>
              <a:rPr lang="en-GB" dirty="0"/>
              <a:t>.</a:t>
            </a:r>
          </a:p>
          <a:p>
            <a:r>
              <a:rPr lang="en-GB" dirty="0"/>
              <a:t>We will be using the popular CSS framework, </a:t>
            </a:r>
            <a:r>
              <a:rPr lang="en-GB" b="1" dirty="0"/>
              <a:t>Bootstrap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Example:https</a:t>
            </a:r>
            <a:r>
              <a:rPr lang="en-GB" dirty="0"/>
              <a:t>://www.w3schools.com/bootstrap4/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87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CSS Grid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Bootstrap</a:t>
            </a:r>
            <a:r>
              <a:rPr lang="en-GB" dirty="0"/>
              <a:t> is a CSS framework providing front-end website solutions.</a:t>
            </a:r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Bootstrap’s grid</a:t>
            </a:r>
            <a:r>
              <a:rPr lang="en-GB" dirty="0"/>
              <a:t> is a 12-column, responsive CSS grid framework.</a:t>
            </a:r>
          </a:p>
          <a:p>
            <a:r>
              <a:rPr lang="en-GB" dirty="0"/>
              <a:t>Bootstrap 4 is the current version and it supports 5 different grid layout widths:</a:t>
            </a:r>
          </a:p>
          <a:p>
            <a:pPr lvl="1"/>
            <a:r>
              <a:rPr lang="en-GB" dirty="0"/>
              <a:t>Extra small devices</a:t>
            </a:r>
          </a:p>
          <a:p>
            <a:pPr lvl="1"/>
            <a:r>
              <a:rPr lang="en-GB" dirty="0"/>
              <a:t>Small (</a:t>
            </a:r>
            <a:r>
              <a:rPr lang="en-GB" dirty="0" err="1"/>
              <a:t>sm</a:t>
            </a:r>
            <a:r>
              <a:rPr lang="en-GB" dirty="0"/>
              <a:t>) devices</a:t>
            </a:r>
          </a:p>
          <a:p>
            <a:pPr lvl="1"/>
            <a:r>
              <a:rPr lang="en-GB" dirty="0"/>
              <a:t>Medium (md) devices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Activity: comparison between these 5 different grid layout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427984" y="4509120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Large (</a:t>
            </a:r>
            <a:r>
              <a:rPr lang="en-GB" sz="2600" dirty="0" err="1">
                <a:solidFill>
                  <a:prstClr val="black"/>
                </a:solidFill>
              </a:rPr>
              <a:t>lg</a:t>
            </a:r>
            <a:r>
              <a:rPr lang="en-GB" sz="2600" dirty="0">
                <a:solidFill>
                  <a:prstClr val="black"/>
                </a:solidFill>
              </a:rPr>
              <a:t>) devices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Extra large (xl) devices</a:t>
            </a:r>
          </a:p>
        </p:txBody>
      </p:sp>
    </p:spTree>
    <p:extLst>
      <p:ext uri="{BB962C8B-B14F-4D97-AF65-F5344CB8AC3E}">
        <p14:creationId xmlns:p14="http://schemas.microsoft.com/office/powerpoint/2010/main" val="247691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 (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)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 (md)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 (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 (xl)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512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Containers</a:t>
            </a:r>
            <a:r>
              <a:rPr lang="en-GB" dirty="0"/>
              <a:t> are the most basic element in the Bootstrap grid.</a:t>
            </a:r>
          </a:p>
          <a:p>
            <a:pPr lvl="1"/>
            <a:r>
              <a:rPr lang="en-GB" dirty="0"/>
              <a:t>A container </a:t>
            </a:r>
            <a:r>
              <a:rPr lang="en-GB" b="1" i="1" dirty="0"/>
              <a:t>represents a grid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Rows and columns are nested inside containers.</a:t>
            </a:r>
          </a:p>
          <a:p>
            <a:r>
              <a:rPr lang="en-GB" dirty="0"/>
              <a:t>Two container CSS classes: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a </a:t>
            </a:r>
            <a:r>
              <a:rPr lang="en-GB" i="1" dirty="0"/>
              <a:t>fixed-width</a:t>
            </a:r>
            <a:r>
              <a:rPr lang="en-GB" dirty="0"/>
              <a:t> grid centred by default.</a:t>
            </a:r>
          </a:p>
          <a:p>
            <a:pPr lvl="2"/>
            <a:r>
              <a:rPr lang="en-GB" dirty="0"/>
              <a:t>Constrains the grid width to max value.</a:t>
            </a:r>
          </a:p>
          <a:p>
            <a:pPr lvl="1"/>
            <a:r>
              <a:rPr lang="en-GB" b="1" dirty="0"/>
              <a:t>.container-fluid</a:t>
            </a:r>
            <a:r>
              <a:rPr lang="en-GB" dirty="0"/>
              <a:t>: a </a:t>
            </a:r>
            <a:r>
              <a:rPr lang="en-GB" i="1" dirty="0"/>
              <a:t>100% full-width </a:t>
            </a:r>
            <a:r>
              <a:rPr lang="en-GB" dirty="0"/>
              <a:t>grid (https://getbootstrap.com/docs/5.0/layout/containers/).</a:t>
            </a:r>
          </a:p>
        </p:txBody>
      </p:sp>
    </p:spTree>
    <p:extLst>
      <p:ext uri="{BB962C8B-B14F-4D97-AF65-F5344CB8AC3E}">
        <p14:creationId xmlns:p14="http://schemas.microsoft.com/office/powerpoint/2010/main" val="141357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Rows come next and are </a:t>
            </a:r>
            <a:r>
              <a:rPr lang="en-GB" b="1" i="1" dirty="0"/>
              <a:t>parents of columns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are used to create </a:t>
            </a:r>
            <a:r>
              <a:rPr lang="en-GB" b="1" dirty="0"/>
              <a:t>horizontal groups</a:t>
            </a:r>
            <a:r>
              <a:rPr lang="en-GB" dirty="0"/>
              <a:t> of columns to ensure columns line up properly.</a:t>
            </a:r>
          </a:p>
          <a:p>
            <a:r>
              <a:rPr lang="en-GB" dirty="0"/>
              <a:t>Rows are usually children of:</a:t>
            </a:r>
          </a:p>
          <a:p>
            <a:pPr lvl="1"/>
            <a:r>
              <a:rPr lang="en-GB" dirty="0"/>
              <a:t>Containers</a:t>
            </a:r>
          </a:p>
          <a:p>
            <a:pPr lvl="1"/>
            <a:r>
              <a:rPr lang="en-GB" dirty="0"/>
              <a:t>Columns (to create a nested grid) </a:t>
            </a:r>
          </a:p>
          <a:p>
            <a:r>
              <a:rPr lang="en-GB" dirty="0"/>
              <a:t>The CSS class is </a:t>
            </a:r>
            <a:r>
              <a:rPr lang="en-GB" b="1" dirty="0"/>
              <a:t>.row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27984" y="4653136"/>
            <a:ext cx="461697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97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Content is placed within columns</a:t>
            </a:r>
            <a:r>
              <a:rPr lang="en-GB" dirty="0"/>
              <a:t> and columns are </a:t>
            </a:r>
            <a:r>
              <a:rPr lang="en-GB" b="1" i="1" dirty="0"/>
              <a:t>children of rows</a:t>
            </a:r>
            <a:r>
              <a:rPr lang="en-GB" dirty="0"/>
              <a:t>.</a:t>
            </a:r>
          </a:p>
          <a:p>
            <a:r>
              <a:rPr lang="en-GB" dirty="0"/>
              <a:t>There are 12 CSS column classes for each of the five grid sizes: </a:t>
            </a:r>
            <a:r>
              <a:rPr lang="en-GB" b="1" dirty="0"/>
              <a:t>.col-size-n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12648" y="3848100"/>
          <a:ext cx="8153400" cy="2494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368800">
                  <a:extLst>
                    <a:ext uri="{9D8B030D-6E8A-4147-A177-3AD203B41FA5}">
                      <a16:colId xmlns:a16="http://schemas.microsoft.com/office/drawing/2014/main" val="1024689888"/>
                    </a:ext>
                  </a:extLst>
                </a:gridCol>
                <a:gridCol w="1280510">
                  <a:extLst>
                    <a:ext uri="{9D8B030D-6E8A-4147-A177-3AD203B41FA5}">
                      <a16:colId xmlns:a16="http://schemas.microsoft.com/office/drawing/2014/main" val="2719279525"/>
                    </a:ext>
                  </a:extLst>
                </a:gridCol>
                <a:gridCol w="2504090">
                  <a:extLst>
                    <a:ext uri="{9D8B030D-6E8A-4147-A177-3AD203B41FA5}">
                      <a16:colId xmlns:a16="http://schemas.microsoft.com/office/drawing/2014/main" val="23976192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Device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CSS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CSS Classes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81397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Extra</a:t>
                      </a:r>
                      <a:r>
                        <a:rPr lang="en-GB" b="1" baseline="0" dirty="0"/>
                        <a:t> small devices </a:t>
                      </a:r>
                      <a:r>
                        <a:rPr lang="en-GB" baseline="0" dirty="0"/>
                        <a:t>(portrait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col-1, …, col-12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06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Small devices </a:t>
                      </a:r>
                      <a:r>
                        <a:rPr lang="en-GB" dirty="0"/>
                        <a:t>(landscape</a:t>
                      </a:r>
                      <a:r>
                        <a:rPr lang="en-GB" baseline="0" dirty="0"/>
                        <a:t>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sm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sm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038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Medium devices </a:t>
                      </a:r>
                      <a:r>
                        <a:rPr lang="en-GB" dirty="0"/>
                        <a:t>(tablets)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md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md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281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Large devices </a:t>
                      </a:r>
                      <a:r>
                        <a:rPr lang="en-GB" dirty="0"/>
                        <a:t>(desktops,</a:t>
                      </a:r>
                      <a:r>
                        <a:rPr lang="en-GB" baseline="0" dirty="0"/>
                        <a:t>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lg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lg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3562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Extra large devices </a:t>
                      </a:r>
                      <a:r>
                        <a:rPr lang="en-GB" dirty="0"/>
                        <a:t>(large desktops,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tvs</a:t>
                      </a:r>
                      <a:r>
                        <a:rPr lang="en-GB" baseline="0" dirty="0"/>
                        <a:t>,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xl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xl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535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85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556" y="0"/>
            <a:ext cx="815340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169498616"/>
              </p:ext>
            </p:extLst>
          </p:nvPr>
        </p:nvGraphicFramePr>
        <p:xfrm>
          <a:off x="604556" y="1268760"/>
          <a:ext cx="8153400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285104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54243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6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6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="col-3"&gt;&lt;/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6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="col-9"&gt;&lt;/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6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1703">
                <a:tc gridSpan="3">
                  <a:txBody>
                    <a:bodyPr/>
                    <a:lstStyle/>
                    <a:p>
                      <a:r>
                        <a:rPr lang="en-GB" dirty="0"/>
                        <a:t>col-3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25880084-2F1A-47AD-9448-7F0AF8D0EEE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74513913"/>
              </p:ext>
            </p:extLst>
          </p:nvPr>
        </p:nvGraphicFramePr>
        <p:xfrm>
          <a:off x="604556" y="3998168"/>
          <a:ext cx="8153400" cy="26164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3907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10583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6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6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="col-6"&gt;&lt;/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6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="col-6"&gt;&lt;/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6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6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6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3373">
                <a:tc gridSpan="6">
                  <a:txBody>
                    <a:bodyPr/>
                    <a:lstStyle/>
                    <a:p>
                      <a:r>
                        <a:rPr lang="en-GB" dirty="0"/>
                        <a:t>col-6 (spans across</a:t>
                      </a:r>
                      <a:r>
                        <a:rPr lang="en-GB" baseline="0" dirty="0"/>
                        <a:t> 6 columns)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6576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937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48318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Specifies how an element should float i.e. to the </a:t>
            </a:r>
            <a:r>
              <a:rPr lang="en-GB" b="1" dirty="0"/>
              <a:t>left</a:t>
            </a:r>
            <a:r>
              <a:rPr lang="en-GB" dirty="0"/>
              <a:t> or to the </a:t>
            </a:r>
            <a:r>
              <a:rPr lang="en-GB" b="1" dirty="0"/>
              <a:t>right</a:t>
            </a:r>
            <a:r>
              <a:rPr lang="en-GB" dirty="0"/>
              <a:t>.</a:t>
            </a:r>
          </a:p>
          <a:p>
            <a:r>
              <a:rPr lang="en-GB" dirty="0"/>
              <a:t>Used to position elements horizontally:</a:t>
            </a:r>
          </a:p>
          <a:p>
            <a:pPr lvl="1"/>
            <a:r>
              <a:rPr lang="en-GB" dirty="0"/>
              <a:t>Moves an element as far to the left or right within its parent element.</a:t>
            </a:r>
          </a:p>
          <a:p>
            <a:pPr lvl="1"/>
            <a:r>
              <a:rPr lang="en-GB" dirty="0"/>
              <a:t>If there is not enough room for the element, it moves it down to the next line.</a:t>
            </a:r>
          </a:p>
          <a:p>
            <a:pPr lvl="2"/>
            <a:r>
              <a:rPr lang="en-GB" dirty="0"/>
              <a:t>(Think of how text continues on a line till there is no more room, then wraps round to the next line)</a:t>
            </a:r>
          </a:p>
          <a:p>
            <a:pPr lvl="2"/>
            <a:r>
              <a:rPr lang="en-GB" dirty="0"/>
              <a:t>To do: https://www.w3schools.com/cssref/tryit.asp?filename=trycss_float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6096000"/>
            <a:ext cx="1872208" cy="645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left;</a:t>
            </a:r>
          </a:p>
        </p:txBody>
      </p:sp>
      <p:sp>
        <p:nvSpPr>
          <p:cNvPr id="5" name="Rectangle 4"/>
          <p:cNvSpPr/>
          <p:nvPr/>
        </p:nvSpPr>
        <p:spPr>
          <a:xfrm>
            <a:off x="6893840" y="6096000"/>
            <a:ext cx="1872208" cy="6453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right;</a:t>
            </a:r>
          </a:p>
        </p:txBody>
      </p:sp>
    </p:spTree>
    <p:extLst>
      <p:ext uri="{BB962C8B-B14F-4D97-AF65-F5344CB8AC3E}">
        <p14:creationId xmlns:p14="http://schemas.microsoft.com/office/powerpoint/2010/main" val="1307090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with Floating Elements: I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/>
          <a:lstStyle/>
          <a:p>
            <a:r>
              <a:rPr lang="en-GB" dirty="0"/>
              <a:t>If a parent element contains all floating elements, its height is automatically collapsed to zero </a:t>
            </a:r>
          </a:p>
          <a:p>
            <a:pPr lvl="1"/>
            <a:r>
              <a:rPr lang="en-GB" dirty="0"/>
              <a:t>(think floating in the air – washing on a line)!</a:t>
            </a:r>
          </a:p>
          <a:p>
            <a:r>
              <a:rPr lang="en-GB" dirty="0"/>
              <a:t>To fix this problem, you need to add </a:t>
            </a:r>
            <a:r>
              <a:rPr lang="en-GB" b="1" dirty="0"/>
              <a:t>overflow: auto;</a:t>
            </a:r>
            <a:r>
              <a:rPr lang="en-GB" dirty="0"/>
              <a:t> CSS property to the parent element.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970961" y="4418965"/>
            <a:ext cx="2573517" cy="695326"/>
            <a:chOff x="970961" y="3855562"/>
            <a:chExt cx="2573517" cy="695326"/>
          </a:xfrm>
        </p:grpSpPr>
        <p:sp>
          <p:nvSpPr>
            <p:cNvPr id="7" name="Rectangle 6"/>
            <p:cNvSpPr/>
            <p:nvPr/>
          </p:nvSpPr>
          <p:spPr>
            <a:xfrm>
              <a:off x="970961" y="3855562"/>
              <a:ext cx="2573517" cy="45719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5522" y="3855563"/>
              <a:ext cx="695325" cy="695325"/>
            </a:xfrm>
            <a:prstGeom prst="rect">
              <a:avLst/>
            </a:prstGeom>
          </p:spPr>
        </p:pic>
        <p:pic>
          <p:nvPicPr>
            <p:cNvPr id="9" name="Picture 8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197" y="3855563"/>
              <a:ext cx="695325" cy="695325"/>
            </a:xfrm>
            <a:prstGeom prst="rect">
              <a:avLst/>
            </a:prstGeom>
          </p:spPr>
        </p:pic>
        <p:pic>
          <p:nvPicPr>
            <p:cNvPr id="10" name="Picture 9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2872" y="3855563"/>
              <a:ext cx="695325" cy="695325"/>
            </a:xfrm>
            <a:prstGeom prst="rect">
              <a:avLst/>
            </a:prstGeom>
          </p:spPr>
        </p:pic>
      </p:grpSp>
      <p:sp>
        <p:nvSpPr>
          <p:cNvPr id="12" name="Rectangle 11"/>
          <p:cNvSpPr/>
          <p:nvPr/>
        </p:nvSpPr>
        <p:spPr>
          <a:xfrm>
            <a:off x="5084639" y="4418965"/>
            <a:ext cx="2448956" cy="7635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47" y="4447247"/>
            <a:ext cx="695325" cy="695325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022" y="4447247"/>
            <a:ext cx="695325" cy="695325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697" y="4447247"/>
            <a:ext cx="695325" cy="69532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26243" y="5672731"/>
            <a:ext cx="3836710" cy="7541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collapsed as smiley images are all set to float: left;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377072" y="4464684"/>
            <a:ext cx="718450" cy="1208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780960" y="5678288"/>
            <a:ext cx="4151329" cy="1135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expanded because has the overflow: auto; property.</a:t>
            </a:r>
          </a:p>
          <a:p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div.smileys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overflow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19" idx="0"/>
          </p:cNvCxnSpPr>
          <p:nvPr/>
        </p:nvCxnSpPr>
        <p:spPr>
          <a:xfrm flipH="1" flipV="1">
            <a:off x="6570482" y="5182538"/>
            <a:ext cx="286143" cy="49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908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width of each column in the 960 grid system for the 12-column version?</a:t>
            </a:r>
          </a:p>
          <a:p>
            <a:pPr lvl="1"/>
            <a:r>
              <a:rPr lang="en-GB" dirty="0"/>
              <a:t>The gutter between each column is 20px (10px on each side of a column, including the two end columns).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108520" y="3933056"/>
            <a:ext cx="9318735" cy="2389530"/>
            <a:chOff x="-108520" y="4365104"/>
            <a:chExt cx="9318735" cy="2389530"/>
          </a:xfrm>
        </p:grpSpPr>
        <p:grpSp>
          <p:nvGrpSpPr>
            <p:cNvPr id="5" name="Group 4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8" name="Straight Arrow Connector 7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Padding (aka gutter)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124378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709120"/>
          </a:xfrm>
        </p:spPr>
        <p:txBody>
          <a:bodyPr>
            <a:normAutofit/>
          </a:bodyPr>
          <a:lstStyle/>
          <a:p>
            <a:r>
              <a:rPr lang="en-GB" b="1" dirty="0"/>
              <a:t>Try all page layouts shown in slide no 15.</a:t>
            </a:r>
          </a:p>
        </p:txBody>
      </p:sp>
    </p:spTree>
    <p:extLst>
      <p:ext uri="{BB962C8B-B14F-4D97-AF65-F5344CB8AC3E}">
        <p14:creationId xmlns:p14="http://schemas.microsoft.com/office/powerpoint/2010/main" val="13999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</TotalTime>
  <Words>4022</Words>
  <Application>Microsoft Office PowerPoint</Application>
  <PresentationFormat>On-screen Show (4:3)</PresentationFormat>
  <Paragraphs>630</Paragraphs>
  <Slides>33</Slides>
  <Notes>22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  <vt:variant>
        <vt:lpstr>Custom Shows</vt:lpstr>
      </vt:variant>
      <vt:variant>
        <vt:i4>1</vt:i4>
      </vt:variant>
    </vt:vector>
  </HeadingPairs>
  <TitlesOfParts>
    <vt:vector size="43" baseType="lpstr">
      <vt:lpstr>Arial</vt:lpstr>
      <vt:lpstr>Calibri</vt:lpstr>
      <vt:lpstr>Cambria</vt:lpstr>
      <vt:lpstr>Consolas</vt:lpstr>
      <vt:lpstr>Courier New</vt:lpstr>
      <vt:lpstr>Times New Roman</vt:lpstr>
      <vt:lpstr>Wingdings</vt:lpstr>
      <vt:lpstr>Wingdings 2</vt:lpstr>
      <vt:lpstr>Median</vt:lpstr>
      <vt:lpstr>External CSS and CSS Page Layouts</vt:lpstr>
      <vt:lpstr>Today’s Lecture</vt:lpstr>
      <vt:lpstr>External Style Sheets - 1</vt:lpstr>
      <vt:lpstr>External Style Sheets - 2</vt:lpstr>
      <vt:lpstr>link Element</vt:lpstr>
      <vt:lpstr>The CSS Box Model</vt:lpstr>
      <vt:lpstr>Exercise</vt:lpstr>
      <vt:lpstr>Exercise Solution</vt:lpstr>
      <vt:lpstr>The CSS Box Model</vt:lpstr>
      <vt:lpstr>CSS3 Box Sizing</vt:lpstr>
      <vt:lpstr>CSS3 Box Sizing</vt:lpstr>
      <vt:lpstr>HTML5 Semantic Elements</vt:lpstr>
      <vt:lpstr>HTML5 Semantic Elements</vt:lpstr>
      <vt:lpstr>Page Layout Semantic Elements</vt:lpstr>
      <vt:lpstr>Page Layouts</vt:lpstr>
      <vt:lpstr>Page Layouts</vt:lpstr>
      <vt:lpstr>960 Grid System</vt:lpstr>
      <vt:lpstr>The 12-Column 960 Grid System</vt:lpstr>
      <vt:lpstr>Grid Systems in Web Design: The CSS</vt:lpstr>
      <vt:lpstr>Grid Systems In Web Design:  The Design</vt:lpstr>
      <vt:lpstr>Grid Systems in Web Design: The CSS</vt:lpstr>
      <vt:lpstr>CSS Grid Frameworks</vt:lpstr>
      <vt:lpstr>Bootstrap’s CSS Grid</vt:lpstr>
      <vt:lpstr>Bootstrap 4 Flexible Grid System</vt:lpstr>
      <vt:lpstr>Bootstrap Grid: Containers</vt:lpstr>
      <vt:lpstr>Bootstrap Grid: Rows</vt:lpstr>
      <vt:lpstr>Bootstrap Grid: Columns</vt:lpstr>
      <vt:lpstr>Grid Example Extra Small Devices</vt:lpstr>
      <vt:lpstr>Grid Example Extra Small Devices</vt:lpstr>
      <vt:lpstr>CSS Float</vt:lpstr>
      <vt:lpstr>Problems with Floating Elements: I</vt:lpstr>
      <vt:lpstr>Activity 2</vt:lpstr>
      <vt:lpstr>Activity 3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Abida Danish</cp:lastModifiedBy>
  <cp:revision>1509</cp:revision>
  <cp:lastPrinted>2014-09-29T16:21:25Z</cp:lastPrinted>
  <dcterms:created xsi:type="dcterms:W3CDTF">2013-09-18T07:00:31Z</dcterms:created>
  <dcterms:modified xsi:type="dcterms:W3CDTF">2021-11-06T20:09:06Z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