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28" r:id="rId1"/>
  </p:sldMasterIdLst>
  <p:notesMasterIdLst>
    <p:notesMasterId r:id="rId12"/>
  </p:notesMasterIdLst>
  <p:sldIdLst>
    <p:sldId id="256" r:id="rId2"/>
    <p:sldId id="257" r:id="rId3"/>
    <p:sldId id="258" r:id="rId4"/>
    <p:sldId id="259" r:id="rId5"/>
    <p:sldId id="260" r:id="rId6"/>
    <p:sldId id="261" r:id="rId7"/>
    <p:sldId id="262" r:id="rId8"/>
    <p:sldId id="263" r:id="rId9"/>
    <p:sldId id="264" r:id="rId10"/>
    <p:sldId id="265" r:id="rId1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3503" autoAdjust="0"/>
  </p:normalViewPr>
  <p:slideViewPr>
    <p:cSldViewPr>
      <p:cViewPr varScale="1">
        <p:scale>
          <a:sx n="62" d="100"/>
          <a:sy n="62" d="100"/>
        </p:scale>
        <p:origin x="2050" y="6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presProps" Target="presProps.xml" /><Relationship Id="rId3" Type="http://schemas.openxmlformats.org/officeDocument/2006/relationships/slide" Target="slides/slide2.xml" /><Relationship Id="rId7" Type="http://schemas.openxmlformats.org/officeDocument/2006/relationships/slide" Target="slides/slide6.xml" /><Relationship Id="rId12" Type="http://schemas.openxmlformats.org/officeDocument/2006/relationships/notesMaster" Target="notesMasters/notesMaster1.xml" /><Relationship Id="rId2" Type="http://schemas.openxmlformats.org/officeDocument/2006/relationships/slide" Target="slides/slide1.xml" /><Relationship Id="rId16" Type="http://schemas.openxmlformats.org/officeDocument/2006/relationships/tableStyles" Target="tableStyles.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slide" Target="slides/slide10.xml" /><Relationship Id="rId5" Type="http://schemas.openxmlformats.org/officeDocument/2006/relationships/slide" Target="slides/slide4.xml" /><Relationship Id="rId15" Type="http://schemas.openxmlformats.org/officeDocument/2006/relationships/theme" Target="theme/theme1.xml" /><Relationship Id="rId10" Type="http://schemas.openxmlformats.org/officeDocument/2006/relationships/slide" Target="slides/slide9.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viewProps" Target="viewProps.xml" /></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541D7DA-F39B-453A-BDFA-B2439B6959F5}" type="datetimeFigureOut">
              <a:rPr lang="en-GB" smtClean="0"/>
              <a:t>11/11/2023</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76FB061-4592-47D9-BB86-549B785C6511}" type="slidenum">
              <a:rPr lang="en-GB" smtClean="0"/>
              <a:t>‹#›</a:t>
            </a:fld>
            <a:endParaRPr lang="en-GB"/>
          </a:p>
        </p:txBody>
      </p:sp>
    </p:spTree>
    <p:extLst>
      <p:ext uri="{BB962C8B-B14F-4D97-AF65-F5344CB8AC3E}">
        <p14:creationId xmlns:p14="http://schemas.microsoft.com/office/powerpoint/2010/main" val="8340094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 /><Relationship Id="rId1" Type="http://schemas.openxmlformats.org/officeDocument/2006/relationships/notesMaster" Target="../notesMasters/notesMaster1.xml" /></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 /><Relationship Id="rId1" Type="http://schemas.openxmlformats.org/officeDocument/2006/relationships/notesMaster" Target="../notesMasters/notesMaster1.xml" /></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 /><Relationship Id="rId1" Type="http://schemas.openxmlformats.org/officeDocument/2006/relationships/notesMaster" Target="../notesMasters/notesMaster1.xml" /></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 /><Relationship Id="rId1" Type="http://schemas.openxmlformats.org/officeDocument/2006/relationships/notesMaster" Target="../notesMasters/notesMaster1.xml" /></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 /><Relationship Id="rId1" Type="http://schemas.openxmlformats.org/officeDocument/2006/relationships/notesMaster" Target="../notesMasters/notesMaster1.xml" /></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 /><Relationship Id="rId1" Type="http://schemas.openxmlformats.org/officeDocument/2006/relationships/notesMaster" Target="../notesMasters/notesMaster1.xml" /></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presentation will highlight the principles of an employee engagement mode in order to maintain the proper standards of housekeeping and cleanliness measure to ensure the cleanliness of rooms in order to gain the satisfaction of the guests. To obtain the appropriate measure of cleaning there is the checklist to maintain in order to successfully implement the task. That checklist involves daily cleaning task such as changing shower curtains in every 1 or 2 days, change of pillow protector in 1 or 2 days and also before new guest arrival, clean bathroom extract along with Air </a:t>
            </a:r>
            <a:r>
              <a:rPr lang="en-US" dirty="0" err="1"/>
              <a:t>conditione</a:t>
            </a:r>
            <a:r>
              <a:rPr lang="en-US" dirty="0"/>
              <a:t> filters daily, change mattress cover daily and also clean the dust and wipe the floor. </a:t>
            </a:r>
            <a:endParaRPr lang="en-GB" dirty="0"/>
          </a:p>
        </p:txBody>
      </p:sp>
      <p:sp>
        <p:nvSpPr>
          <p:cNvPr id="4" name="Slide Number Placeholder 3"/>
          <p:cNvSpPr>
            <a:spLocks noGrp="1"/>
          </p:cNvSpPr>
          <p:nvPr>
            <p:ph type="sldNum" sz="quarter" idx="10"/>
          </p:nvPr>
        </p:nvSpPr>
        <p:spPr/>
        <p:txBody>
          <a:bodyPr/>
          <a:lstStyle/>
          <a:p>
            <a:fld id="{076FB061-4592-47D9-BB86-549B785C6511}" type="slidenum">
              <a:rPr lang="en-GB" smtClean="0"/>
              <a:t>3</a:t>
            </a:fld>
            <a:endParaRPr lang="en-GB"/>
          </a:p>
        </p:txBody>
      </p:sp>
    </p:spTree>
    <p:extLst>
      <p:ext uri="{BB962C8B-B14F-4D97-AF65-F5344CB8AC3E}">
        <p14:creationId xmlns:p14="http://schemas.microsoft.com/office/powerpoint/2010/main" val="27141137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That checklist involves daily cleaning task such as changing shower curtains in every 1 or 2 days, change of pillow protector in 1 or 2 days and also before new guest arrival, clean bathroom extract along with Air conditioner filters daily, change mattress cover daily and also clean the dust and wipe the floor</a:t>
            </a:r>
            <a:r>
              <a:rPr lang="en-US" baseline="0" dirty="0"/>
              <a:t> </a:t>
            </a:r>
            <a:r>
              <a:rPr lang="en-GB" baseline="0" dirty="0"/>
              <a:t>(</a:t>
            </a:r>
            <a:r>
              <a:rPr lang="en-US" dirty="0"/>
              <a:t>Sever, 2019).</a:t>
            </a:r>
            <a:endParaRPr lang="en-GB" dirty="0"/>
          </a:p>
          <a:p>
            <a:endParaRPr lang="en-US" dirty="0"/>
          </a:p>
          <a:p>
            <a:endParaRPr lang="en-GB" dirty="0"/>
          </a:p>
        </p:txBody>
      </p:sp>
      <p:sp>
        <p:nvSpPr>
          <p:cNvPr id="4" name="Slide Number Placeholder 3"/>
          <p:cNvSpPr>
            <a:spLocks noGrp="1"/>
          </p:cNvSpPr>
          <p:nvPr>
            <p:ph type="sldNum" sz="quarter" idx="10"/>
          </p:nvPr>
        </p:nvSpPr>
        <p:spPr/>
        <p:txBody>
          <a:bodyPr/>
          <a:lstStyle/>
          <a:p>
            <a:fld id="{076FB061-4592-47D9-BB86-549B785C6511}" type="slidenum">
              <a:rPr lang="en-GB" smtClean="0"/>
              <a:t>4</a:t>
            </a:fld>
            <a:endParaRPr lang="en-GB"/>
          </a:p>
        </p:txBody>
      </p:sp>
    </p:spTree>
    <p:extLst>
      <p:ext uri="{BB962C8B-B14F-4D97-AF65-F5344CB8AC3E}">
        <p14:creationId xmlns:p14="http://schemas.microsoft.com/office/powerpoint/2010/main" val="222543062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Changing shower curtains – the shower curtain does not need to change daily, these can be change in every one or two days depending on the use and dirtiness of shower curtains. Before arriving the new guest in the same room at that condition the deep cleaning has to be done that includes the implantation of every task including dusting and wiping of the floor in order to the satisfaction of the guest and sense of feeling of new and cleaned room.  </a:t>
            </a:r>
          </a:p>
          <a:p>
            <a:r>
              <a:rPr lang="en-US" dirty="0"/>
              <a:t>Change of pillow protector- changing the pillow cover can be performed daily in order to provide the cleaned pillow protector ensuring the satisfaction of guest. As some guest have some skin issues that should not be a cause any issue to the new arriving guests. The bed should be neat and cleaned in order to provide the best experience of stay to the guests (</a:t>
            </a:r>
            <a:r>
              <a:rPr lang="en-US" dirty="0" err="1"/>
              <a:t>Sianipar</a:t>
            </a:r>
            <a:r>
              <a:rPr lang="en-US" baseline="0" dirty="0"/>
              <a:t> </a:t>
            </a:r>
            <a:r>
              <a:rPr lang="en-US" dirty="0"/>
              <a:t>and </a:t>
            </a:r>
            <a:r>
              <a:rPr lang="en-US" dirty="0" err="1"/>
              <a:t>Cicilia</a:t>
            </a:r>
            <a:r>
              <a:rPr lang="en-US" dirty="0"/>
              <a:t>,</a:t>
            </a:r>
            <a:r>
              <a:rPr lang="en-US" baseline="0" dirty="0"/>
              <a:t> </a:t>
            </a:r>
            <a:r>
              <a:rPr lang="en-US" dirty="0"/>
              <a:t>2023). </a:t>
            </a:r>
          </a:p>
          <a:p>
            <a:r>
              <a:rPr lang="en-US" dirty="0"/>
              <a:t>Change mattress cover – In terms of sanitation, mattresses protectors serve as a </a:t>
            </a:r>
            <a:r>
              <a:rPr lang="en-US" dirty="0" err="1"/>
              <a:t>defence</a:t>
            </a:r>
            <a:r>
              <a:rPr lang="en-US" dirty="0"/>
              <a:t> towards leaks, staining, alongside allergies. Washing sheets frequently keeps the bedroom for visitors neat and sanitary. It allergy Controlling cleaning reduce the accumulation regarding pollen, skin cells that have died, and various other allergies that might gather on mattress by switching out the mattress's coverings. Visitors with allergy or nutritional to food should pay particular attention to this.</a:t>
            </a:r>
          </a:p>
          <a:p>
            <a:r>
              <a:rPr lang="en-US" dirty="0"/>
              <a:t>Mattresses coverings shield mattresses form accidents alongside staining, keeping their aesthetic appeal alongside extending their useful lives. In order to maintain Customer happiness a freshly cleaned bedding featuring an updated mattress covering helps visitors feel satisfied and have a good night's rest. In order to conformity a guidelines the existing rules and requirements for lodging cleaning alongside sanitation in different countries. Resorts can </a:t>
            </a:r>
            <a:r>
              <a:rPr lang="en-US" dirty="0" err="1"/>
              <a:t>fulfil</a:t>
            </a:r>
            <a:r>
              <a:rPr lang="en-US" dirty="0"/>
              <a:t> these demands by constantly altering the mattress's coverings.</a:t>
            </a:r>
          </a:p>
          <a:p>
            <a:endParaRPr lang="en-GB" dirty="0"/>
          </a:p>
        </p:txBody>
      </p:sp>
      <p:sp>
        <p:nvSpPr>
          <p:cNvPr id="4" name="Slide Number Placeholder 3"/>
          <p:cNvSpPr>
            <a:spLocks noGrp="1"/>
          </p:cNvSpPr>
          <p:nvPr>
            <p:ph type="sldNum" sz="quarter" idx="10"/>
          </p:nvPr>
        </p:nvSpPr>
        <p:spPr/>
        <p:txBody>
          <a:bodyPr/>
          <a:lstStyle/>
          <a:p>
            <a:fld id="{076FB061-4592-47D9-BB86-549B785C6511}" type="slidenum">
              <a:rPr lang="en-GB" smtClean="0"/>
              <a:t>5</a:t>
            </a:fld>
            <a:endParaRPr lang="en-GB"/>
          </a:p>
        </p:txBody>
      </p:sp>
    </p:spTree>
    <p:extLst>
      <p:ext uri="{BB962C8B-B14F-4D97-AF65-F5344CB8AC3E}">
        <p14:creationId xmlns:p14="http://schemas.microsoft.com/office/powerpoint/2010/main" val="51482462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Clean bathroom extract – the bathroom extract have to be cleaned daily in order to maintain the cleanliness across the room. As the leaving this as it is for 1 or 2 days it spread a bad smell across the room and that can impact the image of the hotel. The cleanliness is the main aspect of hotel that can improve the stay experience of the guest.  Sanitation id significant as visitors </a:t>
            </a:r>
            <a:r>
              <a:rPr lang="en-US" dirty="0" err="1"/>
              <a:t>utilise</a:t>
            </a:r>
            <a:r>
              <a:rPr lang="en-US" dirty="0"/>
              <a:t> restrooms regularly, making them high-traffic locations. a substance smells, alongside other dangerous bacteria or diseases which can build up in the system for air circulation are all eliminated with each cleaning of each outflow. That encourages hygienic and fresh surroundings, lowering the possibility of disease along with inconvenience for visitors (Chen et al., 2020). </a:t>
            </a:r>
          </a:p>
          <a:p>
            <a:r>
              <a:rPr lang="en-US" dirty="0"/>
              <a:t>Air conditioner filters - the cleaning of air conditioner is done in two or three days in order to maintain the clear conditioning and energy shaving. To ensure optimum quality of air inside, air conditioner screens must be cleaned. The cartridges may become clogged with contaminants alongside allergies gradually, which could impair airflow and result in an adverse effect on visitors' health and well-being. To save the energy filters that are blocked have the air conditioner's conditioner operate more diligently, which raises energy expenditures. The process runs more effectively when it is regularly cleaned, which saves both money and electricity (Chen et al., 2020). </a:t>
            </a:r>
          </a:p>
          <a:p>
            <a:r>
              <a:rPr lang="en-US" dirty="0"/>
              <a:t>Having cleaned filtration keeps </a:t>
            </a:r>
            <a:r>
              <a:rPr lang="en-US" dirty="0" err="1"/>
              <a:t>odours</a:t>
            </a:r>
            <a:r>
              <a:rPr lang="en-US" dirty="0"/>
              <a:t> from spreading, giving visitors an appealing alongside free of smell experience. Periodic cleaning of Air conditioner filtration increases the machine's useful life and lowers the requirement over pricey fixes or upgrades.</a:t>
            </a:r>
          </a:p>
          <a:p>
            <a:endParaRPr lang="en-GB" dirty="0"/>
          </a:p>
        </p:txBody>
      </p:sp>
      <p:sp>
        <p:nvSpPr>
          <p:cNvPr id="4" name="Slide Number Placeholder 3"/>
          <p:cNvSpPr>
            <a:spLocks noGrp="1"/>
          </p:cNvSpPr>
          <p:nvPr>
            <p:ph type="sldNum" sz="quarter" idx="10"/>
          </p:nvPr>
        </p:nvSpPr>
        <p:spPr/>
        <p:txBody>
          <a:bodyPr/>
          <a:lstStyle/>
          <a:p>
            <a:fld id="{076FB061-4592-47D9-BB86-549B785C6511}" type="slidenum">
              <a:rPr lang="en-GB" smtClean="0"/>
              <a:t>6</a:t>
            </a:fld>
            <a:endParaRPr lang="en-GB"/>
          </a:p>
        </p:txBody>
      </p:sp>
    </p:spTree>
    <p:extLst>
      <p:ext uri="{BB962C8B-B14F-4D97-AF65-F5344CB8AC3E}">
        <p14:creationId xmlns:p14="http://schemas.microsoft.com/office/powerpoint/2010/main" val="270884298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Comprehensive Standards: the housekeeper staff have to possess a clear awareness of their duties and obligations. That means being familiar with the precise cleanliness responsibilities, requirements for quality, and anticipated expectations for services over every space along with the location in which they're accountable.</a:t>
            </a:r>
          </a:p>
          <a:p>
            <a:r>
              <a:rPr lang="en-US" dirty="0"/>
              <a:t>Learning and Growth: This is vital to provide continual education for growth possibilities. Workers who clean must be well trained not just in the cleaning process but also in interpersonal relationships, and safety standards, alongside the proper application for washing tools and supplies. This gives individuals the trust and knowledge needed to carry out their responsibilities (Gulyaeva, 2019).</a:t>
            </a:r>
          </a:p>
          <a:p>
            <a:r>
              <a:rPr lang="en-US" dirty="0"/>
              <a:t>Collaboration that is both honest and forthright is essential. Workers must feel free to express issues, and ideas, including comments. periodic conferences alongside avenues over raising difficulties asking for support can help to improve collaboration among teams.</a:t>
            </a:r>
          </a:p>
        </p:txBody>
      </p:sp>
      <p:sp>
        <p:nvSpPr>
          <p:cNvPr id="4" name="Slide Number Placeholder 3"/>
          <p:cNvSpPr>
            <a:spLocks noGrp="1"/>
          </p:cNvSpPr>
          <p:nvPr>
            <p:ph type="sldNum" sz="quarter" idx="5"/>
          </p:nvPr>
        </p:nvSpPr>
        <p:spPr/>
        <p:txBody>
          <a:bodyPr/>
          <a:lstStyle/>
          <a:p>
            <a:fld id="{076FB061-4592-47D9-BB86-549B785C6511}" type="slidenum">
              <a:rPr lang="en-GB" smtClean="0"/>
              <a:t>7</a:t>
            </a:fld>
            <a:endParaRPr lang="en-GB"/>
          </a:p>
        </p:txBody>
      </p:sp>
    </p:spTree>
    <p:extLst>
      <p:ext uri="{BB962C8B-B14F-4D97-AF65-F5344CB8AC3E}">
        <p14:creationId xmlns:p14="http://schemas.microsoft.com/office/powerpoint/2010/main" val="208994005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Recognise</a:t>
            </a:r>
            <a:r>
              <a:rPr lang="en-US" dirty="0"/>
              <a:t> alongside Rewards </a:t>
            </a:r>
            <a:r>
              <a:rPr lang="en-US" dirty="0" err="1"/>
              <a:t>Recognising</a:t>
            </a:r>
            <a:r>
              <a:rPr lang="en-US" dirty="0"/>
              <a:t> and praising cleaning personnel for their diligence and commitment is a key tenet of worker involvement. This could involve spoken praise, incentives, prizes, or additional forms of recognition for outstanding achievement. That acknowledgement promotes optimism and drive.</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Encourage cooperation and cooperation amongst cleaning personnel to establish a feeling of community alongside common accountability towards cleaning alongside the general customer experience. Whenever employees help one another, this boosts work happiness and also participation (</a:t>
            </a:r>
            <a:r>
              <a:rPr lang="en-US" dirty="0" err="1"/>
              <a:t>Hasnat</a:t>
            </a:r>
            <a:r>
              <a:rPr lang="en-US" dirty="0"/>
              <a:t>, 2021).</a:t>
            </a:r>
          </a:p>
          <a:p>
            <a:r>
              <a:rPr lang="en-US" dirty="0"/>
              <a:t>Freedom alongside Independence: Providing cleaners with a degree of independence in task-related choices may result in improved involvement. Encouraged workers have an impression of having control over what they do and express pleasure in the standard they provide in their allocated areas.</a:t>
            </a:r>
          </a:p>
          <a:p>
            <a:endParaRPr lang="en-US" dirty="0"/>
          </a:p>
        </p:txBody>
      </p:sp>
      <p:sp>
        <p:nvSpPr>
          <p:cNvPr id="4" name="Slide Number Placeholder 3"/>
          <p:cNvSpPr>
            <a:spLocks noGrp="1"/>
          </p:cNvSpPr>
          <p:nvPr>
            <p:ph type="sldNum" sz="quarter" idx="5"/>
          </p:nvPr>
        </p:nvSpPr>
        <p:spPr/>
        <p:txBody>
          <a:bodyPr/>
          <a:lstStyle/>
          <a:p>
            <a:fld id="{076FB061-4592-47D9-BB86-549B785C6511}" type="slidenum">
              <a:rPr lang="en-GB" smtClean="0"/>
              <a:t>8</a:t>
            </a:fld>
            <a:endParaRPr lang="en-GB"/>
          </a:p>
        </p:txBody>
      </p:sp>
    </p:spTree>
    <p:extLst>
      <p:ext uri="{BB962C8B-B14F-4D97-AF65-F5344CB8AC3E}">
        <p14:creationId xmlns:p14="http://schemas.microsoft.com/office/powerpoint/2010/main" val="237096939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76FB061-4592-47D9-BB86-549B785C6511}" type="slidenum">
              <a:rPr lang="en-GB" smtClean="0"/>
              <a:t>10</a:t>
            </a:fld>
            <a:endParaRPr lang="en-GB"/>
          </a:p>
        </p:txBody>
      </p:sp>
    </p:spTree>
    <p:extLst>
      <p:ext uri="{BB962C8B-B14F-4D97-AF65-F5344CB8AC3E}">
        <p14:creationId xmlns:p14="http://schemas.microsoft.com/office/powerpoint/2010/main" val="24086841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516624"/>
            <a:ext cx="7315200" cy="2595025"/>
          </a:xfrm>
        </p:spPr>
        <p:txBody>
          <a:bodyPr>
            <a:normAutofit/>
          </a:bodyPr>
          <a:lstStyle>
            <a:lvl1pPr>
              <a:defRPr sz="4800"/>
            </a:lvl1pPr>
          </a:lstStyle>
          <a:p>
            <a:r>
              <a:rPr lang="en-US"/>
              <a:t>Click to edit Master title style</a:t>
            </a:r>
          </a:p>
        </p:txBody>
      </p:sp>
      <p:sp>
        <p:nvSpPr>
          <p:cNvPr id="3" name="Subtitle 2"/>
          <p:cNvSpPr>
            <a:spLocks noGrp="1"/>
          </p:cNvSpPr>
          <p:nvPr>
            <p:ph type="subTitle" idx="1"/>
          </p:nvPr>
        </p:nvSpPr>
        <p:spPr>
          <a:xfrm>
            <a:off x="914400" y="5166530"/>
            <a:ext cx="7315200" cy="1144632"/>
          </a:xfrm>
        </p:spPr>
        <p:txBody>
          <a:bodyPr>
            <a:normAutofit/>
          </a:bodyPr>
          <a:lstStyle>
            <a:lvl1pPr marL="0" indent="0" algn="l">
              <a:buNone/>
              <a:defRPr sz="22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p>
            <a:fld id="{6DC86D32-F6FD-4D6A-A6B9-D8CB639F34CD}" type="datetimeFigureOut">
              <a:rPr lang="en-GB" smtClean="0"/>
              <a:t>11/11/2023</a:t>
            </a:fld>
            <a:endParaRPr lang="en-GB"/>
          </a:p>
        </p:txBody>
      </p:sp>
      <p:sp>
        <p:nvSpPr>
          <p:cNvPr id="8" name="Slide Number Placeholder 7"/>
          <p:cNvSpPr>
            <a:spLocks noGrp="1"/>
          </p:cNvSpPr>
          <p:nvPr>
            <p:ph type="sldNum" sz="quarter" idx="11"/>
          </p:nvPr>
        </p:nvSpPr>
        <p:spPr/>
        <p:txBody>
          <a:bodyPr/>
          <a:lstStyle/>
          <a:p>
            <a:fld id="{4F2D0F67-126C-47B2-AAF8-B40C9DD9F5EF}" type="slidenum">
              <a:rPr lang="en-GB" smtClean="0"/>
              <a:t>‹#›</a:t>
            </a:fld>
            <a:endParaRPr lang="en-GB"/>
          </a:p>
        </p:txBody>
      </p:sp>
      <p:sp>
        <p:nvSpPr>
          <p:cNvPr id="9" name="Footer Placeholder 8"/>
          <p:cNvSpPr>
            <a:spLocks noGrp="1"/>
          </p:cNvSpPr>
          <p:nvPr>
            <p:ph type="ftr" sz="quarter" idx="12"/>
          </p:nvPr>
        </p:nvSpPr>
        <p:spPr/>
        <p:txBody>
          <a:bodyPr/>
          <a:lstStyle/>
          <a:p>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DC86D32-F6FD-4D6A-A6B9-D8CB639F34CD}" type="datetimeFigureOut">
              <a:rPr lang="en-GB" smtClean="0"/>
              <a:t>11/11/2023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F2D0F67-126C-47B2-AAF8-B40C9DD9F5EF}"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4400" y="5017572"/>
            <a:ext cx="7315200" cy="1293592"/>
          </a:xfrm>
        </p:spPr>
        <p:txBody>
          <a:bodyPr anchor="t"/>
          <a:lstStyle>
            <a:lvl1pPr algn="l">
              <a:defRPr sz="4000" b="0" cap="none"/>
            </a:lvl1pPr>
          </a:lstStyle>
          <a:p>
            <a:r>
              <a:rPr lang="en-US"/>
              <a:t>Click to edit Master title style</a:t>
            </a:r>
          </a:p>
        </p:txBody>
      </p:sp>
      <p:sp>
        <p:nvSpPr>
          <p:cNvPr id="3" name="Text Placeholder 2"/>
          <p:cNvSpPr>
            <a:spLocks noGrp="1"/>
          </p:cNvSpPr>
          <p:nvPr>
            <p:ph type="body" idx="1"/>
          </p:nvPr>
        </p:nvSpPr>
        <p:spPr>
          <a:xfrm>
            <a:off x="914400" y="3865097"/>
            <a:ext cx="7315200" cy="1098439"/>
          </a:xfrm>
        </p:spPr>
        <p:txBody>
          <a:bodyPr anchor="b"/>
          <a:lstStyle>
            <a:lvl1pPr marL="0" indent="0">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DC86D32-F6FD-4D6A-A6B9-D8CB639F34CD}" type="datetimeFigureOut">
              <a:rPr lang="en-GB" smtClean="0"/>
              <a:t>11/11/2023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F2D0F67-126C-47B2-AAF8-B40C9DD9F5EF}" type="slidenum">
              <a:rPr lang="en-GB" smtClean="0"/>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6DC86D32-F6FD-4D6A-A6B9-D8CB639F34CD}" type="datetimeFigureOut">
              <a:rPr lang="en-GB" smtClean="0"/>
              <a:t>11/11/2023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F2D0F67-126C-47B2-AAF8-B40C9DD9F5EF}" type="slidenum">
              <a:rPr lang="en-GB" smtClean="0"/>
              <a:t>‹#›</a:t>
            </a:fld>
            <a:endParaRPr lang="en-GB"/>
          </a:p>
        </p:txBody>
      </p:sp>
      <p:sp>
        <p:nvSpPr>
          <p:cNvPr id="9" name="Title 8"/>
          <p:cNvSpPr>
            <a:spLocks noGrp="1"/>
          </p:cNvSpPr>
          <p:nvPr>
            <p:ph type="title"/>
          </p:nvPr>
        </p:nvSpPr>
        <p:spPr>
          <a:xfrm>
            <a:off x="914400" y="1544715"/>
            <a:ext cx="7315200" cy="1154097"/>
          </a:xfrm>
        </p:spPr>
        <p:txBody>
          <a:bodyPr/>
          <a:lstStyle/>
          <a:p>
            <a:r>
              <a:rPr lang="en-US"/>
              <a:t>Click to edit Master title style</a:t>
            </a:r>
          </a:p>
        </p:txBody>
      </p:sp>
      <p:sp>
        <p:nvSpPr>
          <p:cNvPr id="8" name="Content Placeholder 7"/>
          <p:cNvSpPr>
            <a:spLocks noGrp="1"/>
          </p:cNvSpPr>
          <p:nvPr>
            <p:ph sz="quarter" idx="13"/>
          </p:nvPr>
        </p:nvSpPr>
        <p:spPr>
          <a:xfrm>
            <a:off x="914400" y="2743200"/>
            <a:ext cx="3566160" cy="359359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14"/>
          </p:nvPr>
        </p:nvSpPr>
        <p:spPr>
          <a:xfrm>
            <a:off x="4681728" y="2743200"/>
            <a:ext cx="3566160" cy="35956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16348" y="2743200"/>
            <a:ext cx="3364992" cy="621792"/>
          </a:xfrm>
        </p:spPr>
        <p:txBody>
          <a:bodyPr anchor="b">
            <a:noAutofit/>
          </a:bodyPr>
          <a:lstStyle>
            <a:lvl1pPr marL="0" indent="0">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5" name="Text Placeholder 4"/>
          <p:cNvSpPr>
            <a:spLocks noGrp="1"/>
          </p:cNvSpPr>
          <p:nvPr>
            <p:ph type="body" sz="quarter" idx="3"/>
          </p:nvPr>
        </p:nvSpPr>
        <p:spPr>
          <a:xfrm>
            <a:off x="4885144" y="2743200"/>
            <a:ext cx="3362062" cy="621792"/>
          </a:xfrm>
        </p:spPr>
        <p:txBody>
          <a:bodyPr anchor="b">
            <a:noAutofit/>
          </a:bodyPr>
          <a:lstStyle>
            <a:lvl1pPr marL="0" indent="0">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7" name="Date Placeholder 6"/>
          <p:cNvSpPr>
            <a:spLocks noGrp="1"/>
          </p:cNvSpPr>
          <p:nvPr>
            <p:ph type="dt" sz="half" idx="10"/>
          </p:nvPr>
        </p:nvSpPr>
        <p:spPr/>
        <p:txBody>
          <a:bodyPr/>
          <a:lstStyle/>
          <a:p>
            <a:fld id="{6DC86D32-F6FD-4D6A-A6B9-D8CB639F34CD}" type="datetimeFigureOut">
              <a:rPr lang="en-GB" smtClean="0"/>
              <a:t>11/11/2023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F2D0F67-126C-47B2-AAF8-B40C9DD9F5EF}" type="slidenum">
              <a:rPr lang="en-GB" smtClean="0"/>
              <a:t>‹#›</a:t>
            </a:fld>
            <a:endParaRPr lang="en-GB"/>
          </a:p>
        </p:txBody>
      </p:sp>
      <p:sp>
        <p:nvSpPr>
          <p:cNvPr id="10" name="Title 9"/>
          <p:cNvSpPr>
            <a:spLocks noGrp="1"/>
          </p:cNvSpPr>
          <p:nvPr>
            <p:ph type="title"/>
          </p:nvPr>
        </p:nvSpPr>
        <p:spPr>
          <a:xfrm>
            <a:off x="914400" y="1544715"/>
            <a:ext cx="7315200" cy="1154097"/>
          </a:xfrm>
        </p:spPr>
        <p:txBody>
          <a:bodyPr/>
          <a:lstStyle/>
          <a:p>
            <a:r>
              <a:rPr lang="en-US"/>
              <a:t>Click to edit Master title style</a:t>
            </a:r>
            <a:endParaRPr lang="en-US" dirty="0"/>
          </a:p>
        </p:txBody>
      </p:sp>
      <p:sp>
        <p:nvSpPr>
          <p:cNvPr id="11" name="Content Placeholder 10"/>
          <p:cNvSpPr>
            <a:spLocks noGrp="1"/>
          </p:cNvSpPr>
          <p:nvPr>
            <p:ph sz="quarter" idx="13"/>
          </p:nvPr>
        </p:nvSpPr>
        <p:spPr>
          <a:xfrm>
            <a:off x="914400" y="3383280"/>
            <a:ext cx="3566160" cy="29535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12"/>
          <p:cNvSpPr>
            <a:spLocks noGrp="1"/>
          </p:cNvSpPr>
          <p:nvPr>
            <p:ph sz="quarter" idx="14"/>
          </p:nvPr>
        </p:nvSpPr>
        <p:spPr>
          <a:xfrm>
            <a:off x="4681727" y="3383280"/>
            <a:ext cx="3566160" cy="29535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6DC86D32-F6FD-4D6A-A6B9-D8CB639F34CD}" type="datetimeFigureOut">
              <a:rPr lang="en-GB" smtClean="0"/>
              <a:t>11/11/2023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F2D0F67-126C-47B2-AAF8-B40C9DD9F5EF}"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DC86D32-F6FD-4D6A-A6B9-D8CB639F34CD}" type="datetimeFigureOut">
              <a:rPr lang="en-GB" smtClean="0"/>
              <a:t>11/11/2023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F2D0F67-126C-47B2-AAF8-B40C9DD9F5EF}"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1825362"/>
            <a:ext cx="2950936" cy="2173015"/>
          </a:xfrm>
        </p:spPr>
        <p:txBody>
          <a:bodyPr anchor="b">
            <a:normAutofit/>
          </a:bodyPr>
          <a:lstStyle>
            <a:lvl1pPr algn="l">
              <a:defRPr sz="2800" b="0"/>
            </a:lvl1pPr>
          </a:lstStyle>
          <a:p>
            <a:r>
              <a:rPr lang="en-US"/>
              <a:t>Click to edit Master title style</a:t>
            </a:r>
            <a:endParaRPr lang="en-US" dirty="0"/>
          </a:p>
        </p:txBody>
      </p:sp>
      <p:sp>
        <p:nvSpPr>
          <p:cNvPr id="3" name="Content Placeholder 2"/>
          <p:cNvSpPr>
            <a:spLocks noGrp="1"/>
          </p:cNvSpPr>
          <p:nvPr>
            <p:ph idx="1"/>
          </p:nvPr>
        </p:nvSpPr>
        <p:spPr>
          <a:xfrm>
            <a:off x="4021752" y="1826709"/>
            <a:ext cx="4207848" cy="4476614"/>
          </a:xfrm>
        </p:spPr>
        <p:txBody>
          <a:bodyPr anchor="ctr"/>
          <a:lstStyle>
            <a:lvl1pPr>
              <a:defRPr sz="2000"/>
            </a:lvl1pPr>
            <a:lvl2pPr>
              <a:defRPr sz="1800"/>
            </a:lvl2pPr>
            <a:lvl3pPr>
              <a:defRPr sz="1600"/>
            </a:lvl3pPr>
            <a:lvl4pPr>
              <a:defRPr sz="1400"/>
            </a:lvl4pPr>
            <a:lvl5pPr>
              <a:defRPr sz="14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4400" y="4061095"/>
            <a:ext cx="2950936" cy="22453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DC86D32-F6FD-4D6A-A6B9-D8CB639F34CD}" type="datetimeFigureOut">
              <a:rPr lang="en-GB" smtClean="0"/>
              <a:t>11/11/2023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F2D0F67-126C-47B2-AAF8-B40C9DD9F5EF}" type="slidenum">
              <a:rPr lang="en-GB" smtClean="0"/>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1828800"/>
            <a:ext cx="2953512" cy="2176272"/>
          </a:xfrm>
        </p:spPr>
        <p:txBody>
          <a:bodyPr anchor="b">
            <a:normAutofit/>
          </a:bodyPr>
          <a:lstStyle>
            <a:lvl1pPr algn="l">
              <a:defRPr sz="2800" b="0"/>
            </a:lvl1pPr>
          </a:lstStyle>
          <a:p>
            <a:r>
              <a:rPr lang="en-US"/>
              <a:t>Click to edit Master title style</a:t>
            </a:r>
            <a:endParaRPr lang="en-US" dirty="0"/>
          </a:p>
        </p:txBody>
      </p:sp>
      <p:sp>
        <p:nvSpPr>
          <p:cNvPr id="3" name="Picture Placeholder 2"/>
          <p:cNvSpPr>
            <a:spLocks noGrp="1"/>
          </p:cNvSpPr>
          <p:nvPr>
            <p:ph type="pic" idx="1"/>
          </p:nvPr>
        </p:nvSpPr>
        <p:spPr>
          <a:xfrm>
            <a:off x="4191000" y="2286000"/>
            <a:ext cx="4038600" cy="3352800"/>
          </a:xfrm>
          <a:solidFill>
            <a:schemeClr val="accent2"/>
          </a:solidFill>
          <a:ln w="12700">
            <a:noFill/>
          </a:ln>
          <a:effectLst>
            <a:reflection blurRad="12700" stA="30000" endPos="30000" dist="31750" dir="5400000" sy="-100000" algn="bl" rotWithShape="0"/>
          </a:effectLst>
          <a:scene3d>
            <a:camera prst="perspectiveRight" fov="2700000">
              <a:rot lat="240000" lon="900000" rev="0"/>
            </a:camera>
            <a:lightRig rig="threePt" dir="t">
              <a:rot lat="0" lon="0" rev="2700000"/>
            </a:lightRig>
          </a:scene3d>
          <a:sp3d/>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4400" y="4059936"/>
            <a:ext cx="2953512" cy="2249424"/>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DC86D32-F6FD-4D6A-A6B9-D8CB639F34CD}" type="datetimeFigureOut">
              <a:rPr lang="en-GB" smtClean="0"/>
              <a:t>11/11/2023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F2D0F67-126C-47B2-AAF8-B40C9DD9F5EF}" type="slidenum">
              <a:rPr lang="en-GB" smtClean="0"/>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DC86D32-F6FD-4D6A-A6B9-D8CB639F34CD}" type="datetimeFigureOut">
              <a:rPr lang="en-GB" smtClean="0"/>
              <a:t>11/11/2023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F2D0F67-126C-47B2-AAF8-B40C9DD9F5EF}"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248400" y="1826709"/>
            <a:ext cx="1492499" cy="4484454"/>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54524" y="1826709"/>
            <a:ext cx="5241476" cy="448445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DC86D32-F6FD-4D6A-A6B9-D8CB639F34CD}" type="datetimeFigureOut">
              <a:rPr lang="en-GB" smtClean="0"/>
              <a:t>11/11/2023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F2D0F67-126C-47B2-AAF8-B40C9DD9F5EF}"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theme" Target="../theme/theme1.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10" name="Rectangle 9"/>
          <p:cNvSpPr/>
          <p:nvPr/>
        </p:nvSpPr>
        <p:spPr>
          <a:xfrm>
            <a:off x="8435268" y="573807"/>
            <a:ext cx="86236" cy="57231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8569419" y="573807"/>
            <a:ext cx="576072" cy="57231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914400" y="1544715"/>
            <a:ext cx="7315200" cy="115409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914400" y="2769833"/>
            <a:ext cx="7315200" cy="353952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007690" y="548797"/>
            <a:ext cx="1189132" cy="297918"/>
          </a:xfrm>
          <a:prstGeom prst="rect">
            <a:avLst/>
          </a:prstGeom>
        </p:spPr>
        <p:txBody>
          <a:bodyPr vert="horz" lIns="91440" tIns="45720" rIns="91440" bIns="45720" rtlCol="0" anchor="ctr"/>
          <a:lstStyle>
            <a:lvl1pPr algn="l">
              <a:defRPr sz="1200">
                <a:solidFill>
                  <a:schemeClr val="tx1">
                    <a:alpha val="50000"/>
                  </a:schemeClr>
                </a:solidFill>
              </a:defRPr>
            </a:lvl1pPr>
          </a:lstStyle>
          <a:p>
            <a:fld id="{6DC86D32-F6FD-4D6A-A6B9-D8CB639F34CD}" type="datetimeFigureOut">
              <a:rPr lang="en-GB" smtClean="0"/>
              <a:t>11/11/2023</a:t>
            </a:fld>
            <a:endParaRPr lang="en-GB"/>
          </a:p>
        </p:txBody>
      </p:sp>
      <p:sp>
        <p:nvSpPr>
          <p:cNvPr id="6" name="Slide Number Placeholder 5"/>
          <p:cNvSpPr>
            <a:spLocks noGrp="1"/>
          </p:cNvSpPr>
          <p:nvPr>
            <p:ph type="sldNum" sz="quarter" idx="4"/>
          </p:nvPr>
        </p:nvSpPr>
        <p:spPr>
          <a:xfrm>
            <a:off x="7314415" y="548797"/>
            <a:ext cx="941203" cy="301752"/>
          </a:xfrm>
          <a:prstGeom prst="rect">
            <a:avLst/>
          </a:prstGeom>
        </p:spPr>
        <p:txBody>
          <a:bodyPr vert="horz" lIns="91440" tIns="45720" rIns="91440" bIns="45720" rtlCol="0" anchor="ctr"/>
          <a:lstStyle>
            <a:lvl1pPr algn="r">
              <a:defRPr sz="1200">
                <a:solidFill>
                  <a:schemeClr val="tx1"/>
                </a:solidFill>
              </a:defRPr>
            </a:lvl1pPr>
          </a:lstStyle>
          <a:p>
            <a:fld id="{4F2D0F67-126C-47B2-AAF8-B40C9DD9F5EF}" type="slidenum">
              <a:rPr lang="en-GB" smtClean="0"/>
              <a:t>‹#›</a:t>
            </a:fld>
            <a:endParaRPr lang="en-GB"/>
          </a:p>
        </p:txBody>
      </p:sp>
      <p:sp>
        <p:nvSpPr>
          <p:cNvPr id="5" name="Footer Placeholder 4"/>
          <p:cNvSpPr>
            <a:spLocks noGrp="1"/>
          </p:cNvSpPr>
          <p:nvPr>
            <p:ph type="ftr" sz="quarter" idx="3"/>
          </p:nvPr>
        </p:nvSpPr>
        <p:spPr>
          <a:xfrm>
            <a:off x="6008688" y="855956"/>
            <a:ext cx="2246489" cy="301227"/>
          </a:xfrm>
          <a:prstGeom prst="rect">
            <a:avLst/>
          </a:prstGeom>
        </p:spPr>
        <p:txBody>
          <a:bodyPr vert="horz" lIns="91440" tIns="0" rIns="91440" bIns="45720" rtlCol="0" anchor="t"/>
          <a:lstStyle>
            <a:lvl1pPr algn="l">
              <a:defRPr sz="1000">
                <a:solidFill>
                  <a:schemeClr val="tx1"/>
                </a:solidFill>
              </a:defRPr>
            </a:lvl1pPr>
          </a:lstStyle>
          <a:p>
            <a:endParaRPr lang="en-GB"/>
          </a:p>
        </p:txBody>
      </p:sp>
    </p:spTree>
  </p:cSld>
  <p:clrMap bg1="dk1" tx1="lt1" bg2="dk2" tx2="lt2" accent1="accent1" accent2="accent2" accent3="accent3" accent4="accent4" accent5="accent5" accent6="accent6" hlink="hlink" folHlink="folHlink"/>
  <p:sldLayoutIdLst>
    <p:sldLayoutId id="2147483829" r:id="rId1"/>
    <p:sldLayoutId id="2147483830" r:id="rId2"/>
    <p:sldLayoutId id="2147483831" r:id="rId3"/>
    <p:sldLayoutId id="2147483832" r:id="rId4"/>
    <p:sldLayoutId id="2147483833" r:id="rId5"/>
    <p:sldLayoutId id="2147483834" r:id="rId6"/>
    <p:sldLayoutId id="2147483835" r:id="rId7"/>
    <p:sldLayoutId id="2147483836" r:id="rId8"/>
    <p:sldLayoutId id="2147483837" r:id="rId9"/>
    <p:sldLayoutId id="2147483838" r:id="rId10"/>
    <p:sldLayoutId id="2147483839" r:id="rId11"/>
  </p:sldLayoutIdLst>
  <p:txStyles>
    <p:titleStyle>
      <a:lvl1pPr algn="l" defTabSz="914400" rtl="0" eaLnBrk="1" latinLnBrk="0" hangingPunct="1">
        <a:spcBef>
          <a:spcPct val="0"/>
        </a:spcBef>
        <a:buNone/>
        <a:defRPr sz="400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buClr>
          <a:schemeClr val="tx2"/>
        </a:buClr>
        <a:buFont typeface="Wingdings" charset="2"/>
        <a:buChar char="§"/>
        <a:defRPr sz="2000" kern="1200">
          <a:solidFill>
            <a:schemeClr val="tx1"/>
          </a:solidFill>
          <a:latin typeface="+mn-lt"/>
          <a:ea typeface="+mn-ea"/>
          <a:cs typeface="+mn-cs"/>
        </a:defRPr>
      </a:lvl1pPr>
      <a:lvl2pPr marL="502920" indent="-182880" algn="l" defTabSz="914400" rtl="0" eaLnBrk="1" latinLnBrk="0" hangingPunct="1">
        <a:spcBef>
          <a:spcPct val="20000"/>
        </a:spcBef>
        <a:buClr>
          <a:schemeClr val="tx2"/>
        </a:buClr>
        <a:buFont typeface="Wingdings" charset="2"/>
        <a:buChar char="§"/>
        <a:defRPr sz="1800" kern="1200">
          <a:solidFill>
            <a:schemeClr val="tx1"/>
          </a:solidFill>
          <a:latin typeface="+mn-lt"/>
          <a:ea typeface="+mn-ea"/>
          <a:cs typeface="+mn-cs"/>
        </a:defRPr>
      </a:lvl2pPr>
      <a:lvl3pPr marL="685800" indent="-182880" algn="l" defTabSz="914400" rtl="0" eaLnBrk="1" latinLnBrk="0" hangingPunct="1">
        <a:spcBef>
          <a:spcPct val="20000"/>
        </a:spcBef>
        <a:buClr>
          <a:schemeClr val="tx2"/>
        </a:buClr>
        <a:buFont typeface="Wingdings" charset="2"/>
        <a:buChar char="§"/>
        <a:defRPr sz="1600" kern="1200">
          <a:solidFill>
            <a:schemeClr val="tx1"/>
          </a:solidFill>
          <a:latin typeface="+mn-lt"/>
          <a:ea typeface="+mn-ea"/>
          <a:cs typeface="+mn-cs"/>
        </a:defRPr>
      </a:lvl3pPr>
      <a:lvl4pPr marL="914400" indent="-182880" algn="l" defTabSz="914400" rtl="0" eaLnBrk="1" latinLnBrk="0" hangingPunct="1">
        <a:spcBef>
          <a:spcPct val="20000"/>
        </a:spcBef>
        <a:buClr>
          <a:schemeClr val="tx2"/>
        </a:buClr>
        <a:buFont typeface="Wingdings" charset="2"/>
        <a:buChar char="§"/>
        <a:defRPr sz="1400" kern="1200">
          <a:solidFill>
            <a:schemeClr val="tx1"/>
          </a:solidFill>
          <a:latin typeface="+mn-lt"/>
          <a:ea typeface="+mn-ea"/>
          <a:cs typeface="+mn-cs"/>
        </a:defRPr>
      </a:lvl4pPr>
      <a:lvl5pPr marL="1143000" indent="-182880" algn="l" defTabSz="914400" rtl="0" eaLnBrk="1" latinLnBrk="0" hangingPunct="1">
        <a:spcBef>
          <a:spcPct val="20000"/>
        </a:spcBef>
        <a:buClr>
          <a:schemeClr val="tx2"/>
        </a:buClr>
        <a:buFont typeface="Wingdings" charset="2"/>
        <a:buChar char="§"/>
        <a:defRPr sz="1400" kern="1200">
          <a:solidFill>
            <a:schemeClr val="tx1"/>
          </a:solidFill>
          <a:latin typeface="+mn-lt"/>
          <a:ea typeface="+mn-ea"/>
          <a:cs typeface="+mn-cs"/>
        </a:defRPr>
      </a:lvl5pPr>
      <a:lvl6pPr marL="1371600" indent="-182880" algn="l" defTabSz="914400" rtl="0" eaLnBrk="1" latinLnBrk="0" hangingPunct="1">
        <a:spcBef>
          <a:spcPct val="20000"/>
        </a:spcBef>
        <a:buClr>
          <a:schemeClr val="tx2"/>
        </a:buClr>
        <a:buFont typeface="Wingdings" pitchFamily="2" charset="2"/>
        <a:buChar char="§"/>
        <a:defRPr sz="1400" kern="1200">
          <a:solidFill>
            <a:schemeClr val="tx1"/>
          </a:solidFill>
          <a:latin typeface="+mn-lt"/>
          <a:ea typeface="+mn-ea"/>
          <a:cs typeface="+mn-cs"/>
        </a:defRPr>
      </a:lvl6pPr>
      <a:lvl7pPr marL="1600200" indent="-182880" algn="l" defTabSz="914400" rtl="0" eaLnBrk="1" latinLnBrk="0" hangingPunct="1">
        <a:spcBef>
          <a:spcPct val="20000"/>
        </a:spcBef>
        <a:buClr>
          <a:schemeClr val="tx2"/>
        </a:buClr>
        <a:buFont typeface="Wingdings" pitchFamily="2" charset="2"/>
        <a:buChar char="§"/>
        <a:defRPr sz="1400" kern="1200">
          <a:solidFill>
            <a:schemeClr val="tx1"/>
          </a:solidFill>
          <a:latin typeface="+mn-lt"/>
          <a:ea typeface="+mn-ea"/>
          <a:cs typeface="+mn-cs"/>
        </a:defRPr>
      </a:lvl7pPr>
      <a:lvl8pPr marL="1828800" indent="-182880" algn="l" defTabSz="914400" rtl="0" eaLnBrk="1" latinLnBrk="0" hangingPunct="1">
        <a:spcBef>
          <a:spcPct val="20000"/>
        </a:spcBef>
        <a:buClr>
          <a:schemeClr val="tx2"/>
        </a:buClr>
        <a:buFont typeface="Wingdings" pitchFamily="2" charset="2"/>
        <a:buChar char="§"/>
        <a:defRPr sz="1400" kern="1200">
          <a:solidFill>
            <a:schemeClr val="tx1"/>
          </a:solidFill>
          <a:latin typeface="+mn-lt"/>
          <a:ea typeface="+mn-ea"/>
          <a:cs typeface="+mn-cs"/>
        </a:defRPr>
      </a:lvl8pPr>
      <a:lvl9pPr marL="2057400" indent="-182880" algn="l" defTabSz="914400" rtl="0" eaLnBrk="1" latinLnBrk="0" hangingPunct="1">
        <a:spcBef>
          <a:spcPct val="20000"/>
        </a:spcBef>
        <a:buClr>
          <a:schemeClr val="tx2"/>
        </a:buClr>
        <a:buFont typeface="Wingdings" pitchFamily="2"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3.xml.rels><?xml version="1.0" encoding="UTF-8" standalone="yes"?>
<Relationships xmlns="http://schemas.openxmlformats.org/package/2006/relationships"><Relationship Id="rId3" Type="http://schemas.openxmlformats.org/officeDocument/2006/relationships/image" Target="../media/image3.png" /><Relationship Id="rId2" Type="http://schemas.openxmlformats.org/officeDocument/2006/relationships/notesSlide" Target="../notesSlides/notesSlide1.xml" /><Relationship Id="rId1" Type="http://schemas.openxmlformats.org/officeDocument/2006/relationships/slideLayout" Target="../slideLayouts/slideLayout2.xml" /></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 /><Relationship Id="rId1" Type="http://schemas.openxmlformats.org/officeDocument/2006/relationships/slideLayout" Target="../slideLayouts/slideLayout2.xml" /></Relationships>
</file>

<file path=ppt/slides/_rels/slide5.xml.rels><?xml version="1.0" encoding="UTF-8" standalone="yes"?>
<Relationships xmlns="http://schemas.openxmlformats.org/package/2006/relationships"><Relationship Id="rId3" Type="http://schemas.openxmlformats.org/officeDocument/2006/relationships/image" Target="../media/image4.jpg" /><Relationship Id="rId2" Type="http://schemas.openxmlformats.org/officeDocument/2006/relationships/notesSlide" Target="../notesSlides/notesSlide3.xml" /><Relationship Id="rId1" Type="http://schemas.openxmlformats.org/officeDocument/2006/relationships/slideLayout" Target="../slideLayouts/slideLayout2.xml" /><Relationship Id="rId5" Type="http://schemas.openxmlformats.org/officeDocument/2006/relationships/image" Target="../media/image6.png" /><Relationship Id="rId4" Type="http://schemas.openxmlformats.org/officeDocument/2006/relationships/image" Target="../media/image5.png" /></Relationships>
</file>

<file path=ppt/slides/_rels/slide6.xml.rels><?xml version="1.0" encoding="UTF-8" standalone="yes"?>
<Relationships xmlns="http://schemas.openxmlformats.org/package/2006/relationships"><Relationship Id="rId3" Type="http://schemas.openxmlformats.org/officeDocument/2006/relationships/image" Target="../media/image7.jpg" /><Relationship Id="rId2" Type="http://schemas.openxmlformats.org/officeDocument/2006/relationships/notesSlide" Target="../notesSlides/notesSlide4.xml" /><Relationship Id="rId1" Type="http://schemas.openxmlformats.org/officeDocument/2006/relationships/slideLayout" Target="../slideLayouts/slideLayout2.xml" /><Relationship Id="rId4" Type="http://schemas.openxmlformats.org/officeDocument/2006/relationships/image" Target="../media/image8.jpeg" /></Relationships>
</file>

<file path=ppt/slides/_rels/slide7.xml.rels><?xml version="1.0" encoding="UTF-8" standalone="yes"?>
<Relationships xmlns="http://schemas.openxmlformats.org/package/2006/relationships"><Relationship Id="rId3" Type="http://schemas.openxmlformats.org/officeDocument/2006/relationships/image" Target="../media/image9.png" /><Relationship Id="rId2" Type="http://schemas.openxmlformats.org/officeDocument/2006/relationships/notesSlide" Target="../notesSlides/notesSlide5.xml" /><Relationship Id="rId1" Type="http://schemas.openxmlformats.org/officeDocument/2006/relationships/slideLayout" Target="../slideLayouts/slideLayout2.xml" /></Relationships>
</file>

<file path=ppt/slides/_rels/slide8.xml.rels><?xml version="1.0" encoding="UTF-8" standalone="yes"?>
<Relationships xmlns="http://schemas.openxmlformats.org/package/2006/relationships"><Relationship Id="rId3" Type="http://schemas.openxmlformats.org/officeDocument/2006/relationships/image" Target="../media/image10.png" /><Relationship Id="rId2" Type="http://schemas.openxmlformats.org/officeDocument/2006/relationships/notesSlide" Target="../notesSlides/notesSlide6.xml" /><Relationship Id="rId1" Type="http://schemas.openxmlformats.org/officeDocument/2006/relationships/slideLayout" Target="../slideLayouts/slideLayout2.xml" /></Relationships>
</file>

<file path=ppt/slides/_rels/slide9.xml.rels><?xml version="1.0" encoding="UTF-8" standalone="yes"?>
<Relationships xmlns="http://schemas.openxmlformats.org/package/2006/relationships"><Relationship Id="rId2" Type="http://schemas.openxmlformats.org/officeDocument/2006/relationships/image" Target="../media/image11.png" /><Relationship Id="rId1" Type="http://schemas.openxmlformats.org/officeDocument/2006/relationships/slideLayout" Target="../slideLayouts/slideLayout2.xml" /></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 /><Relationship Id="rId1" Type="http://schemas.openxmlformats.org/officeDocument/2006/relationships/slideLayout" Target="../slideLayouts/slideLayout2.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09600" y="0"/>
            <a:ext cx="7315200" cy="2595025"/>
          </a:xfrm>
        </p:spPr>
        <p:txBody>
          <a:bodyPr/>
          <a:lstStyle/>
          <a:p>
            <a:r>
              <a:rPr lang="en-GB" b="1" dirty="0">
                <a:effectLst>
                  <a:outerShdw blurRad="38100" dist="38100" dir="2700000" algn="tl">
                    <a:srgbClr val="000000">
                      <a:alpha val="43137"/>
                    </a:srgbClr>
                  </a:outerShdw>
                </a:effectLst>
              </a:rPr>
              <a:t>Housekeeping checklist</a:t>
            </a:r>
          </a:p>
        </p:txBody>
      </p:sp>
      <p:sp>
        <p:nvSpPr>
          <p:cNvPr id="3" name="Subtitle 2"/>
          <p:cNvSpPr>
            <a:spLocks noGrp="1"/>
          </p:cNvSpPr>
          <p:nvPr>
            <p:ph type="subTitle" idx="1"/>
          </p:nvPr>
        </p:nvSpPr>
        <p:spPr>
          <a:xfrm>
            <a:off x="78442" y="2910508"/>
            <a:ext cx="7315200" cy="1144632"/>
          </a:xfrm>
        </p:spPr>
        <p:txBody>
          <a:bodyPr/>
          <a:lstStyle/>
          <a:p>
            <a:r>
              <a:rPr lang="en-GB" dirty="0"/>
              <a:t>Student </a:t>
            </a:r>
            <a:r>
              <a:rPr lang="en-US" dirty="0"/>
              <a:t>name- </a:t>
            </a:r>
            <a:r>
              <a:rPr lang="en-US" dirty="0" err="1"/>
              <a:t>Ionela</a:t>
            </a:r>
            <a:r>
              <a:rPr lang="en-US" dirty="0"/>
              <a:t> </a:t>
            </a:r>
            <a:r>
              <a:rPr lang="en-US" dirty="0" err="1"/>
              <a:t>Lacramioara</a:t>
            </a:r>
            <a:r>
              <a:rPr lang="en-US" dirty="0"/>
              <a:t> </a:t>
            </a:r>
            <a:r>
              <a:rPr lang="en-US" dirty="0" err="1"/>
              <a:t>Balta</a:t>
            </a:r>
            <a:endParaRPr lang="en-GB" dirty="0"/>
          </a:p>
          <a:p>
            <a:r>
              <a:rPr lang="en-US"/>
              <a:t>Student number-2208099</a:t>
            </a:r>
            <a:endParaRPr lang="en-GB" dirty="0"/>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648200" y="2352345"/>
            <a:ext cx="4307542" cy="4307542"/>
          </a:xfrm>
          <a:prstGeom prst="rect">
            <a:avLst/>
          </a:prstGeom>
        </p:spPr>
      </p:pic>
      <p:sp>
        <p:nvSpPr>
          <p:cNvPr id="4" name="TextBox 3">
            <a:extLst>
              <a:ext uri="{FF2B5EF4-FFF2-40B4-BE49-F238E27FC236}">
                <a16:creationId xmlns:a16="http://schemas.microsoft.com/office/drawing/2014/main" id="{A701FFD0-4A2B-0C28-469B-CEE95C6CF38B}"/>
              </a:ext>
            </a:extLst>
          </p:cNvPr>
          <p:cNvSpPr txBox="1"/>
          <p:nvPr/>
        </p:nvSpPr>
        <p:spPr>
          <a:xfrm>
            <a:off x="5831542" y="6475221"/>
            <a:ext cx="3124200" cy="369332"/>
          </a:xfrm>
          <a:prstGeom prst="rect">
            <a:avLst/>
          </a:prstGeom>
          <a:noFill/>
        </p:spPr>
        <p:txBody>
          <a:bodyPr wrap="square" rtlCol="0">
            <a:spAutoFit/>
          </a:bodyPr>
          <a:lstStyle/>
          <a:p>
            <a:r>
              <a:rPr lang="en-GB" dirty="0"/>
              <a:t>Source: (</a:t>
            </a:r>
            <a:r>
              <a:rPr lang="en-GB" dirty="0" err="1"/>
              <a:t>Christl</a:t>
            </a:r>
            <a:r>
              <a:rPr lang="en-GB" dirty="0"/>
              <a:t>, 2023)</a:t>
            </a:r>
          </a:p>
        </p:txBody>
      </p:sp>
    </p:spTree>
    <p:extLst>
      <p:ext uri="{BB962C8B-B14F-4D97-AF65-F5344CB8AC3E}">
        <p14:creationId xmlns:p14="http://schemas.microsoft.com/office/powerpoint/2010/main" val="228209013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685800"/>
            <a:ext cx="7315200" cy="1154097"/>
          </a:xfrm>
        </p:spPr>
        <p:txBody>
          <a:bodyPr/>
          <a:lstStyle/>
          <a:p>
            <a:pPr marL="0" indent="0" algn="ctr">
              <a:buNone/>
            </a:pPr>
            <a:r>
              <a:rPr lang="en-GB" b="1" dirty="0">
                <a:effectLst>
                  <a:outerShdw blurRad="38100" dist="38100" dir="2700000" algn="tl">
                    <a:srgbClr val="000000">
                      <a:alpha val="43137"/>
                    </a:srgbClr>
                  </a:outerShdw>
                </a:effectLst>
              </a:rPr>
              <a:t>Content</a:t>
            </a:r>
            <a:r>
              <a:rPr lang="en-GB" dirty="0">
                <a:effectLst>
                  <a:outerShdw blurRad="38100" dist="38100" dir="2700000" algn="tl">
                    <a:srgbClr val="000000">
                      <a:alpha val="43137"/>
                    </a:srgbClr>
                  </a:outerShdw>
                </a:effectLst>
              </a:rPr>
              <a:t> </a:t>
            </a:r>
          </a:p>
        </p:txBody>
      </p:sp>
      <p:graphicFrame>
        <p:nvGraphicFramePr>
          <p:cNvPr id="4" name="Table 3"/>
          <p:cNvGraphicFramePr>
            <a:graphicFrameLocks noGrp="1"/>
          </p:cNvGraphicFramePr>
          <p:nvPr>
            <p:extLst>
              <p:ext uri="{D42A27DB-BD31-4B8C-83A1-F6EECF244321}">
                <p14:modId xmlns:p14="http://schemas.microsoft.com/office/powerpoint/2010/main" val="2766264695"/>
              </p:ext>
            </p:extLst>
          </p:nvPr>
        </p:nvGraphicFramePr>
        <p:xfrm>
          <a:off x="1066800" y="1981200"/>
          <a:ext cx="6781800" cy="4265580"/>
        </p:xfrm>
        <a:graphic>
          <a:graphicData uri="http://schemas.openxmlformats.org/drawingml/2006/table">
            <a:tbl>
              <a:tblPr firstRow="1" bandRow="1">
                <a:tableStyleId>{5C22544A-7EE6-4342-B048-85BDC9FD1C3A}</a:tableStyleId>
              </a:tblPr>
              <a:tblGrid>
                <a:gridCol w="3390900">
                  <a:extLst>
                    <a:ext uri="{9D8B030D-6E8A-4147-A177-3AD203B41FA5}">
                      <a16:colId xmlns:a16="http://schemas.microsoft.com/office/drawing/2014/main" val="20000"/>
                    </a:ext>
                  </a:extLst>
                </a:gridCol>
                <a:gridCol w="3390900">
                  <a:extLst>
                    <a:ext uri="{9D8B030D-6E8A-4147-A177-3AD203B41FA5}">
                      <a16:colId xmlns:a16="http://schemas.microsoft.com/office/drawing/2014/main" val="20001"/>
                    </a:ext>
                  </a:extLst>
                </a:gridCol>
              </a:tblGrid>
              <a:tr h="533400">
                <a:tc>
                  <a:txBody>
                    <a:bodyPr/>
                    <a:lstStyle/>
                    <a:p>
                      <a:pPr algn="just">
                        <a:lnSpc>
                          <a:spcPct val="150000"/>
                        </a:lnSpc>
                      </a:pPr>
                      <a:r>
                        <a:rPr lang="en-GB" dirty="0"/>
                        <a:t>Introduction</a:t>
                      </a:r>
                    </a:p>
                  </a:txBody>
                  <a:tcPr/>
                </a:tc>
                <a:tc>
                  <a:txBody>
                    <a:bodyPr/>
                    <a:lstStyle/>
                    <a:p>
                      <a:pPr>
                        <a:lnSpc>
                          <a:spcPct val="150000"/>
                        </a:lnSpc>
                      </a:pPr>
                      <a:r>
                        <a:rPr lang="en-GB" dirty="0"/>
                        <a:t>Slide 3</a:t>
                      </a:r>
                    </a:p>
                  </a:txBody>
                  <a:tcPr/>
                </a:tc>
                <a:extLst>
                  <a:ext uri="{0D108BD9-81ED-4DB2-BD59-A6C34878D82A}">
                    <a16:rowId xmlns:a16="http://schemas.microsoft.com/office/drawing/2014/main" val="10000"/>
                  </a:ext>
                </a:extLst>
              </a:tr>
              <a:tr h="501245">
                <a:tc>
                  <a:txBody>
                    <a:bodyPr/>
                    <a:lstStyle/>
                    <a:p>
                      <a:pPr algn="just">
                        <a:lnSpc>
                          <a:spcPct val="150000"/>
                        </a:lnSpc>
                      </a:pPr>
                      <a:r>
                        <a:rPr lang="en-GB" dirty="0"/>
                        <a:t>Checklist of daily housekeeping tasks</a:t>
                      </a:r>
                    </a:p>
                  </a:txBody>
                  <a:tcPr/>
                </a:tc>
                <a:tc>
                  <a:txBody>
                    <a:bodyPr/>
                    <a:lstStyle/>
                    <a:p>
                      <a:pPr>
                        <a:lnSpc>
                          <a:spcPct val="150000"/>
                        </a:lnSpc>
                      </a:pPr>
                      <a:r>
                        <a:rPr lang="en-GB" dirty="0"/>
                        <a:t>Slide 4</a:t>
                      </a:r>
                    </a:p>
                  </a:txBody>
                  <a:tcPr/>
                </a:tc>
                <a:extLst>
                  <a:ext uri="{0D108BD9-81ED-4DB2-BD59-A6C34878D82A}">
                    <a16:rowId xmlns:a16="http://schemas.microsoft.com/office/drawing/2014/main" val="10001"/>
                  </a:ext>
                </a:extLst>
              </a:tr>
              <a:tr h="501245">
                <a:tc>
                  <a:txBody>
                    <a:bodyPr/>
                    <a:lstStyle/>
                    <a:p>
                      <a:pPr>
                        <a:lnSpc>
                          <a:spcPct val="150000"/>
                        </a:lnSpc>
                      </a:pPr>
                      <a:r>
                        <a:rPr lang="en-GB" dirty="0"/>
                        <a:t>Tasks</a:t>
                      </a:r>
                    </a:p>
                  </a:txBody>
                  <a:tcPr/>
                </a:tc>
                <a:tc>
                  <a:txBody>
                    <a:bodyPr/>
                    <a:lstStyle/>
                    <a:p>
                      <a:pPr>
                        <a:lnSpc>
                          <a:spcPct val="150000"/>
                        </a:lnSpc>
                      </a:pPr>
                      <a:r>
                        <a:rPr lang="en-GB" dirty="0"/>
                        <a:t>Slide 5</a:t>
                      </a:r>
                    </a:p>
                  </a:txBody>
                  <a:tcPr/>
                </a:tc>
                <a:extLst>
                  <a:ext uri="{0D108BD9-81ED-4DB2-BD59-A6C34878D82A}">
                    <a16:rowId xmlns:a16="http://schemas.microsoft.com/office/drawing/2014/main" val="10002"/>
                  </a:ext>
                </a:extLst>
              </a:tr>
              <a:tr h="501245">
                <a:tc>
                  <a:txBody>
                    <a:bodyPr/>
                    <a:lstStyle/>
                    <a:p>
                      <a:pPr>
                        <a:lnSpc>
                          <a:spcPct val="150000"/>
                        </a:lnSpc>
                      </a:pPr>
                      <a:r>
                        <a:rPr lang="en-GB" dirty="0"/>
                        <a:t>Tasks</a:t>
                      </a:r>
                    </a:p>
                  </a:txBody>
                  <a:tcPr/>
                </a:tc>
                <a:tc>
                  <a:txBody>
                    <a:bodyPr/>
                    <a:lstStyle/>
                    <a:p>
                      <a:pPr>
                        <a:lnSpc>
                          <a:spcPct val="150000"/>
                        </a:lnSpc>
                      </a:pPr>
                      <a:r>
                        <a:rPr lang="en-GB" dirty="0"/>
                        <a:t>Slide 6</a:t>
                      </a:r>
                    </a:p>
                  </a:txBody>
                  <a:tcPr/>
                </a:tc>
                <a:extLst>
                  <a:ext uri="{0D108BD9-81ED-4DB2-BD59-A6C34878D82A}">
                    <a16:rowId xmlns:a16="http://schemas.microsoft.com/office/drawing/2014/main" val="10003"/>
                  </a:ext>
                </a:extLst>
              </a:tr>
              <a:tr h="501245">
                <a:tc>
                  <a:txBody>
                    <a:bodyPr/>
                    <a:lstStyle/>
                    <a:p>
                      <a:pPr>
                        <a:lnSpc>
                          <a:spcPct val="150000"/>
                        </a:lnSpc>
                      </a:pPr>
                      <a:r>
                        <a:rPr lang="en-GB" dirty="0"/>
                        <a:t>Principle of employee engagement</a:t>
                      </a:r>
                      <a:r>
                        <a:rPr lang="en-GB" baseline="0" dirty="0"/>
                        <a:t> </a:t>
                      </a:r>
                      <a:endParaRPr lang="en-GB" dirty="0"/>
                    </a:p>
                  </a:txBody>
                  <a:tcPr/>
                </a:tc>
                <a:tc>
                  <a:txBody>
                    <a:bodyPr/>
                    <a:lstStyle/>
                    <a:p>
                      <a:pPr>
                        <a:lnSpc>
                          <a:spcPct val="150000"/>
                        </a:lnSpc>
                      </a:pPr>
                      <a:r>
                        <a:rPr lang="en-GB" dirty="0"/>
                        <a:t>Slide 7 and Slide 8</a:t>
                      </a:r>
                    </a:p>
                  </a:txBody>
                  <a:tcPr/>
                </a:tc>
                <a:extLst>
                  <a:ext uri="{0D108BD9-81ED-4DB2-BD59-A6C34878D82A}">
                    <a16:rowId xmlns:a16="http://schemas.microsoft.com/office/drawing/2014/main" val="10004"/>
                  </a:ext>
                </a:extLst>
              </a:tr>
              <a:tr h="501245">
                <a:tc>
                  <a:txBody>
                    <a:bodyPr/>
                    <a:lstStyle/>
                    <a:p>
                      <a:pPr>
                        <a:lnSpc>
                          <a:spcPct val="150000"/>
                        </a:lnSpc>
                      </a:pPr>
                      <a:r>
                        <a:rPr lang="en-GB" dirty="0"/>
                        <a:t>Conclusion</a:t>
                      </a:r>
                    </a:p>
                  </a:txBody>
                  <a:tcPr/>
                </a:tc>
                <a:tc>
                  <a:txBody>
                    <a:bodyPr/>
                    <a:lstStyle/>
                    <a:p>
                      <a:pPr>
                        <a:lnSpc>
                          <a:spcPct val="150000"/>
                        </a:lnSpc>
                      </a:pPr>
                      <a:r>
                        <a:rPr lang="en-GB" dirty="0"/>
                        <a:t>Slide 9</a:t>
                      </a:r>
                    </a:p>
                  </a:txBody>
                  <a:tcPr/>
                </a:tc>
                <a:extLst>
                  <a:ext uri="{0D108BD9-81ED-4DB2-BD59-A6C34878D82A}">
                    <a16:rowId xmlns:a16="http://schemas.microsoft.com/office/drawing/2014/main" val="10005"/>
                  </a:ext>
                </a:extLst>
              </a:tr>
              <a:tr h="501245">
                <a:tc>
                  <a:txBody>
                    <a:bodyPr/>
                    <a:lstStyle/>
                    <a:p>
                      <a:pPr>
                        <a:lnSpc>
                          <a:spcPct val="150000"/>
                        </a:lnSpc>
                      </a:pPr>
                      <a:r>
                        <a:rPr lang="en-GB" dirty="0"/>
                        <a:t>References </a:t>
                      </a:r>
                    </a:p>
                  </a:txBody>
                  <a:tcPr/>
                </a:tc>
                <a:tc>
                  <a:txBody>
                    <a:bodyPr/>
                    <a:lstStyle/>
                    <a:p>
                      <a:pPr>
                        <a:lnSpc>
                          <a:spcPct val="150000"/>
                        </a:lnSpc>
                      </a:pPr>
                      <a:r>
                        <a:rPr lang="en-GB" dirty="0"/>
                        <a:t>Slide 10</a:t>
                      </a:r>
                    </a:p>
                  </a:txBody>
                  <a:tcPr/>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22911475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0" y="457200"/>
            <a:ext cx="7315200" cy="1154097"/>
          </a:xfrm>
        </p:spPr>
        <p:txBody>
          <a:bodyPr/>
          <a:lstStyle/>
          <a:p>
            <a:r>
              <a:rPr lang="en-GB" b="1" dirty="0">
                <a:effectLst>
                  <a:outerShdw blurRad="38100" dist="38100" dir="2700000" algn="tl">
                    <a:srgbClr val="000000">
                      <a:alpha val="43137"/>
                    </a:srgbClr>
                  </a:outerShdw>
                </a:effectLst>
              </a:rPr>
              <a:t>Introduction </a:t>
            </a:r>
          </a:p>
        </p:txBody>
      </p:sp>
      <p:sp>
        <p:nvSpPr>
          <p:cNvPr id="3" name="Content Placeholder 2"/>
          <p:cNvSpPr>
            <a:spLocks noGrp="1"/>
          </p:cNvSpPr>
          <p:nvPr>
            <p:ph idx="1"/>
          </p:nvPr>
        </p:nvSpPr>
        <p:spPr>
          <a:xfrm>
            <a:off x="685800" y="1828800"/>
            <a:ext cx="4800600" cy="4800600"/>
          </a:xfrm>
        </p:spPr>
        <p:txBody>
          <a:bodyPr>
            <a:normAutofit fontScale="92500" lnSpcReduction="20000"/>
          </a:bodyPr>
          <a:lstStyle/>
          <a:p>
            <a:pPr marL="45720" indent="0" algn="just">
              <a:lnSpc>
                <a:spcPct val="150000"/>
              </a:lnSpc>
              <a:buNone/>
            </a:pPr>
            <a:r>
              <a:rPr lang="en-US" dirty="0"/>
              <a:t>To obtain the appropriate measure of cleaning there is the checklist to maintain in order to successfully implement the task (</a:t>
            </a:r>
            <a:r>
              <a:rPr lang="en-US" dirty="0" err="1"/>
              <a:t>Christl</a:t>
            </a:r>
            <a:r>
              <a:rPr lang="en-US" dirty="0"/>
              <a:t>, 2023). That checklist involves daily cleaning task such as changing shower curtains in every 1 or 2 days, change of pillow protector in 1 or 2 days and also before new guest arrival, clean bathroom extract along with Air conditioner filters daily, change mattress cover daily and also clean the dust and wipe the floor. </a:t>
            </a:r>
            <a:endParaRPr lang="en-GB" dirty="0"/>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77435" y="1600200"/>
            <a:ext cx="3657600" cy="4343400"/>
          </a:xfrm>
          <a:prstGeom prst="rect">
            <a:avLst/>
          </a:prstGeom>
        </p:spPr>
      </p:pic>
      <p:sp>
        <p:nvSpPr>
          <p:cNvPr id="6" name="TextBox 5"/>
          <p:cNvSpPr txBox="1"/>
          <p:nvPr/>
        </p:nvSpPr>
        <p:spPr>
          <a:xfrm>
            <a:off x="5791200" y="5791200"/>
            <a:ext cx="3124200" cy="369332"/>
          </a:xfrm>
          <a:prstGeom prst="rect">
            <a:avLst/>
          </a:prstGeom>
          <a:noFill/>
        </p:spPr>
        <p:txBody>
          <a:bodyPr wrap="square" rtlCol="0">
            <a:spAutoFit/>
          </a:bodyPr>
          <a:lstStyle/>
          <a:p>
            <a:r>
              <a:rPr lang="en-GB" dirty="0"/>
              <a:t>Source: (</a:t>
            </a:r>
            <a:r>
              <a:rPr lang="en-GB" dirty="0" err="1"/>
              <a:t>Christl</a:t>
            </a:r>
            <a:r>
              <a:rPr lang="en-GB" dirty="0"/>
              <a:t>, 2023)</a:t>
            </a:r>
          </a:p>
        </p:txBody>
      </p:sp>
    </p:spTree>
    <p:extLst>
      <p:ext uri="{BB962C8B-B14F-4D97-AF65-F5344CB8AC3E}">
        <p14:creationId xmlns:p14="http://schemas.microsoft.com/office/powerpoint/2010/main" val="27470239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457200"/>
            <a:ext cx="7315200" cy="1479612"/>
          </a:xfrm>
        </p:spPr>
        <p:txBody>
          <a:bodyPr>
            <a:normAutofit fontScale="90000"/>
          </a:bodyPr>
          <a:lstStyle/>
          <a:p>
            <a:pPr algn="ctr">
              <a:lnSpc>
                <a:spcPct val="150000"/>
              </a:lnSpc>
            </a:pPr>
            <a:r>
              <a:rPr lang="en-US" b="1" dirty="0">
                <a:effectLst>
                  <a:outerShdw blurRad="38100" dist="38100" dir="2700000" algn="tl">
                    <a:srgbClr val="000000">
                      <a:alpha val="43137"/>
                    </a:srgbClr>
                  </a:outerShdw>
                </a:effectLst>
              </a:rPr>
              <a:t>Checklist of daily housekeeping tasks</a:t>
            </a:r>
            <a:endParaRPr lang="en-GB" b="1" dirty="0">
              <a:effectLst>
                <a:outerShdw blurRad="38100" dist="38100" dir="2700000" algn="tl">
                  <a:srgbClr val="000000">
                    <a:alpha val="43137"/>
                  </a:srgbClr>
                </a:outerShdw>
              </a:effectLst>
            </a:endParaRP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230862374"/>
              </p:ext>
            </p:extLst>
          </p:nvPr>
        </p:nvGraphicFramePr>
        <p:xfrm>
          <a:off x="1295400" y="1981200"/>
          <a:ext cx="6934200" cy="4038602"/>
        </p:xfrm>
        <a:graphic>
          <a:graphicData uri="http://schemas.openxmlformats.org/drawingml/2006/table">
            <a:tbl>
              <a:tblPr firstRow="1" firstCol="1" bandRow="1">
                <a:tableStyleId>{5C22544A-7EE6-4342-B048-85BDC9FD1C3A}</a:tableStyleId>
              </a:tblPr>
              <a:tblGrid>
                <a:gridCol w="2462452">
                  <a:extLst>
                    <a:ext uri="{9D8B030D-6E8A-4147-A177-3AD203B41FA5}">
                      <a16:colId xmlns:a16="http://schemas.microsoft.com/office/drawing/2014/main" val="20000"/>
                    </a:ext>
                  </a:extLst>
                </a:gridCol>
                <a:gridCol w="726863">
                  <a:extLst>
                    <a:ext uri="{9D8B030D-6E8A-4147-A177-3AD203B41FA5}">
                      <a16:colId xmlns:a16="http://schemas.microsoft.com/office/drawing/2014/main" val="20001"/>
                    </a:ext>
                  </a:extLst>
                </a:gridCol>
                <a:gridCol w="618106">
                  <a:extLst>
                    <a:ext uri="{9D8B030D-6E8A-4147-A177-3AD203B41FA5}">
                      <a16:colId xmlns:a16="http://schemas.microsoft.com/office/drawing/2014/main" val="20002"/>
                    </a:ext>
                  </a:extLst>
                </a:gridCol>
                <a:gridCol w="693329">
                  <a:extLst>
                    <a:ext uri="{9D8B030D-6E8A-4147-A177-3AD203B41FA5}">
                      <a16:colId xmlns:a16="http://schemas.microsoft.com/office/drawing/2014/main" val="20003"/>
                    </a:ext>
                  </a:extLst>
                </a:gridCol>
                <a:gridCol w="644388">
                  <a:extLst>
                    <a:ext uri="{9D8B030D-6E8A-4147-A177-3AD203B41FA5}">
                      <a16:colId xmlns:a16="http://schemas.microsoft.com/office/drawing/2014/main" val="20004"/>
                    </a:ext>
                  </a:extLst>
                </a:gridCol>
                <a:gridCol w="545600">
                  <a:extLst>
                    <a:ext uri="{9D8B030D-6E8A-4147-A177-3AD203B41FA5}">
                      <a16:colId xmlns:a16="http://schemas.microsoft.com/office/drawing/2014/main" val="20005"/>
                    </a:ext>
                  </a:extLst>
                </a:gridCol>
                <a:gridCol w="599979">
                  <a:extLst>
                    <a:ext uri="{9D8B030D-6E8A-4147-A177-3AD203B41FA5}">
                      <a16:colId xmlns:a16="http://schemas.microsoft.com/office/drawing/2014/main" val="20006"/>
                    </a:ext>
                  </a:extLst>
                </a:gridCol>
                <a:gridCol w="643483">
                  <a:extLst>
                    <a:ext uri="{9D8B030D-6E8A-4147-A177-3AD203B41FA5}">
                      <a16:colId xmlns:a16="http://schemas.microsoft.com/office/drawing/2014/main" val="20007"/>
                    </a:ext>
                  </a:extLst>
                </a:gridCol>
              </a:tblGrid>
              <a:tr h="490057">
                <a:tc>
                  <a:txBody>
                    <a:bodyPr/>
                    <a:lstStyle/>
                    <a:p>
                      <a:pPr marL="0" marR="0" algn="just">
                        <a:lnSpc>
                          <a:spcPct val="150000"/>
                        </a:lnSpc>
                        <a:spcBef>
                          <a:spcPts val="0"/>
                        </a:spcBef>
                        <a:spcAft>
                          <a:spcPts val="0"/>
                        </a:spcAft>
                      </a:pPr>
                      <a:r>
                        <a:rPr lang="en-GB" sz="1100" dirty="0">
                          <a:effectLst/>
                        </a:rPr>
                        <a:t>Task </a:t>
                      </a:r>
                      <a:endParaRPr lang="en-GB" sz="1100" dirty="0">
                        <a:effectLst/>
                        <a:latin typeface="Calibri"/>
                        <a:ea typeface="Calibri"/>
                        <a:cs typeface="Times New Roman"/>
                      </a:endParaRPr>
                    </a:p>
                  </a:txBody>
                  <a:tcPr marL="68580" marR="68580" marT="0" marB="0"/>
                </a:tc>
                <a:tc>
                  <a:txBody>
                    <a:bodyPr/>
                    <a:lstStyle/>
                    <a:p>
                      <a:pPr marL="0" marR="0" algn="just">
                        <a:lnSpc>
                          <a:spcPct val="150000"/>
                        </a:lnSpc>
                        <a:spcBef>
                          <a:spcPts val="0"/>
                        </a:spcBef>
                        <a:spcAft>
                          <a:spcPts val="0"/>
                        </a:spcAft>
                      </a:pPr>
                      <a:r>
                        <a:rPr lang="en-GB" sz="1100">
                          <a:effectLst/>
                        </a:rPr>
                        <a:t>MON</a:t>
                      </a:r>
                      <a:endParaRPr lang="en-GB" sz="1100">
                        <a:effectLst/>
                        <a:latin typeface="Calibri"/>
                        <a:ea typeface="Calibri"/>
                        <a:cs typeface="Times New Roman"/>
                      </a:endParaRPr>
                    </a:p>
                  </a:txBody>
                  <a:tcPr marL="68580" marR="68580" marT="0" marB="0"/>
                </a:tc>
                <a:tc>
                  <a:txBody>
                    <a:bodyPr/>
                    <a:lstStyle/>
                    <a:p>
                      <a:pPr marL="0" marR="0" algn="just">
                        <a:lnSpc>
                          <a:spcPct val="150000"/>
                        </a:lnSpc>
                        <a:spcBef>
                          <a:spcPts val="0"/>
                        </a:spcBef>
                        <a:spcAft>
                          <a:spcPts val="0"/>
                        </a:spcAft>
                      </a:pPr>
                      <a:r>
                        <a:rPr lang="en-GB" sz="1100">
                          <a:effectLst/>
                        </a:rPr>
                        <a:t>TUE</a:t>
                      </a:r>
                      <a:endParaRPr lang="en-GB" sz="1100">
                        <a:effectLst/>
                        <a:latin typeface="Calibri"/>
                        <a:ea typeface="Calibri"/>
                        <a:cs typeface="Times New Roman"/>
                      </a:endParaRPr>
                    </a:p>
                  </a:txBody>
                  <a:tcPr marL="68580" marR="68580" marT="0" marB="0"/>
                </a:tc>
                <a:tc>
                  <a:txBody>
                    <a:bodyPr/>
                    <a:lstStyle/>
                    <a:p>
                      <a:pPr marL="0" marR="0" algn="just">
                        <a:lnSpc>
                          <a:spcPct val="150000"/>
                        </a:lnSpc>
                        <a:spcBef>
                          <a:spcPts val="0"/>
                        </a:spcBef>
                        <a:spcAft>
                          <a:spcPts val="0"/>
                        </a:spcAft>
                      </a:pPr>
                      <a:r>
                        <a:rPr lang="en-GB" sz="1100">
                          <a:effectLst/>
                        </a:rPr>
                        <a:t>WED</a:t>
                      </a:r>
                      <a:endParaRPr lang="en-GB" sz="1100">
                        <a:effectLst/>
                        <a:latin typeface="Calibri"/>
                        <a:ea typeface="Calibri"/>
                        <a:cs typeface="Times New Roman"/>
                      </a:endParaRPr>
                    </a:p>
                  </a:txBody>
                  <a:tcPr marL="68580" marR="68580" marT="0" marB="0"/>
                </a:tc>
                <a:tc>
                  <a:txBody>
                    <a:bodyPr/>
                    <a:lstStyle/>
                    <a:p>
                      <a:pPr marL="0" marR="0" algn="just">
                        <a:lnSpc>
                          <a:spcPct val="150000"/>
                        </a:lnSpc>
                        <a:spcBef>
                          <a:spcPts val="0"/>
                        </a:spcBef>
                        <a:spcAft>
                          <a:spcPts val="0"/>
                        </a:spcAft>
                      </a:pPr>
                      <a:r>
                        <a:rPr lang="en-GB" sz="1100">
                          <a:effectLst/>
                        </a:rPr>
                        <a:t>THU</a:t>
                      </a:r>
                      <a:endParaRPr lang="en-GB" sz="1100">
                        <a:effectLst/>
                        <a:latin typeface="Calibri"/>
                        <a:ea typeface="Calibri"/>
                        <a:cs typeface="Times New Roman"/>
                      </a:endParaRPr>
                    </a:p>
                  </a:txBody>
                  <a:tcPr marL="68580" marR="68580" marT="0" marB="0"/>
                </a:tc>
                <a:tc>
                  <a:txBody>
                    <a:bodyPr/>
                    <a:lstStyle/>
                    <a:p>
                      <a:pPr marL="0" marR="0" algn="just">
                        <a:lnSpc>
                          <a:spcPct val="150000"/>
                        </a:lnSpc>
                        <a:spcBef>
                          <a:spcPts val="0"/>
                        </a:spcBef>
                        <a:spcAft>
                          <a:spcPts val="0"/>
                        </a:spcAft>
                      </a:pPr>
                      <a:r>
                        <a:rPr lang="en-GB" sz="1100">
                          <a:effectLst/>
                        </a:rPr>
                        <a:t>FRI</a:t>
                      </a:r>
                      <a:endParaRPr lang="en-GB" sz="1100">
                        <a:effectLst/>
                        <a:latin typeface="Calibri"/>
                        <a:ea typeface="Calibri"/>
                        <a:cs typeface="Times New Roman"/>
                      </a:endParaRPr>
                    </a:p>
                  </a:txBody>
                  <a:tcPr marL="68580" marR="68580" marT="0" marB="0"/>
                </a:tc>
                <a:tc>
                  <a:txBody>
                    <a:bodyPr/>
                    <a:lstStyle/>
                    <a:p>
                      <a:pPr marL="0" marR="0" algn="just">
                        <a:lnSpc>
                          <a:spcPct val="150000"/>
                        </a:lnSpc>
                        <a:spcBef>
                          <a:spcPts val="0"/>
                        </a:spcBef>
                        <a:spcAft>
                          <a:spcPts val="0"/>
                        </a:spcAft>
                      </a:pPr>
                      <a:r>
                        <a:rPr lang="en-GB" sz="1100">
                          <a:effectLst/>
                        </a:rPr>
                        <a:t>SAT</a:t>
                      </a:r>
                      <a:endParaRPr lang="en-GB" sz="1100">
                        <a:effectLst/>
                        <a:latin typeface="Calibri"/>
                        <a:ea typeface="Calibri"/>
                        <a:cs typeface="Times New Roman"/>
                      </a:endParaRPr>
                    </a:p>
                  </a:txBody>
                  <a:tcPr marL="68580" marR="68580" marT="0" marB="0"/>
                </a:tc>
                <a:tc>
                  <a:txBody>
                    <a:bodyPr/>
                    <a:lstStyle/>
                    <a:p>
                      <a:pPr marL="0" marR="0" algn="just">
                        <a:lnSpc>
                          <a:spcPct val="150000"/>
                        </a:lnSpc>
                        <a:spcBef>
                          <a:spcPts val="0"/>
                        </a:spcBef>
                        <a:spcAft>
                          <a:spcPts val="0"/>
                        </a:spcAft>
                      </a:pPr>
                      <a:r>
                        <a:rPr lang="en-GB" sz="1100">
                          <a:effectLst/>
                        </a:rPr>
                        <a:t>SUN</a:t>
                      </a:r>
                      <a:endParaRPr lang="en-GB" sz="1100">
                        <a:effectLst/>
                        <a:latin typeface="Calibri"/>
                        <a:ea typeface="Calibri"/>
                        <a:cs typeface="Times New Roman"/>
                      </a:endParaRPr>
                    </a:p>
                  </a:txBody>
                  <a:tcPr marL="68580" marR="68580" marT="0" marB="0"/>
                </a:tc>
                <a:extLst>
                  <a:ext uri="{0D108BD9-81ED-4DB2-BD59-A6C34878D82A}">
                    <a16:rowId xmlns:a16="http://schemas.microsoft.com/office/drawing/2014/main" val="10000"/>
                  </a:ext>
                </a:extLst>
              </a:tr>
              <a:tr h="1039187">
                <a:tc>
                  <a:txBody>
                    <a:bodyPr/>
                    <a:lstStyle/>
                    <a:p>
                      <a:pPr marL="0" marR="0" indent="0" algn="just" defTabSz="914400" rtl="0" eaLnBrk="1" fontAlgn="auto" latinLnBrk="0" hangingPunct="1">
                        <a:lnSpc>
                          <a:spcPct val="150000"/>
                        </a:lnSpc>
                        <a:spcBef>
                          <a:spcPts val="0"/>
                        </a:spcBef>
                        <a:spcAft>
                          <a:spcPts val="0"/>
                        </a:spcAft>
                        <a:buClrTx/>
                        <a:buSzTx/>
                        <a:buFontTx/>
                        <a:buNone/>
                        <a:tabLst/>
                        <a:defRPr/>
                      </a:pPr>
                      <a:r>
                        <a:rPr lang="en-GB" sz="1100" dirty="0">
                          <a:effectLst/>
                        </a:rPr>
                        <a:t>Changing shower curtains </a:t>
                      </a:r>
                      <a:r>
                        <a:rPr lang="en-GB" sz="1100" baseline="0" dirty="0"/>
                        <a:t>(</a:t>
                      </a:r>
                      <a:r>
                        <a:rPr lang="en-US" sz="1100" dirty="0"/>
                        <a:t>Sever, 2019)</a:t>
                      </a:r>
                      <a:endParaRPr lang="en-GB" sz="1100" dirty="0"/>
                    </a:p>
                    <a:p>
                      <a:pPr marL="0" marR="0" algn="just">
                        <a:lnSpc>
                          <a:spcPct val="150000"/>
                        </a:lnSpc>
                        <a:spcBef>
                          <a:spcPts val="0"/>
                        </a:spcBef>
                        <a:spcAft>
                          <a:spcPts val="0"/>
                        </a:spcAft>
                      </a:pPr>
                      <a:endParaRPr lang="en-GB" sz="1100" dirty="0">
                        <a:effectLst/>
                        <a:latin typeface="Calibri"/>
                        <a:ea typeface="Calibri"/>
                        <a:cs typeface="Times New Roman"/>
                      </a:endParaRPr>
                    </a:p>
                  </a:txBody>
                  <a:tcPr marL="68580" marR="68580" marT="0" marB="0"/>
                </a:tc>
                <a:tc>
                  <a:txBody>
                    <a:bodyPr/>
                    <a:lstStyle/>
                    <a:p>
                      <a:pPr marL="0" marR="0" algn="just">
                        <a:lnSpc>
                          <a:spcPct val="150000"/>
                        </a:lnSpc>
                        <a:spcBef>
                          <a:spcPts val="0"/>
                        </a:spcBef>
                        <a:spcAft>
                          <a:spcPts val="0"/>
                        </a:spcAft>
                      </a:pPr>
                      <a:r>
                        <a:rPr lang="en-US" sz="1100">
                          <a:effectLst/>
                        </a:rPr>
                        <a:t>✓</a:t>
                      </a:r>
                      <a:endParaRPr lang="en-GB" sz="1100">
                        <a:effectLst/>
                        <a:latin typeface="Calibri"/>
                        <a:ea typeface="Calibri"/>
                        <a:cs typeface="Times New Roman"/>
                      </a:endParaRPr>
                    </a:p>
                  </a:txBody>
                  <a:tcPr marL="68580" marR="68580" marT="0" marB="0"/>
                </a:tc>
                <a:tc>
                  <a:txBody>
                    <a:bodyPr/>
                    <a:lstStyle/>
                    <a:p>
                      <a:pPr marL="0" marR="0" algn="just">
                        <a:lnSpc>
                          <a:spcPct val="150000"/>
                        </a:lnSpc>
                        <a:spcBef>
                          <a:spcPts val="0"/>
                        </a:spcBef>
                        <a:spcAft>
                          <a:spcPts val="0"/>
                        </a:spcAft>
                      </a:pPr>
                      <a:r>
                        <a:rPr lang="en-GB" sz="1100">
                          <a:effectLst/>
                        </a:rPr>
                        <a:t> </a:t>
                      </a:r>
                      <a:endParaRPr lang="en-GB" sz="1100">
                        <a:effectLst/>
                        <a:latin typeface="Calibri"/>
                        <a:ea typeface="Calibri"/>
                        <a:cs typeface="Times New Roman"/>
                      </a:endParaRPr>
                    </a:p>
                  </a:txBody>
                  <a:tcPr marL="68580" marR="68580" marT="0" marB="0"/>
                </a:tc>
                <a:tc>
                  <a:txBody>
                    <a:bodyPr/>
                    <a:lstStyle/>
                    <a:p>
                      <a:pPr marL="0" marR="0" algn="just">
                        <a:lnSpc>
                          <a:spcPct val="150000"/>
                        </a:lnSpc>
                        <a:spcBef>
                          <a:spcPts val="0"/>
                        </a:spcBef>
                        <a:spcAft>
                          <a:spcPts val="0"/>
                        </a:spcAft>
                      </a:pPr>
                      <a:r>
                        <a:rPr lang="en-US" sz="1100">
                          <a:effectLst/>
                        </a:rPr>
                        <a:t>✓</a:t>
                      </a:r>
                      <a:endParaRPr lang="en-GB" sz="1100">
                        <a:effectLst/>
                        <a:latin typeface="Calibri"/>
                        <a:ea typeface="Calibri"/>
                        <a:cs typeface="Times New Roman"/>
                      </a:endParaRPr>
                    </a:p>
                  </a:txBody>
                  <a:tcPr marL="68580" marR="68580" marT="0" marB="0"/>
                </a:tc>
                <a:tc>
                  <a:txBody>
                    <a:bodyPr/>
                    <a:lstStyle/>
                    <a:p>
                      <a:pPr marL="0" marR="0" algn="just">
                        <a:lnSpc>
                          <a:spcPct val="150000"/>
                        </a:lnSpc>
                        <a:spcBef>
                          <a:spcPts val="0"/>
                        </a:spcBef>
                        <a:spcAft>
                          <a:spcPts val="0"/>
                        </a:spcAft>
                      </a:pPr>
                      <a:r>
                        <a:rPr lang="en-GB" sz="1100">
                          <a:effectLst/>
                        </a:rPr>
                        <a:t> </a:t>
                      </a:r>
                      <a:endParaRPr lang="en-GB" sz="1100">
                        <a:effectLst/>
                        <a:latin typeface="Calibri"/>
                        <a:ea typeface="Calibri"/>
                        <a:cs typeface="Times New Roman"/>
                      </a:endParaRPr>
                    </a:p>
                  </a:txBody>
                  <a:tcPr marL="68580" marR="68580" marT="0" marB="0"/>
                </a:tc>
                <a:tc>
                  <a:txBody>
                    <a:bodyPr/>
                    <a:lstStyle/>
                    <a:p>
                      <a:pPr marL="0" marR="0" algn="just">
                        <a:lnSpc>
                          <a:spcPct val="150000"/>
                        </a:lnSpc>
                        <a:spcBef>
                          <a:spcPts val="0"/>
                        </a:spcBef>
                        <a:spcAft>
                          <a:spcPts val="0"/>
                        </a:spcAft>
                      </a:pPr>
                      <a:r>
                        <a:rPr lang="en-US" sz="1100">
                          <a:effectLst/>
                        </a:rPr>
                        <a:t>✓</a:t>
                      </a:r>
                      <a:endParaRPr lang="en-GB" sz="1100">
                        <a:effectLst/>
                        <a:latin typeface="Calibri"/>
                        <a:ea typeface="Calibri"/>
                        <a:cs typeface="Times New Roman"/>
                      </a:endParaRPr>
                    </a:p>
                  </a:txBody>
                  <a:tcPr marL="68580" marR="68580" marT="0" marB="0"/>
                </a:tc>
                <a:tc>
                  <a:txBody>
                    <a:bodyPr/>
                    <a:lstStyle/>
                    <a:p>
                      <a:pPr marL="0" marR="0" algn="just">
                        <a:lnSpc>
                          <a:spcPct val="150000"/>
                        </a:lnSpc>
                        <a:spcBef>
                          <a:spcPts val="0"/>
                        </a:spcBef>
                        <a:spcAft>
                          <a:spcPts val="0"/>
                        </a:spcAft>
                      </a:pPr>
                      <a:r>
                        <a:rPr lang="en-GB" sz="1100">
                          <a:effectLst/>
                        </a:rPr>
                        <a:t> </a:t>
                      </a:r>
                      <a:endParaRPr lang="en-GB" sz="1100">
                        <a:effectLst/>
                        <a:latin typeface="Calibri"/>
                        <a:ea typeface="Calibri"/>
                        <a:cs typeface="Times New Roman"/>
                      </a:endParaRPr>
                    </a:p>
                  </a:txBody>
                  <a:tcPr marL="68580" marR="68580" marT="0" marB="0"/>
                </a:tc>
                <a:tc>
                  <a:txBody>
                    <a:bodyPr/>
                    <a:lstStyle/>
                    <a:p>
                      <a:pPr marL="0" marR="0" algn="just">
                        <a:lnSpc>
                          <a:spcPct val="150000"/>
                        </a:lnSpc>
                        <a:spcBef>
                          <a:spcPts val="0"/>
                        </a:spcBef>
                        <a:spcAft>
                          <a:spcPts val="0"/>
                        </a:spcAft>
                      </a:pPr>
                      <a:r>
                        <a:rPr lang="en-US" sz="1100">
                          <a:effectLst/>
                        </a:rPr>
                        <a:t>✓</a:t>
                      </a:r>
                      <a:endParaRPr lang="en-GB" sz="1100">
                        <a:effectLst/>
                        <a:latin typeface="Calibri"/>
                        <a:ea typeface="Calibri"/>
                        <a:cs typeface="Times New Roman"/>
                      </a:endParaRPr>
                    </a:p>
                  </a:txBody>
                  <a:tcPr marL="68580" marR="68580" marT="0" marB="0"/>
                </a:tc>
                <a:extLst>
                  <a:ext uri="{0D108BD9-81ED-4DB2-BD59-A6C34878D82A}">
                    <a16:rowId xmlns:a16="http://schemas.microsoft.com/office/drawing/2014/main" val="10001"/>
                  </a:ext>
                </a:extLst>
              </a:tr>
              <a:tr h="1039187">
                <a:tc>
                  <a:txBody>
                    <a:bodyPr/>
                    <a:lstStyle/>
                    <a:p>
                      <a:pPr marL="0" marR="0" algn="just">
                        <a:lnSpc>
                          <a:spcPct val="150000"/>
                        </a:lnSpc>
                        <a:spcBef>
                          <a:spcPts val="0"/>
                        </a:spcBef>
                        <a:spcAft>
                          <a:spcPts val="0"/>
                        </a:spcAft>
                      </a:pPr>
                      <a:r>
                        <a:rPr lang="en-GB" sz="1100">
                          <a:effectLst/>
                        </a:rPr>
                        <a:t>Change of pillow protector</a:t>
                      </a:r>
                      <a:endParaRPr lang="en-GB" sz="1100">
                        <a:effectLst/>
                        <a:latin typeface="Calibri"/>
                        <a:ea typeface="Calibri"/>
                        <a:cs typeface="Times New Roman"/>
                      </a:endParaRPr>
                    </a:p>
                  </a:txBody>
                  <a:tcPr marL="68580" marR="68580" marT="0" marB="0"/>
                </a:tc>
                <a:tc>
                  <a:txBody>
                    <a:bodyPr/>
                    <a:lstStyle/>
                    <a:p>
                      <a:pPr marL="0" marR="0" algn="just">
                        <a:lnSpc>
                          <a:spcPct val="150000"/>
                        </a:lnSpc>
                        <a:spcBef>
                          <a:spcPts val="0"/>
                        </a:spcBef>
                        <a:spcAft>
                          <a:spcPts val="0"/>
                        </a:spcAft>
                      </a:pPr>
                      <a:r>
                        <a:rPr lang="en-US" sz="1100">
                          <a:effectLst/>
                        </a:rPr>
                        <a:t>✓</a:t>
                      </a:r>
                      <a:endParaRPr lang="en-GB" sz="1100">
                        <a:effectLst/>
                        <a:latin typeface="Calibri"/>
                        <a:ea typeface="Calibri"/>
                        <a:cs typeface="Times New Roman"/>
                      </a:endParaRPr>
                    </a:p>
                  </a:txBody>
                  <a:tcPr marL="68580" marR="68580" marT="0" marB="0"/>
                </a:tc>
                <a:tc>
                  <a:txBody>
                    <a:bodyPr/>
                    <a:lstStyle/>
                    <a:p>
                      <a:pPr marL="0" marR="0" algn="just">
                        <a:lnSpc>
                          <a:spcPct val="150000"/>
                        </a:lnSpc>
                        <a:spcBef>
                          <a:spcPts val="0"/>
                        </a:spcBef>
                        <a:spcAft>
                          <a:spcPts val="0"/>
                        </a:spcAft>
                      </a:pPr>
                      <a:r>
                        <a:rPr lang="en-US" sz="1100">
                          <a:effectLst/>
                        </a:rPr>
                        <a:t>✓</a:t>
                      </a:r>
                      <a:endParaRPr lang="en-GB" sz="1100">
                        <a:effectLst/>
                        <a:latin typeface="Calibri"/>
                        <a:ea typeface="Calibri"/>
                        <a:cs typeface="Times New Roman"/>
                      </a:endParaRPr>
                    </a:p>
                  </a:txBody>
                  <a:tcPr marL="68580" marR="68580" marT="0" marB="0"/>
                </a:tc>
                <a:tc>
                  <a:txBody>
                    <a:bodyPr/>
                    <a:lstStyle/>
                    <a:p>
                      <a:pPr marL="0" marR="0" algn="just">
                        <a:lnSpc>
                          <a:spcPct val="150000"/>
                        </a:lnSpc>
                        <a:spcBef>
                          <a:spcPts val="0"/>
                        </a:spcBef>
                        <a:spcAft>
                          <a:spcPts val="0"/>
                        </a:spcAft>
                      </a:pPr>
                      <a:r>
                        <a:rPr lang="en-US" sz="1100">
                          <a:effectLst/>
                        </a:rPr>
                        <a:t>✓</a:t>
                      </a:r>
                      <a:endParaRPr lang="en-GB" sz="1100">
                        <a:effectLst/>
                        <a:latin typeface="Calibri"/>
                        <a:ea typeface="Calibri"/>
                        <a:cs typeface="Times New Roman"/>
                      </a:endParaRPr>
                    </a:p>
                  </a:txBody>
                  <a:tcPr marL="68580" marR="68580" marT="0" marB="0"/>
                </a:tc>
                <a:tc>
                  <a:txBody>
                    <a:bodyPr/>
                    <a:lstStyle/>
                    <a:p>
                      <a:pPr marL="0" marR="0" algn="just">
                        <a:lnSpc>
                          <a:spcPct val="150000"/>
                        </a:lnSpc>
                        <a:spcBef>
                          <a:spcPts val="0"/>
                        </a:spcBef>
                        <a:spcAft>
                          <a:spcPts val="0"/>
                        </a:spcAft>
                      </a:pPr>
                      <a:r>
                        <a:rPr lang="en-US" sz="1100">
                          <a:effectLst/>
                        </a:rPr>
                        <a:t>✓</a:t>
                      </a:r>
                      <a:endParaRPr lang="en-GB" sz="1100">
                        <a:effectLst/>
                        <a:latin typeface="Calibri"/>
                        <a:ea typeface="Calibri"/>
                        <a:cs typeface="Times New Roman"/>
                      </a:endParaRPr>
                    </a:p>
                  </a:txBody>
                  <a:tcPr marL="68580" marR="68580" marT="0" marB="0"/>
                </a:tc>
                <a:tc>
                  <a:txBody>
                    <a:bodyPr/>
                    <a:lstStyle/>
                    <a:p>
                      <a:pPr marL="0" marR="0" algn="just">
                        <a:lnSpc>
                          <a:spcPct val="150000"/>
                        </a:lnSpc>
                        <a:spcBef>
                          <a:spcPts val="0"/>
                        </a:spcBef>
                        <a:spcAft>
                          <a:spcPts val="0"/>
                        </a:spcAft>
                      </a:pPr>
                      <a:r>
                        <a:rPr lang="en-US" sz="1100">
                          <a:effectLst/>
                        </a:rPr>
                        <a:t>✓</a:t>
                      </a:r>
                      <a:endParaRPr lang="en-GB" sz="1100">
                        <a:effectLst/>
                        <a:latin typeface="Calibri"/>
                        <a:ea typeface="Calibri"/>
                        <a:cs typeface="Times New Roman"/>
                      </a:endParaRPr>
                    </a:p>
                  </a:txBody>
                  <a:tcPr marL="68580" marR="68580" marT="0" marB="0"/>
                </a:tc>
                <a:tc>
                  <a:txBody>
                    <a:bodyPr/>
                    <a:lstStyle/>
                    <a:p>
                      <a:pPr marL="0" marR="0" algn="just">
                        <a:lnSpc>
                          <a:spcPct val="150000"/>
                        </a:lnSpc>
                        <a:spcBef>
                          <a:spcPts val="0"/>
                        </a:spcBef>
                        <a:spcAft>
                          <a:spcPts val="0"/>
                        </a:spcAft>
                      </a:pPr>
                      <a:r>
                        <a:rPr lang="en-US" sz="1100">
                          <a:effectLst/>
                        </a:rPr>
                        <a:t>✓</a:t>
                      </a:r>
                      <a:endParaRPr lang="en-GB" sz="1100">
                        <a:effectLst/>
                        <a:latin typeface="Calibri"/>
                        <a:ea typeface="Calibri"/>
                        <a:cs typeface="Times New Roman"/>
                      </a:endParaRPr>
                    </a:p>
                  </a:txBody>
                  <a:tcPr marL="68580" marR="68580" marT="0" marB="0"/>
                </a:tc>
                <a:tc>
                  <a:txBody>
                    <a:bodyPr/>
                    <a:lstStyle/>
                    <a:p>
                      <a:pPr marL="0" marR="0" algn="just">
                        <a:lnSpc>
                          <a:spcPct val="150000"/>
                        </a:lnSpc>
                        <a:spcBef>
                          <a:spcPts val="0"/>
                        </a:spcBef>
                        <a:spcAft>
                          <a:spcPts val="0"/>
                        </a:spcAft>
                      </a:pPr>
                      <a:r>
                        <a:rPr lang="en-US" sz="1100">
                          <a:effectLst/>
                        </a:rPr>
                        <a:t>✓</a:t>
                      </a:r>
                      <a:endParaRPr lang="en-GB" sz="1100">
                        <a:effectLst/>
                        <a:latin typeface="Calibri"/>
                        <a:ea typeface="Calibri"/>
                        <a:cs typeface="Times New Roman"/>
                      </a:endParaRPr>
                    </a:p>
                  </a:txBody>
                  <a:tcPr marL="68580" marR="68580" marT="0" marB="0"/>
                </a:tc>
                <a:extLst>
                  <a:ext uri="{0D108BD9-81ED-4DB2-BD59-A6C34878D82A}">
                    <a16:rowId xmlns:a16="http://schemas.microsoft.com/office/drawing/2014/main" val="10002"/>
                  </a:ext>
                </a:extLst>
              </a:tr>
              <a:tr h="490057">
                <a:tc>
                  <a:txBody>
                    <a:bodyPr/>
                    <a:lstStyle/>
                    <a:p>
                      <a:pPr marL="0" marR="0" algn="just">
                        <a:lnSpc>
                          <a:spcPct val="150000"/>
                        </a:lnSpc>
                        <a:spcBef>
                          <a:spcPts val="0"/>
                        </a:spcBef>
                        <a:spcAft>
                          <a:spcPts val="0"/>
                        </a:spcAft>
                      </a:pPr>
                      <a:r>
                        <a:rPr lang="en-GB" sz="1100">
                          <a:effectLst/>
                        </a:rPr>
                        <a:t>Clean bathroom extract</a:t>
                      </a:r>
                      <a:endParaRPr lang="en-GB" sz="1100">
                        <a:effectLst/>
                        <a:latin typeface="Calibri"/>
                        <a:ea typeface="Calibri"/>
                        <a:cs typeface="Times New Roman"/>
                      </a:endParaRPr>
                    </a:p>
                  </a:txBody>
                  <a:tcPr marL="68580" marR="68580" marT="0" marB="0"/>
                </a:tc>
                <a:tc>
                  <a:txBody>
                    <a:bodyPr/>
                    <a:lstStyle/>
                    <a:p>
                      <a:pPr marL="0" marR="0" algn="just">
                        <a:lnSpc>
                          <a:spcPct val="150000"/>
                        </a:lnSpc>
                        <a:spcBef>
                          <a:spcPts val="0"/>
                        </a:spcBef>
                        <a:spcAft>
                          <a:spcPts val="0"/>
                        </a:spcAft>
                      </a:pPr>
                      <a:r>
                        <a:rPr lang="en-US" sz="1100">
                          <a:effectLst/>
                        </a:rPr>
                        <a:t>✓</a:t>
                      </a:r>
                      <a:endParaRPr lang="en-GB" sz="1100">
                        <a:effectLst/>
                        <a:latin typeface="Calibri"/>
                        <a:ea typeface="Calibri"/>
                        <a:cs typeface="Times New Roman"/>
                      </a:endParaRPr>
                    </a:p>
                  </a:txBody>
                  <a:tcPr marL="68580" marR="68580" marT="0" marB="0"/>
                </a:tc>
                <a:tc>
                  <a:txBody>
                    <a:bodyPr/>
                    <a:lstStyle/>
                    <a:p>
                      <a:pPr marL="0" marR="0" algn="just">
                        <a:lnSpc>
                          <a:spcPct val="150000"/>
                        </a:lnSpc>
                        <a:spcBef>
                          <a:spcPts val="0"/>
                        </a:spcBef>
                        <a:spcAft>
                          <a:spcPts val="0"/>
                        </a:spcAft>
                      </a:pPr>
                      <a:r>
                        <a:rPr lang="en-US" sz="1100">
                          <a:effectLst/>
                        </a:rPr>
                        <a:t>✓</a:t>
                      </a:r>
                      <a:endParaRPr lang="en-GB" sz="1100">
                        <a:effectLst/>
                        <a:latin typeface="Calibri"/>
                        <a:ea typeface="Calibri"/>
                        <a:cs typeface="Times New Roman"/>
                      </a:endParaRPr>
                    </a:p>
                  </a:txBody>
                  <a:tcPr marL="68580" marR="68580" marT="0" marB="0"/>
                </a:tc>
                <a:tc>
                  <a:txBody>
                    <a:bodyPr/>
                    <a:lstStyle/>
                    <a:p>
                      <a:pPr marL="0" marR="0" algn="just">
                        <a:lnSpc>
                          <a:spcPct val="150000"/>
                        </a:lnSpc>
                        <a:spcBef>
                          <a:spcPts val="0"/>
                        </a:spcBef>
                        <a:spcAft>
                          <a:spcPts val="0"/>
                        </a:spcAft>
                      </a:pPr>
                      <a:r>
                        <a:rPr lang="en-US" sz="1100">
                          <a:effectLst/>
                        </a:rPr>
                        <a:t>✓</a:t>
                      </a:r>
                      <a:endParaRPr lang="en-GB" sz="1100">
                        <a:effectLst/>
                        <a:latin typeface="Calibri"/>
                        <a:ea typeface="Calibri"/>
                        <a:cs typeface="Times New Roman"/>
                      </a:endParaRPr>
                    </a:p>
                  </a:txBody>
                  <a:tcPr marL="68580" marR="68580" marT="0" marB="0"/>
                </a:tc>
                <a:tc>
                  <a:txBody>
                    <a:bodyPr/>
                    <a:lstStyle/>
                    <a:p>
                      <a:pPr marL="0" marR="0" algn="just">
                        <a:lnSpc>
                          <a:spcPct val="150000"/>
                        </a:lnSpc>
                        <a:spcBef>
                          <a:spcPts val="0"/>
                        </a:spcBef>
                        <a:spcAft>
                          <a:spcPts val="0"/>
                        </a:spcAft>
                      </a:pPr>
                      <a:r>
                        <a:rPr lang="en-US" sz="1100">
                          <a:effectLst/>
                        </a:rPr>
                        <a:t>✓</a:t>
                      </a:r>
                      <a:endParaRPr lang="en-GB" sz="1100">
                        <a:effectLst/>
                        <a:latin typeface="Calibri"/>
                        <a:ea typeface="Calibri"/>
                        <a:cs typeface="Times New Roman"/>
                      </a:endParaRPr>
                    </a:p>
                  </a:txBody>
                  <a:tcPr marL="68580" marR="68580" marT="0" marB="0"/>
                </a:tc>
                <a:tc>
                  <a:txBody>
                    <a:bodyPr/>
                    <a:lstStyle/>
                    <a:p>
                      <a:pPr marL="0" marR="0" algn="just">
                        <a:lnSpc>
                          <a:spcPct val="150000"/>
                        </a:lnSpc>
                        <a:spcBef>
                          <a:spcPts val="0"/>
                        </a:spcBef>
                        <a:spcAft>
                          <a:spcPts val="0"/>
                        </a:spcAft>
                      </a:pPr>
                      <a:r>
                        <a:rPr lang="en-US" sz="1100">
                          <a:effectLst/>
                        </a:rPr>
                        <a:t>✓</a:t>
                      </a:r>
                      <a:endParaRPr lang="en-GB" sz="1100">
                        <a:effectLst/>
                        <a:latin typeface="Calibri"/>
                        <a:ea typeface="Calibri"/>
                        <a:cs typeface="Times New Roman"/>
                      </a:endParaRPr>
                    </a:p>
                  </a:txBody>
                  <a:tcPr marL="68580" marR="68580" marT="0" marB="0"/>
                </a:tc>
                <a:tc>
                  <a:txBody>
                    <a:bodyPr/>
                    <a:lstStyle/>
                    <a:p>
                      <a:pPr marL="0" marR="0" algn="just">
                        <a:lnSpc>
                          <a:spcPct val="150000"/>
                        </a:lnSpc>
                        <a:spcBef>
                          <a:spcPts val="0"/>
                        </a:spcBef>
                        <a:spcAft>
                          <a:spcPts val="0"/>
                        </a:spcAft>
                      </a:pPr>
                      <a:r>
                        <a:rPr lang="en-US" sz="1100">
                          <a:effectLst/>
                        </a:rPr>
                        <a:t>✓</a:t>
                      </a:r>
                      <a:endParaRPr lang="en-GB" sz="1100">
                        <a:effectLst/>
                        <a:latin typeface="Calibri"/>
                        <a:ea typeface="Calibri"/>
                        <a:cs typeface="Times New Roman"/>
                      </a:endParaRPr>
                    </a:p>
                  </a:txBody>
                  <a:tcPr marL="68580" marR="68580" marT="0" marB="0"/>
                </a:tc>
                <a:tc>
                  <a:txBody>
                    <a:bodyPr/>
                    <a:lstStyle/>
                    <a:p>
                      <a:pPr marL="0" marR="0" algn="just">
                        <a:lnSpc>
                          <a:spcPct val="150000"/>
                        </a:lnSpc>
                        <a:spcBef>
                          <a:spcPts val="0"/>
                        </a:spcBef>
                        <a:spcAft>
                          <a:spcPts val="0"/>
                        </a:spcAft>
                      </a:pPr>
                      <a:r>
                        <a:rPr lang="en-US" sz="1100">
                          <a:effectLst/>
                        </a:rPr>
                        <a:t>✓</a:t>
                      </a:r>
                      <a:endParaRPr lang="en-GB" sz="1100">
                        <a:effectLst/>
                        <a:latin typeface="Calibri"/>
                        <a:ea typeface="Calibri"/>
                        <a:cs typeface="Times New Roman"/>
                      </a:endParaRPr>
                    </a:p>
                  </a:txBody>
                  <a:tcPr marL="68580" marR="68580" marT="0" marB="0"/>
                </a:tc>
                <a:extLst>
                  <a:ext uri="{0D108BD9-81ED-4DB2-BD59-A6C34878D82A}">
                    <a16:rowId xmlns:a16="http://schemas.microsoft.com/office/drawing/2014/main" val="10003"/>
                  </a:ext>
                </a:extLst>
              </a:tr>
              <a:tr h="490057">
                <a:tc>
                  <a:txBody>
                    <a:bodyPr/>
                    <a:lstStyle/>
                    <a:p>
                      <a:pPr marL="0" marR="0" algn="just">
                        <a:lnSpc>
                          <a:spcPct val="150000"/>
                        </a:lnSpc>
                        <a:spcBef>
                          <a:spcPts val="0"/>
                        </a:spcBef>
                        <a:spcAft>
                          <a:spcPts val="0"/>
                        </a:spcAft>
                      </a:pPr>
                      <a:r>
                        <a:rPr lang="en-GB" sz="1100">
                          <a:effectLst/>
                        </a:rPr>
                        <a:t>Air conditione filters</a:t>
                      </a:r>
                      <a:endParaRPr lang="en-GB" sz="1100">
                        <a:effectLst/>
                        <a:latin typeface="Calibri"/>
                        <a:ea typeface="Calibri"/>
                        <a:cs typeface="Times New Roman"/>
                      </a:endParaRPr>
                    </a:p>
                  </a:txBody>
                  <a:tcPr marL="68580" marR="68580" marT="0" marB="0"/>
                </a:tc>
                <a:tc>
                  <a:txBody>
                    <a:bodyPr/>
                    <a:lstStyle/>
                    <a:p>
                      <a:pPr marL="0" marR="0" algn="just">
                        <a:lnSpc>
                          <a:spcPct val="150000"/>
                        </a:lnSpc>
                        <a:spcBef>
                          <a:spcPts val="0"/>
                        </a:spcBef>
                        <a:spcAft>
                          <a:spcPts val="0"/>
                        </a:spcAft>
                      </a:pPr>
                      <a:r>
                        <a:rPr lang="en-US" sz="1100">
                          <a:effectLst/>
                        </a:rPr>
                        <a:t>✓</a:t>
                      </a:r>
                      <a:endParaRPr lang="en-GB" sz="1100">
                        <a:effectLst/>
                        <a:latin typeface="Calibri"/>
                        <a:ea typeface="Calibri"/>
                        <a:cs typeface="Times New Roman"/>
                      </a:endParaRPr>
                    </a:p>
                  </a:txBody>
                  <a:tcPr marL="68580" marR="68580" marT="0" marB="0"/>
                </a:tc>
                <a:tc>
                  <a:txBody>
                    <a:bodyPr/>
                    <a:lstStyle/>
                    <a:p>
                      <a:pPr marL="0" marR="0" algn="just">
                        <a:lnSpc>
                          <a:spcPct val="150000"/>
                        </a:lnSpc>
                        <a:spcBef>
                          <a:spcPts val="0"/>
                        </a:spcBef>
                        <a:spcAft>
                          <a:spcPts val="0"/>
                        </a:spcAft>
                      </a:pPr>
                      <a:r>
                        <a:rPr lang="en-GB" sz="1100">
                          <a:effectLst/>
                        </a:rPr>
                        <a:t> </a:t>
                      </a:r>
                      <a:endParaRPr lang="en-GB" sz="1100">
                        <a:effectLst/>
                        <a:latin typeface="Calibri"/>
                        <a:ea typeface="Calibri"/>
                        <a:cs typeface="Times New Roman"/>
                      </a:endParaRPr>
                    </a:p>
                  </a:txBody>
                  <a:tcPr marL="68580" marR="68580" marT="0" marB="0"/>
                </a:tc>
                <a:tc>
                  <a:txBody>
                    <a:bodyPr/>
                    <a:lstStyle/>
                    <a:p>
                      <a:pPr marL="0" marR="0" algn="just">
                        <a:lnSpc>
                          <a:spcPct val="150000"/>
                        </a:lnSpc>
                        <a:spcBef>
                          <a:spcPts val="0"/>
                        </a:spcBef>
                        <a:spcAft>
                          <a:spcPts val="0"/>
                        </a:spcAft>
                      </a:pPr>
                      <a:r>
                        <a:rPr lang="en-US" sz="1100">
                          <a:effectLst/>
                        </a:rPr>
                        <a:t>✓</a:t>
                      </a:r>
                      <a:endParaRPr lang="en-GB" sz="1100">
                        <a:effectLst/>
                        <a:latin typeface="Calibri"/>
                        <a:ea typeface="Calibri"/>
                        <a:cs typeface="Times New Roman"/>
                      </a:endParaRPr>
                    </a:p>
                  </a:txBody>
                  <a:tcPr marL="68580" marR="68580" marT="0" marB="0"/>
                </a:tc>
                <a:tc>
                  <a:txBody>
                    <a:bodyPr/>
                    <a:lstStyle/>
                    <a:p>
                      <a:pPr marL="0" marR="0" algn="just">
                        <a:lnSpc>
                          <a:spcPct val="150000"/>
                        </a:lnSpc>
                        <a:spcBef>
                          <a:spcPts val="0"/>
                        </a:spcBef>
                        <a:spcAft>
                          <a:spcPts val="0"/>
                        </a:spcAft>
                      </a:pPr>
                      <a:r>
                        <a:rPr lang="en-GB" sz="1100">
                          <a:effectLst/>
                        </a:rPr>
                        <a:t> </a:t>
                      </a:r>
                      <a:endParaRPr lang="en-GB" sz="1100">
                        <a:effectLst/>
                        <a:latin typeface="Calibri"/>
                        <a:ea typeface="Calibri"/>
                        <a:cs typeface="Times New Roman"/>
                      </a:endParaRPr>
                    </a:p>
                  </a:txBody>
                  <a:tcPr marL="68580" marR="68580" marT="0" marB="0"/>
                </a:tc>
                <a:tc>
                  <a:txBody>
                    <a:bodyPr/>
                    <a:lstStyle/>
                    <a:p>
                      <a:pPr marL="0" marR="0" algn="just">
                        <a:lnSpc>
                          <a:spcPct val="150000"/>
                        </a:lnSpc>
                        <a:spcBef>
                          <a:spcPts val="0"/>
                        </a:spcBef>
                        <a:spcAft>
                          <a:spcPts val="0"/>
                        </a:spcAft>
                      </a:pPr>
                      <a:r>
                        <a:rPr lang="en-US" sz="1100">
                          <a:effectLst/>
                        </a:rPr>
                        <a:t>✓</a:t>
                      </a:r>
                      <a:endParaRPr lang="en-GB" sz="1100">
                        <a:effectLst/>
                        <a:latin typeface="Calibri"/>
                        <a:ea typeface="Calibri"/>
                        <a:cs typeface="Times New Roman"/>
                      </a:endParaRPr>
                    </a:p>
                  </a:txBody>
                  <a:tcPr marL="68580" marR="68580" marT="0" marB="0"/>
                </a:tc>
                <a:tc>
                  <a:txBody>
                    <a:bodyPr/>
                    <a:lstStyle/>
                    <a:p>
                      <a:pPr marL="0" marR="0" algn="just">
                        <a:lnSpc>
                          <a:spcPct val="150000"/>
                        </a:lnSpc>
                        <a:spcBef>
                          <a:spcPts val="0"/>
                        </a:spcBef>
                        <a:spcAft>
                          <a:spcPts val="0"/>
                        </a:spcAft>
                      </a:pPr>
                      <a:r>
                        <a:rPr lang="en-GB" sz="1100">
                          <a:effectLst/>
                        </a:rPr>
                        <a:t> </a:t>
                      </a:r>
                      <a:endParaRPr lang="en-GB" sz="1100">
                        <a:effectLst/>
                        <a:latin typeface="Calibri"/>
                        <a:ea typeface="Calibri"/>
                        <a:cs typeface="Times New Roman"/>
                      </a:endParaRPr>
                    </a:p>
                  </a:txBody>
                  <a:tcPr marL="68580" marR="68580" marT="0" marB="0"/>
                </a:tc>
                <a:tc>
                  <a:txBody>
                    <a:bodyPr/>
                    <a:lstStyle/>
                    <a:p>
                      <a:pPr marL="0" marR="0" algn="just">
                        <a:lnSpc>
                          <a:spcPct val="150000"/>
                        </a:lnSpc>
                        <a:spcBef>
                          <a:spcPts val="0"/>
                        </a:spcBef>
                        <a:spcAft>
                          <a:spcPts val="0"/>
                        </a:spcAft>
                      </a:pPr>
                      <a:r>
                        <a:rPr lang="en-US" sz="1100">
                          <a:effectLst/>
                        </a:rPr>
                        <a:t>✓</a:t>
                      </a:r>
                      <a:endParaRPr lang="en-GB" sz="1100">
                        <a:effectLst/>
                        <a:latin typeface="Calibri"/>
                        <a:ea typeface="Calibri"/>
                        <a:cs typeface="Times New Roman"/>
                      </a:endParaRPr>
                    </a:p>
                  </a:txBody>
                  <a:tcPr marL="68580" marR="68580" marT="0" marB="0"/>
                </a:tc>
                <a:extLst>
                  <a:ext uri="{0D108BD9-81ED-4DB2-BD59-A6C34878D82A}">
                    <a16:rowId xmlns:a16="http://schemas.microsoft.com/office/drawing/2014/main" val="10004"/>
                  </a:ext>
                </a:extLst>
              </a:tr>
              <a:tr h="490057">
                <a:tc>
                  <a:txBody>
                    <a:bodyPr/>
                    <a:lstStyle/>
                    <a:p>
                      <a:pPr marL="0" marR="0" algn="just">
                        <a:lnSpc>
                          <a:spcPct val="150000"/>
                        </a:lnSpc>
                        <a:spcBef>
                          <a:spcPts val="0"/>
                        </a:spcBef>
                        <a:spcAft>
                          <a:spcPts val="0"/>
                        </a:spcAft>
                      </a:pPr>
                      <a:r>
                        <a:rPr lang="en-GB" sz="1100">
                          <a:effectLst/>
                        </a:rPr>
                        <a:t>Change mattress cover</a:t>
                      </a:r>
                      <a:endParaRPr lang="en-GB" sz="1100">
                        <a:effectLst/>
                        <a:latin typeface="Calibri"/>
                        <a:ea typeface="Calibri"/>
                        <a:cs typeface="Times New Roman"/>
                      </a:endParaRPr>
                    </a:p>
                  </a:txBody>
                  <a:tcPr marL="68580" marR="68580" marT="0" marB="0"/>
                </a:tc>
                <a:tc>
                  <a:txBody>
                    <a:bodyPr/>
                    <a:lstStyle/>
                    <a:p>
                      <a:pPr marL="0" marR="0" algn="just">
                        <a:lnSpc>
                          <a:spcPct val="150000"/>
                        </a:lnSpc>
                        <a:spcBef>
                          <a:spcPts val="0"/>
                        </a:spcBef>
                        <a:spcAft>
                          <a:spcPts val="0"/>
                        </a:spcAft>
                      </a:pPr>
                      <a:r>
                        <a:rPr lang="en-US" sz="1100">
                          <a:effectLst/>
                        </a:rPr>
                        <a:t>✓</a:t>
                      </a:r>
                      <a:endParaRPr lang="en-GB" sz="110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100">
                          <a:effectLst/>
                        </a:rPr>
                        <a:t>✓ </a:t>
                      </a:r>
                      <a:endParaRPr lang="en-GB" sz="110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100">
                          <a:effectLst/>
                        </a:rPr>
                        <a:t>✓ </a:t>
                      </a:r>
                      <a:endParaRPr lang="en-GB" sz="110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100">
                          <a:effectLst/>
                        </a:rPr>
                        <a:t>✓ </a:t>
                      </a:r>
                      <a:endParaRPr lang="en-GB" sz="110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100">
                          <a:effectLst/>
                        </a:rPr>
                        <a:t>✓ </a:t>
                      </a:r>
                      <a:endParaRPr lang="en-GB" sz="110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100">
                          <a:effectLst/>
                        </a:rPr>
                        <a:t>✓ </a:t>
                      </a:r>
                      <a:endParaRPr lang="en-GB" sz="1100">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100" dirty="0">
                          <a:effectLst/>
                        </a:rPr>
                        <a:t>✓ </a:t>
                      </a:r>
                      <a:endParaRPr lang="en-GB" sz="1100" dirty="0">
                        <a:effectLst/>
                        <a:latin typeface="Calibri"/>
                        <a:ea typeface="Calibri"/>
                        <a:cs typeface="Times New Roman"/>
                      </a:endParaRPr>
                    </a:p>
                  </a:txBody>
                  <a:tcPr marL="68580" marR="68580" marT="0" marB="0"/>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29994557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90600" y="0"/>
            <a:ext cx="7315200" cy="1154097"/>
          </a:xfrm>
        </p:spPr>
        <p:txBody>
          <a:bodyPr/>
          <a:lstStyle/>
          <a:p>
            <a:pPr algn="ctr"/>
            <a:r>
              <a:rPr lang="en-GB" b="1" dirty="0">
                <a:effectLst>
                  <a:outerShdw blurRad="38100" dist="38100" dir="2700000" algn="tl">
                    <a:srgbClr val="000000">
                      <a:alpha val="43137"/>
                    </a:srgbClr>
                  </a:outerShdw>
                </a:effectLst>
              </a:rPr>
              <a:t>Tasks</a:t>
            </a:r>
          </a:p>
        </p:txBody>
      </p:sp>
      <p:sp>
        <p:nvSpPr>
          <p:cNvPr id="3" name="Content Placeholder 2"/>
          <p:cNvSpPr>
            <a:spLocks noGrp="1"/>
          </p:cNvSpPr>
          <p:nvPr>
            <p:ph idx="1"/>
          </p:nvPr>
        </p:nvSpPr>
        <p:spPr>
          <a:xfrm>
            <a:off x="4550396" y="1404508"/>
            <a:ext cx="3581400" cy="664863"/>
          </a:xfrm>
        </p:spPr>
        <p:txBody>
          <a:bodyPr/>
          <a:lstStyle/>
          <a:p>
            <a:r>
              <a:rPr lang="en-GB" dirty="0"/>
              <a:t>Change of pillow protector</a:t>
            </a:r>
          </a:p>
          <a:p>
            <a:pPr marL="45720" indent="0">
              <a:buNone/>
            </a:pPr>
            <a:endParaRPr lang="en-GB"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2475" y="1953185"/>
            <a:ext cx="2990850" cy="2990850"/>
          </a:xfrm>
          <a:prstGeom prst="rect">
            <a:avLst/>
          </a:prstGeom>
        </p:spPr>
      </p:pic>
      <p:sp>
        <p:nvSpPr>
          <p:cNvPr id="7" name="Content Placeholder 2"/>
          <p:cNvSpPr txBox="1">
            <a:spLocks/>
          </p:cNvSpPr>
          <p:nvPr/>
        </p:nvSpPr>
        <p:spPr>
          <a:xfrm>
            <a:off x="457200" y="1404508"/>
            <a:ext cx="3581400" cy="3539527"/>
          </a:xfrm>
          <a:prstGeom prst="rect">
            <a:avLst/>
          </a:prstGeom>
        </p:spPr>
        <p:txBody>
          <a:bodyPr vert="horz" lIns="91440" tIns="45720" rIns="91440" bIns="45720" rtlCol="0">
            <a:normAutofit/>
          </a:bodyPr>
          <a:lstStyle>
            <a:lvl1pPr marL="228600" indent="-182880" algn="l" defTabSz="914400" rtl="0" eaLnBrk="1" latinLnBrk="0" hangingPunct="1">
              <a:spcBef>
                <a:spcPct val="20000"/>
              </a:spcBef>
              <a:buClr>
                <a:schemeClr val="tx2"/>
              </a:buClr>
              <a:buFont typeface="Wingdings" charset="2"/>
              <a:buChar char="§"/>
              <a:defRPr sz="2000" kern="1200">
                <a:solidFill>
                  <a:schemeClr val="tx1"/>
                </a:solidFill>
                <a:latin typeface="+mn-lt"/>
                <a:ea typeface="+mn-ea"/>
                <a:cs typeface="+mn-cs"/>
              </a:defRPr>
            </a:lvl1pPr>
            <a:lvl2pPr marL="502920" indent="-182880" algn="l" defTabSz="914400" rtl="0" eaLnBrk="1" latinLnBrk="0" hangingPunct="1">
              <a:spcBef>
                <a:spcPct val="20000"/>
              </a:spcBef>
              <a:buClr>
                <a:schemeClr val="tx2"/>
              </a:buClr>
              <a:buFont typeface="Wingdings" charset="2"/>
              <a:buChar char="§"/>
              <a:defRPr sz="1800" kern="1200">
                <a:solidFill>
                  <a:schemeClr val="tx1"/>
                </a:solidFill>
                <a:latin typeface="+mn-lt"/>
                <a:ea typeface="+mn-ea"/>
                <a:cs typeface="+mn-cs"/>
              </a:defRPr>
            </a:lvl2pPr>
            <a:lvl3pPr marL="685800" indent="-182880" algn="l" defTabSz="914400" rtl="0" eaLnBrk="1" latinLnBrk="0" hangingPunct="1">
              <a:spcBef>
                <a:spcPct val="20000"/>
              </a:spcBef>
              <a:buClr>
                <a:schemeClr val="tx2"/>
              </a:buClr>
              <a:buFont typeface="Wingdings" charset="2"/>
              <a:buChar char="§"/>
              <a:defRPr sz="1600" kern="1200">
                <a:solidFill>
                  <a:schemeClr val="tx1"/>
                </a:solidFill>
                <a:latin typeface="+mn-lt"/>
                <a:ea typeface="+mn-ea"/>
                <a:cs typeface="+mn-cs"/>
              </a:defRPr>
            </a:lvl3pPr>
            <a:lvl4pPr marL="914400" indent="-182880" algn="l" defTabSz="914400" rtl="0" eaLnBrk="1" latinLnBrk="0" hangingPunct="1">
              <a:spcBef>
                <a:spcPct val="20000"/>
              </a:spcBef>
              <a:buClr>
                <a:schemeClr val="tx2"/>
              </a:buClr>
              <a:buFont typeface="Wingdings" charset="2"/>
              <a:buChar char="§"/>
              <a:defRPr sz="1400" kern="1200">
                <a:solidFill>
                  <a:schemeClr val="tx1"/>
                </a:solidFill>
                <a:latin typeface="+mn-lt"/>
                <a:ea typeface="+mn-ea"/>
                <a:cs typeface="+mn-cs"/>
              </a:defRPr>
            </a:lvl4pPr>
            <a:lvl5pPr marL="1143000" indent="-182880" algn="l" defTabSz="914400" rtl="0" eaLnBrk="1" latinLnBrk="0" hangingPunct="1">
              <a:spcBef>
                <a:spcPct val="20000"/>
              </a:spcBef>
              <a:buClr>
                <a:schemeClr val="tx2"/>
              </a:buClr>
              <a:buFont typeface="Wingdings" charset="2"/>
              <a:buChar char="§"/>
              <a:defRPr sz="1400" kern="1200">
                <a:solidFill>
                  <a:schemeClr val="tx1"/>
                </a:solidFill>
                <a:latin typeface="+mn-lt"/>
                <a:ea typeface="+mn-ea"/>
                <a:cs typeface="+mn-cs"/>
              </a:defRPr>
            </a:lvl5pPr>
            <a:lvl6pPr marL="1371600" indent="-182880" algn="l" defTabSz="914400" rtl="0" eaLnBrk="1" latinLnBrk="0" hangingPunct="1">
              <a:spcBef>
                <a:spcPct val="20000"/>
              </a:spcBef>
              <a:buClr>
                <a:schemeClr val="tx2"/>
              </a:buClr>
              <a:buFont typeface="Wingdings" pitchFamily="2" charset="2"/>
              <a:buChar char="§"/>
              <a:defRPr sz="1400" kern="1200">
                <a:solidFill>
                  <a:schemeClr val="tx1"/>
                </a:solidFill>
                <a:latin typeface="+mn-lt"/>
                <a:ea typeface="+mn-ea"/>
                <a:cs typeface="+mn-cs"/>
              </a:defRPr>
            </a:lvl6pPr>
            <a:lvl7pPr marL="1600200" indent="-182880" algn="l" defTabSz="914400" rtl="0" eaLnBrk="1" latinLnBrk="0" hangingPunct="1">
              <a:spcBef>
                <a:spcPct val="20000"/>
              </a:spcBef>
              <a:buClr>
                <a:schemeClr val="tx2"/>
              </a:buClr>
              <a:buFont typeface="Wingdings" pitchFamily="2" charset="2"/>
              <a:buChar char="§"/>
              <a:defRPr sz="1400" kern="1200">
                <a:solidFill>
                  <a:schemeClr val="tx1"/>
                </a:solidFill>
                <a:latin typeface="+mn-lt"/>
                <a:ea typeface="+mn-ea"/>
                <a:cs typeface="+mn-cs"/>
              </a:defRPr>
            </a:lvl7pPr>
            <a:lvl8pPr marL="1828800" indent="-182880" algn="l" defTabSz="914400" rtl="0" eaLnBrk="1" latinLnBrk="0" hangingPunct="1">
              <a:spcBef>
                <a:spcPct val="20000"/>
              </a:spcBef>
              <a:buClr>
                <a:schemeClr val="tx2"/>
              </a:buClr>
              <a:buFont typeface="Wingdings" pitchFamily="2" charset="2"/>
              <a:buChar char="§"/>
              <a:defRPr sz="1400" kern="1200">
                <a:solidFill>
                  <a:schemeClr val="tx1"/>
                </a:solidFill>
                <a:latin typeface="+mn-lt"/>
                <a:ea typeface="+mn-ea"/>
                <a:cs typeface="+mn-cs"/>
              </a:defRPr>
            </a:lvl8pPr>
            <a:lvl9pPr marL="2057400" indent="-182880" algn="l" defTabSz="914400" rtl="0" eaLnBrk="1" latinLnBrk="0" hangingPunct="1">
              <a:spcBef>
                <a:spcPct val="20000"/>
              </a:spcBef>
              <a:buClr>
                <a:schemeClr val="tx2"/>
              </a:buClr>
              <a:buFont typeface="Wingdings" pitchFamily="2" charset="2"/>
              <a:buChar char="§"/>
              <a:defRPr sz="1400" kern="1200">
                <a:solidFill>
                  <a:schemeClr val="tx1"/>
                </a:solidFill>
                <a:latin typeface="+mn-lt"/>
                <a:ea typeface="+mn-ea"/>
                <a:cs typeface="+mn-cs"/>
              </a:defRPr>
            </a:lvl9pPr>
          </a:lstStyle>
          <a:p>
            <a:r>
              <a:rPr lang="en-GB" dirty="0"/>
              <a:t>Changing shower curtains </a:t>
            </a:r>
          </a:p>
          <a:p>
            <a:pPr marL="45720" indent="0">
              <a:buFont typeface="Wingdings" charset="2"/>
              <a:buNone/>
            </a:pPr>
            <a:endParaRPr lang="en-GB" dirty="0"/>
          </a:p>
        </p:txBody>
      </p:sp>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99409" y="1900271"/>
            <a:ext cx="2950197" cy="2209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Content Placeholder 2"/>
          <p:cNvSpPr txBox="1">
            <a:spLocks/>
          </p:cNvSpPr>
          <p:nvPr/>
        </p:nvSpPr>
        <p:spPr>
          <a:xfrm>
            <a:off x="4438742" y="4479403"/>
            <a:ext cx="3581400" cy="664863"/>
          </a:xfrm>
          <a:prstGeom prst="rect">
            <a:avLst/>
          </a:prstGeom>
        </p:spPr>
        <p:txBody>
          <a:bodyPr vert="horz" lIns="91440" tIns="45720" rIns="91440" bIns="45720" rtlCol="0">
            <a:normAutofit/>
          </a:bodyPr>
          <a:lstStyle>
            <a:lvl1pPr marL="228600" indent="-182880" algn="l" defTabSz="914400" rtl="0" eaLnBrk="1" latinLnBrk="0" hangingPunct="1">
              <a:spcBef>
                <a:spcPct val="20000"/>
              </a:spcBef>
              <a:buClr>
                <a:schemeClr val="tx2"/>
              </a:buClr>
              <a:buFont typeface="Wingdings" charset="2"/>
              <a:buChar char="§"/>
              <a:defRPr sz="2000" kern="1200">
                <a:solidFill>
                  <a:schemeClr val="tx1"/>
                </a:solidFill>
                <a:latin typeface="+mn-lt"/>
                <a:ea typeface="+mn-ea"/>
                <a:cs typeface="+mn-cs"/>
              </a:defRPr>
            </a:lvl1pPr>
            <a:lvl2pPr marL="502920" indent="-182880" algn="l" defTabSz="914400" rtl="0" eaLnBrk="1" latinLnBrk="0" hangingPunct="1">
              <a:spcBef>
                <a:spcPct val="20000"/>
              </a:spcBef>
              <a:buClr>
                <a:schemeClr val="tx2"/>
              </a:buClr>
              <a:buFont typeface="Wingdings" charset="2"/>
              <a:buChar char="§"/>
              <a:defRPr sz="1800" kern="1200">
                <a:solidFill>
                  <a:schemeClr val="tx1"/>
                </a:solidFill>
                <a:latin typeface="+mn-lt"/>
                <a:ea typeface="+mn-ea"/>
                <a:cs typeface="+mn-cs"/>
              </a:defRPr>
            </a:lvl2pPr>
            <a:lvl3pPr marL="685800" indent="-182880" algn="l" defTabSz="914400" rtl="0" eaLnBrk="1" latinLnBrk="0" hangingPunct="1">
              <a:spcBef>
                <a:spcPct val="20000"/>
              </a:spcBef>
              <a:buClr>
                <a:schemeClr val="tx2"/>
              </a:buClr>
              <a:buFont typeface="Wingdings" charset="2"/>
              <a:buChar char="§"/>
              <a:defRPr sz="1600" kern="1200">
                <a:solidFill>
                  <a:schemeClr val="tx1"/>
                </a:solidFill>
                <a:latin typeface="+mn-lt"/>
                <a:ea typeface="+mn-ea"/>
                <a:cs typeface="+mn-cs"/>
              </a:defRPr>
            </a:lvl3pPr>
            <a:lvl4pPr marL="914400" indent="-182880" algn="l" defTabSz="914400" rtl="0" eaLnBrk="1" latinLnBrk="0" hangingPunct="1">
              <a:spcBef>
                <a:spcPct val="20000"/>
              </a:spcBef>
              <a:buClr>
                <a:schemeClr val="tx2"/>
              </a:buClr>
              <a:buFont typeface="Wingdings" charset="2"/>
              <a:buChar char="§"/>
              <a:defRPr sz="1400" kern="1200">
                <a:solidFill>
                  <a:schemeClr val="tx1"/>
                </a:solidFill>
                <a:latin typeface="+mn-lt"/>
                <a:ea typeface="+mn-ea"/>
                <a:cs typeface="+mn-cs"/>
              </a:defRPr>
            </a:lvl4pPr>
            <a:lvl5pPr marL="1143000" indent="-182880" algn="l" defTabSz="914400" rtl="0" eaLnBrk="1" latinLnBrk="0" hangingPunct="1">
              <a:spcBef>
                <a:spcPct val="20000"/>
              </a:spcBef>
              <a:buClr>
                <a:schemeClr val="tx2"/>
              </a:buClr>
              <a:buFont typeface="Wingdings" charset="2"/>
              <a:buChar char="§"/>
              <a:defRPr sz="1400" kern="1200">
                <a:solidFill>
                  <a:schemeClr val="tx1"/>
                </a:solidFill>
                <a:latin typeface="+mn-lt"/>
                <a:ea typeface="+mn-ea"/>
                <a:cs typeface="+mn-cs"/>
              </a:defRPr>
            </a:lvl5pPr>
            <a:lvl6pPr marL="1371600" indent="-182880" algn="l" defTabSz="914400" rtl="0" eaLnBrk="1" latinLnBrk="0" hangingPunct="1">
              <a:spcBef>
                <a:spcPct val="20000"/>
              </a:spcBef>
              <a:buClr>
                <a:schemeClr val="tx2"/>
              </a:buClr>
              <a:buFont typeface="Wingdings" pitchFamily="2" charset="2"/>
              <a:buChar char="§"/>
              <a:defRPr sz="1400" kern="1200">
                <a:solidFill>
                  <a:schemeClr val="tx1"/>
                </a:solidFill>
                <a:latin typeface="+mn-lt"/>
                <a:ea typeface="+mn-ea"/>
                <a:cs typeface="+mn-cs"/>
              </a:defRPr>
            </a:lvl6pPr>
            <a:lvl7pPr marL="1600200" indent="-182880" algn="l" defTabSz="914400" rtl="0" eaLnBrk="1" latinLnBrk="0" hangingPunct="1">
              <a:spcBef>
                <a:spcPct val="20000"/>
              </a:spcBef>
              <a:buClr>
                <a:schemeClr val="tx2"/>
              </a:buClr>
              <a:buFont typeface="Wingdings" pitchFamily="2" charset="2"/>
              <a:buChar char="§"/>
              <a:defRPr sz="1400" kern="1200">
                <a:solidFill>
                  <a:schemeClr val="tx1"/>
                </a:solidFill>
                <a:latin typeface="+mn-lt"/>
                <a:ea typeface="+mn-ea"/>
                <a:cs typeface="+mn-cs"/>
              </a:defRPr>
            </a:lvl7pPr>
            <a:lvl8pPr marL="1828800" indent="-182880" algn="l" defTabSz="914400" rtl="0" eaLnBrk="1" latinLnBrk="0" hangingPunct="1">
              <a:spcBef>
                <a:spcPct val="20000"/>
              </a:spcBef>
              <a:buClr>
                <a:schemeClr val="tx2"/>
              </a:buClr>
              <a:buFont typeface="Wingdings" pitchFamily="2" charset="2"/>
              <a:buChar char="§"/>
              <a:defRPr sz="1400" kern="1200">
                <a:solidFill>
                  <a:schemeClr val="tx1"/>
                </a:solidFill>
                <a:latin typeface="+mn-lt"/>
                <a:ea typeface="+mn-ea"/>
                <a:cs typeface="+mn-cs"/>
              </a:defRPr>
            </a:lvl8pPr>
            <a:lvl9pPr marL="2057400" indent="-182880" algn="l" defTabSz="914400" rtl="0" eaLnBrk="1" latinLnBrk="0" hangingPunct="1">
              <a:spcBef>
                <a:spcPct val="20000"/>
              </a:spcBef>
              <a:buClr>
                <a:schemeClr val="tx2"/>
              </a:buClr>
              <a:buFont typeface="Wingdings" pitchFamily="2" charset="2"/>
              <a:buChar char="§"/>
              <a:defRPr sz="1400" kern="1200">
                <a:solidFill>
                  <a:schemeClr val="tx1"/>
                </a:solidFill>
                <a:latin typeface="+mn-lt"/>
                <a:ea typeface="+mn-ea"/>
                <a:cs typeface="+mn-cs"/>
              </a:defRPr>
            </a:lvl9pPr>
          </a:lstStyle>
          <a:p>
            <a:r>
              <a:rPr lang="en-GB" dirty="0"/>
              <a:t>Change mattress cover </a:t>
            </a:r>
          </a:p>
        </p:txBody>
      </p:sp>
      <p:pic>
        <p:nvPicPr>
          <p:cNvPr id="2052"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84621" y="4843210"/>
            <a:ext cx="3853611" cy="20147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extBox 5"/>
          <p:cNvSpPr txBox="1"/>
          <p:nvPr/>
        </p:nvSpPr>
        <p:spPr>
          <a:xfrm>
            <a:off x="752475" y="5105400"/>
            <a:ext cx="2828925" cy="646331"/>
          </a:xfrm>
          <a:prstGeom prst="rect">
            <a:avLst/>
          </a:prstGeom>
          <a:noFill/>
        </p:spPr>
        <p:txBody>
          <a:bodyPr wrap="square" rtlCol="0">
            <a:spAutoFit/>
          </a:bodyPr>
          <a:lstStyle/>
          <a:p>
            <a:r>
              <a:rPr lang="en-GB" dirty="0"/>
              <a:t>Source: </a:t>
            </a:r>
            <a:r>
              <a:rPr lang="en-US" dirty="0"/>
              <a:t>(</a:t>
            </a:r>
            <a:r>
              <a:rPr lang="en-US" dirty="0" err="1"/>
              <a:t>Sianipar</a:t>
            </a:r>
            <a:r>
              <a:rPr lang="en-US" baseline="0" dirty="0"/>
              <a:t> </a:t>
            </a:r>
            <a:r>
              <a:rPr lang="en-US" dirty="0"/>
              <a:t>and </a:t>
            </a:r>
            <a:r>
              <a:rPr lang="en-US" dirty="0" err="1"/>
              <a:t>Cicilia</a:t>
            </a:r>
            <a:r>
              <a:rPr lang="en-US" dirty="0"/>
              <a:t>,</a:t>
            </a:r>
            <a:r>
              <a:rPr lang="en-US" baseline="0" dirty="0"/>
              <a:t> </a:t>
            </a:r>
            <a:r>
              <a:rPr lang="en-US" dirty="0"/>
              <a:t>2023)</a:t>
            </a:r>
            <a:endParaRPr lang="en-GB" dirty="0"/>
          </a:p>
        </p:txBody>
      </p:sp>
      <p:sp>
        <p:nvSpPr>
          <p:cNvPr id="12" name="TextBox 11"/>
          <p:cNvSpPr txBox="1"/>
          <p:nvPr/>
        </p:nvSpPr>
        <p:spPr>
          <a:xfrm>
            <a:off x="4620480" y="4110071"/>
            <a:ext cx="3987675" cy="369332"/>
          </a:xfrm>
          <a:prstGeom prst="rect">
            <a:avLst/>
          </a:prstGeom>
          <a:noFill/>
        </p:spPr>
        <p:txBody>
          <a:bodyPr wrap="square" rtlCol="0">
            <a:spAutoFit/>
          </a:bodyPr>
          <a:lstStyle/>
          <a:p>
            <a:r>
              <a:rPr lang="en-GB" dirty="0"/>
              <a:t>Source: </a:t>
            </a:r>
            <a:r>
              <a:rPr lang="en-US" dirty="0"/>
              <a:t>(</a:t>
            </a:r>
            <a:r>
              <a:rPr lang="en-US" dirty="0" err="1"/>
              <a:t>Sianipar</a:t>
            </a:r>
            <a:r>
              <a:rPr lang="en-US" baseline="0" dirty="0"/>
              <a:t> </a:t>
            </a:r>
            <a:r>
              <a:rPr lang="en-US" dirty="0"/>
              <a:t>and </a:t>
            </a:r>
            <a:r>
              <a:rPr lang="en-US" dirty="0" err="1"/>
              <a:t>Cicilia</a:t>
            </a:r>
            <a:r>
              <a:rPr lang="en-US" dirty="0"/>
              <a:t>,</a:t>
            </a:r>
            <a:r>
              <a:rPr lang="en-US" baseline="0" dirty="0"/>
              <a:t> </a:t>
            </a:r>
            <a:r>
              <a:rPr lang="en-US" dirty="0"/>
              <a:t>2023)</a:t>
            </a:r>
            <a:endParaRPr lang="en-GB" dirty="0"/>
          </a:p>
        </p:txBody>
      </p:sp>
      <p:sp>
        <p:nvSpPr>
          <p:cNvPr id="13" name="TextBox 12"/>
          <p:cNvSpPr txBox="1"/>
          <p:nvPr/>
        </p:nvSpPr>
        <p:spPr>
          <a:xfrm>
            <a:off x="5609307" y="6211667"/>
            <a:ext cx="2828925" cy="646331"/>
          </a:xfrm>
          <a:prstGeom prst="rect">
            <a:avLst/>
          </a:prstGeom>
          <a:noFill/>
        </p:spPr>
        <p:txBody>
          <a:bodyPr wrap="square" rtlCol="0">
            <a:spAutoFit/>
          </a:bodyPr>
          <a:lstStyle/>
          <a:p>
            <a:r>
              <a:rPr lang="en-GB" dirty="0">
                <a:solidFill>
                  <a:schemeClr val="bg1"/>
                </a:solidFill>
              </a:rPr>
              <a:t>Source: </a:t>
            </a:r>
            <a:r>
              <a:rPr lang="en-US" dirty="0">
                <a:solidFill>
                  <a:schemeClr val="bg1"/>
                </a:solidFill>
              </a:rPr>
              <a:t>(</a:t>
            </a:r>
            <a:r>
              <a:rPr lang="en-US" dirty="0" err="1">
                <a:solidFill>
                  <a:schemeClr val="bg1"/>
                </a:solidFill>
              </a:rPr>
              <a:t>Sianipar</a:t>
            </a:r>
            <a:r>
              <a:rPr lang="en-US" baseline="0" dirty="0">
                <a:solidFill>
                  <a:schemeClr val="bg1"/>
                </a:solidFill>
              </a:rPr>
              <a:t> </a:t>
            </a:r>
            <a:r>
              <a:rPr lang="en-US" dirty="0">
                <a:solidFill>
                  <a:schemeClr val="bg1"/>
                </a:solidFill>
              </a:rPr>
              <a:t>and </a:t>
            </a:r>
            <a:r>
              <a:rPr lang="en-US" dirty="0" err="1">
                <a:solidFill>
                  <a:schemeClr val="bg1"/>
                </a:solidFill>
              </a:rPr>
              <a:t>Cicilia</a:t>
            </a:r>
            <a:r>
              <a:rPr lang="en-US" dirty="0">
                <a:solidFill>
                  <a:schemeClr val="bg1"/>
                </a:solidFill>
              </a:rPr>
              <a:t>,</a:t>
            </a:r>
            <a:r>
              <a:rPr lang="en-US" baseline="0" dirty="0">
                <a:solidFill>
                  <a:schemeClr val="bg1"/>
                </a:solidFill>
              </a:rPr>
              <a:t> </a:t>
            </a:r>
            <a:r>
              <a:rPr lang="en-US" dirty="0">
                <a:solidFill>
                  <a:schemeClr val="bg1"/>
                </a:solidFill>
              </a:rPr>
              <a:t>2023</a:t>
            </a:r>
            <a:r>
              <a:rPr lang="en-US" dirty="0"/>
              <a:t>)</a:t>
            </a:r>
            <a:endParaRPr lang="en-GB" dirty="0"/>
          </a:p>
        </p:txBody>
      </p:sp>
    </p:spTree>
    <p:extLst>
      <p:ext uri="{BB962C8B-B14F-4D97-AF65-F5344CB8AC3E}">
        <p14:creationId xmlns:p14="http://schemas.microsoft.com/office/powerpoint/2010/main" val="13009755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457200"/>
            <a:ext cx="7315200" cy="1154097"/>
          </a:xfrm>
        </p:spPr>
        <p:txBody>
          <a:bodyPr/>
          <a:lstStyle/>
          <a:p>
            <a:r>
              <a:rPr lang="en-GB" b="1" dirty="0">
                <a:effectLst>
                  <a:outerShdw blurRad="38100" dist="38100" dir="2700000" algn="tl">
                    <a:srgbClr val="000000">
                      <a:alpha val="43137"/>
                    </a:srgbClr>
                  </a:outerShdw>
                </a:effectLst>
              </a:rPr>
              <a:t>Tasks</a:t>
            </a:r>
            <a:r>
              <a:rPr lang="en-GB" dirty="0"/>
              <a:t> </a:t>
            </a:r>
          </a:p>
        </p:txBody>
      </p:sp>
      <p:sp>
        <p:nvSpPr>
          <p:cNvPr id="3" name="Content Placeholder 2"/>
          <p:cNvSpPr>
            <a:spLocks noGrp="1"/>
          </p:cNvSpPr>
          <p:nvPr>
            <p:ph idx="1"/>
          </p:nvPr>
        </p:nvSpPr>
        <p:spPr>
          <a:xfrm>
            <a:off x="914400" y="1676400"/>
            <a:ext cx="3276600" cy="3539527"/>
          </a:xfrm>
        </p:spPr>
        <p:txBody>
          <a:bodyPr/>
          <a:lstStyle/>
          <a:p>
            <a:r>
              <a:rPr lang="en-GB" dirty="0"/>
              <a:t>Air conditioner filters </a:t>
            </a:r>
          </a:p>
          <a:p>
            <a:endParaRPr lang="en-GB" dirty="0"/>
          </a:p>
          <a:p>
            <a:endParaRPr lang="en-GB" dirty="0"/>
          </a:p>
          <a:p>
            <a:endParaRPr lang="en-GB" dirty="0"/>
          </a:p>
          <a:p>
            <a:endParaRPr lang="en-GB" dirty="0"/>
          </a:p>
          <a:p>
            <a:endParaRPr lang="en-GB" dirty="0"/>
          </a:p>
          <a:p>
            <a:endParaRPr lang="en-GB" dirty="0"/>
          </a:p>
          <a:p>
            <a:endParaRPr lang="en-GB" dirty="0"/>
          </a:p>
          <a:p>
            <a:r>
              <a:rPr lang="en-GB" dirty="0"/>
              <a:t>Clean bathroom extract </a:t>
            </a: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05400" y="762000"/>
            <a:ext cx="3048000" cy="291801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381071" y="3962400"/>
            <a:ext cx="4762929" cy="2895600"/>
          </a:xfrm>
          <a:prstGeom prst="rect">
            <a:avLst/>
          </a:prstGeom>
        </p:spPr>
      </p:pic>
      <p:sp>
        <p:nvSpPr>
          <p:cNvPr id="7" name="TextBox 6"/>
          <p:cNvSpPr txBox="1"/>
          <p:nvPr/>
        </p:nvSpPr>
        <p:spPr>
          <a:xfrm>
            <a:off x="5105400" y="3310680"/>
            <a:ext cx="3200400" cy="369332"/>
          </a:xfrm>
          <a:prstGeom prst="rect">
            <a:avLst/>
          </a:prstGeom>
          <a:noFill/>
        </p:spPr>
        <p:txBody>
          <a:bodyPr wrap="square" rtlCol="0">
            <a:spAutoFit/>
          </a:bodyPr>
          <a:lstStyle/>
          <a:p>
            <a:r>
              <a:rPr lang="en-GB" dirty="0">
                <a:solidFill>
                  <a:schemeClr val="bg1"/>
                </a:solidFill>
              </a:rPr>
              <a:t>Source: </a:t>
            </a:r>
            <a:r>
              <a:rPr lang="en-US" dirty="0">
                <a:solidFill>
                  <a:schemeClr val="bg1"/>
                </a:solidFill>
              </a:rPr>
              <a:t>(Chen et al., 2020)</a:t>
            </a:r>
            <a:endParaRPr lang="en-GB" dirty="0">
              <a:solidFill>
                <a:schemeClr val="bg1"/>
              </a:solidFill>
            </a:endParaRPr>
          </a:p>
        </p:txBody>
      </p:sp>
      <p:sp>
        <p:nvSpPr>
          <p:cNvPr id="8" name="TextBox 7"/>
          <p:cNvSpPr txBox="1"/>
          <p:nvPr/>
        </p:nvSpPr>
        <p:spPr>
          <a:xfrm>
            <a:off x="5029200" y="6488668"/>
            <a:ext cx="3200400" cy="369332"/>
          </a:xfrm>
          <a:prstGeom prst="rect">
            <a:avLst/>
          </a:prstGeom>
          <a:noFill/>
        </p:spPr>
        <p:txBody>
          <a:bodyPr wrap="square" rtlCol="0">
            <a:spAutoFit/>
          </a:bodyPr>
          <a:lstStyle/>
          <a:p>
            <a:r>
              <a:rPr lang="en-GB" dirty="0">
                <a:solidFill>
                  <a:schemeClr val="bg1"/>
                </a:solidFill>
              </a:rPr>
              <a:t>Source: </a:t>
            </a:r>
            <a:r>
              <a:rPr lang="en-US" dirty="0">
                <a:solidFill>
                  <a:schemeClr val="bg1"/>
                </a:solidFill>
              </a:rPr>
              <a:t>(Chen et al., 2020)</a:t>
            </a:r>
            <a:endParaRPr lang="en-GB" dirty="0">
              <a:solidFill>
                <a:schemeClr val="bg1"/>
              </a:solidFill>
            </a:endParaRPr>
          </a:p>
        </p:txBody>
      </p:sp>
    </p:spTree>
    <p:extLst>
      <p:ext uri="{BB962C8B-B14F-4D97-AF65-F5344CB8AC3E}">
        <p14:creationId xmlns:p14="http://schemas.microsoft.com/office/powerpoint/2010/main" val="36125497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1600200"/>
            <a:ext cx="7315200" cy="1981200"/>
          </a:xfrm>
        </p:spPr>
        <p:txBody>
          <a:bodyPr>
            <a:normAutofit fontScale="90000"/>
          </a:bodyPr>
          <a:lstStyle/>
          <a:p>
            <a:pPr algn="ctr">
              <a:lnSpc>
                <a:spcPct val="150000"/>
              </a:lnSpc>
            </a:pPr>
            <a:r>
              <a:rPr lang="en-GB" b="1" dirty="0">
                <a:effectLst>
                  <a:outerShdw blurRad="38100" dist="38100" dir="2700000" algn="tl">
                    <a:srgbClr val="000000">
                      <a:alpha val="43137"/>
                    </a:srgbClr>
                  </a:outerShdw>
                </a:effectLst>
              </a:rPr>
              <a:t>Principle of employee engagement </a:t>
            </a:r>
            <a:br>
              <a:rPr lang="en-GB" dirty="0"/>
            </a:br>
            <a:br>
              <a:rPr lang="en-GB" dirty="0"/>
            </a:br>
            <a:endParaRPr lang="en-GB" dirty="0"/>
          </a:p>
        </p:txBody>
      </p:sp>
      <p:sp>
        <p:nvSpPr>
          <p:cNvPr id="3" name="Content Placeholder 2"/>
          <p:cNvSpPr>
            <a:spLocks noGrp="1"/>
          </p:cNvSpPr>
          <p:nvPr>
            <p:ph idx="1"/>
          </p:nvPr>
        </p:nvSpPr>
        <p:spPr>
          <a:xfrm>
            <a:off x="914400" y="2769833"/>
            <a:ext cx="3657600" cy="3539527"/>
          </a:xfrm>
        </p:spPr>
        <p:txBody>
          <a:bodyPr/>
          <a:lstStyle/>
          <a:p>
            <a:r>
              <a:rPr lang="en-US" sz="2400" dirty="0"/>
              <a:t>Comprehensive Standards </a:t>
            </a:r>
            <a:r>
              <a:rPr lang="en-US" dirty="0"/>
              <a:t>(Gulyaeva, 2019)</a:t>
            </a:r>
            <a:endParaRPr lang="en-US" sz="2400" dirty="0"/>
          </a:p>
          <a:p>
            <a:r>
              <a:rPr lang="en-US" sz="2400" dirty="0"/>
              <a:t>Learning and Growth</a:t>
            </a:r>
          </a:p>
          <a:p>
            <a:r>
              <a:rPr lang="en-US" sz="2400" dirty="0"/>
              <a:t>Communication</a:t>
            </a:r>
          </a:p>
          <a:p>
            <a:endParaRPr lang="en-US" dirty="0"/>
          </a:p>
          <a:p>
            <a:endParaRPr lang="en-GB" dirty="0"/>
          </a:p>
        </p:txBody>
      </p:sp>
      <p:pic>
        <p:nvPicPr>
          <p:cNvPr id="6" name="Picture 5">
            <a:extLst>
              <a:ext uri="{FF2B5EF4-FFF2-40B4-BE49-F238E27FC236}">
                <a16:creationId xmlns:a16="http://schemas.microsoft.com/office/drawing/2014/main" id="{CD1E5FF2-C85C-907F-0E2D-9AA5D9B443F3}"/>
              </a:ext>
            </a:extLst>
          </p:cNvPr>
          <p:cNvPicPr>
            <a:picLocks noChangeAspect="1"/>
          </p:cNvPicPr>
          <p:nvPr/>
        </p:nvPicPr>
        <p:blipFill rotWithShape="1">
          <a:blip r:embed="rId3">
            <a:extLst>
              <a:ext uri="{28A0092B-C50C-407E-A947-70E740481C1C}">
                <a14:useLocalDpi xmlns:a14="http://schemas.microsoft.com/office/drawing/2010/main" val="0"/>
              </a:ext>
            </a:extLst>
          </a:blip>
          <a:srcRect l="6047" t="8206" r="8099" b="13208"/>
          <a:stretch/>
        </p:blipFill>
        <p:spPr>
          <a:xfrm>
            <a:off x="4419599" y="2769832"/>
            <a:ext cx="4717347" cy="3707167"/>
          </a:xfrm>
          <a:prstGeom prst="rect">
            <a:avLst/>
          </a:prstGeom>
        </p:spPr>
      </p:pic>
      <p:sp>
        <p:nvSpPr>
          <p:cNvPr id="7" name="TextBox 6">
            <a:extLst>
              <a:ext uri="{FF2B5EF4-FFF2-40B4-BE49-F238E27FC236}">
                <a16:creationId xmlns:a16="http://schemas.microsoft.com/office/drawing/2014/main" id="{E867721F-BDB2-5506-F0BB-7790CA00BDC5}"/>
              </a:ext>
            </a:extLst>
          </p:cNvPr>
          <p:cNvSpPr txBox="1"/>
          <p:nvPr/>
        </p:nvSpPr>
        <p:spPr>
          <a:xfrm>
            <a:off x="5276850" y="6476999"/>
            <a:ext cx="3124200" cy="369332"/>
          </a:xfrm>
          <a:prstGeom prst="rect">
            <a:avLst/>
          </a:prstGeom>
          <a:noFill/>
        </p:spPr>
        <p:txBody>
          <a:bodyPr wrap="square" rtlCol="0">
            <a:spAutoFit/>
          </a:bodyPr>
          <a:lstStyle/>
          <a:p>
            <a:r>
              <a:rPr lang="en-GB" dirty="0"/>
              <a:t>Source: </a:t>
            </a:r>
            <a:r>
              <a:rPr lang="en-US" dirty="0"/>
              <a:t>(Gulyaeva, 2019)</a:t>
            </a:r>
            <a:endParaRPr lang="en-GB" dirty="0"/>
          </a:p>
        </p:txBody>
      </p:sp>
    </p:spTree>
    <p:extLst>
      <p:ext uri="{BB962C8B-B14F-4D97-AF65-F5344CB8AC3E}">
        <p14:creationId xmlns:p14="http://schemas.microsoft.com/office/powerpoint/2010/main" val="32987151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1600200"/>
            <a:ext cx="7315200" cy="1981200"/>
          </a:xfrm>
        </p:spPr>
        <p:txBody>
          <a:bodyPr>
            <a:normAutofit fontScale="90000"/>
          </a:bodyPr>
          <a:lstStyle/>
          <a:p>
            <a:pPr algn="ctr">
              <a:lnSpc>
                <a:spcPct val="150000"/>
              </a:lnSpc>
            </a:pPr>
            <a:r>
              <a:rPr lang="en-GB" b="1" dirty="0">
                <a:effectLst>
                  <a:outerShdw blurRad="38100" dist="38100" dir="2700000" algn="tl">
                    <a:srgbClr val="000000">
                      <a:alpha val="43137"/>
                    </a:srgbClr>
                  </a:outerShdw>
                </a:effectLst>
              </a:rPr>
              <a:t>Principle of employee engagement </a:t>
            </a:r>
            <a:br>
              <a:rPr lang="en-GB" dirty="0"/>
            </a:br>
            <a:br>
              <a:rPr lang="en-GB" dirty="0"/>
            </a:br>
            <a:endParaRPr lang="en-GB" dirty="0"/>
          </a:p>
        </p:txBody>
      </p:sp>
      <p:sp>
        <p:nvSpPr>
          <p:cNvPr id="3" name="Content Placeholder 2"/>
          <p:cNvSpPr>
            <a:spLocks noGrp="1"/>
          </p:cNvSpPr>
          <p:nvPr>
            <p:ph idx="1"/>
          </p:nvPr>
        </p:nvSpPr>
        <p:spPr/>
        <p:txBody>
          <a:bodyPr/>
          <a:lstStyle/>
          <a:p>
            <a:r>
              <a:rPr lang="en-US" dirty="0"/>
              <a:t>Acknowledge with rewards</a:t>
            </a:r>
          </a:p>
          <a:p>
            <a:r>
              <a:rPr lang="en-US" dirty="0"/>
              <a:t>Teamwork  (</a:t>
            </a:r>
            <a:r>
              <a:rPr lang="en-US" dirty="0" err="1"/>
              <a:t>Hasnat</a:t>
            </a:r>
            <a:r>
              <a:rPr lang="en-US" dirty="0"/>
              <a:t>, 2021)</a:t>
            </a:r>
          </a:p>
          <a:p>
            <a:r>
              <a:rPr lang="en-US" dirty="0"/>
              <a:t>Empowerment </a:t>
            </a:r>
          </a:p>
          <a:p>
            <a:endParaRPr lang="en-GB" dirty="0"/>
          </a:p>
        </p:txBody>
      </p:sp>
      <p:pic>
        <p:nvPicPr>
          <p:cNvPr id="4" name="Picture 3">
            <a:extLst>
              <a:ext uri="{FF2B5EF4-FFF2-40B4-BE49-F238E27FC236}">
                <a16:creationId xmlns:a16="http://schemas.microsoft.com/office/drawing/2014/main" id="{8DD0B1E6-B58B-A320-D40A-21B0571A77FD}"/>
              </a:ext>
            </a:extLst>
          </p:cNvPr>
          <p:cNvPicPr>
            <a:picLocks noChangeAspect="1"/>
          </p:cNvPicPr>
          <p:nvPr/>
        </p:nvPicPr>
        <p:blipFill>
          <a:blip r:embed="rId3"/>
          <a:stretch>
            <a:fillRect/>
          </a:stretch>
        </p:blipFill>
        <p:spPr>
          <a:xfrm>
            <a:off x="4000500" y="2209800"/>
            <a:ext cx="5143500" cy="4781550"/>
          </a:xfrm>
          <a:prstGeom prst="rect">
            <a:avLst/>
          </a:prstGeom>
        </p:spPr>
      </p:pic>
      <p:sp>
        <p:nvSpPr>
          <p:cNvPr id="6" name="TextBox 5">
            <a:extLst>
              <a:ext uri="{FF2B5EF4-FFF2-40B4-BE49-F238E27FC236}">
                <a16:creationId xmlns:a16="http://schemas.microsoft.com/office/drawing/2014/main" id="{6194F640-FA55-8DAA-8E19-C16E30BB155F}"/>
              </a:ext>
            </a:extLst>
          </p:cNvPr>
          <p:cNvSpPr txBox="1"/>
          <p:nvPr/>
        </p:nvSpPr>
        <p:spPr>
          <a:xfrm>
            <a:off x="2319338" y="3377684"/>
            <a:ext cx="4638674" cy="369332"/>
          </a:xfrm>
          <a:prstGeom prst="rect">
            <a:avLst/>
          </a:prstGeom>
          <a:noFill/>
        </p:spPr>
        <p:txBody>
          <a:bodyPr wrap="square">
            <a:spAutoFit/>
          </a:bodyPr>
          <a:lstStyle/>
          <a:p>
            <a:r>
              <a:rPr lang="en-US" dirty="0"/>
              <a:t>(Gulyaeva, 2019)</a:t>
            </a:r>
          </a:p>
        </p:txBody>
      </p:sp>
      <p:sp>
        <p:nvSpPr>
          <p:cNvPr id="7" name="TextBox 6">
            <a:extLst>
              <a:ext uri="{FF2B5EF4-FFF2-40B4-BE49-F238E27FC236}">
                <a16:creationId xmlns:a16="http://schemas.microsoft.com/office/drawing/2014/main" id="{EBDC3DE8-110E-55DA-B107-F0E75F7940C1}"/>
              </a:ext>
            </a:extLst>
          </p:cNvPr>
          <p:cNvSpPr txBox="1"/>
          <p:nvPr/>
        </p:nvSpPr>
        <p:spPr>
          <a:xfrm>
            <a:off x="5562600" y="6281023"/>
            <a:ext cx="3124200" cy="369332"/>
          </a:xfrm>
          <a:prstGeom prst="rect">
            <a:avLst/>
          </a:prstGeom>
          <a:noFill/>
        </p:spPr>
        <p:txBody>
          <a:bodyPr wrap="square" rtlCol="0">
            <a:spAutoFit/>
          </a:bodyPr>
          <a:lstStyle/>
          <a:p>
            <a:r>
              <a:rPr lang="en-GB" dirty="0"/>
              <a:t>Source: </a:t>
            </a:r>
            <a:r>
              <a:rPr lang="en-US" dirty="0"/>
              <a:t>(</a:t>
            </a:r>
            <a:r>
              <a:rPr lang="en-US" dirty="0" err="1"/>
              <a:t>Hasnat</a:t>
            </a:r>
            <a:r>
              <a:rPr lang="en-US" dirty="0"/>
              <a:t>, 2021)</a:t>
            </a:r>
            <a:endParaRPr lang="en-GB" dirty="0"/>
          </a:p>
        </p:txBody>
      </p:sp>
    </p:spTree>
    <p:extLst>
      <p:ext uri="{BB962C8B-B14F-4D97-AF65-F5344CB8AC3E}">
        <p14:creationId xmlns:p14="http://schemas.microsoft.com/office/powerpoint/2010/main" val="34039181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533400"/>
            <a:ext cx="7315200" cy="1154097"/>
          </a:xfrm>
        </p:spPr>
        <p:txBody>
          <a:bodyPr/>
          <a:lstStyle/>
          <a:p>
            <a:r>
              <a:rPr lang="en-GB" b="1" dirty="0">
                <a:effectLst>
                  <a:outerShdw blurRad="38100" dist="38100" dir="2700000" algn="tl">
                    <a:srgbClr val="000000">
                      <a:alpha val="43137"/>
                    </a:srgbClr>
                  </a:outerShdw>
                </a:effectLst>
              </a:rPr>
              <a:t>Conclusion</a:t>
            </a:r>
            <a:r>
              <a:rPr lang="en-GB" dirty="0"/>
              <a:t> </a:t>
            </a:r>
          </a:p>
        </p:txBody>
      </p:sp>
      <p:sp>
        <p:nvSpPr>
          <p:cNvPr id="3" name="Content Placeholder 2"/>
          <p:cNvSpPr>
            <a:spLocks noGrp="1"/>
          </p:cNvSpPr>
          <p:nvPr>
            <p:ph idx="1"/>
          </p:nvPr>
        </p:nvSpPr>
        <p:spPr>
          <a:xfrm>
            <a:off x="533400" y="1905000"/>
            <a:ext cx="5867400" cy="4648200"/>
          </a:xfrm>
        </p:spPr>
        <p:txBody>
          <a:bodyPr>
            <a:normAutofit fontScale="92500" lnSpcReduction="20000"/>
          </a:bodyPr>
          <a:lstStyle/>
          <a:p>
            <a:pPr marL="45720" indent="0" algn="just">
              <a:lnSpc>
                <a:spcPct val="150000"/>
              </a:lnSpc>
              <a:buNone/>
            </a:pPr>
            <a:r>
              <a:rPr lang="en-GB" dirty="0"/>
              <a:t>Analysing the needs of checklist and the housekeeping task and implementing by designing the checklist of tasks allowed the housekeeping team to ensure the effective implementation of the task. Further, analysing the principle of employees engagement can conclude that in order to carry out the successful implementation of the housekeeping task the employees need to well trained. And these engagement principles will help them to achieve the efficiency in their work in order to improve the satisfaction of the guest that will improve the brad image of the hotel.   </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81600" y="990600"/>
            <a:ext cx="4930544" cy="52356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5120808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5859"/>
            <a:ext cx="7315200" cy="1154097"/>
          </a:xfrm>
        </p:spPr>
        <p:txBody>
          <a:bodyPr/>
          <a:lstStyle/>
          <a:p>
            <a:r>
              <a:rPr lang="en-GB" b="1" dirty="0">
                <a:effectLst>
                  <a:outerShdw blurRad="38100" dist="38100" dir="2700000" algn="tl">
                    <a:srgbClr val="000000">
                      <a:alpha val="43137"/>
                    </a:srgbClr>
                  </a:outerShdw>
                </a:effectLst>
              </a:rPr>
              <a:t>References</a:t>
            </a:r>
            <a:r>
              <a:rPr lang="en-GB" dirty="0"/>
              <a:t> </a:t>
            </a:r>
          </a:p>
        </p:txBody>
      </p:sp>
      <p:sp>
        <p:nvSpPr>
          <p:cNvPr id="3" name="Content Placeholder 2"/>
          <p:cNvSpPr>
            <a:spLocks noGrp="1"/>
          </p:cNvSpPr>
          <p:nvPr>
            <p:ph idx="1"/>
          </p:nvPr>
        </p:nvSpPr>
        <p:spPr>
          <a:xfrm>
            <a:off x="838200" y="1189956"/>
            <a:ext cx="8077200" cy="5410200"/>
          </a:xfrm>
        </p:spPr>
        <p:txBody>
          <a:bodyPr>
            <a:normAutofit/>
          </a:bodyPr>
          <a:lstStyle/>
          <a:p>
            <a:pPr algn="just"/>
            <a:r>
              <a:rPr lang="en-US" dirty="0"/>
              <a:t>Sever, M.M., (2019) Research in Business and Social Science.</a:t>
            </a:r>
          </a:p>
          <a:p>
            <a:pPr algn="just"/>
            <a:r>
              <a:rPr lang="en-US" dirty="0" err="1"/>
              <a:t>Sianipar</a:t>
            </a:r>
            <a:r>
              <a:rPr lang="en-US" dirty="0"/>
              <a:t>, R. and </a:t>
            </a:r>
            <a:r>
              <a:rPr lang="en-US" dirty="0" err="1"/>
              <a:t>Cicilia</a:t>
            </a:r>
            <a:r>
              <a:rPr lang="en-US" dirty="0"/>
              <a:t>, R.L. (2023) </a:t>
            </a:r>
            <a:r>
              <a:rPr lang="en-US" i="1" dirty="0"/>
              <a:t>Procedure Housekeeping</a:t>
            </a:r>
            <a:r>
              <a:rPr lang="en-US" dirty="0"/>
              <a:t>. </a:t>
            </a:r>
            <a:r>
              <a:rPr lang="en-US" dirty="0" err="1"/>
              <a:t>Penerbit</a:t>
            </a:r>
            <a:r>
              <a:rPr lang="en-US" dirty="0"/>
              <a:t> NEM.</a:t>
            </a:r>
          </a:p>
          <a:p>
            <a:pPr algn="just"/>
            <a:r>
              <a:rPr lang="en-US" dirty="0"/>
              <a:t>Chen, X.A., Wang, R. and Zhang, J. (2022) Divide and conquer: A hygienic, efficient, and reliable assembly line for housekeeping. </a:t>
            </a:r>
            <a:r>
              <a:rPr lang="en-US" i="1" dirty="0"/>
              <a:t>Manufacturing &amp; Service Operations Management</a:t>
            </a:r>
            <a:r>
              <a:rPr lang="en-US" dirty="0"/>
              <a:t>, </a:t>
            </a:r>
            <a:r>
              <a:rPr lang="en-US" i="1" dirty="0"/>
              <a:t>24</a:t>
            </a:r>
            <a:r>
              <a:rPr lang="en-US" dirty="0"/>
              <a:t>(2), pp.938-955.</a:t>
            </a:r>
          </a:p>
          <a:p>
            <a:pPr algn="just"/>
            <a:r>
              <a:rPr lang="en-US" dirty="0" err="1"/>
              <a:t>Christl</a:t>
            </a:r>
            <a:r>
              <a:rPr lang="en-US" dirty="0"/>
              <a:t>, W. (2023) MONITORING WORK AND AUTOMATING TASK ALLOCATION IN RETAIL AND HOSPITALITY.</a:t>
            </a:r>
          </a:p>
          <a:p>
            <a:pPr algn="just"/>
            <a:r>
              <a:rPr lang="en-US" dirty="0" err="1"/>
              <a:t>Hasnat</a:t>
            </a:r>
            <a:r>
              <a:rPr lang="en-US" dirty="0"/>
              <a:t>, Q. (2021) </a:t>
            </a:r>
            <a:r>
              <a:rPr lang="en-US" i="1" dirty="0"/>
              <a:t>An Exploration of Employee Engagement and Employee Commitment in the London Hotel Sector: The Perspectives of Migrant Housekeeping Workers and Their Managers</a:t>
            </a:r>
            <a:r>
              <a:rPr lang="en-US" dirty="0"/>
              <a:t> (Doctoral dissertation, University of Brighton).</a:t>
            </a:r>
          </a:p>
          <a:p>
            <a:pPr algn="just"/>
            <a:r>
              <a:rPr lang="en-US" dirty="0" err="1"/>
              <a:t>Gulyaeva</a:t>
            </a:r>
            <a:r>
              <a:rPr lang="en-US" dirty="0"/>
              <a:t>, </a:t>
            </a:r>
            <a:r>
              <a:rPr lang="en-US"/>
              <a:t>Y. </a:t>
            </a:r>
            <a:r>
              <a:rPr lang="en-US" dirty="0"/>
              <a:t>(2019) Employee engagement factors in Corporate Social Responsibility.</a:t>
            </a:r>
          </a:p>
          <a:p>
            <a:pPr algn="just"/>
            <a:endParaRPr lang="en-GB" dirty="0"/>
          </a:p>
        </p:txBody>
      </p:sp>
    </p:spTree>
    <p:extLst>
      <p:ext uri="{BB962C8B-B14F-4D97-AF65-F5344CB8AC3E}">
        <p14:creationId xmlns:p14="http://schemas.microsoft.com/office/powerpoint/2010/main" val="364041524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 /></Relationships>
</file>

<file path=ppt/theme/theme1.xml><?xml version="1.0" encoding="utf-8"?>
<a:theme xmlns:a="http://schemas.openxmlformats.org/drawingml/2006/main" name="Perspective">
  <a:themeElements>
    <a:clrScheme name="Urban">
      <a:dk1>
        <a:sysClr val="windowText" lastClr="000000"/>
      </a:dk1>
      <a:lt1>
        <a:sysClr val="window" lastClr="FFFFFF"/>
      </a:lt1>
      <a:dk2>
        <a:srgbClr val="424456"/>
      </a:dk2>
      <a:lt2>
        <a:srgbClr val="DEDEDE"/>
      </a:lt2>
      <a:accent1>
        <a:srgbClr val="53548A"/>
      </a:accent1>
      <a:accent2>
        <a:srgbClr val="438086"/>
      </a:accent2>
      <a:accent3>
        <a:srgbClr val="A04DA3"/>
      </a:accent3>
      <a:accent4>
        <a:srgbClr val="C4652D"/>
      </a:accent4>
      <a:accent5>
        <a:srgbClr val="8B5D3D"/>
      </a:accent5>
      <a:accent6>
        <a:srgbClr val="5C92B5"/>
      </a:accent6>
      <a:hlink>
        <a:srgbClr val="67AFBD"/>
      </a:hlink>
      <a:folHlink>
        <a:srgbClr val="C2A874"/>
      </a:folHlink>
    </a:clrScheme>
    <a:fontScheme name="Office Classic 2">
      <a:maj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erspective">
      <a:fillStyleLst>
        <a:solidFill>
          <a:schemeClr val="phClr"/>
        </a:solidFill>
        <a:gradFill rotWithShape="1">
          <a:gsLst>
            <a:gs pos="0">
              <a:schemeClr val="phClr">
                <a:tint val="50000"/>
                <a:alpha val="100000"/>
                <a:satMod val="160000"/>
                <a:lumMod val="105000"/>
              </a:schemeClr>
            </a:gs>
            <a:gs pos="41000">
              <a:schemeClr val="phClr">
                <a:tint val="57000"/>
                <a:satMod val="180000"/>
                <a:lumMod val="99000"/>
              </a:schemeClr>
            </a:gs>
            <a:gs pos="100000">
              <a:schemeClr val="phClr">
                <a:tint val="80000"/>
                <a:satMod val="200000"/>
                <a:lumMod val="104000"/>
              </a:schemeClr>
            </a:gs>
          </a:gsLst>
          <a:lin ang="5400000" scaled="1"/>
        </a:gradFill>
        <a:gradFill rotWithShape="1">
          <a:gsLst>
            <a:gs pos="0">
              <a:schemeClr val="phClr">
                <a:tint val="96000"/>
                <a:satMod val="130000"/>
                <a:lumMod val="114000"/>
              </a:schemeClr>
            </a:gs>
            <a:gs pos="60000">
              <a:schemeClr val="phClr">
                <a:tint val="100000"/>
                <a:satMod val="106000"/>
                <a:lumMod val="110000"/>
              </a:schemeClr>
            </a:gs>
            <a:gs pos="100000">
              <a:schemeClr val="ph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8575" cap="flat" cmpd="sng" algn="ctr">
          <a:solidFill>
            <a:schemeClr val="phClr"/>
          </a:solidFill>
          <a:prstDash val="solid"/>
        </a:ln>
      </a:lnStyleLst>
      <a:effectStyleLst>
        <a:effectStyle>
          <a:effectLst>
            <a:outerShdw blurRad="50800" dist="38100" dir="5400000" rotWithShape="0">
              <a:srgbClr val="000000">
                <a:alpha val="28000"/>
              </a:srgbClr>
            </a:outerShdw>
          </a:effectLst>
        </a:effectStyle>
        <a:effectStyle>
          <a:effectLst>
            <a:outerShdw blurRad="47625" dist="38100" dir="5400000" sy="98000" rotWithShape="0">
              <a:srgbClr val="000000">
                <a:alpha val="48000"/>
              </a:srgbClr>
            </a:outerShdw>
          </a:effectLst>
          <a:scene3d>
            <a:camera prst="orthographicFront">
              <a:rot lat="0" lon="0" rev="0"/>
            </a:camera>
            <a:lightRig rig="twoPt" dir="br">
              <a:rot lat="0" lon="0" rev="8700000"/>
            </a:lightRig>
          </a:scene3d>
          <a:sp3d prstMaterial="matte">
            <a:bevelT w="25400" h="53975"/>
          </a:sp3d>
        </a:effectStyle>
        <a:effectStyle>
          <a:effectLst>
            <a:reflection blurRad="12700" stA="24000" endPos="28000" dist="50800" dir="5400000" sy="-100000" rotWithShape="0"/>
          </a:effectLst>
          <a:scene3d>
            <a:camera prst="orthographicFront">
              <a:rot lat="0" lon="0" rev="0"/>
            </a:camera>
            <a:lightRig rig="threePt" dir="t">
              <a:rot lat="0" lon="0" rev="4800000"/>
            </a:lightRig>
          </a:scene3d>
          <a:sp3d>
            <a:bevelT w="69850" h="31750"/>
          </a:sp3d>
        </a:effectStyle>
      </a:effectStyleLst>
      <a:bgFillStyleLst>
        <a:solidFill>
          <a:schemeClr val="phClr"/>
        </a:solidFill>
        <a:gradFill rotWithShape="1">
          <a:gsLst>
            <a:gs pos="0">
              <a:schemeClr val="phClr">
                <a:tint val="100000"/>
                <a:shade val="80000"/>
                <a:satMod val="100000"/>
                <a:lumMod val="100000"/>
              </a:schemeClr>
            </a:gs>
            <a:gs pos="65000">
              <a:schemeClr val="phClr">
                <a:tint val="100000"/>
                <a:shade val="95000"/>
                <a:satMod val="100000"/>
                <a:lumMod val="100000"/>
              </a:schemeClr>
            </a:gs>
            <a:gs pos="100000">
              <a:schemeClr val="phClr">
                <a:tint val="88000"/>
                <a:shade val="100000"/>
                <a:satMod val="400000"/>
                <a:lumMod val="100000"/>
              </a:schemeClr>
            </a:gs>
          </a:gsLst>
          <a:lin ang="5400000" scaled="0"/>
        </a:gradFill>
        <a:blipFill rotWithShape="1">
          <a:blip xmlns:r="http://schemas.openxmlformats.org/officeDocument/2006/relationships" r:embed="rId1">
            <a:duotone>
              <a:schemeClr val="phClr">
                <a:tint val="95000"/>
                <a:satMod val="90000"/>
              </a:schemeClr>
              <a:schemeClr val="phClr">
                <a:shade val="92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Perspective</Template>
  <TotalTime>103</TotalTime>
  <Words>1654</Words>
  <Application>Microsoft Office PowerPoint</Application>
  <PresentationFormat>On-screen Show (4:3)</PresentationFormat>
  <Paragraphs>132</Paragraphs>
  <Slides>10</Slides>
  <Notes>7</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Perspective</vt:lpstr>
      <vt:lpstr>Housekeeping checklist</vt:lpstr>
      <vt:lpstr>Content </vt:lpstr>
      <vt:lpstr>Introduction </vt:lpstr>
      <vt:lpstr>Checklist of daily housekeeping tasks</vt:lpstr>
      <vt:lpstr>Tasks</vt:lpstr>
      <vt:lpstr>Tasks </vt:lpstr>
      <vt:lpstr>Principle of employee engagement   </vt:lpstr>
      <vt:lpstr>Principle of employee engagement   </vt:lpstr>
      <vt:lpstr>Conclusion </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Housekeeping checklist</dc:title>
  <dc:creator>admin</dc:creator>
  <cp:lastModifiedBy>Hristu_balta@yahoo.co.uk</cp:lastModifiedBy>
  <cp:revision>12</cp:revision>
  <dcterms:created xsi:type="dcterms:W3CDTF">2023-10-20T11:17:18Z</dcterms:created>
  <dcterms:modified xsi:type="dcterms:W3CDTF">2023-11-11T18:12:07Z</dcterms:modified>
</cp:coreProperties>
</file>