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0"/>
  </p:notesMasterIdLst>
  <p:sldIdLst>
    <p:sldId id="256" r:id="rId2"/>
    <p:sldId id="257" r:id="rId3"/>
    <p:sldId id="258" r:id="rId4"/>
    <p:sldId id="259" r:id="rId5"/>
    <p:sldId id="263" r:id="rId6"/>
    <p:sldId id="260" r:id="rId7"/>
    <p:sldId id="261"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495" autoAdjust="0"/>
  </p:normalViewPr>
  <p:slideViewPr>
    <p:cSldViewPr>
      <p:cViewPr varScale="1">
        <p:scale>
          <a:sx n="53" d="100"/>
          <a:sy n="53" d="100"/>
        </p:scale>
        <p:origin x="848" y="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CF8786-DC4C-42D1-83DD-FAE42507D2EC}" type="datetimeFigureOut">
              <a:rPr lang="en-US" smtClean="0"/>
              <a:t>12/2/2020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DBB40E-25E7-49EA-8237-C7D52F5C7D3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study aims to provide an understanding of academic</a:t>
            </a:r>
            <a:r>
              <a:rPr lang="en-US" baseline="0" dirty="0"/>
              <a:t> and employability skills that are essential for a person to develop to become an HR Executive. The study will focus on SWOT analysis, personal development plan, and time management tools for an HR Executive. It is important for a person to learn and develop academic and employability skills to be an HR executive as it is a complex career option for which a person needs to be more responsible, understanding, should have time management skills and etc. </a:t>
            </a:r>
            <a:endParaRPr lang="en-US" dirty="0"/>
          </a:p>
        </p:txBody>
      </p:sp>
      <p:sp>
        <p:nvSpPr>
          <p:cNvPr id="4" name="Slide Number Placeholder 3"/>
          <p:cNvSpPr>
            <a:spLocks noGrp="1"/>
          </p:cNvSpPr>
          <p:nvPr>
            <p:ph type="sldNum" sz="quarter" idx="10"/>
          </p:nvPr>
        </p:nvSpPr>
        <p:spPr/>
        <p:txBody>
          <a:bodyPr/>
          <a:lstStyle/>
          <a:p>
            <a:fld id="{ADDBB40E-25E7-49EA-8237-C7D52F5C7D38}" type="slidenum">
              <a:rPr lang="en-US" smtClean="0"/>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Human resource management is a</a:t>
            </a:r>
            <a:r>
              <a:rPr lang="en-US" baseline="0" dirty="0"/>
              <a:t> complex career opportunity that takes a lot of responsibility and efforts from the person to be successful in that career. There are some people who does not need to study any particular thing to be an HR manager but there are also some people who are not good with the skills that an HR manager requires but they want to try their luck in the field so there are certain academic skills for HR manager that any person who urges to become HR manager can develop and try their luck in the profession. HRIS is a digital counterpart of a soft-side of HR manager. HRIS keeps information like payroll, performance evaluation, hiring, benefits and rewards. Recruitment and selection can be considered academic skill as in this a person has to select and recruit a talented, effective and accurate person for the organization. For an HR manager it is highly essential to master a language skill because an HR manager is supposed to communicate and interact a lot with employees and interviewers that is why they should have good command over a language. HRM knowledge and expertise is considered a crucial skills for HR managers. This skill helps to understand data reporting, recruitment, procedures, selection, and other processes. Math and statics is mandatory skill for an HR manager as they have to collect and manage various data about employee and about the organization so they have to be good with this skill. </a:t>
            </a:r>
            <a:endParaRPr lang="en-US" dirty="0"/>
          </a:p>
        </p:txBody>
      </p:sp>
      <p:sp>
        <p:nvSpPr>
          <p:cNvPr id="4" name="Slide Number Placeholder 3"/>
          <p:cNvSpPr>
            <a:spLocks noGrp="1"/>
          </p:cNvSpPr>
          <p:nvPr>
            <p:ph type="sldNum" sz="quarter" idx="10"/>
          </p:nvPr>
        </p:nvSpPr>
        <p:spPr/>
        <p:txBody>
          <a:bodyPr/>
          <a:lstStyle/>
          <a:p>
            <a:fld id="{ADDBB40E-25E7-49EA-8237-C7D52F5C7D38}"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a:t>
            </a:r>
            <a:r>
              <a:rPr lang="en-US" baseline="0" dirty="0"/>
              <a:t> become an HR manager in an organization a person needs to develop various academic as well as employability skills that can increase the chances of HR manager in big organization.  Employability skills like effective communication, motivation and initiative, critical thinking, proactively, and teamwork are highly essential for a person to develop to become an HR manager. As people know that the roles and responsibilities of HR managers allow them to communicate and interact with people more than anyone else within the organization and that is why it is highly important for them to master the skill of effective communication. A person who is intended to be an HR manager should have motivation and initiatives so that they can encourage employee within the organization to work effectively. HR managers play significant roles and responsibilities within an organization whether it is scheduling interviews, providing training, solving employee queries and arranging meetings all these roles are fulfilled by an HR manager and that is why it is crucial for a person to develop the level of critical thinking and logical reasoning so that they7 can take appropriate decisions. An HR manager is the only link between the employee and employer and that is why </a:t>
            </a:r>
            <a:r>
              <a:rPr lang="en-US" baseline="0" dirty="0" err="1"/>
              <a:t>proactivity</a:t>
            </a:r>
            <a:r>
              <a:rPr lang="en-US" baseline="0" dirty="0"/>
              <a:t> can help them to spot potential issues rapidly and prevent them from escalating. Teamwork is the cornerstone of each organization within the market place and that is why this skill is inevitable. An HR manager is supposed to work </a:t>
            </a:r>
            <a:r>
              <a:rPr lang="en-US" baseline="0" dirty="0" err="1"/>
              <a:t>togethr</a:t>
            </a:r>
            <a:r>
              <a:rPr lang="en-US" baseline="0" dirty="0"/>
              <a:t> with their colleagues in HR and with other managers of the organization. </a:t>
            </a:r>
            <a:endParaRPr lang="en-US" dirty="0"/>
          </a:p>
        </p:txBody>
      </p:sp>
      <p:sp>
        <p:nvSpPr>
          <p:cNvPr id="4" name="Slide Number Placeholder 3"/>
          <p:cNvSpPr>
            <a:spLocks noGrp="1"/>
          </p:cNvSpPr>
          <p:nvPr>
            <p:ph type="sldNum" sz="quarter" idx="10"/>
          </p:nvPr>
        </p:nvSpPr>
        <p:spPr/>
        <p:txBody>
          <a:bodyPr/>
          <a:lstStyle/>
          <a:p>
            <a:fld id="{ADDBB40E-25E7-49EA-8237-C7D52F5C7D38}"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SWOT</a:t>
            </a:r>
            <a:r>
              <a:rPr lang="en-US" baseline="0" dirty="0"/>
              <a:t> analysis stands for strengths, weaknesses, opportunities and threats of any person and organization. </a:t>
            </a:r>
            <a:r>
              <a:rPr lang="en-US" dirty="0"/>
              <a:t>Personal</a:t>
            </a:r>
            <a:r>
              <a:rPr lang="en-US" baseline="0" dirty="0"/>
              <a:t> SWOT analysis can help people and an organization to know the areas where they are good and the areas where they are lacking. By preparing a SWOT analysis people can find the areas where they are lacking and later they work on those lacking areas to enhance themselves for a better future so that they can fulfill all their dreams and desires and that is why SWOT analysis is essential for people before trying their luck in any field as it can show them if they are fit into that field or not and if there are some chances for them in that field then where they can improve themselves. </a:t>
            </a:r>
            <a:endParaRPr lang="en-US" dirty="0"/>
          </a:p>
        </p:txBody>
      </p:sp>
      <p:sp>
        <p:nvSpPr>
          <p:cNvPr id="4" name="Slide Number Placeholder 3"/>
          <p:cNvSpPr>
            <a:spLocks noGrp="1"/>
          </p:cNvSpPr>
          <p:nvPr>
            <p:ph type="sldNum" sz="quarter" idx="10"/>
          </p:nvPr>
        </p:nvSpPr>
        <p:spPr/>
        <p:txBody>
          <a:bodyPr/>
          <a:lstStyle/>
          <a:p>
            <a:fld id="{ADDBB40E-25E7-49EA-8237-C7D52F5C7D38}"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Personal development plan (PDP)</a:t>
            </a:r>
            <a:r>
              <a:rPr lang="en-US" baseline="0" dirty="0"/>
              <a:t> is highly essential for a person to prepare as it allow a person that how he/she can take, implement and execute appropriate actions that can lead to success. PDP is here to provide a framework or an idea that make people to recognize their strengths and weaknesses and it guide them to capitalize existing capabilities and skills that is essential for them to develop for a brighter future. There is no doubt that development is a progressive process in people’s life that allow them to be more effective and impactful in their career. This is an essential technique of time management for self-enhancement and self-reflection where people work to make themselves better in the areas where they are lacking and it provide them growth and success in life. This technique allow people to know their strengths and weaknesses and find out the effective ways to enhance them so that they can become more effective and efficient in their career. Therefore, it is essential to implement this technique for bright and successful future. </a:t>
            </a:r>
            <a:endParaRPr lang="en-US" dirty="0"/>
          </a:p>
        </p:txBody>
      </p:sp>
      <p:sp>
        <p:nvSpPr>
          <p:cNvPr id="4" name="Slide Number Placeholder 3"/>
          <p:cNvSpPr>
            <a:spLocks noGrp="1"/>
          </p:cNvSpPr>
          <p:nvPr>
            <p:ph type="sldNum" sz="quarter" idx="10"/>
          </p:nvPr>
        </p:nvSpPr>
        <p:spPr/>
        <p:txBody>
          <a:bodyPr/>
          <a:lstStyle/>
          <a:p>
            <a:fld id="{ADDBB40E-25E7-49EA-8237-C7D52F5C7D38}"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Pomodoro</a:t>
            </a:r>
            <a:r>
              <a:rPr lang="en-US" baseline="0" dirty="0"/>
              <a:t> is a technique of time management which is very useful to implement as it allows people to educate themselves effectively so that they can accomplish long term goals and success. It is a philosophy of time management that purposes to provide creative freshness and maximum focus to people and it allow people to complete their tasks with less mental fatigue. This technique has a easy process. For each task throughout the day, budget the time into short increments and take breaks periodically. The technique allow people to work for 25 minutes and take break for five minutes. Each period of 25 minute is known as a </a:t>
            </a:r>
            <a:r>
              <a:rPr lang="en-US" baseline="0" dirty="0" err="1"/>
              <a:t>pomodoro</a:t>
            </a:r>
            <a:r>
              <a:rPr lang="en-US" baseline="0" dirty="0"/>
              <a:t> which is named after the Italian word for tomato. After its repetition for four times people are allow to take a long break for 15-20 minutes. </a:t>
            </a:r>
            <a:endParaRPr lang="en-US" dirty="0"/>
          </a:p>
        </p:txBody>
      </p:sp>
      <p:sp>
        <p:nvSpPr>
          <p:cNvPr id="4" name="Slide Number Placeholder 3"/>
          <p:cNvSpPr>
            <a:spLocks noGrp="1"/>
          </p:cNvSpPr>
          <p:nvPr>
            <p:ph type="sldNum" sz="quarter" idx="10"/>
          </p:nvPr>
        </p:nvSpPr>
        <p:spPr/>
        <p:txBody>
          <a:bodyPr/>
          <a:lstStyle/>
          <a:p>
            <a:fld id="{ADDBB40E-25E7-49EA-8237-C7D52F5C7D38}"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DDBB40E-25E7-49EA-8237-C7D52F5C7D38}"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73AC6165-0C25-49F5-BA67-15B9F52373BD}" type="datetimeFigureOut">
              <a:rPr lang="en-US" smtClean="0"/>
              <a:t>12/2/2020</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3AE38177-B0E2-478A-8597-A1DCC605B34D}"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3AC6165-0C25-49F5-BA67-15B9F52373BD}"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38177-B0E2-478A-8597-A1DCC605B34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73AC6165-0C25-49F5-BA67-15B9F52373BD}" type="datetimeFigureOut">
              <a:rPr lang="en-US" smtClean="0"/>
              <a:t>12/2/2020</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3AE38177-B0E2-478A-8597-A1DCC605B34D}"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3AC6165-0C25-49F5-BA67-15B9F52373BD}"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p>
            <a:fld id="{3AE38177-B0E2-478A-8597-A1DCC605B34D}"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3AC6165-0C25-49F5-BA67-15B9F52373BD}"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p>
            <a:fld id="{3AE38177-B0E2-478A-8597-A1DCC605B34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3AC6165-0C25-49F5-BA67-15B9F52373BD}"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E38177-B0E2-478A-8597-A1DCC605B34D}"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AC6165-0C25-49F5-BA67-15B9F52373BD}"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E38177-B0E2-478A-8597-A1DCC605B34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73AC6165-0C25-49F5-BA67-15B9F52373BD}" type="datetimeFigureOut">
              <a:rPr lang="en-US" smtClean="0"/>
              <a:t>12/2/2020</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3AE38177-B0E2-478A-8597-A1DCC605B34D}"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73AC6165-0C25-49F5-BA67-15B9F52373BD}" type="datetimeFigureOut">
              <a:rPr lang="en-US" smtClean="0"/>
              <a:t>12/2/2020</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3AE38177-B0E2-478A-8597-A1DCC605B34D}"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3AC6165-0C25-49F5-BA67-15B9F52373BD}"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38177-B0E2-478A-8597-A1DCC605B34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3AC6165-0C25-49F5-BA67-15B9F52373BD}"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E38177-B0E2-478A-8597-A1DCC605B34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73AC6165-0C25-49F5-BA67-15B9F52373BD}" type="datetimeFigureOut">
              <a:rPr lang="en-US" smtClean="0"/>
              <a:t>12/2/2020</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3AE38177-B0E2-478A-8597-A1DCC605B34D}"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Academic and Employability Skills</a:t>
            </a:r>
          </a:p>
        </p:txBody>
      </p:sp>
      <p:sp>
        <p:nvSpPr>
          <p:cNvPr id="3" name="Subtitle 2"/>
          <p:cNvSpPr>
            <a:spLocks noGrp="1"/>
          </p:cNvSpPr>
          <p:nvPr>
            <p:ph type="subTitle" idx="1"/>
          </p:nvPr>
        </p:nvSpPr>
        <p:spPr>
          <a:xfrm>
            <a:off x="1143000" y="3390900"/>
            <a:ext cx="6629400" cy="2209800"/>
          </a:xfrm>
        </p:spPr>
        <p:txBody>
          <a:bodyPr>
            <a:normAutofit lnSpcReduction="10000"/>
          </a:bodyPr>
          <a:lstStyle/>
          <a:p>
            <a:pPr algn="l"/>
            <a:endParaRPr lang="en-GB" sz="2800" b="1" i="0" dirty="0">
              <a:solidFill>
                <a:srgbClr val="202124"/>
              </a:solidFill>
              <a:effectLst/>
              <a:latin typeface="Roboto"/>
            </a:endParaRPr>
          </a:p>
          <a:p>
            <a:pPr algn="l"/>
            <a:r>
              <a:rPr lang="en-GB" sz="2800" b="1" i="0" dirty="0">
                <a:solidFill>
                  <a:srgbClr val="00B0F0"/>
                </a:solidFill>
                <a:effectLst/>
                <a:latin typeface="Roboto"/>
              </a:rPr>
              <a:t>Tutor: </a:t>
            </a:r>
            <a:r>
              <a:rPr lang="en-GB" sz="2800" b="1" dirty="0">
                <a:solidFill>
                  <a:srgbClr val="00B0F0"/>
                </a:solidFill>
                <a:latin typeface="Roboto"/>
              </a:rPr>
              <a:t>Sylvia Hoffmann</a:t>
            </a:r>
          </a:p>
          <a:p>
            <a:pPr algn="l"/>
            <a:endParaRPr lang="en-GB" sz="2800" b="1" i="0" dirty="0">
              <a:solidFill>
                <a:srgbClr val="202124"/>
              </a:solidFill>
              <a:effectLst/>
              <a:latin typeface="Roboto"/>
            </a:endParaRPr>
          </a:p>
          <a:p>
            <a:pPr algn="l"/>
            <a:r>
              <a:rPr lang="en-GB" sz="2800" b="1" i="0" dirty="0">
                <a:solidFill>
                  <a:srgbClr val="002060"/>
                </a:solidFill>
                <a:effectLst/>
                <a:latin typeface="Roboto"/>
              </a:rPr>
              <a:t>Student Name: </a:t>
            </a:r>
            <a:r>
              <a:rPr lang="en-GB" sz="2800" b="1" i="0" dirty="0" err="1">
                <a:solidFill>
                  <a:srgbClr val="002060"/>
                </a:solidFill>
                <a:effectLst/>
                <a:latin typeface="Roboto"/>
              </a:rPr>
              <a:t>Caruntu</a:t>
            </a:r>
            <a:r>
              <a:rPr lang="en-GB" sz="2800" b="1" i="0" dirty="0">
                <a:solidFill>
                  <a:srgbClr val="002060"/>
                </a:solidFill>
                <a:effectLst/>
                <a:latin typeface="Roboto"/>
              </a:rPr>
              <a:t> Raluca </a:t>
            </a:r>
            <a:r>
              <a:rPr lang="en-GB" sz="2800" b="1" dirty="0">
                <a:solidFill>
                  <a:srgbClr val="002060"/>
                </a:solidFill>
                <a:latin typeface="Roboto"/>
              </a:rPr>
              <a:t>E</a:t>
            </a:r>
            <a:r>
              <a:rPr lang="en-GB" sz="2800" b="1" i="0" dirty="0">
                <a:solidFill>
                  <a:srgbClr val="002060"/>
                </a:solidFill>
                <a:effectLst/>
                <a:latin typeface="Roboto"/>
              </a:rPr>
              <a:t>lena</a:t>
            </a:r>
          </a:p>
          <a:p>
            <a:pPr algn="l"/>
            <a:r>
              <a:rPr lang="en-GB" sz="2800" b="1" dirty="0">
                <a:solidFill>
                  <a:srgbClr val="002060"/>
                </a:solidFill>
                <a:latin typeface="Roboto"/>
              </a:rPr>
              <a:t>Student ID: 2010421</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fontScale="92500" lnSpcReduction="20000"/>
          </a:bodyPr>
          <a:lstStyle/>
          <a:p>
            <a:r>
              <a:rPr lang="en-US" dirty="0"/>
              <a:t>Understanding of academic and employability skills.</a:t>
            </a:r>
          </a:p>
          <a:p>
            <a:r>
              <a:rPr lang="en-US" dirty="0"/>
              <a:t>What academic and employability skills are required for an HR executive (</a:t>
            </a:r>
            <a:r>
              <a:rPr lang="en-US" dirty="0" err="1"/>
              <a:t>Blaxell</a:t>
            </a:r>
            <a:r>
              <a:rPr lang="en-US" dirty="0"/>
              <a:t> and Moore, 2012).</a:t>
            </a:r>
          </a:p>
          <a:p>
            <a:r>
              <a:rPr lang="en-US" dirty="0"/>
              <a:t>The study will focus on SWOT analysis, Personal development plan, and time management tools for HR executive (</a:t>
            </a:r>
            <a:r>
              <a:rPr lang="en-US" dirty="0" err="1"/>
              <a:t>Blaxell</a:t>
            </a:r>
            <a:r>
              <a:rPr lang="en-US" dirty="0"/>
              <a:t> and Moore, 2012).</a:t>
            </a:r>
          </a:p>
          <a:p>
            <a:r>
              <a:rPr lang="en-US" dirty="0"/>
              <a:t>It is essential for a person to develop academic and employability skills to be an HR executive.</a:t>
            </a:r>
          </a:p>
          <a:p>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Required academic skills</a:t>
            </a:r>
          </a:p>
        </p:txBody>
      </p:sp>
      <p:sp>
        <p:nvSpPr>
          <p:cNvPr id="3" name="Content Placeholder 2"/>
          <p:cNvSpPr>
            <a:spLocks noGrp="1"/>
          </p:cNvSpPr>
          <p:nvPr>
            <p:ph idx="1"/>
          </p:nvPr>
        </p:nvSpPr>
        <p:spPr/>
        <p:txBody>
          <a:bodyPr/>
          <a:lstStyle/>
          <a:p>
            <a:r>
              <a:rPr lang="en-US" dirty="0"/>
              <a:t>Human resource information system (HRIS) knowledge (Jackson, 2014).</a:t>
            </a:r>
          </a:p>
          <a:p>
            <a:r>
              <a:rPr lang="en-US" dirty="0"/>
              <a:t>Recruitment and selection.</a:t>
            </a:r>
          </a:p>
          <a:p>
            <a:r>
              <a:rPr lang="en-US" dirty="0"/>
              <a:t>Language skills.</a:t>
            </a:r>
          </a:p>
          <a:p>
            <a:r>
              <a:rPr lang="en-US" dirty="0"/>
              <a:t>Human resource management knowledge and expertise (Jackson, 2014).</a:t>
            </a:r>
          </a:p>
          <a:p>
            <a:pPr>
              <a:buNone/>
            </a:pPr>
            <a:r>
              <a:rPr lang="en-US" dirty="0"/>
              <a:t> Math and statics.</a:t>
            </a:r>
          </a:p>
          <a:p>
            <a:pPr>
              <a:buNone/>
            </a:pP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Required employability skills</a:t>
            </a:r>
          </a:p>
        </p:txBody>
      </p:sp>
      <p:sp>
        <p:nvSpPr>
          <p:cNvPr id="3" name="Content Placeholder 2"/>
          <p:cNvSpPr>
            <a:spLocks noGrp="1"/>
          </p:cNvSpPr>
          <p:nvPr>
            <p:ph idx="1"/>
          </p:nvPr>
        </p:nvSpPr>
        <p:spPr/>
        <p:txBody>
          <a:bodyPr/>
          <a:lstStyle/>
          <a:p>
            <a:r>
              <a:rPr lang="en-US" dirty="0"/>
              <a:t>Effective communication</a:t>
            </a:r>
          </a:p>
          <a:p>
            <a:r>
              <a:rPr lang="en-US" dirty="0"/>
              <a:t>Motivation and initiative</a:t>
            </a:r>
          </a:p>
          <a:p>
            <a:r>
              <a:rPr lang="en-US" dirty="0"/>
              <a:t>Critical thinking (</a:t>
            </a:r>
            <a:r>
              <a:rPr lang="en-US" dirty="0" err="1"/>
              <a:t>Beausaert</a:t>
            </a:r>
            <a:r>
              <a:rPr lang="en-US" dirty="0"/>
              <a:t> et al., 2013)</a:t>
            </a:r>
          </a:p>
          <a:p>
            <a:r>
              <a:rPr lang="en-US" dirty="0"/>
              <a:t>Pro-activity</a:t>
            </a:r>
          </a:p>
          <a:p>
            <a:r>
              <a:rPr lang="en-US" dirty="0"/>
              <a:t>Team work (</a:t>
            </a:r>
            <a:r>
              <a:rPr lang="en-US" dirty="0" err="1"/>
              <a:t>Eisele</a:t>
            </a:r>
            <a:r>
              <a:rPr lang="en-US" dirty="0"/>
              <a:t> et al., 2013)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SWOT analysis</a:t>
            </a:r>
          </a:p>
        </p:txBody>
      </p:sp>
      <p:graphicFrame>
        <p:nvGraphicFramePr>
          <p:cNvPr id="4" name="Content Placeholder 3"/>
          <p:cNvGraphicFramePr>
            <a:graphicFrameLocks noGrp="1"/>
          </p:cNvGraphicFramePr>
          <p:nvPr>
            <p:ph idx="1"/>
          </p:nvPr>
        </p:nvGraphicFramePr>
        <p:xfrm>
          <a:off x="533400" y="1447800"/>
          <a:ext cx="8229600" cy="3754120"/>
        </p:xfrm>
        <a:graphic>
          <a:graphicData uri="http://schemas.openxmlformats.org/drawingml/2006/table">
            <a:tbl>
              <a:tblPr firstRow="1" bandRow="1">
                <a:tableStyleId>{073A0DAA-6AF3-43AB-8588-CEC1D06C72B9}</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a:txBody>
                    <a:bodyPr/>
                    <a:lstStyle/>
                    <a:p>
                      <a:r>
                        <a:rPr lang="en-US" dirty="0"/>
                        <a:t>Strengths</a:t>
                      </a:r>
                    </a:p>
                  </a:txBody>
                  <a:tcPr/>
                </a:tc>
                <a:tc>
                  <a:txBody>
                    <a:bodyPr/>
                    <a:lstStyle/>
                    <a:p>
                      <a:r>
                        <a:rPr lang="en-US" dirty="0"/>
                        <a:t>Weaknesses</a:t>
                      </a:r>
                    </a:p>
                  </a:txBody>
                  <a:tcPr/>
                </a:tc>
                <a:tc>
                  <a:txBody>
                    <a:bodyPr/>
                    <a:lstStyle/>
                    <a:p>
                      <a:r>
                        <a:rPr lang="en-US" dirty="0"/>
                        <a:t>opportunities</a:t>
                      </a:r>
                    </a:p>
                  </a:txBody>
                  <a:tcPr/>
                </a:tc>
                <a:tc>
                  <a:txBody>
                    <a:bodyPr/>
                    <a:lstStyle/>
                    <a:p>
                      <a:r>
                        <a:rPr lang="en-US" dirty="0"/>
                        <a:t>threats</a:t>
                      </a:r>
                    </a:p>
                  </a:txBody>
                  <a:tcPr/>
                </a:tc>
                <a:extLst>
                  <a:ext uri="{0D108BD9-81ED-4DB2-BD59-A6C34878D82A}">
                    <a16:rowId xmlns:a16="http://schemas.microsoft.com/office/drawing/2014/main" val="10000"/>
                  </a:ext>
                </a:extLst>
              </a:tr>
              <a:tr h="370840">
                <a:tc>
                  <a:txBody>
                    <a:bodyPr/>
                    <a:lstStyle/>
                    <a:p>
                      <a:r>
                        <a:rPr lang="en-US" dirty="0"/>
                        <a:t>Enthusiastic</a:t>
                      </a:r>
                    </a:p>
                  </a:txBody>
                  <a:tcPr/>
                </a:tc>
                <a:tc>
                  <a:txBody>
                    <a:bodyPr/>
                    <a:lstStyle/>
                    <a:p>
                      <a:r>
                        <a:rPr lang="en-US" dirty="0"/>
                        <a:t>Get easily distracted</a:t>
                      </a:r>
                    </a:p>
                  </a:txBody>
                  <a:tcPr/>
                </a:tc>
                <a:tc>
                  <a:txBody>
                    <a:bodyPr/>
                    <a:lstStyle/>
                    <a:p>
                      <a:r>
                        <a:rPr lang="en-US" dirty="0"/>
                        <a:t>Good</a:t>
                      </a:r>
                      <a:r>
                        <a:rPr lang="en-US" baseline="0" dirty="0"/>
                        <a:t> experience in HR management</a:t>
                      </a:r>
                      <a:endParaRPr lang="en-US" dirty="0"/>
                    </a:p>
                  </a:txBody>
                  <a:tcPr/>
                </a:tc>
                <a:tc>
                  <a:txBody>
                    <a:bodyPr/>
                    <a:lstStyle/>
                    <a:p>
                      <a:r>
                        <a:rPr lang="en-US" dirty="0"/>
                        <a:t>Less</a:t>
                      </a:r>
                      <a:r>
                        <a:rPr lang="en-US" baseline="0" dirty="0"/>
                        <a:t> qualification</a:t>
                      </a:r>
                      <a:endParaRPr lang="en-US" dirty="0"/>
                    </a:p>
                  </a:txBody>
                  <a:tcPr/>
                </a:tc>
                <a:extLst>
                  <a:ext uri="{0D108BD9-81ED-4DB2-BD59-A6C34878D82A}">
                    <a16:rowId xmlns:a16="http://schemas.microsoft.com/office/drawing/2014/main" val="10001"/>
                  </a:ext>
                </a:extLst>
              </a:tr>
              <a:tr h="370840">
                <a:tc>
                  <a:txBody>
                    <a:bodyPr/>
                    <a:lstStyle/>
                    <a:p>
                      <a:r>
                        <a:rPr lang="en-US" dirty="0"/>
                        <a:t>Teamwork</a:t>
                      </a:r>
                    </a:p>
                  </a:txBody>
                  <a:tcPr/>
                </a:tc>
                <a:tc>
                  <a:txBody>
                    <a:bodyPr/>
                    <a:lstStyle/>
                    <a:p>
                      <a:r>
                        <a:rPr lang="en-US" dirty="0"/>
                        <a:t>Take</a:t>
                      </a:r>
                      <a:r>
                        <a:rPr lang="en-US" baseline="0" dirty="0"/>
                        <a:t> time to understand things</a:t>
                      </a:r>
                      <a:endParaRPr lang="en-US" dirty="0"/>
                    </a:p>
                  </a:txBody>
                  <a:tcPr/>
                </a:tc>
                <a:tc>
                  <a:txBody>
                    <a:bodyPr/>
                    <a:lstStyle/>
                    <a:p>
                      <a:r>
                        <a:rPr lang="en-US" dirty="0"/>
                        <a:t>Flexibility of workforce</a:t>
                      </a:r>
                    </a:p>
                  </a:txBody>
                  <a:tcPr/>
                </a:tc>
                <a:tc>
                  <a:txBody>
                    <a:bodyPr/>
                    <a:lstStyle/>
                    <a:p>
                      <a:r>
                        <a:rPr lang="en-US" dirty="0"/>
                        <a:t>Lack of skills</a:t>
                      </a:r>
                    </a:p>
                  </a:txBody>
                  <a:tcPr/>
                </a:tc>
                <a:extLst>
                  <a:ext uri="{0D108BD9-81ED-4DB2-BD59-A6C34878D82A}">
                    <a16:rowId xmlns:a16="http://schemas.microsoft.com/office/drawing/2014/main" val="10002"/>
                  </a:ext>
                </a:extLst>
              </a:tr>
              <a:tr h="370840">
                <a:tc>
                  <a:txBody>
                    <a:bodyPr/>
                    <a:lstStyle/>
                    <a:p>
                      <a:r>
                        <a:rPr lang="en-US" dirty="0"/>
                        <a:t>Hard</a:t>
                      </a:r>
                      <a:r>
                        <a:rPr lang="en-US" baseline="0" dirty="0"/>
                        <a:t> working</a:t>
                      </a:r>
                      <a:endParaRPr lang="en-US" dirty="0"/>
                    </a:p>
                  </a:txBody>
                  <a:tcPr/>
                </a:tc>
                <a:tc>
                  <a:txBody>
                    <a:bodyPr/>
                    <a:lstStyle/>
                    <a:p>
                      <a:r>
                        <a:rPr lang="en-US" dirty="0"/>
                        <a:t>Bad at communication</a:t>
                      </a:r>
                    </a:p>
                  </a:txBody>
                  <a:tcPr/>
                </a:tc>
                <a:tc>
                  <a:txBody>
                    <a:bodyPr/>
                    <a:lstStyle/>
                    <a:p>
                      <a:r>
                        <a:rPr lang="en-US" dirty="0"/>
                        <a:t>Getting</a:t>
                      </a:r>
                      <a:r>
                        <a:rPr lang="en-US" baseline="0" dirty="0"/>
                        <a:t> employed in big organization</a:t>
                      </a:r>
                      <a:endParaRPr lang="en-US" dirty="0"/>
                    </a:p>
                  </a:txBody>
                  <a:tcPr/>
                </a:tc>
                <a:tc>
                  <a:txBody>
                    <a:bodyPr/>
                    <a:lstStyle/>
                    <a:p>
                      <a:r>
                        <a:rPr lang="en-US" baseline="0" dirty="0"/>
                        <a:t>Half knowledge of management</a:t>
                      </a:r>
                      <a:endParaRPr lang="en-US" dirty="0"/>
                    </a:p>
                  </a:txBody>
                  <a:tcPr/>
                </a:tc>
                <a:extLst>
                  <a:ext uri="{0D108BD9-81ED-4DB2-BD59-A6C34878D82A}">
                    <a16:rowId xmlns:a16="http://schemas.microsoft.com/office/drawing/2014/main" val="10003"/>
                  </a:ext>
                </a:extLst>
              </a:tr>
              <a:tr h="370840">
                <a:tc>
                  <a:txBody>
                    <a:bodyPr/>
                    <a:lstStyle/>
                    <a:p>
                      <a:r>
                        <a:rPr lang="en-US" dirty="0"/>
                        <a:t>A</a:t>
                      </a:r>
                      <a:r>
                        <a:rPr lang="en-US" baseline="0" dirty="0"/>
                        <a:t> good listener</a:t>
                      </a:r>
                      <a:endParaRPr lang="en-US" dirty="0"/>
                    </a:p>
                  </a:txBody>
                  <a:tcPr/>
                </a:tc>
                <a:tc>
                  <a:txBody>
                    <a:bodyPr/>
                    <a:lstStyle/>
                    <a:p>
                      <a:r>
                        <a:rPr lang="en-US" dirty="0"/>
                        <a:t>Lack of confidence</a:t>
                      </a:r>
                    </a:p>
                  </a:txBody>
                  <a:tcPr/>
                </a:tc>
                <a:tc>
                  <a:txBody>
                    <a:bodyPr/>
                    <a:lstStyle/>
                    <a:p>
                      <a:r>
                        <a:rPr lang="en-US" dirty="0"/>
                        <a:t>Ability to think critically</a:t>
                      </a:r>
                    </a:p>
                  </a:txBody>
                  <a:tcPr/>
                </a:tc>
                <a:tc>
                  <a:txBody>
                    <a:bodyPr/>
                    <a:lstStyle/>
                    <a:p>
                      <a:r>
                        <a:rPr lang="en-US" dirty="0"/>
                        <a:t>Poor at critical thinking</a:t>
                      </a:r>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development plan</a:t>
            </a:r>
          </a:p>
        </p:txBody>
      </p:sp>
      <p:graphicFrame>
        <p:nvGraphicFramePr>
          <p:cNvPr id="4" name="Content Placeholder 3"/>
          <p:cNvGraphicFramePr>
            <a:graphicFrameLocks noGrp="1"/>
          </p:cNvGraphicFramePr>
          <p:nvPr>
            <p:ph idx="1"/>
          </p:nvPr>
        </p:nvGraphicFramePr>
        <p:xfrm>
          <a:off x="457200" y="1646238"/>
          <a:ext cx="6583680" cy="10972800"/>
        </p:xfrm>
        <a:graphic>
          <a:graphicData uri="http://schemas.openxmlformats.org/drawingml/2006/table">
            <a:tbl>
              <a:tblPr firstRow="1" bandRow="1">
                <a:tableStyleId>{5C22544A-7EE6-4342-B048-85BDC9FD1C3A}</a:tableStyleId>
              </a:tblPr>
              <a:tblGrid>
                <a:gridCol w="1316736">
                  <a:extLst>
                    <a:ext uri="{9D8B030D-6E8A-4147-A177-3AD203B41FA5}">
                      <a16:colId xmlns:a16="http://schemas.microsoft.com/office/drawing/2014/main" val="20000"/>
                    </a:ext>
                  </a:extLst>
                </a:gridCol>
                <a:gridCol w="1316736">
                  <a:extLst>
                    <a:ext uri="{9D8B030D-6E8A-4147-A177-3AD203B41FA5}">
                      <a16:colId xmlns:a16="http://schemas.microsoft.com/office/drawing/2014/main" val="20001"/>
                    </a:ext>
                  </a:extLst>
                </a:gridCol>
                <a:gridCol w="1316736">
                  <a:extLst>
                    <a:ext uri="{9D8B030D-6E8A-4147-A177-3AD203B41FA5}">
                      <a16:colId xmlns:a16="http://schemas.microsoft.com/office/drawing/2014/main" val="20002"/>
                    </a:ext>
                  </a:extLst>
                </a:gridCol>
                <a:gridCol w="1316736">
                  <a:extLst>
                    <a:ext uri="{9D8B030D-6E8A-4147-A177-3AD203B41FA5}">
                      <a16:colId xmlns:a16="http://schemas.microsoft.com/office/drawing/2014/main" val="20003"/>
                    </a:ext>
                  </a:extLst>
                </a:gridCol>
                <a:gridCol w="1316736">
                  <a:extLst>
                    <a:ext uri="{9D8B030D-6E8A-4147-A177-3AD203B41FA5}">
                      <a16:colId xmlns:a16="http://schemas.microsoft.com/office/drawing/2014/main" val="20004"/>
                    </a:ext>
                  </a:extLst>
                </a:gridCol>
              </a:tblGrid>
              <a:tr h="318281">
                <a:tc>
                  <a:txBody>
                    <a:bodyPr/>
                    <a:lstStyle/>
                    <a:p>
                      <a:r>
                        <a:rPr lang="en-US" dirty="0"/>
                        <a:t>Objectives</a:t>
                      </a:r>
                    </a:p>
                  </a:txBody>
                  <a:tcPr/>
                </a:tc>
                <a:tc>
                  <a:txBody>
                    <a:bodyPr/>
                    <a:lstStyle/>
                    <a:p>
                      <a:r>
                        <a:rPr lang="en-US" dirty="0"/>
                        <a:t>Success criteria</a:t>
                      </a:r>
                    </a:p>
                  </a:txBody>
                  <a:tcPr/>
                </a:tc>
                <a:tc>
                  <a:txBody>
                    <a:bodyPr/>
                    <a:lstStyle/>
                    <a:p>
                      <a:r>
                        <a:rPr lang="en-US" dirty="0"/>
                        <a:t>Actions</a:t>
                      </a:r>
                    </a:p>
                  </a:txBody>
                  <a:tcPr/>
                </a:tc>
                <a:tc>
                  <a:txBody>
                    <a:bodyPr/>
                    <a:lstStyle/>
                    <a:p>
                      <a:r>
                        <a:rPr lang="en-US" dirty="0"/>
                        <a:t>Implementation</a:t>
                      </a:r>
                    </a:p>
                  </a:txBody>
                  <a:tcPr/>
                </a:tc>
                <a:tc>
                  <a:txBody>
                    <a:bodyPr/>
                    <a:lstStyle/>
                    <a:p>
                      <a:r>
                        <a:rPr lang="en-US" dirty="0"/>
                        <a:t>Time</a:t>
                      </a:r>
                      <a:r>
                        <a:rPr lang="en-US" baseline="0" dirty="0"/>
                        <a:t> duration</a:t>
                      </a:r>
                      <a:endParaRPr lang="en-US" dirty="0"/>
                    </a:p>
                  </a:txBody>
                  <a:tcPr/>
                </a:tc>
                <a:extLst>
                  <a:ext uri="{0D108BD9-81ED-4DB2-BD59-A6C34878D82A}">
                    <a16:rowId xmlns:a16="http://schemas.microsoft.com/office/drawing/2014/main" val="10000"/>
                  </a:ext>
                </a:extLst>
              </a:tr>
              <a:tr h="727498">
                <a:tc>
                  <a:txBody>
                    <a:bodyPr/>
                    <a:lstStyle/>
                    <a:p>
                      <a:r>
                        <a:rPr lang="en-US" dirty="0"/>
                        <a:t>Effective communication</a:t>
                      </a:r>
                    </a:p>
                  </a:txBody>
                  <a:tcPr/>
                </a:tc>
                <a:tc>
                  <a:txBody>
                    <a:bodyPr/>
                    <a:lstStyle/>
                    <a:p>
                      <a:r>
                        <a:rPr lang="en-US" dirty="0"/>
                        <a:t>Take feedback</a:t>
                      </a:r>
                      <a:r>
                        <a:rPr lang="en-US" baseline="0" dirty="0"/>
                        <a:t> from people</a:t>
                      </a:r>
                      <a:endParaRPr lang="en-US" dirty="0"/>
                    </a:p>
                  </a:txBody>
                  <a:tcPr/>
                </a:tc>
                <a:tc>
                  <a:txBody>
                    <a:bodyPr/>
                    <a:lstStyle/>
                    <a:p>
                      <a:r>
                        <a:rPr lang="en-US" dirty="0"/>
                        <a:t>To connect</a:t>
                      </a:r>
                      <a:r>
                        <a:rPr lang="en-US" baseline="0" dirty="0"/>
                        <a:t> more with people</a:t>
                      </a:r>
                      <a:endParaRPr lang="en-US" dirty="0"/>
                    </a:p>
                  </a:txBody>
                  <a:tcPr/>
                </a:tc>
                <a:tc>
                  <a:txBody>
                    <a:bodyPr/>
                    <a:lstStyle/>
                    <a:p>
                      <a:r>
                        <a:rPr lang="en-US" dirty="0"/>
                        <a:t>Attending the educational seminars</a:t>
                      </a:r>
                    </a:p>
                  </a:txBody>
                  <a:tcPr/>
                </a:tc>
                <a:tc>
                  <a:txBody>
                    <a:bodyPr/>
                    <a:lstStyle/>
                    <a:p>
                      <a:r>
                        <a:rPr lang="en-US" dirty="0"/>
                        <a:t>6 months</a:t>
                      </a:r>
                    </a:p>
                  </a:txBody>
                  <a:tcPr/>
                </a:tc>
                <a:extLst>
                  <a:ext uri="{0D108BD9-81ED-4DB2-BD59-A6C34878D82A}">
                    <a16:rowId xmlns:a16="http://schemas.microsoft.com/office/drawing/2014/main" val="10001"/>
                  </a:ext>
                </a:extLst>
              </a:tr>
              <a:tr h="863904">
                <a:tc>
                  <a:txBody>
                    <a:bodyPr/>
                    <a:lstStyle/>
                    <a:p>
                      <a:r>
                        <a:rPr lang="en-US" dirty="0"/>
                        <a:t>Critical thinking</a:t>
                      </a:r>
                    </a:p>
                  </a:txBody>
                  <a:tcPr/>
                </a:tc>
                <a:tc>
                  <a:txBody>
                    <a:bodyPr/>
                    <a:lstStyle/>
                    <a:p>
                      <a:r>
                        <a:rPr lang="en-US" dirty="0"/>
                        <a:t>When</a:t>
                      </a:r>
                      <a:r>
                        <a:rPr lang="en-US" baseline="0" dirty="0"/>
                        <a:t> able to make appropriate decisions</a:t>
                      </a:r>
                      <a:endParaRPr lang="en-US" dirty="0"/>
                    </a:p>
                  </a:txBody>
                  <a:tcPr/>
                </a:tc>
                <a:tc>
                  <a:txBody>
                    <a:bodyPr/>
                    <a:lstStyle/>
                    <a:p>
                      <a:r>
                        <a:rPr lang="en-US" dirty="0"/>
                        <a:t>Expanding knowledge</a:t>
                      </a:r>
                    </a:p>
                  </a:txBody>
                  <a:tcPr/>
                </a:tc>
                <a:tc>
                  <a:txBody>
                    <a:bodyPr/>
                    <a:lstStyle/>
                    <a:p>
                      <a:r>
                        <a:rPr lang="en-US" dirty="0"/>
                        <a:t>Reading</a:t>
                      </a:r>
                      <a:r>
                        <a:rPr lang="en-US" baseline="0" dirty="0"/>
                        <a:t> and writing more</a:t>
                      </a:r>
                      <a:endParaRPr lang="en-US" dirty="0"/>
                    </a:p>
                  </a:txBody>
                  <a:tcPr/>
                </a:tc>
                <a:tc>
                  <a:txBody>
                    <a:bodyPr/>
                    <a:lstStyle/>
                    <a:p>
                      <a:r>
                        <a:rPr lang="en-US" dirty="0"/>
                        <a:t>8 months</a:t>
                      </a:r>
                    </a:p>
                  </a:txBody>
                  <a:tcPr/>
                </a:tc>
                <a:extLst>
                  <a:ext uri="{0D108BD9-81ED-4DB2-BD59-A6C34878D82A}">
                    <a16:rowId xmlns:a16="http://schemas.microsoft.com/office/drawing/2014/main" val="10002"/>
                  </a:ext>
                </a:extLst>
              </a:tr>
              <a:tr h="1136716">
                <a:tc>
                  <a:txBody>
                    <a:bodyPr/>
                    <a:lstStyle/>
                    <a:p>
                      <a:r>
                        <a:rPr lang="en-US" dirty="0"/>
                        <a:t>Pro-activity</a:t>
                      </a:r>
                    </a:p>
                  </a:txBody>
                  <a:tcPr/>
                </a:tc>
                <a:tc>
                  <a:txBody>
                    <a:bodyPr/>
                    <a:lstStyle/>
                    <a:p>
                      <a:r>
                        <a:rPr lang="en-US" dirty="0"/>
                        <a:t>Take feedback from others</a:t>
                      </a:r>
                    </a:p>
                  </a:txBody>
                  <a:tcPr/>
                </a:tc>
                <a:tc>
                  <a:txBody>
                    <a:bodyPr/>
                    <a:lstStyle/>
                    <a:p>
                      <a:r>
                        <a:rPr lang="en-US" dirty="0"/>
                        <a:t>Understand the psychology of people</a:t>
                      </a:r>
                    </a:p>
                  </a:txBody>
                  <a:tcPr/>
                </a:tc>
                <a:tc>
                  <a:txBody>
                    <a:bodyPr/>
                    <a:lstStyle/>
                    <a:p>
                      <a:r>
                        <a:rPr lang="en-US" dirty="0"/>
                        <a:t>Interact more with</a:t>
                      </a:r>
                      <a:r>
                        <a:rPr lang="en-US" baseline="0" dirty="0"/>
                        <a:t> people </a:t>
                      </a:r>
                    </a:p>
                    <a:p>
                      <a:r>
                        <a:rPr lang="en-US" baseline="0" dirty="0"/>
                        <a:t>Read books about psychology</a:t>
                      </a:r>
                      <a:endParaRPr lang="en-US" dirty="0"/>
                    </a:p>
                  </a:txBody>
                  <a:tcPr/>
                </a:tc>
                <a:tc>
                  <a:txBody>
                    <a:bodyPr/>
                    <a:lstStyle/>
                    <a:p>
                      <a:r>
                        <a:rPr lang="en-US" dirty="0"/>
                        <a:t>6</a:t>
                      </a:r>
                      <a:r>
                        <a:rPr lang="en-US" baseline="0" dirty="0"/>
                        <a:t> months</a:t>
                      </a:r>
                      <a:endParaRPr lang="en-US" dirty="0"/>
                    </a:p>
                  </a:txBody>
                  <a:tcPr/>
                </a:tc>
                <a:extLst>
                  <a:ext uri="{0D108BD9-81ED-4DB2-BD59-A6C34878D82A}">
                    <a16:rowId xmlns:a16="http://schemas.microsoft.com/office/drawing/2014/main" val="10003"/>
                  </a:ext>
                </a:extLst>
              </a:tr>
              <a:tr h="1136716">
                <a:tc>
                  <a:txBody>
                    <a:bodyPr/>
                    <a:lstStyle/>
                    <a:p>
                      <a:r>
                        <a:rPr lang="en-US" dirty="0"/>
                        <a:t>Motivation and initiative</a:t>
                      </a:r>
                    </a:p>
                  </a:txBody>
                  <a:tcPr/>
                </a:tc>
                <a:tc>
                  <a:txBody>
                    <a:bodyPr/>
                    <a:lstStyle/>
                    <a:p>
                      <a:r>
                        <a:rPr lang="en-US" dirty="0"/>
                        <a:t>Reaction</a:t>
                      </a:r>
                      <a:r>
                        <a:rPr lang="en-US" baseline="0" dirty="0"/>
                        <a:t> of people</a:t>
                      </a:r>
                      <a:endParaRPr lang="en-US" dirty="0"/>
                    </a:p>
                  </a:txBody>
                  <a:tcPr/>
                </a:tc>
                <a:tc>
                  <a:txBody>
                    <a:bodyPr/>
                    <a:lstStyle/>
                    <a:p>
                      <a:r>
                        <a:rPr lang="en-US" dirty="0"/>
                        <a:t>Attend</a:t>
                      </a:r>
                      <a:r>
                        <a:rPr lang="en-US" baseline="0" dirty="0"/>
                        <a:t> motivational seminars and encourage other people</a:t>
                      </a:r>
                      <a:endParaRPr lang="en-US" dirty="0"/>
                    </a:p>
                  </a:txBody>
                  <a:tcPr/>
                </a:tc>
                <a:tc>
                  <a:txBody>
                    <a:bodyPr/>
                    <a:lstStyle/>
                    <a:p>
                      <a:r>
                        <a:rPr lang="en-US" dirty="0"/>
                        <a:t>Approach people politely</a:t>
                      </a:r>
                      <a:r>
                        <a:rPr lang="en-US" baseline="0" dirty="0"/>
                        <a:t> and kindly</a:t>
                      </a:r>
                      <a:endParaRPr lang="en-US" dirty="0"/>
                    </a:p>
                  </a:txBody>
                  <a:tcPr/>
                </a:tc>
                <a:tc>
                  <a:txBody>
                    <a:bodyPr/>
                    <a:lstStyle/>
                    <a:p>
                      <a:r>
                        <a:rPr lang="en-US" dirty="0"/>
                        <a:t>No specific</a:t>
                      </a:r>
                      <a:r>
                        <a:rPr lang="en-US" baseline="0" dirty="0"/>
                        <a:t> time</a:t>
                      </a:r>
                      <a:endParaRPr lang="en-US" dirty="0"/>
                    </a:p>
                  </a:txBody>
                  <a:tcPr/>
                </a:tc>
                <a:extLst>
                  <a:ext uri="{0D108BD9-81ED-4DB2-BD59-A6C34878D82A}">
                    <a16:rowId xmlns:a16="http://schemas.microsoft.com/office/drawing/2014/main" val="10004"/>
                  </a:ext>
                </a:extLst>
              </a:tr>
              <a:tr h="1273122">
                <a:tc>
                  <a:txBody>
                    <a:bodyPr/>
                    <a:lstStyle/>
                    <a:p>
                      <a:r>
                        <a:rPr lang="en-US" dirty="0"/>
                        <a:t>Language skills</a:t>
                      </a:r>
                    </a:p>
                  </a:txBody>
                  <a:tcPr/>
                </a:tc>
                <a:tc>
                  <a:txBody>
                    <a:bodyPr/>
                    <a:lstStyle/>
                    <a:p>
                      <a:r>
                        <a:rPr lang="en-US" dirty="0"/>
                        <a:t>By taking feedback from</a:t>
                      </a:r>
                      <a:r>
                        <a:rPr lang="en-US" baseline="0" dirty="0"/>
                        <a:t> people and seeing the flawless reading ability</a:t>
                      </a:r>
                      <a:endParaRPr lang="en-US" dirty="0"/>
                    </a:p>
                  </a:txBody>
                  <a:tcPr/>
                </a:tc>
                <a:tc>
                  <a:txBody>
                    <a:bodyPr/>
                    <a:lstStyle/>
                    <a:p>
                      <a:r>
                        <a:rPr lang="en-US" dirty="0"/>
                        <a:t>Speak and</a:t>
                      </a:r>
                      <a:r>
                        <a:rPr lang="en-US" baseline="0" dirty="0"/>
                        <a:t> read more</a:t>
                      </a:r>
                      <a:endParaRPr lang="en-US" dirty="0"/>
                    </a:p>
                  </a:txBody>
                  <a:tcPr/>
                </a:tc>
                <a:tc>
                  <a:txBody>
                    <a:bodyPr/>
                    <a:lstStyle/>
                    <a:p>
                      <a:r>
                        <a:rPr lang="en-US" dirty="0"/>
                        <a:t>Becoming</a:t>
                      </a:r>
                      <a:r>
                        <a:rPr lang="en-US" baseline="0" dirty="0"/>
                        <a:t> a member of public speaking club and read interesting boos more</a:t>
                      </a:r>
                      <a:endParaRPr lang="en-US" dirty="0"/>
                    </a:p>
                  </a:txBody>
                  <a:tcPr/>
                </a:tc>
                <a:tc>
                  <a:txBody>
                    <a:bodyPr/>
                    <a:lstStyle/>
                    <a:p>
                      <a:r>
                        <a:rPr lang="en-US" dirty="0"/>
                        <a:t>6 to 7 months</a:t>
                      </a:r>
                    </a:p>
                  </a:txBody>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Time management</a:t>
            </a:r>
            <a:br>
              <a:rPr lang="en-US" dirty="0"/>
            </a:br>
            <a:r>
              <a:rPr lang="en-US" dirty="0" err="1"/>
              <a:t>Pomodoro</a:t>
            </a:r>
            <a:r>
              <a:rPr lang="en-US" dirty="0"/>
              <a:t> technique</a:t>
            </a:r>
          </a:p>
        </p:txBody>
      </p:sp>
      <p:sp>
        <p:nvSpPr>
          <p:cNvPr id="3" name="Content Placeholder 2"/>
          <p:cNvSpPr>
            <a:spLocks noGrp="1"/>
          </p:cNvSpPr>
          <p:nvPr>
            <p:ph sz="quarter" idx="2"/>
          </p:nvPr>
        </p:nvSpPr>
        <p:spPr/>
        <p:txBody>
          <a:bodyPr>
            <a:normAutofit fontScale="92500"/>
          </a:bodyPr>
          <a:lstStyle/>
          <a:p>
            <a:r>
              <a:rPr lang="en-US" dirty="0"/>
              <a:t>It is an effective technique of time management (</a:t>
            </a:r>
            <a:r>
              <a:rPr lang="en-US" dirty="0" err="1"/>
              <a:t>Ruensuk</a:t>
            </a:r>
            <a:r>
              <a:rPr lang="en-US" dirty="0"/>
              <a:t>, 2016)</a:t>
            </a:r>
          </a:p>
          <a:p>
            <a:r>
              <a:rPr lang="en-US" dirty="0"/>
              <a:t>It improve the productivity level</a:t>
            </a:r>
          </a:p>
          <a:p>
            <a:r>
              <a:rPr lang="en-US" dirty="0"/>
              <a:t>It boost efficiency and effectiveness (</a:t>
            </a:r>
            <a:r>
              <a:rPr lang="en-US" dirty="0" err="1"/>
              <a:t>Ruensuk</a:t>
            </a:r>
            <a:r>
              <a:rPr lang="en-US" dirty="0"/>
              <a:t>, 2016)</a:t>
            </a:r>
          </a:p>
          <a:p>
            <a:r>
              <a:rPr lang="en-US" dirty="0"/>
              <a:t>It helps people to maintain discipline </a:t>
            </a:r>
          </a:p>
          <a:p>
            <a:r>
              <a:rPr lang="en-US" dirty="0"/>
              <a:t>The PDP plan of the PPT is prepared by using this technique(Swan et al., 2020)</a:t>
            </a:r>
          </a:p>
          <a:p>
            <a:endParaRPr lang="en-US" dirty="0"/>
          </a:p>
          <a:p>
            <a:endParaRPr lang="en-US" dirty="0"/>
          </a:p>
          <a:p>
            <a:endParaRPr lang="en-US" dirty="0"/>
          </a:p>
        </p:txBody>
      </p:sp>
      <p:pic>
        <p:nvPicPr>
          <p:cNvPr id="7" name="Content Placeholder 6" descr="pomodoro3.jpg"/>
          <p:cNvPicPr>
            <a:picLocks noGrp="1" noChangeAspect="1"/>
          </p:cNvPicPr>
          <p:nvPr>
            <p:ph sz="quarter" idx="4"/>
          </p:nvPr>
        </p:nvPicPr>
        <p:blipFill>
          <a:blip r:embed="rId3"/>
          <a:stretch>
            <a:fillRect/>
          </a:stretch>
        </p:blipFill>
        <p:spPr>
          <a:xfrm>
            <a:off x="4645025" y="2362200"/>
            <a:ext cx="4041775" cy="35814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55000" lnSpcReduction="20000"/>
          </a:bodyPr>
          <a:lstStyle/>
          <a:p>
            <a:r>
              <a:rPr lang="en-US" dirty="0" err="1"/>
              <a:t>Blaxell</a:t>
            </a:r>
            <a:r>
              <a:rPr lang="en-US" dirty="0"/>
              <a:t>, R. and Moore, C., 2012. Connecting academic and employability skills and attributes. </a:t>
            </a:r>
          </a:p>
          <a:p>
            <a:r>
              <a:rPr lang="en-US" dirty="0" err="1"/>
              <a:t>Beausaert</a:t>
            </a:r>
            <a:r>
              <a:rPr lang="en-US" dirty="0"/>
              <a:t>, S., </a:t>
            </a:r>
            <a:r>
              <a:rPr lang="en-US" dirty="0" err="1"/>
              <a:t>Segers</a:t>
            </a:r>
            <a:r>
              <a:rPr lang="en-US" dirty="0"/>
              <a:t>, M., </a:t>
            </a:r>
            <a:r>
              <a:rPr lang="en-US" dirty="0" err="1"/>
              <a:t>Fouarge</a:t>
            </a:r>
            <a:r>
              <a:rPr lang="en-US" dirty="0"/>
              <a:t>, D. and </a:t>
            </a:r>
            <a:r>
              <a:rPr lang="en-US" dirty="0" err="1"/>
              <a:t>Gijselaers</a:t>
            </a:r>
            <a:r>
              <a:rPr lang="en-US" dirty="0"/>
              <a:t>, W., 2013. Effect of using a personal development plan on learning and development. </a:t>
            </a:r>
            <a:r>
              <a:rPr lang="en-US" i="1" dirty="0"/>
              <a:t>Journal of Workplace Learning</a:t>
            </a:r>
            <a:r>
              <a:rPr lang="en-US" dirty="0"/>
              <a:t>. </a:t>
            </a:r>
          </a:p>
          <a:p>
            <a:endParaRPr lang="en-US" dirty="0"/>
          </a:p>
          <a:p>
            <a:r>
              <a:rPr lang="en-US" dirty="0"/>
              <a:t>Jackson, D., 2014. Testing a model of undergraduate competence in employability skills and its implications for stakeholders. </a:t>
            </a:r>
            <a:r>
              <a:rPr lang="en-US" i="1" dirty="0"/>
              <a:t>Journal of education and work</a:t>
            </a:r>
            <a:r>
              <a:rPr lang="en-US" dirty="0"/>
              <a:t>, </a:t>
            </a:r>
            <a:r>
              <a:rPr lang="en-US" i="1" dirty="0"/>
              <a:t>27</a:t>
            </a:r>
            <a:r>
              <a:rPr lang="en-US" dirty="0"/>
              <a:t>(2), pp.220-242. </a:t>
            </a:r>
          </a:p>
          <a:p>
            <a:r>
              <a:rPr lang="en-US" dirty="0" err="1"/>
              <a:t>Eisele</a:t>
            </a:r>
            <a:r>
              <a:rPr lang="en-US" dirty="0"/>
              <a:t>, L., </a:t>
            </a:r>
            <a:r>
              <a:rPr lang="en-US" dirty="0" err="1"/>
              <a:t>Grohnert</a:t>
            </a:r>
            <a:r>
              <a:rPr lang="en-US" dirty="0"/>
              <a:t>, T., </a:t>
            </a:r>
            <a:r>
              <a:rPr lang="en-US" dirty="0" err="1"/>
              <a:t>Beausaert</a:t>
            </a:r>
            <a:r>
              <a:rPr lang="en-US" dirty="0"/>
              <a:t>, S. and </a:t>
            </a:r>
            <a:r>
              <a:rPr lang="en-US" dirty="0" err="1"/>
              <a:t>Segers</a:t>
            </a:r>
            <a:r>
              <a:rPr lang="en-US" dirty="0"/>
              <a:t>, M., 2013. Employee motivation for personal development plan effectiveness. </a:t>
            </a:r>
            <a:r>
              <a:rPr lang="en-US" i="1" dirty="0"/>
              <a:t>European Journal of Training and Development</a:t>
            </a:r>
            <a:r>
              <a:rPr lang="en-US" dirty="0"/>
              <a:t>. </a:t>
            </a:r>
          </a:p>
          <a:p>
            <a:r>
              <a:rPr lang="en-US" dirty="0" err="1"/>
              <a:t>Ruensuk</a:t>
            </a:r>
            <a:r>
              <a:rPr lang="en-US" dirty="0"/>
              <a:t>, M., 2016, June. An implementation to reduce internal/external interruptions in Agile software development using </a:t>
            </a:r>
            <a:r>
              <a:rPr lang="en-US" dirty="0" err="1"/>
              <a:t>pomodoro</a:t>
            </a:r>
            <a:r>
              <a:rPr lang="en-US" dirty="0"/>
              <a:t> technique. In </a:t>
            </a:r>
            <a:r>
              <a:rPr lang="en-US" i="1" dirty="0"/>
              <a:t>2016 IEEE/ACIS 15th International Conference on Computer and Information Science (ICIS)</a:t>
            </a:r>
            <a:r>
              <a:rPr lang="en-US" dirty="0"/>
              <a:t> (pp. 1-4). IEEE. </a:t>
            </a:r>
          </a:p>
          <a:p>
            <a:r>
              <a:rPr lang="en-US" dirty="0"/>
              <a:t>Swan, K., Danner, A., Hawkins, M., Grant, S.G. and Lee, J., 2020. Zooming Inquiry: Online Teaching with the </a:t>
            </a:r>
            <a:r>
              <a:rPr lang="en-US" dirty="0" err="1"/>
              <a:t>Pomodoro</a:t>
            </a:r>
            <a:r>
              <a:rPr lang="en-US" dirty="0"/>
              <a:t> Technique. </a:t>
            </a:r>
            <a:r>
              <a:rPr lang="en-US" i="1" dirty="0"/>
              <a:t>Social Education</a:t>
            </a:r>
            <a:r>
              <a:rPr lang="en-US" dirty="0"/>
              <a:t>, </a:t>
            </a:r>
            <a:r>
              <a:rPr lang="en-US" i="1" dirty="0"/>
              <a:t>84</a:t>
            </a:r>
            <a:r>
              <a:rPr lang="en-US" dirty="0"/>
              <a:t>(4), pp.229-235.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273</TotalTime>
  <Words>1693</Words>
  <Application>Microsoft Office PowerPoint</Application>
  <PresentationFormat>On-screen Show (4:3)</PresentationFormat>
  <Paragraphs>104</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Roboto</vt:lpstr>
      <vt:lpstr>Rockwell</vt:lpstr>
      <vt:lpstr>Wingdings 2</vt:lpstr>
      <vt:lpstr>Foundry</vt:lpstr>
      <vt:lpstr>Academic and Employability Skills</vt:lpstr>
      <vt:lpstr>Introduction</vt:lpstr>
      <vt:lpstr>Required academic skills</vt:lpstr>
      <vt:lpstr>Required employability skills</vt:lpstr>
      <vt:lpstr>Personal SWOT analysis</vt:lpstr>
      <vt:lpstr>Personal development plan</vt:lpstr>
      <vt:lpstr>Time management Pomodoro technique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user</dc:creator>
  <cp:lastModifiedBy>azizur rahaman</cp:lastModifiedBy>
  <cp:revision>256</cp:revision>
  <dcterms:created xsi:type="dcterms:W3CDTF">2020-11-30T05:01:19Z</dcterms:created>
  <dcterms:modified xsi:type="dcterms:W3CDTF">2020-12-02T22:44:27Z</dcterms:modified>
</cp:coreProperties>
</file>