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webextensions/webextension1.xml" ContentType="application/vnd.ms-office.webextension+xml"/>
  <Override PartName="/ppt/webextensions/webextension2.xml" ContentType="application/vnd.ms-office.webextension+xml"/>
  <Override PartName="/ppt/notesSlides/notesSlide2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33"/>
  </p:notesMasterIdLst>
  <p:sldIdLst>
    <p:sldId id="329" r:id="rId2"/>
    <p:sldId id="257" r:id="rId3"/>
    <p:sldId id="258" r:id="rId4"/>
    <p:sldId id="269" r:id="rId5"/>
    <p:sldId id="270" r:id="rId6"/>
    <p:sldId id="271" r:id="rId7"/>
    <p:sldId id="330" r:id="rId8"/>
    <p:sldId id="331" r:id="rId9"/>
    <p:sldId id="332" r:id="rId10"/>
    <p:sldId id="333" r:id="rId11"/>
    <p:sldId id="316" r:id="rId12"/>
    <p:sldId id="334" r:id="rId13"/>
    <p:sldId id="335" r:id="rId14"/>
    <p:sldId id="317" r:id="rId15"/>
    <p:sldId id="318" r:id="rId16"/>
    <p:sldId id="336" r:id="rId17"/>
    <p:sldId id="319" r:id="rId18"/>
    <p:sldId id="279" r:id="rId19"/>
    <p:sldId id="326" r:id="rId20"/>
    <p:sldId id="320" r:id="rId21"/>
    <p:sldId id="324" r:id="rId22"/>
    <p:sldId id="327" r:id="rId23"/>
    <p:sldId id="337" r:id="rId24"/>
    <p:sldId id="338" r:id="rId25"/>
    <p:sldId id="339" r:id="rId26"/>
    <p:sldId id="340" r:id="rId27"/>
    <p:sldId id="277" r:id="rId28"/>
    <p:sldId id="341" r:id="rId29"/>
    <p:sldId id="342" r:id="rId30"/>
    <p:sldId id="314" r:id="rId31"/>
    <p:sldId id="315" r:id="rId32"/>
  </p:sldIdLst>
  <p:sldSz cx="12192000" cy="6858000"/>
  <p:notesSz cx="6724650" cy="9774238"/>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44837" autoAdjust="0"/>
  </p:normalViewPr>
  <p:slideViewPr>
    <p:cSldViewPr snapToGrid="0">
      <p:cViewPr varScale="1">
        <p:scale>
          <a:sx n="35" d="100"/>
          <a:sy n="35" d="100"/>
        </p:scale>
        <p:origin x="2285" y="29"/>
      </p:cViewPr>
      <p:guideLst/>
    </p:cSldViewPr>
  </p:slideViewPr>
  <p:notesTextViewPr>
    <p:cViewPr>
      <p:scale>
        <a:sx n="125" d="100"/>
        <a:sy n="125" d="100"/>
      </p:scale>
      <p:origin x="0" y="-673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Brown" userId="856727495e1cce7c" providerId="LiveId" clId="{AE6B1D3D-CEB9-4FCD-8BAA-A99128A210BA}"/>
    <pc:docChg chg="custSel delSld modSld">
      <pc:chgData name="Ellie Brown" userId="856727495e1cce7c" providerId="LiveId" clId="{AE6B1D3D-CEB9-4FCD-8BAA-A99128A210BA}" dt="2024-11-05T20:29:10.740" v="1" actId="33524"/>
      <pc:docMkLst>
        <pc:docMk/>
      </pc:docMkLst>
      <pc:sldChg chg="modNotesTx">
        <pc:chgData name="Ellie Brown" userId="856727495e1cce7c" providerId="LiveId" clId="{AE6B1D3D-CEB9-4FCD-8BAA-A99128A210BA}" dt="2024-11-05T20:29:10.740" v="1" actId="33524"/>
        <pc:sldMkLst>
          <pc:docMk/>
          <pc:sldMk cId="632374130" sldId="314"/>
        </pc:sldMkLst>
      </pc:sldChg>
      <pc:sldChg chg="del">
        <pc:chgData name="Ellie Brown" userId="856727495e1cce7c" providerId="LiveId" clId="{AE6B1D3D-CEB9-4FCD-8BAA-A99128A210BA}" dt="2024-11-05T20:29:03.246" v="0" actId="47"/>
        <pc:sldMkLst>
          <pc:docMk/>
          <pc:sldMk cId="269627123" sldId="322"/>
        </pc:sldMkLst>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rawing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dgm:fillClrLst>
    <dgm:linClrLst meth="repeat">
      <a:schemeClr val="lt1">
        <a:alpha val="0"/>
      </a:schemeClr>
    </dgm:linClrLst>
    <dgm:effectClrLst/>
    <dgm:txLinClrLst/>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8275F0-0000-4E58-956E-B6C02E8A59E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28C1217-4738-4D72-AFDF-7092AB4EA4D0}">
      <dgm:prSet/>
      <dgm:spPr/>
      <dgm:t>
        <a:bodyPr/>
        <a:lstStyle/>
        <a:p>
          <a:r>
            <a:rPr lang="en-GB"/>
            <a:t>‘Has to be done purposefully’</a:t>
          </a:r>
          <a:endParaRPr lang="en-US"/>
        </a:p>
      </dgm:t>
    </dgm:pt>
    <dgm:pt modelId="{A0980142-0411-4F97-A2F7-4C6B487A96BD}" type="parTrans" cxnId="{4FFFDA14-6EE8-40D0-9382-E7CD77822235}">
      <dgm:prSet/>
      <dgm:spPr/>
      <dgm:t>
        <a:bodyPr/>
        <a:lstStyle/>
        <a:p>
          <a:endParaRPr lang="en-US"/>
        </a:p>
      </dgm:t>
    </dgm:pt>
    <dgm:pt modelId="{518AB739-104E-42B5-B82A-4AF8CF94A84F}" type="sibTrans" cxnId="{4FFFDA14-6EE8-40D0-9382-E7CD77822235}">
      <dgm:prSet/>
      <dgm:spPr/>
      <dgm:t>
        <a:bodyPr/>
        <a:lstStyle/>
        <a:p>
          <a:endParaRPr lang="en-US"/>
        </a:p>
      </dgm:t>
    </dgm:pt>
    <dgm:pt modelId="{B618A3A0-A172-45CE-A827-D19E079D1E49}">
      <dgm:prSet/>
      <dgm:spPr/>
      <dgm:t>
        <a:bodyPr/>
        <a:lstStyle/>
        <a:p>
          <a:r>
            <a:rPr lang="en-GB" b="1" i="1" dirty="0"/>
            <a:t>Conway v George Wimpey &amp; Co Ltd [1951]</a:t>
          </a:r>
          <a:endParaRPr lang="en-US" dirty="0"/>
        </a:p>
      </dgm:t>
    </dgm:pt>
    <dgm:pt modelId="{33324435-C131-433E-B8DC-4137EAC925C9}" type="parTrans" cxnId="{4B4D7C1E-E23F-4695-A152-F176CB53F040}">
      <dgm:prSet/>
      <dgm:spPr/>
      <dgm:t>
        <a:bodyPr/>
        <a:lstStyle/>
        <a:p>
          <a:endParaRPr lang="en-US"/>
        </a:p>
      </dgm:t>
    </dgm:pt>
    <dgm:pt modelId="{50D17C98-AD50-4678-9B4D-1EA729872937}" type="sibTrans" cxnId="{4B4D7C1E-E23F-4695-A152-F176CB53F040}">
      <dgm:prSet/>
      <dgm:spPr/>
      <dgm:t>
        <a:bodyPr/>
        <a:lstStyle/>
        <a:p>
          <a:endParaRPr lang="en-US"/>
        </a:p>
      </dgm:t>
    </dgm:pt>
    <dgm:pt modelId="{84710927-5CE9-4CFF-95FA-96F5E3AD0E91}">
      <dgm:prSet/>
      <dgm:spPr/>
      <dgm:t>
        <a:bodyPr/>
        <a:lstStyle/>
        <a:p>
          <a:r>
            <a:rPr lang="en-GB" b="1"/>
            <a:t>League Against Cruel Sports v Scott [1986</a:t>
          </a:r>
          <a:r>
            <a:rPr lang="en-GB" b="0" i="0"/>
            <a:t> </a:t>
          </a:r>
          <a:endParaRPr lang="en-US"/>
        </a:p>
      </dgm:t>
    </dgm:pt>
    <dgm:pt modelId="{CDDAD8D9-3DB4-45CC-8372-E21D2845A1CA}" type="parTrans" cxnId="{157BBD93-156E-49A7-B22A-FCC133D4FCCB}">
      <dgm:prSet/>
      <dgm:spPr/>
      <dgm:t>
        <a:bodyPr/>
        <a:lstStyle/>
        <a:p>
          <a:endParaRPr lang="en-US"/>
        </a:p>
      </dgm:t>
    </dgm:pt>
    <dgm:pt modelId="{E22DFDEC-8461-4751-8988-0F91072ED88E}" type="sibTrans" cxnId="{157BBD93-156E-49A7-B22A-FCC133D4FCCB}">
      <dgm:prSet/>
      <dgm:spPr/>
      <dgm:t>
        <a:bodyPr/>
        <a:lstStyle/>
        <a:p>
          <a:endParaRPr lang="en-US"/>
        </a:p>
      </dgm:t>
    </dgm:pt>
    <dgm:pt modelId="{85C58693-C0CC-44AE-B7F0-D69EC307104E}" type="pres">
      <dgm:prSet presAssocID="{5C8275F0-0000-4E58-956E-B6C02E8A59E8}" presName="linear" presStyleCnt="0">
        <dgm:presLayoutVars>
          <dgm:animLvl val="lvl"/>
          <dgm:resizeHandles val="exact"/>
        </dgm:presLayoutVars>
      </dgm:prSet>
      <dgm:spPr/>
    </dgm:pt>
    <dgm:pt modelId="{2BF7AC86-1454-42B1-80C8-2F4EFD088B69}" type="pres">
      <dgm:prSet presAssocID="{528C1217-4738-4D72-AFDF-7092AB4EA4D0}" presName="parentText" presStyleLbl="node1" presStyleIdx="0" presStyleCnt="3">
        <dgm:presLayoutVars>
          <dgm:chMax val="0"/>
          <dgm:bulletEnabled val="1"/>
        </dgm:presLayoutVars>
      </dgm:prSet>
      <dgm:spPr/>
    </dgm:pt>
    <dgm:pt modelId="{2C804382-A37B-423B-8BAC-8DB1E7024BA5}" type="pres">
      <dgm:prSet presAssocID="{518AB739-104E-42B5-B82A-4AF8CF94A84F}" presName="spacer" presStyleCnt="0"/>
      <dgm:spPr/>
    </dgm:pt>
    <dgm:pt modelId="{02956105-D4F1-4AB7-B4BE-A1F615BC565A}" type="pres">
      <dgm:prSet presAssocID="{B618A3A0-A172-45CE-A827-D19E079D1E49}" presName="parentText" presStyleLbl="node1" presStyleIdx="1" presStyleCnt="3">
        <dgm:presLayoutVars>
          <dgm:chMax val="0"/>
          <dgm:bulletEnabled val="1"/>
        </dgm:presLayoutVars>
      </dgm:prSet>
      <dgm:spPr/>
    </dgm:pt>
    <dgm:pt modelId="{4EBF0BF2-A048-4BC2-8759-9AAED6204442}" type="pres">
      <dgm:prSet presAssocID="{50D17C98-AD50-4678-9B4D-1EA729872937}" presName="spacer" presStyleCnt="0"/>
      <dgm:spPr/>
    </dgm:pt>
    <dgm:pt modelId="{BCFB17B7-523C-4558-8EEB-54479A8DB9BB}" type="pres">
      <dgm:prSet presAssocID="{84710927-5CE9-4CFF-95FA-96F5E3AD0E91}" presName="parentText" presStyleLbl="node1" presStyleIdx="2" presStyleCnt="3">
        <dgm:presLayoutVars>
          <dgm:chMax val="0"/>
          <dgm:bulletEnabled val="1"/>
        </dgm:presLayoutVars>
      </dgm:prSet>
      <dgm:spPr/>
    </dgm:pt>
  </dgm:ptLst>
  <dgm:cxnLst>
    <dgm:cxn modelId="{4FFFDA14-6EE8-40D0-9382-E7CD77822235}" srcId="{5C8275F0-0000-4E58-956E-B6C02E8A59E8}" destId="{528C1217-4738-4D72-AFDF-7092AB4EA4D0}" srcOrd="0" destOrd="0" parTransId="{A0980142-0411-4F97-A2F7-4C6B487A96BD}" sibTransId="{518AB739-104E-42B5-B82A-4AF8CF94A84F}"/>
    <dgm:cxn modelId="{D1D16417-5B96-46A8-9F82-7E9A0FB7DEA1}" type="presOf" srcId="{5C8275F0-0000-4E58-956E-B6C02E8A59E8}" destId="{85C58693-C0CC-44AE-B7F0-D69EC307104E}" srcOrd="0" destOrd="0" presId="urn:microsoft.com/office/officeart/2005/8/layout/vList2"/>
    <dgm:cxn modelId="{9B01501E-5B26-40C7-8394-5CDF596B28AF}" type="presOf" srcId="{B618A3A0-A172-45CE-A827-D19E079D1E49}" destId="{02956105-D4F1-4AB7-B4BE-A1F615BC565A}" srcOrd="0" destOrd="0" presId="urn:microsoft.com/office/officeart/2005/8/layout/vList2"/>
    <dgm:cxn modelId="{4B4D7C1E-E23F-4695-A152-F176CB53F040}" srcId="{5C8275F0-0000-4E58-956E-B6C02E8A59E8}" destId="{B618A3A0-A172-45CE-A827-D19E079D1E49}" srcOrd="1" destOrd="0" parTransId="{33324435-C131-433E-B8DC-4137EAC925C9}" sibTransId="{50D17C98-AD50-4678-9B4D-1EA729872937}"/>
    <dgm:cxn modelId="{157BBD93-156E-49A7-B22A-FCC133D4FCCB}" srcId="{5C8275F0-0000-4E58-956E-B6C02E8A59E8}" destId="{84710927-5CE9-4CFF-95FA-96F5E3AD0E91}" srcOrd="2" destOrd="0" parTransId="{CDDAD8D9-3DB4-45CC-8372-E21D2845A1CA}" sibTransId="{E22DFDEC-8461-4751-8988-0F91072ED88E}"/>
    <dgm:cxn modelId="{BAD099AD-3A51-4B4A-BBF5-7E53E3F873D7}" type="presOf" srcId="{528C1217-4738-4D72-AFDF-7092AB4EA4D0}" destId="{2BF7AC86-1454-42B1-80C8-2F4EFD088B69}" srcOrd="0" destOrd="0" presId="urn:microsoft.com/office/officeart/2005/8/layout/vList2"/>
    <dgm:cxn modelId="{36F27AEB-87CC-49E5-970A-E76644082FAC}" type="presOf" srcId="{84710927-5CE9-4CFF-95FA-96F5E3AD0E91}" destId="{BCFB17B7-523C-4558-8EEB-54479A8DB9BB}" srcOrd="0" destOrd="0" presId="urn:microsoft.com/office/officeart/2005/8/layout/vList2"/>
    <dgm:cxn modelId="{0B7518C0-3655-441A-926B-859C514A19B0}" type="presParOf" srcId="{85C58693-C0CC-44AE-B7F0-D69EC307104E}" destId="{2BF7AC86-1454-42B1-80C8-2F4EFD088B69}" srcOrd="0" destOrd="0" presId="urn:microsoft.com/office/officeart/2005/8/layout/vList2"/>
    <dgm:cxn modelId="{0B996504-055F-4E0C-8154-6BC88B89415F}" type="presParOf" srcId="{85C58693-C0CC-44AE-B7F0-D69EC307104E}" destId="{2C804382-A37B-423B-8BAC-8DB1E7024BA5}" srcOrd="1" destOrd="0" presId="urn:microsoft.com/office/officeart/2005/8/layout/vList2"/>
    <dgm:cxn modelId="{299494BB-75D0-4E42-A4A5-E06F2659D914}" type="presParOf" srcId="{85C58693-C0CC-44AE-B7F0-D69EC307104E}" destId="{02956105-D4F1-4AB7-B4BE-A1F615BC565A}" srcOrd="2" destOrd="0" presId="urn:microsoft.com/office/officeart/2005/8/layout/vList2"/>
    <dgm:cxn modelId="{1A99EA3A-F204-4CE1-9F1E-E01E9DA9A9CB}" type="presParOf" srcId="{85C58693-C0CC-44AE-B7F0-D69EC307104E}" destId="{4EBF0BF2-A048-4BC2-8759-9AAED6204442}" srcOrd="3" destOrd="0" presId="urn:microsoft.com/office/officeart/2005/8/layout/vList2"/>
    <dgm:cxn modelId="{2E70546E-1CF1-4C5C-BC16-3C1BDDE38FC8}" type="presParOf" srcId="{85C58693-C0CC-44AE-B7F0-D69EC307104E}" destId="{BCFB17B7-523C-4558-8EEB-54479A8DB9BB}"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7759CA-E754-4D49-A8FE-7605CCF4396F}" type="doc">
      <dgm:prSet loTypeId="urn:microsoft.com/office/officeart/2018/2/layout/IconVerticalSolidList" loCatId="icon" qsTypeId="urn:microsoft.com/office/officeart/2005/8/quickstyle/simple1" qsCatId="simple" csTypeId="urn:microsoft.com/office/officeart/2018/5/colors/Iconchunking_neutralicontext_accent3_2" csCatId="accent3" phldr="1"/>
      <dgm:spPr/>
      <dgm:t>
        <a:bodyPr/>
        <a:lstStyle/>
        <a:p>
          <a:endParaRPr lang="en-US"/>
        </a:p>
      </dgm:t>
    </dgm:pt>
    <dgm:pt modelId="{6CDC1F17-00B5-4B51-887D-5488A8B5E40D}">
      <dgm:prSet/>
      <dgm:spPr/>
      <dgm:t>
        <a:bodyPr/>
        <a:lstStyle/>
        <a:p>
          <a:pPr>
            <a:lnSpc>
              <a:spcPct val="100000"/>
            </a:lnSpc>
          </a:pPr>
          <a:r>
            <a:rPr lang="en-GB" dirty="0"/>
            <a:t>- Meaning; Damages that are special.</a:t>
          </a:r>
          <a:r>
            <a:rPr lang="en-GB" dirty="0">
              <a:latin typeface="Tw Cen MT" panose="020F0302020204030204"/>
            </a:rPr>
            <a:t> </a:t>
          </a:r>
          <a:endParaRPr lang="en-US"/>
        </a:p>
      </dgm:t>
    </dgm:pt>
    <dgm:pt modelId="{935950D2-AF20-4A9B-95F8-D13A6B4D49D8}" type="parTrans" cxnId="{1CDCEDDA-552A-4C65-966C-06A9C007C3DD}">
      <dgm:prSet/>
      <dgm:spPr/>
      <dgm:t>
        <a:bodyPr/>
        <a:lstStyle/>
        <a:p>
          <a:endParaRPr lang="en-US"/>
        </a:p>
      </dgm:t>
    </dgm:pt>
    <dgm:pt modelId="{1C52CE1F-0C37-4DDD-A65E-1F09D1E85054}" type="sibTrans" cxnId="{1CDCEDDA-552A-4C65-966C-06A9C007C3DD}">
      <dgm:prSet/>
      <dgm:spPr/>
      <dgm:t>
        <a:bodyPr/>
        <a:lstStyle/>
        <a:p>
          <a:endParaRPr lang="en-US"/>
        </a:p>
      </dgm:t>
    </dgm:pt>
    <dgm:pt modelId="{08670D42-7E34-420F-9C1A-7058B26151F7}">
      <dgm:prSet/>
      <dgm:spPr/>
      <dgm:t>
        <a:bodyPr/>
        <a:lstStyle/>
        <a:p>
          <a:pPr>
            <a:lnSpc>
              <a:spcPct val="100000"/>
            </a:lnSpc>
          </a:pPr>
          <a:r>
            <a:rPr lang="en-GB" dirty="0"/>
            <a:t>- Rylands V </a:t>
          </a:r>
          <a:r>
            <a:rPr lang="en-GB" dirty="0">
              <a:latin typeface="Tw Cen MT" panose="020F0302020204030204"/>
            </a:rPr>
            <a:t>Fletchers. </a:t>
          </a:r>
          <a:endParaRPr lang="en-US" dirty="0"/>
        </a:p>
      </dgm:t>
    </dgm:pt>
    <dgm:pt modelId="{2C2C84CD-DA39-4EF7-B6F9-24FA8A1ADC79}" type="parTrans" cxnId="{8D12277D-18C3-4F34-853F-7129A5C0D4FE}">
      <dgm:prSet/>
      <dgm:spPr/>
      <dgm:t>
        <a:bodyPr/>
        <a:lstStyle/>
        <a:p>
          <a:endParaRPr lang="en-US"/>
        </a:p>
      </dgm:t>
    </dgm:pt>
    <dgm:pt modelId="{223E56A9-4678-4E1B-AE05-71ED3E7CE76C}" type="sibTrans" cxnId="{8D12277D-18C3-4F34-853F-7129A5C0D4FE}">
      <dgm:prSet/>
      <dgm:spPr/>
      <dgm:t>
        <a:bodyPr/>
        <a:lstStyle/>
        <a:p>
          <a:endParaRPr lang="en-US"/>
        </a:p>
      </dgm:t>
    </dgm:pt>
    <dgm:pt modelId="{A0B27032-BF86-4813-8B6E-2D1BD8E97642}">
      <dgm:prSet/>
      <dgm:spPr/>
      <dgm:t>
        <a:bodyPr/>
        <a:lstStyle/>
        <a:p>
          <a:pPr>
            <a:lnSpc>
              <a:spcPct val="100000"/>
            </a:lnSpc>
          </a:pPr>
          <a:r>
            <a:rPr lang="en-GB" dirty="0"/>
            <a:t>- The case deals with issues concerning the damage done to someone else’s land by the defendant.</a:t>
          </a:r>
          <a:r>
            <a:rPr lang="en-GB" dirty="0">
              <a:latin typeface="Tw Cen MT" panose="020F0302020204030204"/>
            </a:rPr>
            <a:t> </a:t>
          </a:r>
          <a:endParaRPr lang="en-US"/>
        </a:p>
      </dgm:t>
    </dgm:pt>
    <dgm:pt modelId="{73564349-77D8-4862-B77D-2BC37469B865}" type="parTrans" cxnId="{D494B790-1229-485C-A1D7-769B6A5AB8BE}">
      <dgm:prSet/>
      <dgm:spPr/>
      <dgm:t>
        <a:bodyPr/>
        <a:lstStyle/>
        <a:p>
          <a:endParaRPr lang="en-US"/>
        </a:p>
      </dgm:t>
    </dgm:pt>
    <dgm:pt modelId="{3A057920-0C74-4076-8FDF-C28EE985C26E}" type="sibTrans" cxnId="{D494B790-1229-485C-A1D7-769B6A5AB8BE}">
      <dgm:prSet/>
      <dgm:spPr/>
      <dgm:t>
        <a:bodyPr/>
        <a:lstStyle/>
        <a:p>
          <a:endParaRPr lang="en-US"/>
        </a:p>
      </dgm:t>
    </dgm:pt>
    <dgm:pt modelId="{10CF6196-5681-4CD6-8D22-F76835B38EF9}">
      <dgm:prSet/>
      <dgm:spPr/>
      <dgm:t>
        <a:bodyPr/>
        <a:lstStyle/>
        <a:p>
          <a:pPr>
            <a:lnSpc>
              <a:spcPct val="100000"/>
            </a:lnSpc>
          </a:pPr>
          <a:r>
            <a:rPr lang="en-GB" dirty="0"/>
            <a:t>- ‘’The person who is in control of the land is the individual who is liable for the damage.’’</a:t>
          </a:r>
          <a:endParaRPr lang="en-US" dirty="0"/>
        </a:p>
      </dgm:t>
    </dgm:pt>
    <dgm:pt modelId="{C882D397-120C-423E-9370-B7552B323C71}" type="parTrans" cxnId="{0852E497-24C5-44A5-B006-B9F9CC6411ED}">
      <dgm:prSet/>
      <dgm:spPr/>
      <dgm:t>
        <a:bodyPr/>
        <a:lstStyle/>
        <a:p>
          <a:endParaRPr lang="en-US"/>
        </a:p>
      </dgm:t>
    </dgm:pt>
    <dgm:pt modelId="{855B4DA9-E3FD-44B4-9F9A-FF2926ED3BD8}" type="sibTrans" cxnId="{0852E497-24C5-44A5-B006-B9F9CC6411ED}">
      <dgm:prSet/>
      <dgm:spPr/>
      <dgm:t>
        <a:bodyPr/>
        <a:lstStyle/>
        <a:p>
          <a:endParaRPr lang="en-US"/>
        </a:p>
      </dgm:t>
    </dgm:pt>
    <dgm:pt modelId="{87CF4890-C3D2-4401-9112-79227BD093CD}">
      <dgm:prSet/>
      <dgm:spPr/>
      <dgm:t>
        <a:bodyPr/>
        <a:lstStyle/>
        <a:p>
          <a:pPr>
            <a:lnSpc>
              <a:spcPct val="100000"/>
            </a:lnSpc>
          </a:pPr>
          <a:r>
            <a:rPr lang="en-GB" dirty="0"/>
            <a:t>- Non- Natural – outside of original doings – more risk of damage.</a:t>
          </a:r>
          <a:r>
            <a:rPr lang="en-GB" dirty="0">
              <a:latin typeface="Tw Cen MT" panose="020F0302020204030204"/>
            </a:rPr>
            <a:t> </a:t>
          </a:r>
          <a:endParaRPr lang="en-US"/>
        </a:p>
      </dgm:t>
    </dgm:pt>
    <dgm:pt modelId="{48DC8115-C671-4173-8DD5-13E1871C68F3}" type="parTrans" cxnId="{3852F206-FE4B-44AA-AE79-1BBA2BD4E0CE}">
      <dgm:prSet/>
      <dgm:spPr/>
      <dgm:t>
        <a:bodyPr/>
        <a:lstStyle/>
        <a:p>
          <a:endParaRPr lang="en-US"/>
        </a:p>
      </dgm:t>
    </dgm:pt>
    <dgm:pt modelId="{8B0F6A0C-1CD6-4B83-AD9A-C4142158E85C}" type="sibTrans" cxnId="{3852F206-FE4B-44AA-AE79-1BBA2BD4E0CE}">
      <dgm:prSet/>
      <dgm:spPr/>
      <dgm:t>
        <a:bodyPr/>
        <a:lstStyle/>
        <a:p>
          <a:endParaRPr lang="en-US"/>
        </a:p>
      </dgm:t>
    </dgm:pt>
    <dgm:pt modelId="{A3E36232-13DE-4B6C-8721-209AA00BA96B}">
      <dgm:prSet/>
      <dgm:spPr/>
      <dgm:t>
        <a:bodyPr/>
        <a:lstStyle/>
        <a:p>
          <a:pPr>
            <a:lnSpc>
              <a:spcPct val="100000"/>
            </a:lnSpc>
          </a:pPr>
          <a:r>
            <a:rPr lang="en-GB" dirty="0"/>
            <a:t>- Certain elements will lead to dangerous damages.</a:t>
          </a:r>
          <a:r>
            <a:rPr lang="en-GB" dirty="0">
              <a:latin typeface="Tw Cen MT" panose="020F0302020204030204"/>
            </a:rPr>
            <a:t> </a:t>
          </a:r>
          <a:endParaRPr lang="en-US"/>
        </a:p>
      </dgm:t>
    </dgm:pt>
    <dgm:pt modelId="{D6360F22-60D4-4061-9BA2-7E7496ADD310}" type="parTrans" cxnId="{996BA7B4-ADF3-49C2-8AFC-DA0BD9F2BE90}">
      <dgm:prSet/>
      <dgm:spPr/>
      <dgm:t>
        <a:bodyPr/>
        <a:lstStyle/>
        <a:p>
          <a:endParaRPr lang="en-US"/>
        </a:p>
      </dgm:t>
    </dgm:pt>
    <dgm:pt modelId="{91D84934-65D9-4136-B911-33FA0D8E4DCE}" type="sibTrans" cxnId="{996BA7B4-ADF3-49C2-8AFC-DA0BD9F2BE90}">
      <dgm:prSet/>
      <dgm:spPr/>
      <dgm:t>
        <a:bodyPr/>
        <a:lstStyle/>
        <a:p>
          <a:endParaRPr lang="en-US"/>
        </a:p>
      </dgm:t>
    </dgm:pt>
    <dgm:pt modelId="{458290A9-D536-4DEE-B0D5-7A917465575D}" type="pres">
      <dgm:prSet presAssocID="{577759CA-E754-4D49-A8FE-7605CCF4396F}" presName="root" presStyleCnt="0">
        <dgm:presLayoutVars>
          <dgm:dir/>
          <dgm:resizeHandles val="exact"/>
        </dgm:presLayoutVars>
      </dgm:prSet>
      <dgm:spPr/>
    </dgm:pt>
    <dgm:pt modelId="{BC1B333A-A116-4EFB-8C57-D98A18336BAB}" type="pres">
      <dgm:prSet presAssocID="{6CDC1F17-00B5-4B51-887D-5488A8B5E40D}" presName="compNode" presStyleCnt="0"/>
      <dgm:spPr/>
    </dgm:pt>
    <dgm:pt modelId="{DF463F47-1270-4DC8-8F11-BDA69D434F3D}" type="pres">
      <dgm:prSet presAssocID="{6CDC1F17-00B5-4B51-887D-5488A8B5E40D}" presName="bgRect" presStyleLbl="bgShp" presStyleIdx="0" presStyleCnt="6"/>
      <dgm:spPr/>
    </dgm:pt>
    <dgm:pt modelId="{FF49F34B-4C0C-457F-AC09-540850749FE3}" type="pres">
      <dgm:prSet presAssocID="{6CDC1F17-00B5-4B51-887D-5488A8B5E40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lammable"/>
        </a:ext>
      </dgm:extLst>
    </dgm:pt>
    <dgm:pt modelId="{113497A6-2C24-4E16-8A95-324F675D29CD}" type="pres">
      <dgm:prSet presAssocID="{6CDC1F17-00B5-4B51-887D-5488A8B5E40D}" presName="spaceRect" presStyleCnt="0"/>
      <dgm:spPr/>
    </dgm:pt>
    <dgm:pt modelId="{4A14C217-2826-4CC3-9DFE-A8E208506784}" type="pres">
      <dgm:prSet presAssocID="{6CDC1F17-00B5-4B51-887D-5488A8B5E40D}" presName="parTx" presStyleLbl="revTx" presStyleIdx="0" presStyleCnt="6">
        <dgm:presLayoutVars>
          <dgm:chMax val="0"/>
          <dgm:chPref val="0"/>
        </dgm:presLayoutVars>
      </dgm:prSet>
      <dgm:spPr/>
    </dgm:pt>
    <dgm:pt modelId="{B3404385-D607-414C-B62E-79022DCF087A}" type="pres">
      <dgm:prSet presAssocID="{1C52CE1F-0C37-4DDD-A65E-1F09D1E85054}" presName="sibTrans" presStyleCnt="0"/>
      <dgm:spPr/>
    </dgm:pt>
    <dgm:pt modelId="{87E28977-B432-4A03-9462-81FF40758B5A}" type="pres">
      <dgm:prSet presAssocID="{08670D42-7E34-420F-9C1A-7058B26151F7}" presName="compNode" presStyleCnt="0"/>
      <dgm:spPr/>
    </dgm:pt>
    <dgm:pt modelId="{F768D69E-8464-403C-ABF1-5C0FD3E3370F}" type="pres">
      <dgm:prSet presAssocID="{08670D42-7E34-420F-9C1A-7058B26151F7}" presName="bgRect" presStyleLbl="bgShp" presStyleIdx="1" presStyleCnt="6"/>
      <dgm:spPr/>
    </dgm:pt>
    <dgm:pt modelId="{211161FE-8A50-41C1-9BE7-1682D4B7F2FA}" type="pres">
      <dgm:prSet presAssocID="{08670D42-7E34-420F-9C1A-7058B26151F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FBD72298-90A6-4C5B-B0F3-CF37D544E545}" type="pres">
      <dgm:prSet presAssocID="{08670D42-7E34-420F-9C1A-7058B26151F7}" presName="spaceRect" presStyleCnt="0"/>
      <dgm:spPr/>
    </dgm:pt>
    <dgm:pt modelId="{AF4C73D0-61E7-4013-B530-2A60C50C5BB6}" type="pres">
      <dgm:prSet presAssocID="{08670D42-7E34-420F-9C1A-7058B26151F7}" presName="parTx" presStyleLbl="revTx" presStyleIdx="1" presStyleCnt="6">
        <dgm:presLayoutVars>
          <dgm:chMax val="0"/>
          <dgm:chPref val="0"/>
        </dgm:presLayoutVars>
      </dgm:prSet>
      <dgm:spPr/>
    </dgm:pt>
    <dgm:pt modelId="{597914B7-BECC-4725-8881-B2693B9AAF7B}" type="pres">
      <dgm:prSet presAssocID="{223E56A9-4678-4E1B-AE05-71ED3E7CE76C}" presName="sibTrans" presStyleCnt="0"/>
      <dgm:spPr/>
    </dgm:pt>
    <dgm:pt modelId="{E1D6E381-690D-472C-A87B-46F559EE039F}" type="pres">
      <dgm:prSet presAssocID="{A0B27032-BF86-4813-8B6E-2D1BD8E97642}" presName="compNode" presStyleCnt="0"/>
      <dgm:spPr/>
    </dgm:pt>
    <dgm:pt modelId="{D8F18158-5577-4F1A-9B62-268B08C8E7EF}" type="pres">
      <dgm:prSet presAssocID="{A0B27032-BF86-4813-8B6E-2D1BD8E97642}" presName="bgRect" presStyleLbl="bgShp" presStyleIdx="2" presStyleCnt="6"/>
      <dgm:spPr/>
    </dgm:pt>
    <dgm:pt modelId="{25BD5F84-DEA3-4BBB-BD46-C05122EB0D44}" type="pres">
      <dgm:prSet presAssocID="{A0B27032-BF86-4813-8B6E-2D1BD8E97642}"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FB78DF09-4A80-4517-B235-8889B0F84B1E}" type="pres">
      <dgm:prSet presAssocID="{A0B27032-BF86-4813-8B6E-2D1BD8E97642}" presName="spaceRect" presStyleCnt="0"/>
      <dgm:spPr/>
    </dgm:pt>
    <dgm:pt modelId="{6380AAE3-A1D9-4D21-B1DA-3170332F9F01}" type="pres">
      <dgm:prSet presAssocID="{A0B27032-BF86-4813-8B6E-2D1BD8E97642}" presName="parTx" presStyleLbl="revTx" presStyleIdx="2" presStyleCnt="6">
        <dgm:presLayoutVars>
          <dgm:chMax val="0"/>
          <dgm:chPref val="0"/>
        </dgm:presLayoutVars>
      </dgm:prSet>
      <dgm:spPr/>
    </dgm:pt>
    <dgm:pt modelId="{94641350-AE35-4D8F-B8E0-8FAF0A5DE851}" type="pres">
      <dgm:prSet presAssocID="{3A057920-0C74-4076-8FDF-C28EE985C26E}" presName="sibTrans" presStyleCnt="0"/>
      <dgm:spPr/>
    </dgm:pt>
    <dgm:pt modelId="{A2FEC969-F0B9-4E95-A9D1-15AA7AB8312B}" type="pres">
      <dgm:prSet presAssocID="{10CF6196-5681-4CD6-8D22-F76835B38EF9}" presName="compNode" presStyleCnt="0"/>
      <dgm:spPr/>
    </dgm:pt>
    <dgm:pt modelId="{CF64D720-F4FB-46FC-8B61-715830AB4511}" type="pres">
      <dgm:prSet presAssocID="{10CF6196-5681-4CD6-8D22-F76835B38EF9}" presName="bgRect" presStyleLbl="bgShp" presStyleIdx="3" presStyleCnt="6"/>
      <dgm:spPr/>
    </dgm:pt>
    <dgm:pt modelId="{742FF259-BB3B-4512-84B9-0D85A1B43856}" type="pres">
      <dgm:prSet presAssocID="{10CF6196-5681-4CD6-8D22-F76835B38EF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eciduous tree"/>
        </a:ext>
      </dgm:extLst>
    </dgm:pt>
    <dgm:pt modelId="{7F4EF289-3427-4049-9F5C-7464D6C09EED}" type="pres">
      <dgm:prSet presAssocID="{10CF6196-5681-4CD6-8D22-F76835B38EF9}" presName="spaceRect" presStyleCnt="0"/>
      <dgm:spPr/>
    </dgm:pt>
    <dgm:pt modelId="{647FE099-76CA-4263-AD62-D2CE455CB270}" type="pres">
      <dgm:prSet presAssocID="{10CF6196-5681-4CD6-8D22-F76835B38EF9}" presName="parTx" presStyleLbl="revTx" presStyleIdx="3" presStyleCnt="6">
        <dgm:presLayoutVars>
          <dgm:chMax val="0"/>
          <dgm:chPref val="0"/>
        </dgm:presLayoutVars>
      </dgm:prSet>
      <dgm:spPr/>
    </dgm:pt>
    <dgm:pt modelId="{1A8E0991-FB3B-4982-944C-19062D27A102}" type="pres">
      <dgm:prSet presAssocID="{855B4DA9-E3FD-44B4-9F9A-FF2926ED3BD8}" presName="sibTrans" presStyleCnt="0"/>
      <dgm:spPr/>
    </dgm:pt>
    <dgm:pt modelId="{BD7D586E-3535-404E-9DB7-8C9C072E6962}" type="pres">
      <dgm:prSet presAssocID="{87CF4890-C3D2-4401-9112-79227BD093CD}" presName="compNode" presStyleCnt="0"/>
      <dgm:spPr/>
    </dgm:pt>
    <dgm:pt modelId="{39C5B9E2-D2EA-4CC4-9D0A-A9FE83F6669C}" type="pres">
      <dgm:prSet presAssocID="{87CF4890-C3D2-4401-9112-79227BD093CD}" presName="bgRect" presStyleLbl="bgShp" presStyleIdx="4" presStyleCnt="6"/>
      <dgm:spPr/>
    </dgm:pt>
    <dgm:pt modelId="{DE32F5C6-526E-4FF1-822C-6E52C55C70AD}" type="pres">
      <dgm:prSet presAssocID="{87CF4890-C3D2-4401-9112-79227BD093C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orest scene"/>
        </a:ext>
      </dgm:extLst>
    </dgm:pt>
    <dgm:pt modelId="{A6F6E147-2370-40AD-A064-72124D82280E}" type="pres">
      <dgm:prSet presAssocID="{87CF4890-C3D2-4401-9112-79227BD093CD}" presName="spaceRect" presStyleCnt="0"/>
      <dgm:spPr/>
    </dgm:pt>
    <dgm:pt modelId="{DAFEAEE5-455E-4231-8E44-14AFC4336FA2}" type="pres">
      <dgm:prSet presAssocID="{87CF4890-C3D2-4401-9112-79227BD093CD}" presName="parTx" presStyleLbl="revTx" presStyleIdx="4" presStyleCnt="6">
        <dgm:presLayoutVars>
          <dgm:chMax val="0"/>
          <dgm:chPref val="0"/>
        </dgm:presLayoutVars>
      </dgm:prSet>
      <dgm:spPr/>
    </dgm:pt>
    <dgm:pt modelId="{7DEB300F-51D0-4051-98A2-D20C0654C9A1}" type="pres">
      <dgm:prSet presAssocID="{8B0F6A0C-1CD6-4B83-AD9A-C4142158E85C}" presName="sibTrans" presStyleCnt="0"/>
      <dgm:spPr/>
    </dgm:pt>
    <dgm:pt modelId="{B4A72B15-3EBB-48DE-ABC7-5CB3C6F126F8}" type="pres">
      <dgm:prSet presAssocID="{A3E36232-13DE-4B6C-8721-209AA00BA96B}" presName="compNode" presStyleCnt="0"/>
      <dgm:spPr/>
    </dgm:pt>
    <dgm:pt modelId="{80A7626C-B40B-4B0D-A5FB-50238CAD51D2}" type="pres">
      <dgm:prSet presAssocID="{A3E36232-13DE-4B6C-8721-209AA00BA96B}" presName="bgRect" presStyleLbl="bgShp" presStyleIdx="5" presStyleCnt="6"/>
      <dgm:spPr/>
    </dgm:pt>
    <dgm:pt modelId="{DCA533D8-0227-44B0-9A75-EB413086DBFB}" type="pres">
      <dgm:prSet presAssocID="{A3E36232-13DE-4B6C-8721-209AA00BA96B}"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anger"/>
        </a:ext>
      </dgm:extLst>
    </dgm:pt>
    <dgm:pt modelId="{3325CB5B-230B-42AB-BF1D-DAA6E210D609}" type="pres">
      <dgm:prSet presAssocID="{A3E36232-13DE-4B6C-8721-209AA00BA96B}" presName="spaceRect" presStyleCnt="0"/>
      <dgm:spPr/>
    </dgm:pt>
    <dgm:pt modelId="{84E33C85-24FB-41D7-B502-19A627AEE81B}" type="pres">
      <dgm:prSet presAssocID="{A3E36232-13DE-4B6C-8721-209AA00BA96B}" presName="parTx" presStyleLbl="revTx" presStyleIdx="5" presStyleCnt="6">
        <dgm:presLayoutVars>
          <dgm:chMax val="0"/>
          <dgm:chPref val="0"/>
        </dgm:presLayoutVars>
      </dgm:prSet>
      <dgm:spPr/>
    </dgm:pt>
  </dgm:ptLst>
  <dgm:cxnLst>
    <dgm:cxn modelId="{3852F206-FE4B-44AA-AE79-1BBA2BD4E0CE}" srcId="{577759CA-E754-4D49-A8FE-7605CCF4396F}" destId="{87CF4890-C3D2-4401-9112-79227BD093CD}" srcOrd="4" destOrd="0" parTransId="{48DC8115-C671-4173-8DD5-13E1871C68F3}" sibTransId="{8B0F6A0C-1CD6-4B83-AD9A-C4142158E85C}"/>
    <dgm:cxn modelId="{9DB77235-7B5D-4991-A432-D062642F1285}" type="presOf" srcId="{08670D42-7E34-420F-9C1A-7058B26151F7}" destId="{AF4C73D0-61E7-4013-B530-2A60C50C5BB6}" srcOrd="0" destOrd="0" presId="urn:microsoft.com/office/officeart/2018/2/layout/IconVerticalSolidList"/>
    <dgm:cxn modelId="{1F9C5337-9EF0-49F2-B89F-3D603A7162D3}" type="presOf" srcId="{6CDC1F17-00B5-4B51-887D-5488A8B5E40D}" destId="{4A14C217-2826-4CC3-9DFE-A8E208506784}" srcOrd="0" destOrd="0" presId="urn:microsoft.com/office/officeart/2018/2/layout/IconVerticalSolidList"/>
    <dgm:cxn modelId="{98947E64-BDEF-4A3C-9574-140EE995A384}" type="presOf" srcId="{A3E36232-13DE-4B6C-8721-209AA00BA96B}" destId="{84E33C85-24FB-41D7-B502-19A627AEE81B}" srcOrd="0" destOrd="0" presId="urn:microsoft.com/office/officeart/2018/2/layout/IconVerticalSolidList"/>
    <dgm:cxn modelId="{317F6C6D-2610-4BF8-8170-21B801145C71}" type="presOf" srcId="{87CF4890-C3D2-4401-9112-79227BD093CD}" destId="{DAFEAEE5-455E-4231-8E44-14AFC4336FA2}" srcOrd="0" destOrd="0" presId="urn:microsoft.com/office/officeart/2018/2/layout/IconVerticalSolidList"/>
    <dgm:cxn modelId="{8D12277D-18C3-4F34-853F-7129A5C0D4FE}" srcId="{577759CA-E754-4D49-A8FE-7605CCF4396F}" destId="{08670D42-7E34-420F-9C1A-7058B26151F7}" srcOrd="1" destOrd="0" parTransId="{2C2C84CD-DA39-4EF7-B6F9-24FA8A1ADC79}" sibTransId="{223E56A9-4678-4E1B-AE05-71ED3E7CE76C}"/>
    <dgm:cxn modelId="{D494B790-1229-485C-A1D7-769B6A5AB8BE}" srcId="{577759CA-E754-4D49-A8FE-7605CCF4396F}" destId="{A0B27032-BF86-4813-8B6E-2D1BD8E97642}" srcOrd="2" destOrd="0" parTransId="{73564349-77D8-4862-B77D-2BC37469B865}" sibTransId="{3A057920-0C74-4076-8FDF-C28EE985C26E}"/>
    <dgm:cxn modelId="{0852E497-24C5-44A5-B006-B9F9CC6411ED}" srcId="{577759CA-E754-4D49-A8FE-7605CCF4396F}" destId="{10CF6196-5681-4CD6-8D22-F76835B38EF9}" srcOrd="3" destOrd="0" parTransId="{C882D397-120C-423E-9370-B7552B323C71}" sibTransId="{855B4DA9-E3FD-44B4-9F9A-FF2926ED3BD8}"/>
    <dgm:cxn modelId="{D1E140A9-AB0E-4E64-AE66-427515F6BDC0}" type="presOf" srcId="{10CF6196-5681-4CD6-8D22-F76835B38EF9}" destId="{647FE099-76CA-4263-AD62-D2CE455CB270}" srcOrd="0" destOrd="0" presId="urn:microsoft.com/office/officeart/2018/2/layout/IconVerticalSolidList"/>
    <dgm:cxn modelId="{3668D5AB-2A7F-4860-95AE-BD4AFDBBBB95}" type="presOf" srcId="{A0B27032-BF86-4813-8B6E-2D1BD8E97642}" destId="{6380AAE3-A1D9-4D21-B1DA-3170332F9F01}" srcOrd="0" destOrd="0" presId="urn:microsoft.com/office/officeart/2018/2/layout/IconVerticalSolidList"/>
    <dgm:cxn modelId="{996BA7B4-ADF3-49C2-8AFC-DA0BD9F2BE90}" srcId="{577759CA-E754-4D49-A8FE-7605CCF4396F}" destId="{A3E36232-13DE-4B6C-8721-209AA00BA96B}" srcOrd="5" destOrd="0" parTransId="{D6360F22-60D4-4061-9BA2-7E7496ADD310}" sibTransId="{91D84934-65D9-4136-B911-33FA0D8E4DCE}"/>
    <dgm:cxn modelId="{1CDCEDDA-552A-4C65-966C-06A9C007C3DD}" srcId="{577759CA-E754-4D49-A8FE-7605CCF4396F}" destId="{6CDC1F17-00B5-4B51-887D-5488A8B5E40D}" srcOrd="0" destOrd="0" parTransId="{935950D2-AF20-4A9B-95F8-D13A6B4D49D8}" sibTransId="{1C52CE1F-0C37-4DDD-A65E-1F09D1E85054}"/>
    <dgm:cxn modelId="{ECB1DAFC-94CB-4C0F-AB3B-C54984E26915}" type="presOf" srcId="{577759CA-E754-4D49-A8FE-7605CCF4396F}" destId="{458290A9-D536-4DEE-B0D5-7A917465575D}" srcOrd="0" destOrd="0" presId="urn:microsoft.com/office/officeart/2018/2/layout/IconVerticalSolidList"/>
    <dgm:cxn modelId="{860EB0E0-103B-4971-B553-84233832804C}" type="presParOf" srcId="{458290A9-D536-4DEE-B0D5-7A917465575D}" destId="{BC1B333A-A116-4EFB-8C57-D98A18336BAB}" srcOrd="0" destOrd="0" presId="urn:microsoft.com/office/officeart/2018/2/layout/IconVerticalSolidList"/>
    <dgm:cxn modelId="{72DB9FE2-1995-46E4-B752-DE714E2B1CCE}" type="presParOf" srcId="{BC1B333A-A116-4EFB-8C57-D98A18336BAB}" destId="{DF463F47-1270-4DC8-8F11-BDA69D434F3D}" srcOrd="0" destOrd="0" presId="urn:microsoft.com/office/officeart/2018/2/layout/IconVerticalSolidList"/>
    <dgm:cxn modelId="{6C545040-7351-4CBC-84FE-FAA64CAA9F21}" type="presParOf" srcId="{BC1B333A-A116-4EFB-8C57-D98A18336BAB}" destId="{FF49F34B-4C0C-457F-AC09-540850749FE3}" srcOrd="1" destOrd="0" presId="urn:microsoft.com/office/officeart/2018/2/layout/IconVerticalSolidList"/>
    <dgm:cxn modelId="{8163814F-5001-4E5D-BC11-D7F6E9F7A6B0}" type="presParOf" srcId="{BC1B333A-A116-4EFB-8C57-D98A18336BAB}" destId="{113497A6-2C24-4E16-8A95-324F675D29CD}" srcOrd="2" destOrd="0" presId="urn:microsoft.com/office/officeart/2018/2/layout/IconVerticalSolidList"/>
    <dgm:cxn modelId="{EC7595A1-5B5E-43A0-A622-1366C21FD296}" type="presParOf" srcId="{BC1B333A-A116-4EFB-8C57-D98A18336BAB}" destId="{4A14C217-2826-4CC3-9DFE-A8E208506784}" srcOrd="3" destOrd="0" presId="urn:microsoft.com/office/officeart/2018/2/layout/IconVerticalSolidList"/>
    <dgm:cxn modelId="{078BDE43-3B8E-4F65-BD92-99124C862DF8}" type="presParOf" srcId="{458290A9-D536-4DEE-B0D5-7A917465575D}" destId="{B3404385-D607-414C-B62E-79022DCF087A}" srcOrd="1" destOrd="0" presId="urn:microsoft.com/office/officeart/2018/2/layout/IconVerticalSolidList"/>
    <dgm:cxn modelId="{B96DF773-DEB8-4DB6-AEF0-0CAE2F0A235C}" type="presParOf" srcId="{458290A9-D536-4DEE-B0D5-7A917465575D}" destId="{87E28977-B432-4A03-9462-81FF40758B5A}" srcOrd="2" destOrd="0" presId="urn:microsoft.com/office/officeart/2018/2/layout/IconVerticalSolidList"/>
    <dgm:cxn modelId="{9D0909B7-F0D6-477B-8A52-96BCBAC7B857}" type="presParOf" srcId="{87E28977-B432-4A03-9462-81FF40758B5A}" destId="{F768D69E-8464-403C-ABF1-5C0FD3E3370F}" srcOrd="0" destOrd="0" presId="urn:microsoft.com/office/officeart/2018/2/layout/IconVerticalSolidList"/>
    <dgm:cxn modelId="{C33BFE1F-9302-415F-AD7E-8D3D40D2F65B}" type="presParOf" srcId="{87E28977-B432-4A03-9462-81FF40758B5A}" destId="{211161FE-8A50-41C1-9BE7-1682D4B7F2FA}" srcOrd="1" destOrd="0" presId="urn:microsoft.com/office/officeart/2018/2/layout/IconVerticalSolidList"/>
    <dgm:cxn modelId="{D0B0D996-20FD-4143-9708-DB42FA9B3DCE}" type="presParOf" srcId="{87E28977-B432-4A03-9462-81FF40758B5A}" destId="{FBD72298-90A6-4C5B-B0F3-CF37D544E545}" srcOrd="2" destOrd="0" presId="urn:microsoft.com/office/officeart/2018/2/layout/IconVerticalSolidList"/>
    <dgm:cxn modelId="{F59C60D2-FC3F-47AB-BBE7-F24FAB58E8C7}" type="presParOf" srcId="{87E28977-B432-4A03-9462-81FF40758B5A}" destId="{AF4C73D0-61E7-4013-B530-2A60C50C5BB6}" srcOrd="3" destOrd="0" presId="urn:microsoft.com/office/officeart/2018/2/layout/IconVerticalSolidList"/>
    <dgm:cxn modelId="{749BA541-EECF-47F8-92B6-1D5C164880A4}" type="presParOf" srcId="{458290A9-D536-4DEE-B0D5-7A917465575D}" destId="{597914B7-BECC-4725-8881-B2693B9AAF7B}" srcOrd="3" destOrd="0" presId="urn:microsoft.com/office/officeart/2018/2/layout/IconVerticalSolidList"/>
    <dgm:cxn modelId="{A60F24A2-CC90-4C7D-A721-B1CC12C48825}" type="presParOf" srcId="{458290A9-D536-4DEE-B0D5-7A917465575D}" destId="{E1D6E381-690D-472C-A87B-46F559EE039F}" srcOrd="4" destOrd="0" presId="urn:microsoft.com/office/officeart/2018/2/layout/IconVerticalSolidList"/>
    <dgm:cxn modelId="{DFF549C6-D090-434B-AE0D-0D5091BCB527}" type="presParOf" srcId="{E1D6E381-690D-472C-A87B-46F559EE039F}" destId="{D8F18158-5577-4F1A-9B62-268B08C8E7EF}" srcOrd="0" destOrd="0" presId="urn:microsoft.com/office/officeart/2018/2/layout/IconVerticalSolidList"/>
    <dgm:cxn modelId="{333174D7-C03D-4C5F-8E3E-CF9992A74CD6}" type="presParOf" srcId="{E1D6E381-690D-472C-A87B-46F559EE039F}" destId="{25BD5F84-DEA3-4BBB-BD46-C05122EB0D44}" srcOrd="1" destOrd="0" presId="urn:microsoft.com/office/officeart/2018/2/layout/IconVerticalSolidList"/>
    <dgm:cxn modelId="{379A95C2-30AB-4240-9E54-342AB98129A9}" type="presParOf" srcId="{E1D6E381-690D-472C-A87B-46F559EE039F}" destId="{FB78DF09-4A80-4517-B235-8889B0F84B1E}" srcOrd="2" destOrd="0" presId="urn:microsoft.com/office/officeart/2018/2/layout/IconVerticalSolidList"/>
    <dgm:cxn modelId="{A08EA21A-4BC8-45C9-B61B-26736E411D2C}" type="presParOf" srcId="{E1D6E381-690D-472C-A87B-46F559EE039F}" destId="{6380AAE3-A1D9-4D21-B1DA-3170332F9F01}" srcOrd="3" destOrd="0" presId="urn:microsoft.com/office/officeart/2018/2/layout/IconVerticalSolidList"/>
    <dgm:cxn modelId="{7B2EAC83-148C-4F26-8B95-CECBA58B0CC6}" type="presParOf" srcId="{458290A9-D536-4DEE-B0D5-7A917465575D}" destId="{94641350-AE35-4D8F-B8E0-8FAF0A5DE851}" srcOrd="5" destOrd="0" presId="urn:microsoft.com/office/officeart/2018/2/layout/IconVerticalSolidList"/>
    <dgm:cxn modelId="{D0099C40-A751-4CE2-B4E0-B1DDAF657D7C}" type="presParOf" srcId="{458290A9-D536-4DEE-B0D5-7A917465575D}" destId="{A2FEC969-F0B9-4E95-A9D1-15AA7AB8312B}" srcOrd="6" destOrd="0" presId="urn:microsoft.com/office/officeart/2018/2/layout/IconVerticalSolidList"/>
    <dgm:cxn modelId="{B4BD1499-A4AE-4F76-A51D-80FF5D5BA727}" type="presParOf" srcId="{A2FEC969-F0B9-4E95-A9D1-15AA7AB8312B}" destId="{CF64D720-F4FB-46FC-8B61-715830AB4511}" srcOrd="0" destOrd="0" presId="urn:microsoft.com/office/officeart/2018/2/layout/IconVerticalSolidList"/>
    <dgm:cxn modelId="{D06C1F58-5AF2-4F75-924D-681D4347B0BF}" type="presParOf" srcId="{A2FEC969-F0B9-4E95-A9D1-15AA7AB8312B}" destId="{742FF259-BB3B-4512-84B9-0D85A1B43856}" srcOrd="1" destOrd="0" presId="urn:microsoft.com/office/officeart/2018/2/layout/IconVerticalSolidList"/>
    <dgm:cxn modelId="{48896FB6-9E12-489C-BCF3-0CEF8A5EE0C1}" type="presParOf" srcId="{A2FEC969-F0B9-4E95-A9D1-15AA7AB8312B}" destId="{7F4EF289-3427-4049-9F5C-7464D6C09EED}" srcOrd="2" destOrd="0" presId="urn:microsoft.com/office/officeart/2018/2/layout/IconVerticalSolidList"/>
    <dgm:cxn modelId="{168E81F0-488E-43D6-92C7-19F19DE10E24}" type="presParOf" srcId="{A2FEC969-F0B9-4E95-A9D1-15AA7AB8312B}" destId="{647FE099-76CA-4263-AD62-D2CE455CB270}" srcOrd="3" destOrd="0" presId="urn:microsoft.com/office/officeart/2018/2/layout/IconVerticalSolidList"/>
    <dgm:cxn modelId="{95D41E14-CF27-4B89-9EAF-FE2F2CB30391}" type="presParOf" srcId="{458290A9-D536-4DEE-B0D5-7A917465575D}" destId="{1A8E0991-FB3B-4982-944C-19062D27A102}" srcOrd="7" destOrd="0" presId="urn:microsoft.com/office/officeart/2018/2/layout/IconVerticalSolidList"/>
    <dgm:cxn modelId="{2B822586-3FEC-46AF-BB3B-3F5553735B64}" type="presParOf" srcId="{458290A9-D536-4DEE-B0D5-7A917465575D}" destId="{BD7D586E-3535-404E-9DB7-8C9C072E6962}" srcOrd="8" destOrd="0" presId="urn:microsoft.com/office/officeart/2018/2/layout/IconVerticalSolidList"/>
    <dgm:cxn modelId="{986F267A-5FB3-4276-97F4-FF337FF3C76C}" type="presParOf" srcId="{BD7D586E-3535-404E-9DB7-8C9C072E6962}" destId="{39C5B9E2-D2EA-4CC4-9D0A-A9FE83F6669C}" srcOrd="0" destOrd="0" presId="urn:microsoft.com/office/officeart/2018/2/layout/IconVerticalSolidList"/>
    <dgm:cxn modelId="{8A343FBA-4048-466D-89FE-07B2384AC846}" type="presParOf" srcId="{BD7D586E-3535-404E-9DB7-8C9C072E6962}" destId="{DE32F5C6-526E-4FF1-822C-6E52C55C70AD}" srcOrd="1" destOrd="0" presId="urn:microsoft.com/office/officeart/2018/2/layout/IconVerticalSolidList"/>
    <dgm:cxn modelId="{DE6B88FA-CE50-488C-AA93-D61DDEC5325C}" type="presParOf" srcId="{BD7D586E-3535-404E-9DB7-8C9C072E6962}" destId="{A6F6E147-2370-40AD-A064-72124D82280E}" srcOrd="2" destOrd="0" presId="urn:microsoft.com/office/officeart/2018/2/layout/IconVerticalSolidList"/>
    <dgm:cxn modelId="{740F52B3-B0CA-46B0-B53E-4E18C2D82853}" type="presParOf" srcId="{BD7D586E-3535-404E-9DB7-8C9C072E6962}" destId="{DAFEAEE5-455E-4231-8E44-14AFC4336FA2}" srcOrd="3" destOrd="0" presId="urn:microsoft.com/office/officeart/2018/2/layout/IconVerticalSolidList"/>
    <dgm:cxn modelId="{032A87F2-2DF0-4206-BFFD-EACAADB14A30}" type="presParOf" srcId="{458290A9-D536-4DEE-B0D5-7A917465575D}" destId="{7DEB300F-51D0-4051-98A2-D20C0654C9A1}" srcOrd="9" destOrd="0" presId="urn:microsoft.com/office/officeart/2018/2/layout/IconVerticalSolidList"/>
    <dgm:cxn modelId="{64154FFB-D607-4D83-9F03-154ABACBF0E1}" type="presParOf" srcId="{458290A9-D536-4DEE-B0D5-7A917465575D}" destId="{B4A72B15-3EBB-48DE-ABC7-5CB3C6F126F8}" srcOrd="10" destOrd="0" presId="urn:microsoft.com/office/officeart/2018/2/layout/IconVerticalSolidList"/>
    <dgm:cxn modelId="{89FD00B2-7FF1-43AF-89A7-88AD7FA62A0C}" type="presParOf" srcId="{B4A72B15-3EBB-48DE-ABC7-5CB3C6F126F8}" destId="{80A7626C-B40B-4B0D-A5FB-50238CAD51D2}" srcOrd="0" destOrd="0" presId="urn:microsoft.com/office/officeart/2018/2/layout/IconVerticalSolidList"/>
    <dgm:cxn modelId="{E38B7AFA-597D-40A6-A870-37F90E638BF9}" type="presParOf" srcId="{B4A72B15-3EBB-48DE-ABC7-5CB3C6F126F8}" destId="{DCA533D8-0227-44B0-9A75-EB413086DBFB}" srcOrd="1" destOrd="0" presId="urn:microsoft.com/office/officeart/2018/2/layout/IconVerticalSolidList"/>
    <dgm:cxn modelId="{74FF8CAE-4E6A-4A91-B844-774A607F0D48}" type="presParOf" srcId="{B4A72B15-3EBB-48DE-ABC7-5CB3C6F126F8}" destId="{3325CB5B-230B-42AB-BF1D-DAA6E210D609}" srcOrd="2" destOrd="0" presId="urn:microsoft.com/office/officeart/2018/2/layout/IconVerticalSolidList"/>
    <dgm:cxn modelId="{14E9C1CE-9A40-4C61-8A86-A3D848064E23}" type="presParOf" srcId="{B4A72B15-3EBB-48DE-ABC7-5CB3C6F126F8}" destId="{84E33C85-24FB-41D7-B502-19A627AEE81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15531A-68A2-4A6A-A000-BAAF19D212BC}" type="doc">
      <dgm:prSet loTypeId="urn:microsoft.com/office/officeart/2016/7/layout/LinearBlockProcessNumbered" loCatId="process" qsTypeId="urn:microsoft.com/office/officeart/2005/8/quickstyle/simple1" qsCatId="simple" csTypeId="urn:microsoft.com/office/officeart/2005/8/colors/colorful2" csCatId="colorful" phldr="1"/>
      <dgm:spPr/>
      <dgm:t>
        <a:bodyPr/>
        <a:lstStyle/>
        <a:p>
          <a:endParaRPr lang="en-US"/>
        </a:p>
      </dgm:t>
    </dgm:pt>
    <dgm:pt modelId="{D7B38FEC-9DC2-488E-81DB-BB8A0E47A8A1}">
      <dgm:prSet/>
      <dgm:spPr/>
      <dgm:t>
        <a:bodyPr/>
        <a:lstStyle/>
        <a:p>
          <a:r>
            <a:rPr lang="en-GB"/>
            <a:t>- Research two cases relating to public nuisance. </a:t>
          </a:r>
          <a:endParaRPr lang="en-US"/>
        </a:p>
      </dgm:t>
    </dgm:pt>
    <dgm:pt modelId="{A9D10BE8-83F4-4035-BAB0-8CBC128D781C}" type="parTrans" cxnId="{81F0FE3B-250E-4D58-948F-1DF4C22A3C1C}">
      <dgm:prSet/>
      <dgm:spPr/>
      <dgm:t>
        <a:bodyPr/>
        <a:lstStyle/>
        <a:p>
          <a:endParaRPr lang="en-US"/>
        </a:p>
      </dgm:t>
    </dgm:pt>
    <dgm:pt modelId="{8F951761-A5F9-445E-89BB-0874DA60A533}" type="sibTrans" cxnId="{81F0FE3B-250E-4D58-948F-1DF4C22A3C1C}">
      <dgm:prSet phldrT="01"/>
      <dgm:spPr/>
      <dgm:t>
        <a:bodyPr/>
        <a:lstStyle/>
        <a:p>
          <a:r>
            <a:rPr lang="en-US"/>
            <a:t>01</a:t>
          </a:r>
        </a:p>
      </dgm:t>
    </dgm:pt>
    <dgm:pt modelId="{99229873-2989-489E-9B1B-CA25E348095D}">
      <dgm:prSet/>
      <dgm:spPr/>
      <dgm:t>
        <a:bodyPr/>
        <a:lstStyle/>
        <a:p>
          <a:r>
            <a:rPr lang="en-GB" dirty="0"/>
            <a:t>- What are the facts of the case?</a:t>
          </a:r>
          <a:endParaRPr lang="en-US" dirty="0"/>
        </a:p>
      </dgm:t>
    </dgm:pt>
    <dgm:pt modelId="{4B943D80-0637-4646-B48A-B93088B31B1D}" type="parTrans" cxnId="{2E2E6631-5527-4FE2-8D50-33387F808888}">
      <dgm:prSet/>
      <dgm:spPr/>
      <dgm:t>
        <a:bodyPr/>
        <a:lstStyle/>
        <a:p>
          <a:endParaRPr lang="en-US"/>
        </a:p>
      </dgm:t>
    </dgm:pt>
    <dgm:pt modelId="{E7B7EF59-7A5B-4655-A907-449436E4776B}" type="sibTrans" cxnId="{2E2E6631-5527-4FE2-8D50-33387F808888}">
      <dgm:prSet phldrT="02"/>
      <dgm:spPr/>
      <dgm:t>
        <a:bodyPr/>
        <a:lstStyle/>
        <a:p>
          <a:r>
            <a:rPr lang="en-US"/>
            <a:t>02</a:t>
          </a:r>
        </a:p>
      </dgm:t>
    </dgm:pt>
    <dgm:pt modelId="{C0BB1420-DDAC-4103-8B1A-A369289B415F}">
      <dgm:prSet/>
      <dgm:spPr/>
      <dgm:t>
        <a:bodyPr/>
        <a:lstStyle/>
        <a:p>
          <a:r>
            <a:rPr lang="en-GB" dirty="0"/>
            <a:t>- Feedback to the rest of the group.</a:t>
          </a:r>
          <a:endParaRPr lang="en-US" dirty="0"/>
        </a:p>
      </dgm:t>
    </dgm:pt>
    <dgm:pt modelId="{FF372287-6B1C-4498-8462-7007E8D2A90E}" type="parTrans" cxnId="{22973B13-847E-436A-9664-B0D6F81AAB57}">
      <dgm:prSet/>
      <dgm:spPr/>
      <dgm:t>
        <a:bodyPr/>
        <a:lstStyle/>
        <a:p>
          <a:endParaRPr lang="en-US"/>
        </a:p>
      </dgm:t>
    </dgm:pt>
    <dgm:pt modelId="{60190094-5097-4126-BD62-B951F728CE39}" type="sibTrans" cxnId="{22973B13-847E-436A-9664-B0D6F81AAB57}">
      <dgm:prSet phldrT="03"/>
      <dgm:spPr/>
      <dgm:t>
        <a:bodyPr/>
        <a:lstStyle/>
        <a:p>
          <a:r>
            <a:rPr lang="en-US"/>
            <a:t>03</a:t>
          </a:r>
        </a:p>
      </dgm:t>
    </dgm:pt>
    <dgm:pt modelId="{4C96E374-0320-4BAB-8FE0-F596B18C59FB}" type="pres">
      <dgm:prSet presAssocID="{2A15531A-68A2-4A6A-A000-BAAF19D212BC}" presName="Name0" presStyleCnt="0">
        <dgm:presLayoutVars>
          <dgm:animLvl val="lvl"/>
          <dgm:resizeHandles val="exact"/>
        </dgm:presLayoutVars>
      </dgm:prSet>
      <dgm:spPr/>
    </dgm:pt>
    <dgm:pt modelId="{BF31929B-3D72-40C6-A42A-0FEA98ED11CD}" type="pres">
      <dgm:prSet presAssocID="{D7B38FEC-9DC2-488E-81DB-BB8A0E47A8A1}" presName="compositeNode" presStyleCnt="0">
        <dgm:presLayoutVars>
          <dgm:bulletEnabled val="1"/>
        </dgm:presLayoutVars>
      </dgm:prSet>
      <dgm:spPr/>
    </dgm:pt>
    <dgm:pt modelId="{0A0DC277-3D48-42E9-A827-B8CA48B51115}" type="pres">
      <dgm:prSet presAssocID="{D7B38FEC-9DC2-488E-81DB-BB8A0E47A8A1}" presName="bgRect" presStyleLbl="alignNode1" presStyleIdx="0" presStyleCnt="3"/>
      <dgm:spPr/>
    </dgm:pt>
    <dgm:pt modelId="{3E4505F4-CE2B-4447-8BD1-3DBB501A30B4}" type="pres">
      <dgm:prSet presAssocID="{8F951761-A5F9-445E-89BB-0874DA60A533}" presName="sibTransNodeRect" presStyleLbl="alignNode1" presStyleIdx="0" presStyleCnt="3">
        <dgm:presLayoutVars>
          <dgm:chMax val="0"/>
          <dgm:bulletEnabled val="1"/>
        </dgm:presLayoutVars>
      </dgm:prSet>
      <dgm:spPr/>
    </dgm:pt>
    <dgm:pt modelId="{9B4A8094-F9F5-49D5-85D3-C9D57FA39D63}" type="pres">
      <dgm:prSet presAssocID="{D7B38FEC-9DC2-488E-81DB-BB8A0E47A8A1}" presName="nodeRect" presStyleLbl="alignNode1" presStyleIdx="0" presStyleCnt="3">
        <dgm:presLayoutVars>
          <dgm:bulletEnabled val="1"/>
        </dgm:presLayoutVars>
      </dgm:prSet>
      <dgm:spPr/>
    </dgm:pt>
    <dgm:pt modelId="{8EFE2B86-C5EB-4DB3-8860-7A34CFF4DAE3}" type="pres">
      <dgm:prSet presAssocID="{8F951761-A5F9-445E-89BB-0874DA60A533}" presName="sibTrans" presStyleCnt="0"/>
      <dgm:spPr/>
    </dgm:pt>
    <dgm:pt modelId="{CB0097CC-914B-44AD-9805-28E776CF7C1C}" type="pres">
      <dgm:prSet presAssocID="{99229873-2989-489E-9B1B-CA25E348095D}" presName="compositeNode" presStyleCnt="0">
        <dgm:presLayoutVars>
          <dgm:bulletEnabled val="1"/>
        </dgm:presLayoutVars>
      </dgm:prSet>
      <dgm:spPr/>
    </dgm:pt>
    <dgm:pt modelId="{A2AF1784-133F-41DE-8A9F-2AF53D7985EA}" type="pres">
      <dgm:prSet presAssocID="{99229873-2989-489E-9B1B-CA25E348095D}" presName="bgRect" presStyleLbl="alignNode1" presStyleIdx="1" presStyleCnt="3"/>
      <dgm:spPr/>
    </dgm:pt>
    <dgm:pt modelId="{C8A7C6AA-49D7-41F6-B67E-D997CE3F6BCF}" type="pres">
      <dgm:prSet presAssocID="{E7B7EF59-7A5B-4655-A907-449436E4776B}" presName="sibTransNodeRect" presStyleLbl="alignNode1" presStyleIdx="1" presStyleCnt="3">
        <dgm:presLayoutVars>
          <dgm:chMax val="0"/>
          <dgm:bulletEnabled val="1"/>
        </dgm:presLayoutVars>
      </dgm:prSet>
      <dgm:spPr/>
    </dgm:pt>
    <dgm:pt modelId="{55DA24A0-079C-48D0-8472-0AD52E9EA6CD}" type="pres">
      <dgm:prSet presAssocID="{99229873-2989-489E-9B1B-CA25E348095D}" presName="nodeRect" presStyleLbl="alignNode1" presStyleIdx="1" presStyleCnt="3">
        <dgm:presLayoutVars>
          <dgm:bulletEnabled val="1"/>
        </dgm:presLayoutVars>
      </dgm:prSet>
      <dgm:spPr/>
    </dgm:pt>
    <dgm:pt modelId="{A232629F-99AE-445A-BE36-78B9A9AA68EE}" type="pres">
      <dgm:prSet presAssocID="{E7B7EF59-7A5B-4655-A907-449436E4776B}" presName="sibTrans" presStyleCnt="0"/>
      <dgm:spPr/>
    </dgm:pt>
    <dgm:pt modelId="{68F5484C-D2E2-4380-954A-3693AB26FE5E}" type="pres">
      <dgm:prSet presAssocID="{C0BB1420-DDAC-4103-8B1A-A369289B415F}" presName="compositeNode" presStyleCnt="0">
        <dgm:presLayoutVars>
          <dgm:bulletEnabled val="1"/>
        </dgm:presLayoutVars>
      </dgm:prSet>
      <dgm:spPr/>
    </dgm:pt>
    <dgm:pt modelId="{46CA318E-6341-4D06-A930-EB14592BDAAB}" type="pres">
      <dgm:prSet presAssocID="{C0BB1420-DDAC-4103-8B1A-A369289B415F}" presName="bgRect" presStyleLbl="alignNode1" presStyleIdx="2" presStyleCnt="3"/>
      <dgm:spPr/>
    </dgm:pt>
    <dgm:pt modelId="{34D7E732-32D3-4255-890A-54897C638A09}" type="pres">
      <dgm:prSet presAssocID="{60190094-5097-4126-BD62-B951F728CE39}" presName="sibTransNodeRect" presStyleLbl="alignNode1" presStyleIdx="2" presStyleCnt="3">
        <dgm:presLayoutVars>
          <dgm:chMax val="0"/>
          <dgm:bulletEnabled val="1"/>
        </dgm:presLayoutVars>
      </dgm:prSet>
      <dgm:spPr/>
    </dgm:pt>
    <dgm:pt modelId="{B7E17126-C8CE-4F93-A5CC-AD1B95E6C1CB}" type="pres">
      <dgm:prSet presAssocID="{C0BB1420-DDAC-4103-8B1A-A369289B415F}" presName="nodeRect" presStyleLbl="alignNode1" presStyleIdx="2" presStyleCnt="3">
        <dgm:presLayoutVars>
          <dgm:bulletEnabled val="1"/>
        </dgm:presLayoutVars>
      </dgm:prSet>
      <dgm:spPr/>
    </dgm:pt>
  </dgm:ptLst>
  <dgm:cxnLst>
    <dgm:cxn modelId="{22973B13-847E-436A-9664-B0D6F81AAB57}" srcId="{2A15531A-68A2-4A6A-A000-BAAF19D212BC}" destId="{C0BB1420-DDAC-4103-8B1A-A369289B415F}" srcOrd="2" destOrd="0" parTransId="{FF372287-6B1C-4498-8462-7007E8D2A90E}" sibTransId="{60190094-5097-4126-BD62-B951F728CE39}"/>
    <dgm:cxn modelId="{2E2E6631-5527-4FE2-8D50-33387F808888}" srcId="{2A15531A-68A2-4A6A-A000-BAAF19D212BC}" destId="{99229873-2989-489E-9B1B-CA25E348095D}" srcOrd="1" destOrd="0" parTransId="{4B943D80-0637-4646-B48A-B93088B31B1D}" sibTransId="{E7B7EF59-7A5B-4655-A907-449436E4776B}"/>
    <dgm:cxn modelId="{81F0FE3B-250E-4D58-948F-1DF4C22A3C1C}" srcId="{2A15531A-68A2-4A6A-A000-BAAF19D212BC}" destId="{D7B38FEC-9DC2-488E-81DB-BB8A0E47A8A1}" srcOrd="0" destOrd="0" parTransId="{A9D10BE8-83F4-4035-BAB0-8CBC128D781C}" sibTransId="{8F951761-A5F9-445E-89BB-0874DA60A533}"/>
    <dgm:cxn modelId="{2021CE49-ED3B-4820-B29A-51333B747D51}" type="presOf" srcId="{99229873-2989-489E-9B1B-CA25E348095D}" destId="{55DA24A0-079C-48D0-8472-0AD52E9EA6CD}" srcOrd="1" destOrd="0" presId="urn:microsoft.com/office/officeart/2016/7/layout/LinearBlockProcessNumbered"/>
    <dgm:cxn modelId="{F9637473-46C9-4B2D-8D19-C4DFA3AE6E39}" type="presOf" srcId="{C0BB1420-DDAC-4103-8B1A-A369289B415F}" destId="{46CA318E-6341-4D06-A930-EB14592BDAAB}" srcOrd="0" destOrd="0" presId="urn:microsoft.com/office/officeart/2016/7/layout/LinearBlockProcessNumbered"/>
    <dgm:cxn modelId="{7BE69688-0456-4757-B5DD-4B26E6A8E477}" type="presOf" srcId="{C0BB1420-DDAC-4103-8B1A-A369289B415F}" destId="{B7E17126-C8CE-4F93-A5CC-AD1B95E6C1CB}" srcOrd="1" destOrd="0" presId="urn:microsoft.com/office/officeart/2016/7/layout/LinearBlockProcessNumbered"/>
    <dgm:cxn modelId="{C3076F89-5A7F-4BB2-B920-DCA422D47FE5}" type="presOf" srcId="{D7B38FEC-9DC2-488E-81DB-BB8A0E47A8A1}" destId="{9B4A8094-F9F5-49D5-85D3-C9D57FA39D63}" srcOrd="1" destOrd="0" presId="urn:microsoft.com/office/officeart/2016/7/layout/LinearBlockProcessNumbered"/>
    <dgm:cxn modelId="{ED3D8F8A-BF48-45E5-AE87-3B77FCE6569F}" type="presOf" srcId="{D7B38FEC-9DC2-488E-81DB-BB8A0E47A8A1}" destId="{0A0DC277-3D48-42E9-A827-B8CA48B51115}" srcOrd="0" destOrd="0" presId="urn:microsoft.com/office/officeart/2016/7/layout/LinearBlockProcessNumbered"/>
    <dgm:cxn modelId="{679495A2-9272-488B-84E3-461295FFFC29}" type="presOf" srcId="{2A15531A-68A2-4A6A-A000-BAAF19D212BC}" destId="{4C96E374-0320-4BAB-8FE0-F596B18C59FB}" srcOrd="0" destOrd="0" presId="urn:microsoft.com/office/officeart/2016/7/layout/LinearBlockProcessNumbered"/>
    <dgm:cxn modelId="{BD5EA4C0-C14F-4E0D-849B-9056C2F518F2}" type="presOf" srcId="{60190094-5097-4126-BD62-B951F728CE39}" destId="{34D7E732-32D3-4255-890A-54897C638A09}" srcOrd="0" destOrd="0" presId="urn:microsoft.com/office/officeart/2016/7/layout/LinearBlockProcessNumbered"/>
    <dgm:cxn modelId="{2CB2C4CC-A53B-40DD-A493-5C7CC4168F6B}" type="presOf" srcId="{99229873-2989-489E-9B1B-CA25E348095D}" destId="{A2AF1784-133F-41DE-8A9F-2AF53D7985EA}" srcOrd="0" destOrd="0" presId="urn:microsoft.com/office/officeart/2016/7/layout/LinearBlockProcessNumbered"/>
    <dgm:cxn modelId="{793324F7-9D88-4EE9-9648-3F747D9DBBE7}" type="presOf" srcId="{8F951761-A5F9-445E-89BB-0874DA60A533}" destId="{3E4505F4-CE2B-4447-8BD1-3DBB501A30B4}" srcOrd="0" destOrd="0" presId="urn:microsoft.com/office/officeart/2016/7/layout/LinearBlockProcessNumbered"/>
    <dgm:cxn modelId="{2CEE5FF8-FF9C-4CA5-BC6B-5E0E7409B225}" type="presOf" srcId="{E7B7EF59-7A5B-4655-A907-449436E4776B}" destId="{C8A7C6AA-49D7-41F6-B67E-D997CE3F6BCF}" srcOrd="0" destOrd="0" presId="urn:microsoft.com/office/officeart/2016/7/layout/LinearBlockProcessNumbered"/>
    <dgm:cxn modelId="{4F3F6E19-806C-434C-B3F4-C762B5DC5079}" type="presParOf" srcId="{4C96E374-0320-4BAB-8FE0-F596B18C59FB}" destId="{BF31929B-3D72-40C6-A42A-0FEA98ED11CD}" srcOrd="0" destOrd="0" presId="urn:microsoft.com/office/officeart/2016/7/layout/LinearBlockProcessNumbered"/>
    <dgm:cxn modelId="{9646B410-336E-4C63-814D-3C0BAA914B61}" type="presParOf" srcId="{BF31929B-3D72-40C6-A42A-0FEA98ED11CD}" destId="{0A0DC277-3D48-42E9-A827-B8CA48B51115}" srcOrd="0" destOrd="0" presId="urn:microsoft.com/office/officeart/2016/7/layout/LinearBlockProcessNumbered"/>
    <dgm:cxn modelId="{CC14DF2F-1B2F-4295-9967-0FCB86D28F60}" type="presParOf" srcId="{BF31929B-3D72-40C6-A42A-0FEA98ED11CD}" destId="{3E4505F4-CE2B-4447-8BD1-3DBB501A30B4}" srcOrd="1" destOrd="0" presId="urn:microsoft.com/office/officeart/2016/7/layout/LinearBlockProcessNumbered"/>
    <dgm:cxn modelId="{6C37FFFE-5C1C-4663-BFEF-AFDBEF7ABCEF}" type="presParOf" srcId="{BF31929B-3D72-40C6-A42A-0FEA98ED11CD}" destId="{9B4A8094-F9F5-49D5-85D3-C9D57FA39D63}" srcOrd="2" destOrd="0" presId="urn:microsoft.com/office/officeart/2016/7/layout/LinearBlockProcessNumbered"/>
    <dgm:cxn modelId="{CBA3F633-E6B1-4970-AB55-7173ADC7BB3A}" type="presParOf" srcId="{4C96E374-0320-4BAB-8FE0-F596B18C59FB}" destId="{8EFE2B86-C5EB-4DB3-8860-7A34CFF4DAE3}" srcOrd="1" destOrd="0" presId="urn:microsoft.com/office/officeart/2016/7/layout/LinearBlockProcessNumbered"/>
    <dgm:cxn modelId="{FA5FE631-BCBF-40E6-BCAF-4A54B5C69371}" type="presParOf" srcId="{4C96E374-0320-4BAB-8FE0-F596B18C59FB}" destId="{CB0097CC-914B-44AD-9805-28E776CF7C1C}" srcOrd="2" destOrd="0" presId="urn:microsoft.com/office/officeart/2016/7/layout/LinearBlockProcessNumbered"/>
    <dgm:cxn modelId="{A06C3E9A-A1F3-486E-94B7-995C59C449A8}" type="presParOf" srcId="{CB0097CC-914B-44AD-9805-28E776CF7C1C}" destId="{A2AF1784-133F-41DE-8A9F-2AF53D7985EA}" srcOrd="0" destOrd="0" presId="urn:microsoft.com/office/officeart/2016/7/layout/LinearBlockProcessNumbered"/>
    <dgm:cxn modelId="{ECF7AECB-45C6-4B55-8D5B-0B23ED7A72D5}" type="presParOf" srcId="{CB0097CC-914B-44AD-9805-28E776CF7C1C}" destId="{C8A7C6AA-49D7-41F6-B67E-D997CE3F6BCF}" srcOrd="1" destOrd="0" presId="urn:microsoft.com/office/officeart/2016/7/layout/LinearBlockProcessNumbered"/>
    <dgm:cxn modelId="{F675DBEF-D05D-4D66-BD9E-FADC24C97CEE}" type="presParOf" srcId="{CB0097CC-914B-44AD-9805-28E776CF7C1C}" destId="{55DA24A0-079C-48D0-8472-0AD52E9EA6CD}" srcOrd="2" destOrd="0" presId="urn:microsoft.com/office/officeart/2016/7/layout/LinearBlockProcessNumbered"/>
    <dgm:cxn modelId="{E7CBE2FA-A668-415A-8B4D-A86C9DEDC97A}" type="presParOf" srcId="{4C96E374-0320-4BAB-8FE0-F596B18C59FB}" destId="{A232629F-99AE-445A-BE36-78B9A9AA68EE}" srcOrd="3" destOrd="0" presId="urn:microsoft.com/office/officeart/2016/7/layout/LinearBlockProcessNumbered"/>
    <dgm:cxn modelId="{F391EADB-A447-4875-9700-374218BA3F3B}" type="presParOf" srcId="{4C96E374-0320-4BAB-8FE0-F596B18C59FB}" destId="{68F5484C-D2E2-4380-954A-3693AB26FE5E}" srcOrd="4" destOrd="0" presId="urn:microsoft.com/office/officeart/2016/7/layout/LinearBlockProcessNumbered"/>
    <dgm:cxn modelId="{F249DE83-9695-433E-9E0C-3D08995C781D}" type="presParOf" srcId="{68F5484C-D2E2-4380-954A-3693AB26FE5E}" destId="{46CA318E-6341-4D06-A930-EB14592BDAAB}" srcOrd="0" destOrd="0" presId="urn:microsoft.com/office/officeart/2016/7/layout/LinearBlockProcessNumbered"/>
    <dgm:cxn modelId="{0A7C985B-37C4-4770-A1C5-DA5E7E4D588D}" type="presParOf" srcId="{68F5484C-D2E2-4380-954A-3693AB26FE5E}" destId="{34D7E732-32D3-4255-890A-54897C638A09}" srcOrd="1" destOrd="0" presId="urn:microsoft.com/office/officeart/2016/7/layout/LinearBlockProcessNumbered"/>
    <dgm:cxn modelId="{9B59BB54-4648-4857-8563-0FD50250D020}" type="presParOf" srcId="{68F5484C-D2E2-4380-954A-3693AB26FE5E}" destId="{B7E17126-C8CE-4F93-A5CC-AD1B95E6C1CB}"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F7AC86-1454-42B1-80C8-2F4EFD088B69}">
      <dsp:nvSpPr>
        <dsp:cNvPr id="0" name=""/>
        <dsp:cNvSpPr/>
      </dsp:nvSpPr>
      <dsp:spPr>
        <a:xfrm>
          <a:off x="0" y="17991"/>
          <a:ext cx="6797675" cy="177723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GB" sz="4900" kern="1200"/>
            <a:t>‘Has to be done purposefully’</a:t>
          </a:r>
          <a:endParaRPr lang="en-US" sz="4900" kern="1200"/>
        </a:p>
      </dsp:txBody>
      <dsp:txXfrm>
        <a:off x="86757" y="104748"/>
        <a:ext cx="6624161" cy="1603716"/>
      </dsp:txXfrm>
    </dsp:sp>
    <dsp:sp modelId="{02956105-D4F1-4AB7-B4BE-A1F615BC565A}">
      <dsp:nvSpPr>
        <dsp:cNvPr id="0" name=""/>
        <dsp:cNvSpPr/>
      </dsp:nvSpPr>
      <dsp:spPr>
        <a:xfrm>
          <a:off x="0" y="1936341"/>
          <a:ext cx="6797675" cy="1777230"/>
        </a:xfrm>
        <a:prstGeom prst="roundRect">
          <a:avLst/>
        </a:prstGeom>
        <a:solidFill>
          <a:schemeClr val="accent2">
            <a:hueOff val="-9298478"/>
            <a:satOff val="-822"/>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GB" sz="4900" b="1" i="1" kern="1200" dirty="0"/>
            <a:t>Conway v George Wimpey &amp; Co Ltd [1951]</a:t>
          </a:r>
          <a:endParaRPr lang="en-US" sz="4900" kern="1200" dirty="0"/>
        </a:p>
      </dsp:txBody>
      <dsp:txXfrm>
        <a:off x="86757" y="2023098"/>
        <a:ext cx="6624161" cy="1603716"/>
      </dsp:txXfrm>
    </dsp:sp>
    <dsp:sp modelId="{BCFB17B7-523C-4558-8EEB-54479A8DB9BB}">
      <dsp:nvSpPr>
        <dsp:cNvPr id="0" name=""/>
        <dsp:cNvSpPr/>
      </dsp:nvSpPr>
      <dsp:spPr>
        <a:xfrm>
          <a:off x="0" y="3854691"/>
          <a:ext cx="6797675" cy="1777230"/>
        </a:xfrm>
        <a:prstGeom prst="roundRect">
          <a:avLst/>
        </a:prstGeom>
        <a:solidFill>
          <a:schemeClr val="accent2">
            <a:hueOff val="-18596957"/>
            <a:satOff val="-1645"/>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GB" sz="4900" b="1" kern="1200"/>
            <a:t>League Against Cruel Sports v Scott [1986</a:t>
          </a:r>
          <a:r>
            <a:rPr lang="en-GB" sz="4900" b="0" i="0" kern="1200"/>
            <a:t> </a:t>
          </a:r>
          <a:endParaRPr lang="en-US" sz="4900" kern="1200"/>
        </a:p>
      </dsp:txBody>
      <dsp:txXfrm>
        <a:off x="86757" y="3941448"/>
        <a:ext cx="6624161" cy="16037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63F47-1270-4DC8-8F11-BDA69D434F3D}">
      <dsp:nvSpPr>
        <dsp:cNvPr id="0" name=""/>
        <dsp:cNvSpPr/>
      </dsp:nvSpPr>
      <dsp:spPr>
        <a:xfrm>
          <a:off x="0" y="1224"/>
          <a:ext cx="10058399" cy="5218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49F34B-4C0C-457F-AC09-540850749FE3}">
      <dsp:nvSpPr>
        <dsp:cNvPr id="0" name=""/>
        <dsp:cNvSpPr/>
      </dsp:nvSpPr>
      <dsp:spPr>
        <a:xfrm>
          <a:off x="157868" y="118647"/>
          <a:ext cx="287034" cy="2870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A14C217-2826-4CC3-9DFE-A8E208506784}">
      <dsp:nvSpPr>
        <dsp:cNvPr id="0" name=""/>
        <dsp:cNvSpPr/>
      </dsp:nvSpPr>
      <dsp:spPr>
        <a:xfrm>
          <a:off x="602771" y="1224"/>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00100">
            <a:lnSpc>
              <a:spcPct val="100000"/>
            </a:lnSpc>
            <a:spcBef>
              <a:spcPct val="0"/>
            </a:spcBef>
            <a:spcAft>
              <a:spcPct val="35000"/>
            </a:spcAft>
            <a:buNone/>
          </a:pPr>
          <a:r>
            <a:rPr lang="en-GB" sz="1800" kern="1200" dirty="0"/>
            <a:t>- Meaning; Damages that are special.</a:t>
          </a:r>
          <a:r>
            <a:rPr lang="en-GB" sz="1800" kern="1200" dirty="0">
              <a:latin typeface="Tw Cen MT" panose="020F0302020204030204"/>
            </a:rPr>
            <a:t> </a:t>
          </a:r>
          <a:endParaRPr lang="en-US" sz="1800" kern="1200"/>
        </a:p>
      </dsp:txBody>
      <dsp:txXfrm>
        <a:off x="602771" y="1224"/>
        <a:ext cx="9455628" cy="521880"/>
      </dsp:txXfrm>
    </dsp:sp>
    <dsp:sp modelId="{F768D69E-8464-403C-ABF1-5C0FD3E3370F}">
      <dsp:nvSpPr>
        <dsp:cNvPr id="0" name=""/>
        <dsp:cNvSpPr/>
      </dsp:nvSpPr>
      <dsp:spPr>
        <a:xfrm>
          <a:off x="0" y="653574"/>
          <a:ext cx="10058399" cy="5218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1161FE-8A50-41C1-9BE7-1682D4B7F2FA}">
      <dsp:nvSpPr>
        <dsp:cNvPr id="0" name=""/>
        <dsp:cNvSpPr/>
      </dsp:nvSpPr>
      <dsp:spPr>
        <a:xfrm>
          <a:off x="157868" y="770997"/>
          <a:ext cx="287034" cy="2870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F4C73D0-61E7-4013-B530-2A60C50C5BB6}">
      <dsp:nvSpPr>
        <dsp:cNvPr id="0" name=""/>
        <dsp:cNvSpPr/>
      </dsp:nvSpPr>
      <dsp:spPr>
        <a:xfrm>
          <a:off x="602771" y="653574"/>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00100">
            <a:lnSpc>
              <a:spcPct val="100000"/>
            </a:lnSpc>
            <a:spcBef>
              <a:spcPct val="0"/>
            </a:spcBef>
            <a:spcAft>
              <a:spcPct val="35000"/>
            </a:spcAft>
            <a:buNone/>
          </a:pPr>
          <a:r>
            <a:rPr lang="en-GB" sz="1800" kern="1200" dirty="0"/>
            <a:t>- Rylands V </a:t>
          </a:r>
          <a:r>
            <a:rPr lang="en-GB" sz="1800" kern="1200" dirty="0">
              <a:latin typeface="Tw Cen MT" panose="020F0302020204030204"/>
            </a:rPr>
            <a:t>Fletchers. </a:t>
          </a:r>
          <a:endParaRPr lang="en-US" sz="1800" kern="1200" dirty="0"/>
        </a:p>
      </dsp:txBody>
      <dsp:txXfrm>
        <a:off x="602771" y="653574"/>
        <a:ext cx="9455628" cy="521880"/>
      </dsp:txXfrm>
    </dsp:sp>
    <dsp:sp modelId="{D8F18158-5577-4F1A-9B62-268B08C8E7EF}">
      <dsp:nvSpPr>
        <dsp:cNvPr id="0" name=""/>
        <dsp:cNvSpPr/>
      </dsp:nvSpPr>
      <dsp:spPr>
        <a:xfrm>
          <a:off x="0" y="1305924"/>
          <a:ext cx="10058399" cy="5218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D5F84-DEA3-4BBB-BD46-C05122EB0D44}">
      <dsp:nvSpPr>
        <dsp:cNvPr id="0" name=""/>
        <dsp:cNvSpPr/>
      </dsp:nvSpPr>
      <dsp:spPr>
        <a:xfrm>
          <a:off x="157868" y="1423347"/>
          <a:ext cx="287034" cy="2870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80AAE3-A1D9-4D21-B1DA-3170332F9F01}">
      <dsp:nvSpPr>
        <dsp:cNvPr id="0" name=""/>
        <dsp:cNvSpPr/>
      </dsp:nvSpPr>
      <dsp:spPr>
        <a:xfrm>
          <a:off x="602771" y="1305924"/>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00100">
            <a:lnSpc>
              <a:spcPct val="100000"/>
            </a:lnSpc>
            <a:spcBef>
              <a:spcPct val="0"/>
            </a:spcBef>
            <a:spcAft>
              <a:spcPct val="35000"/>
            </a:spcAft>
            <a:buNone/>
          </a:pPr>
          <a:r>
            <a:rPr lang="en-GB" sz="1800" kern="1200" dirty="0"/>
            <a:t>- The case deals with issues concerning the damage done to someone else’s land by the defendant.</a:t>
          </a:r>
          <a:r>
            <a:rPr lang="en-GB" sz="1800" kern="1200" dirty="0">
              <a:latin typeface="Tw Cen MT" panose="020F0302020204030204"/>
            </a:rPr>
            <a:t> </a:t>
          </a:r>
          <a:endParaRPr lang="en-US" sz="1800" kern="1200"/>
        </a:p>
      </dsp:txBody>
      <dsp:txXfrm>
        <a:off x="602771" y="1305924"/>
        <a:ext cx="9455628" cy="521880"/>
      </dsp:txXfrm>
    </dsp:sp>
    <dsp:sp modelId="{CF64D720-F4FB-46FC-8B61-715830AB4511}">
      <dsp:nvSpPr>
        <dsp:cNvPr id="0" name=""/>
        <dsp:cNvSpPr/>
      </dsp:nvSpPr>
      <dsp:spPr>
        <a:xfrm>
          <a:off x="0" y="1958275"/>
          <a:ext cx="10058399" cy="5218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2FF259-BB3B-4512-84B9-0D85A1B43856}">
      <dsp:nvSpPr>
        <dsp:cNvPr id="0" name=""/>
        <dsp:cNvSpPr/>
      </dsp:nvSpPr>
      <dsp:spPr>
        <a:xfrm>
          <a:off x="157868" y="2075698"/>
          <a:ext cx="287034" cy="2870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47FE099-76CA-4263-AD62-D2CE455CB270}">
      <dsp:nvSpPr>
        <dsp:cNvPr id="0" name=""/>
        <dsp:cNvSpPr/>
      </dsp:nvSpPr>
      <dsp:spPr>
        <a:xfrm>
          <a:off x="602771" y="1958275"/>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00100">
            <a:lnSpc>
              <a:spcPct val="100000"/>
            </a:lnSpc>
            <a:spcBef>
              <a:spcPct val="0"/>
            </a:spcBef>
            <a:spcAft>
              <a:spcPct val="35000"/>
            </a:spcAft>
            <a:buNone/>
          </a:pPr>
          <a:r>
            <a:rPr lang="en-GB" sz="1800" kern="1200" dirty="0"/>
            <a:t>- ‘’The person who is in control of the land is the individual who is liable for the damage.’’</a:t>
          </a:r>
          <a:endParaRPr lang="en-US" sz="1800" kern="1200" dirty="0"/>
        </a:p>
      </dsp:txBody>
      <dsp:txXfrm>
        <a:off x="602771" y="1958275"/>
        <a:ext cx="9455628" cy="521880"/>
      </dsp:txXfrm>
    </dsp:sp>
    <dsp:sp modelId="{39C5B9E2-D2EA-4CC4-9D0A-A9FE83F6669C}">
      <dsp:nvSpPr>
        <dsp:cNvPr id="0" name=""/>
        <dsp:cNvSpPr/>
      </dsp:nvSpPr>
      <dsp:spPr>
        <a:xfrm>
          <a:off x="0" y="2610625"/>
          <a:ext cx="10058399" cy="5218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32F5C6-526E-4FF1-822C-6E52C55C70AD}">
      <dsp:nvSpPr>
        <dsp:cNvPr id="0" name=""/>
        <dsp:cNvSpPr/>
      </dsp:nvSpPr>
      <dsp:spPr>
        <a:xfrm>
          <a:off x="157868" y="2728048"/>
          <a:ext cx="287034" cy="28703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FEAEE5-455E-4231-8E44-14AFC4336FA2}">
      <dsp:nvSpPr>
        <dsp:cNvPr id="0" name=""/>
        <dsp:cNvSpPr/>
      </dsp:nvSpPr>
      <dsp:spPr>
        <a:xfrm>
          <a:off x="602771" y="2610625"/>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00100">
            <a:lnSpc>
              <a:spcPct val="100000"/>
            </a:lnSpc>
            <a:spcBef>
              <a:spcPct val="0"/>
            </a:spcBef>
            <a:spcAft>
              <a:spcPct val="35000"/>
            </a:spcAft>
            <a:buNone/>
          </a:pPr>
          <a:r>
            <a:rPr lang="en-GB" sz="1800" kern="1200" dirty="0"/>
            <a:t>- Non- Natural – outside of original doings – more risk of damage.</a:t>
          </a:r>
          <a:r>
            <a:rPr lang="en-GB" sz="1800" kern="1200" dirty="0">
              <a:latin typeface="Tw Cen MT" panose="020F0302020204030204"/>
            </a:rPr>
            <a:t> </a:t>
          </a:r>
          <a:endParaRPr lang="en-US" sz="1800" kern="1200"/>
        </a:p>
      </dsp:txBody>
      <dsp:txXfrm>
        <a:off x="602771" y="2610625"/>
        <a:ext cx="9455628" cy="521880"/>
      </dsp:txXfrm>
    </dsp:sp>
    <dsp:sp modelId="{80A7626C-B40B-4B0D-A5FB-50238CAD51D2}">
      <dsp:nvSpPr>
        <dsp:cNvPr id="0" name=""/>
        <dsp:cNvSpPr/>
      </dsp:nvSpPr>
      <dsp:spPr>
        <a:xfrm>
          <a:off x="0" y="3262975"/>
          <a:ext cx="10058399" cy="52188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A533D8-0227-44B0-9A75-EB413086DBFB}">
      <dsp:nvSpPr>
        <dsp:cNvPr id="0" name=""/>
        <dsp:cNvSpPr/>
      </dsp:nvSpPr>
      <dsp:spPr>
        <a:xfrm>
          <a:off x="157868" y="3380398"/>
          <a:ext cx="287034" cy="28703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E33C85-24FB-41D7-B502-19A627AEE81B}">
      <dsp:nvSpPr>
        <dsp:cNvPr id="0" name=""/>
        <dsp:cNvSpPr/>
      </dsp:nvSpPr>
      <dsp:spPr>
        <a:xfrm>
          <a:off x="602771" y="3262975"/>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00100">
            <a:lnSpc>
              <a:spcPct val="100000"/>
            </a:lnSpc>
            <a:spcBef>
              <a:spcPct val="0"/>
            </a:spcBef>
            <a:spcAft>
              <a:spcPct val="35000"/>
            </a:spcAft>
            <a:buNone/>
          </a:pPr>
          <a:r>
            <a:rPr lang="en-GB" sz="1800" kern="1200" dirty="0"/>
            <a:t>- Certain elements will lead to dangerous damages.</a:t>
          </a:r>
          <a:r>
            <a:rPr lang="en-GB" sz="1800" kern="1200" dirty="0">
              <a:latin typeface="Tw Cen MT" panose="020F0302020204030204"/>
            </a:rPr>
            <a:t> </a:t>
          </a:r>
          <a:endParaRPr lang="en-US" sz="1800" kern="1200"/>
        </a:p>
      </dsp:txBody>
      <dsp:txXfrm>
        <a:off x="602771" y="3262975"/>
        <a:ext cx="9455628" cy="5218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0DC277-3D48-42E9-A827-B8CA48B51115}">
      <dsp:nvSpPr>
        <dsp:cNvPr id="0" name=""/>
        <dsp:cNvSpPr/>
      </dsp:nvSpPr>
      <dsp:spPr>
        <a:xfrm>
          <a:off x="785" y="0"/>
          <a:ext cx="3182540" cy="378608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364" tIns="0" rIns="314364" bIns="330200" numCol="1" spcCol="1270" anchor="t" anchorCtr="0">
          <a:noAutofit/>
        </a:bodyPr>
        <a:lstStyle/>
        <a:p>
          <a:pPr marL="0" lvl="0" indent="0" algn="l" defTabSz="1155700">
            <a:lnSpc>
              <a:spcPct val="90000"/>
            </a:lnSpc>
            <a:spcBef>
              <a:spcPct val="0"/>
            </a:spcBef>
            <a:spcAft>
              <a:spcPct val="35000"/>
            </a:spcAft>
            <a:buNone/>
          </a:pPr>
          <a:r>
            <a:rPr lang="en-GB" sz="2600" kern="1200"/>
            <a:t>- Research two cases relating to public nuisance. </a:t>
          </a:r>
          <a:endParaRPr lang="en-US" sz="2600" kern="1200"/>
        </a:p>
      </dsp:txBody>
      <dsp:txXfrm>
        <a:off x="785" y="1514431"/>
        <a:ext cx="3182540" cy="2271648"/>
      </dsp:txXfrm>
    </dsp:sp>
    <dsp:sp modelId="{3E4505F4-CE2B-4447-8BD1-3DBB501A30B4}">
      <dsp:nvSpPr>
        <dsp:cNvPr id="0" name=""/>
        <dsp:cNvSpPr/>
      </dsp:nvSpPr>
      <dsp:spPr>
        <a:xfrm>
          <a:off x="785" y="0"/>
          <a:ext cx="3182540" cy="15144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14364" tIns="165100" rIns="31436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785" y="0"/>
        <a:ext cx="3182540" cy="1514432"/>
      </dsp:txXfrm>
    </dsp:sp>
    <dsp:sp modelId="{A2AF1784-133F-41DE-8A9F-2AF53D7985EA}">
      <dsp:nvSpPr>
        <dsp:cNvPr id="0" name=""/>
        <dsp:cNvSpPr/>
      </dsp:nvSpPr>
      <dsp:spPr>
        <a:xfrm>
          <a:off x="3437929" y="0"/>
          <a:ext cx="3182540" cy="3786080"/>
        </a:xfrm>
        <a:prstGeom prst="rect">
          <a:avLst/>
        </a:prstGeom>
        <a:solidFill>
          <a:schemeClr val="accent2">
            <a:hueOff val="-9298478"/>
            <a:satOff val="-822"/>
            <a:lumOff val="-392"/>
            <a:alphaOff val="0"/>
          </a:schemeClr>
        </a:solidFill>
        <a:ln w="15875" cap="flat" cmpd="sng" algn="ctr">
          <a:solidFill>
            <a:schemeClr val="accent2">
              <a:hueOff val="-9298478"/>
              <a:satOff val="-822"/>
              <a:lumOff val="-39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364" tIns="0" rIns="314364" bIns="330200" numCol="1" spcCol="1270" anchor="t" anchorCtr="0">
          <a:noAutofit/>
        </a:bodyPr>
        <a:lstStyle/>
        <a:p>
          <a:pPr marL="0" lvl="0" indent="0" algn="l" defTabSz="1155700">
            <a:lnSpc>
              <a:spcPct val="90000"/>
            </a:lnSpc>
            <a:spcBef>
              <a:spcPct val="0"/>
            </a:spcBef>
            <a:spcAft>
              <a:spcPct val="35000"/>
            </a:spcAft>
            <a:buNone/>
          </a:pPr>
          <a:r>
            <a:rPr lang="en-GB" sz="2600" kern="1200" dirty="0"/>
            <a:t>- What are the facts of the case?</a:t>
          </a:r>
          <a:endParaRPr lang="en-US" sz="2600" kern="1200" dirty="0"/>
        </a:p>
      </dsp:txBody>
      <dsp:txXfrm>
        <a:off x="3437929" y="1514431"/>
        <a:ext cx="3182540" cy="2271648"/>
      </dsp:txXfrm>
    </dsp:sp>
    <dsp:sp modelId="{C8A7C6AA-49D7-41F6-B67E-D997CE3F6BCF}">
      <dsp:nvSpPr>
        <dsp:cNvPr id="0" name=""/>
        <dsp:cNvSpPr/>
      </dsp:nvSpPr>
      <dsp:spPr>
        <a:xfrm>
          <a:off x="3437929" y="0"/>
          <a:ext cx="3182540" cy="15144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14364" tIns="165100" rIns="31436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437929" y="0"/>
        <a:ext cx="3182540" cy="1514432"/>
      </dsp:txXfrm>
    </dsp:sp>
    <dsp:sp modelId="{46CA318E-6341-4D06-A930-EB14592BDAAB}">
      <dsp:nvSpPr>
        <dsp:cNvPr id="0" name=""/>
        <dsp:cNvSpPr/>
      </dsp:nvSpPr>
      <dsp:spPr>
        <a:xfrm>
          <a:off x="6875073" y="0"/>
          <a:ext cx="3182540" cy="3786080"/>
        </a:xfrm>
        <a:prstGeom prst="rect">
          <a:avLst/>
        </a:prstGeom>
        <a:solidFill>
          <a:schemeClr val="accent2">
            <a:hueOff val="-18596957"/>
            <a:satOff val="-1645"/>
            <a:lumOff val="-784"/>
            <a:alphaOff val="0"/>
          </a:schemeClr>
        </a:solidFill>
        <a:ln w="15875" cap="flat" cmpd="sng" algn="ctr">
          <a:solidFill>
            <a:schemeClr val="accent2">
              <a:hueOff val="-18596957"/>
              <a:satOff val="-1645"/>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364" tIns="0" rIns="314364" bIns="330200" numCol="1" spcCol="1270" anchor="t" anchorCtr="0">
          <a:noAutofit/>
        </a:bodyPr>
        <a:lstStyle/>
        <a:p>
          <a:pPr marL="0" lvl="0" indent="0" algn="l" defTabSz="1155700">
            <a:lnSpc>
              <a:spcPct val="90000"/>
            </a:lnSpc>
            <a:spcBef>
              <a:spcPct val="0"/>
            </a:spcBef>
            <a:spcAft>
              <a:spcPct val="35000"/>
            </a:spcAft>
            <a:buNone/>
          </a:pPr>
          <a:r>
            <a:rPr lang="en-GB" sz="2600" kern="1200" dirty="0"/>
            <a:t>- Feedback to the rest of the group.</a:t>
          </a:r>
          <a:endParaRPr lang="en-US" sz="2600" kern="1200" dirty="0"/>
        </a:p>
      </dsp:txBody>
      <dsp:txXfrm>
        <a:off x="6875073" y="1514431"/>
        <a:ext cx="3182540" cy="2271648"/>
      </dsp:txXfrm>
    </dsp:sp>
    <dsp:sp modelId="{34D7E732-32D3-4255-890A-54897C638A09}">
      <dsp:nvSpPr>
        <dsp:cNvPr id="0" name=""/>
        <dsp:cNvSpPr/>
      </dsp:nvSpPr>
      <dsp:spPr>
        <a:xfrm>
          <a:off x="6875073" y="0"/>
          <a:ext cx="3182540" cy="15144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14364" tIns="165100" rIns="31436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6875073" y="0"/>
        <a:ext cx="3182540" cy="15144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C2A06D0D-4368-4831-B1FC-DA302E920E48}" type="datetimeFigureOut">
              <a:rPr lang="en-GB" smtClean="0"/>
              <a:t>05/11/2024</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35A9B7D5-924A-48F3-9D13-A8511D75F271}" type="slidenum">
              <a:rPr lang="en-GB" smtClean="0"/>
              <a:t>‹#›</a:t>
            </a:fld>
            <a:endParaRPr lang="en-GB"/>
          </a:p>
        </p:txBody>
      </p:sp>
    </p:spTree>
    <p:extLst>
      <p:ext uri="{BB962C8B-B14F-4D97-AF65-F5344CB8AC3E}">
        <p14:creationId xmlns:p14="http://schemas.microsoft.com/office/powerpoint/2010/main" val="499563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youtube.com/watch?si=kOwo5YnCVof0PQey&amp;embeds_referring_euri=https%3A%2F%2Fwww.bing.com%2F&amp;embeds_referring_origin=https%3A%2F%2Fwww.bing.com&amp;source_ve_path=Mjg2NjQsMTY0NTA2&amp;v=cCXYhNgd8D4&amp;feature=youtu.be"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3</a:t>
            </a:fld>
            <a:endParaRPr lang="en-GB"/>
          </a:p>
        </p:txBody>
      </p:sp>
    </p:spTree>
    <p:extLst>
      <p:ext uri="{BB962C8B-B14F-4D97-AF65-F5344CB8AC3E}">
        <p14:creationId xmlns:p14="http://schemas.microsoft.com/office/powerpoint/2010/main" val="2040546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313537"/>
                </a:solidFill>
                <a:effectLst/>
                <a:latin typeface="Inter"/>
              </a:rPr>
              <a:t>Today we are going to consider land-based torts of trespass to land and nuisance. </a:t>
            </a:r>
          </a:p>
          <a:p>
            <a:pPr algn="l" fontAlgn="base"/>
            <a:endParaRPr lang="en-GB" b="0" i="0" dirty="0">
              <a:solidFill>
                <a:srgbClr val="313537"/>
              </a:solidFill>
              <a:effectLst/>
              <a:latin typeface="Inter"/>
            </a:endParaRPr>
          </a:p>
          <a:p>
            <a:pPr algn="l" fontAlgn="base"/>
            <a:r>
              <a:rPr lang="en-GB" b="0" i="0" dirty="0">
                <a:solidFill>
                  <a:srgbClr val="313537"/>
                </a:solidFill>
                <a:effectLst/>
                <a:latin typeface="Inter"/>
              </a:rPr>
              <a:t>We have focused on common law of negligence and its application to statutory regimes such as employers liability, occupiers liability, highway authorities statutory duties of care. Whilst these torts aim to protect both our personal and economic rights and our personal property.</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4</a:t>
            </a:fld>
            <a:endParaRPr lang="en-GB"/>
          </a:p>
        </p:txBody>
      </p:sp>
    </p:spTree>
    <p:extLst>
      <p:ext uri="{BB962C8B-B14F-4D97-AF65-F5344CB8AC3E}">
        <p14:creationId xmlns:p14="http://schemas.microsoft.com/office/powerpoint/2010/main" val="1164007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313537"/>
                </a:solidFill>
                <a:effectLst/>
                <a:latin typeface="Inter"/>
              </a:rPr>
              <a:t>Trespass to land and nuisance focus on protecting the ‘real’ property we own and our enjoyment of it.</a:t>
            </a:r>
          </a:p>
          <a:p>
            <a:pPr algn="l" fontAlgn="base"/>
            <a:endParaRPr lang="en-GB" b="0" i="0" dirty="0">
              <a:solidFill>
                <a:srgbClr val="313537"/>
              </a:solidFill>
              <a:effectLst/>
              <a:latin typeface="Inter"/>
            </a:endParaRPr>
          </a:p>
          <a:p>
            <a:pPr algn="l" fontAlgn="base"/>
            <a:r>
              <a:rPr lang="en-GB" b="0" i="0" dirty="0">
                <a:solidFill>
                  <a:srgbClr val="313537"/>
                </a:solidFill>
                <a:effectLst/>
                <a:latin typeface="Inter"/>
              </a:rPr>
              <a:t>There is a further cause of action known as the rule in Rylands v Fletcher which seeks to protect land from specific damage which is caused by the escape of dangerous or mischievous things on a neighbouring landowner's property. This is regarded as a species of nuisance, though given its strict liability nature it has developed as a cause of action in its own right with its own rules. </a:t>
            </a:r>
          </a:p>
          <a:p>
            <a:endParaRPr lang="en-GB" dirty="0"/>
          </a:p>
          <a:p>
            <a:r>
              <a:rPr lang="en-GB" b="0" i="0" dirty="0">
                <a:solidFill>
                  <a:srgbClr val="FFFFFF"/>
                </a:solidFill>
                <a:effectLst/>
                <a:latin typeface="Inter"/>
              </a:rPr>
              <a:t>Whist both trespass to land and nuisance, including the rule in </a:t>
            </a:r>
            <a:r>
              <a:rPr lang="en-GB" b="1" i="1" dirty="0">
                <a:solidFill>
                  <a:srgbClr val="FFFFFF"/>
                </a:solidFill>
                <a:effectLst/>
                <a:latin typeface="var(--font-family-head)"/>
              </a:rPr>
              <a:t>Rylands v Fletcher</a:t>
            </a:r>
            <a:r>
              <a:rPr lang="en-GB" b="0" i="0" dirty="0">
                <a:solidFill>
                  <a:srgbClr val="FFFFFF"/>
                </a:solidFill>
                <a:effectLst/>
                <a:latin typeface="Inter"/>
              </a:rPr>
              <a:t>, seek to protect the same or similar interests, they are distinct and separate torts so we shall deal with them in turn. We will also consider two separate case studies to illustrate the different torts</a:t>
            </a:r>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5</a:t>
            </a:fld>
            <a:endParaRPr lang="en-GB"/>
          </a:p>
        </p:txBody>
      </p:sp>
    </p:spTree>
    <p:extLst>
      <p:ext uri="{BB962C8B-B14F-4D97-AF65-F5344CB8AC3E}">
        <p14:creationId xmlns:p14="http://schemas.microsoft.com/office/powerpoint/2010/main" val="3916992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313537"/>
                </a:solidFill>
                <a:effectLst/>
                <a:latin typeface="Inter"/>
              </a:rPr>
              <a:t>As you may recall from the introduction to tort at your very first lecture, we can use the concept of trespass to refer to not only interferences with one’s land and things, but also with one’s person (trespass to the person), although today we are only going to consider the tort in relation to land.</a:t>
            </a:r>
          </a:p>
          <a:p>
            <a:pPr algn="l" fontAlgn="base"/>
            <a:endParaRPr lang="en-GB" b="0" i="0" dirty="0">
              <a:solidFill>
                <a:srgbClr val="313537"/>
              </a:solidFill>
              <a:effectLst/>
              <a:latin typeface="Inter"/>
            </a:endParaRPr>
          </a:p>
          <a:p>
            <a:pPr algn="l" fontAlgn="base"/>
            <a:r>
              <a:rPr lang="en-GB" b="0" i="0" dirty="0">
                <a:solidFill>
                  <a:srgbClr val="313537"/>
                </a:solidFill>
                <a:effectLst/>
                <a:latin typeface="Inter"/>
              </a:rPr>
              <a:t>You have a case study on the story board so please do go back and consider this if you have not done so already. </a:t>
            </a:r>
          </a:p>
          <a:p>
            <a:endParaRPr lang="en-GB" b="0" i="0" dirty="0">
              <a:solidFill>
                <a:srgbClr val="313537"/>
              </a:solidFill>
              <a:effectLst/>
              <a:latin typeface="Inter"/>
            </a:endParaRPr>
          </a:p>
          <a:p>
            <a:r>
              <a:rPr lang="en-GB" b="0" i="0" dirty="0">
                <a:solidFill>
                  <a:srgbClr val="313537"/>
                </a:solidFill>
                <a:effectLst/>
                <a:latin typeface="Inter"/>
              </a:rPr>
              <a:t>In the UK, every piece of land belongs to somebody. If you go on land without the owner’s permission, you are trespassing unless there </a:t>
            </a:r>
            <a:r>
              <a:rPr lang="en-GB" dirty="0"/>
              <a:t>is some right of access for the public </a:t>
            </a:r>
            <a:r>
              <a:rPr lang="en-GB" b="1" u="sng" dirty="0"/>
              <a:t>OR </a:t>
            </a:r>
            <a:r>
              <a:rPr lang="en-GB" b="0" u="none" dirty="0"/>
              <a:t>if you have acquired a personal right to pass over the land to reach some land of your own i.e. an easement. </a:t>
            </a:r>
            <a:r>
              <a:rPr lang="en-GB" dirty="0"/>
              <a:t> </a:t>
            </a:r>
          </a:p>
          <a:p>
            <a:endParaRPr lang="en-GB" dirty="0"/>
          </a:p>
          <a:p>
            <a:r>
              <a:rPr lang="en-GB" dirty="0"/>
              <a:t>Trespass to land is a civil wrong . However, certain forms of trespassing, generally those which involve squatters, raves and hunt saboteurs are covered by criminal law. There are offences under the Criminal Justice and Public Order Act 1994 of trespassing on land and trespassing with vehicles, which is outside the scope of this course book.</a:t>
            </a:r>
          </a:p>
          <a:p>
            <a:endParaRPr lang="en-GB" dirty="0"/>
          </a:p>
          <a:p>
            <a:r>
              <a:rPr lang="en-GB" dirty="0"/>
              <a:t>All forms of trespass, whether to person or land or goods, are said to share certain characteristics.</a:t>
            </a:r>
          </a:p>
          <a:p>
            <a:endParaRPr lang="en-GB" dirty="0"/>
          </a:p>
          <a:p>
            <a:r>
              <a:rPr lang="en-GB" dirty="0"/>
              <a:t>(1)   A trespass is actionable per se (without proof of damage).</a:t>
            </a:r>
          </a:p>
          <a:p>
            <a:endParaRPr lang="en-GB" dirty="0"/>
          </a:p>
          <a:p>
            <a:r>
              <a:rPr lang="en-GB" dirty="0"/>
              <a:t>(2)   A trespass is committed by a direct and immediate interference with the protected interest of the claimant in possession (bodily security, land or goods).</a:t>
            </a:r>
          </a:p>
          <a:p>
            <a:endParaRPr lang="en-GB" dirty="0"/>
          </a:p>
          <a:p>
            <a:r>
              <a:rPr lang="en-GB" dirty="0"/>
              <a:t>(3)   The act that constitutes the trespass is committed intentionally.</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6</a:t>
            </a:fld>
            <a:endParaRPr lang="en-GB"/>
          </a:p>
        </p:txBody>
      </p:sp>
    </p:spTree>
    <p:extLst>
      <p:ext uri="{BB962C8B-B14F-4D97-AF65-F5344CB8AC3E}">
        <p14:creationId xmlns:p14="http://schemas.microsoft.com/office/powerpoint/2010/main" val="1163109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tort is completely different to the tort of negligence, which requires proof of damage before a claim can be successful. </a:t>
            </a:r>
          </a:p>
          <a:p>
            <a:endParaRPr lang="en-GB" dirty="0"/>
          </a:p>
          <a:p>
            <a:r>
              <a:rPr lang="en-GB" dirty="0"/>
              <a:t>Trespass is actionable without the need for the claimant to prove that they have suffered any damage (Entick v Carrington (1765)). This is particularly relevant in cases where a landowner wishes to prevent persistent trespassing, for example, in a boundary dispute with a neighbour or a dispute concerning a right of way; they can seek a remedy, whether or not any damage has been done to the land. Whilst only nominal damages will be awarded to a claimant who cannot prove any damage, the main aim of a claim for trespass is likely to be to obtain an injunction to prevent further occurrences. </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7</a:t>
            </a:fld>
            <a:endParaRPr lang="en-GB"/>
          </a:p>
        </p:txBody>
      </p:sp>
    </p:spTree>
    <p:extLst>
      <p:ext uri="{BB962C8B-B14F-4D97-AF65-F5344CB8AC3E}">
        <p14:creationId xmlns:p14="http://schemas.microsoft.com/office/powerpoint/2010/main" val="2773924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313537"/>
                </a:solidFill>
                <a:effectLst/>
                <a:latin typeface="Inter"/>
              </a:rPr>
              <a:t>The most obvious example of direct and immediate interference is simply walking across someone else’s land, though even the slightest of intrusions will suffice. For example, in </a:t>
            </a:r>
            <a:r>
              <a:rPr lang="en-GB" b="1" i="1" dirty="0" err="1">
                <a:solidFill>
                  <a:srgbClr val="313537"/>
                </a:solidFill>
                <a:effectLst/>
                <a:latin typeface="var(--font-family-body)"/>
              </a:rPr>
              <a:t>Westripp</a:t>
            </a:r>
            <a:r>
              <a:rPr lang="en-GB" b="1" i="1" dirty="0">
                <a:solidFill>
                  <a:srgbClr val="313537"/>
                </a:solidFill>
                <a:effectLst/>
                <a:latin typeface="var(--font-family-body)"/>
              </a:rPr>
              <a:t> v Baldock [1938]</a:t>
            </a:r>
            <a:r>
              <a:rPr lang="en-GB" b="0" i="0" dirty="0">
                <a:solidFill>
                  <a:srgbClr val="313537"/>
                </a:solidFill>
                <a:effectLst/>
                <a:latin typeface="Inter"/>
              </a:rPr>
              <a:t> it was a trespass when the defendant placed his ladder against the claimant’s wall. We shall also see that placing objects on land will meet this requirement.</a:t>
            </a:r>
          </a:p>
          <a:p>
            <a:pPr algn="l" fontAlgn="base"/>
            <a:endParaRPr lang="en-GB" b="0" i="0" dirty="0">
              <a:solidFill>
                <a:srgbClr val="313537"/>
              </a:solidFill>
              <a:effectLst/>
              <a:latin typeface="Inter"/>
            </a:endParaRPr>
          </a:p>
          <a:p>
            <a:pPr algn="l" fontAlgn="base"/>
            <a:r>
              <a:rPr lang="en-GB" b="0" i="0" dirty="0">
                <a:solidFill>
                  <a:srgbClr val="313537"/>
                </a:solidFill>
                <a:effectLst/>
                <a:latin typeface="Inter"/>
              </a:rPr>
              <a:t>A trespass is actionable only by a person who is in</a:t>
            </a:r>
            <a:r>
              <a:rPr lang="en-GB" b="1" i="0" dirty="0">
                <a:solidFill>
                  <a:srgbClr val="313537"/>
                </a:solidFill>
                <a:effectLst/>
                <a:latin typeface="var(--font-family-body)"/>
              </a:rPr>
              <a:t> possession</a:t>
            </a:r>
            <a:r>
              <a:rPr lang="en-GB" b="0" i="0" dirty="0">
                <a:solidFill>
                  <a:srgbClr val="313537"/>
                </a:solidFill>
                <a:effectLst/>
                <a:latin typeface="Inter"/>
              </a:rPr>
              <a:t> of the land. Possession includes entitlement to immediate and exclusive possession. A landlord cannot therefore sue for trespass (as the tenant is the person in possession) unless they can prove that actual harm has been caused to the property which has damaged the value of their reversionary interest</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8</a:t>
            </a:fld>
            <a:endParaRPr lang="en-GB"/>
          </a:p>
        </p:txBody>
      </p:sp>
    </p:spTree>
    <p:extLst>
      <p:ext uri="{BB962C8B-B14F-4D97-AF65-F5344CB8AC3E}">
        <p14:creationId xmlns:p14="http://schemas.microsoft.com/office/powerpoint/2010/main" val="1507338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FFFFFF"/>
                </a:solidFill>
                <a:effectLst/>
                <a:latin typeface="var(--font-family-head)"/>
              </a:rPr>
              <a:t>Most trespasses to land are intentional in the sense that the defendant intended to be on the land in question, whether or not they knew to whom the land belonged. It is no defence that the defendant had lost their way or believed the land to be theirs. In </a:t>
            </a:r>
            <a:r>
              <a:rPr lang="en-GB" b="1" i="1" dirty="0">
                <a:solidFill>
                  <a:srgbClr val="FFFFFF"/>
                </a:solidFill>
                <a:effectLst/>
                <a:latin typeface="var(--font-family-head)"/>
              </a:rPr>
              <a:t>Conway v George Wimpey &amp; Co Ltd [1951]</a:t>
            </a:r>
            <a:r>
              <a:rPr lang="en-GB" b="0" i="0" dirty="0">
                <a:solidFill>
                  <a:srgbClr val="FFFFFF"/>
                </a:solidFill>
                <a:effectLst/>
                <a:latin typeface="var(--font-family-head)"/>
              </a:rPr>
              <a:t> the claimant contractor working on an aerodrome injured his leg which had to be amputated after flagging a lift with the defendant’s employee on a works bus. The employee had been expressly forbidden to give lifts to anybody other than employees of the defendant. Whilst this was primarily a case about vicarious liability it was held that the claimant was a trespasser regardless of whether or not he knew he was trespassing / permission to be on the bus.</a:t>
            </a:r>
            <a:endParaRPr lang="en-GB" b="0" i="0" dirty="0">
              <a:solidFill>
                <a:srgbClr val="FFFFFF"/>
              </a:solidFill>
              <a:effectLst/>
              <a:latin typeface="Inter"/>
            </a:endParaRPr>
          </a:p>
          <a:p>
            <a:endParaRPr lang="en-GB" dirty="0"/>
          </a:p>
          <a:p>
            <a:r>
              <a:rPr lang="en-GB" dirty="0"/>
              <a:t>If a person’s presence on the land is involuntary, as in the situation where A and B pick up X bodily and throw them onto the claimant’s land, then A and B commit the tort of trespass and not X. In cases of cars unintentionally moving from the public highway onto adjacent land, it is questionable whether the action must be brought in negligence or can be brought in trespass, but in </a:t>
            </a:r>
            <a:r>
              <a:rPr lang="en-GB" b="1" dirty="0"/>
              <a:t>League Against Cruel Sports v Scott [1986</a:t>
            </a:r>
            <a:r>
              <a:rPr lang="en-GB" dirty="0"/>
              <a:t>] it was held at first instance that where a hunt entered land after permission had been refused, the master of the hunt was liable in trespass if the hounds had been intentionally or negligently allowed to enter the claimant’s land. If the decision is correct, it means that the tort may be committed negligently.</a:t>
            </a:r>
          </a:p>
          <a:p>
            <a:endParaRPr lang="en-GB" dirty="0"/>
          </a:p>
          <a:p>
            <a:r>
              <a:rPr lang="en-GB" dirty="0"/>
              <a:t>Identifying who is a trespasser is essential in other areas of tortious liability, for example, in order to decide whether a claim arises under OLA 1957 or 1984.</a:t>
            </a:r>
          </a:p>
        </p:txBody>
      </p:sp>
      <p:sp>
        <p:nvSpPr>
          <p:cNvPr id="4" name="Slide Number Placeholder 3"/>
          <p:cNvSpPr>
            <a:spLocks noGrp="1"/>
          </p:cNvSpPr>
          <p:nvPr>
            <p:ph type="sldNum" sz="quarter" idx="5"/>
          </p:nvPr>
        </p:nvSpPr>
        <p:spPr/>
        <p:txBody>
          <a:bodyPr/>
          <a:lstStyle/>
          <a:p>
            <a:fld id="{35A9B7D5-924A-48F3-9D13-A8511D75F271}" type="slidenum">
              <a:rPr lang="en-GB" smtClean="0"/>
              <a:t>9</a:t>
            </a:fld>
            <a:endParaRPr lang="en-GB"/>
          </a:p>
        </p:txBody>
      </p:sp>
    </p:spTree>
    <p:extLst>
      <p:ext uri="{BB962C8B-B14F-4D97-AF65-F5344CB8AC3E}">
        <p14:creationId xmlns:p14="http://schemas.microsoft.com/office/powerpoint/2010/main" val="38516466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13537"/>
                </a:solidFill>
                <a:effectLst/>
                <a:latin typeface="Inter"/>
              </a:rPr>
              <a:t>This image shows how trespass to land may be committed in a number of situations.</a:t>
            </a:r>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10</a:t>
            </a:fld>
            <a:endParaRPr lang="en-GB"/>
          </a:p>
        </p:txBody>
      </p:sp>
    </p:spTree>
    <p:extLst>
      <p:ext uri="{BB962C8B-B14F-4D97-AF65-F5344CB8AC3E}">
        <p14:creationId xmlns:p14="http://schemas.microsoft.com/office/powerpoint/2010/main" val="1379042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FFFFFF"/>
                </a:solidFill>
                <a:effectLst/>
                <a:latin typeface="Inter"/>
              </a:rPr>
              <a:t>The slightest crossing of the boundary will suffice – for example, putting a hand through an open window or by placing your body or an object on the claimant’s land.</a:t>
            </a:r>
          </a:p>
          <a:p>
            <a:endParaRPr lang="en-GB" b="0" i="0" dirty="0">
              <a:solidFill>
                <a:srgbClr val="FFFFFF"/>
              </a:solidFill>
              <a:effectLst/>
              <a:latin typeface="Inter"/>
            </a:endParaRPr>
          </a:p>
          <a:p>
            <a:r>
              <a:rPr lang="en-GB" dirty="0"/>
              <a:t>As a general rule the person who owns the land also owns the sky above and the soil beneath. Trespass can therefore be committed by digging a tunnel under land or by interfering with the airspace.</a:t>
            </a:r>
          </a:p>
          <a:p>
            <a:endParaRPr lang="en-GB" dirty="0"/>
          </a:p>
          <a:p>
            <a:r>
              <a:rPr lang="en-GB" dirty="0"/>
              <a:t>Parliament recognised a particular problem which can arise when one landowner needs to enter neighbouring property in order to carry out necessary works to the buildings on their own land. The Access to Neighbouring Land Act 1992 makes provision for such a landowner to apply to the court for an access order which, if granted, will identify a fixed area of the adjoining land to which the rights of entry will apply and also the terms on which this defined access is to be made available. No charge is made for this access if the works are to residential land. In this manner the tort of trespass to land does not prevent the necessary work being undertaken</a:t>
            </a:r>
          </a:p>
        </p:txBody>
      </p:sp>
      <p:sp>
        <p:nvSpPr>
          <p:cNvPr id="4" name="Slide Number Placeholder 3"/>
          <p:cNvSpPr>
            <a:spLocks noGrp="1"/>
          </p:cNvSpPr>
          <p:nvPr>
            <p:ph type="sldNum" sz="quarter" idx="5"/>
          </p:nvPr>
        </p:nvSpPr>
        <p:spPr/>
        <p:txBody>
          <a:bodyPr/>
          <a:lstStyle/>
          <a:p>
            <a:fld id="{35A9B7D5-924A-48F3-9D13-A8511D75F271}" type="slidenum">
              <a:rPr lang="en-GB" smtClean="0"/>
              <a:t>11</a:t>
            </a:fld>
            <a:endParaRPr lang="en-GB"/>
          </a:p>
        </p:txBody>
      </p:sp>
    </p:spTree>
    <p:extLst>
      <p:ext uri="{BB962C8B-B14F-4D97-AF65-F5344CB8AC3E}">
        <p14:creationId xmlns:p14="http://schemas.microsoft.com/office/powerpoint/2010/main" val="1677262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12</a:t>
            </a:fld>
            <a:endParaRPr lang="en-GB"/>
          </a:p>
        </p:txBody>
      </p:sp>
    </p:spTree>
    <p:extLst>
      <p:ext uri="{BB962C8B-B14F-4D97-AF65-F5344CB8AC3E}">
        <p14:creationId xmlns:p14="http://schemas.microsoft.com/office/powerpoint/2010/main" val="3709401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13</a:t>
            </a:fld>
            <a:endParaRPr lang="en-GB"/>
          </a:p>
        </p:txBody>
      </p:sp>
    </p:spTree>
    <p:extLst>
      <p:ext uri="{BB962C8B-B14F-4D97-AF65-F5344CB8AC3E}">
        <p14:creationId xmlns:p14="http://schemas.microsoft.com/office/powerpoint/2010/main" val="2018592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Traditionally, it was the owner of the subsoil who had a right to claim in trespass on the highway for acts that went beyond ordinary passage, and this was held to be the owner of the land which abuts the highway </a:t>
            </a:r>
            <a:r>
              <a:rPr lang="en-GB" b="1" dirty="0"/>
              <a:t>(Tithe Redemption Commission v Runcorn UDC [1954]).</a:t>
            </a:r>
          </a:p>
          <a:p>
            <a:endParaRPr lang="en-GB" dirty="0"/>
          </a:p>
          <a:p>
            <a:r>
              <a:rPr lang="en-GB" dirty="0"/>
              <a:t>It had been held previously that using a public highway to obstruct shooting on the adjacent private land is a trespass, as in </a:t>
            </a:r>
            <a:r>
              <a:rPr lang="en-GB" b="1" dirty="0"/>
              <a:t>Harrison v Duke of Rutland [1893]</a:t>
            </a:r>
            <a:r>
              <a:rPr lang="en-GB" dirty="0"/>
              <a:t> or using it in order to gain inside information on racehorse trials as was held in </a:t>
            </a:r>
            <a:r>
              <a:rPr lang="en-GB" b="1" dirty="0"/>
              <a:t>Hickman v </a:t>
            </a:r>
            <a:r>
              <a:rPr lang="en-GB" b="1" dirty="0" err="1"/>
              <a:t>Maisey</a:t>
            </a:r>
            <a:r>
              <a:rPr lang="en-GB" b="1" dirty="0"/>
              <a:t> [1900].</a:t>
            </a:r>
          </a:p>
          <a:p>
            <a:endParaRPr lang="en-GB" dirty="0"/>
          </a:p>
          <a:p>
            <a:r>
              <a:rPr lang="en-GB" dirty="0"/>
              <a:t>However, this must be considered in light of the decision </a:t>
            </a:r>
            <a:r>
              <a:rPr lang="en-GB" b="1" dirty="0"/>
              <a:t>in DPP v Jones [1999],</a:t>
            </a:r>
            <a:r>
              <a:rPr lang="en-GB" dirty="0"/>
              <a:t> which was a case regarding criminal trespassory assembly under the Public Order Act 1986. The case involved a civil law issue regarding the meaning of the trespass and the House of Lords held that it was not a trespass to participate in a peaceful assembly on a highway so long as it was reasonable and caused no obstruction. It was suggested that any reasonable use of the highway not involving nuisance or obstruction was lawful</a:t>
            </a:r>
          </a:p>
        </p:txBody>
      </p:sp>
      <p:sp>
        <p:nvSpPr>
          <p:cNvPr id="4" name="Slide Number Placeholder 3"/>
          <p:cNvSpPr>
            <a:spLocks noGrp="1"/>
          </p:cNvSpPr>
          <p:nvPr>
            <p:ph type="sldNum" sz="quarter" idx="5"/>
          </p:nvPr>
        </p:nvSpPr>
        <p:spPr/>
        <p:txBody>
          <a:bodyPr/>
          <a:lstStyle/>
          <a:p>
            <a:fld id="{35A9B7D5-924A-48F3-9D13-A8511D75F271}" type="slidenum">
              <a:rPr lang="en-GB" smtClean="0"/>
              <a:t>14</a:t>
            </a:fld>
            <a:endParaRPr lang="en-GB"/>
          </a:p>
        </p:txBody>
      </p:sp>
    </p:spTree>
    <p:extLst>
      <p:ext uri="{BB962C8B-B14F-4D97-AF65-F5344CB8AC3E}">
        <p14:creationId xmlns:p14="http://schemas.microsoft.com/office/powerpoint/2010/main" val="1547563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License - Trespass is not committed if the defendant enters the claimant’s land with the claimant’s express or implied permission, so any member of the public has an implied licence to approach premises with a legitimate enquiry, even if that enquiry has nothing to do with the occupier’s business or interests.</a:t>
            </a:r>
          </a:p>
          <a:p>
            <a:endParaRPr lang="en-GB" dirty="0"/>
          </a:p>
          <a:p>
            <a:r>
              <a:rPr lang="en-GB" dirty="0"/>
              <a:t>The licence exists unless the defendant has exceeded the terms of the licence or the claimant has legally revoked the licence. Certain notices (e.g. “Keep Out”) or clear words used by the occupier will indicate that the implied licence has been revoked. A licensee must be given a reasonable time to leave the land on revocation of the licence (</a:t>
            </a:r>
            <a:r>
              <a:rPr lang="en-GB" b="1" dirty="0"/>
              <a:t>Robson v Hallett [1967]).</a:t>
            </a:r>
          </a:p>
          <a:p>
            <a:endParaRPr lang="en-GB" b="1" dirty="0"/>
          </a:p>
          <a:p>
            <a:r>
              <a:rPr lang="en-GB" b="0" dirty="0"/>
              <a:t>Justification by Law - Acts which would otherwise be trespass are not so when justification is provided by law. For example, the police have powers under Police and Criminal Evidence Act 1984 (PACE 1984) to enter premises and search them, or to carry out an arrest. In such cases, it is important that the police act in accordance with the requirements of PACE 1984 if the defence is to be successful.</a:t>
            </a:r>
          </a:p>
          <a:p>
            <a:endParaRPr lang="en-GB" b="0" dirty="0"/>
          </a:p>
          <a:p>
            <a:r>
              <a:rPr lang="en-GB" b="0" dirty="0"/>
              <a:t>Necessity - It is a defence to show that it was necessary for the defendant to enter the claimant’s land. In </a:t>
            </a:r>
            <a:r>
              <a:rPr lang="en-GB" b="1" dirty="0"/>
              <a:t>Rigby v Chief Constable of Northamptonshire [1985</a:t>
            </a:r>
            <a:r>
              <a:rPr lang="en-GB" b="0" dirty="0"/>
              <a:t>] police fired a gas canister into the claimant’s shop to flush out a dangerous suspect. The canister started a fire and caused extensive damage to the shop. The claimant sued the police for trespass. The police raised the defence of necessity. It was held that necessity could be a defence to trespass, but only provided that there was no negligence on the part of the defendant in contributing to the state of necessity. In this case the police were found to have been negligent by firing the canister into the premises without having any firefighting equipment on hand, so the defence did not apply on the facts, and the police were liable.</a:t>
            </a:r>
          </a:p>
          <a:p>
            <a:endParaRPr lang="en-GB" b="0" dirty="0"/>
          </a:p>
          <a:p>
            <a:r>
              <a:rPr lang="en-GB" b="0" dirty="0"/>
              <a:t>When campaigners, protesting against crop tests for genetically modified foods, entered land and pulled up growing crops, they were not entitled to plead necessity or public interest when sued for trespass. On the facts, the Court of Appeal considered that the main purpose of the trespass was publicity for the cause of the trespassers </a:t>
            </a:r>
            <a:r>
              <a:rPr lang="en-GB" b="1" dirty="0"/>
              <a:t>(Monsanto v Tilly [1999]).</a:t>
            </a:r>
          </a:p>
        </p:txBody>
      </p:sp>
      <p:sp>
        <p:nvSpPr>
          <p:cNvPr id="4" name="Slide Number Placeholder 3"/>
          <p:cNvSpPr>
            <a:spLocks noGrp="1"/>
          </p:cNvSpPr>
          <p:nvPr>
            <p:ph type="sldNum" sz="quarter" idx="5"/>
          </p:nvPr>
        </p:nvSpPr>
        <p:spPr/>
        <p:txBody>
          <a:bodyPr/>
          <a:lstStyle/>
          <a:p>
            <a:fld id="{35A9B7D5-924A-48F3-9D13-A8511D75F271}" type="slidenum">
              <a:rPr lang="en-GB" smtClean="0"/>
              <a:t>15</a:t>
            </a:fld>
            <a:endParaRPr lang="en-GB"/>
          </a:p>
        </p:txBody>
      </p:sp>
    </p:spTree>
    <p:extLst>
      <p:ext uri="{BB962C8B-B14F-4D97-AF65-F5344CB8AC3E}">
        <p14:creationId xmlns:p14="http://schemas.microsoft.com/office/powerpoint/2010/main" val="3687207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table provides a useful summary of the elements of a claim in trespass to land.</a:t>
            </a:r>
          </a:p>
          <a:p>
            <a:endParaRPr lang="en-GB" dirty="0"/>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16</a:t>
            </a:fld>
            <a:endParaRPr lang="en-GB"/>
          </a:p>
        </p:txBody>
      </p:sp>
    </p:spTree>
    <p:extLst>
      <p:ext uri="{BB962C8B-B14F-4D97-AF65-F5344CB8AC3E}">
        <p14:creationId xmlns:p14="http://schemas.microsoft.com/office/powerpoint/2010/main" val="39651211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13537"/>
                </a:solidFill>
                <a:effectLst/>
                <a:latin typeface="Inter"/>
              </a:rPr>
              <a:t>The tort of private nuisance protects a person’s use and enjoyment of land, and the tort therefore operates mainly between neighbouring landowners. A public nuisance is principally a criminal offence but may also be actionable as a tort. A statutory nuisance is usually concerned with public health, and enforcement is charged to public bodies. The same conduct by the defendant may give rise to actions in any of the three varieties of nuisance. In this section, we shall consider only public and private nuisance.</a:t>
            </a:r>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17</a:t>
            </a:fld>
            <a:endParaRPr lang="en-GB"/>
          </a:p>
        </p:txBody>
      </p:sp>
    </p:spTree>
    <p:extLst>
      <p:ext uri="{BB962C8B-B14F-4D97-AF65-F5344CB8AC3E}">
        <p14:creationId xmlns:p14="http://schemas.microsoft.com/office/powerpoint/2010/main" val="779071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tort places a double emphasis 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unreasonable interference with the claimant’s protected interest; and</a:t>
            </a:r>
          </a:p>
          <a:p>
            <a:pPr marL="171450" indent="-171450">
              <a:buFont typeface="Arial" panose="020B0604020202020204" pitchFamily="34" charset="0"/>
              <a:buChar char="•"/>
            </a:pPr>
            <a:r>
              <a:rPr lang="en-GB" dirty="0"/>
              <a:t>a condition for which the defendant is responsible (i.e. the source of the nuisance).</a:t>
            </a:r>
          </a:p>
          <a:p>
            <a:pPr marL="171450" indent="-171450">
              <a:buFont typeface="Arial" panose="020B0604020202020204" pitchFamily="34" charset="0"/>
              <a:buChar char="•"/>
            </a:pPr>
            <a:r>
              <a:rPr lang="en-GB" dirty="0"/>
              <a:t>This should arise in some place over which the claimant does not have control, but the defendant need not be the occupier of the premises from which the nuisance comes. Sometimes the defendant is the creator of the nuisance or a landlord out of possession of the land.</a:t>
            </a:r>
          </a:p>
          <a:p>
            <a:endParaRPr lang="en-GB" dirty="0"/>
          </a:p>
          <a:p>
            <a:r>
              <a:rPr lang="en-GB" dirty="0"/>
              <a:t>The court must decide whether the defendant has caused, adopted or continued an unreasonable interference with the claimant’s use and enjoyment of their land. Ultimately a balance must be struck between the conflicting interests of neighbours – some degree of give and take is necessary.</a:t>
            </a:r>
          </a:p>
          <a:p>
            <a:endParaRPr lang="en-GB" dirty="0"/>
          </a:p>
          <a:p>
            <a:r>
              <a:rPr lang="en-GB" dirty="0"/>
              <a:t>Here are the requirements and elements of a claim in private nuisance:</a:t>
            </a:r>
          </a:p>
          <a:p>
            <a:endParaRPr lang="en-GB" dirty="0"/>
          </a:p>
          <a:p>
            <a:pPr marL="171450" indent="-171450">
              <a:buFont typeface="Arial" panose="020B0604020202020204" pitchFamily="34" charset="0"/>
              <a:buChar char="•"/>
            </a:pPr>
            <a:r>
              <a:rPr lang="en-GB" dirty="0"/>
              <a:t>the need for a proprietary interest;</a:t>
            </a:r>
          </a:p>
          <a:p>
            <a:pPr marL="171450" indent="-171450">
              <a:buFont typeface="Arial" panose="020B0604020202020204" pitchFamily="34" charset="0"/>
              <a:buChar char="•"/>
            </a:pPr>
            <a:r>
              <a:rPr lang="en-GB" dirty="0"/>
              <a:t>damage and sensory discomfort;</a:t>
            </a:r>
          </a:p>
          <a:p>
            <a:pPr marL="171450" indent="-171450">
              <a:buFont typeface="Arial" panose="020B0604020202020204" pitchFamily="34" charset="0"/>
              <a:buChar char="•"/>
            </a:pPr>
            <a:r>
              <a:rPr lang="en-GB" dirty="0"/>
              <a:t>The concept of reasonableness and the factors the court will consider including: the extent of the damage, the locality, sensitivity of the claimant, malice and the usefulness or utility of the defendant’s conduct; and</a:t>
            </a:r>
          </a:p>
        </p:txBody>
      </p:sp>
      <p:sp>
        <p:nvSpPr>
          <p:cNvPr id="4" name="Slide Number Placeholder 3"/>
          <p:cNvSpPr>
            <a:spLocks noGrp="1"/>
          </p:cNvSpPr>
          <p:nvPr>
            <p:ph type="sldNum" sz="quarter" idx="5"/>
          </p:nvPr>
        </p:nvSpPr>
        <p:spPr/>
        <p:txBody>
          <a:bodyPr/>
          <a:lstStyle/>
          <a:p>
            <a:fld id="{35A9B7D5-924A-48F3-9D13-A8511D75F271}" type="slidenum">
              <a:rPr lang="en-GB" smtClean="0"/>
              <a:t>18</a:t>
            </a:fld>
            <a:endParaRPr lang="en-GB"/>
          </a:p>
        </p:txBody>
      </p:sp>
    </p:spTree>
    <p:extLst>
      <p:ext uri="{BB962C8B-B14F-4D97-AF65-F5344CB8AC3E}">
        <p14:creationId xmlns:p14="http://schemas.microsoft.com/office/powerpoint/2010/main" val="3764328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defences potentially available in a claim for nuisance including sensitivity of the claimant, prescription, statutory authority and coming to nuisance is no defence</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19</a:t>
            </a:fld>
            <a:endParaRPr lang="en-GB"/>
          </a:p>
        </p:txBody>
      </p:sp>
    </p:spTree>
    <p:extLst>
      <p:ext uri="{BB962C8B-B14F-4D97-AF65-F5344CB8AC3E}">
        <p14:creationId xmlns:p14="http://schemas.microsoft.com/office/powerpoint/2010/main" val="16396161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FFFFFF"/>
                </a:solidFill>
                <a:effectLst/>
                <a:latin typeface="Inter"/>
              </a:rPr>
              <a:t>Every public nuisance is a crime but a person who suffers special damage as a result may bring a civil action for damages in tort. </a:t>
            </a:r>
          </a:p>
          <a:p>
            <a:pPr algn="l" fontAlgn="base"/>
            <a:endParaRPr lang="en-GB" b="0" i="0" dirty="0">
              <a:solidFill>
                <a:srgbClr val="FFFFFF"/>
              </a:solidFill>
              <a:effectLst/>
              <a:latin typeface="Inter"/>
            </a:endParaRPr>
          </a:p>
          <a:p>
            <a:pPr algn="l" fontAlgn="base"/>
            <a:r>
              <a:rPr lang="en-GB" b="0" i="0" dirty="0">
                <a:solidFill>
                  <a:srgbClr val="FFFFFF"/>
                </a:solidFill>
                <a:effectLst/>
                <a:latin typeface="Inter"/>
              </a:rPr>
              <a:t>Public nuisance was defined in </a:t>
            </a:r>
            <a:r>
              <a:rPr lang="en-GB" b="1" i="1" dirty="0">
                <a:solidFill>
                  <a:srgbClr val="FFFFFF"/>
                </a:solidFill>
                <a:effectLst/>
                <a:latin typeface="var(--font-family-head)"/>
              </a:rPr>
              <a:t>Attorney-General v PYA Quarries Ltd [1957]</a:t>
            </a:r>
            <a:r>
              <a:rPr lang="en-GB" b="1" i="0" dirty="0">
                <a:solidFill>
                  <a:srgbClr val="FFFFFF"/>
                </a:solidFill>
                <a:effectLst/>
                <a:latin typeface="Inter"/>
              </a:rPr>
              <a:t> </a:t>
            </a:r>
            <a:r>
              <a:rPr lang="en-GB" b="0" i="0" dirty="0">
                <a:solidFill>
                  <a:srgbClr val="FFFFFF"/>
                </a:solidFill>
                <a:effectLst/>
                <a:latin typeface="Inter"/>
              </a:rPr>
              <a:t>as one “which materially affects the reasonable comfort and convenience of life of a class of Her Majesty’s subjects”. Whether the number of persons affected constitutes a class is a question of fact in each case. It was also noted in the same case that </a:t>
            </a:r>
            <a:r>
              <a:rPr lang="en-GB" b="0" i="1" dirty="0">
                <a:solidFill>
                  <a:srgbClr val="FFFFFF"/>
                </a:solidFill>
                <a:effectLst/>
                <a:latin typeface="Inter"/>
              </a:rPr>
              <a:t>“</a:t>
            </a:r>
            <a:r>
              <a:rPr lang="en-GB" b="0" i="0" dirty="0">
                <a:solidFill>
                  <a:srgbClr val="FFFFFF"/>
                </a:solidFill>
                <a:effectLst/>
                <a:latin typeface="Inter"/>
              </a:rPr>
              <a:t>a public nuisance is a nuisance which is so widespread in its range or so indiscriminate in its effect that it would not be reasonable to expect one person to take proceedings on his own responsibility to put a stop to it but that it should be taken as the responsibility of the community at large.”</a:t>
            </a:r>
          </a:p>
          <a:p>
            <a:pPr algn="l" fontAlgn="base"/>
            <a:endParaRPr lang="en-GB" b="0" i="0" dirty="0">
              <a:solidFill>
                <a:srgbClr val="FFFFFF"/>
              </a:solidFill>
              <a:effectLst/>
              <a:latin typeface="Inter"/>
            </a:endParaRPr>
          </a:p>
          <a:p>
            <a:pPr algn="l" fontAlgn="base"/>
            <a:r>
              <a:rPr lang="en-GB" b="0" i="0" dirty="0">
                <a:solidFill>
                  <a:srgbClr val="FFFFFF"/>
                </a:solidFill>
                <a:effectLst/>
                <a:latin typeface="Inter"/>
              </a:rPr>
              <a:t>It is impossible to define with any precision the acts capable of amounting to a public nuisance. Two major groups are identifiable, consisting of abuses of the highway and the carrying on of noxious trades. There is also a third group which consists of assorted wrongs such as holding a badly organised pop festival, keeping a brothel or making a hoax bomb call.</a:t>
            </a:r>
          </a:p>
          <a:p>
            <a:pPr algn="l" fontAlgn="base"/>
            <a:endParaRPr lang="en-GB" b="0" i="0" dirty="0">
              <a:solidFill>
                <a:srgbClr val="FFFFFF"/>
              </a:solidFill>
              <a:effectLst/>
              <a:latin typeface="Inter"/>
            </a:endParaRPr>
          </a:p>
          <a:p>
            <a:pPr algn="l" fontAlgn="base"/>
            <a:r>
              <a:rPr lang="en-GB" b="0" i="0" dirty="0">
                <a:solidFill>
                  <a:srgbClr val="FFFFFF"/>
                </a:solidFill>
                <a:effectLst/>
                <a:latin typeface="Inter"/>
              </a:rPr>
              <a:t>Special damage is damage over and above that suffered by the class of persons affected, that is, different in nature or extent. Special damage was held to occur when a golf ball driven over a highway caused injuries to the claimant motorist. The siting of the tee amounted to a nuisance. The class affected were highway users. The claimant suffered damage over and above that suffered by other members of the class (</a:t>
            </a:r>
            <a:r>
              <a:rPr lang="en-GB" b="1" i="0" dirty="0">
                <a:solidFill>
                  <a:srgbClr val="FFFFFF"/>
                </a:solidFill>
                <a:effectLst/>
                <a:latin typeface="Inter"/>
              </a:rPr>
              <a:t>Castle v St Augustine’s Links [1922]). </a:t>
            </a:r>
            <a:r>
              <a:rPr lang="en-GB" b="0" i="0" dirty="0">
                <a:solidFill>
                  <a:srgbClr val="FFFFFF"/>
                </a:solidFill>
                <a:effectLst/>
                <a:latin typeface="Inter"/>
              </a:rPr>
              <a:t>Special damage has also been held to occur where a business suffers economic loss because of obstruction of the highway. In </a:t>
            </a:r>
            <a:r>
              <a:rPr lang="en-GB" b="1" i="0" dirty="0">
                <a:solidFill>
                  <a:srgbClr val="FFFFFF"/>
                </a:solidFill>
                <a:effectLst/>
                <a:latin typeface="Inter"/>
              </a:rPr>
              <a:t>Benjamin v </a:t>
            </a:r>
            <a:r>
              <a:rPr lang="en-GB" b="1" i="0" dirty="0" err="1">
                <a:solidFill>
                  <a:srgbClr val="FFFFFF"/>
                </a:solidFill>
                <a:effectLst/>
                <a:latin typeface="Inter"/>
              </a:rPr>
              <a:t>Storr</a:t>
            </a:r>
            <a:r>
              <a:rPr lang="en-GB" b="1" i="0" dirty="0">
                <a:solidFill>
                  <a:srgbClr val="FFFFFF"/>
                </a:solidFill>
                <a:effectLst/>
                <a:latin typeface="Inter"/>
              </a:rPr>
              <a:t> [1874]</a:t>
            </a:r>
            <a:r>
              <a:rPr lang="en-GB" b="0" i="0" dirty="0">
                <a:solidFill>
                  <a:srgbClr val="FFFFFF"/>
                </a:solidFill>
                <a:effectLst/>
                <a:latin typeface="Inter"/>
              </a:rPr>
              <a:t> the claimant complained of damage to his trade caused by horses and vehicles waiting (on the highway) outside his shop.</a:t>
            </a:r>
          </a:p>
          <a:p>
            <a:pPr algn="l" fontAlgn="base"/>
            <a:endParaRPr lang="en-GB" b="0" i="0" dirty="0">
              <a:solidFill>
                <a:srgbClr val="FFFFFF"/>
              </a:solidFill>
              <a:effectLst/>
              <a:latin typeface="Inter"/>
            </a:endParaRPr>
          </a:p>
          <a:p>
            <a:pPr algn="l" fontAlgn="base"/>
            <a:r>
              <a:rPr lang="en-GB" b="0" i="0" dirty="0">
                <a:solidFill>
                  <a:srgbClr val="FFFFFF"/>
                </a:solidFill>
                <a:effectLst/>
                <a:latin typeface="Inter"/>
              </a:rPr>
              <a:t>Many public nuisances are caused by obstruction of the public highway or the creation of a danger which threatens those who use the public highway. Even the fouling of the public highway caused by roosting pigeons has been the subject of a claim by the owners of a footpath which ran underneath a railway bridge. </a:t>
            </a:r>
          </a:p>
          <a:p>
            <a:pPr algn="l" fontAlgn="base"/>
            <a:endParaRPr lang="en-GB" b="0" i="0" dirty="0">
              <a:solidFill>
                <a:srgbClr val="FFFFFF"/>
              </a:solidFill>
              <a:effectLst/>
              <a:latin typeface="Inter"/>
            </a:endParaRPr>
          </a:p>
          <a:p>
            <a:pPr algn="l" fontAlgn="base"/>
            <a:endParaRPr lang="en-GB" b="0" i="0" dirty="0">
              <a:solidFill>
                <a:srgbClr val="FFFFFF"/>
              </a:solidFill>
              <a:effectLst/>
              <a:latin typeface="Inter"/>
            </a:endParaRPr>
          </a:p>
          <a:p>
            <a:pPr algn="l" fontAlgn="base"/>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20</a:t>
            </a:fld>
            <a:endParaRPr lang="en-GB"/>
          </a:p>
        </p:txBody>
      </p:sp>
    </p:spTree>
    <p:extLst>
      <p:ext uri="{BB962C8B-B14F-4D97-AF65-F5344CB8AC3E}">
        <p14:creationId xmlns:p14="http://schemas.microsoft.com/office/powerpoint/2010/main" val="2299768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cases identified in your pre-reading.</a:t>
            </a:r>
          </a:p>
        </p:txBody>
      </p:sp>
      <p:sp>
        <p:nvSpPr>
          <p:cNvPr id="4" name="Slide Number Placeholder 3"/>
          <p:cNvSpPr>
            <a:spLocks noGrp="1"/>
          </p:cNvSpPr>
          <p:nvPr>
            <p:ph type="sldNum" sz="quarter" idx="5"/>
          </p:nvPr>
        </p:nvSpPr>
        <p:spPr/>
        <p:txBody>
          <a:bodyPr/>
          <a:lstStyle/>
          <a:p>
            <a:fld id="{35A9B7D5-924A-48F3-9D13-A8511D75F271}" type="slidenum">
              <a:rPr lang="en-GB" smtClean="0"/>
              <a:t>21</a:t>
            </a:fld>
            <a:endParaRPr lang="en-GB"/>
          </a:p>
        </p:txBody>
      </p:sp>
    </p:spTree>
    <p:extLst>
      <p:ext uri="{BB962C8B-B14F-4D97-AF65-F5344CB8AC3E}">
        <p14:creationId xmlns:p14="http://schemas.microsoft.com/office/powerpoint/2010/main" val="8486529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Just Stop Oil protesters told to 'Just F--k off' by angry drivers and pedestrians</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22</a:t>
            </a:fld>
            <a:endParaRPr lang="en-GB"/>
          </a:p>
        </p:txBody>
      </p:sp>
    </p:spTree>
    <p:extLst>
      <p:ext uri="{BB962C8B-B14F-4D97-AF65-F5344CB8AC3E}">
        <p14:creationId xmlns:p14="http://schemas.microsoft.com/office/powerpoint/2010/main" val="27624009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0"/>
              </a:rPr>
              <a:t>The tort is generally considered to be one of strict liability, as there is no need for proof of fault in the part of the defendant, but the interpretation of what amounts to a non-natural use of land and the requirement that the type of damage suffered by the claimant must not be too remote has gone some way to “relax” the strict liability nature of the tort.</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23</a:t>
            </a:fld>
            <a:endParaRPr lang="en-GB"/>
          </a:p>
        </p:txBody>
      </p:sp>
    </p:spTree>
    <p:extLst>
      <p:ext uri="{BB962C8B-B14F-4D97-AF65-F5344CB8AC3E}">
        <p14:creationId xmlns:p14="http://schemas.microsoft.com/office/powerpoint/2010/main" val="16694028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24</a:t>
            </a:fld>
            <a:endParaRPr lang="en-GB"/>
          </a:p>
        </p:txBody>
      </p:sp>
    </p:spTree>
    <p:extLst>
      <p:ext uri="{BB962C8B-B14F-4D97-AF65-F5344CB8AC3E}">
        <p14:creationId xmlns:p14="http://schemas.microsoft.com/office/powerpoint/2010/main" val="24522017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sting of strict liability has been largely removed by this interpretation of “non-natural use”. There has been a tendency for it to be looked at as almost equivalent to a negligence test. For example, in Mason v Levy Auto Parts of England Ltd [1967] a quantity of combustible materials which was stored on the defendant’s land ignited and burnt the claimant’s ornamental hedge. It was held that regard should be had to the quantity of the materials, the way in which they were stored and the neighbourhood. Students will appreciate that these considerations would also be relevant to an examination of negligence liability.</a:t>
            </a:r>
          </a:p>
          <a:p>
            <a:endParaRPr lang="en-GB" dirty="0"/>
          </a:p>
          <a:p>
            <a:r>
              <a:rPr lang="en-GB" dirty="0"/>
              <a:t>This passage should now be considered in the light of the words of Lord Goff in Cambridge Water Co Ltd v Eastern Counties Leather plc [1994]:</a:t>
            </a:r>
          </a:p>
          <a:p>
            <a:endParaRPr lang="en-GB" dirty="0"/>
          </a:p>
          <a:p>
            <a:r>
              <a:rPr lang="en-GB" dirty="0"/>
              <a:t>“It may well be that, now that it is recognised that foreseeability of harm of the relevant type is a prerequisite of liability in damages under the rule, the courts may feel less pressure to extend the concept of natural use…and in due course it may become easier to control this exception, and to ensure that it has a more recognisable basis of principle.”</a:t>
            </a:r>
          </a:p>
          <a:p>
            <a:endParaRPr lang="en-GB" dirty="0"/>
          </a:p>
          <a:p>
            <a:r>
              <a:rPr lang="en-GB" dirty="0"/>
              <a:t>In Cambridge Water Co Ltd Eastern Counties Leather (ECL) carried on the business of tanning leather and from 1973 onwards stored large quantities of a chemical used in the tanning process on their premises. Cambridge Water Company (CWC) bought a borehole in the area in 1976, to supply drinking water to Cambridge. Unknown to either the claimant or defendant, the chemical had seeped into the ground. It was not until 1983 that a test was available to detect microscopic levels of the chemical in question and the water from the borehole in question was found to contain the chemical far in excess of permitted levels. CWC was forced to close down the borehole and start up another, thus incurring substantial costs. The company sought to recover damages from the ECL based on the Rylands v Fletcher tort. The appeal to the House of Lords focused on the question whether foreseeability of harm of the relevant type was an essential element of liability either in nuisance or Rylands v Fletcher. Lord Goff referred to The “Wagon Mound” (No. 1) as having settled the issue regarding nuisance. He then considered the very close historical link between nuisance and Rylands v Fletcher. It appeared to him logical that the test for remoteness of damage in Rylands v Fletcher should be the same as that in nuisance (and, in fact, in negligence). On the facts of Cambridge Water Co Ltd, the original seepages occurred in circumstances where a reasonably prudent person would not foresee contamination of ground water resulting. ECL was therefore not liable for CWC’s losses.</a:t>
            </a:r>
          </a:p>
          <a:p>
            <a:endParaRPr lang="en-GB" dirty="0"/>
          </a:p>
          <a:p>
            <a:r>
              <a:rPr lang="en-GB" dirty="0"/>
              <a:t>The tort is not often invoked, and there was academic discussion as to whether the tort continued to exist as a tort in its own right, or whether it was just a type of private nuisance. The House of Lords had the opportunity to consider the status of the Rylands v Fletcher tort in </a:t>
            </a:r>
            <a:r>
              <a:rPr lang="en-GB" b="1" dirty="0"/>
              <a:t>Transco plc v Stockport Metropolitan Borough Council [2003].</a:t>
            </a:r>
          </a:p>
          <a:p>
            <a:endParaRPr lang="en-GB" dirty="0"/>
          </a:p>
          <a:p>
            <a:r>
              <a:rPr lang="en-GB" dirty="0"/>
              <a:t>The defendant was sued when water from a service pipe, which brought water to a block of flats owned by the council, seeped out into the soil of a railway embankment and undermined the support for a Transco gas main. The House of Lords confirmed that the tort of Rylands v Fletcher should not be discarded, however, it was necessary, to restate the rule with certainty and clarity. To succeed in Rylands v Fletcher it had to be shown that the defendant had done something that they recognised or, judged by the standards appropriate at the relevant place and time, they ought reasonably to have recognised as giving rise to an exceptionally high risk of danger or mischief if there was an escape, however unlikely an escape might be. The rule applied only when the use of the defendant’s land was extraordinary and unusual, judged by contemporary standards. On the facts, the water service pipe was held to be an ordinary use of land, a routine function with no particular hazard and so there was no liability under Rylands v Fletcher.</a:t>
            </a:r>
          </a:p>
          <a:p>
            <a:endParaRPr lang="en-GB" dirty="0"/>
          </a:p>
          <a:p>
            <a:r>
              <a:rPr lang="en-GB" dirty="0"/>
              <a:t>An example of a high risk of danger can be seen in </a:t>
            </a:r>
            <a:r>
              <a:rPr lang="en-GB" b="1" dirty="0"/>
              <a:t>LMS International Ltd v Styrene Packaging and Insulation Ltd [2005]. </a:t>
            </a:r>
            <a:r>
              <a:rPr lang="en-GB" dirty="0"/>
              <a:t>The defendant occupied a factory in which polystyrene blocks were cut with a hot-wire machine. A fire broke out which destroyed the factory and caused extensive damage to the claimant’s property and contents. The court found that the defendant had brought things onto its premises which were a known fire risk and stored them in such a way that they were likely to cause a fire and spread to the claimant’s premises. Thus, the defendant’s use of land was a non-natural use.</a:t>
            </a:r>
          </a:p>
        </p:txBody>
      </p:sp>
      <p:sp>
        <p:nvSpPr>
          <p:cNvPr id="4" name="Slide Number Placeholder 3"/>
          <p:cNvSpPr>
            <a:spLocks noGrp="1"/>
          </p:cNvSpPr>
          <p:nvPr>
            <p:ph type="sldNum" sz="quarter" idx="5"/>
          </p:nvPr>
        </p:nvSpPr>
        <p:spPr/>
        <p:txBody>
          <a:bodyPr/>
          <a:lstStyle/>
          <a:p>
            <a:fld id="{35A9B7D5-924A-48F3-9D13-A8511D75F271}" type="slidenum">
              <a:rPr lang="en-GB" smtClean="0"/>
              <a:t>25</a:t>
            </a:fld>
            <a:endParaRPr lang="en-GB"/>
          </a:p>
        </p:txBody>
      </p:sp>
    </p:spTree>
    <p:extLst>
      <p:ext uri="{BB962C8B-B14F-4D97-AF65-F5344CB8AC3E}">
        <p14:creationId xmlns:p14="http://schemas.microsoft.com/office/powerpoint/2010/main" val="21115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313537"/>
                </a:solidFill>
                <a:effectLst/>
                <a:latin typeface="Inter"/>
              </a:rPr>
              <a:t>It was decided in </a:t>
            </a:r>
            <a:r>
              <a:rPr lang="en-GB" b="1" i="1" dirty="0">
                <a:solidFill>
                  <a:srgbClr val="313537"/>
                </a:solidFill>
                <a:effectLst/>
                <a:latin typeface="var(--font-family-body)"/>
              </a:rPr>
              <a:t>Cambridge Water Co Ltd v Eastern Counties Leather plc [1994] </a:t>
            </a:r>
            <a:r>
              <a:rPr lang="en-GB" b="0" i="0" dirty="0">
                <a:solidFill>
                  <a:srgbClr val="313537"/>
                </a:solidFill>
                <a:effectLst/>
                <a:latin typeface="Inter"/>
              </a:rPr>
              <a:t>that the defendant will be liable only for such damage as they knew or ought reasonably to have foreseen as the type of damage which the escaped things might cause. Thus, the test for remoteness of damage is the same as that for private nuisance, that is, reasonable foreseeability (</a:t>
            </a:r>
            <a:r>
              <a:rPr lang="en-GB" b="1" i="1" dirty="0">
                <a:solidFill>
                  <a:srgbClr val="313537"/>
                </a:solidFill>
                <a:effectLst/>
                <a:latin typeface="var(--font-family-body)"/>
              </a:rPr>
              <a:t>The “Wagon Mound” (No. 2) [1967]</a:t>
            </a:r>
            <a:r>
              <a:rPr lang="en-GB" b="0" i="0" dirty="0">
                <a:solidFill>
                  <a:srgbClr val="313537"/>
                </a:solidFill>
                <a:effectLst/>
                <a:latin typeface="Inter"/>
              </a:rPr>
              <a:t>).</a:t>
            </a:r>
          </a:p>
          <a:p>
            <a:pPr algn="l" fontAlgn="base"/>
            <a:endParaRPr lang="en-GB" b="0" i="0" dirty="0">
              <a:solidFill>
                <a:srgbClr val="313537"/>
              </a:solidFill>
              <a:effectLst/>
              <a:latin typeface="Inter"/>
            </a:endParaRPr>
          </a:p>
          <a:p>
            <a:pPr algn="l" fontAlgn="base"/>
            <a:r>
              <a:rPr lang="en-GB" b="0" i="0" dirty="0">
                <a:solidFill>
                  <a:srgbClr val="313537"/>
                </a:solidFill>
                <a:effectLst/>
                <a:latin typeface="Inter"/>
              </a:rPr>
              <a:t>It is important to note that the test for remoteness is to be applied only after the defendant’s strict liability has been determined and </a:t>
            </a:r>
            <a:r>
              <a:rPr lang="en-GB" b="1" i="1" dirty="0">
                <a:solidFill>
                  <a:srgbClr val="313537"/>
                </a:solidFill>
                <a:effectLst/>
                <a:latin typeface="var(--font-family-body)"/>
              </a:rPr>
              <a:t>Cambridge Water Co Ltd</a:t>
            </a:r>
            <a:r>
              <a:rPr lang="en-GB" b="0" i="0" dirty="0">
                <a:solidFill>
                  <a:srgbClr val="313537"/>
                </a:solidFill>
                <a:effectLst/>
                <a:latin typeface="Inter"/>
              </a:rPr>
              <a:t> does not introduce reasonable foreseeability into the test to determine prima facie liability. Liability under the rule is strict. This means that the claimant is not required to prove either intention or negligence on the part of the defendant. The test for remoteness is applied only to determine for which damage the defendant will be held liable.</a:t>
            </a:r>
          </a:p>
          <a:p>
            <a:endParaRPr lang="en-GB" dirty="0"/>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27</a:t>
            </a:fld>
            <a:endParaRPr lang="en-GB"/>
          </a:p>
        </p:txBody>
      </p:sp>
    </p:spTree>
    <p:extLst>
      <p:ext uri="{BB962C8B-B14F-4D97-AF65-F5344CB8AC3E}">
        <p14:creationId xmlns:p14="http://schemas.microsoft.com/office/powerpoint/2010/main" val="41142540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https://forms.office.com/Pages/ResponsePage.aspx?id=-REPTm4EBUWcuNshUjEeIYWhUfuKn1hLnoaStuLBGF1UN0s5TzJIS05CTElEMFlJRkRNN1lWN1NRVS4u </a:t>
            </a:r>
          </a:p>
          <a:p>
            <a:endParaRPr lang="en-GB" dirty="0"/>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29</a:t>
            </a:fld>
            <a:endParaRPr lang="en-GB"/>
          </a:p>
        </p:txBody>
      </p:sp>
    </p:spTree>
    <p:extLst>
      <p:ext uri="{BB962C8B-B14F-4D97-AF65-F5344CB8AC3E}">
        <p14:creationId xmlns:p14="http://schemas.microsoft.com/office/powerpoint/2010/main" val="21907114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a:t>1)   The common features of trespasses are:</a:t>
            </a:r>
          </a:p>
          <a:p>
            <a:endParaRPr lang="en-GB" sz="1000" dirty="0"/>
          </a:p>
          <a:p>
            <a:r>
              <a:rPr lang="en-GB" sz="1000" dirty="0"/>
              <a:t>(a)   trespass is committed by a direct and immediate interference with the protected interest of the claimant (which may be the claimant’s bodily security, land or goods);</a:t>
            </a:r>
          </a:p>
          <a:p>
            <a:r>
              <a:rPr lang="en-GB" sz="1000" dirty="0"/>
              <a:t>(b)   a trespass is actionable per se (without proof of damage); and</a:t>
            </a:r>
          </a:p>
          <a:p>
            <a:r>
              <a:rPr lang="en-GB" sz="1000" dirty="0"/>
              <a:t>(c)   the act that constitutes the trespass must be committed intentionally.</a:t>
            </a:r>
          </a:p>
          <a:p>
            <a:endParaRPr lang="en-GB" sz="1000" dirty="0"/>
          </a:p>
          <a:p>
            <a:r>
              <a:rPr lang="en-GB" sz="1000" dirty="0"/>
              <a:t>(2)   Trespass to land is an unjustifiable interference with possession of land.</a:t>
            </a:r>
          </a:p>
          <a:p>
            <a:endParaRPr lang="en-GB" sz="1000" dirty="0"/>
          </a:p>
          <a:p>
            <a:r>
              <a:rPr lang="en-GB" sz="1000" dirty="0"/>
              <a:t>(3)   A trespass to land can be committed by:</a:t>
            </a:r>
          </a:p>
          <a:p>
            <a:r>
              <a:rPr lang="en-GB" sz="1000" dirty="0"/>
              <a:t>(a)   wrongful entry;</a:t>
            </a:r>
          </a:p>
          <a:p>
            <a:r>
              <a:rPr lang="en-GB" sz="1000" dirty="0"/>
              <a:t>(b)   remaining on land; or</a:t>
            </a:r>
          </a:p>
          <a:p>
            <a:r>
              <a:rPr lang="en-GB" sz="1000" dirty="0"/>
              <a:t>(c)   placing objects on land.</a:t>
            </a:r>
          </a:p>
          <a:p>
            <a:endParaRPr lang="en-GB" sz="1000" dirty="0"/>
          </a:p>
          <a:p>
            <a:r>
              <a:rPr lang="en-GB" sz="1000" dirty="0"/>
              <a:t>(4)   Defences to trespass to land include:</a:t>
            </a:r>
          </a:p>
          <a:p>
            <a:r>
              <a:rPr lang="en-GB" sz="1000" dirty="0"/>
              <a:t>(a)   an express or implied licence to be there;</a:t>
            </a:r>
          </a:p>
          <a:p>
            <a:r>
              <a:rPr lang="en-GB" sz="1000" dirty="0"/>
              <a:t>(b)   statutory justification; and</a:t>
            </a:r>
          </a:p>
          <a:p>
            <a:r>
              <a:rPr lang="en-GB" sz="1000" dirty="0"/>
              <a:t>(c)   necessity.</a:t>
            </a:r>
          </a:p>
          <a:p>
            <a:endParaRPr lang="en-GB" sz="1000" dirty="0"/>
          </a:p>
          <a:p>
            <a:r>
              <a:rPr lang="en-GB" sz="1000" dirty="0"/>
              <a:t>(5)   A private nuisance is an interference with the beneficial use of land.</a:t>
            </a:r>
          </a:p>
          <a:p>
            <a:endParaRPr lang="en-GB" sz="1000" dirty="0"/>
          </a:p>
          <a:p>
            <a:r>
              <a:rPr lang="en-GB" sz="1000" dirty="0"/>
              <a:t>(6)   A claimant in private nuisance must have a legal interest in the land interfered with to have status to sue. A defendant will be a person who created the nuisance, a person who has adopted and continued the nuisance, or in some circumstances the landlord of a tenant who causes a nuisance.</a:t>
            </a:r>
          </a:p>
          <a:p>
            <a:endParaRPr lang="en-GB" sz="1000" dirty="0"/>
          </a:p>
          <a:p>
            <a:r>
              <a:rPr lang="en-GB" sz="1000" dirty="0"/>
              <a:t>(7)   The interference may cause property damage or interference with comfort and convenience.</a:t>
            </a:r>
          </a:p>
          <a:p>
            <a:endParaRPr lang="en-GB" sz="1000" dirty="0"/>
          </a:p>
          <a:p>
            <a:r>
              <a:rPr lang="en-GB" sz="1000" dirty="0"/>
              <a:t>(8)   Any interference must be both substantial and unreasonable to be actionable. For an interference with comfort and convenience, the interference must be significant to satisfy the “substantial” requirement.</a:t>
            </a:r>
          </a:p>
          <a:p>
            <a:endParaRPr lang="en-GB" sz="1000" dirty="0"/>
          </a:p>
          <a:p>
            <a:r>
              <a:rPr lang="en-GB" sz="1000" dirty="0"/>
              <a:t>(9)   To determine reasonableness for an interference with comfort and convenience, the courts will look at factors such as:</a:t>
            </a:r>
          </a:p>
          <a:p>
            <a:r>
              <a:rPr lang="en-GB" sz="1000" dirty="0"/>
              <a:t>(a)   nature of the location;</a:t>
            </a:r>
          </a:p>
          <a:p>
            <a:r>
              <a:rPr lang="en-GB" sz="1000" dirty="0"/>
              <a:t>(b)   time of the interference;</a:t>
            </a:r>
          </a:p>
          <a:p>
            <a:r>
              <a:rPr lang="en-GB" sz="1000" dirty="0"/>
              <a:t>(c)   duration of the interference;</a:t>
            </a:r>
          </a:p>
          <a:p>
            <a:r>
              <a:rPr lang="en-GB" sz="1000" dirty="0"/>
              <a:t>(d)   motive.</a:t>
            </a:r>
          </a:p>
          <a:p>
            <a:endParaRPr lang="en-GB" sz="1000" dirty="0"/>
          </a:p>
          <a:p>
            <a:r>
              <a:rPr lang="en-GB" sz="1000" dirty="0"/>
              <a:t>NB Public utility is not a factor in determining reasonableness but is relevant when considering which remedy the court will grant if the claim is successful.</a:t>
            </a:r>
          </a:p>
          <a:p>
            <a:endParaRPr lang="en-GB" sz="1000" dirty="0"/>
          </a:p>
          <a:p>
            <a:r>
              <a:rPr lang="en-GB" sz="1000" dirty="0"/>
              <a:t>(10)   The defences to nuisance are:</a:t>
            </a:r>
          </a:p>
          <a:p>
            <a:r>
              <a:rPr lang="en-GB" sz="1000" dirty="0"/>
              <a:t>(a)   sensitivity of the claimant;</a:t>
            </a:r>
          </a:p>
          <a:p>
            <a:r>
              <a:rPr lang="en-GB" sz="1000" dirty="0"/>
              <a:t>(b)   prescription;</a:t>
            </a:r>
          </a:p>
          <a:p>
            <a:r>
              <a:rPr lang="en-GB" sz="1000" dirty="0"/>
              <a:t>(c)   statutory authorisation.</a:t>
            </a:r>
          </a:p>
          <a:p>
            <a:endParaRPr lang="en-GB" sz="1000" dirty="0"/>
          </a:p>
          <a:p>
            <a:r>
              <a:rPr lang="en-GB" sz="1000" dirty="0"/>
              <a:t>NB Coming to the nuisance is no defence.</a:t>
            </a:r>
          </a:p>
          <a:p>
            <a:endParaRPr lang="en-GB" sz="1000" dirty="0"/>
          </a:p>
          <a:p>
            <a:r>
              <a:rPr lang="en-GB" sz="1000" dirty="0"/>
              <a:t>(11) A public nuisance might occur when the nuisance is so widespread that it would be unreasonable to expect an individual to bring a private action and the nuisance occurs in a public place.</a:t>
            </a:r>
          </a:p>
          <a:p>
            <a:endParaRPr lang="en-GB" sz="1000" dirty="0"/>
          </a:p>
          <a:p>
            <a:r>
              <a:rPr lang="en-GB" sz="1000" dirty="0"/>
              <a:t>(12) An individual claimant in public nuisance need not have an interest in land but must have suffered special and particular damage.</a:t>
            </a:r>
          </a:p>
          <a:p>
            <a:endParaRPr lang="en-GB" sz="1000" dirty="0"/>
          </a:p>
          <a:p>
            <a:r>
              <a:rPr lang="en-GB" sz="1000" dirty="0"/>
              <a:t>(13) The rule in Rylands v Fletcher provides strict liability for land or property damage resulting from an escape of something dangerous from the defendant’s land.</a:t>
            </a:r>
          </a:p>
          <a:p>
            <a:endParaRPr lang="en-GB" sz="1000" dirty="0"/>
          </a:p>
          <a:p>
            <a:r>
              <a:rPr lang="en-GB" sz="1000" dirty="0"/>
              <a:t>(14) The claimant should have a legal interest in land to have status to sue. The defendant may be an occupier of the land from which the dangerous things escaped, or they must have control over the accumulation of the things.</a:t>
            </a:r>
          </a:p>
          <a:p>
            <a:endParaRPr lang="en-GB" sz="1000" dirty="0"/>
          </a:p>
          <a:p>
            <a:r>
              <a:rPr lang="en-GB" sz="1000" dirty="0"/>
              <a:t>(15)   The requirements of the rule are:</a:t>
            </a:r>
          </a:p>
          <a:p>
            <a:r>
              <a:rPr lang="en-GB" sz="1000" dirty="0"/>
              <a:t>(a)   the defendant brought something onto the land;</a:t>
            </a:r>
          </a:p>
          <a:p>
            <a:r>
              <a:rPr lang="en-GB" sz="1000" dirty="0"/>
              <a:t>(b)   they collected and kept the thing there;</a:t>
            </a:r>
          </a:p>
          <a:p>
            <a:r>
              <a:rPr lang="en-GB" sz="1000" dirty="0"/>
              <a:t>(c)   it was something which was likely to give rise to an exceptionally high risk of danger or mischief if it escaped;</a:t>
            </a:r>
          </a:p>
          <a:p>
            <a:r>
              <a:rPr lang="en-GB" sz="1000" dirty="0"/>
              <a:t>(d)   there was an escape; and</a:t>
            </a:r>
          </a:p>
          <a:p>
            <a:r>
              <a:rPr lang="en-GB" sz="1000" dirty="0"/>
              <a:t>(e)   the defendant’s use of their land was extraordinary and unusual, judged by contemporary standards (otherwise referred to as non-natural use of land)</a:t>
            </a:r>
          </a:p>
          <a:p>
            <a:endParaRPr lang="en-GB" sz="1000" dirty="0"/>
          </a:p>
        </p:txBody>
      </p:sp>
      <p:sp>
        <p:nvSpPr>
          <p:cNvPr id="4" name="Slide Number Placeholder 3"/>
          <p:cNvSpPr>
            <a:spLocks noGrp="1"/>
          </p:cNvSpPr>
          <p:nvPr>
            <p:ph type="sldNum" sz="quarter" idx="5"/>
          </p:nvPr>
        </p:nvSpPr>
        <p:spPr/>
        <p:txBody>
          <a:bodyPr/>
          <a:lstStyle/>
          <a:p>
            <a:fld id="{35A9B7D5-924A-48F3-9D13-A8511D75F271}" type="slidenum">
              <a:rPr lang="en-GB" smtClean="0"/>
              <a:t>30</a:t>
            </a:fld>
            <a:endParaRPr lang="en-GB"/>
          </a:p>
        </p:txBody>
      </p:sp>
    </p:spTree>
    <p:extLst>
      <p:ext uri="{BB962C8B-B14F-4D97-AF65-F5344CB8AC3E}">
        <p14:creationId xmlns:p14="http://schemas.microsoft.com/office/powerpoint/2010/main" val="2615565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11/5/2024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97621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11/5/2024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9212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11/5/2024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127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11/5/2024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6209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11/5/2024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1287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11/5/2024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47935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11/5/2024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67550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11/5/2024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53475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11/5/2024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1584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11/5/2024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79561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11/5/2024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8461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11/5/2024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068784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80000"/>
        </a:lnSpc>
        <a:spcBef>
          <a:spcPct val="0"/>
        </a:spcBef>
        <a:buNone/>
        <a:defRPr sz="54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3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21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ideo" Target="https://www.youtube.com/embed/cCXYhNgd8D4?feature=oembed" TargetMode="Externa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microsoft.com/office/2011/relationships/webextension" Target="../webextensions/webextension1.xml"/><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microsoft.com/office/2011/relationships/webextension" Target="../webextensions/webextension2.xml"/><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33" name="Straight Connector 1032">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Go Beyond the Hard Perimeter">
            <a:extLst>
              <a:ext uri="{FF2B5EF4-FFF2-40B4-BE49-F238E27FC236}">
                <a16:creationId xmlns:a16="http://schemas.microsoft.com/office/drawing/2014/main" id="{EC5EE0A3-0CB4-05B2-BED9-1245FBB41C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4446" b="1"/>
          <a:stretch/>
        </p:blipFill>
        <p:spPr bwMode="auto">
          <a:xfrm>
            <a:off x="20" y="-22"/>
            <a:ext cx="12191977" cy="6858022"/>
          </a:xfrm>
          <a:prstGeom prst="rect">
            <a:avLst/>
          </a:prstGeom>
          <a:noFill/>
          <a:extLst>
            <a:ext uri="{909E8E84-426E-40DD-AFC4-6F175D3DCCD1}">
              <a14:hiddenFill xmlns:a14="http://schemas.microsoft.com/office/drawing/2010/main">
                <a:solidFill>
                  <a:srgbClr val="FFFFFF"/>
                </a:solidFill>
              </a14:hiddenFill>
            </a:ext>
          </a:extLst>
        </p:spPr>
      </p:pic>
      <p:sp>
        <p:nvSpPr>
          <p:cNvPr id="1035" name="Rectangle 1034">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29B31A-C066-BDE0-421F-A1D8BF81421E}"/>
              </a:ext>
            </a:extLst>
          </p:cNvPr>
          <p:cNvSpPr>
            <a:spLocks noGrp="1"/>
          </p:cNvSpPr>
          <p:nvPr>
            <p:ph type="title"/>
          </p:nvPr>
        </p:nvSpPr>
        <p:spPr>
          <a:xfrm>
            <a:off x="643466" y="643467"/>
            <a:ext cx="5452529" cy="3569242"/>
          </a:xfrm>
        </p:spPr>
        <p:txBody>
          <a:bodyPr vert="horz" lIns="91440" tIns="45720" rIns="91440" bIns="45720" rtlCol="0" anchor="t">
            <a:normAutofit/>
          </a:bodyPr>
          <a:lstStyle/>
          <a:p>
            <a:pPr>
              <a:lnSpc>
                <a:spcPct val="90000"/>
              </a:lnSpc>
            </a:pPr>
            <a:r>
              <a:rPr lang="en-US" sz="6000">
                <a:solidFill>
                  <a:schemeClr val="bg1"/>
                </a:solidFill>
              </a:rPr>
              <a:t>TRESPASS TO LAND</a:t>
            </a:r>
          </a:p>
        </p:txBody>
      </p:sp>
      <p:sp>
        <p:nvSpPr>
          <p:cNvPr id="1037" name="Rectangle 1036">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053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BC0B1F-F94E-7C82-D9FF-4D74200C14A3}"/>
              </a:ext>
            </a:extLst>
          </p:cNvPr>
          <p:cNvSpPr>
            <a:spLocks noGrp="1"/>
          </p:cNvSpPr>
          <p:nvPr>
            <p:ph type="title"/>
          </p:nvPr>
        </p:nvSpPr>
        <p:spPr>
          <a:xfrm>
            <a:off x="1097280" y="286603"/>
            <a:ext cx="10058400" cy="1450757"/>
          </a:xfrm>
        </p:spPr>
        <p:txBody>
          <a:bodyPr>
            <a:normAutofit/>
          </a:bodyPr>
          <a:lstStyle/>
          <a:p>
            <a:r>
              <a:rPr lang="en-GB" dirty="0"/>
              <a:t>CONTENT</a:t>
            </a:r>
            <a:endParaRPr lang="en-US" dirty="0"/>
          </a:p>
        </p:txBody>
      </p:sp>
      <p:cxnSp>
        <p:nvCxnSpPr>
          <p:cNvPr id="11" name="Straight Connector 10">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58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C4EE5E4-A1ED-F79D-0832-DEB62FFDC1F3}"/>
              </a:ext>
            </a:extLst>
          </p:cNvPr>
          <p:cNvSpPr>
            <a:spLocks noGrp="1"/>
          </p:cNvSpPr>
          <p:nvPr>
            <p:ph idx="1"/>
          </p:nvPr>
        </p:nvSpPr>
        <p:spPr>
          <a:xfrm>
            <a:off x="1097280" y="2108201"/>
            <a:ext cx="6437367" cy="3760891"/>
          </a:xfrm>
        </p:spPr>
        <p:txBody>
          <a:bodyPr vert="horz" lIns="0" tIns="45720" rIns="0" bIns="45720" rtlCol="0">
            <a:normAutofit/>
          </a:bodyPr>
          <a:lstStyle/>
          <a:p>
            <a:r>
              <a:rPr lang="en-GB" dirty="0"/>
              <a:t>- Aims and Learning objectives. </a:t>
            </a:r>
          </a:p>
          <a:p>
            <a:r>
              <a:rPr lang="en-GB" dirty="0"/>
              <a:t>- Trespass on Land and Nuisance. </a:t>
            </a:r>
          </a:p>
          <a:p>
            <a:r>
              <a:rPr lang="en-GB" dirty="0"/>
              <a:t>- Activities. </a:t>
            </a:r>
          </a:p>
          <a:p>
            <a:r>
              <a:rPr lang="en-GB" dirty="0"/>
              <a:t>- Quiz.</a:t>
            </a:r>
          </a:p>
          <a:p>
            <a:r>
              <a:rPr lang="en-GB" dirty="0"/>
              <a:t>- Summary. </a:t>
            </a:r>
          </a:p>
          <a:p>
            <a:endParaRPr lang="en-GB" dirty="0"/>
          </a:p>
        </p:txBody>
      </p:sp>
      <p:pic>
        <p:nvPicPr>
          <p:cNvPr id="4" name="Graphic 4" descr="Clipboard outline">
            <a:extLst>
              <a:ext uri="{FF2B5EF4-FFF2-40B4-BE49-F238E27FC236}">
                <a16:creationId xmlns:a16="http://schemas.microsoft.com/office/drawing/2014/main" id="{F96EE080-1BCE-DE0E-108E-40722B7D9B6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129006" y="2416624"/>
            <a:ext cx="3144043" cy="3144043"/>
          </a:xfrm>
          <a:prstGeom prst="rect">
            <a:avLst/>
          </a:prstGeom>
        </p:spPr>
      </p:pic>
      <p:sp>
        <p:nvSpPr>
          <p:cNvPr id="13" name="Rectangle 12">
            <a:extLst>
              <a:ext uri="{FF2B5EF4-FFF2-40B4-BE49-F238E27FC236}">
                <a16:creationId xmlns:a16="http://schemas.microsoft.com/office/drawing/2014/main" id="{CB06839E-D8C3-4A74-BA2B-3B97E7B2CD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8818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7203A6-1E2C-D304-7F17-4CCE693C35D0}"/>
              </a:ext>
            </a:extLst>
          </p:cNvPr>
          <p:cNvSpPr>
            <a:spLocks noGrp="1"/>
          </p:cNvSpPr>
          <p:nvPr>
            <p:ph type="title"/>
          </p:nvPr>
        </p:nvSpPr>
        <p:spPr>
          <a:xfrm>
            <a:off x="1097280" y="286603"/>
            <a:ext cx="10058400" cy="1450757"/>
          </a:xfrm>
        </p:spPr>
        <p:txBody>
          <a:bodyPr>
            <a:normAutofit/>
          </a:bodyPr>
          <a:lstStyle/>
          <a:p>
            <a:r>
              <a:rPr lang="en-GB" dirty="0"/>
              <a:t>AIMS AND LEARNING OBJECTIVES</a:t>
            </a:r>
            <a:endParaRPr lang="en-US" dirty="0"/>
          </a:p>
        </p:txBody>
      </p:sp>
      <p:cxnSp>
        <p:nvCxnSpPr>
          <p:cNvPr id="29" name="Straight Connector 28">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58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D960B33-CA70-BD8E-CE9C-EA052D8A3F8A}"/>
              </a:ext>
            </a:extLst>
          </p:cNvPr>
          <p:cNvSpPr>
            <a:spLocks noGrp="1"/>
          </p:cNvSpPr>
          <p:nvPr>
            <p:ph idx="1"/>
          </p:nvPr>
        </p:nvSpPr>
        <p:spPr>
          <a:xfrm>
            <a:off x="1097280" y="2108201"/>
            <a:ext cx="6437367" cy="3760891"/>
          </a:xfrm>
        </p:spPr>
        <p:txBody>
          <a:bodyPr vert="horz" lIns="0" tIns="45720" rIns="0" bIns="45720" rtlCol="0">
            <a:normAutofit/>
          </a:bodyPr>
          <a:lstStyle/>
          <a:p>
            <a:r>
              <a:rPr lang="en-GB" dirty="0"/>
              <a:t>- The aim of today's session is to explain and apply the law in relation to trespass to land, private and public nuisance and explain the rule in Rylands v Fletcher.</a:t>
            </a:r>
          </a:p>
          <a:p>
            <a:endParaRPr lang="en-GB" dirty="0"/>
          </a:p>
          <a:p>
            <a:r>
              <a:rPr lang="en-GB" dirty="0"/>
              <a:t>- By the end of today's session students should be able to demonstrate that they understand trespass to land and nuisance in tort law. </a:t>
            </a:r>
          </a:p>
        </p:txBody>
      </p:sp>
      <p:pic>
        <p:nvPicPr>
          <p:cNvPr id="4" name="Graphic 4" descr="Bullseye outline">
            <a:extLst>
              <a:ext uri="{FF2B5EF4-FFF2-40B4-BE49-F238E27FC236}">
                <a16:creationId xmlns:a16="http://schemas.microsoft.com/office/drawing/2014/main" id="{BBD12579-98E4-745B-BFEF-873FCC128A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129006" y="2416624"/>
            <a:ext cx="3144043" cy="3144043"/>
          </a:xfrm>
          <a:prstGeom prst="rect">
            <a:avLst/>
          </a:prstGeom>
        </p:spPr>
      </p:pic>
      <p:sp>
        <p:nvSpPr>
          <p:cNvPr id="31" name="Rectangle 30">
            <a:extLst>
              <a:ext uri="{FF2B5EF4-FFF2-40B4-BE49-F238E27FC236}">
                <a16:creationId xmlns:a16="http://schemas.microsoft.com/office/drawing/2014/main" id="{CB06839E-D8C3-4A74-BA2B-3B97E7B2CD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43239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0152487-A1F7-D553-D75E-D1D0EFF544D6}"/>
              </a:ext>
            </a:extLst>
          </p:cNvPr>
          <p:cNvPicPr>
            <a:picLocks noChangeAspect="1"/>
          </p:cNvPicPr>
          <p:nvPr/>
        </p:nvPicPr>
        <p:blipFill>
          <a:blip r:embed="rId3"/>
          <a:srcRect t="7203" b="8527"/>
          <a:stretch/>
        </p:blipFill>
        <p:spPr>
          <a:xfrm>
            <a:off x="20" y="975"/>
            <a:ext cx="12191980" cy="6858000"/>
          </a:xfrm>
          <a:prstGeom prst="rect">
            <a:avLst/>
          </a:prstGeom>
        </p:spPr>
      </p:pic>
      <p:sp>
        <p:nvSpPr>
          <p:cNvPr id="30" name="Rectangle 29">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1238442"/>
            <a:ext cx="3635926" cy="43557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AF0F16-7884-39B4-127C-259008280153}"/>
              </a:ext>
            </a:extLst>
          </p:cNvPr>
          <p:cNvSpPr>
            <a:spLocks noGrp="1"/>
          </p:cNvSpPr>
          <p:nvPr>
            <p:ph type="ctrTitle"/>
          </p:nvPr>
        </p:nvSpPr>
        <p:spPr>
          <a:xfrm>
            <a:off x="854277" y="1475234"/>
            <a:ext cx="3214307" cy="2901694"/>
          </a:xfrm>
        </p:spPr>
        <p:txBody>
          <a:bodyPr anchor="b">
            <a:normAutofit/>
          </a:bodyPr>
          <a:lstStyle/>
          <a:p>
            <a:r>
              <a:rPr lang="en-GB" sz="3400" b="1" dirty="0">
                <a:solidFill>
                  <a:schemeClr val="tx1"/>
                </a:solidFill>
              </a:rPr>
              <a:t>TRESPASS</a:t>
            </a:r>
            <a:br>
              <a:rPr lang="en-GB" sz="3400" b="1" dirty="0">
                <a:solidFill>
                  <a:schemeClr val="tx1"/>
                </a:solidFill>
              </a:rPr>
            </a:br>
            <a:br>
              <a:rPr lang="en-GB" sz="3400" b="1" dirty="0">
                <a:solidFill>
                  <a:schemeClr val="tx1"/>
                </a:solidFill>
              </a:rPr>
            </a:br>
            <a:r>
              <a:rPr lang="en-GB" sz="3400" dirty="0">
                <a:solidFill>
                  <a:schemeClr val="tx1"/>
                </a:solidFill>
              </a:rPr>
              <a:t>What prior knowledge do you have on the topic?</a:t>
            </a:r>
            <a:endParaRPr lang="en-US" sz="3400" dirty="0">
              <a:solidFill>
                <a:schemeClr val="tx1"/>
              </a:solidFill>
            </a:endParaRPr>
          </a:p>
        </p:txBody>
      </p:sp>
      <p:cxnSp>
        <p:nvCxnSpPr>
          <p:cNvPr id="32" name="!!Straight Connector">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950" y="4508519"/>
            <a:ext cx="3108960" cy="0"/>
          </a:xfrm>
          <a:prstGeom prst="line">
            <a:avLst/>
          </a:prstGeom>
          <a:ln w="12700">
            <a:solidFill>
              <a:schemeClr val="tx1">
                <a:lumMod val="75000"/>
                <a:lumOff val="25000"/>
                <a:alpha val="90000"/>
              </a:schemeClr>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E239D8CC-16F4-4B2B-80F0-203C56D0D2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4408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8E9571-AF4D-A334-6325-961430A434F7}"/>
              </a:ext>
            </a:extLst>
          </p:cNvPr>
          <p:cNvSpPr>
            <a:spLocks noGrp="1"/>
          </p:cNvSpPr>
          <p:nvPr>
            <p:ph type="title"/>
          </p:nvPr>
        </p:nvSpPr>
        <p:spPr>
          <a:xfrm>
            <a:off x="6411685" y="634946"/>
            <a:ext cx="5127171" cy="1450757"/>
          </a:xfrm>
        </p:spPr>
        <p:txBody>
          <a:bodyPr>
            <a:normAutofit/>
          </a:bodyPr>
          <a:lstStyle/>
          <a:p>
            <a:pPr algn="ctr"/>
            <a:r>
              <a:rPr lang="en-GB" dirty="0"/>
              <a:t>TRESPASS ON LAND</a:t>
            </a:r>
            <a:endParaRPr lang="en-US" dirty="0"/>
          </a:p>
        </p:txBody>
      </p:sp>
      <p:pic>
        <p:nvPicPr>
          <p:cNvPr id="7" name="Graphic 6" descr="Suburban scene">
            <a:extLst>
              <a:ext uri="{FF2B5EF4-FFF2-40B4-BE49-F238E27FC236}">
                <a16:creationId xmlns:a16="http://schemas.microsoft.com/office/drawing/2014/main" id="{9CAAA6B3-F92F-EFBC-B5B5-177DB7BC35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43192" y="711306"/>
            <a:ext cx="5115347" cy="5115347"/>
          </a:xfrm>
          <a:prstGeom prst="rect">
            <a:avLst/>
          </a:prstGeom>
        </p:spPr>
      </p:pic>
      <p:cxnSp>
        <p:nvCxnSpPr>
          <p:cNvPr id="12" name="Straight Connector 11">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81F68-493C-0286-7285-A4D3B96B5143}"/>
              </a:ext>
            </a:extLst>
          </p:cNvPr>
          <p:cNvSpPr>
            <a:spLocks noGrp="1"/>
          </p:cNvSpPr>
          <p:nvPr>
            <p:ph idx="1"/>
          </p:nvPr>
        </p:nvSpPr>
        <p:spPr>
          <a:xfrm>
            <a:off x="6411684" y="2407436"/>
            <a:ext cx="5127172" cy="3461658"/>
          </a:xfrm>
        </p:spPr>
        <p:txBody>
          <a:bodyPr vert="horz" lIns="0" tIns="45720" rIns="0" bIns="45720" rtlCol="0">
            <a:normAutofit/>
          </a:bodyPr>
          <a:lstStyle/>
          <a:p>
            <a:r>
              <a:rPr lang="en-GB" dirty="0"/>
              <a:t>-  Concerns property/ land that you own. </a:t>
            </a:r>
          </a:p>
          <a:p>
            <a:r>
              <a:rPr lang="en-GB" dirty="0"/>
              <a:t>- Nuisance – Ryland v Fletcher. </a:t>
            </a:r>
          </a:p>
          <a:p>
            <a:r>
              <a:rPr lang="en-GB" dirty="0"/>
              <a:t>- Not the same- they are different.</a:t>
            </a:r>
          </a:p>
          <a:p>
            <a:r>
              <a:rPr lang="en-GB" dirty="0"/>
              <a:t>- Trespass of land is different to nuisance.</a:t>
            </a:r>
          </a:p>
        </p:txBody>
      </p:sp>
      <p:sp>
        <p:nvSpPr>
          <p:cNvPr id="14" name="Rectangle 13">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596585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8552D-8E7A-C285-E2AA-BACDED47A4AD}"/>
              </a:ext>
            </a:extLst>
          </p:cNvPr>
          <p:cNvSpPr>
            <a:spLocks noGrp="1"/>
          </p:cNvSpPr>
          <p:nvPr>
            <p:ph type="title"/>
          </p:nvPr>
        </p:nvSpPr>
        <p:spPr/>
        <p:txBody>
          <a:bodyPr>
            <a:normAutofit/>
          </a:bodyPr>
          <a:lstStyle/>
          <a:p>
            <a:pPr algn="ctr"/>
            <a:r>
              <a:rPr lang="en-GB" sz="6600" dirty="0"/>
              <a:t>TRESPASS ON LAND</a:t>
            </a:r>
            <a:endParaRPr lang="en-US" dirty="0"/>
          </a:p>
        </p:txBody>
      </p:sp>
      <p:sp>
        <p:nvSpPr>
          <p:cNvPr id="3" name="Content Placeholder 2">
            <a:extLst>
              <a:ext uri="{FF2B5EF4-FFF2-40B4-BE49-F238E27FC236}">
                <a16:creationId xmlns:a16="http://schemas.microsoft.com/office/drawing/2014/main" id="{C5769941-D907-89E6-28C7-47524EF61962}"/>
              </a:ext>
            </a:extLst>
          </p:cNvPr>
          <p:cNvSpPr>
            <a:spLocks noGrp="1"/>
          </p:cNvSpPr>
          <p:nvPr>
            <p:ph idx="1"/>
          </p:nvPr>
        </p:nvSpPr>
        <p:spPr/>
        <p:txBody>
          <a:bodyPr vert="horz" lIns="0" tIns="45720" rIns="0" bIns="45720" rtlCol="0" anchor="t">
            <a:normAutofit/>
          </a:bodyPr>
          <a:lstStyle/>
          <a:p>
            <a:r>
              <a:rPr lang="en-GB" dirty="0"/>
              <a:t>- If there is land someone owns it. </a:t>
            </a:r>
            <a:endParaRPr lang="en-US" dirty="0"/>
          </a:p>
          <a:p>
            <a:r>
              <a:rPr lang="en-GB" dirty="0"/>
              <a:t>- You are trespassing on that land if you go on it without permission. </a:t>
            </a:r>
          </a:p>
          <a:p>
            <a:r>
              <a:rPr lang="en-GB" dirty="0"/>
              <a:t>- Or if you have an easement. </a:t>
            </a:r>
          </a:p>
          <a:p>
            <a:r>
              <a:rPr lang="en-GB" dirty="0"/>
              <a:t>- Trespass is dealt with tort law.</a:t>
            </a:r>
          </a:p>
          <a:p>
            <a:r>
              <a:rPr lang="en-GB" dirty="0"/>
              <a:t>- 3 elements that need to be questioned;</a:t>
            </a:r>
          </a:p>
          <a:p>
            <a:endParaRPr lang="en-GB" dirty="0"/>
          </a:p>
        </p:txBody>
      </p:sp>
      <p:pic>
        <p:nvPicPr>
          <p:cNvPr id="5" name="Graphic 4" descr="Suburban scene">
            <a:extLst>
              <a:ext uri="{FF2B5EF4-FFF2-40B4-BE49-F238E27FC236}">
                <a16:creationId xmlns:a16="http://schemas.microsoft.com/office/drawing/2014/main" id="{BEA99711-061D-D6F5-6ECB-3B5990610E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08769" y="3648362"/>
            <a:ext cx="3210348" cy="3210348"/>
          </a:xfrm>
          <a:prstGeom prst="rect">
            <a:avLst/>
          </a:prstGeom>
        </p:spPr>
      </p:pic>
    </p:spTree>
    <p:extLst>
      <p:ext uri="{BB962C8B-B14F-4D97-AF65-F5344CB8AC3E}">
        <p14:creationId xmlns:p14="http://schemas.microsoft.com/office/powerpoint/2010/main" val="2888871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0E58038-8ACE-4AD9-B404-25C603550D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een and dry land">
            <a:extLst>
              <a:ext uri="{FF2B5EF4-FFF2-40B4-BE49-F238E27FC236}">
                <a16:creationId xmlns:a16="http://schemas.microsoft.com/office/drawing/2014/main" id="{0EFD1C9A-0FC8-68E1-2470-9711AAF4E5EB}"/>
              </a:ext>
            </a:extLst>
          </p:cNvPr>
          <p:cNvPicPr>
            <a:picLocks noChangeAspect="1"/>
          </p:cNvPicPr>
          <p:nvPr/>
        </p:nvPicPr>
        <p:blipFill rotWithShape="1">
          <a:blip r:embed="rId3">
            <a:duotone>
              <a:schemeClr val="bg2">
                <a:shade val="45000"/>
                <a:satMod val="135000"/>
              </a:schemeClr>
              <a:prstClr val="white"/>
            </a:duotone>
            <a:alphaModFix amt="45000"/>
          </a:blip>
          <a:srcRect l="7315" r="6462"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497B3866-E9DC-4E70-2CB9-5EACE18DC8E8}"/>
              </a:ext>
            </a:extLst>
          </p:cNvPr>
          <p:cNvSpPr>
            <a:spLocks noGrp="1"/>
          </p:cNvSpPr>
          <p:nvPr>
            <p:ph type="title"/>
          </p:nvPr>
        </p:nvSpPr>
        <p:spPr>
          <a:xfrm>
            <a:off x="1097280" y="286603"/>
            <a:ext cx="10058400" cy="1450757"/>
          </a:xfrm>
        </p:spPr>
        <p:txBody>
          <a:bodyPr>
            <a:normAutofit/>
          </a:bodyPr>
          <a:lstStyle/>
          <a:p>
            <a:r>
              <a:rPr lang="en-GB" dirty="0"/>
              <a:t>ACTIONABLE PER SE </a:t>
            </a:r>
          </a:p>
        </p:txBody>
      </p:sp>
      <p:cxnSp>
        <p:nvCxnSpPr>
          <p:cNvPr id="19" name="Straight Connector 18">
            <a:extLst>
              <a:ext uri="{FF2B5EF4-FFF2-40B4-BE49-F238E27FC236}">
                <a16:creationId xmlns:a16="http://schemas.microsoft.com/office/drawing/2014/main" id="{38A34772-9011-42B5-AA63-FD6DEC92EE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9107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A147711-BF05-672B-798F-C655F5856BA1}"/>
              </a:ext>
            </a:extLst>
          </p:cNvPr>
          <p:cNvSpPr>
            <a:spLocks noGrp="1"/>
          </p:cNvSpPr>
          <p:nvPr>
            <p:ph idx="1"/>
          </p:nvPr>
        </p:nvSpPr>
        <p:spPr>
          <a:xfrm>
            <a:off x="1097280" y="2108201"/>
            <a:ext cx="10058400" cy="3760891"/>
          </a:xfrm>
        </p:spPr>
        <p:txBody>
          <a:bodyPr>
            <a:normAutofit/>
          </a:bodyPr>
          <a:lstStyle/>
          <a:p>
            <a:r>
              <a:rPr lang="en-GB" dirty="0"/>
              <a:t>- ‘’Proof without damage- if you want to claim before damage has taken place- Entick v Carrington’’. </a:t>
            </a:r>
          </a:p>
          <a:p>
            <a:endParaRPr lang="en-GB" dirty="0"/>
          </a:p>
          <a:p>
            <a:r>
              <a:rPr lang="en-GB" b="1" dirty="0"/>
              <a:t>REFLECT: </a:t>
            </a:r>
          </a:p>
          <a:p>
            <a:r>
              <a:rPr lang="en-GB" b="1" dirty="0"/>
              <a:t>Do you think a person should be liable in trespass even when they have not caused any damage to another person’s land?</a:t>
            </a:r>
          </a:p>
          <a:p>
            <a:r>
              <a:rPr lang="en-GB" b="1" dirty="0"/>
              <a:t> What is the justification for the tort?</a:t>
            </a:r>
          </a:p>
          <a:p>
            <a:endParaRPr lang="en-GB" dirty="0"/>
          </a:p>
          <a:p>
            <a:endParaRPr lang="en-GB" dirty="0"/>
          </a:p>
        </p:txBody>
      </p:sp>
      <p:sp>
        <p:nvSpPr>
          <p:cNvPr id="21" name="Rectangle 20">
            <a:extLst>
              <a:ext uri="{FF2B5EF4-FFF2-40B4-BE49-F238E27FC236}">
                <a16:creationId xmlns:a16="http://schemas.microsoft.com/office/drawing/2014/main" id="{82BCDE19-2810-4337-9C49-8589C42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84432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man meditating on a sofa">
            <a:extLst>
              <a:ext uri="{FF2B5EF4-FFF2-40B4-BE49-F238E27FC236}">
                <a16:creationId xmlns:a16="http://schemas.microsoft.com/office/drawing/2014/main" id="{76CC99BF-7869-5618-F696-C4DAECFA3D1D}"/>
              </a:ext>
            </a:extLst>
          </p:cNvPr>
          <p:cNvPicPr>
            <a:picLocks noChangeAspect="1"/>
          </p:cNvPicPr>
          <p:nvPr/>
        </p:nvPicPr>
        <p:blipFill>
          <a:blip r:embed="rId3"/>
          <a:srcRect t="76" b="15655"/>
          <a:stretch/>
        </p:blipFill>
        <p:spPr>
          <a:xfrm>
            <a:off x="20" y="975"/>
            <a:ext cx="12191980" cy="6858000"/>
          </a:xfrm>
          <a:prstGeom prst="rect">
            <a:avLst/>
          </a:prstGeom>
        </p:spPr>
      </p:pic>
      <p:sp>
        <p:nvSpPr>
          <p:cNvPr id="15" name="Rectangle 14">
            <a:extLst>
              <a:ext uri="{FF2B5EF4-FFF2-40B4-BE49-F238E27FC236}">
                <a16:creationId xmlns:a16="http://schemas.microsoft.com/office/drawing/2014/main" id="{B94BE868-D43F-4940-8CE9-93D953A11A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992622" y="-341385"/>
            <a:ext cx="6858003" cy="7540754"/>
          </a:xfrm>
          <a:prstGeom prst="rect">
            <a:avLst/>
          </a:prstGeom>
          <a:gradFill flip="none" rotWithShape="1">
            <a:gsLst>
              <a:gs pos="48000">
                <a:schemeClr val="tx1">
                  <a:alpha val="25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91C3A1-FB2C-97D1-F730-4A54F8163BDC}"/>
              </a:ext>
            </a:extLst>
          </p:cNvPr>
          <p:cNvSpPr>
            <a:spLocks noGrp="1"/>
          </p:cNvSpPr>
          <p:nvPr>
            <p:ph type="title"/>
          </p:nvPr>
        </p:nvSpPr>
        <p:spPr>
          <a:xfrm>
            <a:off x="8123416" y="1475234"/>
            <a:ext cx="3214307" cy="2901694"/>
          </a:xfrm>
        </p:spPr>
        <p:txBody>
          <a:bodyPr vert="horz" lIns="91440" tIns="45720" rIns="91440" bIns="45720" rtlCol="0" anchor="b">
            <a:normAutofit/>
          </a:bodyPr>
          <a:lstStyle/>
          <a:p>
            <a:pPr>
              <a:lnSpc>
                <a:spcPct val="90000"/>
              </a:lnSpc>
            </a:pPr>
            <a:br>
              <a:rPr lang="en-US" sz="2400">
                <a:solidFill>
                  <a:schemeClr val="bg1"/>
                </a:solidFill>
              </a:rPr>
            </a:br>
            <a:br>
              <a:rPr lang="en-US" sz="2400">
                <a:solidFill>
                  <a:schemeClr val="bg1"/>
                </a:solidFill>
              </a:rPr>
            </a:br>
            <a:br>
              <a:rPr lang="en-US" sz="2400">
                <a:solidFill>
                  <a:schemeClr val="bg1"/>
                </a:solidFill>
              </a:rPr>
            </a:br>
            <a:br>
              <a:rPr lang="en-US" sz="2400">
                <a:solidFill>
                  <a:schemeClr val="bg1"/>
                </a:solidFill>
              </a:rPr>
            </a:br>
            <a:br>
              <a:rPr lang="en-US" sz="2400">
                <a:solidFill>
                  <a:schemeClr val="bg1"/>
                </a:solidFill>
              </a:rPr>
            </a:br>
            <a:r>
              <a:rPr lang="en-US" sz="2400">
                <a:solidFill>
                  <a:schemeClr val="bg1"/>
                </a:solidFill>
              </a:rPr>
              <a:t>DIRECT AND IMMEDIATE INTERFERENCE WITH THE LAND</a:t>
            </a:r>
          </a:p>
        </p:txBody>
      </p:sp>
      <p:sp>
        <p:nvSpPr>
          <p:cNvPr id="3" name="Content Placeholder 2">
            <a:extLst>
              <a:ext uri="{FF2B5EF4-FFF2-40B4-BE49-F238E27FC236}">
                <a16:creationId xmlns:a16="http://schemas.microsoft.com/office/drawing/2014/main" id="{F0A01364-8EBC-6313-FC99-2EAF8D1E4DBD}"/>
              </a:ext>
            </a:extLst>
          </p:cNvPr>
          <p:cNvSpPr>
            <a:spLocks noGrp="1"/>
          </p:cNvSpPr>
          <p:nvPr>
            <p:ph idx="1"/>
          </p:nvPr>
        </p:nvSpPr>
        <p:spPr>
          <a:xfrm>
            <a:off x="8127750" y="4608576"/>
            <a:ext cx="3205640" cy="774186"/>
          </a:xfrm>
        </p:spPr>
        <p:txBody>
          <a:bodyPr vert="horz" lIns="91440" tIns="45720" rIns="91440" bIns="45720" rtlCol="0" anchor="t">
            <a:normAutofit/>
          </a:bodyPr>
          <a:lstStyle/>
          <a:p>
            <a:pPr marL="0" indent="0">
              <a:lnSpc>
                <a:spcPct val="100000"/>
              </a:lnSpc>
              <a:buNone/>
            </a:pPr>
            <a:r>
              <a:rPr lang="en-US" sz="2000" b="1" i="1" cap="all" spc="200" dirty="0" err="1">
                <a:solidFill>
                  <a:schemeClr val="bg1"/>
                </a:solidFill>
                <a:effectLst/>
              </a:rPr>
              <a:t>Westripp</a:t>
            </a:r>
            <a:r>
              <a:rPr lang="en-US" sz="2000" b="1" i="1" cap="all" spc="200" dirty="0">
                <a:solidFill>
                  <a:schemeClr val="bg1"/>
                </a:solidFill>
                <a:effectLst/>
              </a:rPr>
              <a:t> v </a:t>
            </a:r>
            <a:r>
              <a:rPr lang="en-US" sz="2000" b="1" i="1" cap="all" spc="200" dirty="0" err="1">
                <a:solidFill>
                  <a:schemeClr val="bg1"/>
                </a:solidFill>
                <a:effectLst/>
              </a:rPr>
              <a:t>Baldock</a:t>
            </a:r>
            <a:r>
              <a:rPr lang="en-US" sz="2000" b="1" i="1" cap="all" spc="200" dirty="0">
                <a:solidFill>
                  <a:schemeClr val="bg1"/>
                </a:solidFill>
                <a:effectLst/>
              </a:rPr>
              <a:t> [1938</a:t>
            </a:r>
            <a:endParaRPr lang="en-US" sz="2000" cap="all" spc="200" dirty="0">
              <a:solidFill>
                <a:schemeClr val="bg1"/>
              </a:solidFill>
            </a:endParaRPr>
          </a:p>
        </p:txBody>
      </p:sp>
      <p:cxnSp>
        <p:nvCxnSpPr>
          <p:cNvPr id="17" name="Straight Connector 1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9916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78521F8-27CB-564B-1835-586F7833D1B6}"/>
              </a:ext>
            </a:extLst>
          </p:cNvPr>
          <p:cNvSpPr>
            <a:spLocks noGrp="1"/>
          </p:cNvSpPr>
          <p:nvPr>
            <p:ph type="title"/>
          </p:nvPr>
        </p:nvSpPr>
        <p:spPr>
          <a:xfrm>
            <a:off x="492370" y="516835"/>
            <a:ext cx="3084844" cy="5772840"/>
          </a:xfrm>
        </p:spPr>
        <p:txBody>
          <a:bodyPr anchor="ctr">
            <a:normAutofit/>
          </a:bodyPr>
          <a:lstStyle/>
          <a:p>
            <a:r>
              <a:rPr lang="en-GB" sz="3600">
                <a:solidFill>
                  <a:schemeClr val="bg1"/>
                </a:solidFill>
              </a:rPr>
              <a:t>COMMITTED INTENTIONALLY</a:t>
            </a:r>
          </a:p>
        </p:txBody>
      </p:sp>
      <p:graphicFrame>
        <p:nvGraphicFramePr>
          <p:cNvPr id="5" name="Content Placeholder 2">
            <a:extLst>
              <a:ext uri="{FF2B5EF4-FFF2-40B4-BE49-F238E27FC236}">
                <a16:creationId xmlns:a16="http://schemas.microsoft.com/office/drawing/2014/main" id="{BD17FDE1-1B4B-CBD4-B99E-46221831004C}"/>
              </a:ext>
            </a:extLst>
          </p:cNvPr>
          <p:cNvGraphicFramePr>
            <a:graphicFrameLocks noGrp="1"/>
          </p:cNvGraphicFramePr>
          <p:nvPr>
            <p:ph idx="1"/>
            <p:extLst>
              <p:ext uri="{D42A27DB-BD31-4B8C-83A1-F6EECF244321}">
                <p14:modId xmlns:p14="http://schemas.microsoft.com/office/powerpoint/2010/main" val="1687712651"/>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78013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8E9C91B-7EAD-4562-AB0E-DFB9663AE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24" y="457200"/>
            <a:ext cx="11274552"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732" y="521208"/>
            <a:ext cx="11146536"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diagram of a land&#10;&#10;Description automatically generated with medium confidence">
            <a:extLst>
              <a:ext uri="{FF2B5EF4-FFF2-40B4-BE49-F238E27FC236}">
                <a16:creationId xmlns:a16="http://schemas.microsoft.com/office/drawing/2014/main" id="{1BB66921-E38E-8D5C-2764-1528AF9510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356" y="940592"/>
            <a:ext cx="10337292" cy="4970409"/>
          </a:xfrm>
          <a:prstGeom prst="rect">
            <a:avLst/>
          </a:prstGeom>
        </p:spPr>
      </p:pic>
    </p:spTree>
    <p:extLst>
      <p:ext uri="{BB962C8B-B14F-4D97-AF65-F5344CB8AC3E}">
        <p14:creationId xmlns:p14="http://schemas.microsoft.com/office/powerpoint/2010/main" val="2303293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82F98E-BB79-E52D-F6E9-C50E86E10711}"/>
              </a:ext>
            </a:extLst>
          </p:cNvPr>
          <p:cNvSpPr>
            <a:spLocks noGrp="1"/>
          </p:cNvSpPr>
          <p:nvPr>
            <p:ph type="title"/>
          </p:nvPr>
        </p:nvSpPr>
        <p:spPr>
          <a:xfrm>
            <a:off x="8614786" y="516836"/>
            <a:ext cx="3100136" cy="1960234"/>
          </a:xfrm>
        </p:spPr>
        <p:txBody>
          <a:bodyPr>
            <a:normAutofit/>
          </a:bodyPr>
          <a:lstStyle/>
          <a:p>
            <a:r>
              <a:rPr lang="en-GB" sz="3700">
                <a:solidFill>
                  <a:srgbClr val="4D9CC3"/>
                </a:solidFill>
              </a:rPr>
              <a:t>What if you enter somewhere wrongfully?</a:t>
            </a:r>
            <a:endParaRPr lang="en-US" sz="3700">
              <a:solidFill>
                <a:srgbClr val="4D9CC3"/>
              </a:solidFill>
            </a:endParaRPr>
          </a:p>
        </p:txBody>
      </p:sp>
      <p:pic>
        <p:nvPicPr>
          <p:cNvPr id="5" name="Picture 4" descr="Drone flying over tulip fields">
            <a:extLst>
              <a:ext uri="{FF2B5EF4-FFF2-40B4-BE49-F238E27FC236}">
                <a16:creationId xmlns:a16="http://schemas.microsoft.com/office/drawing/2014/main" id="{3F144F6D-95C4-33E2-4BB8-EB23C89465DC}"/>
              </a:ext>
            </a:extLst>
          </p:cNvPr>
          <p:cNvPicPr>
            <a:picLocks noChangeAspect="1"/>
          </p:cNvPicPr>
          <p:nvPr/>
        </p:nvPicPr>
        <p:blipFill rotWithShape="1">
          <a:blip r:embed="rId3"/>
          <a:srcRect l="3258" r="17792" b="-1"/>
          <a:stretch/>
        </p:blipFill>
        <p:spPr>
          <a:xfrm>
            <a:off x="-1" y="10"/>
            <a:ext cx="8111272" cy="6857990"/>
          </a:xfrm>
          <a:prstGeom prst="rect">
            <a:avLst/>
          </a:prstGeom>
        </p:spPr>
      </p:pic>
      <p:cxnSp>
        <p:nvCxnSpPr>
          <p:cNvPr id="33" name="Straight Connector 32">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30145" y="2633962"/>
            <a:ext cx="2926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AB6F9DC-F2CA-2483-824E-1CFAE1A3FA25}"/>
              </a:ext>
            </a:extLst>
          </p:cNvPr>
          <p:cNvSpPr>
            <a:spLocks noGrp="1"/>
          </p:cNvSpPr>
          <p:nvPr>
            <p:ph idx="1"/>
          </p:nvPr>
        </p:nvSpPr>
        <p:spPr>
          <a:xfrm>
            <a:off x="8614786" y="2790854"/>
            <a:ext cx="3084844" cy="3833463"/>
          </a:xfrm>
        </p:spPr>
        <p:txBody>
          <a:bodyPr vert="horz" lIns="0" tIns="45720" rIns="0" bIns="45720" rtlCol="0">
            <a:noAutofit/>
          </a:bodyPr>
          <a:lstStyle/>
          <a:p>
            <a:pPr>
              <a:lnSpc>
                <a:spcPct val="100000"/>
              </a:lnSpc>
            </a:pPr>
            <a:r>
              <a:rPr lang="en-GB" sz="1450" dirty="0"/>
              <a:t>- It is enough to even touch the soil with your hand to amount to trespass. </a:t>
            </a:r>
          </a:p>
          <a:p>
            <a:pPr>
              <a:lnSpc>
                <a:spcPct val="100000"/>
              </a:lnSpc>
            </a:pPr>
            <a:r>
              <a:rPr lang="en-GB" sz="1450" dirty="0"/>
              <a:t>- The landowner owns the sky above and the soil beneath. </a:t>
            </a:r>
          </a:p>
          <a:p>
            <a:pPr>
              <a:lnSpc>
                <a:spcPct val="100000"/>
              </a:lnSpc>
            </a:pPr>
            <a:r>
              <a:rPr lang="en-GB" sz="1450" dirty="0"/>
              <a:t>- </a:t>
            </a:r>
            <a:r>
              <a:rPr lang="en-GB" sz="1450" dirty="0" err="1"/>
              <a:t>Ancor</a:t>
            </a:r>
            <a:r>
              <a:rPr lang="en-GB" sz="1450" dirty="0"/>
              <a:t> Brewhouse Developments v Berkley house 1987- Research this case.</a:t>
            </a:r>
          </a:p>
          <a:p>
            <a:pPr>
              <a:lnSpc>
                <a:spcPct val="100000"/>
              </a:lnSpc>
            </a:pPr>
            <a:r>
              <a:rPr lang="en-GB" sz="1450" dirty="0"/>
              <a:t>- Special laws regarding drones. </a:t>
            </a:r>
          </a:p>
          <a:p>
            <a:pPr>
              <a:lnSpc>
                <a:spcPct val="100000"/>
              </a:lnSpc>
            </a:pPr>
            <a:r>
              <a:rPr lang="en-GB" sz="1450" dirty="0"/>
              <a:t>- '</a:t>
            </a:r>
            <a:r>
              <a:rPr lang="en-GB" sz="1450" dirty="0" err="1">
                <a:ea typeface="+mn-lt"/>
                <a:cs typeface="+mn-lt"/>
              </a:rPr>
              <a:t>Bocardo</a:t>
            </a:r>
            <a:r>
              <a:rPr lang="en-GB" sz="1450" dirty="0">
                <a:ea typeface="+mn-lt"/>
                <a:cs typeface="+mn-lt"/>
              </a:rPr>
              <a:t> Ltd v Star Energy Ltd [2010]‘ Research the case and tell the class what the law says about how far down the landowner owns. </a:t>
            </a:r>
          </a:p>
          <a:p>
            <a:pPr>
              <a:lnSpc>
                <a:spcPct val="100000"/>
              </a:lnSpc>
            </a:pPr>
            <a:r>
              <a:rPr lang="en-GB" sz="1450" dirty="0"/>
              <a:t>- Access to neighbouring Land Act 1992.</a:t>
            </a:r>
          </a:p>
        </p:txBody>
      </p:sp>
    </p:spTree>
    <p:extLst>
      <p:ext uri="{BB962C8B-B14F-4D97-AF65-F5344CB8AC3E}">
        <p14:creationId xmlns:p14="http://schemas.microsoft.com/office/powerpoint/2010/main" val="777201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DDC34E-5E3D-EBF3-68EC-02CBD1ED75E2}"/>
              </a:ext>
            </a:extLst>
          </p:cNvPr>
          <p:cNvSpPr>
            <a:spLocks noGrp="1"/>
          </p:cNvSpPr>
          <p:nvPr>
            <p:ph type="title"/>
          </p:nvPr>
        </p:nvSpPr>
        <p:spPr>
          <a:xfrm>
            <a:off x="1097280" y="286603"/>
            <a:ext cx="10058400" cy="1450757"/>
          </a:xfrm>
        </p:spPr>
        <p:txBody>
          <a:bodyPr>
            <a:normAutofit/>
          </a:bodyPr>
          <a:lstStyle/>
          <a:p>
            <a:r>
              <a:rPr lang="en-GB"/>
              <a:t>TRESPASS BY REMAINING ON LAND</a:t>
            </a:r>
          </a:p>
        </p:txBody>
      </p:sp>
      <p:cxnSp>
        <p:nvCxnSpPr>
          <p:cNvPr id="21" name="Straight Connector 20">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58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73E340C-23B4-3B00-BCD0-54330D41698C}"/>
              </a:ext>
            </a:extLst>
          </p:cNvPr>
          <p:cNvSpPr>
            <a:spLocks noGrp="1"/>
          </p:cNvSpPr>
          <p:nvPr>
            <p:ph idx="1"/>
          </p:nvPr>
        </p:nvSpPr>
        <p:spPr>
          <a:xfrm>
            <a:off x="1097280" y="2108201"/>
            <a:ext cx="6437367" cy="3760891"/>
          </a:xfrm>
        </p:spPr>
        <p:txBody>
          <a:bodyPr>
            <a:normAutofit/>
          </a:bodyPr>
          <a:lstStyle/>
          <a:p>
            <a:pPr fontAlgn="base">
              <a:lnSpc>
                <a:spcPct val="100000"/>
              </a:lnSpc>
            </a:pPr>
            <a:r>
              <a:rPr lang="en-GB" sz="2000" b="0" i="0">
                <a:effectLst/>
                <a:latin typeface="Gill Sans MT" panose="020B0502020104020203" pitchFamily="34" charset="0"/>
              </a:rPr>
              <a:t>A person commits trespass if they remain on land when their right of entry has ceased. Even if the licence (permission) to enter is gratuitous and revocable at the will of the licensor, a reasonable time must be granted to the licensee to remove themselves and their property from the land. </a:t>
            </a:r>
          </a:p>
          <a:p>
            <a:pPr fontAlgn="base">
              <a:lnSpc>
                <a:spcPct val="100000"/>
              </a:lnSpc>
            </a:pPr>
            <a:r>
              <a:rPr lang="en-GB" sz="2000" b="0" i="0">
                <a:effectLst/>
                <a:latin typeface="Gill Sans MT" panose="020B0502020104020203" pitchFamily="34" charset="0"/>
              </a:rPr>
              <a:t>If the licence is contractual – for example, to enter a cinema and watch the showing of a film – then it is irrevocable until the purpose for which it was granted and paid for is achieved, unless the licensee breaks the terms of the contract</a:t>
            </a:r>
          </a:p>
          <a:p>
            <a:pPr>
              <a:lnSpc>
                <a:spcPct val="100000"/>
              </a:lnSpc>
            </a:pPr>
            <a:endParaRPr lang="en-GB" sz="2000">
              <a:latin typeface="Gill Sans MT" panose="020B0502020104020203" pitchFamily="34" charset="0"/>
            </a:endParaRPr>
          </a:p>
        </p:txBody>
      </p:sp>
      <p:pic>
        <p:nvPicPr>
          <p:cNvPr id="7" name="Graphic 6" descr="Fence">
            <a:extLst>
              <a:ext uri="{FF2B5EF4-FFF2-40B4-BE49-F238E27FC236}">
                <a16:creationId xmlns:a16="http://schemas.microsoft.com/office/drawing/2014/main" id="{74ABBD1F-3496-015B-B138-B1F7D534F5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9006" y="2416624"/>
            <a:ext cx="3144043" cy="3144043"/>
          </a:xfrm>
          <a:prstGeom prst="rect">
            <a:avLst/>
          </a:prstGeom>
        </p:spPr>
      </p:pic>
      <p:sp>
        <p:nvSpPr>
          <p:cNvPr id="23" name="Rectangle 22">
            <a:extLst>
              <a:ext uri="{FF2B5EF4-FFF2-40B4-BE49-F238E27FC236}">
                <a16:creationId xmlns:a16="http://schemas.microsoft.com/office/drawing/2014/main" id="{CB06839E-D8C3-4A74-BA2B-3B97E7B2CD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43406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F10A0-318A-64EA-C602-4C7EC17A715A}"/>
              </a:ext>
            </a:extLst>
          </p:cNvPr>
          <p:cNvSpPr>
            <a:spLocks noGrp="1"/>
          </p:cNvSpPr>
          <p:nvPr>
            <p:ph type="title"/>
          </p:nvPr>
        </p:nvSpPr>
        <p:spPr>
          <a:xfrm>
            <a:off x="5172074" y="286603"/>
            <a:ext cx="5983605" cy="1450757"/>
          </a:xfrm>
        </p:spPr>
        <p:txBody>
          <a:bodyPr>
            <a:normAutofit/>
          </a:bodyPr>
          <a:lstStyle/>
          <a:p>
            <a:r>
              <a:rPr lang="en-GB" sz="5000"/>
              <a:t>TRESPASS BY PLACING OBJECTS ON LAND</a:t>
            </a:r>
          </a:p>
        </p:txBody>
      </p:sp>
      <p:pic>
        <p:nvPicPr>
          <p:cNvPr id="5" name="Picture 4" descr="A ladder in the desert">
            <a:extLst>
              <a:ext uri="{FF2B5EF4-FFF2-40B4-BE49-F238E27FC236}">
                <a16:creationId xmlns:a16="http://schemas.microsoft.com/office/drawing/2014/main" id="{07354388-F27F-66F5-8F44-7ECAA3DFC763}"/>
              </a:ext>
            </a:extLst>
          </p:cNvPr>
          <p:cNvPicPr>
            <a:picLocks noChangeAspect="1"/>
          </p:cNvPicPr>
          <p:nvPr/>
        </p:nvPicPr>
        <p:blipFill>
          <a:blip r:embed="rId3"/>
          <a:srcRect l="32499" r="19738"/>
          <a:stretch/>
        </p:blipFill>
        <p:spPr>
          <a:xfrm>
            <a:off x="20" y="10"/>
            <a:ext cx="4580077" cy="6400784"/>
          </a:xfrm>
          <a:prstGeom prst="rect">
            <a:avLst/>
          </a:prstGeom>
        </p:spPr>
      </p:pic>
      <p:cxnSp>
        <p:nvCxnSpPr>
          <p:cNvPr id="11" name="!!Straight Connector">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D562252-C19C-FE99-8350-DBB5E97F8235}"/>
              </a:ext>
            </a:extLst>
          </p:cNvPr>
          <p:cNvSpPr>
            <a:spLocks noGrp="1"/>
          </p:cNvSpPr>
          <p:nvPr>
            <p:ph idx="1"/>
          </p:nvPr>
        </p:nvSpPr>
        <p:spPr>
          <a:xfrm>
            <a:off x="5172074" y="2108201"/>
            <a:ext cx="5983606" cy="3760891"/>
          </a:xfrm>
        </p:spPr>
        <p:txBody>
          <a:bodyPr>
            <a:normAutofit/>
          </a:bodyPr>
          <a:lstStyle/>
          <a:p>
            <a:r>
              <a:rPr lang="en-GB" b="0" i="0" dirty="0">
                <a:solidFill>
                  <a:schemeClr val="tx1"/>
                </a:solidFill>
                <a:effectLst/>
                <a:latin typeface="Gill Sans MT" panose="020B0502020104020203" pitchFamily="34" charset="0"/>
              </a:rPr>
              <a:t>It is a trespass to place any chattel on the claimant’s land. Trespass continues for as long as the offending article remains on the land. Successive actions will lie from day to day until the article is removed. </a:t>
            </a:r>
          </a:p>
          <a:p>
            <a:r>
              <a:rPr lang="en-GB" b="0" i="0" dirty="0">
                <a:solidFill>
                  <a:schemeClr val="tx1"/>
                </a:solidFill>
                <a:effectLst/>
                <a:latin typeface="Gill Sans MT" panose="020B0502020104020203" pitchFamily="34" charset="0"/>
              </a:rPr>
              <a:t>In </a:t>
            </a:r>
            <a:r>
              <a:rPr lang="en-GB" b="1" i="1" dirty="0">
                <a:solidFill>
                  <a:schemeClr val="tx1"/>
                </a:solidFill>
                <a:effectLst/>
                <a:latin typeface="Gill Sans MT" panose="020B0502020104020203" pitchFamily="34" charset="0"/>
              </a:rPr>
              <a:t>British Waterways Board v Severn Trent Ltd [2001]</a:t>
            </a:r>
            <a:r>
              <a:rPr lang="en-GB" b="0" i="0" dirty="0">
                <a:solidFill>
                  <a:schemeClr val="tx1"/>
                </a:solidFill>
                <a:effectLst/>
                <a:latin typeface="Gill Sans MT" panose="020B0502020104020203" pitchFamily="34" charset="0"/>
              </a:rPr>
              <a:t> it was held that discharging water into the flowing watercourse owned by another amounted to a trespass</a:t>
            </a:r>
            <a:endParaRPr lang="en-GB" dirty="0">
              <a:solidFill>
                <a:schemeClr val="tx1"/>
              </a:solidFill>
              <a:latin typeface="Gill Sans MT" panose="020B0502020104020203" pitchFamily="34" charset="0"/>
            </a:endParaRPr>
          </a:p>
        </p:txBody>
      </p:sp>
      <p:sp>
        <p:nvSpPr>
          <p:cNvPr id="13" name="Rectangle 12">
            <a:extLst>
              <a:ext uri="{FF2B5EF4-FFF2-40B4-BE49-F238E27FC236}">
                <a16:creationId xmlns:a16="http://schemas.microsoft.com/office/drawing/2014/main" id="{C1B60310-C5C3-46A0-A452-2A0B008434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86324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pic>
        <p:nvPicPr>
          <p:cNvPr id="5" name="Picture 4" descr="Highland bridge connects the mountain">
            <a:extLst>
              <a:ext uri="{FF2B5EF4-FFF2-40B4-BE49-F238E27FC236}">
                <a16:creationId xmlns:a16="http://schemas.microsoft.com/office/drawing/2014/main" id="{8FE753B3-E23A-4143-9197-D1B65431ABBE}"/>
              </a:ext>
            </a:extLst>
          </p:cNvPr>
          <p:cNvPicPr>
            <a:picLocks noChangeAspect="1"/>
          </p:cNvPicPr>
          <p:nvPr/>
        </p:nvPicPr>
        <p:blipFill rotWithShape="1">
          <a:blip r:embed="rId3"/>
          <a:srcRect t="40" r="-6" b="-6"/>
          <a:stretch/>
        </p:blipFill>
        <p:spPr>
          <a:xfrm>
            <a:off x="2843" y="10"/>
            <a:ext cx="12186315" cy="6857990"/>
          </a:xfrm>
          <a:prstGeom prst="rect">
            <a:avLst/>
          </a:prstGeom>
        </p:spPr>
      </p:pic>
      <p:sp>
        <p:nvSpPr>
          <p:cNvPr id="11" name="Rectangle 10">
            <a:extLst>
              <a:ext uri="{FF2B5EF4-FFF2-40B4-BE49-F238E27FC236}">
                <a16:creationId xmlns:a16="http://schemas.microsoft.com/office/drawing/2014/main" id="{95B38FD6-641F-41BF-B466-C1C636642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474" y="1238442"/>
            <a:ext cx="3635926" cy="4355751"/>
          </a:xfrm>
          <a:prstGeom prst="rect">
            <a:avLst/>
          </a:prstGeom>
          <a:solidFill>
            <a:srgbClr val="0000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8B8403-77B4-F79F-F205-CA006BFD1348}"/>
              </a:ext>
            </a:extLst>
          </p:cNvPr>
          <p:cNvSpPr>
            <a:spLocks noGrp="1"/>
          </p:cNvSpPr>
          <p:nvPr>
            <p:ph type="title"/>
          </p:nvPr>
        </p:nvSpPr>
        <p:spPr>
          <a:xfrm>
            <a:off x="948648" y="1419273"/>
            <a:ext cx="3153580" cy="1358188"/>
          </a:xfrm>
        </p:spPr>
        <p:txBody>
          <a:bodyPr>
            <a:normAutofit/>
          </a:bodyPr>
          <a:lstStyle/>
          <a:p>
            <a:pPr algn="ctr"/>
            <a:r>
              <a:rPr lang="en-GB" sz="4000" dirty="0">
                <a:solidFill>
                  <a:srgbClr val="FFFFFF"/>
                </a:solidFill>
              </a:rPr>
              <a:t>TRESPASS ON THE HIGHWAY</a:t>
            </a:r>
            <a:endParaRPr lang="en-US" sz="4000" dirty="0">
              <a:solidFill>
                <a:srgbClr val="FFFFFF"/>
              </a:solidFill>
            </a:endParaRPr>
          </a:p>
        </p:txBody>
      </p:sp>
      <p:cxnSp>
        <p:nvCxnSpPr>
          <p:cNvPr id="13" name="Straight Connector 12">
            <a:extLst>
              <a:ext uri="{FF2B5EF4-FFF2-40B4-BE49-F238E27FC236}">
                <a16:creationId xmlns:a16="http://schemas.microsoft.com/office/drawing/2014/main" id="{6BF9119E-766E-4526-AAE5-639F577C04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8277" y="2865016"/>
            <a:ext cx="29260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C2B9140-16BD-B9A9-D332-6B494CC348E1}"/>
              </a:ext>
            </a:extLst>
          </p:cNvPr>
          <p:cNvSpPr>
            <a:spLocks noGrp="1"/>
          </p:cNvSpPr>
          <p:nvPr>
            <p:ph idx="1"/>
          </p:nvPr>
        </p:nvSpPr>
        <p:spPr>
          <a:xfrm>
            <a:off x="948648" y="2978254"/>
            <a:ext cx="3153580" cy="2444238"/>
          </a:xfrm>
        </p:spPr>
        <p:txBody>
          <a:bodyPr vert="horz" lIns="0" tIns="45720" rIns="0" bIns="45720" rtlCol="0">
            <a:normAutofit/>
          </a:bodyPr>
          <a:lstStyle/>
          <a:p>
            <a:r>
              <a:rPr lang="en-GB" sz="1800" dirty="0"/>
              <a:t>We saw last week when we considered the law relating to highways that everyone has a right to “pass and repass” along the highway when travelling from one place to another.</a:t>
            </a:r>
          </a:p>
          <a:p>
            <a:endParaRPr lang="en-GB" sz="1800" dirty="0">
              <a:solidFill>
                <a:srgbClr val="FFFFFF"/>
              </a:solidFill>
            </a:endParaRPr>
          </a:p>
        </p:txBody>
      </p:sp>
      <p:sp>
        <p:nvSpPr>
          <p:cNvPr id="15" name="!!footer rectangle">
            <a:extLst>
              <a:ext uri="{FF2B5EF4-FFF2-40B4-BE49-F238E27FC236}">
                <a16:creationId xmlns:a16="http://schemas.microsoft.com/office/drawing/2014/main" id="{1FE461C7-FF45-427F-83D7-18DFBD481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6277731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75DCA4-368F-54F3-FDBE-383718AA607C}"/>
              </a:ext>
            </a:extLst>
          </p:cNvPr>
          <p:cNvSpPr>
            <a:spLocks noGrp="1"/>
          </p:cNvSpPr>
          <p:nvPr>
            <p:ph type="title"/>
          </p:nvPr>
        </p:nvSpPr>
        <p:spPr>
          <a:xfrm>
            <a:off x="6411685" y="634946"/>
            <a:ext cx="5127171" cy="1450757"/>
          </a:xfrm>
        </p:spPr>
        <p:txBody>
          <a:bodyPr>
            <a:normAutofit/>
          </a:bodyPr>
          <a:lstStyle/>
          <a:p>
            <a:r>
              <a:rPr lang="en-GB"/>
              <a:t>WHAT ABOUT ANY DEFENCES?</a:t>
            </a:r>
          </a:p>
        </p:txBody>
      </p:sp>
      <p:pic>
        <p:nvPicPr>
          <p:cNvPr id="5" name="Picture 4" descr="Mount Rushmore on a sunny day">
            <a:extLst>
              <a:ext uri="{FF2B5EF4-FFF2-40B4-BE49-F238E27FC236}">
                <a16:creationId xmlns:a16="http://schemas.microsoft.com/office/drawing/2014/main" id="{2DC856AE-1589-95B6-07C4-DAE5019506CA}"/>
              </a:ext>
            </a:extLst>
          </p:cNvPr>
          <p:cNvPicPr>
            <a:picLocks noChangeAspect="1"/>
          </p:cNvPicPr>
          <p:nvPr/>
        </p:nvPicPr>
        <p:blipFill rotWithShape="1">
          <a:blip r:embed="rId3"/>
          <a:srcRect r="-6" b="15991"/>
          <a:stretch/>
        </p:blipFill>
        <p:spPr>
          <a:xfrm>
            <a:off x="643192" y="1829453"/>
            <a:ext cx="5115347" cy="2879052"/>
          </a:xfrm>
          <a:prstGeom prst="rect">
            <a:avLst/>
          </a:prstGeom>
        </p:spPr>
      </p:pic>
      <p:cxnSp>
        <p:nvCxnSpPr>
          <p:cNvPr id="27" name="Straight Connector 26">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E921D80-7CCF-E32D-BD21-3B65FBE8AE6B}"/>
              </a:ext>
            </a:extLst>
          </p:cNvPr>
          <p:cNvSpPr>
            <a:spLocks noGrp="1"/>
          </p:cNvSpPr>
          <p:nvPr>
            <p:ph idx="1"/>
          </p:nvPr>
        </p:nvSpPr>
        <p:spPr>
          <a:xfrm>
            <a:off x="6411684" y="2407436"/>
            <a:ext cx="5127172" cy="3461658"/>
          </a:xfrm>
        </p:spPr>
        <p:txBody>
          <a:bodyPr vert="horz" lIns="0" tIns="45720" rIns="0" bIns="45720" rtlCol="0">
            <a:normAutofit/>
          </a:bodyPr>
          <a:lstStyle/>
          <a:p>
            <a:r>
              <a:rPr lang="en-GB"/>
              <a:t>- A license. </a:t>
            </a:r>
          </a:p>
          <a:p>
            <a:r>
              <a:rPr lang="en-GB"/>
              <a:t>- Justification by law.</a:t>
            </a:r>
          </a:p>
          <a:p>
            <a:r>
              <a:rPr lang="en-GB"/>
              <a:t>- Necessity.</a:t>
            </a:r>
          </a:p>
        </p:txBody>
      </p:sp>
      <p:sp>
        <p:nvSpPr>
          <p:cNvPr id="28" name="Rectangle 27">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263203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12" name="Rectangle 11">
            <a:extLst>
              <a:ext uri="{FF2B5EF4-FFF2-40B4-BE49-F238E27FC236}">
                <a16:creationId xmlns:a16="http://schemas.microsoft.com/office/drawing/2014/main" id="{652BD35A-BC99-4831-A358-06E2CEB966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732" y="521208"/>
            <a:ext cx="11146536" cy="5815584"/>
          </a:xfrm>
          <a:prstGeom prst="rect">
            <a:avLst/>
          </a:prstGeom>
          <a:solidFill>
            <a:srgbClr val="FFFFFF"/>
          </a:solidFill>
          <a:ln w="69850">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diagram&#10;&#10;Description automatically generated">
            <a:extLst>
              <a:ext uri="{FF2B5EF4-FFF2-40B4-BE49-F238E27FC236}">
                <a16:creationId xmlns:a16="http://schemas.microsoft.com/office/drawing/2014/main" id="{B230FF21-3285-E365-F9AF-F4B69EBD5E5E}"/>
              </a:ext>
            </a:extLst>
          </p:cNvPr>
          <p:cNvPicPr>
            <a:picLocks noChangeAspect="1"/>
          </p:cNvPicPr>
          <p:nvPr/>
        </p:nvPicPr>
        <p:blipFill>
          <a:blip r:embed="rId3"/>
          <a:stretch>
            <a:fillRect/>
          </a:stretch>
        </p:blipFill>
        <p:spPr>
          <a:xfrm>
            <a:off x="3365556" y="905933"/>
            <a:ext cx="5492891" cy="5039728"/>
          </a:xfrm>
          <a:prstGeom prst="rect">
            <a:avLst/>
          </a:prstGeom>
        </p:spPr>
      </p:pic>
    </p:spTree>
    <p:extLst>
      <p:ext uri="{BB962C8B-B14F-4D97-AF65-F5344CB8AC3E}">
        <p14:creationId xmlns:p14="http://schemas.microsoft.com/office/powerpoint/2010/main" val="2065870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pic>
        <p:nvPicPr>
          <p:cNvPr id="5" name="Picture 4" descr="Close up image of hands applauding">
            <a:extLst>
              <a:ext uri="{FF2B5EF4-FFF2-40B4-BE49-F238E27FC236}">
                <a16:creationId xmlns:a16="http://schemas.microsoft.com/office/drawing/2014/main" id="{275BFED0-A9FF-4D49-9587-181CC1303646}"/>
              </a:ext>
            </a:extLst>
          </p:cNvPr>
          <p:cNvPicPr>
            <a:picLocks noChangeAspect="1"/>
          </p:cNvPicPr>
          <p:nvPr/>
        </p:nvPicPr>
        <p:blipFill rotWithShape="1">
          <a:blip r:embed="rId3"/>
          <a:srcRect r="-6" b="15684"/>
          <a:stretch/>
        </p:blipFill>
        <p:spPr>
          <a:xfrm>
            <a:off x="2843" y="10"/>
            <a:ext cx="12186315" cy="6857990"/>
          </a:xfrm>
          <a:prstGeom prst="rect">
            <a:avLst/>
          </a:prstGeom>
        </p:spPr>
      </p:pic>
      <p:sp>
        <p:nvSpPr>
          <p:cNvPr id="11" name="Rectangle 10">
            <a:extLst>
              <a:ext uri="{FF2B5EF4-FFF2-40B4-BE49-F238E27FC236}">
                <a16:creationId xmlns:a16="http://schemas.microsoft.com/office/drawing/2014/main" id="{95B38FD6-641F-41BF-B466-C1C636642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474" y="1238442"/>
            <a:ext cx="3635926" cy="4355751"/>
          </a:xfrm>
          <a:prstGeom prst="rect">
            <a:avLst/>
          </a:prstGeom>
          <a:solidFill>
            <a:srgbClr val="0000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4D2F63-6CAE-3891-2AE2-CC931C285D04}"/>
              </a:ext>
            </a:extLst>
          </p:cNvPr>
          <p:cNvSpPr>
            <a:spLocks noGrp="1"/>
          </p:cNvSpPr>
          <p:nvPr>
            <p:ph type="title"/>
          </p:nvPr>
        </p:nvSpPr>
        <p:spPr>
          <a:xfrm>
            <a:off x="948648" y="1419273"/>
            <a:ext cx="3153580" cy="1358188"/>
          </a:xfrm>
        </p:spPr>
        <p:txBody>
          <a:bodyPr>
            <a:normAutofit/>
          </a:bodyPr>
          <a:lstStyle/>
          <a:p>
            <a:pPr algn="ctr"/>
            <a:r>
              <a:rPr lang="en-GB" sz="4000" dirty="0">
                <a:solidFill>
                  <a:srgbClr val="FFFFFF"/>
                </a:solidFill>
              </a:rPr>
              <a:t>NUISANCE</a:t>
            </a:r>
            <a:endParaRPr lang="en-GB" sz="3600" dirty="0">
              <a:solidFill>
                <a:srgbClr val="FFFFFF"/>
              </a:solidFill>
            </a:endParaRPr>
          </a:p>
        </p:txBody>
      </p:sp>
      <p:cxnSp>
        <p:nvCxnSpPr>
          <p:cNvPr id="13" name="Straight Connector 12">
            <a:extLst>
              <a:ext uri="{FF2B5EF4-FFF2-40B4-BE49-F238E27FC236}">
                <a16:creationId xmlns:a16="http://schemas.microsoft.com/office/drawing/2014/main" id="{6BF9119E-766E-4526-AAE5-639F577C04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8277" y="2865016"/>
            <a:ext cx="29260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FFEEF1-ABF7-27B5-B8AF-F783AAAA3DEA}"/>
              </a:ext>
            </a:extLst>
          </p:cNvPr>
          <p:cNvSpPr>
            <a:spLocks noGrp="1"/>
          </p:cNvSpPr>
          <p:nvPr>
            <p:ph idx="1"/>
          </p:nvPr>
        </p:nvSpPr>
        <p:spPr>
          <a:xfrm>
            <a:off x="948648" y="2978254"/>
            <a:ext cx="3153580" cy="2444238"/>
          </a:xfrm>
        </p:spPr>
        <p:txBody>
          <a:bodyPr vert="horz" lIns="0" tIns="45720" rIns="0" bIns="45720" rtlCol="0">
            <a:normAutofit/>
          </a:bodyPr>
          <a:lstStyle/>
          <a:p>
            <a:r>
              <a:rPr lang="en-GB" sz="1600">
                <a:solidFill>
                  <a:srgbClr val="FFFFFF"/>
                </a:solidFill>
              </a:rPr>
              <a:t>- Two types; </a:t>
            </a:r>
          </a:p>
          <a:p>
            <a:r>
              <a:rPr lang="en-GB" sz="1600">
                <a:solidFill>
                  <a:srgbClr val="FFFFFF"/>
                </a:solidFill>
              </a:rPr>
              <a:t>- Public nuisance. </a:t>
            </a:r>
          </a:p>
          <a:p>
            <a:r>
              <a:rPr lang="en-GB" sz="1600">
                <a:solidFill>
                  <a:srgbClr val="FFFFFF"/>
                </a:solidFill>
              </a:rPr>
              <a:t>- Private nuisance. </a:t>
            </a:r>
          </a:p>
          <a:p>
            <a:r>
              <a:rPr lang="en-GB" sz="1600">
                <a:solidFill>
                  <a:srgbClr val="FFFFFF"/>
                </a:solidFill>
              </a:rPr>
              <a:t>- We will consider each on in turn. </a:t>
            </a:r>
          </a:p>
          <a:p>
            <a:pPr marL="0" indent="0">
              <a:buNone/>
            </a:pPr>
            <a:endParaRPr lang="en-GB" sz="1600">
              <a:solidFill>
                <a:srgbClr val="FFFFFF"/>
              </a:solidFill>
            </a:endParaRPr>
          </a:p>
        </p:txBody>
      </p:sp>
      <p:sp>
        <p:nvSpPr>
          <p:cNvPr id="15" name="!!footer rectangle">
            <a:extLst>
              <a:ext uri="{FF2B5EF4-FFF2-40B4-BE49-F238E27FC236}">
                <a16:creationId xmlns:a16="http://schemas.microsoft.com/office/drawing/2014/main" id="{1FE461C7-FF45-427F-83D7-18DFBD481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09823938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016D1-EFF5-4DD0-866E-E472FD32A761}"/>
              </a:ext>
            </a:extLst>
          </p:cNvPr>
          <p:cNvSpPr>
            <a:spLocks noGrp="1"/>
          </p:cNvSpPr>
          <p:nvPr>
            <p:ph type="title"/>
          </p:nvPr>
        </p:nvSpPr>
        <p:spPr/>
        <p:txBody>
          <a:bodyPr/>
          <a:lstStyle/>
          <a:p>
            <a:pPr algn="ctr"/>
            <a:r>
              <a:rPr lang="en-GB" sz="7200" dirty="0"/>
              <a:t>PRIVATE NUISANCE</a:t>
            </a:r>
            <a:endParaRPr lang="en-US" dirty="0"/>
          </a:p>
        </p:txBody>
      </p:sp>
      <p:sp>
        <p:nvSpPr>
          <p:cNvPr id="3" name="Content Placeholder 2">
            <a:extLst>
              <a:ext uri="{FF2B5EF4-FFF2-40B4-BE49-F238E27FC236}">
                <a16:creationId xmlns:a16="http://schemas.microsoft.com/office/drawing/2014/main" id="{B49A0784-460C-19A9-42C5-ED9227215C76}"/>
              </a:ext>
            </a:extLst>
          </p:cNvPr>
          <p:cNvSpPr>
            <a:spLocks noGrp="1"/>
          </p:cNvSpPr>
          <p:nvPr>
            <p:ph idx="1"/>
          </p:nvPr>
        </p:nvSpPr>
        <p:spPr/>
        <p:txBody>
          <a:bodyPr/>
          <a:lstStyle/>
          <a:p>
            <a:r>
              <a:rPr lang="en-GB" dirty="0"/>
              <a:t>- Meaning; ‘’ The defendant interferes unlawfully with the individual rights to use or enjoy their land’’. </a:t>
            </a:r>
          </a:p>
          <a:p>
            <a:r>
              <a:rPr lang="en-GB" dirty="0"/>
              <a:t>- In order for this to be proven a number of elements need to be proven; </a:t>
            </a:r>
          </a:p>
          <a:p>
            <a:r>
              <a:rPr lang="en-GB" dirty="0"/>
              <a:t>- Proprietary interest, damage and sensory discomfort, damage, locality, sensitivity malice, public utility</a:t>
            </a:r>
          </a:p>
          <a:p>
            <a:r>
              <a:rPr lang="en-GB" dirty="0"/>
              <a:t>- In order for there to be a claim – the individual who is claiming must have an interest in the land. </a:t>
            </a:r>
          </a:p>
          <a:p>
            <a:endParaRPr lang="en-GB" dirty="0"/>
          </a:p>
        </p:txBody>
      </p:sp>
    </p:spTree>
    <p:extLst>
      <p:ext uri="{BB962C8B-B14F-4D97-AF65-F5344CB8AC3E}">
        <p14:creationId xmlns:p14="http://schemas.microsoft.com/office/powerpoint/2010/main" val="3578682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pic>
        <p:nvPicPr>
          <p:cNvPr id="5" name="Picture 4" descr="Path through billowing grass">
            <a:extLst>
              <a:ext uri="{FF2B5EF4-FFF2-40B4-BE49-F238E27FC236}">
                <a16:creationId xmlns:a16="http://schemas.microsoft.com/office/drawing/2014/main" id="{5045E5BD-2950-353A-4C04-916A38E294E5}"/>
              </a:ext>
            </a:extLst>
          </p:cNvPr>
          <p:cNvPicPr>
            <a:picLocks noChangeAspect="1"/>
          </p:cNvPicPr>
          <p:nvPr/>
        </p:nvPicPr>
        <p:blipFill rotWithShape="1">
          <a:blip r:embed="rId3"/>
          <a:srcRect t="11579" r="-1" b="4130"/>
          <a:stretch/>
        </p:blipFill>
        <p:spPr>
          <a:xfrm>
            <a:off x="1524" y="10"/>
            <a:ext cx="12188952" cy="6857990"/>
          </a:xfrm>
          <a:prstGeom prst="rect">
            <a:avLst/>
          </a:prstGeom>
        </p:spPr>
      </p:pic>
      <p:sp>
        <p:nvSpPr>
          <p:cNvPr id="11" name="Rectangle 10">
            <a:extLst>
              <a:ext uri="{FF2B5EF4-FFF2-40B4-BE49-F238E27FC236}">
                <a16:creationId xmlns:a16="http://schemas.microsoft.com/office/drawing/2014/main" id="{95B38FD6-641F-41BF-B466-C1C636642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474" y="1238442"/>
            <a:ext cx="3635926" cy="43557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87FBD1-9A94-A02A-7204-59B7FD711EE3}"/>
              </a:ext>
            </a:extLst>
          </p:cNvPr>
          <p:cNvSpPr>
            <a:spLocks noGrp="1"/>
          </p:cNvSpPr>
          <p:nvPr>
            <p:ph type="title"/>
          </p:nvPr>
        </p:nvSpPr>
        <p:spPr>
          <a:xfrm>
            <a:off x="948648" y="1419273"/>
            <a:ext cx="3153580" cy="1358188"/>
          </a:xfrm>
        </p:spPr>
        <p:txBody>
          <a:bodyPr>
            <a:normAutofit/>
          </a:bodyPr>
          <a:lstStyle/>
          <a:p>
            <a:pPr algn="ctr"/>
            <a:r>
              <a:rPr lang="en-GB" sz="3600" dirty="0">
                <a:solidFill>
                  <a:schemeClr val="tx1"/>
                </a:solidFill>
              </a:rPr>
              <a:t>CONTINUED</a:t>
            </a:r>
          </a:p>
        </p:txBody>
      </p:sp>
      <p:cxnSp>
        <p:nvCxnSpPr>
          <p:cNvPr id="13" name="Straight Connector 12">
            <a:extLst>
              <a:ext uri="{FF2B5EF4-FFF2-40B4-BE49-F238E27FC236}">
                <a16:creationId xmlns:a16="http://schemas.microsoft.com/office/drawing/2014/main" id="{6BF9119E-766E-4526-AAE5-639F577C04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8277" y="2865016"/>
            <a:ext cx="2926080" cy="0"/>
          </a:xfrm>
          <a:prstGeom prst="line">
            <a:avLst/>
          </a:prstGeom>
          <a:ln w="12700">
            <a:solidFill>
              <a:schemeClr val="tx1">
                <a:lumMod val="75000"/>
                <a:lumOff val="25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2B39E46-8EC5-2128-F502-7CE01336E91F}"/>
              </a:ext>
            </a:extLst>
          </p:cNvPr>
          <p:cNvSpPr>
            <a:spLocks noGrp="1"/>
          </p:cNvSpPr>
          <p:nvPr>
            <p:ph idx="1"/>
          </p:nvPr>
        </p:nvSpPr>
        <p:spPr>
          <a:xfrm>
            <a:off x="948648" y="2978254"/>
            <a:ext cx="3153580" cy="2444238"/>
          </a:xfrm>
        </p:spPr>
        <p:txBody>
          <a:bodyPr>
            <a:normAutofit fontScale="92500" lnSpcReduction="10000"/>
          </a:bodyPr>
          <a:lstStyle/>
          <a:p>
            <a:r>
              <a:rPr lang="en-GB" sz="1600" dirty="0">
                <a:solidFill>
                  <a:schemeClr val="tx1"/>
                </a:solidFill>
              </a:rPr>
              <a:t>- Are there any defences available for private nuisance; </a:t>
            </a:r>
          </a:p>
          <a:p>
            <a:r>
              <a:rPr lang="en-GB" sz="1600" dirty="0">
                <a:solidFill>
                  <a:schemeClr val="tx1"/>
                </a:solidFill>
              </a:rPr>
              <a:t>- Yes. </a:t>
            </a:r>
          </a:p>
          <a:p>
            <a:r>
              <a:rPr lang="en-GB" sz="1600" b="1" u="sng" dirty="0">
                <a:solidFill>
                  <a:schemeClr val="tx1"/>
                </a:solidFill>
              </a:rPr>
              <a:t>ACTIVITY </a:t>
            </a:r>
          </a:p>
          <a:p>
            <a:r>
              <a:rPr lang="en-GB" sz="1600" dirty="0">
                <a:solidFill>
                  <a:schemeClr val="tx1"/>
                </a:solidFill>
              </a:rPr>
              <a:t>- Research what each one is and what they mean. </a:t>
            </a:r>
          </a:p>
          <a:p>
            <a:r>
              <a:rPr lang="en-GB" sz="1600" dirty="0">
                <a:solidFill>
                  <a:schemeClr val="tx1"/>
                </a:solidFill>
              </a:rPr>
              <a:t>- Do this in groups. </a:t>
            </a:r>
          </a:p>
        </p:txBody>
      </p:sp>
      <p:sp>
        <p:nvSpPr>
          <p:cNvPr id="15" name="Rectangle 14">
            <a:extLst>
              <a:ext uri="{FF2B5EF4-FFF2-40B4-BE49-F238E27FC236}">
                <a16:creationId xmlns:a16="http://schemas.microsoft.com/office/drawing/2014/main" id="{1FE461C7-FF45-427F-83D7-18DFBD481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348491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1072C4-1688-FB3B-77B2-1880EA37C64F}"/>
              </a:ext>
            </a:extLst>
          </p:cNvPr>
          <p:cNvSpPr>
            <a:spLocks noGrp="1"/>
          </p:cNvSpPr>
          <p:nvPr>
            <p:ph type="title"/>
          </p:nvPr>
        </p:nvSpPr>
        <p:spPr>
          <a:xfrm>
            <a:off x="1097280" y="286603"/>
            <a:ext cx="10058400" cy="1450757"/>
          </a:xfrm>
        </p:spPr>
        <p:txBody>
          <a:bodyPr>
            <a:normAutofit/>
          </a:bodyPr>
          <a:lstStyle/>
          <a:p>
            <a:r>
              <a:rPr lang="en-GB" dirty="0"/>
              <a:t>PUBLIC NUISANCE</a:t>
            </a:r>
          </a:p>
        </p:txBody>
      </p:sp>
      <p:cxnSp>
        <p:nvCxnSpPr>
          <p:cNvPr id="20" name="Straight Connector 19">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BA0A1188-8B0A-BCC4-1C4F-EDC1A1D9178A}"/>
              </a:ext>
            </a:extLst>
          </p:cNvPr>
          <p:cNvGraphicFramePr>
            <a:graphicFrameLocks noGrp="1"/>
          </p:cNvGraphicFramePr>
          <p:nvPr>
            <p:ph idx="1"/>
            <p:extLst>
              <p:ext uri="{D42A27DB-BD31-4B8C-83A1-F6EECF244321}">
                <p14:modId xmlns:p14="http://schemas.microsoft.com/office/powerpoint/2010/main" val="362919024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5714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F6F1E82-F603-49E4-9641-09EEA984A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C2F4E38-9E39-B727-99F5-A9C334FFC10C}"/>
              </a:ext>
            </a:extLst>
          </p:cNvPr>
          <p:cNvSpPr>
            <a:spLocks noGrp="1"/>
          </p:cNvSpPr>
          <p:nvPr>
            <p:ph type="title"/>
          </p:nvPr>
        </p:nvSpPr>
        <p:spPr>
          <a:xfrm>
            <a:off x="1097280" y="286603"/>
            <a:ext cx="10058400" cy="1450757"/>
          </a:xfrm>
        </p:spPr>
        <p:txBody>
          <a:bodyPr>
            <a:normAutofit/>
          </a:bodyPr>
          <a:lstStyle/>
          <a:p>
            <a:r>
              <a:rPr lang="en-GB"/>
              <a:t>ACTIVITY</a:t>
            </a:r>
          </a:p>
        </p:txBody>
      </p:sp>
      <p:cxnSp>
        <p:nvCxnSpPr>
          <p:cNvPr id="23" name="Straight Connector 22">
            <a:extLst>
              <a:ext uri="{FF2B5EF4-FFF2-40B4-BE49-F238E27FC236}">
                <a16:creationId xmlns:a16="http://schemas.microsoft.com/office/drawing/2014/main" id="{C81CFD00-FC30-4AFB-A61F-3127B2C90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9D1595AB-90F6-488F-B5E3-F8CFCC8F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7" name="Content Placeholder 4">
            <a:extLst>
              <a:ext uri="{FF2B5EF4-FFF2-40B4-BE49-F238E27FC236}">
                <a16:creationId xmlns:a16="http://schemas.microsoft.com/office/drawing/2014/main" id="{428FC1E2-2F71-84B9-E837-6FE8FB36A27A}"/>
              </a:ext>
            </a:extLst>
          </p:cNvPr>
          <p:cNvGraphicFramePr>
            <a:graphicFrameLocks noGrp="1"/>
          </p:cNvGraphicFramePr>
          <p:nvPr>
            <p:ph idx="1"/>
            <p:extLst>
              <p:ext uri="{D42A27DB-BD31-4B8C-83A1-F6EECF244321}">
                <p14:modId xmlns:p14="http://schemas.microsoft.com/office/powerpoint/2010/main" val="1950977484"/>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9258109"/>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Just Stop Oil protesters told to 'Just F--k off' by angry drivers and pedestrians">
            <a:hlinkClick r:id="" action="ppaction://media"/>
            <a:extLst>
              <a:ext uri="{FF2B5EF4-FFF2-40B4-BE49-F238E27FC236}">
                <a16:creationId xmlns:a16="http://schemas.microsoft.com/office/drawing/2014/main" id="{FF296385-285A-41D7-9395-B6E48A366185}"/>
              </a:ext>
            </a:extLst>
          </p:cNvPr>
          <p:cNvPicPr>
            <a:picLocks noRot="1" noChangeAspect="1"/>
          </p:cNvPicPr>
          <p:nvPr>
            <a:videoFile r:link="rId1"/>
          </p:nvPr>
        </p:nvPicPr>
        <p:blipFill>
          <a:blip r:embed="rId4"/>
          <a:stretch>
            <a:fillRect/>
          </a:stretch>
        </p:blipFill>
        <p:spPr>
          <a:xfrm>
            <a:off x="897466" y="179916"/>
            <a:ext cx="10875544" cy="6144683"/>
          </a:xfrm>
          <a:prstGeom prst="rect">
            <a:avLst/>
          </a:prstGeom>
        </p:spPr>
      </p:pic>
    </p:spTree>
    <p:extLst>
      <p:ext uri="{BB962C8B-B14F-4D97-AF65-F5344CB8AC3E}">
        <p14:creationId xmlns:p14="http://schemas.microsoft.com/office/powerpoint/2010/main" val="213254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962B983-D270-DD85-746E-39F9118878AA}"/>
              </a:ext>
            </a:extLst>
          </p:cNvPr>
          <p:cNvSpPr>
            <a:spLocks noGrp="1"/>
          </p:cNvSpPr>
          <p:nvPr>
            <p:ph type="title"/>
          </p:nvPr>
        </p:nvSpPr>
        <p:spPr>
          <a:xfrm>
            <a:off x="1097280" y="286603"/>
            <a:ext cx="10058400" cy="1450757"/>
          </a:xfrm>
        </p:spPr>
        <p:txBody>
          <a:bodyPr anchor="ctr">
            <a:normAutofit/>
          </a:bodyPr>
          <a:lstStyle/>
          <a:p>
            <a:r>
              <a:rPr lang="en-GB">
                <a:solidFill>
                  <a:srgbClr val="FFFFFF"/>
                </a:solidFill>
              </a:rPr>
              <a:t>THE RULE IN RYLANDS V FLETCHER</a:t>
            </a:r>
          </a:p>
        </p:txBody>
      </p:sp>
      <p:sp>
        <p:nvSpPr>
          <p:cNvPr id="3" name="Content Placeholder 2">
            <a:extLst>
              <a:ext uri="{FF2B5EF4-FFF2-40B4-BE49-F238E27FC236}">
                <a16:creationId xmlns:a16="http://schemas.microsoft.com/office/drawing/2014/main" id="{601219DF-E029-34B8-7399-F950ED55973D}"/>
              </a:ext>
            </a:extLst>
          </p:cNvPr>
          <p:cNvSpPr>
            <a:spLocks noGrp="1"/>
          </p:cNvSpPr>
          <p:nvPr>
            <p:ph idx="1"/>
          </p:nvPr>
        </p:nvSpPr>
        <p:spPr>
          <a:xfrm>
            <a:off x="687116" y="2023963"/>
            <a:ext cx="10878727" cy="3963988"/>
          </a:xfrm>
        </p:spPr>
        <p:txBody>
          <a:bodyPr>
            <a:noAutofit/>
          </a:bodyPr>
          <a:lstStyle/>
          <a:p>
            <a:pPr>
              <a:lnSpc>
                <a:spcPct val="100000"/>
              </a:lnSpc>
            </a:pPr>
            <a:r>
              <a:rPr lang="en-GB" sz="2000" dirty="0">
                <a:latin typeface="Gill Sans MT" panose="020B0502020104020203" pitchFamily="34" charset="0"/>
              </a:rPr>
              <a:t>The rule in Rylands v Fletcher [1868] creates an area of strict liability where one person by the use of their land inflicts damage on another person. In the original case, the defendant employed independent contractors to build a reservoir. The contractors omitted to seal up underground passages and when the reservoir was filled with water the claimant’s mine was flooded. Blackburn J, in the High Court, stated:</a:t>
            </a:r>
          </a:p>
          <a:p>
            <a:pPr>
              <a:lnSpc>
                <a:spcPct val="100000"/>
              </a:lnSpc>
            </a:pPr>
            <a:r>
              <a:rPr lang="en-GB" sz="2000" dirty="0">
                <a:latin typeface="Gill Sans MT" panose="020B0502020104020203" pitchFamily="34" charset="0"/>
              </a:rPr>
              <a:t>“A person who for his own purposes brings on his land and collects and keep there anything likely to do mischief if it escapes, must keep it in at his peril and if he does not do so, he is prima facie answerable for all the damage which is the natural consequence of its escape.”</a:t>
            </a:r>
          </a:p>
          <a:p>
            <a:pPr>
              <a:lnSpc>
                <a:spcPct val="100000"/>
              </a:lnSpc>
            </a:pPr>
            <a:r>
              <a:rPr lang="en-GB" sz="2000" dirty="0">
                <a:latin typeface="Gill Sans MT" panose="020B0502020104020203" pitchFamily="34" charset="0"/>
              </a:rPr>
              <a:t>The judgment also required that the thing the defendant brought onto his land was something “which was not naturally there”. In this way the emphasis shifted from the introduction of something which was within the power of man to control, rather than the forces of nature, to the concept of unacceptable use of the land, as the essential basis of the defendant’s liability.</a:t>
            </a: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64951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7505B37-B9EF-FB19-B4F8-CAB1B5FA624D}"/>
              </a:ext>
            </a:extLst>
          </p:cNvPr>
          <p:cNvSpPr>
            <a:spLocks noGrp="1"/>
          </p:cNvSpPr>
          <p:nvPr>
            <p:ph type="title"/>
          </p:nvPr>
        </p:nvSpPr>
        <p:spPr>
          <a:xfrm>
            <a:off x="5116783" y="516835"/>
            <a:ext cx="5977937" cy="1666501"/>
          </a:xfrm>
        </p:spPr>
        <p:txBody>
          <a:bodyPr>
            <a:normAutofit/>
          </a:bodyPr>
          <a:lstStyle/>
          <a:p>
            <a:r>
              <a:rPr lang="en-GB" sz="4000">
                <a:solidFill>
                  <a:srgbClr val="FFFFFF"/>
                </a:solidFill>
              </a:rPr>
              <a:t>PERSONS LIABLE </a:t>
            </a:r>
          </a:p>
        </p:txBody>
      </p:sp>
      <p:pic>
        <p:nvPicPr>
          <p:cNvPr id="5" name="Picture 4" descr="Houses in an area">
            <a:extLst>
              <a:ext uri="{FF2B5EF4-FFF2-40B4-BE49-F238E27FC236}">
                <a16:creationId xmlns:a16="http://schemas.microsoft.com/office/drawing/2014/main" id="{6A835CDD-2F05-B07E-E225-C42B4539DB12}"/>
              </a:ext>
            </a:extLst>
          </p:cNvPr>
          <p:cNvPicPr>
            <a:picLocks noChangeAspect="1"/>
          </p:cNvPicPr>
          <p:nvPr/>
        </p:nvPicPr>
        <p:blipFill>
          <a:blip r:embed="rId3"/>
          <a:srcRect l="22956" r="32465" b="-1"/>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22927E4-8D5E-FC96-47F8-82818C01AA60}"/>
              </a:ext>
            </a:extLst>
          </p:cNvPr>
          <p:cNvSpPr>
            <a:spLocks noGrp="1"/>
          </p:cNvSpPr>
          <p:nvPr>
            <p:ph idx="1"/>
          </p:nvPr>
        </p:nvSpPr>
        <p:spPr>
          <a:xfrm>
            <a:off x="5116784" y="2546224"/>
            <a:ext cx="5977938" cy="3342747"/>
          </a:xfrm>
        </p:spPr>
        <p:txBody>
          <a:bodyPr>
            <a:normAutofit/>
          </a:bodyPr>
          <a:lstStyle/>
          <a:p>
            <a:r>
              <a:rPr lang="en-GB" sz="1800">
                <a:solidFill>
                  <a:srgbClr val="FFFFFF"/>
                </a:solidFill>
              </a:rPr>
              <a:t>The parties to an action are usually neighbouring landowners. The defendant will normally have control over the premises from which the thing escapes or at least control over the accumulated Rylands v Fletcher things.</a:t>
            </a:r>
          </a:p>
          <a:p>
            <a:r>
              <a:rPr lang="en-GB" sz="1800">
                <a:solidFill>
                  <a:srgbClr val="FFFFFF"/>
                </a:solidFill>
              </a:rPr>
              <a:t>As with private nuisance, the claimant must have a proprietary interest in the land affected (Transco plc v Stockport Metropolitan Borough Council [2003]).</a:t>
            </a:r>
          </a:p>
        </p:txBody>
      </p:sp>
    </p:spTree>
    <p:extLst>
      <p:ext uri="{BB962C8B-B14F-4D97-AF65-F5344CB8AC3E}">
        <p14:creationId xmlns:p14="http://schemas.microsoft.com/office/powerpoint/2010/main" val="3276183360"/>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ED93DBC-08E2-1B00-22D6-3C3F876AE63C}"/>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THE USE OF LAND MUST BE NON-NATURAL</a:t>
            </a:r>
          </a:p>
        </p:txBody>
      </p:sp>
      <p:sp>
        <p:nvSpPr>
          <p:cNvPr id="3" name="Content Placeholder 2">
            <a:extLst>
              <a:ext uri="{FF2B5EF4-FFF2-40B4-BE49-F238E27FC236}">
                <a16:creationId xmlns:a16="http://schemas.microsoft.com/office/drawing/2014/main" id="{E1C6ECAF-8159-7C64-AC42-B634F4561515}"/>
              </a:ext>
            </a:extLst>
          </p:cNvPr>
          <p:cNvSpPr>
            <a:spLocks noGrp="1"/>
          </p:cNvSpPr>
          <p:nvPr>
            <p:ph idx="1"/>
          </p:nvPr>
        </p:nvSpPr>
        <p:spPr>
          <a:xfrm>
            <a:off x="5231958" y="605896"/>
            <a:ext cx="5923721" cy="5646208"/>
          </a:xfrm>
        </p:spPr>
        <p:txBody>
          <a:bodyPr anchor="ctr">
            <a:normAutofit/>
          </a:bodyPr>
          <a:lstStyle/>
          <a:p>
            <a:r>
              <a:rPr lang="en-GB" sz="2400" dirty="0"/>
              <a:t>Rickards v Lothian [1913] “It must be some special use bringing with it increased danger to others and must not merely be the ordinary use of the land or such as is proper for the general benefit of the community.”</a:t>
            </a:r>
          </a:p>
          <a:p>
            <a:r>
              <a:rPr lang="en-GB" sz="2400" dirty="0"/>
              <a:t>The test depends on the circumstances of the time and place. Read v Lyons [1947]</a:t>
            </a:r>
          </a:p>
        </p:txBody>
      </p:sp>
    </p:spTree>
    <p:extLst>
      <p:ext uri="{BB962C8B-B14F-4D97-AF65-F5344CB8AC3E}">
        <p14:creationId xmlns:p14="http://schemas.microsoft.com/office/powerpoint/2010/main" val="16790016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875AF6-42E6-0FBD-FC2B-7BCE0BF2A685}"/>
              </a:ext>
            </a:extLst>
          </p:cNvPr>
          <p:cNvSpPr>
            <a:spLocks noGrp="1"/>
          </p:cNvSpPr>
          <p:nvPr>
            <p:ph type="title"/>
          </p:nvPr>
        </p:nvSpPr>
        <p:spPr>
          <a:xfrm>
            <a:off x="1036320" y="286603"/>
            <a:ext cx="10058400" cy="1450757"/>
          </a:xfrm>
        </p:spPr>
        <p:txBody>
          <a:bodyPr>
            <a:normAutofit/>
          </a:bodyPr>
          <a:lstStyle/>
          <a:p>
            <a:r>
              <a:rPr lang="en-GB"/>
              <a:t>DANGEROUS AND MISCHIEVIOUS ESCAPE </a:t>
            </a:r>
            <a:endParaRPr lang="en-GB" dirty="0"/>
          </a:p>
        </p:txBody>
      </p:sp>
      <p:cxnSp>
        <p:nvCxnSpPr>
          <p:cNvPr id="17" name="Straight Connector 16">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8" name="Graphic 17" descr="Water">
            <a:extLst>
              <a:ext uri="{FF2B5EF4-FFF2-40B4-BE49-F238E27FC236}">
                <a16:creationId xmlns:a16="http://schemas.microsoft.com/office/drawing/2014/main" id="{0A470938-0FB4-3E68-FFC6-2BB52DCFA6E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EF07EE99-8356-6210-68E4-01DD6DDBEE95}"/>
              </a:ext>
            </a:extLst>
          </p:cNvPr>
          <p:cNvSpPr>
            <a:spLocks noGrp="1"/>
          </p:cNvSpPr>
          <p:nvPr>
            <p:ph idx="1"/>
          </p:nvPr>
        </p:nvSpPr>
        <p:spPr>
          <a:xfrm>
            <a:off x="4706460" y="2108201"/>
            <a:ext cx="6388260" cy="3760891"/>
          </a:xfrm>
        </p:spPr>
        <p:txBody>
          <a:bodyPr>
            <a:noAutofit/>
          </a:bodyPr>
          <a:lstStyle/>
          <a:p>
            <a:pPr>
              <a:lnSpc>
                <a:spcPct val="100000"/>
              </a:lnSpc>
            </a:pPr>
            <a:r>
              <a:rPr lang="en-GB" sz="1800" dirty="0">
                <a:latin typeface="Gill Sans MT" panose="020B0502020104020203" pitchFamily="34" charset="0"/>
              </a:rPr>
              <a:t>Many things, including water, are capable of causing harm if not properly controlled. Perhaps the emphasis is better placed on the idea that the defendant has increased the risk of damage to others by the use to which they have put their land. This covers not only intrinsically dangerous things such as chemicals and explosives, but also accumulations of things such as water, fire, gas and slag heaps which will cause harm if they escape.</a:t>
            </a:r>
          </a:p>
          <a:p>
            <a:pPr>
              <a:lnSpc>
                <a:spcPct val="100000"/>
              </a:lnSpc>
            </a:pPr>
            <a:r>
              <a:rPr lang="en-GB" sz="1800" dirty="0">
                <a:latin typeface="Gill Sans MT" panose="020B0502020104020203" pitchFamily="34" charset="0"/>
              </a:rPr>
              <a:t>In Read v Lyons [1947] there was an explosion in the defendant’s munitions factory. The claimant, an employee, was injured on the premises. It was held that she had no action in the tort of Rylands v Fletcher as there had been no escape from the defendant’s property to land over which the defendant had the control.</a:t>
            </a:r>
          </a:p>
        </p:txBody>
      </p:sp>
      <p:sp>
        <p:nvSpPr>
          <p:cNvPr id="19" name="Rectangle 18">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928495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38092B-B33E-8238-D217-7989C8AC5CC3}"/>
              </a:ext>
            </a:extLst>
          </p:cNvPr>
          <p:cNvSpPr>
            <a:spLocks noGrp="1"/>
          </p:cNvSpPr>
          <p:nvPr>
            <p:ph type="title"/>
          </p:nvPr>
        </p:nvSpPr>
        <p:spPr>
          <a:xfrm>
            <a:off x="8614786" y="516836"/>
            <a:ext cx="3100136" cy="1960234"/>
          </a:xfrm>
        </p:spPr>
        <p:txBody>
          <a:bodyPr>
            <a:normAutofit/>
          </a:bodyPr>
          <a:lstStyle/>
          <a:p>
            <a:r>
              <a:rPr lang="en-GB" sz="4100">
                <a:solidFill>
                  <a:srgbClr val="4D9CC3"/>
                </a:solidFill>
              </a:rPr>
              <a:t>REMOTENESS </a:t>
            </a:r>
          </a:p>
        </p:txBody>
      </p:sp>
      <p:pic>
        <p:nvPicPr>
          <p:cNvPr id="5" name="Picture 4" descr="Bench in the park">
            <a:extLst>
              <a:ext uri="{FF2B5EF4-FFF2-40B4-BE49-F238E27FC236}">
                <a16:creationId xmlns:a16="http://schemas.microsoft.com/office/drawing/2014/main" id="{6321BD40-A3A4-22A5-C205-65D058D153CA}"/>
              </a:ext>
            </a:extLst>
          </p:cNvPr>
          <p:cNvPicPr>
            <a:picLocks noChangeAspect="1"/>
          </p:cNvPicPr>
          <p:nvPr/>
        </p:nvPicPr>
        <p:blipFill rotWithShape="1">
          <a:blip r:embed="rId3"/>
          <a:srcRect l="17361" r="3986"/>
          <a:stretch/>
        </p:blipFill>
        <p:spPr>
          <a:xfrm>
            <a:off x="-1" y="10"/>
            <a:ext cx="8111272" cy="6857990"/>
          </a:xfrm>
          <a:prstGeom prst="rect">
            <a:avLst/>
          </a:prstGeom>
        </p:spPr>
      </p:pic>
      <p:cxnSp>
        <p:nvCxnSpPr>
          <p:cNvPr id="27" name="Straight Connector 26">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30145" y="2633962"/>
            <a:ext cx="2926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541299F-593D-9FB4-4981-8C3F8326B8DF}"/>
              </a:ext>
            </a:extLst>
          </p:cNvPr>
          <p:cNvSpPr>
            <a:spLocks noGrp="1"/>
          </p:cNvSpPr>
          <p:nvPr>
            <p:ph idx="1"/>
          </p:nvPr>
        </p:nvSpPr>
        <p:spPr>
          <a:xfrm>
            <a:off x="8614786" y="2790855"/>
            <a:ext cx="3084844" cy="3311766"/>
          </a:xfrm>
        </p:spPr>
        <p:txBody>
          <a:bodyPr>
            <a:normAutofit/>
          </a:bodyPr>
          <a:lstStyle/>
          <a:p>
            <a:pPr marL="0" indent="0">
              <a:buNone/>
            </a:pPr>
            <a:r>
              <a:rPr lang="en-GB" sz="1600"/>
              <a:t>Defendant is only liable if they could reasonably foresee that this harm would take place’. </a:t>
            </a:r>
            <a:r>
              <a:rPr lang="en-GB" sz="1600" b="1"/>
              <a:t>Cambridge Water Co Ltd v Eastern Counties Leather plc [1994]</a:t>
            </a:r>
            <a:endParaRPr lang="en-GB" sz="1600"/>
          </a:p>
        </p:txBody>
      </p:sp>
    </p:spTree>
    <p:extLst>
      <p:ext uri="{BB962C8B-B14F-4D97-AF65-F5344CB8AC3E}">
        <p14:creationId xmlns:p14="http://schemas.microsoft.com/office/powerpoint/2010/main" val="37093312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Video 3" descr="Neon Pink Question Mark">
            <a:extLst>
              <a:ext uri="{FF2B5EF4-FFF2-40B4-BE49-F238E27FC236}">
                <a16:creationId xmlns:a16="http://schemas.microsoft.com/office/drawing/2014/main" id="{E4FB1103-5661-482B-9626-E3279D958128}"/>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5"/>
          <a:stretch/>
        </p:blipFill>
        <p:spPr>
          <a:xfrm>
            <a:off x="-1" y="10"/>
            <a:ext cx="12191999" cy="6857990"/>
          </a:xfrm>
          <a:prstGeom prst="rect">
            <a:avLst/>
          </a:prstGeom>
        </p:spPr>
      </p:pic>
      <p:sp>
        <p:nvSpPr>
          <p:cNvPr id="12" name="Rectangle 11">
            <a:extLst>
              <a:ext uri="{FF2B5EF4-FFF2-40B4-BE49-F238E27FC236}">
                <a16:creationId xmlns:a16="http://schemas.microsoft.com/office/drawing/2014/main" id="{A37E0400-E9ED-46D6-A946-A7B49DB41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alpha val="35000"/>
                </a:schemeClr>
              </a:gs>
              <a:gs pos="33000">
                <a:schemeClr val="tx1">
                  <a:alpha val="20000"/>
                </a:schemeClr>
              </a:gs>
              <a:gs pos="0">
                <a:schemeClr val="tx1">
                  <a:alpha val="0"/>
                </a:schemeClr>
              </a:gs>
              <a:gs pos="100000">
                <a:schemeClr val="tx1">
                  <a:alpha val="4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768E89F-D226-6A9E-568E-4F2051DA59F7}"/>
              </a:ext>
            </a:extLst>
          </p:cNvPr>
          <p:cNvSpPr>
            <a:spLocks noGrp="1"/>
          </p:cNvSpPr>
          <p:nvPr>
            <p:ph type="title"/>
          </p:nvPr>
        </p:nvSpPr>
        <p:spPr>
          <a:xfrm>
            <a:off x="735791" y="3331444"/>
            <a:ext cx="6470692" cy="1229306"/>
          </a:xfrm>
        </p:spPr>
        <p:txBody>
          <a:bodyPr vert="horz" lIns="91440" tIns="45720" rIns="91440" bIns="45720" rtlCol="0" anchor="b">
            <a:normAutofit/>
          </a:bodyPr>
          <a:lstStyle/>
          <a:p>
            <a:pPr>
              <a:lnSpc>
                <a:spcPct val="90000"/>
              </a:lnSpc>
            </a:pPr>
            <a:r>
              <a:rPr lang="en-US">
                <a:solidFill>
                  <a:schemeClr val="bg1"/>
                </a:solidFill>
              </a:rPr>
              <a:t>QUIZ</a:t>
            </a:r>
          </a:p>
        </p:txBody>
      </p:sp>
      <p:cxnSp>
        <p:nvCxnSpPr>
          <p:cNvPr id="14" name="Straight Connector 13">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2429" y="4641183"/>
            <a:ext cx="6309360" cy="0"/>
          </a:xfrm>
          <a:prstGeom prst="line">
            <a:avLst/>
          </a:prstGeom>
          <a:ln w="19050">
            <a:solidFill>
              <a:schemeClr val="bg1">
                <a:alpha val="9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42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44F66-51D9-160D-1DB0-20EAF9121515}"/>
              </a:ext>
            </a:extLst>
          </p:cNvPr>
          <p:cNvSpPr>
            <a:spLocks noGrp="1"/>
          </p:cNvSpPr>
          <p:nvPr>
            <p:ph type="title"/>
          </p:nvPr>
        </p:nvSpPr>
        <p:spPr/>
        <p:txBody>
          <a:bodyPr/>
          <a:lstStyle/>
          <a:p>
            <a:endParaRPr lang="en-GB"/>
          </a:p>
        </p:txBody>
      </p:sp>
      <mc:AlternateContent xmlns:mc="http://schemas.openxmlformats.org/markup-compatibility/2006" xmlns:we="http://schemas.microsoft.com/office/webextensions/webextension/2010/11" xmlns:pca="http://schemas.microsoft.com/office/powerpoint/2013/contentapp">
        <mc:Choice Requires="we pca">
          <p:graphicFrame>
            <p:nvGraphicFramePr>
              <p:cNvPr id="3" name="Add-in 2">
                <a:extLst>
                  <a:ext uri="{FF2B5EF4-FFF2-40B4-BE49-F238E27FC236}">
                    <a16:creationId xmlns:a16="http://schemas.microsoft.com/office/drawing/2014/main" id="{CCE76EAF-DFFE-2C40-E084-9D1FBEDDE7B8}"/>
                  </a:ext>
                </a:extLst>
              </p:cNvPr>
              <p:cNvGraphicFramePr>
                <a:graphicFrameLocks noGrp="1"/>
              </p:cNvGraphicFramePr>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3"/>
              </a:graphicData>
            </a:graphic>
          </p:graphicFrame>
        </mc:Choice>
        <mc:Fallback xmlns="">
          <p:pic>
            <p:nvPicPr>
              <p:cNvPr id="3" name="Add-in 2">
                <a:extLst>
                  <a:ext uri="{FF2B5EF4-FFF2-40B4-BE49-F238E27FC236}">
                    <a16:creationId xmlns:a16="http://schemas.microsoft.com/office/drawing/2014/main" id="{CCE76EAF-DFFE-2C40-E084-9D1FBEDDE7B8}"/>
                  </a:ext>
                </a:extLst>
              </p:cNvPr>
              <p:cNvPicPr>
                <a:picLocks noGrp="1" noRot="1" noChangeAspect="1" noMove="1" noResize="1" noEditPoints="1" noAdjustHandles="1" noChangeArrowheads="1" noChangeShapeType="1"/>
              </p:cNvPicPr>
              <p:nvPr/>
            </p:nvPicPr>
            <p:blipFill>
              <a:blip r:embed="rId4"/>
              <a:stretch>
                <a:fillRect/>
              </a:stretch>
            </p:blipFill>
            <p:spPr>
              <a:xfrm>
                <a:off x="0" y="0"/>
                <a:ext cx="12192000" cy="6858000"/>
              </a:xfrm>
              <a:prstGeom prst="rect">
                <a:avLst/>
              </a:prstGeom>
            </p:spPr>
          </p:pic>
        </mc:Fallback>
      </mc:AlternateContent>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Add-in 3">
                <a:extLst>
                  <a:ext uri="{FF2B5EF4-FFF2-40B4-BE49-F238E27FC236}">
                    <a16:creationId xmlns:a16="http://schemas.microsoft.com/office/drawing/2014/main" id="{49322CB8-8F00-E678-65C9-AA9037714F79}"/>
                  </a:ext>
                </a:extLst>
              </p:cNvPr>
              <p:cNvGraphicFramePr>
                <a:graphicFrameLocks noGrp="1"/>
              </p:cNvGraphicFramePr>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5"/>
              </a:graphicData>
            </a:graphic>
          </p:graphicFrame>
        </mc:Choice>
        <mc:Fallback xmlns="">
          <p:pic>
            <p:nvPicPr>
              <p:cNvPr id="4" name="Add-in 3">
                <a:extLst>
                  <a:ext uri="{FF2B5EF4-FFF2-40B4-BE49-F238E27FC236}">
                    <a16:creationId xmlns:a16="http://schemas.microsoft.com/office/drawing/2014/main" id="{49322CB8-8F00-E678-65C9-AA9037714F79}"/>
                  </a:ext>
                </a:extLst>
              </p:cNvPr>
              <p:cNvPicPr>
                <a:picLocks noGrp="1" noRot="1" noChangeAspect="1" noMove="1" noResize="1" noEditPoints="1" noAdjustHandles="1" noChangeArrowheads="1" noChangeShapeType="1"/>
              </p:cNvPicPr>
              <p:nvPr/>
            </p:nvPicPr>
            <p:blipFill>
              <a:blip r:embed="rId4"/>
              <a:stretch>
                <a:fillRect/>
              </a:stretch>
            </p:blipFill>
            <p:spPr>
              <a:xfrm>
                <a:off x="0" y="0"/>
                <a:ext cx="12192000" cy="6858000"/>
              </a:xfrm>
              <a:prstGeom prst="rect">
                <a:avLst/>
              </a:prstGeom>
            </p:spPr>
          </p:pic>
        </mc:Fallback>
      </mc:AlternateContent>
    </p:spTree>
    <p:extLst>
      <p:ext uri="{BB962C8B-B14F-4D97-AF65-F5344CB8AC3E}">
        <p14:creationId xmlns:p14="http://schemas.microsoft.com/office/powerpoint/2010/main" val="23200702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35" name="Straight Connector 34">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4605739-CE7C-8A26-AD42-CD5D30047FE6}"/>
              </a:ext>
            </a:extLst>
          </p:cNvPr>
          <p:cNvSpPr>
            <a:spLocks noGrp="1"/>
          </p:cNvSpPr>
          <p:nvPr>
            <p:ph type="title"/>
          </p:nvPr>
        </p:nvSpPr>
        <p:spPr>
          <a:xfrm>
            <a:off x="643467" y="516835"/>
            <a:ext cx="3448259" cy="1666501"/>
          </a:xfrm>
        </p:spPr>
        <p:txBody>
          <a:bodyPr vert="horz" lIns="91440" tIns="45720" rIns="91440" bIns="45720" rtlCol="0" anchor="b">
            <a:normAutofit/>
          </a:bodyPr>
          <a:lstStyle/>
          <a:p>
            <a:pPr>
              <a:lnSpc>
                <a:spcPct val="90000"/>
              </a:lnSpc>
            </a:pPr>
            <a:r>
              <a:rPr lang="en-US" sz="4000">
                <a:solidFill>
                  <a:srgbClr val="FFFFFF"/>
                </a:solidFill>
              </a:rPr>
              <a:t>SUMMARY </a:t>
            </a:r>
          </a:p>
        </p:txBody>
      </p:sp>
      <p:cxnSp>
        <p:nvCxnSpPr>
          <p:cNvPr id="39" name="Straight Connector 38">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F79F8E3F-4CE0-1B6E-90CA-BCE91B293AD5}"/>
              </a:ext>
            </a:extLst>
          </p:cNvPr>
          <p:cNvSpPr txBox="1"/>
          <p:nvPr/>
        </p:nvSpPr>
        <p:spPr>
          <a:xfrm>
            <a:off x="643467" y="2546224"/>
            <a:ext cx="3448259" cy="3342747"/>
          </a:xfrm>
          <a:prstGeom prst="rect">
            <a:avLst/>
          </a:prstGeom>
        </p:spPr>
        <p:txBody>
          <a:bodyPr rot="0" spcFirstLastPara="0" vertOverflow="overflow" horzOverflow="overflow" vert="horz" lIns="0" tIns="45720" rIns="0" bIns="45720" numCol="1" spcCol="0" rtlCol="0" fromWordArt="0" anchorCtr="0" forceAA="0" compatLnSpc="1">
            <a:prstTxWarp prst="textNoShape">
              <a:avLst/>
            </a:prstTxWarp>
            <a:normAutofit/>
          </a:bodyPr>
          <a:lstStyle/>
          <a:p>
            <a:pPr>
              <a:spcAft>
                <a:spcPts val="600"/>
              </a:spcAft>
              <a:buFont typeface="Calibri" panose="020F0502020204030204" pitchFamily="34" charset="0"/>
            </a:pPr>
            <a:r>
              <a:rPr lang="en-US">
                <a:solidFill>
                  <a:srgbClr val="FFFFFF"/>
                </a:solidFill>
              </a:rPr>
              <a:t>- Trespass to the person</a:t>
            </a:r>
          </a:p>
          <a:p>
            <a:pPr>
              <a:spcAft>
                <a:spcPts val="600"/>
              </a:spcAft>
              <a:buFont typeface="Calibri" panose="020F0502020204030204" pitchFamily="34" charset="0"/>
            </a:pPr>
            <a:r>
              <a:rPr lang="en-US">
                <a:solidFill>
                  <a:srgbClr val="FFFFFF"/>
                </a:solidFill>
              </a:rPr>
              <a:t>- Nuisance (Private and Public) </a:t>
            </a:r>
          </a:p>
        </p:txBody>
      </p:sp>
      <p:pic>
        <p:nvPicPr>
          <p:cNvPr id="5" name="Picture 4">
            <a:extLst>
              <a:ext uri="{FF2B5EF4-FFF2-40B4-BE49-F238E27FC236}">
                <a16:creationId xmlns:a16="http://schemas.microsoft.com/office/drawing/2014/main" id="{34B50110-5A01-5B04-28FB-B42A2DB92440}"/>
              </a:ext>
            </a:extLst>
          </p:cNvPr>
          <p:cNvPicPr>
            <a:picLocks noChangeAspect="1"/>
          </p:cNvPicPr>
          <p:nvPr/>
        </p:nvPicPr>
        <p:blipFill rotWithShape="1">
          <a:blip r:embed="rId3"/>
          <a:srcRect l="9396" r="12018"/>
          <a:stretch/>
        </p:blipFill>
        <p:spPr>
          <a:xfrm>
            <a:off x="4654296" y="10"/>
            <a:ext cx="7537703" cy="6857990"/>
          </a:xfrm>
          <a:prstGeom prst="rect">
            <a:avLst/>
          </a:prstGeom>
        </p:spPr>
      </p:pic>
    </p:spTree>
    <p:extLst>
      <p:ext uri="{BB962C8B-B14F-4D97-AF65-F5344CB8AC3E}">
        <p14:creationId xmlns:p14="http://schemas.microsoft.com/office/powerpoint/2010/main" val="632374130"/>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54DCD9B2-D552-47A6-9FE2-15D7E8159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469DCD-CD0C-C52E-7031-98BAD8B8BB1B}"/>
              </a:ext>
            </a:extLst>
          </p:cNvPr>
          <p:cNvSpPr>
            <a:spLocks noGrp="1"/>
          </p:cNvSpPr>
          <p:nvPr>
            <p:ph type="ctrTitle"/>
          </p:nvPr>
        </p:nvSpPr>
        <p:spPr>
          <a:xfrm>
            <a:off x="6730000" y="639098"/>
            <a:ext cx="4813072" cy="3494790"/>
          </a:xfrm>
        </p:spPr>
        <p:txBody>
          <a:bodyPr>
            <a:normAutofit/>
          </a:bodyPr>
          <a:lstStyle/>
          <a:p>
            <a:r>
              <a:rPr lang="en-GB" b="1"/>
              <a:t>THANK YOU </a:t>
            </a:r>
            <a:endParaRPr lang="en-US"/>
          </a:p>
        </p:txBody>
      </p:sp>
      <p:pic>
        <p:nvPicPr>
          <p:cNvPr id="4" name="Graphic 4" descr="Wave Gesture with solid fill">
            <a:extLst>
              <a:ext uri="{FF2B5EF4-FFF2-40B4-BE49-F238E27FC236}">
                <a16:creationId xmlns:a16="http://schemas.microsoft.com/office/drawing/2014/main" id="{ED9166CC-726E-08F7-C6F7-E027FDE431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7921" y="640081"/>
            <a:ext cx="5054156" cy="5054156"/>
          </a:xfrm>
          <a:prstGeom prst="rect">
            <a:avLst/>
          </a:prstGeom>
        </p:spPr>
      </p:pic>
      <p:cxnSp>
        <p:nvCxnSpPr>
          <p:cNvPr id="51" name="Straight Connector 50">
            <a:extLst>
              <a:ext uri="{FF2B5EF4-FFF2-40B4-BE49-F238E27FC236}">
                <a16:creationId xmlns:a16="http://schemas.microsoft.com/office/drawing/2014/main" id="{FCE0A9EA-62FA-4F43-BEF6-7BBBB3F90F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32349"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2" name="Rectangle 51">
            <a:extLst>
              <a:ext uri="{FF2B5EF4-FFF2-40B4-BE49-F238E27FC236}">
                <a16:creationId xmlns:a16="http://schemas.microsoft.com/office/drawing/2014/main" id="{CCE25F7F-C10E-4478-90C0-93B61E638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103820650"/>
      </p:ext>
    </p:extLst>
  </p:cSld>
  <p:clrMapOvr>
    <a:masterClrMapping/>
  </p:clrMapOvr>
</p:sld>
</file>

<file path=ppt/theme/theme1.xml><?xml version="1.0" encoding="utf-8"?>
<a:theme xmlns:a="http://schemas.openxmlformats.org/drawingml/2006/main" name="RetrospectVTI">
  <a:themeElements>
    <a:clrScheme name="AnalogousFromRegularSeed_2SEEDS">
      <a:dk1>
        <a:srgbClr val="000000"/>
      </a:dk1>
      <a:lt1>
        <a:srgbClr val="FFFFFF"/>
      </a:lt1>
      <a:dk2>
        <a:srgbClr val="1E3535"/>
      </a:dk2>
      <a:lt2>
        <a:srgbClr val="E2E6E8"/>
      </a:lt2>
      <a:accent1>
        <a:srgbClr val="B15E3B"/>
      </a:accent1>
      <a:accent2>
        <a:srgbClr val="C34D5B"/>
      </a:accent2>
      <a:accent3>
        <a:srgbClr val="C09F4C"/>
      </a:accent3>
      <a:accent4>
        <a:srgbClr val="3BB1A7"/>
      </a:accent4>
      <a:accent5>
        <a:srgbClr val="4D9CC3"/>
      </a:accent5>
      <a:accent6>
        <a:srgbClr val="3B59B1"/>
      </a:accent6>
      <a:hlink>
        <a:srgbClr val="3A8BAE"/>
      </a:hlink>
      <a:folHlink>
        <a:srgbClr val="7F7F7F"/>
      </a:folHlink>
    </a:clrScheme>
    <a:fontScheme name="Retrospect">
      <a:majorFont>
        <a:latin typeface="Tw Cen M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webextension1.xml><?xml version="1.0" encoding="utf-8"?>
<we:webextension xmlns:we="http://schemas.microsoft.com/office/webextensions/webextension/2010/11" id="{4C703D68-EA09-41E9-8BE7-A150883E292B}">
  <we:reference id="wa104381526" version="1.0.0.2" store="en-GB" storeType="OMEX"/>
  <we:alternateReferences>
    <we:reference id="WA104381526" version="1.0.0.2" store="WA104381526" storeType="OMEX"/>
  </we:alternateReferences>
  <we:properties>
    <we:property name="FormID" value="&quot;-REPTm4EBUWcuNshUjEeIYWhUfuKn1hLnoaStuLBGF1UN0s5TzJIS05CTElEMFlJRkRNN1lWN1NRVS4u#selectmode&quot;"/>
  </we:properties>
  <we:bindings/>
  <we:snapshot xmlns:r="http://schemas.openxmlformats.org/officeDocument/2006/relationships"/>
</we:webextension>
</file>

<file path=ppt/webextensions/webextension2.xml><?xml version="1.0" encoding="utf-8"?>
<we:webextension xmlns:we="http://schemas.microsoft.com/office/webextensions/webextension/2010/11" id="{5DC3D2FE-1F3F-4955-85EA-AAD28A4475B4}">
  <we:reference id="wa104381526" version="1.0.0.2" store="en-GB" storeType="OMEX"/>
  <we:alternateReferences>
    <we:reference id="WA104381526" version="1.0.0.2" store="WA104381526" storeType="OMEX"/>
  </we:alternateReferences>
  <we:properties>
    <we:property name="FormID" value="&quot;-REPTm4EBUWcuNshUjEeIYWhUfuKn1hLnoaStuLBGF1UN0s5TzJIS05CTElEMFlJRkRNN1lWN1NRVS4u&quot;"/>
    <we:property name="FormMode" value="&quot;DesignTime&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0</TotalTime>
  <Words>5874</Words>
  <Application>Microsoft Office PowerPoint</Application>
  <PresentationFormat>Widescreen</PresentationFormat>
  <Paragraphs>283</Paragraphs>
  <Slides>31</Slides>
  <Notes>26</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Calibri</vt:lpstr>
      <vt:lpstr>Gill Sans MT</vt:lpstr>
      <vt:lpstr>Inter</vt:lpstr>
      <vt:lpstr>Tw Cen MT</vt:lpstr>
      <vt:lpstr>var(--font-family-body)</vt:lpstr>
      <vt:lpstr>var(--font-family-head)</vt:lpstr>
      <vt:lpstr>RetrospectVTI</vt:lpstr>
      <vt:lpstr>TRESPASS TO LAND</vt:lpstr>
      <vt:lpstr>CONTENT</vt:lpstr>
      <vt:lpstr>AIMS AND LEARNING OBJECTIVES</vt:lpstr>
      <vt:lpstr>TRESPASS  What prior knowledge do you have on the topic?</vt:lpstr>
      <vt:lpstr>TRESPASS ON LAND</vt:lpstr>
      <vt:lpstr>TRESPASS ON LAND</vt:lpstr>
      <vt:lpstr>ACTIONABLE PER SE </vt:lpstr>
      <vt:lpstr>     DIRECT AND IMMEDIATE INTERFERENCE WITH THE LAND</vt:lpstr>
      <vt:lpstr>COMMITTED INTENTIONALLY</vt:lpstr>
      <vt:lpstr>PowerPoint Presentation</vt:lpstr>
      <vt:lpstr>What if you enter somewhere wrongfully?</vt:lpstr>
      <vt:lpstr>TRESPASS BY REMAINING ON LAND</vt:lpstr>
      <vt:lpstr>TRESPASS BY PLACING OBJECTS ON LAND</vt:lpstr>
      <vt:lpstr>TRESPASS ON THE HIGHWAY</vt:lpstr>
      <vt:lpstr>WHAT ABOUT ANY DEFENCES?</vt:lpstr>
      <vt:lpstr>PowerPoint Presentation</vt:lpstr>
      <vt:lpstr>NUISANCE</vt:lpstr>
      <vt:lpstr>PRIVATE NUISANCE</vt:lpstr>
      <vt:lpstr>CONTINUED</vt:lpstr>
      <vt:lpstr>PUBLIC NUISANCE</vt:lpstr>
      <vt:lpstr>ACTIVITY</vt:lpstr>
      <vt:lpstr>PowerPoint Presentation</vt:lpstr>
      <vt:lpstr>THE RULE IN RYLANDS V FLETCHER</vt:lpstr>
      <vt:lpstr>PERSONS LIABLE </vt:lpstr>
      <vt:lpstr>THE USE OF LAND MUST BE NON-NATURAL</vt:lpstr>
      <vt:lpstr>DANGEROUS AND MISCHIEVIOUS ESCAPE </vt:lpstr>
      <vt:lpstr>REMOTENESS </vt:lpstr>
      <vt:lpstr>QUIZ</vt:lpstr>
      <vt:lpstr>PowerPoint Presentation</vt:lpstr>
      <vt:lpstr>SUMMARY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Zita Draper</dc:creator>
  <cp:lastModifiedBy>Ellie Brown</cp:lastModifiedBy>
  <cp:revision>620</cp:revision>
  <cp:lastPrinted>2022-12-06T08:48:26Z</cp:lastPrinted>
  <dcterms:created xsi:type="dcterms:W3CDTF">2022-11-20T11:23:37Z</dcterms:created>
  <dcterms:modified xsi:type="dcterms:W3CDTF">2024-11-05T20:29:13Z</dcterms:modified>
</cp:coreProperties>
</file>