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317" r:id="rId2"/>
    <p:sldId id="302" r:id="rId3"/>
    <p:sldId id="303" r:id="rId4"/>
    <p:sldId id="304" r:id="rId5"/>
    <p:sldId id="306" r:id="rId6"/>
    <p:sldId id="305" r:id="rId7"/>
    <p:sldId id="309" r:id="rId8"/>
    <p:sldId id="310" r:id="rId9"/>
    <p:sldId id="308" r:id="rId10"/>
    <p:sldId id="307" r:id="rId11"/>
    <p:sldId id="312" r:id="rId12"/>
    <p:sldId id="318" r:id="rId13"/>
    <p:sldId id="322" r:id="rId14"/>
    <p:sldId id="311" r:id="rId15"/>
    <p:sldId id="314" r:id="rId16"/>
    <p:sldId id="315" r:id="rId17"/>
    <p:sldId id="320" r:id="rId1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lJ1HVH0VNQxhw50SFCH8A==" hashData="3pOGCvcoP5Tu8qk7zKF/dgDZVnxteLTppOOMQqP84IIYIPSRZgsyMT3XrbqlJ0tLGuGxCgJm6e8O+ILT37TGF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7018" autoAdjust="0"/>
    <p:restoredTop sz="52925" autoAdjust="0"/>
  </p:normalViewPr>
  <p:slideViewPr>
    <p:cSldViewPr snapToGrid="0">
      <p:cViewPr varScale="1">
        <p:scale>
          <a:sx n="64" d="100"/>
          <a:sy n="64" d="100"/>
        </p:scale>
        <p:origin x="1760" y="176"/>
      </p:cViewPr>
      <p:guideLst/>
    </p:cSldViewPr>
  </p:slideViewPr>
  <p:notesTextViewPr>
    <p:cViewPr>
      <p:scale>
        <a:sx n="1" d="1"/>
        <a:sy n="1" d="1"/>
      </p:scale>
      <p:origin x="0" y="0"/>
    </p:cViewPr>
  </p:notesTextViewPr>
  <p:sorterViewPr>
    <p:cViewPr>
      <p:scale>
        <a:sx n="100" d="100"/>
        <a:sy n="100" d="100"/>
      </p:scale>
      <p:origin x="0" y="-2706"/>
    </p:cViewPr>
  </p:sorterViewPr>
  <p:notesViewPr>
    <p:cSldViewPr snapToGrid="0">
      <p:cViewPr varScale="1">
        <p:scale>
          <a:sx n="111" d="100"/>
          <a:sy n="111" d="100"/>
        </p:scale>
        <p:origin x="3360" y="2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15/07/2022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file:///swp.police.int/wiki/Scarman_report" TargetMode="External"/><Relationship Id="rId3" Type="http://schemas.openxmlformats.org/officeDocument/2006/relationships/hyperlink" Target="file:///swp.police.int/wiki/Metropolitan_Police" TargetMode="External"/><Relationship Id="rId7" Type="http://schemas.openxmlformats.org/officeDocument/2006/relationships/hyperlink" Target="file:///swp.police.int/wiki/Leslie_Scarman"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file:///swp.police.int/wiki/William_Whitelaw" TargetMode="External"/><Relationship Id="rId5" Type="http://schemas.openxmlformats.org/officeDocument/2006/relationships/hyperlink" Target="file:///swp.police.int/wiki/South_London" TargetMode="External"/><Relationship Id="rId10" Type="http://schemas.openxmlformats.org/officeDocument/2006/relationships/hyperlink" Target="file:///swp.police.int/wiki/Police_Complaints_Authority_(United_Kingdom)" TargetMode="External"/><Relationship Id="rId4" Type="http://schemas.openxmlformats.org/officeDocument/2006/relationships/hyperlink" Target="file:///swp.police.int/wiki/Lambeth" TargetMode="External"/><Relationship Id="rId9" Type="http://schemas.openxmlformats.org/officeDocument/2006/relationships/hyperlink" Target="file:///swp.police.int/wiki/Police_and_Criminal_Evidence_Act_1984"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uk/2011/aug/07/tottenham-riots-peaceful-protest"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theguardian.com/uk-news/2014/jan/08/mark-duggan-lawfully-killed-inques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file:////www.london.gov.uk/people/mayoral/sadiq-khan"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www.college.police.uk/What-we-do/Ethics/Pages/Code-of-Ethics.aspx" TargetMode="Externa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europol.europa.eu/crime-areas-and-trends/crime-areas/trafficking-in-human-beings" TargetMode="External"/><Relationship Id="rId3" Type="http://schemas.openxmlformats.org/officeDocument/2006/relationships/hyperlink" Target="http://twitter.com/intent/tweet?text=Europol%20is%20the%20European%20Union%E2%80%99s%20law%20enforcement%20agency.%20Our%20main%20goal%20is%20to%20achieve%20a%20safer%20Europe.%20%40Europol" TargetMode="External"/><Relationship Id="rId7" Type="http://schemas.openxmlformats.org/officeDocument/2006/relationships/hyperlink" Target="https://www.europol.europa.eu/crime-areas-and-trends/crime-areas/forgery-of-money-and-means-of-payment/euro-counterfeiting"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europol.europa.eu/crime-areas-and-trends/crime-areas/economic-crime/money-laundering" TargetMode="External"/><Relationship Id="rId5" Type="http://schemas.openxmlformats.org/officeDocument/2006/relationships/hyperlink" Target="https://www.europol.europa.eu/crime-areas-and-trends/crime-areas/drug-trafficking" TargetMode="External"/><Relationship Id="rId4" Type="http://schemas.openxmlformats.org/officeDocument/2006/relationships/hyperlink" Target="https://www.europol.europa.eu/crime-areas-and-trends/crime-areas/terrorism"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o9y5Nhw3ffk"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sz="1100" b="0" u="sng" dirty="0">
                <a:latin typeface="Arial" panose="020B0604020202020204" pitchFamily="34" charset="0"/>
                <a:cs typeface="Arial" panose="020B0604020202020204" pitchFamily="34" charset="0"/>
              </a:rPr>
              <a:t>Learning Outcomes:</a:t>
            </a:r>
          </a:p>
          <a:p>
            <a:pPr>
              <a:lnSpc>
                <a:spcPct val="100000"/>
              </a:lnSpc>
            </a:pPr>
            <a:endParaRPr lang="en-GB" sz="1100" b="0" u="sng"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1 Explain the role of a police constable and how the police service has evolved.</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2 State the role of law enforcement agencies.</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3 Outline how the extent of Police Powers and how they are regulated.</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4. Describe the concept of Policing by consent.</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5 Evaluate the effects of cuts on future policing.</a:t>
            </a:r>
          </a:p>
          <a:p>
            <a:pPr lvl="0">
              <a:lnSpc>
                <a:spcPct val="150000"/>
              </a:lnSpc>
            </a:pPr>
            <a:endParaRPr lang="en-GB" sz="1100" b="1" u="sng" dirty="0">
              <a:latin typeface="Arial" panose="020B0604020202020204" pitchFamily="34" charset="0"/>
              <a:cs typeface="Arial" panose="020B0604020202020204" pitchFamily="34" charset="0"/>
            </a:endParaRPr>
          </a:p>
          <a:p>
            <a:pPr lvl="0">
              <a:lnSpc>
                <a:spcPct val="150000"/>
              </a:lnSpc>
            </a:pP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a:t>
            </a:fld>
            <a:endParaRPr lang="en-GB"/>
          </a:p>
        </p:txBody>
      </p:sp>
    </p:spTree>
    <p:extLst>
      <p:ext uri="{BB962C8B-B14F-4D97-AF65-F5344CB8AC3E}">
        <p14:creationId xmlns:p14="http://schemas.microsoft.com/office/powerpoint/2010/main" val="609085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history of policing in England and Wales dates back to </a:t>
            </a:r>
          </a:p>
          <a:p>
            <a:pPr rtl="0"/>
            <a:endParaRPr 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first modern police force in Britain was formed in London in 1829 by Sir Robert Peel. (Policemen were called Bobbies or Peelers after him. Sometimes they were called coppers from the old English word cop, meaning to grab or seize hold of). The first British policemen were not armed with guns, instead they carried truncheons and rattles. (Policemen carried whistles from the 1880s). They wore top hats. (They were later replaced by helmets designed to protect the head).</a:t>
            </a:r>
          </a:p>
          <a:p>
            <a:pPr rtl="0"/>
            <a:endParaRPr 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1835 local government in England was reformed. All counties were compelled to form their own police forces. In 1839 counties were permitted but not compelled to form police forces for rural areas. (It was made compulsory in 1856).</a:t>
            </a:r>
          </a:p>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first force of detectives was formed in London in 1842. In 1878 the detective force was reorganized and it was renamed the CID.</a:t>
            </a:r>
          </a:p>
          <a:p>
            <a:pPr rtl="0"/>
            <a:endParaRPr 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has been considerable change since that time. </a:t>
            </a:r>
          </a:p>
          <a:p>
            <a:pPr rtl="0"/>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Our focus will be from the 1980’s onwards.</a:t>
            </a:r>
          </a:p>
          <a:p>
            <a:pPr rtl="0"/>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rtl="0"/>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Handout – Read </a:t>
            </a:r>
            <a:r>
              <a:rPr lang="en-GB" sz="1100" b="1" i="0" u="none" strike="noStrike" kern="1200" baseline="0" dirty="0" err="1">
                <a:solidFill>
                  <a:schemeClr val="tx1"/>
                </a:solidFill>
                <a:latin typeface="Arial" panose="020B0604020202020204" pitchFamily="34" charset="0"/>
                <a:ea typeface="+mn-ea"/>
                <a:cs typeface="Arial" panose="020B0604020202020204" pitchFamily="34" charset="0"/>
              </a:rPr>
              <a:t>Peelian</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 Principles, discuss</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aseline="0" dirty="0">
                <a:latin typeface="Arial" panose="020B0604020202020204" pitchFamily="34" charset="0"/>
                <a:cs typeface="Arial" panose="020B0604020202020204" pitchFamily="34" charset="0"/>
              </a:rPr>
              <a:t>Reference: BBC </a:t>
            </a:r>
            <a:r>
              <a:rPr lang="en-GB" sz="1100" b="1" kern="1200" dirty="0">
                <a:solidFill>
                  <a:schemeClr val="tx1"/>
                </a:solidFill>
                <a:effectLst/>
                <a:latin typeface="Arial" panose="020B0604020202020204" pitchFamily="34" charset="0"/>
                <a:ea typeface="+mn-ea"/>
                <a:cs typeface="Arial" panose="020B0604020202020204" pitchFamily="34" charset="0"/>
              </a:rPr>
              <a:t>From truncheons to body cameras</a:t>
            </a:r>
            <a:r>
              <a:rPr lang="en-GB" sz="1100" b="0" kern="1200" baseline="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February 2008</a:t>
            </a:r>
          </a:p>
          <a:p>
            <a:r>
              <a:rPr lang="en-US" sz="1100" kern="1200" dirty="0">
                <a:solidFill>
                  <a:schemeClr val="tx1"/>
                </a:solidFill>
                <a:effectLst/>
                <a:latin typeface="Arial" panose="020B0604020202020204" pitchFamily="34" charset="0"/>
                <a:ea typeface="+mn-ea"/>
                <a:cs typeface="Arial" panose="020B0604020202020204" pitchFamily="34" charset="0"/>
              </a:rPr>
              <a:t>http://news.bbc.co.uk/1/hi/magazine/7230711.stm</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In the early </a:t>
            </a:r>
            <a:r>
              <a:rPr lang="en-GB" sz="1100" b="1" kern="1200" dirty="0">
                <a:solidFill>
                  <a:schemeClr val="tx1"/>
                </a:solidFill>
                <a:effectLst/>
                <a:latin typeface="Arial" panose="020B0604020202020204" pitchFamily="34" charset="0"/>
                <a:ea typeface="+mn-ea"/>
                <a:cs typeface="Arial" panose="020B0604020202020204" pitchFamily="34" charset="0"/>
              </a:rPr>
              <a:t>60’s</a:t>
            </a:r>
            <a:r>
              <a:rPr lang="en-GB" sz="1100" kern="1200" dirty="0">
                <a:solidFill>
                  <a:schemeClr val="tx1"/>
                </a:solidFill>
                <a:effectLst/>
                <a:latin typeface="Arial" panose="020B0604020202020204" pitchFamily="34" charset="0"/>
                <a:ea typeface="+mn-ea"/>
                <a:cs typeface="Arial" panose="020B0604020202020204" pitchFamily="34" charset="0"/>
              </a:rPr>
              <a:t> police officers didn’t have radios or any communication other than police call boxes, which was a box with a phone inside and a flashing light on the top. Uniform included a heavy cape</a:t>
            </a:r>
            <a:r>
              <a:rPr lang="en-GB" sz="1100" kern="1200" baseline="0" dirty="0">
                <a:solidFill>
                  <a:schemeClr val="tx1"/>
                </a:solidFill>
                <a:effectLst/>
                <a:latin typeface="Arial" panose="020B0604020202020204" pitchFamily="34" charset="0"/>
                <a:ea typeface="+mn-ea"/>
                <a:cs typeface="Arial" panose="020B0604020202020204" pitchFamily="34" charset="0"/>
              </a:rPr>
              <a:t> and a helmet (which were not very practical) Officers were equipped with a torch and a truncheon and they were the only items available to officers when dealing with drunken violence.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baseline="0" dirty="0">
                <a:solidFill>
                  <a:schemeClr val="tx1"/>
                </a:solidFill>
                <a:effectLst/>
                <a:latin typeface="Arial" panose="020B0604020202020204" pitchFamily="34" charset="0"/>
                <a:ea typeface="+mn-ea"/>
                <a:cs typeface="Arial" panose="020B0604020202020204" pitchFamily="34" charset="0"/>
              </a:rPr>
              <a:t>The Police Act 1964 was formed, bringing coherence and structure to the many police forces and authorities throughout the country.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baseline="0" dirty="0">
                <a:solidFill>
                  <a:schemeClr val="tx1"/>
                </a:solidFill>
                <a:effectLst/>
                <a:latin typeface="Arial" panose="020B0604020202020204" pitchFamily="34" charset="0"/>
                <a:ea typeface="+mn-ea"/>
                <a:cs typeface="Arial" panose="020B0604020202020204" pitchFamily="34" charset="0"/>
              </a:rPr>
              <a:t>In the </a:t>
            </a:r>
            <a:r>
              <a:rPr lang="en-GB" sz="1100" b="1" kern="1200" baseline="0" dirty="0">
                <a:solidFill>
                  <a:schemeClr val="tx1"/>
                </a:solidFill>
                <a:effectLst/>
                <a:latin typeface="Arial" panose="020B0604020202020204" pitchFamily="34" charset="0"/>
                <a:ea typeface="+mn-ea"/>
                <a:cs typeface="Arial" panose="020B0604020202020204" pitchFamily="34" charset="0"/>
              </a:rPr>
              <a:t>70’s</a:t>
            </a:r>
            <a:r>
              <a:rPr lang="en-GB" sz="1100" kern="1200" baseline="0" dirty="0">
                <a:solidFill>
                  <a:schemeClr val="tx1"/>
                </a:solidFill>
                <a:effectLst/>
                <a:latin typeface="Arial" panose="020B0604020202020204" pitchFamily="34" charset="0"/>
                <a:ea typeface="+mn-ea"/>
                <a:cs typeface="Arial" panose="020B0604020202020204" pitchFamily="34" charset="0"/>
              </a:rPr>
              <a:t> discretion was a tool widely used by officers and this was used to manage people and take them home, rather than taking them to the police station. Uniform was still very uncomfortable, but yellow overcoats were introduced. There was a move away from community beat policing and more cars were introduced and the force became more reactive.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baseline="0" dirty="0">
                <a:solidFill>
                  <a:schemeClr val="tx1"/>
                </a:solidFill>
                <a:effectLst/>
                <a:latin typeface="Arial" panose="020B0604020202020204" pitchFamily="34" charset="0"/>
                <a:ea typeface="+mn-ea"/>
                <a:cs typeface="Arial" panose="020B0604020202020204" pitchFamily="34" charset="0"/>
              </a:rPr>
              <a:t>In the </a:t>
            </a:r>
            <a:r>
              <a:rPr lang="en-GB" sz="1100" b="1" kern="1200" baseline="0" dirty="0">
                <a:solidFill>
                  <a:schemeClr val="tx1"/>
                </a:solidFill>
                <a:effectLst/>
                <a:latin typeface="Arial" panose="020B0604020202020204" pitchFamily="34" charset="0"/>
                <a:ea typeface="+mn-ea"/>
                <a:cs typeface="Arial" panose="020B0604020202020204" pitchFamily="34" charset="0"/>
              </a:rPr>
              <a:t>80’s</a:t>
            </a:r>
            <a:r>
              <a:rPr lang="en-GB" sz="1100" kern="1200" baseline="0" dirty="0">
                <a:solidFill>
                  <a:schemeClr val="tx1"/>
                </a:solidFill>
                <a:effectLst/>
                <a:latin typeface="Arial" panose="020B0604020202020204" pitchFamily="34" charset="0"/>
                <a:ea typeface="+mn-ea"/>
                <a:cs typeface="Arial" panose="020B0604020202020204" pitchFamily="34" charset="0"/>
              </a:rPr>
              <a:t>, t</a:t>
            </a:r>
            <a:r>
              <a:rPr lang="en-US" sz="1100" kern="1200" dirty="0">
                <a:solidFill>
                  <a:schemeClr val="tx1"/>
                </a:solidFill>
                <a:effectLst/>
                <a:latin typeface="Arial" panose="020B0604020202020204" pitchFamily="34" charset="0"/>
                <a:ea typeface="+mn-ea"/>
                <a:cs typeface="Arial" panose="020B0604020202020204" pitchFamily="34" charset="0"/>
              </a:rPr>
              <a:t>traditionally</a:t>
            </a:r>
            <a:r>
              <a:rPr lang="en-US" sz="1100" kern="1200" baseline="0" dirty="0">
                <a:solidFill>
                  <a:schemeClr val="tx1"/>
                </a:solidFill>
                <a:effectLst/>
                <a:latin typeface="Arial" panose="020B0604020202020204" pitchFamily="34" charset="0"/>
                <a:ea typeface="+mn-ea"/>
                <a:cs typeface="Arial" panose="020B0604020202020204" pitchFamily="34" charset="0"/>
              </a:rPr>
              <a:t> i</a:t>
            </a:r>
            <a:r>
              <a:rPr lang="en-US" sz="1100" kern="1200" dirty="0">
                <a:solidFill>
                  <a:schemeClr val="tx1"/>
                </a:solidFill>
                <a:effectLst/>
                <a:latin typeface="Arial" panose="020B0604020202020204" pitchFamily="34" charset="0"/>
                <a:ea typeface="+mn-ea"/>
                <a:cs typeface="Arial" panose="020B0604020202020204" pitchFamily="34" charset="0"/>
              </a:rPr>
              <a:t>t was mainly white, lower middle-class officers</a:t>
            </a:r>
            <a:r>
              <a:rPr lang="en-US" sz="1100" kern="1200" baseline="0" dirty="0">
                <a:solidFill>
                  <a:schemeClr val="tx1"/>
                </a:solidFill>
                <a:effectLst/>
                <a:latin typeface="Arial" panose="020B0604020202020204" pitchFamily="34" charset="0"/>
                <a:ea typeface="+mn-ea"/>
                <a:cs typeface="Arial" panose="020B0604020202020204" pitchFamily="34" charset="0"/>
              </a:rPr>
              <a:t> that joined the police service.</a:t>
            </a:r>
            <a:r>
              <a:rPr lang="en-US" sz="1100" kern="1200" dirty="0">
                <a:solidFill>
                  <a:schemeClr val="tx1"/>
                </a:solidFill>
                <a:effectLst/>
                <a:latin typeface="Arial" panose="020B0604020202020204" pitchFamily="34" charset="0"/>
                <a:ea typeface="+mn-ea"/>
                <a:cs typeface="Arial" panose="020B0604020202020204" pitchFamily="34" charset="0"/>
              </a:rPr>
              <a:t> Racism was compulsory. There was rampant racism among certain sections of the police.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The use of the "</a:t>
            </a:r>
            <a:r>
              <a:rPr lang="en-US" sz="1100" kern="1200" dirty="0" err="1">
                <a:solidFill>
                  <a:schemeClr val="tx1"/>
                </a:solidFill>
                <a:effectLst/>
                <a:latin typeface="Arial" panose="020B0604020202020204" pitchFamily="34" charset="0"/>
                <a:ea typeface="+mn-ea"/>
                <a:cs typeface="Arial" panose="020B0604020202020204" pitchFamily="34" charset="0"/>
              </a:rPr>
              <a:t>sus</a:t>
            </a:r>
            <a:r>
              <a:rPr lang="en-US" sz="1100" kern="1200" dirty="0">
                <a:solidFill>
                  <a:schemeClr val="tx1"/>
                </a:solidFill>
                <a:effectLst/>
                <a:latin typeface="Arial" panose="020B0604020202020204" pitchFamily="34" charset="0"/>
                <a:ea typeface="+mn-ea"/>
                <a:cs typeface="Arial" panose="020B0604020202020204" pitchFamily="34" charset="0"/>
              </a:rPr>
              <a:t>" law was a characteristic of the time. This allowed police to stop and search anybody on suspicion of a crime and was widely abused. Police began to become more remote from the public and would be rarely seen walking the beat. By the end of the 80’s officers would become</a:t>
            </a:r>
            <a:r>
              <a:rPr lang="en-US" sz="1100" kern="1200" baseline="0" dirty="0">
                <a:solidFill>
                  <a:schemeClr val="tx1"/>
                </a:solidFill>
                <a:effectLst/>
                <a:latin typeface="Arial" panose="020B0604020202020204" pitchFamily="34" charset="0"/>
                <a:ea typeface="+mn-ea"/>
                <a:cs typeface="Arial" panose="020B0604020202020204" pitchFamily="34" charset="0"/>
              </a:rPr>
              <a:t> more well equipped and be issued helmets and riot shields. </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US" sz="1100" kern="1200" dirty="0">
              <a:solidFill>
                <a:schemeClr val="tx1"/>
              </a:solidFill>
              <a:effectLst/>
              <a:latin typeface="Arial" panose="020B0604020202020204" pitchFamily="34" charset="0"/>
              <a:ea typeface="+mn-ea"/>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Two major events changed policing forever. </a:t>
            </a:r>
          </a:p>
          <a:p>
            <a:endParaRPr lang="en-US" sz="1100" kern="1200" dirty="0">
              <a:solidFill>
                <a:schemeClr val="tx1"/>
              </a:solidFill>
              <a:effectLst/>
              <a:latin typeface="Arial" panose="020B0604020202020204" pitchFamily="34" charset="0"/>
              <a:ea typeface="+mn-ea"/>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The Brixton Riots 1981,</a:t>
            </a:r>
            <a:r>
              <a:rPr lang="en-US" sz="1100" kern="1200" baseline="0" dirty="0">
                <a:solidFill>
                  <a:schemeClr val="tx1"/>
                </a:solidFill>
                <a:effectLst/>
                <a:latin typeface="Arial" panose="020B0604020202020204" pitchFamily="34" charset="0"/>
                <a:ea typeface="+mn-ea"/>
                <a:cs typeface="Arial" panose="020B0604020202020204" pitchFamily="34" charset="0"/>
              </a:rPr>
              <a:t> which led to </a:t>
            </a:r>
            <a:r>
              <a:rPr lang="en-US" sz="1100" kern="1200" dirty="0">
                <a:solidFill>
                  <a:schemeClr val="tx1"/>
                </a:solidFill>
                <a:effectLst/>
                <a:latin typeface="Arial" panose="020B0604020202020204" pitchFamily="34" charset="0"/>
                <a:ea typeface="+mn-ea"/>
                <a:cs typeface="Arial" panose="020B0604020202020204" pitchFamily="34" charset="0"/>
              </a:rPr>
              <a:t>Lord </a:t>
            </a:r>
            <a:r>
              <a:rPr lang="en-US" sz="1100" kern="1200" dirty="0" err="1">
                <a:solidFill>
                  <a:schemeClr val="tx1"/>
                </a:solidFill>
                <a:effectLst/>
                <a:latin typeface="Arial" panose="020B0604020202020204" pitchFamily="34" charset="0"/>
                <a:ea typeface="+mn-ea"/>
                <a:cs typeface="Arial" panose="020B0604020202020204" pitchFamily="34" charset="0"/>
              </a:rPr>
              <a:t>Scarman's</a:t>
            </a:r>
            <a:r>
              <a:rPr lang="en-US" sz="1100" kern="1200" dirty="0">
                <a:solidFill>
                  <a:schemeClr val="tx1"/>
                </a:solidFill>
                <a:effectLst/>
                <a:latin typeface="Arial" panose="020B0604020202020204" pitchFamily="34" charset="0"/>
                <a:ea typeface="+mn-ea"/>
                <a:cs typeface="Arial" panose="020B0604020202020204" pitchFamily="34" charset="0"/>
              </a:rPr>
              <a:t> 1981 report</a:t>
            </a:r>
            <a:r>
              <a:rPr lang="en-US" sz="1100" kern="1200" baseline="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(next slide) </a:t>
            </a:r>
          </a:p>
          <a:p>
            <a:endParaRPr lang="en-US" sz="1100" dirty="0">
              <a:latin typeface="Arial" panose="020B0604020202020204" pitchFamily="34" charset="0"/>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…and the </a:t>
            </a:r>
          </a:p>
          <a:p>
            <a:endParaRPr lang="en-US" sz="1100" kern="1200" dirty="0">
              <a:solidFill>
                <a:schemeClr val="tx1"/>
              </a:solidFill>
              <a:effectLst/>
              <a:latin typeface="Arial" panose="020B0604020202020204" pitchFamily="34" charset="0"/>
              <a:ea typeface="+mn-ea"/>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Police and Criminal Evidence Act (PACE) 1984 that followed its recommendations.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154699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See</a:t>
            </a:r>
            <a:r>
              <a:rPr lang="en-US" sz="1100" kern="1200" baseline="0" dirty="0">
                <a:solidFill>
                  <a:schemeClr val="tx1"/>
                </a:solidFill>
                <a:effectLst/>
                <a:latin typeface="Arial" panose="020B0604020202020204" pitchFamily="34" charset="0"/>
                <a:ea typeface="+mn-ea"/>
                <a:cs typeface="Arial" panose="020B0604020202020204" pitchFamily="34" charset="0"/>
              </a:rPr>
              <a:t> Brixton Riots Handout – Discuss </a:t>
            </a:r>
          </a:p>
          <a:p>
            <a:pPr>
              <a:lnSpc>
                <a:spcPct val="100000"/>
              </a:lnSpc>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b="1" kern="1200" dirty="0">
                <a:solidFill>
                  <a:schemeClr val="tx1"/>
                </a:solidFill>
                <a:effectLst/>
                <a:latin typeface="Arial" panose="020B0604020202020204" pitchFamily="34" charset="0"/>
                <a:ea typeface="+mn-ea"/>
                <a:cs typeface="Arial" panose="020B0604020202020204" pitchFamily="34" charset="0"/>
              </a:rPr>
              <a:t>Brixton Riots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1981 Brixton riot or Brixton Rising</a:t>
            </a:r>
            <a:r>
              <a:rPr lang="en-GB" sz="1100" b="1"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was a confrontation between the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3"/>
              </a:rPr>
              <a:t>Metropolitan Police</a:t>
            </a:r>
            <a:r>
              <a:rPr lang="en-GB" sz="1100" u="none" kern="1200" dirty="0">
                <a:solidFill>
                  <a:schemeClr val="tx1"/>
                </a:solidFill>
                <a:effectLst/>
                <a:latin typeface="Arial" panose="020B0604020202020204" pitchFamily="34" charset="0"/>
                <a:ea typeface="+mn-ea"/>
                <a:cs typeface="Arial" panose="020B0604020202020204" pitchFamily="34" charset="0"/>
              </a:rPr>
              <a:t> and protesters in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4"/>
              </a:rPr>
              <a:t>Lambeth</a:t>
            </a:r>
            <a:r>
              <a:rPr lang="en-GB" sz="1100" u="none" kern="1200" dirty="0">
                <a:solidFill>
                  <a:schemeClr val="tx1"/>
                </a:solidFill>
                <a:effectLst/>
                <a:latin typeface="Arial" panose="020B0604020202020204" pitchFamily="34" charset="0"/>
                <a:ea typeface="+mn-ea"/>
                <a:cs typeface="Arial" panose="020B0604020202020204" pitchFamily="34" charset="0"/>
              </a:rPr>
              <a:t>,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5"/>
              </a:rPr>
              <a:t>South London</a:t>
            </a:r>
            <a:r>
              <a:rPr lang="en-GB" sz="1100" kern="1200" dirty="0">
                <a:solidFill>
                  <a:schemeClr val="tx1"/>
                </a:solidFill>
                <a:effectLst/>
                <a:latin typeface="Arial" panose="020B0604020202020204" pitchFamily="34" charset="0"/>
                <a:ea typeface="+mn-ea"/>
                <a:cs typeface="Arial" panose="020B0604020202020204" pitchFamily="34" charset="0"/>
              </a:rPr>
              <a:t>, England, between 10 and 12 April 1981. </a:t>
            </a: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rioting shocked the nation.</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For three days, rioters - predominately young, black men - fought police, attacked buildings and set fire to vehicles.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More than 300 people were injured and the damage caused came to an estimated value of £7.5m.</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What was most shocking to many people was the unexpectedness of events. On the surface it seemed that black people were well-integrated into the fabric of UK society.</a:t>
            </a:r>
            <a:r>
              <a:rPr lang="en-GB" sz="1100" kern="1200" baseline="0" dirty="0">
                <a:solidFill>
                  <a:schemeClr val="tx1"/>
                </a:solidFill>
                <a:effectLst/>
                <a:latin typeface="Arial" panose="020B0604020202020204" pitchFamily="34" charset="0"/>
                <a:ea typeface="+mn-ea"/>
                <a:cs typeface="Arial" panose="020B0604020202020204" pitchFamily="34" charset="0"/>
              </a:rPr>
              <a:t> </a:t>
            </a:r>
            <a:r>
              <a:rPr lang="en-US" sz="1100" kern="1200" dirty="0">
                <a:solidFill>
                  <a:schemeClr val="tx1"/>
                </a:solidFill>
                <a:effectLst/>
                <a:latin typeface="Arial" panose="020B0604020202020204" pitchFamily="34" charset="0"/>
                <a:ea typeface="+mn-ea"/>
                <a:cs typeface="Arial" panose="020B0604020202020204" pitchFamily="34" charset="0"/>
              </a:rPr>
              <a:t>Many were second generation, born to parents who had come to Britain from the Caribbean in the late 1940s and 1950s to help "the motherland" with post-war rebuilding.</a:t>
            </a:r>
            <a:endParaRPr lang="en-US" sz="11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The main riot on 11 April, was dubbed "</a:t>
            </a:r>
            <a:r>
              <a:rPr lang="en-GB" sz="1100" b="1" kern="1200" dirty="0">
                <a:solidFill>
                  <a:schemeClr val="tx1"/>
                </a:solidFill>
                <a:effectLst/>
                <a:latin typeface="Arial" panose="020B0604020202020204" pitchFamily="34" charset="0"/>
                <a:ea typeface="+mn-ea"/>
                <a:cs typeface="Arial" panose="020B0604020202020204" pitchFamily="34" charset="0"/>
              </a:rPr>
              <a:t>Bloody Saturday”</a:t>
            </a:r>
          </a:p>
          <a:p>
            <a:pPr>
              <a:lnSpc>
                <a:spcPct val="100000"/>
              </a:lnSpc>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err="1">
                <a:solidFill>
                  <a:schemeClr val="tx1"/>
                </a:solidFill>
                <a:effectLst/>
                <a:latin typeface="Arial" panose="020B0604020202020204" pitchFamily="34" charset="0"/>
                <a:ea typeface="+mn-ea"/>
                <a:cs typeface="Arial" panose="020B0604020202020204" pitchFamily="34" charset="0"/>
              </a:rPr>
              <a:t>Scarman</a:t>
            </a:r>
            <a:r>
              <a:rPr lang="en-GB" sz="1100" b="1" kern="1200" dirty="0">
                <a:solidFill>
                  <a:schemeClr val="tx1"/>
                </a:solidFill>
                <a:effectLst/>
                <a:latin typeface="Arial" panose="020B0604020202020204" pitchFamily="34" charset="0"/>
                <a:ea typeface="+mn-ea"/>
                <a:cs typeface="Arial" panose="020B0604020202020204" pitchFamily="34" charset="0"/>
              </a:rPr>
              <a:t> Report</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The Home Secretary,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6"/>
              </a:rPr>
              <a:t>William Whitelaw</a:t>
            </a:r>
            <a:r>
              <a:rPr lang="en-GB" sz="1100" kern="1200" dirty="0">
                <a:solidFill>
                  <a:schemeClr val="tx1"/>
                </a:solidFill>
                <a:effectLst/>
                <a:latin typeface="Arial" panose="020B0604020202020204" pitchFamily="34" charset="0"/>
                <a:ea typeface="+mn-ea"/>
                <a:cs typeface="Arial" panose="020B0604020202020204" pitchFamily="34" charset="0"/>
              </a:rPr>
              <a:t>, commissioned a public inquiry into the riot headed by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7"/>
              </a:rPr>
              <a:t>Lord </a:t>
            </a:r>
            <a:r>
              <a:rPr lang="en-GB" sz="1100" u="none" strike="noStrike" kern="1200" dirty="0" err="1">
                <a:solidFill>
                  <a:schemeClr val="tx1"/>
                </a:solidFill>
                <a:effectLst/>
                <a:latin typeface="Arial" panose="020B0604020202020204" pitchFamily="34" charset="0"/>
                <a:ea typeface="+mn-ea"/>
                <a:cs typeface="Arial" panose="020B0604020202020204" pitchFamily="34" charset="0"/>
                <a:hlinkClick r:id="rId7"/>
              </a:rPr>
              <a:t>Scarman</a:t>
            </a:r>
            <a:r>
              <a:rPr lang="en-GB" sz="1100" kern="1200" dirty="0">
                <a:solidFill>
                  <a:schemeClr val="tx1"/>
                </a:solidFill>
                <a:effectLst/>
                <a:latin typeface="Arial" panose="020B0604020202020204" pitchFamily="34" charset="0"/>
                <a:ea typeface="+mn-ea"/>
                <a:cs typeface="Arial" panose="020B0604020202020204" pitchFamily="34" charset="0"/>
              </a:rPr>
              <a:t>. The </a:t>
            </a:r>
            <a:r>
              <a:rPr lang="en-GB" sz="1100" u="none" strike="noStrike" kern="1200" dirty="0" err="1">
                <a:solidFill>
                  <a:schemeClr val="tx1"/>
                </a:solidFill>
                <a:effectLst/>
                <a:latin typeface="Arial" panose="020B0604020202020204" pitchFamily="34" charset="0"/>
                <a:ea typeface="+mn-ea"/>
                <a:cs typeface="Arial" panose="020B0604020202020204" pitchFamily="34" charset="0"/>
                <a:hlinkClick r:id="rId8"/>
              </a:rPr>
              <a:t>Scarman</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8"/>
              </a:rPr>
              <a:t> report</a:t>
            </a:r>
            <a:r>
              <a:rPr lang="en-GB" sz="1100" kern="1200" dirty="0">
                <a:solidFill>
                  <a:schemeClr val="tx1"/>
                </a:solidFill>
                <a:effectLst/>
                <a:latin typeface="Arial" panose="020B0604020202020204" pitchFamily="34" charset="0"/>
                <a:ea typeface="+mn-ea"/>
                <a:cs typeface="Arial" panose="020B0604020202020204" pitchFamily="34" charset="0"/>
              </a:rPr>
              <a:t> was published on 25 November 1981.</a:t>
            </a:r>
          </a:p>
          <a:p>
            <a:pPr>
              <a:lnSpc>
                <a:spcPct val="100000"/>
              </a:lnSpc>
            </a:pPr>
            <a:r>
              <a:rPr lang="en-GB" sz="1100" kern="1200" dirty="0" err="1">
                <a:solidFill>
                  <a:schemeClr val="tx1"/>
                </a:solidFill>
                <a:effectLst/>
                <a:latin typeface="Arial" panose="020B0604020202020204" pitchFamily="34" charset="0"/>
                <a:ea typeface="+mn-ea"/>
                <a:cs typeface="Arial" panose="020B0604020202020204" pitchFamily="34" charset="0"/>
              </a:rPr>
              <a:t>Scarman</a:t>
            </a:r>
            <a:r>
              <a:rPr lang="en-GB" sz="1100" kern="1200" dirty="0">
                <a:solidFill>
                  <a:schemeClr val="tx1"/>
                </a:solidFill>
                <a:effectLst/>
                <a:latin typeface="Arial" panose="020B0604020202020204" pitchFamily="34" charset="0"/>
                <a:ea typeface="+mn-ea"/>
                <a:cs typeface="Arial" panose="020B0604020202020204" pitchFamily="34" charset="0"/>
              </a:rPr>
              <a:t> found unquestionable evidence of the disproportionate and indiscriminate use of 'stop and search' powers by the police against black people.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As a consequence, a new code for police behaviour was put forward in the </a:t>
            </a:r>
            <a:r>
              <a:rPr lang="en-GB" sz="1100" i="1" u="none" strike="noStrike" kern="1200" dirty="0">
                <a:solidFill>
                  <a:schemeClr val="tx1"/>
                </a:solidFill>
                <a:effectLst/>
                <a:latin typeface="Arial" panose="020B0604020202020204" pitchFamily="34" charset="0"/>
                <a:ea typeface="+mn-ea"/>
                <a:cs typeface="Arial" panose="020B0604020202020204" pitchFamily="34" charset="0"/>
                <a:hlinkClick r:id="rId9"/>
              </a:rPr>
              <a:t>Police and Criminal Evidence Act 1984</a:t>
            </a: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The act also created an independent </a:t>
            </a:r>
            <a:r>
              <a:rPr lang="en-GB" sz="1100" u="none" strike="noStrike" kern="1200" dirty="0">
                <a:solidFill>
                  <a:schemeClr val="tx1"/>
                </a:solidFill>
                <a:effectLst/>
                <a:latin typeface="Arial" panose="020B0604020202020204" pitchFamily="34" charset="0"/>
                <a:ea typeface="+mn-ea"/>
                <a:cs typeface="Arial" panose="020B0604020202020204" pitchFamily="34" charset="0"/>
                <a:hlinkClick r:id="rId10"/>
              </a:rPr>
              <a:t>Police Complaints Authority</a:t>
            </a:r>
            <a:r>
              <a:rPr lang="en-GB" sz="1100" kern="1200" dirty="0">
                <a:solidFill>
                  <a:schemeClr val="tx1"/>
                </a:solidFill>
                <a:effectLst/>
                <a:latin typeface="Arial" panose="020B0604020202020204" pitchFamily="34" charset="0"/>
                <a:ea typeface="+mn-ea"/>
                <a:cs typeface="Arial" panose="020B0604020202020204" pitchFamily="34" charset="0"/>
              </a:rPr>
              <a:t>, established in 1985, to attempt to restore public confidence in the police.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err="1">
                <a:solidFill>
                  <a:schemeClr val="tx1"/>
                </a:solidFill>
                <a:effectLst/>
                <a:latin typeface="Arial" panose="020B0604020202020204" pitchFamily="34" charset="0"/>
                <a:ea typeface="+mn-ea"/>
                <a:cs typeface="Arial" panose="020B0604020202020204" pitchFamily="34" charset="0"/>
              </a:rPr>
              <a:t>Scarman</a:t>
            </a:r>
            <a:r>
              <a:rPr lang="en-GB" sz="1100" kern="1200" dirty="0">
                <a:solidFill>
                  <a:schemeClr val="tx1"/>
                </a:solidFill>
                <a:effectLst/>
                <a:latin typeface="Arial" panose="020B0604020202020204" pitchFamily="34" charset="0"/>
                <a:ea typeface="+mn-ea"/>
                <a:cs typeface="Arial" panose="020B0604020202020204" pitchFamily="34" charset="0"/>
              </a:rPr>
              <a:t> concluded that "complex political, social and economic factors disposition towards violent protest"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1154693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a:solidFill>
                  <a:schemeClr val="tx1"/>
                </a:solidFill>
                <a:effectLst/>
                <a:latin typeface="Arial" panose="020B0604020202020204" pitchFamily="34" charset="0"/>
                <a:ea typeface="+mn-ea"/>
                <a:cs typeface="Arial" panose="020B0604020202020204" pitchFamily="34" charset="0"/>
              </a:rPr>
              <a:t>In the </a:t>
            </a:r>
            <a:r>
              <a:rPr lang="en-US" sz="1100" b="1" kern="1200" dirty="0">
                <a:solidFill>
                  <a:schemeClr val="tx1"/>
                </a:solidFill>
                <a:effectLst/>
                <a:latin typeface="Arial" panose="020B0604020202020204" pitchFamily="34" charset="0"/>
                <a:ea typeface="+mn-ea"/>
                <a:cs typeface="Arial" panose="020B0604020202020204" pitchFamily="34" charset="0"/>
              </a:rPr>
              <a:t>1990’s</a:t>
            </a:r>
            <a:r>
              <a:rPr lang="en-US" sz="1100" kern="1200" dirty="0">
                <a:solidFill>
                  <a:schemeClr val="tx1"/>
                </a:solidFill>
                <a:effectLst/>
                <a:latin typeface="Arial" panose="020B0604020202020204" pitchFamily="34" charset="0"/>
                <a:ea typeface="+mn-ea"/>
                <a:cs typeface="Arial" panose="020B0604020202020204" pitchFamily="34" charset="0"/>
              </a:rPr>
              <a:t> many major events occurred that caused changes to legislation. The</a:t>
            </a:r>
            <a:r>
              <a:rPr lang="en-US" sz="1100" kern="1200" baseline="0" dirty="0">
                <a:solidFill>
                  <a:schemeClr val="tx1"/>
                </a:solidFill>
                <a:effectLst/>
                <a:latin typeface="Arial" panose="020B0604020202020204" pitchFamily="34" charset="0"/>
                <a:ea typeface="+mn-ea"/>
                <a:cs typeface="Arial" panose="020B0604020202020204" pitchFamily="34" charset="0"/>
              </a:rPr>
              <a:t> </a:t>
            </a:r>
            <a:r>
              <a:rPr lang="en-US" sz="1100" kern="1200" dirty="0">
                <a:solidFill>
                  <a:schemeClr val="tx1"/>
                </a:solidFill>
                <a:effectLst/>
                <a:latin typeface="Arial" panose="020B0604020202020204" pitchFamily="34" charset="0"/>
                <a:ea typeface="+mn-ea"/>
                <a:cs typeface="Arial" panose="020B0604020202020204" pitchFamily="34" charset="0"/>
              </a:rPr>
              <a:t>photos depict Poll Tax Riots,</a:t>
            </a:r>
            <a:r>
              <a:rPr lang="en-US" sz="1100" kern="1200" baseline="0" dirty="0">
                <a:solidFill>
                  <a:schemeClr val="tx1"/>
                </a:solidFill>
                <a:effectLst/>
                <a:latin typeface="Arial" panose="020B0604020202020204" pitchFamily="34" charset="0"/>
                <a:ea typeface="+mn-ea"/>
                <a:cs typeface="Arial" panose="020B0604020202020204" pitchFamily="34" charset="0"/>
              </a:rPr>
              <a:t> Stephen Lawrence and the Rave scene that erupted in the mid to late 1990’s. </a:t>
            </a:r>
          </a:p>
          <a:p>
            <a:pPr>
              <a:lnSpc>
                <a:spcPct val="100000"/>
              </a:lnSpc>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1990s were a time of change.</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Instead of just writing up notes from an arrest when it was convenient, an officer would have to write things up immediately after returning to the station and then get them time-stamped.</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police became far more accountable, extremely focused on issues of racism after the Stephen Lawrence case. It generated massive workloads recording stops and searches.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b="1" kern="1200" dirty="0">
                <a:solidFill>
                  <a:schemeClr val="tx1"/>
                </a:solidFill>
                <a:effectLst/>
                <a:latin typeface="Arial" panose="020B0604020202020204" pitchFamily="34" charset="0"/>
                <a:ea typeface="+mn-ea"/>
                <a:cs typeface="Arial" panose="020B0604020202020204" pitchFamily="34" charset="0"/>
              </a:rPr>
              <a:t>Policing</a:t>
            </a:r>
            <a:r>
              <a:rPr lang="en-US" sz="1100" b="1" kern="1200" baseline="0" dirty="0">
                <a:solidFill>
                  <a:schemeClr val="tx1"/>
                </a:solidFill>
                <a:effectLst/>
                <a:latin typeface="Arial" panose="020B0604020202020204" pitchFamily="34" charset="0"/>
                <a:ea typeface="+mn-ea"/>
                <a:cs typeface="Arial" panose="020B0604020202020204" pitchFamily="34" charset="0"/>
              </a:rPr>
              <a:t> </a:t>
            </a:r>
            <a:r>
              <a:rPr lang="en-US" sz="1100" b="1" kern="1200" dirty="0">
                <a:solidFill>
                  <a:schemeClr val="tx1"/>
                </a:solidFill>
                <a:effectLst/>
                <a:latin typeface="Arial" panose="020B0604020202020204" pitchFamily="34" charset="0"/>
                <a:ea typeface="+mn-ea"/>
                <a:cs typeface="Arial" panose="020B0604020202020204" pitchFamily="34" charset="0"/>
              </a:rPr>
              <a:t>became more transparent.</a:t>
            </a:r>
            <a:endParaRPr lang="en-GB" sz="11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Professor </a:t>
            </a:r>
            <a:r>
              <a:rPr lang="en-US" sz="1100" kern="1200" dirty="0" err="1">
                <a:solidFill>
                  <a:schemeClr val="tx1"/>
                </a:solidFill>
                <a:effectLst/>
                <a:latin typeface="Arial" panose="020B0604020202020204" pitchFamily="34" charset="0"/>
                <a:ea typeface="+mn-ea"/>
                <a:cs typeface="Arial" panose="020B0604020202020204" pitchFamily="34" charset="0"/>
              </a:rPr>
              <a:t>Newburn</a:t>
            </a:r>
            <a:r>
              <a:rPr lang="en-GB" sz="1100" kern="1200" dirty="0">
                <a:solidFill>
                  <a:schemeClr val="tx1"/>
                </a:solidFill>
                <a:effectLst/>
                <a:latin typeface="Arial" panose="020B0604020202020204" pitchFamily="34" charset="0"/>
                <a:ea typeface="+mn-ea"/>
                <a:cs typeface="Arial" panose="020B0604020202020204" pitchFamily="34" charset="0"/>
              </a:rPr>
              <a:t>-</a:t>
            </a:r>
            <a:r>
              <a:rPr lang="en-GB" sz="1100" kern="1200" baseline="0" dirty="0">
                <a:solidFill>
                  <a:schemeClr val="tx1"/>
                </a:solidFill>
                <a:effectLst/>
                <a:latin typeface="Arial" panose="020B0604020202020204" pitchFamily="34" charset="0"/>
                <a:ea typeface="+mn-ea"/>
                <a:cs typeface="Arial" panose="020B0604020202020204" pitchFamily="34" charset="0"/>
              </a:rPr>
              <a:t> </a:t>
            </a:r>
            <a:r>
              <a:rPr lang="en-US" sz="1100" kern="1200" dirty="0">
                <a:solidFill>
                  <a:schemeClr val="tx1"/>
                </a:solidFill>
                <a:effectLst/>
                <a:latin typeface="Arial" panose="020B0604020202020204" pitchFamily="34" charset="0"/>
                <a:ea typeface="+mn-ea"/>
                <a:cs typeface="Arial" panose="020B0604020202020204" pitchFamily="34" charset="0"/>
              </a:rPr>
              <a:t>There was a transition between the police functioning like a force or army in the 1970s and 1980s to becoming a "service" in the 1990s focusing on the customer, </a:t>
            </a: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A drive to have more community policing has been a constant of the last decade.</a:t>
            </a:r>
            <a:r>
              <a:rPr lang="en-US" sz="1100" kern="1200" baseline="0" dirty="0">
                <a:solidFill>
                  <a:schemeClr val="tx1"/>
                </a:solidFill>
                <a:effectLst/>
                <a:latin typeface="Arial" panose="020B0604020202020204" pitchFamily="34" charset="0"/>
                <a:ea typeface="+mn-ea"/>
                <a:cs typeface="Arial" panose="020B0604020202020204" pitchFamily="34" charset="0"/>
              </a:rPr>
              <a:t> </a:t>
            </a:r>
            <a:r>
              <a:rPr lang="en-US" sz="1100" kern="1200" dirty="0">
                <a:solidFill>
                  <a:schemeClr val="tx1"/>
                </a:solidFill>
                <a:effectLst/>
                <a:latin typeface="Arial" panose="020B0604020202020204" pitchFamily="34" charset="0"/>
                <a:ea typeface="+mn-ea"/>
                <a:cs typeface="Arial" panose="020B0604020202020204" pitchFamily="34" charset="0"/>
              </a:rPr>
              <a:t>It went from "community beat officers" to "unit beat policing" to "sector policing" over various decades.</a:t>
            </a: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uniform became more sophisticated, with stab vests, extendable truncheons and CS spray all making a debut, this made the force look more like the military and less accessible.</a:t>
            </a: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Policing became more efficient and business-like, about targets and financial management.</a:t>
            </a:r>
            <a:r>
              <a:rPr lang="en-US" sz="1100" kern="1200" baseline="0" dirty="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US" sz="1100" kern="1200" baseline="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The </a:t>
            </a:r>
            <a:r>
              <a:rPr lang="en-US" sz="1100" b="1" dirty="0">
                <a:latin typeface="Arial" panose="020B0604020202020204" pitchFamily="34" charset="0"/>
                <a:cs typeface="Arial" panose="020B0604020202020204" pitchFamily="34" charset="0"/>
              </a:rPr>
              <a:t>2000’s</a:t>
            </a:r>
            <a:r>
              <a:rPr lang="en-US" sz="1100" dirty="0">
                <a:latin typeface="Arial" panose="020B0604020202020204" pitchFamily="34" charset="0"/>
                <a:cs typeface="Arial" panose="020B0604020202020204" pitchFamily="34" charset="0"/>
              </a:rPr>
              <a:t> saw the revelations of Mark Daly,</a:t>
            </a:r>
            <a:r>
              <a:rPr lang="en-US" sz="1100" baseline="0" dirty="0">
                <a:latin typeface="Arial" panose="020B0604020202020204" pitchFamily="34" charset="0"/>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100" baseline="0" dirty="0">
              <a:latin typeface="Arial" panose="020B0604020202020204" pitchFamily="34" charset="0"/>
              <a:cs typeface="Arial" panose="020B0604020202020204" pitchFamily="34" charset="0"/>
            </a:endParaRPr>
          </a:p>
          <a:p>
            <a:pPr>
              <a:lnSpc>
                <a:spcPct val="100000"/>
              </a:lnSpc>
            </a:pPr>
            <a:r>
              <a:rPr lang="en-US" sz="1100" baseline="0" dirty="0">
                <a:latin typeface="Arial" panose="020B0604020202020204" pitchFamily="34" charset="0"/>
                <a:cs typeface="Arial" panose="020B0604020202020204" pitchFamily="34" charset="0"/>
              </a:rPr>
              <a:t>The decade also saw the murders of Holly Wells and Jessica Chapman in </a:t>
            </a:r>
            <a:r>
              <a:rPr lang="en-US" sz="1100" baseline="0" dirty="0" err="1">
                <a:latin typeface="Arial" panose="020B0604020202020204" pitchFamily="34" charset="0"/>
                <a:cs typeface="Arial" panose="020B0604020202020204" pitchFamily="34" charset="0"/>
              </a:rPr>
              <a:t>Soham</a:t>
            </a:r>
            <a:r>
              <a:rPr lang="en-US" sz="1100" baseline="0" dirty="0">
                <a:latin typeface="Arial" panose="020B0604020202020204" pitchFamily="34" charset="0"/>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85225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738188"/>
            <a:ext cx="5953125" cy="3349625"/>
          </a:xfrm>
        </p:spPr>
      </p:sp>
      <p:sp>
        <p:nvSpPr>
          <p:cNvPr id="3" name="Notes Placeholder 2"/>
          <p:cNvSpPr>
            <a:spLocks noGrp="1"/>
          </p:cNvSpPr>
          <p:nvPr>
            <p:ph type="body" idx="1"/>
          </p:nvPr>
        </p:nvSpPr>
        <p:spPr/>
        <p:txBody>
          <a:bodyPr/>
          <a:lstStyle/>
          <a:p>
            <a:pPr>
              <a:lnSpc>
                <a:spcPct val="100000"/>
              </a:lnSpc>
            </a:pPr>
            <a:r>
              <a:rPr lang="en-US" sz="1100" dirty="0">
                <a:latin typeface="Arial" panose="020B0604020202020204" pitchFamily="34" charset="0"/>
                <a:cs typeface="Arial" panose="020B0604020202020204" pitchFamily="34" charset="0"/>
              </a:rPr>
              <a:t>The </a:t>
            </a:r>
            <a:r>
              <a:rPr lang="en-US" sz="1100" b="1" dirty="0">
                <a:latin typeface="Arial" panose="020B0604020202020204" pitchFamily="34" charset="0"/>
                <a:cs typeface="Arial" panose="020B0604020202020204" pitchFamily="34" charset="0"/>
              </a:rPr>
              <a:t>2000’</a:t>
            </a:r>
            <a:r>
              <a:rPr lang="en-US" sz="1100" dirty="0">
                <a:latin typeface="Arial" panose="020B0604020202020204" pitchFamily="34" charset="0"/>
                <a:cs typeface="Arial" panose="020B0604020202020204" pitchFamily="34" charset="0"/>
              </a:rPr>
              <a:t>s saw the revelations of Mark Daly,</a:t>
            </a:r>
            <a:r>
              <a:rPr lang="en-US" sz="1100" baseline="0" dirty="0">
                <a:latin typeface="Arial" panose="020B0604020202020204" pitchFamily="34" charset="0"/>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100" baseline="0" dirty="0">
              <a:latin typeface="Arial" panose="020B0604020202020204" pitchFamily="34" charset="0"/>
              <a:cs typeface="Arial" panose="020B0604020202020204" pitchFamily="34" charset="0"/>
            </a:endParaRPr>
          </a:p>
          <a:p>
            <a:pPr>
              <a:lnSpc>
                <a:spcPct val="100000"/>
              </a:lnSpc>
            </a:pPr>
            <a:r>
              <a:rPr lang="en-US" sz="1100" baseline="0" dirty="0">
                <a:latin typeface="Arial" panose="020B0604020202020204" pitchFamily="34" charset="0"/>
                <a:cs typeface="Arial" panose="020B0604020202020204" pitchFamily="34" charset="0"/>
              </a:rPr>
              <a:t>The decade also saw the murders of Holly Wells and Jessica Chapman in </a:t>
            </a:r>
            <a:r>
              <a:rPr lang="en-US" sz="1100" baseline="0" dirty="0" err="1">
                <a:latin typeface="Arial" panose="020B0604020202020204" pitchFamily="34" charset="0"/>
                <a:cs typeface="Arial" panose="020B0604020202020204" pitchFamily="34" charset="0"/>
              </a:rPr>
              <a:t>Soham</a:t>
            </a:r>
            <a:r>
              <a:rPr lang="en-US" sz="1100" baseline="0" dirty="0">
                <a:latin typeface="Arial" panose="020B0604020202020204" pitchFamily="34" charset="0"/>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Finally, to come right up to date 2010</a:t>
            </a:r>
            <a:r>
              <a:rPr lang="en-US" sz="1100" baseline="0" dirty="0">
                <a:latin typeface="Arial" panose="020B0604020202020204" pitchFamily="34" charset="0"/>
                <a:cs typeface="Arial" panose="020B0604020202020204" pitchFamily="34" charset="0"/>
              </a:rPr>
              <a:t> onwards saw the significant cuts to policing budgets as a result of the Comprehensive Spending Review 2010/2014.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aseline="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In 2011 brought</a:t>
            </a:r>
            <a:r>
              <a:rPr lang="en-US" sz="1100" baseline="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about the shooting</a:t>
            </a:r>
            <a:r>
              <a:rPr lang="en-US" sz="1100" baseline="0" dirty="0">
                <a:latin typeface="Arial" panose="020B0604020202020204" pitchFamily="34" charset="0"/>
                <a:cs typeface="Arial" panose="020B0604020202020204" pitchFamily="34" charset="0"/>
              </a:rPr>
              <a:t> of mark Duggan in London</a:t>
            </a:r>
          </a:p>
          <a:p>
            <a:pPr>
              <a:lnSpc>
                <a:spcPct val="100000"/>
              </a:lnSpc>
            </a:pPr>
            <a:endParaRPr lang="en-US" sz="1100" baseline="0" dirty="0">
              <a:latin typeface="Arial" panose="020B0604020202020204" pitchFamily="34" charset="0"/>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suspected member of the </a:t>
            </a:r>
            <a:r>
              <a:rPr lang="en-US" sz="1100" kern="1200" dirty="0" err="1">
                <a:solidFill>
                  <a:schemeClr val="tx1"/>
                </a:solidFill>
                <a:effectLst/>
                <a:latin typeface="Arial" panose="020B0604020202020204" pitchFamily="34" charset="0"/>
                <a:ea typeface="+mn-ea"/>
                <a:cs typeface="Arial" panose="020B0604020202020204" pitchFamily="34" charset="0"/>
              </a:rPr>
              <a:t>Tottenham</a:t>
            </a:r>
            <a:r>
              <a:rPr lang="en-US" sz="1100" kern="1200" dirty="0">
                <a:solidFill>
                  <a:schemeClr val="tx1"/>
                </a:solidFill>
                <a:effectLst/>
                <a:latin typeface="Arial" panose="020B0604020202020204" pitchFamily="34" charset="0"/>
                <a:ea typeface="+mn-ea"/>
                <a:cs typeface="Arial" panose="020B0604020202020204" pitchFamily="34" charset="0"/>
              </a:rPr>
              <a:t> Man Dem gang was shot twice on 4 August 2011 in </a:t>
            </a:r>
            <a:r>
              <a:rPr lang="en-US" sz="1100" kern="1200" dirty="0" err="1">
                <a:solidFill>
                  <a:schemeClr val="tx1"/>
                </a:solidFill>
                <a:effectLst/>
                <a:latin typeface="Arial" panose="020B0604020202020204" pitchFamily="34" charset="0"/>
                <a:ea typeface="+mn-ea"/>
                <a:cs typeface="Arial" panose="020B0604020202020204" pitchFamily="34" charset="0"/>
              </a:rPr>
              <a:t>Tottenham</a:t>
            </a:r>
            <a:r>
              <a:rPr lang="en-US" sz="1100" kern="1200" dirty="0">
                <a:solidFill>
                  <a:schemeClr val="tx1"/>
                </a:solidFill>
                <a:effectLst/>
                <a:latin typeface="Arial" panose="020B0604020202020204" pitchFamily="34" charset="0"/>
                <a:ea typeface="+mn-ea"/>
                <a:cs typeface="Arial" panose="020B0604020202020204" pitchFamily="34" charset="0"/>
              </a:rPr>
              <a:t>, north London, after 11 specialist firearms officers stopped the minicab he was in on suspicion that he had an illegal firearm. While no gun was found on him, a handgun in a sock was discovered on grassland about four </a:t>
            </a:r>
            <a:r>
              <a:rPr lang="en-US" sz="1100" kern="1200" dirty="0" err="1">
                <a:solidFill>
                  <a:schemeClr val="tx1"/>
                </a:solidFill>
                <a:effectLst/>
                <a:latin typeface="Arial" panose="020B0604020202020204" pitchFamily="34" charset="0"/>
                <a:ea typeface="+mn-ea"/>
                <a:cs typeface="Arial" panose="020B0604020202020204" pitchFamily="34" charset="0"/>
              </a:rPr>
              <a:t>metres</a:t>
            </a:r>
            <a:r>
              <a:rPr lang="en-US" sz="1100" kern="1200" dirty="0">
                <a:solidFill>
                  <a:schemeClr val="tx1"/>
                </a:solidFill>
                <a:effectLst/>
                <a:latin typeface="Arial" panose="020B0604020202020204" pitchFamily="34" charset="0"/>
                <a:ea typeface="+mn-ea"/>
                <a:cs typeface="Arial" panose="020B0604020202020204" pitchFamily="34" charset="0"/>
              </a:rPr>
              <a:t> (14ft) from his body.</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His death sparked </a:t>
            </a:r>
            <a:r>
              <a:rPr lang="en-US" sz="1100" u="none" kern="1200" dirty="0">
                <a:solidFill>
                  <a:schemeClr val="tx1"/>
                </a:solidFill>
                <a:effectLst/>
                <a:latin typeface="Arial" panose="020B0604020202020204" pitchFamily="34" charset="0"/>
                <a:ea typeface="+mn-ea"/>
                <a:cs typeface="Arial" panose="020B0604020202020204" pitchFamily="34" charset="0"/>
              </a:rPr>
              <a:t>the </a:t>
            </a:r>
            <a:r>
              <a:rPr lang="en-US" sz="1100" u="none" strike="noStrike" kern="1200" dirty="0">
                <a:solidFill>
                  <a:schemeClr val="tx1"/>
                </a:solidFill>
                <a:effectLst/>
                <a:latin typeface="Arial" panose="020B0604020202020204" pitchFamily="34" charset="0"/>
                <a:ea typeface="+mn-ea"/>
                <a:cs typeface="Arial" panose="020B0604020202020204" pitchFamily="34" charset="0"/>
                <a:hlinkClick r:id="rId3"/>
              </a:rPr>
              <a:t>worst riots of recent times across cities and towns in England</a:t>
            </a:r>
            <a:r>
              <a:rPr lang="en-US" sz="1100" u="none" kern="1200" dirty="0">
                <a:solidFill>
                  <a:schemeClr val="tx1"/>
                </a:solidFill>
                <a:effectLst/>
                <a:latin typeface="Arial" panose="020B0604020202020204" pitchFamily="34" charset="0"/>
                <a:ea typeface="+mn-ea"/>
                <a:cs typeface="Arial" panose="020B0604020202020204" pitchFamily="34" charset="0"/>
              </a:rPr>
              <a:t>.</a:t>
            </a:r>
            <a:endParaRPr lang="en-GB" sz="1100" u="none"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An inquest jury </a:t>
            </a:r>
            <a:r>
              <a:rPr lang="en-US" sz="1100" u="none" strike="noStrike" kern="1200" dirty="0">
                <a:solidFill>
                  <a:schemeClr val="tx1"/>
                </a:solidFill>
                <a:effectLst/>
                <a:latin typeface="Arial" panose="020B0604020202020204" pitchFamily="34" charset="0"/>
                <a:ea typeface="+mn-ea"/>
                <a:cs typeface="Arial" panose="020B0604020202020204" pitchFamily="34" charset="0"/>
                <a:hlinkClick r:id="rId4"/>
              </a:rPr>
              <a:t>returned a lawful killing verdict in January 2014, sparking outrage from his family</a:t>
            </a:r>
            <a:r>
              <a:rPr lang="en-US" sz="1100" kern="1200" dirty="0">
                <a:solidFill>
                  <a:schemeClr val="tx1"/>
                </a:solidFill>
                <a:effectLst/>
                <a:latin typeface="Arial" panose="020B0604020202020204" pitchFamily="34" charset="0"/>
                <a:ea typeface="+mn-ea"/>
                <a:cs typeface="Arial" panose="020B0604020202020204" pitchFamily="34" charset="0"/>
              </a:rPr>
              <a:t>, after hearing that the police marksman, who fired the two bullets in rapid succession, which hit Duggan in the upper chest and right arm, had the honestly held belief he was an “imminent threat to life”.</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baseline="0" dirty="0">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aseline="0" dirty="0">
                <a:latin typeface="Arial" panose="020B0604020202020204" pitchFamily="34" charset="0"/>
                <a:cs typeface="Arial" panose="020B0604020202020204" pitchFamily="34" charset="0"/>
              </a:rPr>
              <a:t>Reference: </a:t>
            </a:r>
            <a:r>
              <a:rPr lang="en-US" sz="1100" kern="1200" dirty="0">
                <a:solidFill>
                  <a:schemeClr val="tx1"/>
                </a:solidFill>
                <a:effectLst/>
                <a:latin typeface="Arial" panose="020B0604020202020204" pitchFamily="34" charset="0"/>
                <a:ea typeface="+mn-ea"/>
                <a:cs typeface="Arial" panose="020B0604020202020204" pitchFamily="34" charset="0"/>
              </a:rPr>
              <a:t>https://www.theguardian.com/uk-news/2015/mar/25/armed-police-cleared-wrongdoing-fatal-shooting-mark-duggan-tottenham</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aseline="0" dirty="0">
                <a:latin typeface="Arial" panose="020B0604020202020204" pitchFamily="34" charset="0"/>
                <a:cs typeface="Arial" panose="020B0604020202020204" pitchFamily="34" charset="0"/>
              </a:rPr>
              <a:t>And finally, more recently the murder of Police Officer Keith Palmer in London.</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313494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anose="020B0604020202020204" pitchFamily="34" charset="0"/>
                <a:ea typeface="+mn-ea"/>
                <a:cs typeface="Arial" panose="020B0604020202020204" pitchFamily="34" charset="0"/>
              </a:rPr>
              <a:t>Group Discussion</a:t>
            </a:r>
            <a:r>
              <a:rPr lang="en-GB" sz="1100" b="1" kern="1200" baseline="0" dirty="0">
                <a:solidFill>
                  <a:schemeClr val="tx1"/>
                </a:solidFill>
                <a:effectLst/>
                <a:latin typeface="Arial" panose="020B0604020202020204" pitchFamily="34" charset="0"/>
                <a:ea typeface="+mn-ea"/>
                <a:cs typeface="Arial" panose="020B0604020202020204" pitchFamily="34" charset="0"/>
              </a:rPr>
              <a:t>: What does this vision mean to you?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To bring things right up to date,</a:t>
            </a:r>
            <a:r>
              <a:rPr lang="en-GB" sz="1100" kern="1200" baseline="0" dirty="0">
                <a:solidFill>
                  <a:schemeClr val="tx1"/>
                </a:solidFill>
                <a:effectLst/>
                <a:latin typeface="Arial" panose="020B0604020202020204" pitchFamily="34" charset="0"/>
                <a:ea typeface="+mn-ea"/>
                <a:cs typeface="Arial" panose="020B0604020202020204" pitchFamily="34" charset="0"/>
              </a:rPr>
              <a:t> this is the document which sets out the policing vision for the next ten years. The document also includes the policing mission.</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This Policing Vision 2025 sets out our plan for policing over the next ten years. It will shape decisions around transformation and how we use our resources to help to keep people safe and provide an effective, accessible and value for money service that can be trusted. This Vision comes from the service itself. It must inspire officers, staff and volunteers, as much as police and crime commissioners and chief constables and of course the public as a whole. </a:t>
            </a:r>
          </a:p>
          <a:p>
            <a:r>
              <a:rPr lang="en-GB" sz="1100" kern="1200" dirty="0">
                <a:solidFill>
                  <a:schemeClr val="tx1"/>
                </a:solidFill>
                <a:effectLst/>
                <a:latin typeface="Arial" panose="020B0604020202020204" pitchFamily="34" charset="0"/>
                <a:ea typeface="+mn-ea"/>
                <a:cs typeface="Arial" panose="020B0604020202020204" pitchFamily="34" charset="0"/>
              </a:rPr>
              <a:t>The communities we serve are increasingly diverse and complex, necessitating a more sophisticated response to the challenges we face now and in the future. Whether it be child sexual exploitation, domestic abuse, cybercrime or new threats from serious and organised crime like human trafficking or terrorism, the leaders of the service - police and crime commissioners and chief constables – acknowledge that if we are to meet our communities’ needs, the service must continue to adapt to the modern policing environment. </a:t>
            </a:r>
          </a:p>
          <a:p>
            <a:r>
              <a:rPr lang="en-GB" sz="1100" kern="1200" dirty="0">
                <a:solidFill>
                  <a:schemeClr val="tx1"/>
                </a:solidFill>
                <a:effectLst/>
                <a:latin typeface="Arial" panose="020B0604020202020204" pitchFamily="34" charset="0"/>
                <a:ea typeface="+mn-ea"/>
                <a:cs typeface="Arial" panose="020B0604020202020204" pitchFamily="34" charset="0"/>
              </a:rPr>
              <a:t>This Vision is about more than making savings or incremental reform; our ambition is to make transformative change across the whole of policing. The public, and improving policing for them, are at the heart of this Vision. </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3599954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The role of a modern day police officer.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Question:</a:t>
            </a:r>
            <a:r>
              <a:rPr lang="en-GB" sz="1100" b="1"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What do we do? Discuss</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Video clip 3.33mins long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https://www.youtube.com/watch?v=LIA_CdZSXnk</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946549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is the Policing rank structure.</a:t>
            </a:r>
          </a:p>
          <a:p>
            <a:endParaRPr lang="en-GB" sz="1100" dirty="0">
              <a:latin typeface="Arial" panose="020B0604020202020204" pitchFamily="34" charset="0"/>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Trainer to put students into 3 groups and hand out flipchart paper and pens.</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Trainer to ask each group to discuss the allocated task as follows: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US" sz="1100" b="1" kern="1200" dirty="0">
                <a:solidFill>
                  <a:schemeClr val="tx1"/>
                </a:solidFill>
                <a:effectLst/>
                <a:latin typeface="Arial" panose="020B0604020202020204" pitchFamily="34" charset="0"/>
                <a:ea typeface="+mn-ea"/>
                <a:cs typeface="Arial" panose="020B0604020202020204" pitchFamily="34" charset="0"/>
              </a:rPr>
              <a:t>Group 1 - </a:t>
            </a:r>
            <a:r>
              <a:rPr lang="en-US" sz="1100" kern="1200" dirty="0">
                <a:solidFill>
                  <a:schemeClr val="tx1"/>
                </a:solidFill>
                <a:effectLst/>
                <a:latin typeface="Arial" panose="020B0604020202020204" pitchFamily="34" charset="0"/>
                <a:ea typeface="+mn-ea"/>
                <a:cs typeface="Arial" panose="020B0604020202020204" pitchFamily="34" charset="0"/>
              </a:rPr>
              <a:t>Name some internal departments </a:t>
            </a:r>
            <a:r>
              <a:rPr lang="en-GB" sz="1100" kern="1200" dirty="0">
                <a:solidFill>
                  <a:schemeClr val="tx1"/>
                </a:solidFill>
                <a:effectLst/>
                <a:latin typeface="Arial" panose="020B0604020202020204" pitchFamily="34" charset="0"/>
                <a:ea typeface="+mn-ea"/>
                <a:cs typeface="Arial" panose="020B0604020202020204" pitchFamily="34" charset="0"/>
              </a:rPr>
              <a:t>within the organisation </a:t>
            </a:r>
          </a:p>
          <a:p>
            <a:r>
              <a:rPr lang="en-US" sz="1100" b="1" kern="1200" dirty="0">
                <a:solidFill>
                  <a:schemeClr val="tx1"/>
                </a:solidFill>
                <a:effectLst/>
                <a:latin typeface="Arial" panose="020B0604020202020204" pitchFamily="34" charset="0"/>
                <a:ea typeface="+mn-ea"/>
                <a:cs typeface="Arial" panose="020B0604020202020204" pitchFamily="34" charset="0"/>
              </a:rPr>
              <a:t>Group 2 - </a:t>
            </a:r>
            <a:r>
              <a:rPr lang="en-US" sz="1100" kern="1200" dirty="0">
                <a:solidFill>
                  <a:schemeClr val="tx1"/>
                </a:solidFill>
                <a:effectLst/>
                <a:latin typeface="Arial" panose="020B0604020202020204" pitchFamily="34" charset="0"/>
                <a:ea typeface="+mn-ea"/>
                <a:cs typeface="Arial" panose="020B0604020202020204" pitchFamily="34" charset="0"/>
              </a:rPr>
              <a:t>Name some </a:t>
            </a:r>
            <a:r>
              <a:rPr lang="en-GB" sz="1100" kern="1200" dirty="0">
                <a:solidFill>
                  <a:schemeClr val="tx1"/>
                </a:solidFill>
                <a:effectLst/>
                <a:latin typeface="Arial" panose="020B0604020202020204" pitchFamily="34" charset="0"/>
                <a:ea typeface="+mn-ea"/>
                <a:cs typeface="Arial" panose="020B0604020202020204" pitchFamily="34" charset="0"/>
              </a:rPr>
              <a:t>partner agencies who assist the police to deliver a service</a:t>
            </a: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Group 3 </a:t>
            </a:r>
            <a:r>
              <a:rPr lang="en-GB" sz="1100" kern="1200" dirty="0">
                <a:solidFill>
                  <a:schemeClr val="tx1"/>
                </a:solidFill>
                <a:effectLst/>
                <a:latin typeface="Arial" panose="020B0604020202020204" pitchFamily="34" charset="0"/>
                <a:ea typeface="+mn-ea"/>
                <a:cs typeface="Arial" panose="020B0604020202020204" pitchFamily="34" charset="0"/>
              </a:rPr>
              <a:t>- Who else plays a role within the police family?  </a:t>
            </a: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US" dirty="0"/>
          </a:p>
          <a:p>
            <a:endParaRPr lang="en-GB"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3699226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a:latin typeface="Arial" panose="020B0604020202020204" pitchFamily="34" charset="0"/>
                <a:cs typeface="Arial" panose="020B0604020202020204" pitchFamily="34" charset="0"/>
              </a:rPr>
              <a:t>In the 2010 British general election campaign, both the Conservative Party and Liberal Democrats’ manifestos outlined plans to replace or reform the existing police authorities, due to concerns about the perceived lack of accountability of police authorities to the communities they serve. They introduced legislation such as the </a:t>
            </a:r>
            <a:r>
              <a:rPr lang="en-GB" sz="1100" b="1" dirty="0">
                <a:latin typeface="Arial" panose="020B0604020202020204" pitchFamily="34" charset="0"/>
                <a:cs typeface="Arial" panose="020B0604020202020204" pitchFamily="34" charset="0"/>
              </a:rPr>
              <a:t>Police Reform and Social Responsibility Act (2011) </a:t>
            </a:r>
            <a:r>
              <a:rPr lang="en-GB" sz="1100" dirty="0">
                <a:latin typeface="Arial" panose="020B0604020202020204" pitchFamily="34" charset="0"/>
                <a:cs typeface="Arial" panose="020B0604020202020204" pitchFamily="34" charset="0"/>
              </a:rPr>
              <a:t>to make the police more accountable through locally elected representatives. </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Police and Crime Commissioners are </a:t>
            </a:r>
            <a:r>
              <a:rPr lang="en-GB" sz="1100" b="1" dirty="0">
                <a:latin typeface="Arial" panose="020B0604020202020204" pitchFamily="34" charset="0"/>
                <a:cs typeface="Arial" panose="020B0604020202020204" pitchFamily="34" charset="0"/>
              </a:rPr>
              <a:t>locally elected officials </a:t>
            </a:r>
            <a:r>
              <a:rPr lang="en-GB" sz="1100" dirty="0">
                <a:latin typeface="Arial" panose="020B0604020202020204" pitchFamily="34" charset="0"/>
                <a:cs typeface="Arial" panose="020B0604020202020204" pitchFamily="34" charset="0"/>
              </a:rPr>
              <a:t>who have the responsibility of making the police accountable to the public and holding chief constables and their forces to account. </a:t>
            </a:r>
          </a:p>
          <a:p>
            <a:pPr>
              <a:defRPr/>
            </a:pPr>
            <a:r>
              <a:rPr lang="en-GB" sz="1100" dirty="0">
                <a:latin typeface="Arial" panose="020B0604020202020204" pitchFamily="34" charset="0"/>
                <a:cs typeface="Arial" panose="020B0604020202020204" pitchFamily="34" charset="0"/>
              </a:rPr>
              <a:t>PCCs are expected to work in partnership with a number of agencies at a local and national level</a:t>
            </a:r>
            <a:r>
              <a:rPr lang="en-GB" sz="1100" baseline="0" dirty="0">
                <a:latin typeface="Arial" panose="020B0604020202020204" pitchFamily="34" charset="0"/>
                <a:cs typeface="Arial" panose="020B0604020202020204" pitchFamily="34" charset="0"/>
              </a:rPr>
              <a:t> and are accountable to the Home Secretary </a:t>
            </a: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police can also be held accountable: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through other elected representatives e.g. local council officers and members of parliaments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during face-to-face encounters with members of the public when on patrol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via social media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online contact with local forces or at www.police.uk</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at neighbourhood meetings. </a:t>
            </a:r>
          </a:p>
          <a:p>
            <a:pPr marL="0" indent="0">
              <a:buFont typeface="Arial" panose="020B0604020202020204" pitchFamily="34" charset="0"/>
              <a:buNone/>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People require detailed information about what is being done to tackle crime and Anti-social behaviour in their area and how that compares with other areas. </a:t>
            </a:r>
          </a:p>
          <a:p>
            <a:pPr>
              <a:defRPr/>
            </a:pPr>
            <a:r>
              <a:rPr lang="en-GB" sz="1100" dirty="0">
                <a:latin typeface="Arial" panose="020B0604020202020204" pitchFamily="34" charset="0"/>
                <a:cs typeface="Arial" panose="020B0604020202020204" pitchFamily="34" charset="0"/>
              </a:rPr>
              <a:t>In order for the local community to be able to hold the police to account, they need access to data that gives an accurate picture of crime at a local level as possible </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South</a:t>
            </a:r>
            <a:r>
              <a:rPr lang="en-GB" sz="1100" b="1" baseline="0" dirty="0">
                <a:latin typeface="Arial" panose="020B0604020202020204" pitchFamily="34" charset="0"/>
                <a:cs typeface="Arial" panose="020B0604020202020204" pitchFamily="34" charset="0"/>
              </a:rPr>
              <a:t> Wales Police Crime Commissioner – Alun Michael</a:t>
            </a:r>
          </a:p>
          <a:p>
            <a:r>
              <a:rPr lang="en-GB" sz="1100" b="0" dirty="0">
                <a:latin typeface="Arial" panose="020B0604020202020204" pitchFamily="34" charset="0"/>
                <a:cs typeface="Arial" panose="020B0604020202020204" pitchFamily="34" charset="0"/>
              </a:rPr>
              <a:t>His priorities for policing in South</a:t>
            </a:r>
            <a:r>
              <a:rPr lang="en-GB" sz="1100" b="0" baseline="0" dirty="0">
                <a:latin typeface="Arial" panose="020B0604020202020204" pitchFamily="34" charset="0"/>
                <a:cs typeface="Arial" panose="020B0604020202020204" pitchFamily="34" charset="0"/>
              </a:rPr>
              <a:t> Wales</a:t>
            </a:r>
            <a:r>
              <a:rPr lang="en-GB" sz="1100" b="0" dirty="0">
                <a:latin typeface="Arial" panose="020B0604020202020204" pitchFamily="34" charset="0"/>
                <a:cs typeface="Arial" panose="020B0604020202020204" pitchFamily="34" charset="0"/>
              </a:rPr>
              <a:t> include:</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reduce and prevent crime and anti-social behaviour to keep people safe and confident in their homes and communities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improve the way in which we connect with, involve and inform our communities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work to protect the most vulnerable in our communities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make sure that the local Criminal Justice System works effectively and efficiently, meeting the needs of victims and challenging offenders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make our contribution to the Strategic Policing Requirement and successfully police major events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We will spend your money wisely to protect policing in your community</a:t>
            </a:r>
          </a:p>
          <a:p>
            <a:pPr>
              <a:defRPr/>
            </a:pPr>
            <a:endParaRPr lang="en-GB" sz="1100" baseline="0" dirty="0">
              <a:latin typeface="Arial" panose="020B0604020202020204" pitchFamily="34" charset="0"/>
              <a:cs typeface="Arial" panose="020B0604020202020204" pitchFamily="34" charset="0"/>
            </a:endParaRPr>
          </a:p>
          <a:p>
            <a:pPr>
              <a:defRPr/>
            </a:pPr>
            <a:endParaRPr lang="en-GB" sz="1100" baseline="0" dirty="0">
              <a:latin typeface="Arial" panose="020B0604020202020204" pitchFamily="34" charset="0"/>
              <a:cs typeface="Arial" panose="020B0604020202020204" pitchFamily="34" charset="0"/>
            </a:endParaRPr>
          </a:p>
          <a:p>
            <a:pPr>
              <a:defRPr/>
            </a:pPr>
            <a:r>
              <a:rPr lang="en-GB" sz="1100" b="1" baseline="0" dirty="0">
                <a:latin typeface="Arial" panose="020B0604020202020204" pitchFamily="34" charset="0"/>
                <a:cs typeface="Arial" panose="020B0604020202020204" pitchFamily="34" charset="0"/>
              </a:rPr>
              <a:t>Gwent Police Crime Commissioner – Jeff Cuthbert</a:t>
            </a:r>
          </a:p>
          <a:p>
            <a:pPr marL="0" indent="0">
              <a:buFont typeface="Arial" panose="020B0604020202020204" pitchFamily="34" charset="0"/>
              <a:buNone/>
            </a:pPr>
            <a:r>
              <a:rPr lang="en-GB" sz="1100" b="0" dirty="0">
                <a:latin typeface="Arial" panose="020B0604020202020204" pitchFamily="34" charset="0"/>
                <a:cs typeface="Arial" panose="020B0604020202020204" pitchFamily="34" charset="0"/>
              </a:rPr>
              <a:t>His priorities for policing in Gwent include:</a:t>
            </a: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Providing more accessible policing on our streets and in our communities;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Ensuring that crimes such as domestic abuse, hate crime, child exploitation, and modern slavery continue to have the attention that they deserve;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Further developing and maintaining good community cohesion;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Working with the voluntary sector to facilitate their involvement in wider partnership working;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Working with the Chief Constable so that the principles of social justice become the cornerstone of police practice;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Working with the Welsh Government and the devolved public services on practical issues of support such as the provision of the additional Police Community Support Officers (PCSOs) for Gwent.  </a:t>
            </a:r>
          </a:p>
          <a:p>
            <a:pPr>
              <a:defRPr/>
            </a:pPr>
            <a:endParaRPr lang="en-GB"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698255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The following slides  look at regulations on policing, accountability and how we deliver a professional service.</a:t>
            </a:r>
          </a:p>
          <a:p>
            <a:r>
              <a:rPr lang="en-GB" sz="1100" dirty="0">
                <a:latin typeface="Arial" panose="020B0604020202020204" pitchFamily="34" charset="0"/>
                <a:cs typeface="Arial" panose="020B0604020202020204" pitchFamily="34" charset="0"/>
              </a:rPr>
              <a:t>Trainer to discuss Police Regulations which</a:t>
            </a:r>
            <a:r>
              <a:rPr lang="en-GB" sz="1100" baseline="0" dirty="0">
                <a:latin typeface="Arial" panose="020B0604020202020204" pitchFamily="34" charset="0"/>
                <a:cs typeface="Arial" panose="020B0604020202020204" pitchFamily="34" charset="0"/>
              </a:rPr>
              <a:t> covers areas such as pay and duty time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Section A Complaints and Misconduct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Section B Standards of Professional Behaviour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Section C Unsatisfactory Performance &amp;</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Attendance Procedures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Section D Restrictions on the Private Life of a Police Officer</a:t>
            </a:r>
            <a:endParaRPr lang="en-GB" sz="11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Codes of ethics </a:t>
            </a:r>
          </a:p>
          <a:p>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9 Police Principles and 10 standards of Behaviour.</a:t>
            </a:r>
          </a:p>
          <a:p>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The nine policing principles originate from the ‘Principles of Public Life’ published by the Committee on Standards in Public Life in 1995, as these continue to reflect public expectations.</a:t>
            </a:r>
          </a:p>
          <a:p>
            <a:r>
              <a:rPr lang="en-GB" sz="1100" b="0" i="0" u="none" strike="noStrike" baseline="0" dirty="0">
                <a:latin typeface="Arial" panose="020B0604020202020204" pitchFamily="34" charset="0"/>
                <a:cs typeface="Arial" panose="020B0604020202020204" pitchFamily="34" charset="0"/>
              </a:rPr>
              <a:t>The ten standards of professional behaviour originate from the Police (Conduct) Regulations 2012 and from the Police Staff Council Joint Circular 54. In the Code the wording of the standards has been adapted so that it applies to everyone. Where something applies solely to police officers, this is made clear.</a:t>
            </a:r>
          </a:p>
          <a:p>
            <a:endParaRPr lang="en-GB" sz="110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Policing Principles</a:t>
            </a:r>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The public expect the police to do the right thing in the right way; basing decisions and actions on a set of policing principles will help to achieve this.</a:t>
            </a:r>
          </a:p>
          <a:p>
            <a:r>
              <a:rPr lang="en-GB" sz="1100" b="1" i="0" u="none" strike="noStrike" baseline="0" dirty="0">
                <a:latin typeface="Arial" panose="020B0604020202020204" pitchFamily="34" charset="0"/>
                <a:cs typeface="Arial" panose="020B0604020202020204" pitchFamily="34" charset="0"/>
              </a:rPr>
              <a:t>1. Accountability: </a:t>
            </a:r>
            <a:r>
              <a:rPr lang="en-GB" sz="1100" b="0" i="0" u="none" strike="noStrike" baseline="0" dirty="0">
                <a:latin typeface="Arial" panose="020B0604020202020204" pitchFamily="34" charset="0"/>
                <a:cs typeface="Arial" panose="020B0604020202020204" pitchFamily="34" charset="0"/>
              </a:rPr>
              <a:t>you are answerable for your decisions, actions and omissions.</a:t>
            </a:r>
          </a:p>
          <a:p>
            <a:r>
              <a:rPr lang="en-GB" sz="1100" b="1" i="0" u="none" strike="noStrike" baseline="0" dirty="0">
                <a:latin typeface="Arial" panose="020B0604020202020204" pitchFamily="34" charset="0"/>
                <a:cs typeface="Arial" panose="020B0604020202020204" pitchFamily="34" charset="0"/>
              </a:rPr>
              <a:t>2. Fairness: </a:t>
            </a:r>
            <a:r>
              <a:rPr lang="en-GB" sz="1100" b="0" i="0" u="none" strike="noStrike" baseline="0" dirty="0">
                <a:latin typeface="Arial" panose="020B0604020202020204" pitchFamily="34" charset="0"/>
                <a:cs typeface="Arial" panose="020B0604020202020204" pitchFamily="34" charset="0"/>
              </a:rPr>
              <a:t>you treat people fairly.</a:t>
            </a:r>
          </a:p>
          <a:p>
            <a:r>
              <a:rPr lang="en-GB" sz="1100" b="1" i="0" u="none" strike="noStrike" baseline="0" dirty="0">
                <a:latin typeface="Arial" panose="020B0604020202020204" pitchFamily="34" charset="0"/>
                <a:cs typeface="Arial" panose="020B0604020202020204" pitchFamily="34" charset="0"/>
              </a:rPr>
              <a:t>3. Honesty: </a:t>
            </a:r>
            <a:r>
              <a:rPr lang="en-GB" sz="1100" b="0" i="0" u="none" strike="noStrike" baseline="0" dirty="0">
                <a:latin typeface="Arial" panose="020B0604020202020204" pitchFamily="34" charset="0"/>
                <a:cs typeface="Arial" panose="020B0604020202020204" pitchFamily="34" charset="0"/>
              </a:rPr>
              <a:t>you are truthful and trustworthy.</a:t>
            </a:r>
          </a:p>
          <a:p>
            <a:r>
              <a:rPr lang="en-GB" sz="1100" b="1" i="0" u="none" strike="noStrike" baseline="0" dirty="0">
                <a:latin typeface="Arial" panose="020B0604020202020204" pitchFamily="34" charset="0"/>
                <a:cs typeface="Arial" panose="020B0604020202020204" pitchFamily="34" charset="0"/>
              </a:rPr>
              <a:t>4. Integrity: </a:t>
            </a:r>
            <a:r>
              <a:rPr lang="en-GB" sz="1100" b="0" i="0" u="none" strike="noStrike" baseline="0" dirty="0">
                <a:latin typeface="Arial" panose="020B0604020202020204" pitchFamily="34" charset="0"/>
                <a:cs typeface="Arial" panose="020B0604020202020204" pitchFamily="34" charset="0"/>
              </a:rPr>
              <a:t>you always do the right thing.</a:t>
            </a:r>
          </a:p>
          <a:p>
            <a:r>
              <a:rPr lang="en-GB" sz="1100" b="1" i="0" u="none" strike="noStrike" baseline="0" dirty="0">
                <a:latin typeface="Arial" panose="020B0604020202020204" pitchFamily="34" charset="0"/>
                <a:cs typeface="Arial" panose="020B0604020202020204" pitchFamily="34" charset="0"/>
              </a:rPr>
              <a:t>5. Leadership: </a:t>
            </a:r>
            <a:r>
              <a:rPr lang="en-GB" sz="1100" b="0" i="0" u="none" strike="noStrike" baseline="0" dirty="0">
                <a:latin typeface="Arial" panose="020B0604020202020204" pitchFamily="34" charset="0"/>
                <a:cs typeface="Arial" panose="020B0604020202020204" pitchFamily="34" charset="0"/>
              </a:rPr>
              <a:t>you lead by good example.</a:t>
            </a:r>
          </a:p>
          <a:p>
            <a:r>
              <a:rPr lang="en-GB" sz="1100" b="1" i="0" u="none" strike="noStrike" baseline="0" dirty="0">
                <a:latin typeface="Arial" panose="020B0604020202020204" pitchFamily="34" charset="0"/>
                <a:cs typeface="Arial" panose="020B0604020202020204" pitchFamily="34" charset="0"/>
              </a:rPr>
              <a:t>6. Objectivity: </a:t>
            </a:r>
            <a:r>
              <a:rPr lang="en-GB" sz="1100" b="0" i="0" u="none" strike="noStrike" baseline="0" dirty="0">
                <a:latin typeface="Arial" panose="020B0604020202020204" pitchFamily="34" charset="0"/>
                <a:cs typeface="Arial" panose="020B0604020202020204" pitchFamily="34" charset="0"/>
              </a:rPr>
              <a:t>you make choices on evidence and your best professional judgement.</a:t>
            </a:r>
          </a:p>
          <a:p>
            <a:r>
              <a:rPr lang="en-GB" sz="1100" b="1" i="0" u="none" strike="noStrike" baseline="0" dirty="0">
                <a:latin typeface="Arial" panose="020B0604020202020204" pitchFamily="34" charset="0"/>
                <a:cs typeface="Arial" panose="020B0604020202020204" pitchFamily="34" charset="0"/>
              </a:rPr>
              <a:t>7. Openness: </a:t>
            </a:r>
            <a:r>
              <a:rPr lang="en-GB" sz="1100" b="0" i="0" u="none" strike="noStrike" baseline="0" dirty="0">
                <a:latin typeface="Arial" panose="020B0604020202020204" pitchFamily="34" charset="0"/>
                <a:cs typeface="Arial" panose="020B0604020202020204" pitchFamily="34" charset="0"/>
              </a:rPr>
              <a:t>you are open and transparent in your actions and decisions.</a:t>
            </a:r>
          </a:p>
          <a:p>
            <a:r>
              <a:rPr lang="en-GB" sz="1100" b="1" i="0" u="none" strike="noStrike" baseline="0" dirty="0">
                <a:latin typeface="Arial" panose="020B0604020202020204" pitchFamily="34" charset="0"/>
                <a:cs typeface="Arial" panose="020B0604020202020204" pitchFamily="34" charset="0"/>
              </a:rPr>
              <a:t>8. Respect: </a:t>
            </a:r>
            <a:r>
              <a:rPr lang="en-GB" sz="1100" b="0" i="0" u="none" strike="noStrike" baseline="0" dirty="0">
                <a:latin typeface="Arial" panose="020B0604020202020204" pitchFamily="34" charset="0"/>
                <a:cs typeface="Arial" panose="020B0604020202020204" pitchFamily="34" charset="0"/>
              </a:rPr>
              <a:t>you treat everyone with respect.</a:t>
            </a:r>
          </a:p>
          <a:p>
            <a:r>
              <a:rPr lang="en-GB" sz="1100" b="1" i="0" u="none" strike="noStrike" baseline="0" dirty="0">
                <a:latin typeface="Arial" panose="020B0604020202020204" pitchFamily="34" charset="0"/>
                <a:cs typeface="Arial" panose="020B0604020202020204" pitchFamily="34" charset="0"/>
              </a:rPr>
              <a:t>9. Selflessness: </a:t>
            </a:r>
            <a:r>
              <a:rPr lang="en-GB" sz="1100" b="0" i="0" u="none" strike="noStrike" baseline="0" dirty="0">
                <a:latin typeface="Arial" panose="020B0604020202020204" pitchFamily="34" charset="0"/>
                <a:cs typeface="Arial" panose="020B0604020202020204" pitchFamily="34" charset="0"/>
              </a:rPr>
              <a:t>you act in the public interest.</a:t>
            </a:r>
          </a:p>
          <a:p>
            <a:r>
              <a:rPr lang="en-GB" sz="1100" b="1" i="0" u="none" strike="noStrike" baseline="0" dirty="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p>
          <a:p>
            <a:endParaRPr lang="en-GB" sz="1100" b="1" i="0" u="none" strike="noStrike" baseline="0" dirty="0">
              <a:latin typeface="Arial" panose="020B0604020202020204" pitchFamily="34" charset="0"/>
              <a:cs typeface="Arial" panose="020B0604020202020204" pitchFamily="34" charset="0"/>
            </a:endParaRPr>
          </a:p>
          <a:p>
            <a:endParaRPr lang="en-GB" sz="1100" b="1" i="0" u="none" strike="noStrike" baseline="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endParaRPr lang="en-GB" sz="1100" b="0" i="0" u="none" strike="noStrike" baseline="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1. Honesty and integrity: </a:t>
            </a:r>
            <a:r>
              <a:rPr lang="en-GB" sz="1100" b="0" i="0" u="none" strike="noStrike" baseline="0" dirty="0">
                <a:latin typeface="Arial" panose="020B0604020202020204" pitchFamily="34" charset="0"/>
                <a:cs typeface="Arial" panose="020B0604020202020204" pitchFamily="34" charset="0"/>
              </a:rPr>
              <a:t>I will be honest and act with integrity at all times, and will not compromise or abuse my position.</a:t>
            </a:r>
          </a:p>
          <a:p>
            <a:r>
              <a:rPr lang="en-GB" sz="1100" b="1" i="0" u="none" strike="noStrike" baseline="0" dirty="0">
                <a:latin typeface="Arial" panose="020B0604020202020204" pitchFamily="34" charset="0"/>
                <a:cs typeface="Arial" panose="020B0604020202020204" pitchFamily="34" charset="0"/>
              </a:rPr>
              <a:t>2. Authority, respect and courtesy: </a:t>
            </a:r>
            <a:r>
              <a:rPr lang="en-GB" sz="1100" b="0" i="0" u="none" strike="noStrike" baseline="0" dirty="0">
                <a:latin typeface="Arial" panose="020B0604020202020204" pitchFamily="34" charset="0"/>
                <a:cs typeface="Arial" panose="020B0604020202020204" pitchFamily="34" charset="0"/>
              </a:rPr>
              <a:t>I will act with self-control and tolerance, treating members of the public and colleagues with respect and courtesy. I will use my powers and authority lawfully and proportionately, and will respect the rights of all individuals.</a:t>
            </a:r>
          </a:p>
          <a:p>
            <a:r>
              <a:rPr lang="en-GB" sz="1100" b="1" i="0" u="none" strike="noStrike" baseline="0" dirty="0">
                <a:latin typeface="Arial" panose="020B0604020202020204" pitchFamily="34" charset="0"/>
                <a:cs typeface="Arial" panose="020B0604020202020204" pitchFamily="34" charset="0"/>
              </a:rPr>
              <a:t>3. Equality and diversity: </a:t>
            </a:r>
            <a:r>
              <a:rPr lang="en-GB" sz="1100" b="0" i="0" u="none" strike="noStrike" baseline="0" dirty="0">
                <a:latin typeface="Arial" panose="020B0604020202020204" pitchFamily="34" charset="0"/>
                <a:cs typeface="Arial" panose="020B0604020202020204" pitchFamily="34" charset="0"/>
              </a:rPr>
              <a:t>I will act with fairness and impartiality. I will not discriminate unlawfully or unfairly</a:t>
            </a:r>
          </a:p>
          <a:p>
            <a:r>
              <a:rPr lang="en-GB" sz="1100" b="1" i="0" u="none" strike="noStrike" baseline="0" dirty="0">
                <a:latin typeface="Arial" panose="020B0604020202020204" pitchFamily="34" charset="0"/>
                <a:cs typeface="Arial" panose="020B0604020202020204" pitchFamily="34" charset="0"/>
              </a:rPr>
              <a:t>4. Use of force: </a:t>
            </a:r>
            <a:r>
              <a:rPr lang="en-GB" sz="1100" b="0" i="0" u="none" strike="noStrike" baseline="0" dirty="0">
                <a:latin typeface="Arial" panose="020B0604020202020204" pitchFamily="34" charset="0"/>
                <a:cs typeface="Arial" panose="020B0604020202020204" pitchFamily="34" charset="0"/>
              </a:rPr>
              <a:t>I will only use force as part of my role and responsibilities, and only to the extent that it is necessary, proportionate and reasonable in all the circumstances</a:t>
            </a:r>
          </a:p>
          <a:p>
            <a:r>
              <a:rPr lang="en-GB" sz="1100" b="1" i="0" u="none" strike="noStrike" baseline="0" dirty="0">
                <a:latin typeface="Arial" panose="020B0604020202020204" pitchFamily="34" charset="0"/>
                <a:cs typeface="Arial" panose="020B0604020202020204" pitchFamily="34" charset="0"/>
              </a:rPr>
              <a:t>5. Orders and instructions: </a:t>
            </a:r>
            <a:r>
              <a:rPr lang="en-GB" sz="1100" b="0" i="0" u="none" strike="noStrike" baseline="0" dirty="0">
                <a:latin typeface="Arial" panose="020B0604020202020204" pitchFamily="34" charset="0"/>
                <a:cs typeface="Arial" panose="020B0604020202020204" pitchFamily="34" charset="0"/>
              </a:rPr>
              <a:t>I will, as a police officer, give and carry out lawful orders only, and will abide by police regulations. As a police staff member I will give reasonable instructions only, and will follow all reasonable instructions.</a:t>
            </a:r>
          </a:p>
          <a:p>
            <a:r>
              <a:rPr lang="en-GB" sz="1100" b="1" i="0" u="none" strike="noStrike" baseline="0" dirty="0">
                <a:latin typeface="Arial" panose="020B0604020202020204" pitchFamily="34" charset="0"/>
                <a:cs typeface="Arial" panose="020B0604020202020204" pitchFamily="34" charset="0"/>
              </a:rPr>
              <a:t>6. Duties and responsibilities: </a:t>
            </a:r>
            <a:r>
              <a:rPr lang="en-GB" sz="1100" b="0" i="0" u="none" strike="noStrike" baseline="0" dirty="0">
                <a:latin typeface="Arial" panose="020B0604020202020204" pitchFamily="34" charset="0"/>
                <a:cs typeface="Arial" panose="020B0604020202020204" pitchFamily="34" charset="0"/>
              </a:rPr>
              <a:t>I will be diligent in the exercise of my duties and responsibilities.</a:t>
            </a:r>
          </a:p>
          <a:p>
            <a:r>
              <a:rPr lang="en-GB" sz="1100" b="1" i="0" u="none" strike="noStrike" baseline="0" dirty="0">
                <a:latin typeface="Arial" panose="020B0604020202020204" pitchFamily="34" charset="0"/>
                <a:cs typeface="Arial" panose="020B0604020202020204" pitchFamily="34" charset="0"/>
              </a:rPr>
              <a:t>7. Confidentiality: </a:t>
            </a:r>
            <a:r>
              <a:rPr lang="en-GB" sz="1100" b="0" i="0" u="none" strike="noStrike" baseline="0" dirty="0">
                <a:latin typeface="Arial" panose="020B0604020202020204" pitchFamily="34" charset="0"/>
                <a:cs typeface="Arial" panose="020B0604020202020204" pitchFamily="34" charset="0"/>
              </a:rPr>
              <a:t>I will treat information with respect, and access or disclose it only in the proper course of my duties.</a:t>
            </a:r>
          </a:p>
          <a:p>
            <a:r>
              <a:rPr lang="en-GB" sz="1100" b="1" i="0" u="none" strike="noStrike" baseline="0" dirty="0">
                <a:latin typeface="Arial" panose="020B0604020202020204" pitchFamily="34" charset="0"/>
                <a:cs typeface="Arial" panose="020B0604020202020204" pitchFamily="34" charset="0"/>
              </a:rPr>
              <a:t>8. Fitness for work: </a:t>
            </a:r>
            <a:r>
              <a:rPr lang="en-GB" sz="1100" b="0" i="0" u="none" strike="noStrike" baseline="0" dirty="0">
                <a:latin typeface="Arial" panose="020B0604020202020204" pitchFamily="34" charset="0"/>
                <a:cs typeface="Arial" panose="020B0604020202020204" pitchFamily="34" charset="0"/>
              </a:rPr>
              <a:t>I will ensure, when on duty or at work, that I am fit to carry out my responsibilities.</a:t>
            </a:r>
          </a:p>
          <a:p>
            <a:r>
              <a:rPr lang="en-GB" sz="1100" b="1" i="0" u="none" strike="noStrike" baseline="0" dirty="0">
                <a:latin typeface="Arial" panose="020B0604020202020204" pitchFamily="34" charset="0"/>
                <a:cs typeface="Arial" panose="020B0604020202020204" pitchFamily="34" charset="0"/>
              </a:rPr>
              <a:t>9. Conduct: </a:t>
            </a:r>
            <a:r>
              <a:rPr lang="en-GB" sz="1100" b="0" i="0" u="none" strike="noStrike" baseline="0" dirty="0">
                <a:latin typeface="Arial" panose="020B0604020202020204" pitchFamily="34" charset="0"/>
                <a:cs typeface="Arial" panose="020B0604020202020204" pitchFamily="34" charset="0"/>
              </a:rPr>
              <a:t>I will behave in a manner, whether on or off duty, which does not bring discredit on the police service or undermine public confidence in policing.</a:t>
            </a:r>
          </a:p>
          <a:p>
            <a:r>
              <a:rPr lang="en-GB" sz="1100" b="1" i="0" u="none" strike="noStrike" baseline="0" dirty="0">
                <a:latin typeface="Arial" panose="020B0604020202020204" pitchFamily="34" charset="0"/>
                <a:cs typeface="Arial" panose="020B0604020202020204" pitchFamily="34" charset="0"/>
              </a:rPr>
              <a:t>Challenging and reporting improper behaviour: </a:t>
            </a:r>
            <a:r>
              <a:rPr lang="en-GB" sz="1100" b="0" i="0" u="none" strike="noStrike" baseline="0" dirty="0">
                <a:latin typeface="Arial" panose="020B0604020202020204" pitchFamily="34" charset="0"/>
                <a:cs typeface="Arial" panose="020B0604020202020204" pitchFamily="34" charset="0"/>
              </a:rPr>
              <a:t>I will report, challenge or take action against the conduct of colleagues which has fallen below the standards of professional behaviour.</a:t>
            </a:r>
          </a:p>
          <a:p>
            <a:endParaRPr lang="en-GB" sz="1200" b="1" i="0" u="none" strike="noStrike" baseline="0" dirty="0"/>
          </a:p>
          <a:p>
            <a:endParaRPr lang="en-GB" sz="1200" b="0" i="0" u="none" strike="noStrike" baseline="0"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1846977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Other organisations who are responsible for ensuring the police delivers a professional service are: </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Her majesty’s Inspectorate of Constabulary (HMIC)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For over 160 years, Her Majesty’s Inspectorate of Constabulary has independently assessed and reported on the efficiency and effectiveness of police forces and policing, in the public interest.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They provide authoritative information to allow the public to compare the performance of their police force against others.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Their evidence is used to drive improvements in the services they provide to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They are appointed by the Crown and act independently to the government and the police. </a:t>
            </a:r>
          </a:p>
          <a:p>
            <a:pPr marL="0" indent="0">
              <a:lnSpc>
                <a:spcPct val="10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National</a:t>
            </a:r>
            <a:r>
              <a:rPr lang="en-GB" sz="1100" baseline="0" dirty="0">
                <a:latin typeface="Arial" panose="020B0604020202020204" pitchFamily="34" charset="0"/>
                <a:cs typeface="Arial" panose="020B0604020202020204" pitchFamily="34" charset="0"/>
              </a:rPr>
              <a:t> Police Chiefs Council (NPCC)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The NPCC brings police forces in the UK together to help policing coordinate operations, reform, improve and provide value for money.</a:t>
            </a:r>
            <a:endParaRPr lang="en-GB" sz="1100"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endParaRPr lang="en-GB" sz="1100"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a:latin typeface="Arial" panose="020B0604020202020204" pitchFamily="34" charset="0"/>
                <a:cs typeface="Arial" panose="020B0604020202020204" pitchFamily="34" charset="0"/>
              </a:rPr>
              <a:t>Mayors Office for Policing &amp; Crime (MOPAC)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The Police Reform and Social Responsibility Act 2011 established a Police and Crime Commissioner for each police force area across England and Wales. In London, the elected Mayor – </a:t>
            </a:r>
            <a:r>
              <a:rPr lang="en-GB" sz="1100" b="0" i="0" u="sng" strike="noStrike" kern="1200" baseline="0" dirty="0">
                <a:solidFill>
                  <a:schemeClr val="tx1"/>
                </a:solidFill>
                <a:latin typeface="Arial" panose="020B0604020202020204" pitchFamily="34" charset="0"/>
                <a:ea typeface="+mn-ea"/>
                <a:cs typeface="Arial" panose="020B0604020202020204" pitchFamily="34" charset="0"/>
                <a:hlinkClick r:id="rId3"/>
              </a:rPr>
              <a:t>Sadiq Khan, is the equivalent of the Police and Crime Commissioner and is responsible for the totality of policing in the capital (outside of the City of London).</a:t>
            </a:r>
            <a:r>
              <a:rPr lang="en-GB" sz="1100" b="0" i="0" u="sng" strike="noStrike" baseline="0" dirty="0">
                <a:latin typeface="Arial" panose="020B0604020202020204" pitchFamily="34" charset="0"/>
                <a:cs typeface="Arial" panose="020B0604020202020204" pitchFamily="34" charset="0"/>
              </a:rPr>
              <a:t> </a:t>
            </a:r>
            <a:r>
              <a:rPr lang="en-GB" sz="1100" b="0" i="0" u="none" strike="noStrike" baseline="0" dirty="0">
                <a:latin typeface="Arial" panose="020B0604020202020204" pitchFamily="34" charset="0"/>
                <a:cs typeface="Arial" panose="020B0604020202020204" pitchFamily="34" charset="0"/>
              </a:rPr>
              <a:t>The Mayor of London, as occupant of the Mayor’s Office for Policing and Crime (MOPAC) is required by law to produce a plan that explains how the police, community safety partners and other criminal justice agencies will work together to reduce crime. The Police and Crime Plan reflects the Mayor’s manifesto and priorities for making London a safer city for all Londoners and the Mayor’s Office for Policing and Crime (MOPAC) is the strategic oversight body tasked with devising the Police and Crime Plan and ensuring that it is delivered over four years</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aseline="0" dirty="0">
                <a:latin typeface="Arial" panose="020B0604020202020204" pitchFamily="34" charset="0"/>
                <a:cs typeface="Arial" panose="020B0604020202020204" pitchFamily="34" charset="0"/>
              </a:rPr>
              <a:t>Independent Office for Police Conduct (IOPC) (Previously Independent Police Complaints Commission IPCC)</a:t>
            </a:r>
          </a:p>
          <a:p>
            <a:pPr>
              <a:lnSpc>
                <a:spcPct val="100000"/>
              </a:lnSpc>
            </a:pPr>
            <a:r>
              <a:rPr lang="en-GB" sz="1100" b="0" i="0" u="none" strike="noStrike" baseline="0" dirty="0">
                <a:latin typeface="Arial" panose="020B0604020202020204" pitchFamily="34" charset="0"/>
                <a:cs typeface="Arial" panose="020B0604020202020204" pitchFamily="34" charset="0"/>
              </a:rPr>
              <a:t>The Independent Office for Police Conduct (IOPC) oversees the police complaints system in England and Wales. They investigate the most serious matters, including deaths following police contact, and set the standards by which the police should handle complaints. They use learning from our work to influence changes in policing. They are independent, and make decisions entirely independently of the police and government.</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a:latin typeface="Arial" panose="020B0604020202020204" pitchFamily="34" charset="0"/>
                <a:cs typeface="Arial" panose="020B0604020202020204" pitchFamily="34" charset="0"/>
              </a:rPr>
              <a:t>College of Policing </a:t>
            </a:r>
          </a:p>
          <a:p>
            <a:pPr>
              <a:lnSpc>
                <a:spcPct val="100000"/>
              </a:lnSpc>
            </a:pPr>
            <a:r>
              <a:rPr lang="en-GB" sz="1100" b="0" i="0" u="none" strike="noStrike" baseline="0" dirty="0">
                <a:latin typeface="Arial" panose="020B0604020202020204" pitchFamily="34" charset="0"/>
                <a:cs typeface="Arial" panose="020B0604020202020204" pitchFamily="34" charset="0"/>
              </a:rPr>
              <a:t>The College of Policing was established in 2012 as the professional body for everyone who works for the police service in England and Wales. The purpose of the College is to provide those working in policing with the skills and knowledge necessary to prevent crime, protect the public, and secure public trust. </a:t>
            </a:r>
          </a:p>
          <a:p>
            <a:pPr>
              <a:lnSpc>
                <a:spcPct val="100000"/>
              </a:lnSpc>
            </a:pPr>
            <a:r>
              <a:rPr lang="en-GB" sz="1100" b="0" i="0" u="none" strike="noStrike" baseline="0" dirty="0">
                <a:latin typeface="Arial" panose="020B0604020202020204" pitchFamily="34" charset="0"/>
                <a:cs typeface="Arial" panose="020B0604020202020204" pitchFamily="34" charset="0"/>
              </a:rPr>
              <a:t>We have three complementary functions: Knowledge, Education &amp; Skills </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a:latin typeface="Arial" panose="020B0604020202020204" pitchFamily="34" charset="0"/>
                <a:cs typeface="Arial" panose="020B0604020202020204" pitchFamily="34" charset="0"/>
              </a:rPr>
              <a:t>Professional Standards </a:t>
            </a:r>
          </a:p>
          <a:p>
            <a:pPr>
              <a:lnSpc>
                <a:spcPct val="100000"/>
              </a:lnSpc>
            </a:pPr>
            <a:r>
              <a:rPr lang="en-GB" sz="1100" b="0" i="0" u="none" strike="noStrike" baseline="0" dirty="0">
                <a:latin typeface="Arial" panose="020B0604020202020204" pitchFamily="34" charset="0"/>
                <a:cs typeface="Arial" panose="020B0604020202020204" pitchFamily="34" charset="0"/>
              </a:rPr>
              <a:t>The principle of policing by consent relies on the trust and confidence that the public has in the police service and the wider law enforcement community. Professional standards departments (PSDs) can play an important role in the maintenance of that trust and confidence. Trust and confidence can be undermined by a failure to vet and manage misconduct and complaints or investigate counter-corruption activities effectively. It is, therefore, essential that such issues are dealt with openly and robustly in accordance with the </a:t>
            </a:r>
            <a:r>
              <a:rPr lang="en-GB" sz="1100" b="0" i="0" u="sng" strike="noStrike" kern="1200" baseline="0" dirty="0">
                <a:solidFill>
                  <a:schemeClr val="tx1"/>
                </a:solidFill>
                <a:latin typeface="Arial" panose="020B0604020202020204" pitchFamily="34" charset="0"/>
                <a:ea typeface="+mn-ea"/>
                <a:cs typeface="Arial" panose="020B0604020202020204" pitchFamily="34" charset="0"/>
                <a:hlinkClick r:id="rId4"/>
              </a:rPr>
              <a:t>Code of Ethics</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4"/>
              </a:rPr>
              <a:t>.</a:t>
            </a:r>
          </a:p>
          <a:p>
            <a:pPr>
              <a:lnSpc>
                <a:spcPct val="100000"/>
              </a:lnSpc>
            </a:pPr>
            <a:r>
              <a:rPr lang="en-GB" sz="1100" b="0" i="0" u="none" strike="noStrike" baseline="0" dirty="0">
                <a:latin typeface="Arial" panose="020B0604020202020204" pitchFamily="34" charset="0"/>
                <a:cs typeface="Arial" panose="020B0604020202020204" pitchFamily="34" charset="0"/>
              </a:rPr>
              <a:t>Professional standards consist of the following areas:</a:t>
            </a:r>
          </a:p>
          <a:p>
            <a:pPr lvl="1">
              <a:lnSpc>
                <a:spcPct val="100000"/>
              </a:lnSpc>
            </a:pPr>
            <a:r>
              <a:rPr lang="en-GB" sz="1100" b="0" i="0" u="none" strike="noStrike" baseline="0" dirty="0">
                <a:latin typeface="Arial" panose="020B0604020202020204" pitchFamily="34" charset="0"/>
                <a:cs typeface="Arial" panose="020B0604020202020204" pitchFamily="34" charset="0"/>
              </a:rPr>
              <a:t>Counter corruption </a:t>
            </a:r>
          </a:p>
          <a:p>
            <a:pPr lvl="1">
              <a:lnSpc>
                <a:spcPct val="100000"/>
              </a:lnSpc>
            </a:pPr>
            <a:r>
              <a:rPr lang="en-GB" sz="1100" b="0" i="0" u="none" strike="noStrike" baseline="0" dirty="0">
                <a:latin typeface="Arial" panose="020B0604020202020204" pitchFamily="34" charset="0"/>
                <a:cs typeface="Arial" panose="020B0604020202020204" pitchFamily="34" charset="0"/>
              </a:rPr>
              <a:t>Vetting </a:t>
            </a:r>
          </a:p>
          <a:p>
            <a:pPr lvl="1">
              <a:lnSpc>
                <a:spcPct val="100000"/>
              </a:lnSpc>
            </a:pPr>
            <a:r>
              <a:rPr lang="en-GB" sz="1100" b="0" i="0" u="none" strike="noStrike" baseline="0" dirty="0">
                <a:latin typeface="Arial" panose="020B0604020202020204" pitchFamily="34" charset="0"/>
                <a:cs typeface="Arial" panose="020B0604020202020204" pitchFamily="34" charset="0"/>
              </a:rPr>
              <a:t>Complaints and misconduct </a:t>
            </a:r>
          </a:p>
          <a:p>
            <a:pPr lvl="1">
              <a:lnSpc>
                <a:spcPct val="100000"/>
              </a:lnSpc>
            </a:pPr>
            <a:r>
              <a:rPr lang="en-GB" sz="1100" b="0" i="0" u="none" strike="noStrike" baseline="0" dirty="0">
                <a:latin typeface="Arial" panose="020B0604020202020204" pitchFamily="34" charset="0"/>
                <a:cs typeface="Arial" panose="020B0604020202020204" pitchFamily="34" charset="0"/>
              </a:rPr>
              <a:t>Governance.</a:t>
            </a:r>
          </a:p>
          <a:p>
            <a:pPr marL="0" indent="0">
              <a:lnSpc>
                <a:spcPct val="10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latin typeface="+mn-l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4031258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A lot of these organisations cross over</a:t>
            </a:r>
            <a:r>
              <a:rPr lang="en-GB" sz="1100" b="1" baseline="0" dirty="0">
                <a:latin typeface="Arial" panose="020B0604020202020204" pitchFamily="34" charset="0"/>
                <a:cs typeface="Arial" panose="020B0604020202020204" pitchFamily="34" charset="0"/>
              </a:rPr>
              <a:t> with their duties and responsibilities, and often have a varying degree of difference e.g. Interpol has 194 member countries and is international, Europol is Euro-wide</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Interpol</a:t>
            </a:r>
            <a:r>
              <a:rPr lang="en-GB" sz="1100" dirty="0">
                <a:latin typeface="Arial" panose="020B0604020202020204" pitchFamily="34" charset="0"/>
                <a:cs typeface="Arial" panose="020B0604020202020204" pitchFamily="34" charset="0"/>
              </a:rPr>
              <a:t> –  </a:t>
            </a:r>
            <a:r>
              <a:rPr lang="en-GB" sz="1200" b="0" i="0" kern="1200" dirty="0">
                <a:solidFill>
                  <a:schemeClr val="tx1"/>
                </a:solidFill>
                <a:effectLst/>
                <a:latin typeface="+mn-lt"/>
                <a:ea typeface="+mn-ea"/>
                <a:cs typeface="+mn-cs"/>
              </a:rPr>
              <a:t>Our full name is the International Criminal Police Organization and we are an inter-governmental organization. We have 194 member countries, and help police in all of them to work together to make the world a safer place.</a:t>
            </a:r>
          </a:p>
          <a:p>
            <a:r>
              <a:rPr lang="en-GB" sz="1200" b="0" i="0" kern="1200" dirty="0">
                <a:solidFill>
                  <a:schemeClr val="tx1"/>
                </a:solidFill>
                <a:effectLst/>
                <a:latin typeface="+mn-lt"/>
                <a:ea typeface="+mn-ea"/>
                <a:cs typeface="+mn-cs"/>
              </a:rPr>
              <a:t>To do this, we enable them to share and access data on crimes and criminals, and offer a range of technical and operational support.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General Secretariat provides a range of expertise and services to our member countries. We manage 18 police databases with information on crimes and criminals (from names and fingerprints to stolen passports), accessible in real-time to countries.</a:t>
            </a:r>
          </a:p>
          <a:p>
            <a:r>
              <a:rPr lang="en-GB" sz="1200" b="0" i="0" kern="1200" dirty="0">
                <a:solidFill>
                  <a:schemeClr val="tx1"/>
                </a:solidFill>
                <a:effectLst/>
                <a:latin typeface="+mn-lt"/>
                <a:ea typeface="+mn-ea"/>
                <a:cs typeface="+mn-cs"/>
              </a:rPr>
              <a:t>We offer investigative support such as forensics, analysis, and assistance in locating fugitives around the world. Training is an important part of what we do in many areas so that officials know how to work efficiently with our services.</a:t>
            </a:r>
          </a:p>
          <a:p>
            <a:r>
              <a:rPr lang="en-GB" sz="1200" b="0" i="0" kern="1200" dirty="0">
                <a:solidFill>
                  <a:schemeClr val="tx1"/>
                </a:solidFill>
                <a:effectLst/>
                <a:latin typeface="+mn-lt"/>
                <a:ea typeface="+mn-ea"/>
                <a:cs typeface="+mn-cs"/>
              </a:rPr>
              <a:t>This expertise supports national efforts in combating crimes across three global areas we consider the most pressing today; terrorism, cybercrime and organized crime.</a:t>
            </a:r>
          </a:p>
          <a:p>
            <a:r>
              <a:rPr lang="en-GB" sz="1200" b="0" i="0" kern="1200" dirty="0">
                <a:solidFill>
                  <a:schemeClr val="tx1"/>
                </a:solidFill>
                <a:effectLst/>
                <a:latin typeface="+mn-lt"/>
                <a:ea typeface="+mn-ea"/>
                <a:cs typeface="+mn-cs"/>
              </a:rPr>
              <a:t>Officials working in each specialized crime area run a variety of different activities alongside member countries. This can be investigative support, field operations, training and networking.</a:t>
            </a:r>
          </a:p>
          <a:p>
            <a:r>
              <a:rPr lang="en-GB" sz="1200" b="0" i="0" kern="1200" dirty="0">
                <a:solidFill>
                  <a:schemeClr val="tx1"/>
                </a:solidFill>
                <a:effectLst/>
                <a:latin typeface="+mn-lt"/>
                <a:ea typeface="+mn-ea"/>
                <a:cs typeface="+mn-cs"/>
              </a:rPr>
              <a:t>Importantly, since crimes evolve, we keep an eye on the future through research and development in international crime and trends.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also assist in the following:</a:t>
            </a:r>
          </a:p>
          <a:p>
            <a:endParaRPr lang="en-GB" sz="1200" b="0" i="0" kern="1200" dirty="0">
              <a:solidFill>
                <a:schemeClr val="tx1"/>
              </a:solidFill>
              <a:effectLst/>
              <a:latin typeface="+mn-lt"/>
              <a:ea typeface="+mn-ea"/>
              <a:cs typeface="+mn-cs"/>
            </a:endParaRPr>
          </a:p>
          <a:p>
            <a:pPr marL="228600" indent="-228600">
              <a:buAutoNum type="arabicPeriod"/>
            </a:pPr>
            <a:r>
              <a:rPr lang="en-GB" sz="1200" b="0" i="0" kern="1200" dirty="0">
                <a:solidFill>
                  <a:schemeClr val="tx1"/>
                </a:solidFill>
                <a:effectLst/>
                <a:latin typeface="+mn-lt"/>
                <a:ea typeface="+mn-ea"/>
                <a:cs typeface="+mn-cs"/>
              </a:rPr>
              <a:t>Counter Terrorism, assisting member countries to prevent and disrupt terrorist activities through the identification of individuals, networks and affiliates</a:t>
            </a:r>
          </a:p>
          <a:p>
            <a:pPr marL="228600" indent="-228600">
              <a:buAutoNum type="arabicPeriod"/>
            </a:pPr>
            <a:r>
              <a:rPr lang="en-GB" sz="1200" b="0" i="0" kern="1200" dirty="0">
                <a:solidFill>
                  <a:schemeClr val="tx1"/>
                </a:solidFill>
                <a:effectLst/>
                <a:latin typeface="+mn-lt"/>
                <a:ea typeface="+mn-ea"/>
                <a:cs typeface="+mn-cs"/>
              </a:rPr>
              <a:t>OCG – Targeting and disrupting international criminal networks, identifying,</a:t>
            </a:r>
            <a:r>
              <a:rPr lang="en-GB" sz="1200" b="0" i="0" kern="1200" baseline="0" dirty="0">
                <a:solidFill>
                  <a:schemeClr val="tx1"/>
                </a:solidFill>
                <a:effectLst/>
                <a:latin typeface="+mn-lt"/>
                <a:ea typeface="+mn-ea"/>
                <a:cs typeface="+mn-cs"/>
              </a:rPr>
              <a:t> analysing and responding to criminal threats</a:t>
            </a:r>
          </a:p>
          <a:p>
            <a:pPr marL="228600" indent="-228600">
              <a:buAutoNum type="arabicPeriod"/>
            </a:pPr>
            <a:r>
              <a:rPr lang="en-GB" sz="1200" b="0" i="0" kern="1200" baseline="0" dirty="0">
                <a:solidFill>
                  <a:schemeClr val="tx1"/>
                </a:solidFill>
                <a:effectLst/>
                <a:latin typeface="+mn-lt"/>
                <a:ea typeface="+mn-ea"/>
                <a:cs typeface="+mn-cs"/>
              </a:rPr>
              <a:t>Cybercrime – Making cyberspace safe for all by supporting member countries to prevent and investigate cyberattacks</a:t>
            </a:r>
            <a:endParaRPr lang="en-GB" sz="1200" b="0" i="0" kern="1200" dirty="0">
              <a:solidFill>
                <a:schemeClr val="tx1"/>
              </a:solidFill>
              <a:effectLst/>
              <a:latin typeface="+mn-lt"/>
              <a:ea typeface="+mn-ea"/>
              <a:cs typeface="+mn-cs"/>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Europol</a:t>
            </a:r>
            <a:r>
              <a:rPr lang="en-GB" sz="1100" baseline="0" dirty="0">
                <a:latin typeface="Arial" panose="020B0604020202020204" pitchFamily="34" charset="0"/>
                <a:cs typeface="Arial" panose="020B0604020202020204" pitchFamily="34" charset="0"/>
              </a:rPr>
              <a:t> – </a:t>
            </a:r>
            <a:r>
              <a:rPr lang="en-GB" sz="1200" b="0" i="0" u="none" strike="noStrike" kern="1200" dirty="0">
                <a:solidFill>
                  <a:schemeClr val="tx1"/>
                </a:solidFill>
                <a:effectLst/>
                <a:latin typeface="+mn-lt"/>
                <a:ea typeface="+mn-ea"/>
                <a:cs typeface="+mn-cs"/>
                <a:hlinkClick r:id="rId3"/>
              </a:rPr>
              <a:t>Europol is the European Union’s law enforcement agency. Our main goal is to achieve a safer Europe for the benefit of all the EU citizens.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Headquartered in The Hague, the Netherlands, we support the 27 EU Member States in their fight against terrorism, cybercrime and other serious and organised forms of crime. We also work with many non-EU partner states and international organisations.</a:t>
            </a:r>
          </a:p>
          <a:p>
            <a:r>
              <a:rPr lang="en-GB" sz="1200" b="0" i="0" kern="1200" dirty="0">
                <a:solidFill>
                  <a:schemeClr val="tx1"/>
                </a:solidFill>
                <a:effectLst/>
                <a:latin typeface="+mn-lt"/>
                <a:ea typeface="+mn-ea"/>
                <a:cs typeface="+mn-cs"/>
              </a:rPr>
              <a:t>Large-scale criminal and terrorist networks pose a significant threat to the internal security of the EU and to the safety and livelihood of its people. The biggest security threats come from:</a:t>
            </a:r>
          </a:p>
          <a:p>
            <a:r>
              <a:rPr lang="en-GB" sz="1200" b="0" i="0" u="none" strike="noStrike" kern="1200" dirty="0">
                <a:solidFill>
                  <a:schemeClr val="tx1"/>
                </a:solidFill>
                <a:effectLst/>
                <a:latin typeface="+mn-lt"/>
                <a:ea typeface="+mn-ea"/>
                <a:cs typeface="+mn-cs"/>
                <a:hlinkClick r:id="rId4"/>
              </a:rPr>
              <a:t>terrorism</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international </a:t>
            </a:r>
            <a:r>
              <a:rPr lang="en-GB" sz="1200" b="0" i="0" u="none" strike="noStrike" kern="1200" dirty="0">
                <a:solidFill>
                  <a:schemeClr val="tx1"/>
                </a:solidFill>
                <a:effectLst/>
                <a:latin typeface="+mn-lt"/>
                <a:ea typeface="+mn-ea"/>
                <a:cs typeface="+mn-cs"/>
                <a:hlinkClick r:id="rId5"/>
              </a:rPr>
              <a:t>drug trafficking</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6"/>
              </a:rPr>
              <a:t>money laundering</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organised fraud;</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7"/>
              </a:rPr>
              <a:t>counterfeiting of euros</a:t>
            </a:r>
            <a:r>
              <a:rPr lang="en-GB" sz="1200" b="0" i="0"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hlinkClick r:id="rId8"/>
              </a:rPr>
              <a:t>trafficking in human beings</a:t>
            </a:r>
            <a:r>
              <a:rPr lang="en-GB" sz="1200" b="0" i="0" kern="1200" dirty="0">
                <a:solidFill>
                  <a:schemeClr val="tx1"/>
                </a:solidFill>
                <a:effectLst/>
                <a:latin typeface="+mn-lt"/>
                <a:ea typeface="+mn-ea"/>
                <a:cs typeface="+mn-cs"/>
              </a:rPr>
              <a:t>.</a:t>
            </a:r>
          </a:p>
          <a:p>
            <a:pPr marL="0" indent="0">
              <a:lnSpc>
                <a:spcPct val="100000"/>
              </a:lnSpc>
              <a:buFont typeface="Arial" panose="020B0604020202020204" pitchFamily="34" charset="0"/>
              <a:buNone/>
            </a:pPr>
            <a:endParaRPr lang="en-GB" sz="1200" b="0" i="0" kern="1200" baseline="0" dirty="0">
              <a:solidFill>
                <a:schemeClr val="tx1"/>
              </a:solidFill>
              <a:effectLst/>
              <a:latin typeface="+mn-lt"/>
              <a:ea typeface="+mn-ea"/>
              <a:cs typeface="+mn-cs"/>
            </a:endParaRPr>
          </a:p>
          <a:p>
            <a:pPr marL="0" indent="0">
              <a:lnSpc>
                <a:spcPct val="100000"/>
              </a:lnSpc>
              <a:buFont typeface="Arial" panose="020B0604020202020204" pitchFamily="34" charset="0"/>
              <a:buNone/>
            </a:pPr>
            <a:r>
              <a:rPr lang="en-GB" sz="1200" b="0" i="0" kern="1200" dirty="0">
                <a:solidFill>
                  <a:schemeClr val="tx1"/>
                </a:solidFill>
                <a:effectLst/>
                <a:latin typeface="+mn-lt"/>
                <a:ea typeface="+mn-ea"/>
                <a:cs typeface="+mn-cs"/>
              </a:rPr>
              <a:t>The networks behind the crimes in each of these areas are quick to seize new opportunities, and they are resilient in the face of traditional law enforcement measures.</a:t>
            </a:r>
          </a:p>
          <a:p>
            <a:pPr marL="0" indent="0">
              <a:lnSpc>
                <a:spcPct val="100000"/>
              </a:lnSpc>
              <a:buFont typeface="Arial" panose="020B0604020202020204" pitchFamily="34" charset="0"/>
              <a:buNone/>
            </a:pPr>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Europol supports law enforcement authorities throughout the EU on crime fighting activities in all its mandated areas.</a:t>
            </a:r>
          </a:p>
          <a:p>
            <a:r>
              <a:rPr lang="en-GB" sz="1200" b="0" i="0" kern="1200" dirty="0">
                <a:solidFill>
                  <a:schemeClr val="tx1"/>
                </a:solidFill>
                <a:effectLst/>
                <a:latin typeface="+mn-lt"/>
                <a:ea typeface="+mn-ea"/>
                <a:cs typeface="+mn-cs"/>
              </a:rPr>
              <a:t>Operational activities</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These activities focus 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illicit drugs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trafficking in human beings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facilitated illegal immigration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cybercrime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intellectual property crime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cigarette smuggling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euro counterfeiting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VAT fraud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money laundering and asset tracing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mobile organised-crime groups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outlawing motorcycle gangs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terrorism</a:t>
            </a:r>
            <a:endParaRPr lang="en-GB" sz="1100" baseline="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r>
              <a:rPr lang="en-GB" sz="1100" b="1" baseline="0" dirty="0">
                <a:latin typeface="Arial" panose="020B0604020202020204" pitchFamily="34" charset="0"/>
                <a:cs typeface="Arial" panose="020B0604020202020204" pitchFamily="34" charset="0"/>
              </a:rPr>
              <a:t>International Crime Co-ordination Centre (ICCC) </a:t>
            </a:r>
            <a:r>
              <a:rPr lang="en-GB" sz="1100" baseline="0" dirty="0">
                <a:latin typeface="Arial" panose="020B0604020202020204" pitchFamily="34" charset="0"/>
                <a:cs typeface="Arial" panose="020B0604020202020204" pitchFamily="34" charset="0"/>
              </a:rPr>
              <a:t>– T</a:t>
            </a:r>
            <a:r>
              <a:rPr lang="en-GB" sz="1200" b="0" i="0" kern="1200" dirty="0">
                <a:solidFill>
                  <a:schemeClr val="tx1"/>
                </a:solidFill>
                <a:effectLst/>
                <a:latin typeface="+mn-lt"/>
                <a:ea typeface="+mn-ea"/>
                <a:cs typeface="+mn-cs"/>
              </a:rPr>
              <a:t>he ICCC was established to provide continuity for UK Law Enforcement following our withdrawal from the European Union. The function provides a range of advice, support and guidance on policing measures and tools available to tackle all forms of international criminality. We work closely with Government and other operational partners to identify and ensure a range of contingency measures are in place when the United Kingdom officially leaves the European Union.</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(Please note – there is no logo yet available to show students)</a:t>
            </a:r>
          </a:p>
          <a:p>
            <a:pPr marL="0" indent="0">
              <a:lnSpc>
                <a:spcPct val="100000"/>
              </a:lnSpc>
              <a:buFont typeface="Arial" panose="020B0604020202020204" pitchFamily="34" charset="0"/>
              <a:buNone/>
            </a:pPr>
            <a:endParaRPr lang="en-GB" sz="1100" b="1" baseline="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endParaRPr lang="en-GB" sz="1100" b="1" baseline="0" dirty="0">
              <a:latin typeface="Arial" panose="020B0604020202020204" pitchFamily="34" charset="0"/>
              <a:cs typeface="Arial" panose="020B0604020202020204" pitchFamily="34" charset="0"/>
            </a:endParaRPr>
          </a:p>
          <a:p>
            <a:pPr fontAlgn="base"/>
            <a:r>
              <a:rPr lang="en-GB" sz="1100" b="1" baseline="0" dirty="0">
                <a:latin typeface="Arial" panose="020B0604020202020204" pitchFamily="34" charset="0"/>
                <a:cs typeface="Arial" panose="020B0604020202020204" pitchFamily="34" charset="0"/>
              </a:rPr>
              <a:t>Border Force </a:t>
            </a:r>
            <a:r>
              <a:rPr lang="en-GB" sz="1100" baseline="0" dirty="0">
                <a:latin typeface="Arial" panose="020B0604020202020204" pitchFamily="34" charset="0"/>
                <a:cs typeface="Arial" panose="020B0604020202020204" pitchFamily="34" charset="0"/>
              </a:rPr>
              <a:t>– </a:t>
            </a:r>
            <a:r>
              <a:rPr lang="en-GB" sz="1200" b="1" i="0" kern="1200" dirty="0">
                <a:solidFill>
                  <a:schemeClr val="tx1"/>
                </a:solidFill>
                <a:effectLst/>
                <a:latin typeface="+mn-lt"/>
                <a:ea typeface="+mn-ea"/>
                <a:cs typeface="+mn-cs"/>
              </a:rPr>
              <a:t>Who we are: </a:t>
            </a:r>
            <a:r>
              <a:rPr lang="en-GB" sz="1200" b="0" i="0" kern="1200" dirty="0">
                <a:solidFill>
                  <a:schemeClr val="tx1"/>
                </a:solidFill>
                <a:effectLst/>
                <a:latin typeface="+mn-lt"/>
                <a:ea typeface="+mn-ea"/>
                <a:cs typeface="+mn-cs"/>
              </a:rPr>
              <a:t>Border Force is a law enforcement command within the Home Office. Border Force secures the border and promotes national prosperity by facilitating the legitimate movement of individuals and goods, whilst preventing those that would cause harm from entering the UK. This is achieved through the immigration and customs checks carried out by our staff at ports and airports. Our officers work at 140 sea and air ports across the UK and overseas.</a:t>
            </a:r>
          </a:p>
          <a:p>
            <a:pPr fontAlgn="base"/>
            <a:r>
              <a:rPr lang="en-GB" sz="1200" b="1" i="0" kern="1200" dirty="0">
                <a:solidFill>
                  <a:schemeClr val="tx1"/>
                </a:solidFill>
                <a:effectLst/>
                <a:latin typeface="+mn-lt"/>
                <a:ea typeface="+mn-ea"/>
                <a:cs typeface="+mn-cs"/>
              </a:rPr>
              <a:t>Responsibilities: </a:t>
            </a:r>
            <a:r>
              <a:rPr lang="en-GB" sz="1200" b="0" i="0" kern="1200" dirty="0">
                <a:solidFill>
                  <a:schemeClr val="tx1"/>
                </a:solidFill>
                <a:effectLst/>
                <a:latin typeface="+mn-lt"/>
                <a:ea typeface="+mn-ea"/>
                <a:cs typeface="+mn-cs"/>
              </a:rPr>
              <a:t>We are responsible for:</a:t>
            </a:r>
          </a:p>
          <a:p>
            <a:r>
              <a:rPr lang="en-GB" sz="1200" b="0" i="0" kern="1200" dirty="0">
                <a:solidFill>
                  <a:schemeClr val="tx1"/>
                </a:solidFill>
                <a:effectLst/>
                <a:latin typeface="+mn-lt"/>
                <a:ea typeface="+mn-ea"/>
                <a:cs typeface="+mn-cs"/>
              </a:rPr>
              <a:t>checking the immigration status of people arriving in and departing the UK</a:t>
            </a:r>
          </a:p>
          <a:p>
            <a:r>
              <a:rPr lang="en-GB" sz="1200" b="0" i="0" kern="1200" dirty="0">
                <a:solidFill>
                  <a:schemeClr val="tx1"/>
                </a:solidFill>
                <a:effectLst/>
                <a:latin typeface="+mn-lt"/>
                <a:ea typeface="+mn-ea"/>
                <a:cs typeface="+mn-cs"/>
              </a:rPr>
              <a:t>searching baggage, vehicles and cargo for illicit goods or illegal immigrants</a:t>
            </a:r>
          </a:p>
          <a:p>
            <a:r>
              <a:rPr lang="en-GB" sz="1200" b="0" i="0" kern="1200" dirty="0">
                <a:solidFill>
                  <a:schemeClr val="tx1"/>
                </a:solidFill>
                <a:effectLst/>
                <a:latin typeface="+mn-lt"/>
                <a:ea typeface="+mn-ea"/>
                <a:cs typeface="+mn-cs"/>
              </a:rPr>
              <a:t>patrolling the UK coastline and searching vessels</a:t>
            </a:r>
          </a:p>
          <a:p>
            <a:r>
              <a:rPr lang="en-GB" sz="1200" b="0" i="0" kern="1200" dirty="0">
                <a:solidFill>
                  <a:schemeClr val="tx1"/>
                </a:solidFill>
                <a:effectLst/>
                <a:latin typeface="+mn-lt"/>
                <a:ea typeface="+mn-ea"/>
                <a:cs typeface="+mn-cs"/>
              </a:rPr>
              <a:t>gathering intelligence</a:t>
            </a:r>
          </a:p>
          <a:p>
            <a:r>
              <a:rPr lang="en-GB" sz="1200" b="0" i="0" kern="1200" dirty="0">
                <a:solidFill>
                  <a:schemeClr val="tx1"/>
                </a:solidFill>
                <a:effectLst/>
                <a:latin typeface="+mn-lt"/>
                <a:ea typeface="+mn-ea"/>
                <a:cs typeface="+mn-cs"/>
              </a:rPr>
              <a:t>alerting the police and security services to people of interest</a:t>
            </a:r>
          </a:p>
          <a:p>
            <a:pPr fontAlgn="base"/>
            <a:r>
              <a:rPr lang="en-GB" sz="1200" b="1" i="0" kern="1200" dirty="0">
                <a:solidFill>
                  <a:schemeClr val="tx1"/>
                </a:solidFill>
                <a:effectLst/>
                <a:latin typeface="+mn-lt"/>
                <a:ea typeface="+mn-ea"/>
                <a:cs typeface="+mn-cs"/>
              </a:rPr>
              <a:t>Priorities: </a:t>
            </a:r>
            <a:r>
              <a:rPr lang="en-GB" sz="1200" b="0" i="0" kern="1200" dirty="0">
                <a:solidFill>
                  <a:schemeClr val="tx1"/>
                </a:solidFill>
                <a:effectLst/>
                <a:latin typeface="+mn-lt"/>
                <a:ea typeface="+mn-ea"/>
                <a:cs typeface="+mn-cs"/>
              </a:rPr>
              <a:t>Our priorities are to:</a:t>
            </a:r>
          </a:p>
          <a:p>
            <a:r>
              <a:rPr lang="en-GB" sz="1200" b="0" i="0" kern="1200" dirty="0">
                <a:solidFill>
                  <a:schemeClr val="tx1"/>
                </a:solidFill>
                <a:effectLst/>
                <a:latin typeface="+mn-lt"/>
                <a:ea typeface="+mn-ea"/>
                <a:cs typeface="+mn-cs"/>
              </a:rPr>
              <a:t>deter and prevent individuals and goods that would harm the national interests from entering the UK</a:t>
            </a:r>
          </a:p>
          <a:p>
            <a:r>
              <a:rPr lang="en-GB" sz="1200" b="0" i="0" kern="1200" dirty="0">
                <a:solidFill>
                  <a:schemeClr val="tx1"/>
                </a:solidFill>
                <a:effectLst/>
                <a:latin typeface="+mn-lt"/>
                <a:ea typeface="+mn-ea"/>
                <a:cs typeface="+mn-cs"/>
              </a:rPr>
              <a:t>facilitate the legitimate movement of individuals and trade to and from the UK</a:t>
            </a:r>
          </a:p>
          <a:p>
            <a:r>
              <a:rPr lang="en-GB" sz="1200" b="0" i="0" kern="1200" dirty="0">
                <a:solidFill>
                  <a:schemeClr val="tx1"/>
                </a:solidFill>
                <a:effectLst/>
                <a:latin typeface="+mn-lt"/>
                <a:ea typeface="+mn-ea"/>
                <a:cs typeface="+mn-cs"/>
              </a:rPr>
              <a:t>protect and collect customs revenues for trade crossing the border</a:t>
            </a:r>
          </a:p>
          <a:p>
            <a:r>
              <a:rPr lang="en-GB" sz="1200" b="0" i="0" kern="1200" dirty="0">
                <a:solidFill>
                  <a:schemeClr val="tx1"/>
                </a:solidFill>
                <a:effectLst/>
                <a:latin typeface="+mn-lt"/>
                <a:ea typeface="+mn-ea"/>
                <a:cs typeface="+mn-cs"/>
              </a:rPr>
              <a:t>provide excellent service to customers</a:t>
            </a:r>
          </a:p>
          <a:p>
            <a:r>
              <a:rPr lang="en-GB" sz="1200" b="0" i="0" kern="1200" dirty="0">
                <a:solidFill>
                  <a:schemeClr val="tx1"/>
                </a:solidFill>
                <a:effectLst/>
                <a:latin typeface="+mn-lt"/>
                <a:ea typeface="+mn-ea"/>
                <a:cs typeface="+mn-cs"/>
              </a:rPr>
              <a:t>provide demonstrable effectiveness, efficiency and value for money</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Immigration Enforcement </a:t>
            </a:r>
            <a:r>
              <a:rPr lang="en-GB" sz="1100" baseline="0" dirty="0">
                <a:latin typeface="Arial" panose="020B0604020202020204" pitchFamily="34" charset="0"/>
                <a:cs typeface="Arial" panose="020B0604020202020204" pitchFamily="34" charset="0"/>
              </a:rPr>
              <a:t>–  </a:t>
            </a:r>
            <a:r>
              <a:rPr lang="en-GB" sz="1200" b="0" i="0" kern="1200" dirty="0">
                <a:solidFill>
                  <a:schemeClr val="tx1"/>
                </a:solidFill>
                <a:effectLst/>
                <a:latin typeface="+mn-lt"/>
                <a:ea typeface="+mn-ea"/>
                <a:cs typeface="+mn-cs"/>
              </a:rPr>
              <a:t>Immigration Enforcement was set up on 1 April 2012. It is responsible for preventing abuse, tracking immigration offenders and increasing compliance with immigration law. It works with partners such as the police to regulate migration in line with government policy, while supporting economic growth.</a:t>
            </a:r>
          </a:p>
          <a:p>
            <a:pPr fontAlgn="base"/>
            <a:r>
              <a:rPr lang="en-GB" sz="1200" b="1" i="0" kern="1200" dirty="0">
                <a:solidFill>
                  <a:schemeClr val="tx1"/>
                </a:solidFill>
                <a:effectLst/>
                <a:latin typeface="+mn-lt"/>
                <a:ea typeface="+mn-ea"/>
                <a:cs typeface="+mn-cs"/>
              </a:rPr>
              <a:t>Our team</a:t>
            </a:r>
          </a:p>
          <a:p>
            <a:r>
              <a:rPr lang="en-GB" sz="1200" b="0" i="0" kern="1200" dirty="0">
                <a:solidFill>
                  <a:schemeClr val="tx1"/>
                </a:solidFill>
                <a:effectLst/>
                <a:latin typeface="+mn-lt"/>
                <a:ea typeface="+mn-ea"/>
                <a:cs typeface="+mn-cs"/>
              </a:rPr>
              <a:t>Immigration Enforcement staff work in the UK and overseas, including air and sea ports. We work across government and with employers, the voluntary sector and others to maximise compliance with the immigration rules.</a:t>
            </a:r>
          </a:p>
          <a:p>
            <a:pPr fontAlgn="base"/>
            <a:r>
              <a:rPr lang="en-GB" sz="1200" b="1" i="0" kern="1200" dirty="0">
                <a:solidFill>
                  <a:schemeClr val="tx1"/>
                </a:solidFill>
                <a:effectLst/>
                <a:latin typeface="+mn-lt"/>
                <a:ea typeface="+mn-ea"/>
                <a:cs typeface="+mn-cs"/>
              </a:rPr>
              <a:t>Our vision</a:t>
            </a:r>
          </a:p>
          <a:p>
            <a:r>
              <a:rPr lang="en-GB" sz="1200" b="0" i="0" kern="1200" dirty="0">
                <a:solidFill>
                  <a:schemeClr val="tx1"/>
                </a:solidFill>
                <a:effectLst/>
                <a:latin typeface="+mn-lt"/>
                <a:ea typeface="+mn-ea"/>
                <a:cs typeface="+mn-cs"/>
              </a:rPr>
              <a:t>Immigration Enforcement’s vision is to reduce the size of the illegal population and the harm it causes.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vision is supported by 3 core objectives to:</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prevent migrants from entering the UK illegally and overstaying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deal with threats associated with immigration offending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encourage and enforce the return of illegal migrants from the UK</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ACRO – </a:t>
            </a:r>
            <a:r>
              <a:rPr lang="en-GB" sz="1200" b="0" i="0" kern="1200" dirty="0">
                <a:solidFill>
                  <a:schemeClr val="tx1"/>
                </a:solidFill>
                <a:effectLst/>
                <a:latin typeface="+mn-lt"/>
                <a:ea typeface="+mn-ea"/>
                <a:cs typeface="+mn-cs"/>
              </a:rPr>
              <a:t>ACRO Criminal Records Office is a national police unit working for safer communities.</a:t>
            </a: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leader in the field of criminal records and biometric information, we provide a range of services that deliver operational benefits to law enforcement and public protection teams, help bring offenders to justice and meet the legitimate information access and management needs of the public.</a:t>
            </a: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ACRO was founded in 2006 as the ACPO Criminal Records Office following a decision by the then Association of Chief Police Officers. The aim was to establish an operationally focussed unit to organise the management of criminal records information and improve the links between criminal records and biometric information.</a:t>
            </a: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unit has grown considerably since then and now employs more than 300 people. ACRO was recognised by Her Majesty’s Inspectorate of Constabulary in 2017 as providing an ‘excellent’ and ‘vital’ service to UK police forces and our work is considered fundamental to community safety.</a:t>
            </a:r>
          </a:p>
          <a:p>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Purpose and mission</a:t>
            </a:r>
          </a:p>
          <a:p>
            <a:r>
              <a:rPr lang="en-GB" sz="1200" b="0" i="0" kern="1200" dirty="0">
                <a:solidFill>
                  <a:schemeClr val="tx1"/>
                </a:solidFill>
                <a:effectLst/>
                <a:latin typeface="+mn-lt"/>
                <a:ea typeface="+mn-ea"/>
                <a:cs typeface="+mn-cs"/>
              </a:rPr>
              <a:t>ACRO’s purpose is safer communities in the UK and across the world.</a:t>
            </a: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Our mission:</a:t>
            </a:r>
          </a:p>
          <a:p>
            <a:r>
              <a:rPr lang="en-GB" sz="1200" b="0" i="0" kern="1200" dirty="0">
                <a:solidFill>
                  <a:schemeClr val="tx1"/>
                </a:solidFill>
                <a:effectLst/>
                <a:latin typeface="+mn-lt"/>
                <a:ea typeface="+mn-ea"/>
                <a:cs typeface="+mn-cs"/>
              </a:rPr>
              <a:t>Provide effective and responsible criminal records information services</a:t>
            </a:r>
          </a:p>
          <a:p>
            <a:r>
              <a:rPr lang="en-GB" sz="1200" b="0" i="0" kern="1200" dirty="0">
                <a:solidFill>
                  <a:schemeClr val="tx1"/>
                </a:solidFill>
                <a:effectLst/>
                <a:latin typeface="+mn-lt"/>
                <a:ea typeface="+mn-ea"/>
                <a:cs typeface="+mn-cs"/>
              </a:rPr>
              <a:t>Develop, expand and promote our services and the value they add</a:t>
            </a:r>
          </a:p>
          <a:p>
            <a:r>
              <a:rPr lang="en-GB" sz="1200" b="0" i="0" kern="1200" dirty="0">
                <a:solidFill>
                  <a:schemeClr val="tx1"/>
                </a:solidFill>
                <a:effectLst/>
                <a:latin typeface="+mn-lt"/>
                <a:ea typeface="+mn-ea"/>
                <a:cs typeface="+mn-cs"/>
              </a:rPr>
              <a:t>Lead in the field of criminal records information services, providing specialist advice, guidance and support</a:t>
            </a:r>
          </a:p>
          <a:p>
            <a:pPr marL="0" indent="0">
              <a:lnSpc>
                <a:spcPct val="100000"/>
              </a:lnSpc>
              <a:buFont typeface="Arial" panose="020B0604020202020204" pitchFamily="34" charset="0"/>
              <a:buNone/>
            </a:pPr>
            <a:endParaRPr lang="en-GB" sz="1100" baseline="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Arial" panose="020B0604020202020204" pitchFamily="34" charset="0"/>
                <a:cs typeface="Arial" panose="020B0604020202020204" pitchFamily="34" charset="0"/>
              </a:rPr>
              <a:t>Ultimately, the</a:t>
            </a:r>
            <a:r>
              <a:rPr lang="en-US" sz="1100" b="1" baseline="0" dirty="0">
                <a:latin typeface="Arial" panose="020B0604020202020204" pitchFamily="34" charset="0"/>
                <a:cs typeface="Arial" panose="020B0604020202020204" pitchFamily="34" charset="0"/>
              </a:rPr>
              <a:t> police are regulated by the public</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Discuss</a:t>
            </a:r>
          </a:p>
          <a:p>
            <a:pPr marL="0" indent="0">
              <a:buFont typeface="Arial" panose="020B0604020202020204" pitchFamily="34" charset="0"/>
              <a:buNone/>
            </a:pPr>
            <a:endParaRPr lang="en-GB" dirty="0">
              <a:latin typeface="+mn-l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97036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What</a:t>
            </a:r>
            <a:r>
              <a:rPr lang="en-GB" sz="1100" kern="1200" baseline="0" dirty="0">
                <a:solidFill>
                  <a:schemeClr val="tx1"/>
                </a:solidFill>
                <a:effectLst/>
                <a:latin typeface="Arial" panose="020B0604020202020204" pitchFamily="34" charset="0"/>
                <a:ea typeface="+mn-ea"/>
                <a:cs typeface="Arial" panose="020B0604020202020204" pitchFamily="34" charset="0"/>
              </a:rPr>
              <a:t> have we learnt? How can we improve?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When saying ‘policing by consent’, the Home Secretary was referring to a long standing philosophy of British policing, known as the Robert Peel’s 9 Principles of Policing. (Revisit Handout) </a:t>
            </a:r>
          </a:p>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Essentially, as explained by the notable police historian Charles Reith in his ‘New Study of Police History ‘in 1956, it was a philosophy of policing ‘unique in history and throughout the world because it derived not from fear but almost exclusively from public co-operation with the police, induced by them designedly by behaviour which secures and maintains for them the approval, respect and affection of the public’.</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It should be noted that it refers to the power of the police coming from the common consent of the public, as opposed to the power of the state.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It does not mean the consent of an individual. No individual can chose to withdraw his or her consent from the police, or from a law.</a:t>
            </a:r>
          </a:p>
          <a:p>
            <a:pPr>
              <a:lnSpc>
                <a:spcPct val="100000"/>
              </a:lnSpc>
            </a:pPr>
            <a:endParaRPr lang="en-US" sz="1100" dirty="0">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Reference: </a:t>
            </a:r>
            <a:r>
              <a:rPr lang="en-US" sz="1100" kern="1200" dirty="0">
                <a:solidFill>
                  <a:schemeClr val="tx1"/>
                </a:solidFill>
                <a:effectLst/>
                <a:latin typeface="Arial" panose="020B0604020202020204" pitchFamily="34" charset="0"/>
                <a:ea typeface="+mn-ea"/>
                <a:cs typeface="Arial" panose="020B0604020202020204" pitchFamily="34" charset="0"/>
              </a:rPr>
              <a:t>https://www.gov.uk/government/publications/policing-by-consent/definition-of-policing-by-consent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1" u="sng" kern="1200" dirty="0">
                <a:solidFill>
                  <a:schemeClr val="tx1"/>
                </a:solidFill>
                <a:effectLst/>
                <a:latin typeface="Arial" panose="020B0604020202020204" pitchFamily="34" charset="0"/>
                <a:ea typeface="+mn-ea"/>
                <a:cs typeface="Arial" panose="020B0604020202020204" pitchFamily="34" charset="0"/>
              </a:rPr>
              <a:t>Group work</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b="1" kern="1200" dirty="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1" kern="1200" dirty="0">
                <a:solidFill>
                  <a:schemeClr val="tx1"/>
                </a:solidFill>
                <a:effectLst/>
                <a:latin typeface="Arial" panose="020B0604020202020204" pitchFamily="34" charset="0"/>
                <a:ea typeface="+mn-ea"/>
                <a:cs typeface="Arial" panose="020B0604020202020204" pitchFamily="34" charset="0"/>
              </a:rPr>
              <a:t>Discuss the relationship between the public and the police and the implications of losing</a:t>
            </a:r>
            <a:r>
              <a:rPr lang="en-US" sz="1100" b="1" kern="1200" baseline="0" dirty="0">
                <a:solidFill>
                  <a:schemeClr val="tx1"/>
                </a:solidFill>
                <a:effectLst/>
                <a:latin typeface="Arial" panose="020B0604020202020204" pitchFamily="34" charset="0"/>
                <a:ea typeface="+mn-ea"/>
                <a:cs typeface="Arial" panose="020B0604020202020204" pitchFamily="34" charset="0"/>
              </a:rPr>
              <a:t> the consent of the public</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Group 1- Consider </a:t>
            </a:r>
            <a:r>
              <a:rPr lang="en-GB" sz="1100" b="1" kern="1200" dirty="0">
                <a:solidFill>
                  <a:schemeClr val="tx1"/>
                </a:solidFill>
                <a:effectLst/>
                <a:latin typeface="Arial" panose="020B0604020202020204" pitchFamily="34" charset="0"/>
                <a:ea typeface="+mn-ea"/>
                <a:cs typeface="Arial" panose="020B0604020202020204" pitchFamily="34" charset="0"/>
              </a:rPr>
              <a:t>why</a:t>
            </a:r>
            <a:r>
              <a:rPr lang="en-GB" sz="1100" kern="1200" dirty="0">
                <a:solidFill>
                  <a:schemeClr val="tx1"/>
                </a:solidFill>
                <a:effectLst/>
                <a:latin typeface="Arial" panose="020B0604020202020204" pitchFamily="34" charset="0"/>
                <a:ea typeface="+mn-ea"/>
                <a:cs typeface="Arial" panose="020B0604020202020204" pitchFamily="34" charset="0"/>
              </a:rPr>
              <a:t> people cooperate with the police and do not break the law.</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Group 2- Consider, the events that we have discussed earlier, </a:t>
            </a:r>
            <a:r>
              <a:rPr lang="en-GB" sz="1100" kern="1200" dirty="0" err="1">
                <a:solidFill>
                  <a:schemeClr val="tx1"/>
                </a:solidFill>
                <a:effectLst/>
                <a:latin typeface="Arial" panose="020B0604020202020204" pitchFamily="34" charset="0"/>
                <a:ea typeface="+mn-ea"/>
                <a:cs typeface="Arial" panose="020B0604020202020204" pitchFamily="34" charset="0"/>
              </a:rPr>
              <a:t>ie</a:t>
            </a:r>
            <a:r>
              <a:rPr lang="en-GB" sz="1100" kern="1200" dirty="0">
                <a:solidFill>
                  <a:schemeClr val="tx1"/>
                </a:solidFill>
                <a:effectLst/>
                <a:latin typeface="Arial" panose="020B0604020202020204" pitchFamily="34" charset="0"/>
                <a:ea typeface="+mn-ea"/>
                <a:cs typeface="Arial" panose="020B0604020202020204" pitchFamily="34" charset="0"/>
              </a:rPr>
              <a:t> Brixton Riots, </a:t>
            </a:r>
            <a:r>
              <a:rPr lang="en-GB" sz="1100" kern="1200" dirty="0" err="1">
                <a:solidFill>
                  <a:schemeClr val="tx1"/>
                </a:solidFill>
                <a:effectLst/>
                <a:latin typeface="Arial" panose="020B0604020202020204" pitchFamily="34" charset="0"/>
                <a:ea typeface="+mn-ea"/>
                <a:cs typeface="Arial" panose="020B0604020202020204" pitchFamily="34" charset="0"/>
              </a:rPr>
              <a:t>Broadwater</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kern="1200" dirty="0" err="1">
                <a:solidFill>
                  <a:schemeClr val="tx1"/>
                </a:solidFill>
                <a:effectLst/>
                <a:latin typeface="Arial" panose="020B0604020202020204" pitchFamily="34" charset="0"/>
                <a:ea typeface="+mn-ea"/>
                <a:cs typeface="Arial" panose="020B0604020202020204" pitchFamily="34" charset="0"/>
              </a:rPr>
              <a:t>Fram</a:t>
            </a:r>
            <a:r>
              <a:rPr lang="en-GB" sz="1100" kern="1200" dirty="0">
                <a:solidFill>
                  <a:schemeClr val="tx1"/>
                </a:solidFill>
                <a:effectLst/>
                <a:latin typeface="Arial" panose="020B0604020202020204" pitchFamily="34" charset="0"/>
                <a:ea typeface="+mn-ea"/>
                <a:cs typeface="Arial" panose="020B0604020202020204" pitchFamily="34" charset="0"/>
              </a:rPr>
              <a:t> Riots, London Riots, Stephen Lawrence which suggest that the police service may have ‘got it badly wrong’.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What are the potential benefits of the police adopting a more procedurally just approach towards delivering policing?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Group 3- Police legitimacy can be defined as the perceived obligation to obey the directives of a legal authority, trust in the institution of policing and in individual police officers in one’s neighbourhood, and affective feelings toward the police. Consider how to improve public </a:t>
            </a:r>
            <a:r>
              <a:rPr lang="en-GB" sz="1100" b="1" kern="1200" dirty="0">
                <a:solidFill>
                  <a:schemeClr val="tx1"/>
                </a:solidFill>
                <a:effectLst/>
                <a:latin typeface="Arial" panose="020B0604020202020204" pitchFamily="34" charset="0"/>
                <a:ea typeface="+mn-ea"/>
                <a:cs typeface="Arial" panose="020B0604020202020204" pitchFamily="34" charset="0"/>
              </a:rPr>
              <a:t>perceptions</a:t>
            </a:r>
            <a:r>
              <a:rPr lang="en-GB" sz="1100" kern="1200" dirty="0">
                <a:solidFill>
                  <a:schemeClr val="tx1"/>
                </a:solidFill>
                <a:effectLst/>
                <a:latin typeface="Arial" panose="020B0604020202020204" pitchFamily="34" charset="0"/>
                <a:ea typeface="+mn-ea"/>
                <a:cs typeface="Arial" panose="020B0604020202020204" pitchFamily="34" charset="0"/>
              </a:rPr>
              <a:t> of police procedural fairness.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341674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dirty="0">
                <a:latin typeface="Arial" panose="020B0604020202020204" pitchFamily="34" charset="0"/>
                <a:cs typeface="Arial" panose="020B0604020202020204" pitchFamily="34" charset="0"/>
              </a:rPr>
              <a:t>Clip- Cuts have consequences</a:t>
            </a:r>
          </a:p>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Generate discussion </a:t>
            </a:r>
            <a:r>
              <a:rPr lang="en-GB" sz="1100" kern="1200" dirty="0">
                <a:solidFill>
                  <a:schemeClr val="tx1"/>
                </a:solidFill>
                <a:effectLst/>
                <a:latin typeface="Arial" panose="020B0604020202020204" pitchFamily="34" charset="0"/>
                <a:ea typeface="+mn-ea"/>
                <a:cs typeface="Arial" panose="020B0604020202020204" pitchFamily="34" charset="0"/>
              </a:rPr>
              <a:t>around the reductions to policing budgets and the impact this will have on policing. Namely, we are asking officers to provide a service with greater efficiency and with fewer resources.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Following the video, the trainer should facilitate a discussion around the provision of policing in the present day, focusing on working together and officer competency. </a:t>
            </a: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use a YouTube Video - </a:t>
            </a:r>
            <a:r>
              <a:rPr lang="en-GB" sz="1100" u="sng" kern="1200" dirty="0">
                <a:solidFill>
                  <a:schemeClr val="tx1"/>
                </a:solidFill>
                <a:effectLst/>
                <a:latin typeface="Arial" panose="020B0604020202020204" pitchFamily="34" charset="0"/>
                <a:ea typeface="+mn-ea"/>
                <a:cs typeface="Arial" panose="020B0604020202020204" pitchFamily="34" charset="0"/>
                <a:hlinkClick r:id="rId3"/>
              </a:rPr>
              <a:t>https://www.youtube.com/watch?v=o9y5Nhw3ffk</a:t>
            </a:r>
            <a:endParaRPr lang="en-GB" sz="1100" u="sng"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Q. Evaluate the effects of financial cuts on the police service of the England and Wales?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Answers might include:</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History of cuts to policing</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Realigning what the police did and do (lost dogs, lost/found property </a:t>
            </a:r>
            <a:r>
              <a:rPr lang="en-GB" sz="1100" kern="1200" dirty="0" err="1">
                <a:solidFill>
                  <a:schemeClr val="tx1"/>
                </a:solidFill>
                <a:effectLst/>
                <a:latin typeface="Arial" panose="020B0604020202020204" pitchFamily="34" charset="0"/>
                <a:ea typeface="+mn-ea"/>
                <a:cs typeface="Arial" panose="020B0604020202020204" pitchFamily="34" charset="0"/>
              </a:rPr>
              <a:t>etc</a:t>
            </a:r>
            <a:r>
              <a:rPr lang="en-GB" sz="1100" kern="1200" dirty="0">
                <a:solidFill>
                  <a:schemeClr val="tx1"/>
                </a:solidFill>
                <a:effectLst/>
                <a:latin typeface="Arial" panose="020B0604020202020204" pitchFamily="34" charset="0"/>
                <a:ea typeface="+mn-ea"/>
                <a:cs typeface="Arial" panose="020B0604020202020204" pitchFamily="34" charset="0"/>
              </a:rPr>
              <a:t>)</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How have the top performing forces effectively dealt with reduced resources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Effects of financial cuts on community/response policing</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Police culture and the effects of negative reporting.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The future.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2809684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This is an important question, the answer to which will be tested throughout the time that you will be employed as a police officer.</a:t>
            </a:r>
            <a:endParaRPr lang="en-US"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Role of a Police Constable as articulated in the national apprenticeship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b="1" i="0" u="none" strike="noStrike" baseline="0" dirty="0">
                <a:latin typeface="Arial" panose="020B0604020202020204" pitchFamily="34" charset="0"/>
                <a:cs typeface="Arial" panose="020B0604020202020204" pitchFamily="34" charset="0"/>
              </a:rPr>
              <a:t>Occupational profile: </a:t>
            </a:r>
          </a:p>
          <a:p>
            <a:pPr>
              <a:lnSpc>
                <a:spcPct val="100000"/>
              </a:lnSpc>
            </a:pPr>
            <a:r>
              <a:rPr lang="en-GB" sz="1100" b="0" i="0" u="none" strike="noStrike" baseline="0" dirty="0">
                <a:latin typeface="Arial" panose="020B0604020202020204" pitchFamily="34" charset="0"/>
                <a:cs typeface="Arial" panose="020B0604020202020204" pitchFamily="34" charset="0"/>
              </a:rPr>
              <a:t>Modern policing is undergoing significant transformation and highly competent PCs are vital to the delivery of an enhanced service to the public.</a:t>
            </a:r>
            <a:r>
              <a:rPr lang="en-GB" sz="1100" dirty="0">
                <a:latin typeface="Arial" panose="020B0604020202020204" pitchFamily="34" charset="0"/>
                <a:cs typeface="Arial" panose="020B0604020202020204" pitchFamily="34" charset="0"/>
              </a:rPr>
              <a:t> They must display</a:t>
            </a:r>
            <a:r>
              <a:rPr lang="en-GB" sz="1100" baseline="0" dirty="0">
                <a:latin typeface="Arial" panose="020B0604020202020204" pitchFamily="34" charset="0"/>
                <a:cs typeface="Arial" panose="020B0604020202020204" pitchFamily="34" charset="0"/>
              </a:rPr>
              <a:t> the right s</a:t>
            </a:r>
            <a:r>
              <a:rPr lang="en-GB" sz="1100" dirty="0">
                <a:latin typeface="Arial" panose="020B0604020202020204" pitchFamily="34" charset="0"/>
                <a:cs typeface="Arial" panose="020B0604020202020204" pitchFamily="34" charset="0"/>
              </a:rPr>
              <a:t>kills, knowledge and behaviour</a:t>
            </a:r>
            <a:r>
              <a:rPr lang="en-GB" sz="1100" baseline="0" dirty="0">
                <a:latin typeface="Arial" panose="020B0604020202020204" pitchFamily="34" charset="0"/>
                <a:cs typeface="Arial" panose="020B0604020202020204" pitchFamily="34" charset="0"/>
              </a:rPr>
              <a:t> to become a Police Officer</a:t>
            </a:r>
            <a:endParaRPr lang="en-GB" sz="1100" b="0" i="0" u="none" strike="noStrike" baseline="0" dirty="0">
              <a:latin typeface="Arial" panose="020B0604020202020204" pitchFamily="34" charset="0"/>
              <a:cs typeface="Arial" panose="020B0604020202020204" pitchFamily="34" charset="0"/>
            </a:endParaRP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0" i="0" u="none" strike="noStrike" baseline="0" dirty="0">
                <a:latin typeface="Arial" panose="020B0604020202020204" pitchFamily="34" charset="0"/>
                <a:cs typeface="Arial" panose="020B0604020202020204" pitchFamily="34" charset="0"/>
              </a:rPr>
              <a:t>Being a PC is a physically and intellectually demanding occupation, requiring high levels of emotional intelligence, strong behavioural interpretation skills and an ability to analyse and resolve rapidly evolving events. PCs have a unique employment status, as every PC is a warranted officer, making autonomous lawful decisions including taking away an individual’s liberty if required. PCs exercise wide-ranging powers to maintain the peace and uphold the law across complex and diverse communities. </a:t>
            </a:r>
          </a:p>
          <a:p>
            <a:pPr>
              <a:lnSpc>
                <a:spcPct val="100000"/>
              </a:lnSpc>
            </a:pPr>
            <a:r>
              <a:rPr lang="en-GB" sz="1100" b="0" i="0" u="none" strike="noStrike" baseline="0" dirty="0">
                <a:latin typeface="Arial" panose="020B0604020202020204" pitchFamily="34" charset="0"/>
                <a:cs typeface="Arial" panose="020B0604020202020204" pitchFamily="34" charset="0"/>
              </a:rPr>
              <a:t>They must justify and personally account for their actions through differing legal frameworks including courts, while also under the close scrutiny of the public. </a:t>
            </a:r>
          </a:p>
          <a:p>
            <a:pPr>
              <a:lnSpc>
                <a:spcPct val="100000"/>
              </a:lnSpc>
            </a:pPr>
            <a:r>
              <a:rPr lang="en-GB" sz="1100" b="0" i="0" u="none" strike="noStrike" baseline="0" dirty="0">
                <a:latin typeface="Arial" panose="020B0604020202020204" pitchFamily="34" charset="0"/>
                <a:cs typeface="Arial" panose="020B0604020202020204" pitchFamily="34" charset="0"/>
              </a:rPr>
              <a:t>Competent PCs work safely and lawfully, intelligently applying a wide range and depth of skills, knowledge and behaviours to many different and increasingly complex policing contexts, for example the management of a sensitive investigation into the sharing of sexual imagery involving vulnerable victims and witnesses, or the protection of vulnerable people, including those with mental health problems. </a:t>
            </a:r>
          </a:p>
          <a:p>
            <a:pPr>
              <a:lnSpc>
                <a:spcPct val="100000"/>
              </a:lnSpc>
            </a:pPr>
            <a:r>
              <a:rPr lang="en-GB" sz="1100" b="0" i="0" u="none" strike="noStrike" baseline="0" dirty="0">
                <a:latin typeface="Arial" panose="020B0604020202020204" pitchFamily="34" charset="0"/>
                <a:cs typeface="Arial" panose="020B0604020202020204" pitchFamily="34" charset="0"/>
              </a:rPr>
              <a:t>A high level of </a:t>
            </a:r>
            <a:r>
              <a:rPr lang="en-GB" sz="1100" b="0" i="0" u="sng" strike="noStrike" baseline="0" dirty="0">
                <a:latin typeface="Arial" panose="020B0604020202020204" pitchFamily="34" charset="0"/>
                <a:cs typeface="Arial" panose="020B0604020202020204" pitchFamily="34" charset="0"/>
              </a:rPr>
              <a:t>k</a:t>
            </a:r>
            <a:r>
              <a:rPr lang="en-GB" sz="1100" b="0" i="0" u="none" strike="noStrike" baseline="0" dirty="0">
                <a:latin typeface="Arial" panose="020B0604020202020204" pitchFamily="34" charset="0"/>
                <a:cs typeface="Arial" panose="020B0604020202020204" pitchFamily="34" charset="0"/>
              </a:rPr>
              <a:t>nowledge is required to confidently respond to these complex scenarios. Increasingly PCs are individually responsible for determining, applying and evaluating practice based on the best available evidence, known as evidence-based policing.</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0" i="0" u="none" strike="noStrike" baseline="0" dirty="0">
                <a:latin typeface="Arial" panose="020B0604020202020204" pitchFamily="34" charset="0"/>
                <a:cs typeface="Arial" panose="020B0604020202020204" pitchFamily="34" charset="0"/>
              </a:rPr>
              <a:t>Tasks can include:</a:t>
            </a:r>
          </a:p>
          <a:p>
            <a:pPr marL="628650" lvl="1" indent="-171450">
              <a:lnSpc>
                <a:spcPct val="100000"/>
              </a:lnSpc>
              <a:buFont typeface="Arial" panose="020B0604020202020204" pitchFamily="34" charset="0"/>
              <a:buChar char="•"/>
            </a:pPr>
            <a:r>
              <a:rPr lang="en-GB" sz="1100" b="0" i="0" u="none" strike="noStrike" baseline="0" dirty="0">
                <a:latin typeface="Arial" panose="020B0604020202020204" pitchFamily="34" charset="0"/>
                <a:cs typeface="Arial" panose="020B0604020202020204" pitchFamily="34" charset="0"/>
              </a:rPr>
              <a:t>provision of an initial autonomous response to incidents, which can be complex, confrontational and life-threatening, to bring about the best possible outcomes </a:t>
            </a:r>
          </a:p>
          <a:p>
            <a:pPr marL="628650" lvl="1" indent="-171450">
              <a:lnSpc>
                <a:spcPct val="100000"/>
              </a:lnSpc>
              <a:buFont typeface="Arial" panose="020B0604020202020204" pitchFamily="34" charset="0"/>
              <a:buChar char="•"/>
            </a:pPr>
            <a:r>
              <a:rPr lang="en-GB" sz="1100" b="0" i="0" u="none" strike="noStrike" baseline="0" dirty="0">
                <a:latin typeface="Arial" panose="020B0604020202020204" pitchFamily="34" charset="0"/>
                <a:cs typeface="Arial" panose="020B0604020202020204" pitchFamily="34" charset="0"/>
              </a:rPr>
              <a:t>conducting risk and threat analyses across wide-ranging, multi-faceted situations </a:t>
            </a:r>
          </a:p>
          <a:p>
            <a:pPr marL="628650" lvl="1" indent="-171450">
              <a:lnSpc>
                <a:spcPct val="100000"/>
              </a:lnSpc>
              <a:buFont typeface="Arial" panose="020B0604020202020204" pitchFamily="34" charset="0"/>
              <a:buChar char="•"/>
            </a:pPr>
            <a:r>
              <a:rPr lang="en-GB" sz="1100" b="0" i="0" u="none" strike="noStrike" baseline="0" dirty="0">
                <a:latin typeface="Arial" panose="020B0604020202020204" pitchFamily="34" charset="0"/>
                <a:cs typeface="Arial" panose="020B0604020202020204" pitchFamily="34" charset="0"/>
              </a:rPr>
              <a:t>investigating incidents and crimes, managing crime scenes and evidence, and handling suspects </a:t>
            </a:r>
          </a:p>
          <a:p>
            <a:pPr marL="628650" lvl="1" indent="-171450">
              <a:lnSpc>
                <a:spcPct val="100000"/>
              </a:lnSpc>
              <a:buFont typeface="Arial" panose="020B0604020202020204" pitchFamily="34" charset="0"/>
              <a:buChar char="•"/>
            </a:pPr>
            <a:r>
              <a:rPr lang="en-GB" sz="1100" b="0" i="0" u="none" strike="noStrike" baseline="0" dirty="0">
                <a:latin typeface="Arial" panose="020B0604020202020204" pitchFamily="34" charset="0"/>
                <a:cs typeface="Arial" panose="020B0604020202020204" pitchFamily="34" charset="0"/>
              </a:rPr>
              <a:t>providing leadership to the public, and supporting victims, witnesses and vulnerable people </a:t>
            </a:r>
          </a:p>
          <a:p>
            <a:pPr marL="628650" lvl="1" indent="-171450">
              <a:lnSpc>
                <a:spcPct val="100000"/>
              </a:lnSpc>
              <a:buFont typeface="Arial" panose="020B0604020202020204" pitchFamily="34" charset="0"/>
              <a:buChar char="•"/>
            </a:pPr>
            <a:r>
              <a:rPr lang="en-GB" sz="1100" b="0" i="0" u="none" strike="noStrike" baseline="0" dirty="0">
                <a:latin typeface="Arial" panose="020B0604020202020204" pitchFamily="34" charset="0"/>
                <a:cs typeface="Arial" panose="020B0604020202020204" pitchFamily="34" charset="0"/>
              </a:rPr>
              <a:t>developing localised strategic partnerships to problem-solve, engage with, reassure and support organisations, groups and individuals across all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https://www.instituteforapprenticeships.org/apprenticeship-standards/police-constable-degree/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16</a:t>
            </a:fld>
            <a:endParaRPr lang="en-GB"/>
          </a:p>
        </p:txBody>
      </p:sp>
    </p:spTree>
    <p:extLst>
      <p:ext uri="{BB962C8B-B14F-4D97-AF65-F5344CB8AC3E}">
        <p14:creationId xmlns:p14="http://schemas.microsoft.com/office/powerpoint/2010/main" val="2017889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17</a:t>
            </a:fld>
            <a:endParaRPr lang="en-GB"/>
          </a:p>
        </p:txBody>
      </p:sp>
    </p:spTree>
    <p:extLst>
      <p:ext uri="{BB962C8B-B14F-4D97-AF65-F5344CB8AC3E}">
        <p14:creationId xmlns:p14="http://schemas.microsoft.com/office/powerpoint/2010/main" val="161979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8B2DD80-2896-40E9-A8FD-0602C065F1AE}" type="datetimeFigureOut">
              <a:rPr lang="en-GB" smtClean="0"/>
              <a:t>15/07/2022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7756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70524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59925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25412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5802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59489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9827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27603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1043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4828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8B2DD80-2896-40E9-A8FD-0602C065F1AE}" type="datetimeFigureOut">
              <a:rPr lang="en-GB" smtClean="0"/>
              <a:t>15/07/2022</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0373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8B2DD80-2896-40E9-A8FD-0602C065F1AE}" type="datetimeFigureOut">
              <a:rPr lang="en-GB" smtClean="0"/>
              <a:t>15/07/2022</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CD8273B-68E9-4CF8-A930-4D4BAB7B953D}" type="slidenum">
              <a:rPr lang="en-GB" smtClean="0"/>
              <a:t>‹#›</a:t>
            </a:fld>
            <a:endParaRPr lang="en-GB"/>
          </a:p>
        </p:txBody>
      </p:sp>
      <p:sp>
        <p:nvSpPr>
          <p:cNvPr id="7" name="hl" descr=" ">
            <a:extLst>
              <a:ext uri="{FF2B5EF4-FFF2-40B4-BE49-F238E27FC236}">
                <a16:creationId xmlns:a16="http://schemas.microsoft.com/office/drawing/2014/main" id="{78DEF3FC-7ABE-ACEE-70FE-00ECA8C8428D}"/>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A4474648-1B3C-615C-DAF4-3E4CF80D1876}"/>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485249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3.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image" Target="../media/image21.jpe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LIA_CdZSXnk"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o9y5Nhw3ffk"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422648"/>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Understanding the Role of a Constable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pic>
        <p:nvPicPr>
          <p:cNvPr id="1026" name="Picture 2" descr="Heddlu Dyfed-Powys Police - Home | Facebook">
            <a:extLst>
              <a:ext uri="{FF2B5EF4-FFF2-40B4-BE49-F238E27FC236}">
                <a16:creationId xmlns:a16="http://schemas.microsoft.com/office/drawing/2014/main" id="{C690CB0F-C267-92A2-6C77-791D370792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46462" y="5623855"/>
            <a:ext cx="1065180" cy="1065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855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66144" y="1062451"/>
            <a:ext cx="6659709" cy="4466488"/>
          </a:xfrm>
          <a:prstGeom prst="rect">
            <a:avLst/>
          </a:prstGeom>
        </p:spPr>
      </p:pic>
    </p:spTree>
    <p:extLst>
      <p:ext uri="{BB962C8B-B14F-4D97-AF65-F5344CB8AC3E}">
        <p14:creationId xmlns:p14="http://schemas.microsoft.com/office/powerpoint/2010/main" val="225161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25169" y="1386273"/>
            <a:ext cx="8341659" cy="4074459"/>
            <a:chOff x="1701158" y="1784960"/>
            <a:chExt cx="8966842" cy="5073040"/>
          </a:xfrm>
        </p:grpSpPr>
        <p:pic>
          <p:nvPicPr>
            <p:cNvPr id="4" name="Picture 3" descr="PC-Daar.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1158" y="2291343"/>
              <a:ext cx="2255304" cy="2852127"/>
            </a:xfrm>
            <a:prstGeom prst="rect">
              <a:avLst/>
            </a:prstGeom>
          </p:spPr>
        </p:pic>
        <p:pic>
          <p:nvPicPr>
            <p:cNvPr id="5" name="Picture 4" descr="_63732902_a1970spatrolcar.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68594" y="4108098"/>
              <a:ext cx="4888714" cy="2749902"/>
            </a:xfrm>
            <a:prstGeom prst="rect">
              <a:avLst/>
            </a:prstGeom>
          </p:spPr>
        </p:pic>
        <p:pic>
          <p:nvPicPr>
            <p:cNvPr id="6" name="Picture 5" descr="515800.jpg"/>
            <p:cNvPicPr>
              <a:picLocks noChangeAspect="1"/>
            </p:cNvPicPr>
            <p:nvPr/>
          </p:nvPicPr>
          <p:blipFill rotWithShape="1">
            <a:blip r:embed="rId5">
              <a:extLst>
                <a:ext uri="{28A0092B-C50C-407E-A947-70E740481C1C}">
                  <a14:useLocalDpi xmlns:a14="http://schemas.microsoft.com/office/drawing/2010/main" val="0"/>
                </a:ext>
              </a:extLst>
            </a:blip>
            <a:srcRect l="18802" t="2343" r="14454" b="2725"/>
            <a:stretch/>
          </p:blipFill>
          <p:spPr>
            <a:xfrm>
              <a:off x="7457308" y="2291342"/>
              <a:ext cx="3210692" cy="4566658"/>
            </a:xfrm>
            <a:prstGeom prst="rect">
              <a:avLst/>
            </a:prstGeom>
          </p:spPr>
        </p:pic>
        <p:pic>
          <p:nvPicPr>
            <p:cNvPr id="7" name="Picture 6" descr="81gOySQ.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56462" y="1784960"/>
              <a:ext cx="3830878" cy="2323138"/>
            </a:xfrm>
            <a:prstGeom prst="rect">
              <a:avLst/>
            </a:prstGeom>
          </p:spPr>
        </p:pic>
      </p:grpSp>
      <p:sp>
        <p:nvSpPr>
          <p:cNvPr id="9" name="TextBox 8"/>
          <p:cNvSpPr txBox="1"/>
          <p:nvPr/>
        </p:nvSpPr>
        <p:spPr>
          <a:xfrm>
            <a:off x="1602671" y="33353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spTree>
    <p:extLst>
      <p:ext uri="{BB962C8B-B14F-4D97-AF65-F5344CB8AC3E}">
        <p14:creationId xmlns:p14="http://schemas.microsoft.com/office/powerpoint/2010/main" val="2213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55539" y="1545164"/>
            <a:ext cx="8280920" cy="4047564"/>
            <a:chOff x="1766840" y="1417638"/>
            <a:chExt cx="8607752" cy="5281889"/>
          </a:xfrm>
        </p:grpSpPr>
        <p:pic>
          <p:nvPicPr>
            <p:cNvPr id="4" name="Picture 3" descr="_79814138_miners_maerdy_hulto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6841" y="1417639"/>
              <a:ext cx="3575337" cy="2405227"/>
            </a:xfrm>
            <a:prstGeom prst="rect">
              <a:avLst/>
            </a:prstGeom>
          </p:spPr>
        </p:pic>
        <p:pic>
          <p:nvPicPr>
            <p:cNvPr id="5" name="Picture 4" descr="thatcher_miner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6840" y="3822866"/>
              <a:ext cx="3985506" cy="2876661"/>
            </a:xfrm>
            <a:prstGeom prst="rect">
              <a:avLst/>
            </a:prstGeom>
          </p:spPr>
        </p:pic>
        <p:pic>
          <p:nvPicPr>
            <p:cNvPr id="6" name="Picture 5" descr="methode-times-prodmigration-web-bin-c08b8003-9ee2-37bb-8e71-3fef79eb680f.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9635" y="2972090"/>
              <a:ext cx="2484957" cy="3727436"/>
            </a:xfrm>
            <a:prstGeom prst="rect">
              <a:avLst/>
            </a:prstGeom>
          </p:spPr>
        </p:pic>
        <p:pic>
          <p:nvPicPr>
            <p:cNvPr id="7" name="Picture 6" descr="4324973147_4f20305c86_b.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342177" y="1417638"/>
              <a:ext cx="2834640" cy="3121152"/>
            </a:xfrm>
            <a:prstGeom prst="rect">
              <a:avLst/>
            </a:prstGeom>
          </p:spPr>
        </p:pic>
        <p:pic>
          <p:nvPicPr>
            <p:cNvPr id="8" name="Picture 7" descr="51vg4C8OKtL._SX327_BO1,204,203,200_.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52346" y="3457864"/>
              <a:ext cx="2137288" cy="3241662"/>
            </a:xfrm>
            <a:prstGeom prst="rect">
              <a:avLst/>
            </a:prstGeom>
          </p:spPr>
        </p:pic>
        <p:pic>
          <p:nvPicPr>
            <p:cNvPr id="9" name="Picture 8" descr="9780421408609-uk-300.jpg"/>
            <p:cNvPicPr>
              <a:picLocks noChangeAspect="1"/>
            </p:cNvPicPr>
            <p:nvPr/>
          </p:nvPicPr>
          <p:blipFill rotWithShape="1">
            <a:blip r:embed="rId8">
              <a:extLst>
                <a:ext uri="{28A0092B-C50C-407E-A947-70E740481C1C}">
                  <a14:useLocalDpi xmlns:a14="http://schemas.microsoft.com/office/drawing/2010/main" val="0"/>
                </a:ext>
              </a:extLst>
            </a:blip>
            <a:srcRect b="55995"/>
            <a:stretch/>
          </p:blipFill>
          <p:spPr>
            <a:xfrm>
              <a:off x="8019645" y="1417639"/>
              <a:ext cx="2354947" cy="1554451"/>
            </a:xfrm>
            <a:prstGeom prst="rect">
              <a:avLst/>
            </a:prstGeom>
          </p:spPr>
        </p:pic>
      </p:grpSp>
      <p:sp>
        <p:nvSpPr>
          <p:cNvPr id="12" name="TextBox 11"/>
          <p:cNvSpPr txBox="1"/>
          <p:nvPr/>
        </p:nvSpPr>
        <p:spPr>
          <a:xfrm>
            <a:off x="1955539" y="43581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spTree>
    <p:extLst>
      <p:ext uri="{BB962C8B-B14F-4D97-AF65-F5344CB8AC3E}">
        <p14:creationId xmlns:p14="http://schemas.microsoft.com/office/powerpoint/2010/main" val="3969694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327608" y="1358591"/>
            <a:ext cx="8004932" cy="4291869"/>
            <a:chOff x="1981201" y="1711436"/>
            <a:chExt cx="8524876" cy="5146565"/>
          </a:xfrm>
        </p:grpSpPr>
        <p:pic>
          <p:nvPicPr>
            <p:cNvPr id="4" name="Picture 3" descr="_38775981_stephenlawrence23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7736" y="1715927"/>
              <a:ext cx="3022600" cy="2260601"/>
            </a:xfrm>
            <a:prstGeom prst="rect">
              <a:avLst/>
            </a:prstGeom>
          </p:spPr>
        </p:pic>
        <p:pic>
          <p:nvPicPr>
            <p:cNvPr id="5" name="Picture 4" descr="_47551824_placards_gray511.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1201" y="4183500"/>
              <a:ext cx="4009135" cy="2674501"/>
            </a:xfrm>
            <a:prstGeom prst="rect">
              <a:avLst/>
            </a:prstGeom>
          </p:spPr>
        </p:pic>
        <p:pic>
          <p:nvPicPr>
            <p:cNvPr id="6" name="Picture 5" descr="Brixton-Riot-95_530x330-2.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0668" y="4183499"/>
              <a:ext cx="4295409" cy="2674500"/>
            </a:xfrm>
            <a:prstGeom prst="rect">
              <a:avLst/>
            </a:prstGeom>
            <a:ln>
              <a:solidFill>
                <a:schemeClr val="tx1"/>
              </a:solidFill>
            </a:ln>
          </p:spPr>
        </p:pic>
        <p:pic>
          <p:nvPicPr>
            <p:cNvPr id="7" name="Picture 6" descr="fantazia-rave.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10668" y="1711436"/>
              <a:ext cx="3395394" cy="2263595"/>
            </a:xfrm>
            <a:prstGeom prst="rect">
              <a:avLst/>
            </a:prstGeom>
            <a:ln>
              <a:solidFill>
                <a:schemeClr val="tx1"/>
              </a:solidFill>
            </a:ln>
          </p:spPr>
        </p:pic>
      </p:grpSp>
      <p:sp>
        <p:nvSpPr>
          <p:cNvPr id="10" name="TextBox 9"/>
          <p:cNvSpPr txBox="1"/>
          <p:nvPr/>
        </p:nvSpPr>
        <p:spPr>
          <a:xfrm>
            <a:off x="1951760" y="302171"/>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spTree>
    <p:extLst>
      <p:ext uri="{BB962C8B-B14F-4D97-AF65-F5344CB8AC3E}">
        <p14:creationId xmlns:p14="http://schemas.microsoft.com/office/powerpoint/2010/main" val="471168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intchdbpict0000004956902.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27791" y="3372079"/>
            <a:ext cx="2394059" cy="2311150"/>
          </a:xfrm>
          <a:prstGeom prst="rect">
            <a:avLst/>
          </a:prstGeom>
          <a:ln>
            <a:solidFill>
              <a:schemeClr val="tx1"/>
            </a:solidFill>
          </a:ln>
        </p:spPr>
      </p:pic>
      <p:grpSp>
        <p:nvGrpSpPr>
          <p:cNvPr id="4" name="Group 3"/>
          <p:cNvGrpSpPr/>
          <p:nvPr/>
        </p:nvGrpSpPr>
        <p:grpSpPr>
          <a:xfrm>
            <a:off x="1568330" y="1116500"/>
            <a:ext cx="8919223" cy="4424386"/>
            <a:chOff x="2013865" y="570097"/>
            <a:chExt cx="7892363" cy="5995966"/>
          </a:xfrm>
        </p:grpSpPr>
        <p:pic>
          <p:nvPicPr>
            <p:cNvPr id="5" name="Picture 4" descr="londonriots2011c.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13865" y="3532800"/>
              <a:ext cx="3264297" cy="3033263"/>
            </a:xfrm>
            <a:prstGeom prst="rect">
              <a:avLst/>
            </a:prstGeom>
            <a:ln>
              <a:solidFill>
                <a:schemeClr val="tx1"/>
              </a:solidFill>
            </a:ln>
          </p:spPr>
        </p:pic>
        <p:pic>
          <p:nvPicPr>
            <p:cNvPr id="7" name="Picture 6" descr="10_policemarch_r_w.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19947" y="853882"/>
              <a:ext cx="3121152" cy="1755648"/>
            </a:xfrm>
            <a:prstGeom prst="rect">
              <a:avLst/>
            </a:prstGeom>
            <a:ln>
              <a:solidFill>
                <a:schemeClr val="tx1"/>
              </a:solidFill>
            </a:ln>
          </p:spPr>
        </p:pic>
        <p:pic>
          <p:nvPicPr>
            <p:cNvPr id="8" name="Picture 7" descr="Keith-Palmer-fund-Westminster-terror-attack-JustGiving-policeman-stabbed-London-600151.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14232" y="570097"/>
              <a:ext cx="4091996" cy="2507998"/>
            </a:xfrm>
            <a:prstGeom prst="rect">
              <a:avLst/>
            </a:prstGeom>
            <a:ln>
              <a:solidFill>
                <a:schemeClr val="tx1"/>
              </a:solidFill>
            </a:ln>
          </p:spPr>
        </p:pic>
      </p:grpSp>
      <p:pic>
        <p:nvPicPr>
          <p:cNvPr id="9" name="Picture 8" descr="pcsos2002.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92303" y="3654920"/>
            <a:ext cx="2576843" cy="1459060"/>
          </a:xfrm>
          <a:prstGeom prst="rect">
            <a:avLst/>
          </a:prstGeom>
        </p:spPr>
      </p:pic>
      <p:sp>
        <p:nvSpPr>
          <p:cNvPr id="11" name="TextBox 10"/>
          <p:cNvSpPr txBox="1"/>
          <p:nvPr/>
        </p:nvSpPr>
        <p:spPr>
          <a:xfrm>
            <a:off x="1990933" y="252043"/>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spTree>
    <p:extLst>
      <p:ext uri="{BB962C8B-B14F-4D97-AF65-F5344CB8AC3E}">
        <p14:creationId xmlns:p14="http://schemas.microsoft.com/office/powerpoint/2010/main" val="194172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84264" y="643797"/>
            <a:ext cx="8223469" cy="4968727"/>
            <a:chOff x="3934031" y="352568"/>
            <a:chExt cx="4615776" cy="6318485"/>
          </a:xfrm>
        </p:grpSpPr>
        <p:pic>
          <p:nvPicPr>
            <p:cNvPr id="4" name="Picture 3" descr="vision-cov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4031" y="352568"/>
              <a:ext cx="4615776" cy="6318485"/>
            </a:xfrm>
            <a:prstGeom prst="rect">
              <a:avLst/>
            </a:prstGeom>
          </p:spPr>
        </p:pic>
        <p:sp>
          <p:nvSpPr>
            <p:cNvPr id="5" name="Rectangle 4"/>
            <p:cNvSpPr/>
            <p:nvPr/>
          </p:nvSpPr>
          <p:spPr>
            <a:xfrm>
              <a:off x="3977807" y="1304164"/>
              <a:ext cx="4572000" cy="1934581"/>
            </a:xfrm>
            <a:prstGeom prst="rect">
              <a:avLst/>
            </a:prstGeom>
          </p:spPr>
          <p:txBody>
            <a:bodyPr>
              <a:spAutoFit/>
            </a:bodyPr>
            <a:lstStyle/>
            <a:p>
              <a:r>
                <a:rPr lang="en-GB" dirty="0"/>
                <a:t>The mission is:</a:t>
              </a:r>
            </a:p>
            <a:p>
              <a:r>
                <a:rPr lang="en-GB" dirty="0"/>
                <a:t>To make communities safer by upholding the law fairly and  firmly; preventing crime and antisocial behaviour; keeping the peace; protecting and reassuring communities; investigating crime and bringing offenders to justice.</a:t>
              </a:r>
              <a:endParaRPr lang="en-US" dirty="0"/>
            </a:p>
          </p:txBody>
        </p:sp>
      </p:grpSp>
    </p:spTree>
    <p:extLst>
      <p:ext uri="{BB962C8B-B14F-4D97-AF65-F5344CB8AC3E}">
        <p14:creationId xmlns:p14="http://schemas.microsoft.com/office/powerpoint/2010/main" val="3580044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4051" y="722499"/>
            <a:ext cx="8280920" cy="584775"/>
          </a:xfrm>
          <a:prstGeom prst="rect">
            <a:avLst/>
          </a:prstGeom>
          <a:solidFill>
            <a:srgbClr val="002060"/>
          </a:solidFill>
        </p:spPr>
        <p:txBody>
          <a:bodyPr wrap="square" rtlCol="0">
            <a:spAutoFit/>
          </a:bodyPr>
          <a:lstStyle/>
          <a:p>
            <a:pPr algn="ctr"/>
            <a:r>
              <a:rPr lang="en-GB" sz="3200" b="1" dirty="0">
                <a:solidFill>
                  <a:schemeClr val="bg1"/>
                </a:solidFill>
              </a:rPr>
              <a:t>The Role of a Police Officer</a:t>
            </a:r>
          </a:p>
        </p:txBody>
      </p:sp>
      <p:pic>
        <p:nvPicPr>
          <p:cNvPr id="6" name="Picture 5">
            <a:hlinkClick r:id="rId3"/>
          </p:cNvPr>
          <p:cNvPicPr>
            <a:picLocks noChangeAspect="1"/>
          </p:cNvPicPr>
          <p:nvPr/>
        </p:nvPicPr>
        <p:blipFill rotWithShape="1">
          <a:blip r:embed="rId4"/>
          <a:srcRect l="10619" r="9278"/>
          <a:stretch/>
        </p:blipFill>
        <p:spPr>
          <a:xfrm>
            <a:off x="10383419" y="4178091"/>
            <a:ext cx="1511818" cy="1158875"/>
          </a:xfrm>
          <a:prstGeom prst="rect">
            <a:avLst/>
          </a:prstGeom>
        </p:spPr>
      </p:pic>
      <p:pic>
        <p:nvPicPr>
          <p:cNvPr id="7" name="Picture 6"/>
          <p:cNvPicPr>
            <a:picLocks noChangeAspect="1"/>
          </p:cNvPicPr>
          <p:nvPr/>
        </p:nvPicPr>
        <p:blipFill>
          <a:blip r:embed="rId5"/>
          <a:stretch>
            <a:fillRect/>
          </a:stretch>
        </p:blipFill>
        <p:spPr>
          <a:xfrm>
            <a:off x="2951261" y="1803191"/>
            <a:ext cx="6286500" cy="3533775"/>
          </a:xfrm>
          <a:prstGeom prst="rect">
            <a:avLst/>
          </a:prstGeom>
          <a:ln>
            <a:solidFill>
              <a:schemeClr val="tx1"/>
            </a:solidFill>
          </a:ln>
        </p:spPr>
      </p:pic>
    </p:spTree>
    <p:extLst>
      <p:ext uri="{BB962C8B-B14F-4D97-AF65-F5344CB8AC3E}">
        <p14:creationId xmlns:p14="http://schemas.microsoft.com/office/powerpoint/2010/main" val="441947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p:cNvPicPr>
          <p:nvPr/>
        </p:nvPicPr>
        <p:blipFill rotWithShape="1">
          <a:blip r:embed="rId3">
            <a:extLst>
              <a:ext uri="{28A0092B-C50C-407E-A947-70E740481C1C}">
                <a14:useLocalDpi xmlns:a14="http://schemas.microsoft.com/office/drawing/2010/main" val="0"/>
              </a:ext>
            </a:extLst>
          </a:blip>
          <a:stretch/>
        </p:blipFill>
        <p:spPr>
          <a:xfrm>
            <a:off x="1954051" y="1455411"/>
            <a:ext cx="8280920" cy="3947178"/>
          </a:xfrm>
          <a:prstGeom prst="rect">
            <a:avLst/>
          </a:prstGeom>
        </p:spPr>
      </p:pic>
      <p:sp>
        <p:nvSpPr>
          <p:cNvPr id="6" name="TextBox 5"/>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Structure</a:t>
            </a:r>
          </a:p>
        </p:txBody>
      </p:sp>
    </p:spTree>
    <p:extLst>
      <p:ext uri="{BB962C8B-B14F-4D97-AF65-F5344CB8AC3E}">
        <p14:creationId xmlns:p14="http://schemas.microsoft.com/office/powerpoint/2010/main" val="2571126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6735" y="1935776"/>
            <a:ext cx="3287361" cy="230706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Content Placeholder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97632" y="4450347"/>
            <a:ext cx="2965565" cy="1235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a:stretch>
            <a:fillRect/>
          </a:stretch>
        </p:blipFill>
        <p:spPr>
          <a:xfrm>
            <a:off x="9012555" y="3543150"/>
            <a:ext cx="2143125" cy="2143125"/>
          </a:xfrm>
          <a:prstGeom prst="rect">
            <a:avLst/>
          </a:prstGeom>
        </p:spPr>
      </p:pic>
      <p:pic>
        <p:nvPicPr>
          <p:cNvPr id="8" name="Picture 7"/>
          <p:cNvPicPr>
            <a:picLocks noChangeAspect="1"/>
          </p:cNvPicPr>
          <p:nvPr/>
        </p:nvPicPr>
        <p:blipFill>
          <a:blip r:embed="rId6"/>
          <a:stretch>
            <a:fillRect/>
          </a:stretch>
        </p:blipFill>
        <p:spPr>
          <a:xfrm>
            <a:off x="6462990" y="2259005"/>
            <a:ext cx="2314266" cy="3257115"/>
          </a:xfrm>
          <a:prstGeom prst="rect">
            <a:avLst/>
          </a:prstGeom>
          <a:ln>
            <a:solidFill>
              <a:schemeClr val="tx1"/>
            </a:solidFill>
          </a:ln>
        </p:spPr>
      </p:pic>
      <p:sp>
        <p:nvSpPr>
          <p:cNvPr id="9" name="TextBox 8"/>
          <p:cNvSpPr txBox="1"/>
          <p:nvPr/>
        </p:nvSpPr>
        <p:spPr>
          <a:xfrm>
            <a:off x="1954051" y="67550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Crime Commissioner</a:t>
            </a:r>
          </a:p>
        </p:txBody>
      </p:sp>
    </p:spTree>
    <p:extLst>
      <p:ext uri="{BB962C8B-B14F-4D97-AF65-F5344CB8AC3E}">
        <p14:creationId xmlns:p14="http://schemas.microsoft.com/office/powerpoint/2010/main" val="1511738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801" y="1506834"/>
            <a:ext cx="9448800" cy="1493358"/>
          </a:xfrm>
          <a:prstGeom prst="rect">
            <a:avLst/>
          </a:prstGeom>
        </p:spPr>
        <p:txBody>
          <a:bodyPr wrap="square">
            <a:spAutoFit/>
          </a:bodyPr>
          <a:lstStyle/>
          <a:p>
            <a:pPr algn="ctr">
              <a:lnSpc>
                <a:spcPct val="150000"/>
              </a:lnSpc>
            </a:pPr>
            <a:r>
              <a:rPr lang="en-GB" sz="3200" b="1" dirty="0"/>
              <a:t>Roles and responsibilities of those charged with ensuring that the police deliver a professional service. </a:t>
            </a:r>
          </a:p>
        </p:txBody>
      </p:sp>
      <p:sp>
        <p:nvSpPr>
          <p:cNvPr id="5" name="TextBox 4"/>
          <p:cNvSpPr txBox="1"/>
          <p:nvPr/>
        </p:nvSpPr>
        <p:spPr>
          <a:xfrm>
            <a:off x="1904741" y="69645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Regulations</a:t>
            </a:r>
          </a:p>
        </p:txBody>
      </p:sp>
      <p:pic>
        <p:nvPicPr>
          <p:cNvPr id="6" name="Picture 5"/>
          <p:cNvPicPr>
            <a:picLocks noChangeAspect="1"/>
          </p:cNvPicPr>
          <p:nvPr/>
        </p:nvPicPr>
        <p:blipFill>
          <a:blip r:embed="rId3"/>
          <a:stretch>
            <a:fillRect/>
          </a:stretch>
        </p:blipFill>
        <p:spPr>
          <a:xfrm>
            <a:off x="2817910" y="3225800"/>
            <a:ext cx="6553200" cy="2525068"/>
          </a:xfrm>
          <a:prstGeom prst="rect">
            <a:avLst/>
          </a:prstGeom>
        </p:spPr>
      </p:pic>
    </p:spTree>
    <p:extLst>
      <p:ext uri="{BB962C8B-B14F-4D97-AF65-F5344CB8AC3E}">
        <p14:creationId xmlns:p14="http://schemas.microsoft.com/office/powerpoint/2010/main" val="396136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410583" y="1622022"/>
            <a:ext cx="3667125" cy="1247775"/>
          </a:xfrm>
          <a:prstGeom prst="rect">
            <a:avLst/>
          </a:prstGeom>
        </p:spPr>
      </p:pic>
      <p:pic>
        <p:nvPicPr>
          <p:cNvPr id="9" name="Picture 8"/>
          <p:cNvPicPr>
            <a:picLocks noChangeAspect="1"/>
          </p:cNvPicPr>
          <p:nvPr/>
        </p:nvPicPr>
        <p:blipFill>
          <a:blip r:embed="rId4"/>
          <a:stretch>
            <a:fillRect/>
          </a:stretch>
        </p:blipFill>
        <p:spPr>
          <a:xfrm>
            <a:off x="1284459" y="3887300"/>
            <a:ext cx="2733675" cy="1133475"/>
          </a:xfrm>
          <a:prstGeom prst="rect">
            <a:avLst/>
          </a:prstGeom>
        </p:spPr>
      </p:pic>
      <p:pic>
        <p:nvPicPr>
          <p:cNvPr id="10" name="Picture 9"/>
          <p:cNvPicPr>
            <a:picLocks noChangeAspect="1"/>
          </p:cNvPicPr>
          <p:nvPr/>
        </p:nvPicPr>
        <p:blipFill>
          <a:blip r:embed="rId5"/>
          <a:stretch>
            <a:fillRect/>
          </a:stretch>
        </p:blipFill>
        <p:spPr>
          <a:xfrm>
            <a:off x="5717200" y="1453073"/>
            <a:ext cx="2853103" cy="2853103"/>
          </a:xfrm>
          <a:prstGeom prst="rect">
            <a:avLst/>
          </a:prstGeom>
        </p:spPr>
      </p:pic>
      <p:pic>
        <p:nvPicPr>
          <p:cNvPr id="12" name="Picture 11"/>
          <p:cNvPicPr>
            <a:picLocks noChangeAspect="1"/>
          </p:cNvPicPr>
          <p:nvPr/>
        </p:nvPicPr>
        <p:blipFill>
          <a:blip r:embed="rId6"/>
          <a:stretch>
            <a:fillRect/>
          </a:stretch>
        </p:blipFill>
        <p:spPr>
          <a:xfrm>
            <a:off x="5880519" y="4153338"/>
            <a:ext cx="4772025" cy="952500"/>
          </a:xfrm>
          <a:prstGeom prst="rect">
            <a:avLst/>
          </a:prstGeom>
        </p:spPr>
      </p:pic>
      <p:pic>
        <p:nvPicPr>
          <p:cNvPr id="13" name="Picture 12"/>
          <p:cNvPicPr>
            <a:picLocks noChangeAspect="1"/>
          </p:cNvPicPr>
          <p:nvPr/>
        </p:nvPicPr>
        <p:blipFill>
          <a:blip r:embed="rId7"/>
          <a:stretch>
            <a:fillRect/>
          </a:stretch>
        </p:blipFill>
        <p:spPr>
          <a:xfrm>
            <a:off x="8578780" y="1445809"/>
            <a:ext cx="2867025" cy="1600200"/>
          </a:xfrm>
          <a:prstGeom prst="rect">
            <a:avLst/>
          </a:prstGeom>
        </p:spPr>
      </p:pic>
      <p:sp>
        <p:nvSpPr>
          <p:cNvPr id="11" name="TextBox 10"/>
          <p:cNvSpPr txBox="1"/>
          <p:nvPr/>
        </p:nvSpPr>
        <p:spPr>
          <a:xfrm>
            <a:off x="1954051" y="530526"/>
            <a:ext cx="8280920" cy="584775"/>
          </a:xfrm>
          <a:prstGeom prst="rect">
            <a:avLst/>
          </a:prstGeom>
          <a:solidFill>
            <a:srgbClr val="002060"/>
          </a:solidFill>
        </p:spPr>
        <p:txBody>
          <a:bodyPr wrap="square" rtlCol="0">
            <a:spAutoFit/>
          </a:bodyPr>
          <a:lstStyle/>
          <a:p>
            <a:pPr algn="ctr"/>
            <a:r>
              <a:rPr lang="en-GB" sz="3200" b="1" dirty="0">
                <a:solidFill>
                  <a:schemeClr val="bg1"/>
                </a:solidFill>
              </a:rPr>
              <a:t>Organisations</a:t>
            </a:r>
          </a:p>
        </p:txBody>
      </p:sp>
    </p:spTree>
    <p:extLst>
      <p:ext uri="{BB962C8B-B14F-4D97-AF65-F5344CB8AC3E}">
        <p14:creationId xmlns:p14="http://schemas.microsoft.com/office/powerpoint/2010/main" val="154523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54051" y="530526"/>
            <a:ext cx="8280920" cy="584775"/>
          </a:xfrm>
          <a:prstGeom prst="rect">
            <a:avLst/>
          </a:prstGeom>
          <a:solidFill>
            <a:srgbClr val="002060"/>
          </a:solidFill>
        </p:spPr>
        <p:txBody>
          <a:bodyPr wrap="square" rtlCol="0">
            <a:spAutoFit/>
          </a:bodyPr>
          <a:lstStyle/>
          <a:p>
            <a:pPr algn="ctr"/>
            <a:r>
              <a:rPr lang="en-GB" sz="3200" b="1" dirty="0">
                <a:solidFill>
                  <a:schemeClr val="bg1"/>
                </a:solidFill>
              </a:rPr>
              <a:t>Organisations</a:t>
            </a:r>
          </a:p>
        </p:txBody>
      </p:sp>
      <p:pic>
        <p:nvPicPr>
          <p:cNvPr id="5" name="Picture 4"/>
          <p:cNvPicPr>
            <a:picLocks noChangeAspect="1"/>
          </p:cNvPicPr>
          <p:nvPr/>
        </p:nvPicPr>
        <p:blipFill>
          <a:blip r:embed="rId3"/>
          <a:stretch>
            <a:fillRect/>
          </a:stretch>
        </p:blipFill>
        <p:spPr>
          <a:xfrm>
            <a:off x="834863" y="1304925"/>
            <a:ext cx="2238375" cy="2038350"/>
          </a:xfrm>
          <a:prstGeom prst="rect">
            <a:avLst/>
          </a:prstGeom>
        </p:spPr>
      </p:pic>
      <p:pic>
        <p:nvPicPr>
          <p:cNvPr id="6" name="Picture 5"/>
          <p:cNvPicPr>
            <a:picLocks noChangeAspect="1"/>
          </p:cNvPicPr>
          <p:nvPr/>
        </p:nvPicPr>
        <p:blipFill>
          <a:blip r:embed="rId4"/>
          <a:stretch>
            <a:fillRect/>
          </a:stretch>
        </p:blipFill>
        <p:spPr>
          <a:xfrm>
            <a:off x="9052307" y="1115301"/>
            <a:ext cx="2716143" cy="2716143"/>
          </a:xfrm>
          <a:prstGeom prst="rect">
            <a:avLst/>
          </a:prstGeom>
        </p:spPr>
      </p:pic>
      <p:pic>
        <p:nvPicPr>
          <p:cNvPr id="8" name="Picture 7"/>
          <p:cNvPicPr>
            <a:picLocks noChangeAspect="1"/>
          </p:cNvPicPr>
          <p:nvPr/>
        </p:nvPicPr>
        <p:blipFill>
          <a:blip r:embed="rId5"/>
          <a:stretch>
            <a:fillRect/>
          </a:stretch>
        </p:blipFill>
        <p:spPr>
          <a:xfrm>
            <a:off x="480343" y="3733040"/>
            <a:ext cx="3763328" cy="1706494"/>
          </a:xfrm>
          <a:prstGeom prst="rect">
            <a:avLst/>
          </a:prstGeom>
        </p:spPr>
      </p:pic>
      <p:pic>
        <p:nvPicPr>
          <p:cNvPr id="14" name="Picture 13"/>
          <p:cNvPicPr>
            <a:picLocks noChangeAspect="1"/>
          </p:cNvPicPr>
          <p:nvPr/>
        </p:nvPicPr>
        <p:blipFill>
          <a:blip r:embed="rId6"/>
          <a:stretch>
            <a:fillRect/>
          </a:stretch>
        </p:blipFill>
        <p:spPr>
          <a:xfrm>
            <a:off x="8037869" y="4064337"/>
            <a:ext cx="3419475" cy="1333500"/>
          </a:xfrm>
          <a:prstGeom prst="rect">
            <a:avLst/>
          </a:prstGeom>
        </p:spPr>
      </p:pic>
      <p:pic>
        <p:nvPicPr>
          <p:cNvPr id="15" name="Picture 14"/>
          <p:cNvPicPr>
            <a:picLocks noChangeAspect="1"/>
          </p:cNvPicPr>
          <p:nvPr/>
        </p:nvPicPr>
        <p:blipFill>
          <a:blip r:embed="rId7"/>
          <a:stretch>
            <a:fillRect/>
          </a:stretch>
        </p:blipFill>
        <p:spPr>
          <a:xfrm>
            <a:off x="4776897" y="1533583"/>
            <a:ext cx="2571750" cy="1781175"/>
          </a:xfrm>
          <a:prstGeom prst="rect">
            <a:avLst/>
          </a:prstGeom>
        </p:spPr>
      </p:pic>
    </p:spTree>
    <p:extLst>
      <p:ext uri="{BB962C8B-B14F-4D97-AF65-F5344CB8AC3E}">
        <p14:creationId xmlns:p14="http://schemas.microsoft.com/office/powerpoint/2010/main" val="3813080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txBox="1">
            <a:spLocks/>
          </p:cNvSpPr>
          <p:nvPr/>
        </p:nvSpPr>
        <p:spPr>
          <a:xfrm>
            <a:off x="629585" y="1660386"/>
            <a:ext cx="10929851" cy="1143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200" b="1" dirty="0"/>
              <a:t>Without the co-operation of the public we cannot continue </a:t>
            </a:r>
          </a:p>
          <a:p>
            <a:pPr marL="0" indent="0" algn="ctr">
              <a:buNone/>
            </a:pPr>
            <a:r>
              <a:rPr lang="en-US" sz="3200" b="1" dirty="0"/>
              <a:t>to police our communities</a:t>
            </a:r>
          </a:p>
        </p:txBody>
      </p:sp>
      <p:sp>
        <p:nvSpPr>
          <p:cNvPr id="5" name="TextBox 4"/>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by Consent</a:t>
            </a:r>
          </a:p>
        </p:txBody>
      </p:sp>
      <p:pic>
        <p:nvPicPr>
          <p:cNvPr id="6" name="Picture 5"/>
          <p:cNvPicPr>
            <a:picLocks noChangeAspect="1"/>
          </p:cNvPicPr>
          <p:nvPr/>
        </p:nvPicPr>
        <p:blipFill rotWithShape="1">
          <a:blip r:embed="rId3"/>
          <a:srcRect l="11547" t="17727" b="10472"/>
          <a:stretch/>
        </p:blipFill>
        <p:spPr>
          <a:xfrm>
            <a:off x="3406872" y="3485167"/>
            <a:ext cx="5375275" cy="2590800"/>
          </a:xfrm>
          <a:prstGeom prst="rect">
            <a:avLst/>
          </a:prstGeom>
        </p:spPr>
      </p:pic>
    </p:spTree>
    <p:extLst>
      <p:ext uri="{BB962C8B-B14F-4D97-AF65-F5344CB8AC3E}">
        <p14:creationId xmlns:p14="http://schemas.microsoft.com/office/powerpoint/2010/main" val="266820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39" y="2228671"/>
            <a:ext cx="8280920" cy="1200329"/>
          </a:xfrm>
          <a:prstGeom prst="rect">
            <a:avLst/>
          </a:prstGeom>
          <a:solidFill>
            <a:srgbClr val="002060"/>
          </a:solidFill>
        </p:spPr>
        <p:txBody>
          <a:bodyPr wrap="square" rtlCol="0">
            <a:spAutoFit/>
          </a:bodyPr>
          <a:lstStyle/>
          <a:p>
            <a:pPr algn="ctr"/>
            <a:r>
              <a:rPr lang="en-GB" sz="3600" b="1" dirty="0">
                <a:solidFill>
                  <a:schemeClr val="bg1"/>
                </a:solidFill>
              </a:rPr>
              <a:t>Difficulties Facing </a:t>
            </a:r>
          </a:p>
          <a:p>
            <a:pPr algn="ctr"/>
            <a:r>
              <a:rPr lang="en-GB" sz="3600" b="1" dirty="0">
                <a:solidFill>
                  <a:schemeClr val="bg1"/>
                </a:solidFill>
              </a:rPr>
              <a:t>Policing Today</a:t>
            </a:r>
          </a:p>
        </p:txBody>
      </p:sp>
      <p:pic>
        <p:nvPicPr>
          <p:cNvPr id="6" name="Picture 5">
            <a:hlinkClick r:id="rId3"/>
          </p:cNvPr>
          <p:cNvPicPr>
            <a:picLocks noChangeAspect="1"/>
          </p:cNvPicPr>
          <p:nvPr/>
        </p:nvPicPr>
        <p:blipFill rotWithShape="1">
          <a:blip r:embed="rId4"/>
          <a:srcRect l="10619" r="9278"/>
          <a:stretch/>
        </p:blipFill>
        <p:spPr>
          <a:xfrm>
            <a:off x="10383419" y="4178091"/>
            <a:ext cx="1511818" cy="1158875"/>
          </a:xfrm>
          <a:prstGeom prst="rect">
            <a:avLst/>
          </a:prstGeom>
        </p:spPr>
      </p:pic>
    </p:spTree>
    <p:extLst>
      <p:ext uri="{BB962C8B-B14F-4D97-AF65-F5344CB8AC3E}">
        <p14:creationId xmlns:p14="http://schemas.microsoft.com/office/powerpoint/2010/main" val="3013017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509340" y="2005892"/>
            <a:ext cx="5173318" cy="3615392"/>
          </a:xfrm>
          <a:prstGeom prst="rect">
            <a:avLst/>
          </a:prstGeom>
          <a:ln>
            <a:solidFill>
              <a:schemeClr val="tx1"/>
            </a:solidFill>
          </a:ln>
        </p:spPr>
      </p:pic>
      <p:sp>
        <p:nvSpPr>
          <p:cNvPr id="5" name="TextBox 4"/>
          <p:cNvSpPr txBox="1"/>
          <p:nvPr/>
        </p:nvSpPr>
        <p:spPr>
          <a:xfrm>
            <a:off x="685800" y="820917"/>
            <a:ext cx="10922000" cy="584775"/>
          </a:xfrm>
          <a:prstGeom prst="rect">
            <a:avLst/>
          </a:prstGeom>
          <a:solidFill>
            <a:srgbClr val="002060"/>
          </a:solidFill>
        </p:spPr>
        <p:txBody>
          <a:bodyPr wrap="square" rtlCol="0">
            <a:spAutoFit/>
          </a:bodyPr>
          <a:lstStyle/>
          <a:p>
            <a:pPr algn="ctr"/>
            <a:r>
              <a:rPr lang="en-GB" sz="3200" b="1" dirty="0">
                <a:solidFill>
                  <a:schemeClr val="bg1"/>
                </a:solidFill>
              </a:rPr>
              <a:t>What does it really mean to be a Police Constable</a:t>
            </a:r>
          </a:p>
        </p:txBody>
      </p:sp>
    </p:spTree>
    <p:extLst>
      <p:ext uri="{BB962C8B-B14F-4D97-AF65-F5344CB8AC3E}">
        <p14:creationId xmlns:p14="http://schemas.microsoft.com/office/powerpoint/2010/main" val="2940881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79698" y="1110107"/>
            <a:ext cx="5632602" cy="4108279"/>
          </a:xfrm>
          <a:prstGeom prst="rect">
            <a:avLst/>
          </a:prstGeom>
        </p:spPr>
      </p:pic>
    </p:spTree>
    <p:extLst>
      <p:ext uri="{BB962C8B-B14F-4D97-AF65-F5344CB8AC3E}">
        <p14:creationId xmlns:p14="http://schemas.microsoft.com/office/powerpoint/2010/main" val="63609539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{CB4AA6DF-12F4-0B49-A4DE-1EB1687DC4A6}tf16401369</Template>
  <TotalTime>1185</TotalTime>
  <Words>5826</Words>
  <Application>Microsoft Macintosh PowerPoint</Application>
  <PresentationFormat>Widescreen</PresentationFormat>
  <Paragraphs>412</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Microsoft Sans Serif</vt:lpstr>
      <vt:lpstr>Rockwell</vt:lpstr>
      <vt:lpstr>Tahoma</vt:lpstr>
      <vt:lpstr>Wingdings</vt: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Rhiannon Lloyd</cp:lastModifiedBy>
  <cp:revision>155</cp:revision>
  <cp:lastPrinted>2019-02-08T14:00:49Z</cp:lastPrinted>
  <dcterms:created xsi:type="dcterms:W3CDTF">2018-01-30T11:09:50Z</dcterms:created>
  <dcterms:modified xsi:type="dcterms:W3CDTF">2022-07-15T09:48:58Z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7658cf28-8fe2-47f6-8d82-10c445d90cc3</vt:lpwstr>
  </property>
  <property fmtid="{D5CDD505-2E9C-101B-9397-08002B2CF9AE}" pid="3" name="Classification">
    <vt:lpwstr>OFFICIAL</vt:lpwstr>
  </property>
  <property fmtid="{D5CDD505-2E9C-101B-9397-08002B2CF9AE}" pid="4" name="Visibility">
    <vt:lpwstr>NOT VISIBLE</vt:lpwstr>
  </property>
</Properties>
</file>