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5" d="100"/>
          <a:sy n="75" d="100"/>
        </p:scale>
        <p:origin x="97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77CF96-F23C-4A28-B990-5127F071102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8E04140-7545-4CAE-9296-639E08F002EF}">
      <dgm:prSet/>
      <dgm:spPr/>
      <dgm:t>
        <a:bodyPr/>
        <a:lstStyle/>
        <a:p>
          <a:r>
            <a:rPr lang="en-GB" b="1"/>
            <a:t>Empathy and Employee Wellbeing</a:t>
          </a:r>
          <a:endParaRPr lang="en-US"/>
        </a:p>
      </dgm:t>
    </dgm:pt>
    <dgm:pt modelId="{EC964413-9567-43A3-B4A0-59B5D86321A7}" type="parTrans" cxnId="{1BD25388-F914-44E0-BEBD-BA580BAA65B0}">
      <dgm:prSet/>
      <dgm:spPr/>
      <dgm:t>
        <a:bodyPr/>
        <a:lstStyle/>
        <a:p>
          <a:endParaRPr lang="en-US"/>
        </a:p>
      </dgm:t>
    </dgm:pt>
    <dgm:pt modelId="{5F0A50E8-4D3F-4DB4-8622-5651F824B6F3}" type="sibTrans" cxnId="{1BD25388-F914-44E0-BEBD-BA580BAA65B0}">
      <dgm:prSet/>
      <dgm:spPr/>
      <dgm:t>
        <a:bodyPr/>
        <a:lstStyle/>
        <a:p>
          <a:endParaRPr lang="en-US"/>
        </a:p>
      </dgm:t>
    </dgm:pt>
    <dgm:pt modelId="{7CB9F063-99BB-4275-991E-D865A4F3432E}">
      <dgm:prSet/>
      <dgm:spPr/>
      <dgm:t>
        <a:bodyPr/>
        <a:lstStyle/>
        <a:p>
          <a:r>
            <a:rPr lang="en-GB"/>
            <a:t>ASDA focuses on colleague wellbeing and employee support.</a:t>
          </a:r>
          <a:endParaRPr lang="en-US"/>
        </a:p>
      </dgm:t>
    </dgm:pt>
    <dgm:pt modelId="{A78B8B3F-6E87-47BA-82CF-1083ADB633AF}" type="parTrans" cxnId="{6477E2B8-BBA3-4AB4-BF4C-2A2E68BD8587}">
      <dgm:prSet/>
      <dgm:spPr/>
      <dgm:t>
        <a:bodyPr/>
        <a:lstStyle/>
        <a:p>
          <a:endParaRPr lang="en-US"/>
        </a:p>
      </dgm:t>
    </dgm:pt>
    <dgm:pt modelId="{88F4A6BA-1FE3-4282-90E6-BA3BD850D481}" type="sibTrans" cxnId="{6477E2B8-BBA3-4AB4-BF4C-2A2E68BD8587}">
      <dgm:prSet/>
      <dgm:spPr/>
      <dgm:t>
        <a:bodyPr/>
        <a:lstStyle/>
        <a:p>
          <a:endParaRPr lang="en-US"/>
        </a:p>
      </dgm:t>
    </dgm:pt>
    <dgm:pt modelId="{A4C5C22E-CA8E-4A76-B8EC-DE4C7D5201FA}">
      <dgm:prSet/>
      <dgm:spPr/>
      <dgm:t>
        <a:bodyPr/>
        <a:lstStyle/>
        <a:p>
          <a:r>
            <a:rPr lang="en-GB" b="1"/>
            <a:t>Application of EI</a:t>
          </a:r>
          <a:endParaRPr lang="en-US"/>
        </a:p>
      </dgm:t>
    </dgm:pt>
    <dgm:pt modelId="{24E15B29-9FD1-4917-BD99-5599A10730C7}" type="parTrans" cxnId="{8B8A0BC5-CC02-4D3F-98F8-B15B92DC68C5}">
      <dgm:prSet/>
      <dgm:spPr/>
      <dgm:t>
        <a:bodyPr/>
        <a:lstStyle/>
        <a:p>
          <a:endParaRPr lang="en-US"/>
        </a:p>
      </dgm:t>
    </dgm:pt>
    <dgm:pt modelId="{4719F2E3-66F4-445D-8D87-9EFB0A015DE7}" type="sibTrans" cxnId="{8B8A0BC5-CC02-4D3F-98F8-B15B92DC68C5}">
      <dgm:prSet/>
      <dgm:spPr/>
      <dgm:t>
        <a:bodyPr/>
        <a:lstStyle/>
        <a:p>
          <a:endParaRPr lang="en-US"/>
        </a:p>
      </dgm:t>
    </dgm:pt>
    <dgm:pt modelId="{171A751F-8A43-4104-993E-0A2775AA5C7D}">
      <dgm:prSet/>
      <dgm:spPr/>
      <dgm:t>
        <a:bodyPr/>
        <a:lstStyle/>
        <a:p>
          <a:r>
            <a:rPr lang="en-GB"/>
            <a:t>Managers use active listening. </a:t>
          </a:r>
          <a:endParaRPr lang="en-US"/>
        </a:p>
      </dgm:t>
    </dgm:pt>
    <dgm:pt modelId="{7977F71D-B8AB-406C-9F00-6806669B5DF0}" type="parTrans" cxnId="{B851957A-CE62-4588-A7AA-3421DFC3D5CF}">
      <dgm:prSet/>
      <dgm:spPr/>
      <dgm:t>
        <a:bodyPr/>
        <a:lstStyle/>
        <a:p>
          <a:endParaRPr lang="en-US"/>
        </a:p>
      </dgm:t>
    </dgm:pt>
    <dgm:pt modelId="{21EC0FC7-AFA4-4D99-A3FB-B0FFD74ECD66}" type="sibTrans" cxnId="{B851957A-CE62-4588-A7AA-3421DFC3D5CF}">
      <dgm:prSet/>
      <dgm:spPr/>
      <dgm:t>
        <a:bodyPr/>
        <a:lstStyle/>
        <a:p>
          <a:endParaRPr lang="en-US"/>
        </a:p>
      </dgm:t>
    </dgm:pt>
    <dgm:pt modelId="{3523AAE6-2D41-4F40-8517-6B565B4B1B27}">
      <dgm:prSet/>
      <dgm:spPr/>
      <dgm:t>
        <a:bodyPr/>
        <a:lstStyle/>
        <a:p>
          <a:r>
            <a:rPr lang="en-GB"/>
            <a:t>Employee wellbeing initiatives support morale. </a:t>
          </a:r>
          <a:endParaRPr lang="en-US"/>
        </a:p>
      </dgm:t>
    </dgm:pt>
    <dgm:pt modelId="{47854501-85D3-4A6D-AACC-9E347314766A}" type="parTrans" cxnId="{97A75213-622E-4699-90F4-61D4F7BD0B0A}">
      <dgm:prSet/>
      <dgm:spPr/>
      <dgm:t>
        <a:bodyPr/>
        <a:lstStyle/>
        <a:p>
          <a:endParaRPr lang="en-US"/>
        </a:p>
      </dgm:t>
    </dgm:pt>
    <dgm:pt modelId="{EC3C3B32-D2EF-4696-A756-1203C329D2B1}" type="sibTrans" cxnId="{97A75213-622E-4699-90F4-61D4F7BD0B0A}">
      <dgm:prSet/>
      <dgm:spPr/>
      <dgm:t>
        <a:bodyPr/>
        <a:lstStyle/>
        <a:p>
          <a:endParaRPr lang="en-US"/>
        </a:p>
      </dgm:t>
    </dgm:pt>
    <dgm:pt modelId="{00A01223-E78E-4FDA-9FFF-4AD4056946B6}">
      <dgm:prSet/>
      <dgm:spPr/>
      <dgm:t>
        <a:bodyPr/>
        <a:lstStyle/>
        <a:p>
          <a:r>
            <a:rPr lang="en-GB"/>
            <a:t>Flexible working practices enhance engagement. </a:t>
          </a:r>
          <a:endParaRPr lang="en-US"/>
        </a:p>
      </dgm:t>
    </dgm:pt>
    <dgm:pt modelId="{0BB9DD27-2C6D-4077-8473-FB434686D254}" type="parTrans" cxnId="{18F33560-E5AA-4470-8176-A9BF513EEE92}">
      <dgm:prSet/>
      <dgm:spPr/>
      <dgm:t>
        <a:bodyPr/>
        <a:lstStyle/>
        <a:p>
          <a:endParaRPr lang="en-US"/>
        </a:p>
      </dgm:t>
    </dgm:pt>
    <dgm:pt modelId="{3CD5123C-F7C9-4514-862F-471EDEBE0513}" type="sibTrans" cxnId="{18F33560-E5AA-4470-8176-A9BF513EEE92}">
      <dgm:prSet/>
      <dgm:spPr/>
      <dgm:t>
        <a:bodyPr/>
        <a:lstStyle/>
        <a:p>
          <a:endParaRPr lang="en-US"/>
        </a:p>
      </dgm:t>
    </dgm:pt>
    <dgm:pt modelId="{3BF3B93D-7F15-4714-8A26-1BD6B991AEDA}">
      <dgm:prSet/>
      <dgm:spPr/>
      <dgm:t>
        <a:bodyPr/>
        <a:lstStyle/>
        <a:p>
          <a:r>
            <a:rPr lang="en-GB" b="1"/>
            <a:t>Link to Maslow</a:t>
          </a:r>
          <a:endParaRPr lang="en-US"/>
        </a:p>
      </dgm:t>
    </dgm:pt>
    <dgm:pt modelId="{79C2FF2A-30E3-4A13-BDFA-F2BD76CD1373}" type="parTrans" cxnId="{3514042F-3583-4919-ADEB-F89B6CD7EEC5}">
      <dgm:prSet/>
      <dgm:spPr/>
      <dgm:t>
        <a:bodyPr/>
        <a:lstStyle/>
        <a:p>
          <a:endParaRPr lang="en-US"/>
        </a:p>
      </dgm:t>
    </dgm:pt>
    <dgm:pt modelId="{7C1DA3A7-E101-49BA-9CBB-4D7D27FB7FE7}" type="sibTrans" cxnId="{3514042F-3583-4919-ADEB-F89B6CD7EEC5}">
      <dgm:prSet/>
      <dgm:spPr/>
      <dgm:t>
        <a:bodyPr/>
        <a:lstStyle/>
        <a:p>
          <a:endParaRPr lang="en-US"/>
        </a:p>
      </dgm:t>
    </dgm:pt>
    <dgm:pt modelId="{A07E4AAB-9A75-4F87-B50E-46C601F91479}">
      <dgm:prSet/>
      <dgm:spPr/>
      <dgm:t>
        <a:bodyPr/>
        <a:lstStyle/>
        <a:p>
          <a:r>
            <a:rPr lang="en-GB"/>
            <a:t>Safety needs through job security. </a:t>
          </a:r>
          <a:endParaRPr lang="en-US"/>
        </a:p>
      </dgm:t>
    </dgm:pt>
    <dgm:pt modelId="{2D0D95BC-3D84-44F2-AFD3-3D2650F25F74}" type="parTrans" cxnId="{A8DE1852-4851-4325-A923-211EADE54009}">
      <dgm:prSet/>
      <dgm:spPr/>
      <dgm:t>
        <a:bodyPr/>
        <a:lstStyle/>
        <a:p>
          <a:endParaRPr lang="en-US"/>
        </a:p>
      </dgm:t>
    </dgm:pt>
    <dgm:pt modelId="{1E08F3DD-1AC4-437B-9E7B-A1A6D7C0FE08}" type="sibTrans" cxnId="{A8DE1852-4851-4325-A923-211EADE54009}">
      <dgm:prSet/>
      <dgm:spPr/>
      <dgm:t>
        <a:bodyPr/>
        <a:lstStyle/>
        <a:p>
          <a:endParaRPr lang="en-US"/>
        </a:p>
      </dgm:t>
    </dgm:pt>
    <dgm:pt modelId="{46F0C583-009C-4DE0-B471-32AD4DC74511}">
      <dgm:prSet/>
      <dgm:spPr/>
      <dgm:t>
        <a:bodyPr/>
        <a:lstStyle/>
        <a:p>
          <a:r>
            <a:rPr lang="en-GB"/>
            <a:t>Social needs through supportive workplace relationships. </a:t>
          </a:r>
          <a:endParaRPr lang="en-US"/>
        </a:p>
      </dgm:t>
    </dgm:pt>
    <dgm:pt modelId="{7FE4521A-20A2-46D1-AC4B-836A68ED1DA7}" type="parTrans" cxnId="{DF97C571-2FEA-4D82-8FEB-749ABDF41376}">
      <dgm:prSet/>
      <dgm:spPr/>
      <dgm:t>
        <a:bodyPr/>
        <a:lstStyle/>
        <a:p>
          <a:endParaRPr lang="en-US"/>
        </a:p>
      </dgm:t>
    </dgm:pt>
    <dgm:pt modelId="{776D550B-DF43-4568-BC36-6477BEC495D9}" type="sibTrans" cxnId="{DF97C571-2FEA-4D82-8FEB-749ABDF41376}">
      <dgm:prSet/>
      <dgm:spPr/>
      <dgm:t>
        <a:bodyPr/>
        <a:lstStyle/>
        <a:p>
          <a:endParaRPr lang="en-US"/>
        </a:p>
      </dgm:t>
    </dgm:pt>
    <dgm:pt modelId="{7ACF9621-0288-4A97-96AF-CA8B05D7DFA7}">
      <dgm:prSet/>
      <dgm:spPr/>
      <dgm:t>
        <a:bodyPr/>
        <a:lstStyle/>
        <a:p>
          <a:r>
            <a:rPr lang="en-GB" b="1"/>
            <a:t>Impact</a:t>
          </a:r>
          <a:endParaRPr lang="en-US"/>
        </a:p>
      </dgm:t>
    </dgm:pt>
    <dgm:pt modelId="{9FE14FEB-C0D5-4FE8-8C39-646F491F6032}" type="parTrans" cxnId="{3026BA6C-3BA4-4C81-A67D-2A873DCA99D3}">
      <dgm:prSet/>
      <dgm:spPr/>
      <dgm:t>
        <a:bodyPr/>
        <a:lstStyle/>
        <a:p>
          <a:endParaRPr lang="en-US"/>
        </a:p>
      </dgm:t>
    </dgm:pt>
    <dgm:pt modelId="{10A8F07A-88C0-4D6A-97E7-CCF4B7EE55DC}" type="sibTrans" cxnId="{3026BA6C-3BA4-4C81-A67D-2A873DCA99D3}">
      <dgm:prSet/>
      <dgm:spPr/>
      <dgm:t>
        <a:bodyPr/>
        <a:lstStyle/>
        <a:p>
          <a:endParaRPr lang="en-US"/>
        </a:p>
      </dgm:t>
    </dgm:pt>
    <dgm:pt modelId="{F1B22D47-699D-42A4-89C4-1F53E40E022D}">
      <dgm:prSet/>
      <dgm:spPr/>
      <dgm:t>
        <a:bodyPr/>
        <a:lstStyle/>
        <a:p>
          <a:r>
            <a:rPr lang="en-GB"/>
            <a:t>Improved employee motivation. </a:t>
          </a:r>
          <a:endParaRPr lang="en-US"/>
        </a:p>
      </dgm:t>
    </dgm:pt>
    <dgm:pt modelId="{F766476C-F19F-403D-A1D8-9FB39C30FAF3}" type="parTrans" cxnId="{3FE6CDB4-570A-4F86-8A16-0657319A2112}">
      <dgm:prSet/>
      <dgm:spPr/>
      <dgm:t>
        <a:bodyPr/>
        <a:lstStyle/>
        <a:p>
          <a:endParaRPr lang="en-US"/>
        </a:p>
      </dgm:t>
    </dgm:pt>
    <dgm:pt modelId="{478A83E9-50F0-4D93-94ED-1B5ED3F8F64E}" type="sibTrans" cxnId="{3FE6CDB4-570A-4F86-8A16-0657319A2112}">
      <dgm:prSet/>
      <dgm:spPr/>
      <dgm:t>
        <a:bodyPr/>
        <a:lstStyle/>
        <a:p>
          <a:endParaRPr lang="en-US"/>
        </a:p>
      </dgm:t>
    </dgm:pt>
    <dgm:pt modelId="{D30FE411-5A9D-4328-9CCE-93866A818AE5}">
      <dgm:prSet/>
      <dgm:spPr/>
      <dgm:t>
        <a:bodyPr/>
        <a:lstStyle/>
        <a:p>
          <a:r>
            <a:rPr lang="en-GB"/>
            <a:t>Better customer service outcomes (ASDA, 2023).</a:t>
          </a:r>
          <a:endParaRPr lang="en-US"/>
        </a:p>
      </dgm:t>
    </dgm:pt>
    <dgm:pt modelId="{043A15C8-E0EB-4B3B-A69B-2552A7390D74}" type="parTrans" cxnId="{7FE354CF-16FD-42B4-BEDD-7777DA928637}">
      <dgm:prSet/>
      <dgm:spPr/>
      <dgm:t>
        <a:bodyPr/>
        <a:lstStyle/>
        <a:p>
          <a:endParaRPr lang="en-US"/>
        </a:p>
      </dgm:t>
    </dgm:pt>
    <dgm:pt modelId="{94E93569-1A48-4F8D-8895-CAE043E61870}" type="sibTrans" cxnId="{7FE354CF-16FD-42B4-BEDD-7777DA928637}">
      <dgm:prSet/>
      <dgm:spPr/>
      <dgm:t>
        <a:bodyPr/>
        <a:lstStyle/>
        <a:p>
          <a:endParaRPr lang="en-US"/>
        </a:p>
      </dgm:t>
    </dgm:pt>
    <dgm:pt modelId="{2988E5AA-32F0-473D-B428-888855747C13}" type="pres">
      <dgm:prSet presAssocID="{6777CF96-F23C-4A28-B990-5127F0711027}" presName="vert0" presStyleCnt="0">
        <dgm:presLayoutVars>
          <dgm:dir/>
          <dgm:animOne val="branch"/>
          <dgm:animLvl val="lvl"/>
        </dgm:presLayoutVars>
      </dgm:prSet>
      <dgm:spPr/>
    </dgm:pt>
    <dgm:pt modelId="{23F0CEF2-1754-45E6-ACF1-C0665C451E7A}" type="pres">
      <dgm:prSet presAssocID="{D8E04140-7545-4CAE-9296-639E08F002EF}" presName="thickLine" presStyleLbl="alignNode1" presStyleIdx="0" presStyleCnt="12"/>
      <dgm:spPr/>
    </dgm:pt>
    <dgm:pt modelId="{14EB1678-4AE9-4C55-94CC-BF9E591EC7CE}" type="pres">
      <dgm:prSet presAssocID="{D8E04140-7545-4CAE-9296-639E08F002EF}" presName="horz1" presStyleCnt="0"/>
      <dgm:spPr/>
    </dgm:pt>
    <dgm:pt modelId="{BDADC1C4-DB04-497B-A241-74CE58100D4D}" type="pres">
      <dgm:prSet presAssocID="{D8E04140-7545-4CAE-9296-639E08F002EF}" presName="tx1" presStyleLbl="revTx" presStyleIdx="0" presStyleCnt="12"/>
      <dgm:spPr/>
    </dgm:pt>
    <dgm:pt modelId="{583A8A01-9DC2-42E2-B093-16B95DD15901}" type="pres">
      <dgm:prSet presAssocID="{D8E04140-7545-4CAE-9296-639E08F002EF}" presName="vert1" presStyleCnt="0"/>
      <dgm:spPr/>
    </dgm:pt>
    <dgm:pt modelId="{008825E4-F443-4FFD-B6ED-5F836338900B}" type="pres">
      <dgm:prSet presAssocID="{7CB9F063-99BB-4275-991E-D865A4F3432E}" presName="thickLine" presStyleLbl="alignNode1" presStyleIdx="1" presStyleCnt="12"/>
      <dgm:spPr/>
    </dgm:pt>
    <dgm:pt modelId="{816098C5-23D5-4C89-8A13-3B5D1D37256B}" type="pres">
      <dgm:prSet presAssocID="{7CB9F063-99BB-4275-991E-D865A4F3432E}" presName="horz1" presStyleCnt="0"/>
      <dgm:spPr/>
    </dgm:pt>
    <dgm:pt modelId="{0E8F9E6A-8128-45DA-8451-864590CAB54E}" type="pres">
      <dgm:prSet presAssocID="{7CB9F063-99BB-4275-991E-D865A4F3432E}" presName="tx1" presStyleLbl="revTx" presStyleIdx="1" presStyleCnt="12"/>
      <dgm:spPr/>
    </dgm:pt>
    <dgm:pt modelId="{93BBF6A2-89E2-40B1-AF85-FD1215C56DD4}" type="pres">
      <dgm:prSet presAssocID="{7CB9F063-99BB-4275-991E-D865A4F3432E}" presName="vert1" presStyleCnt="0"/>
      <dgm:spPr/>
    </dgm:pt>
    <dgm:pt modelId="{AE6A267E-7022-43E1-A7DD-C830C9A38175}" type="pres">
      <dgm:prSet presAssocID="{A4C5C22E-CA8E-4A76-B8EC-DE4C7D5201FA}" presName="thickLine" presStyleLbl="alignNode1" presStyleIdx="2" presStyleCnt="12"/>
      <dgm:spPr/>
    </dgm:pt>
    <dgm:pt modelId="{ADB43376-C32C-4937-9F0A-3FC0F9912F2A}" type="pres">
      <dgm:prSet presAssocID="{A4C5C22E-CA8E-4A76-B8EC-DE4C7D5201FA}" presName="horz1" presStyleCnt="0"/>
      <dgm:spPr/>
    </dgm:pt>
    <dgm:pt modelId="{CC3BBD8D-521B-4EA3-8ADD-F38385BF6127}" type="pres">
      <dgm:prSet presAssocID="{A4C5C22E-CA8E-4A76-B8EC-DE4C7D5201FA}" presName="tx1" presStyleLbl="revTx" presStyleIdx="2" presStyleCnt="12"/>
      <dgm:spPr/>
    </dgm:pt>
    <dgm:pt modelId="{203F3356-B494-4B91-B408-4DC8AF81E98C}" type="pres">
      <dgm:prSet presAssocID="{A4C5C22E-CA8E-4A76-B8EC-DE4C7D5201FA}" presName="vert1" presStyleCnt="0"/>
      <dgm:spPr/>
    </dgm:pt>
    <dgm:pt modelId="{01612FD2-D994-4E40-A8D8-8317EB2F10C4}" type="pres">
      <dgm:prSet presAssocID="{171A751F-8A43-4104-993E-0A2775AA5C7D}" presName="thickLine" presStyleLbl="alignNode1" presStyleIdx="3" presStyleCnt="12"/>
      <dgm:spPr/>
    </dgm:pt>
    <dgm:pt modelId="{A9474DD8-04A1-47F6-A0C0-B2D3F3BEDA49}" type="pres">
      <dgm:prSet presAssocID="{171A751F-8A43-4104-993E-0A2775AA5C7D}" presName="horz1" presStyleCnt="0"/>
      <dgm:spPr/>
    </dgm:pt>
    <dgm:pt modelId="{D5E84908-0818-4231-894B-7B26AA374C1F}" type="pres">
      <dgm:prSet presAssocID="{171A751F-8A43-4104-993E-0A2775AA5C7D}" presName="tx1" presStyleLbl="revTx" presStyleIdx="3" presStyleCnt="12"/>
      <dgm:spPr/>
    </dgm:pt>
    <dgm:pt modelId="{5CF4574C-66F3-4EC5-A837-E6E2032C3E2E}" type="pres">
      <dgm:prSet presAssocID="{171A751F-8A43-4104-993E-0A2775AA5C7D}" presName="vert1" presStyleCnt="0"/>
      <dgm:spPr/>
    </dgm:pt>
    <dgm:pt modelId="{7C83A103-BDC7-4E4B-AB57-5C8FAD867B6F}" type="pres">
      <dgm:prSet presAssocID="{3523AAE6-2D41-4F40-8517-6B565B4B1B27}" presName="thickLine" presStyleLbl="alignNode1" presStyleIdx="4" presStyleCnt="12"/>
      <dgm:spPr/>
    </dgm:pt>
    <dgm:pt modelId="{230B9F32-B6B8-4F11-BC4B-0DEFD80BC77A}" type="pres">
      <dgm:prSet presAssocID="{3523AAE6-2D41-4F40-8517-6B565B4B1B27}" presName="horz1" presStyleCnt="0"/>
      <dgm:spPr/>
    </dgm:pt>
    <dgm:pt modelId="{8F4A30BC-1DE4-4B31-B3EB-84C17A7B827D}" type="pres">
      <dgm:prSet presAssocID="{3523AAE6-2D41-4F40-8517-6B565B4B1B27}" presName="tx1" presStyleLbl="revTx" presStyleIdx="4" presStyleCnt="12"/>
      <dgm:spPr/>
    </dgm:pt>
    <dgm:pt modelId="{2CFC8DC7-FDB1-4CBE-B427-1924E9936EDA}" type="pres">
      <dgm:prSet presAssocID="{3523AAE6-2D41-4F40-8517-6B565B4B1B27}" presName="vert1" presStyleCnt="0"/>
      <dgm:spPr/>
    </dgm:pt>
    <dgm:pt modelId="{52ED7AEB-4565-4DF9-84E6-518C695D8CE5}" type="pres">
      <dgm:prSet presAssocID="{00A01223-E78E-4FDA-9FFF-4AD4056946B6}" presName="thickLine" presStyleLbl="alignNode1" presStyleIdx="5" presStyleCnt="12"/>
      <dgm:spPr/>
    </dgm:pt>
    <dgm:pt modelId="{3CC4D5C4-87B2-4D2B-8DC0-F35D88E7FADB}" type="pres">
      <dgm:prSet presAssocID="{00A01223-E78E-4FDA-9FFF-4AD4056946B6}" presName="horz1" presStyleCnt="0"/>
      <dgm:spPr/>
    </dgm:pt>
    <dgm:pt modelId="{48CA3F8A-7912-4EA2-9FF0-CE86086A0D19}" type="pres">
      <dgm:prSet presAssocID="{00A01223-E78E-4FDA-9FFF-4AD4056946B6}" presName="tx1" presStyleLbl="revTx" presStyleIdx="5" presStyleCnt="12"/>
      <dgm:spPr/>
    </dgm:pt>
    <dgm:pt modelId="{18388597-EAD4-4217-86FA-DBB34E3CAC12}" type="pres">
      <dgm:prSet presAssocID="{00A01223-E78E-4FDA-9FFF-4AD4056946B6}" presName="vert1" presStyleCnt="0"/>
      <dgm:spPr/>
    </dgm:pt>
    <dgm:pt modelId="{3AA10671-8FED-4FF1-8A18-F8DED515F7BE}" type="pres">
      <dgm:prSet presAssocID="{3BF3B93D-7F15-4714-8A26-1BD6B991AEDA}" presName="thickLine" presStyleLbl="alignNode1" presStyleIdx="6" presStyleCnt="12"/>
      <dgm:spPr/>
    </dgm:pt>
    <dgm:pt modelId="{B033DBE5-5B38-48D2-BB2F-CE071C4F38F5}" type="pres">
      <dgm:prSet presAssocID="{3BF3B93D-7F15-4714-8A26-1BD6B991AEDA}" presName="horz1" presStyleCnt="0"/>
      <dgm:spPr/>
    </dgm:pt>
    <dgm:pt modelId="{0E13D5A5-D9D4-4903-A4C1-7B2558E1A632}" type="pres">
      <dgm:prSet presAssocID="{3BF3B93D-7F15-4714-8A26-1BD6B991AEDA}" presName="tx1" presStyleLbl="revTx" presStyleIdx="6" presStyleCnt="12"/>
      <dgm:spPr/>
    </dgm:pt>
    <dgm:pt modelId="{461C3400-0562-4FB9-AF44-5797CD9ACFF8}" type="pres">
      <dgm:prSet presAssocID="{3BF3B93D-7F15-4714-8A26-1BD6B991AEDA}" presName="vert1" presStyleCnt="0"/>
      <dgm:spPr/>
    </dgm:pt>
    <dgm:pt modelId="{8C4010AA-21AE-4645-A65F-F326384FF8F0}" type="pres">
      <dgm:prSet presAssocID="{A07E4AAB-9A75-4F87-B50E-46C601F91479}" presName="thickLine" presStyleLbl="alignNode1" presStyleIdx="7" presStyleCnt="12"/>
      <dgm:spPr/>
    </dgm:pt>
    <dgm:pt modelId="{D9EE163B-E34D-466D-815D-A9FDF88B8003}" type="pres">
      <dgm:prSet presAssocID="{A07E4AAB-9A75-4F87-B50E-46C601F91479}" presName="horz1" presStyleCnt="0"/>
      <dgm:spPr/>
    </dgm:pt>
    <dgm:pt modelId="{4380096D-6345-44B7-BF3A-43EC8B073BBA}" type="pres">
      <dgm:prSet presAssocID="{A07E4AAB-9A75-4F87-B50E-46C601F91479}" presName="tx1" presStyleLbl="revTx" presStyleIdx="7" presStyleCnt="12"/>
      <dgm:spPr/>
    </dgm:pt>
    <dgm:pt modelId="{46D3C78B-F594-4B13-8B3E-D3C821ECFF36}" type="pres">
      <dgm:prSet presAssocID="{A07E4AAB-9A75-4F87-B50E-46C601F91479}" presName="vert1" presStyleCnt="0"/>
      <dgm:spPr/>
    </dgm:pt>
    <dgm:pt modelId="{7B22E5C8-115C-4A2B-987B-BC28845CE52C}" type="pres">
      <dgm:prSet presAssocID="{46F0C583-009C-4DE0-B471-32AD4DC74511}" presName="thickLine" presStyleLbl="alignNode1" presStyleIdx="8" presStyleCnt="12"/>
      <dgm:spPr/>
    </dgm:pt>
    <dgm:pt modelId="{E8CF03DB-83E1-49A6-BB3E-02B5DBA158AE}" type="pres">
      <dgm:prSet presAssocID="{46F0C583-009C-4DE0-B471-32AD4DC74511}" presName="horz1" presStyleCnt="0"/>
      <dgm:spPr/>
    </dgm:pt>
    <dgm:pt modelId="{EAE00A54-A355-4FB6-9398-575667801DA0}" type="pres">
      <dgm:prSet presAssocID="{46F0C583-009C-4DE0-B471-32AD4DC74511}" presName="tx1" presStyleLbl="revTx" presStyleIdx="8" presStyleCnt="12"/>
      <dgm:spPr/>
    </dgm:pt>
    <dgm:pt modelId="{DA35FCFB-762A-457B-B837-7364546FD015}" type="pres">
      <dgm:prSet presAssocID="{46F0C583-009C-4DE0-B471-32AD4DC74511}" presName="vert1" presStyleCnt="0"/>
      <dgm:spPr/>
    </dgm:pt>
    <dgm:pt modelId="{88A5D9F2-00DD-4070-9C9E-D2CAEE0ACF73}" type="pres">
      <dgm:prSet presAssocID="{7ACF9621-0288-4A97-96AF-CA8B05D7DFA7}" presName="thickLine" presStyleLbl="alignNode1" presStyleIdx="9" presStyleCnt="12"/>
      <dgm:spPr/>
    </dgm:pt>
    <dgm:pt modelId="{4BFFAC59-2EF1-4896-86E6-E96BEEEE3D9E}" type="pres">
      <dgm:prSet presAssocID="{7ACF9621-0288-4A97-96AF-CA8B05D7DFA7}" presName="horz1" presStyleCnt="0"/>
      <dgm:spPr/>
    </dgm:pt>
    <dgm:pt modelId="{36F1DA2C-7D64-4CB6-B1F1-D0727791B51E}" type="pres">
      <dgm:prSet presAssocID="{7ACF9621-0288-4A97-96AF-CA8B05D7DFA7}" presName="tx1" presStyleLbl="revTx" presStyleIdx="9" presStyleCnt="12"/>
      <dgm:spPr/>
    </dgm:pt>
    <dgm:pt modelId="{11CE9953-12C8-4246-95F1-1F361B433F17}" type="pres">
      <dgm:prSet presAssocID="{7ACF9621-0288-4A97-96AF-CA8B05D7DFA7}" presName="vert1" presStyleCnt="0"/>
      <dgm:spPr/>
    </dgm:pt>
    <dgm:pt modelId="{BBD6462C-ABFF-4DA2-8280-A7A9BFA242D7}" type="pres">
      <dgm:prSet presAssocID="{F1B22D47-699D-42A4-89C4-1F53E40E022D}" presName="thickLine" presStyleLbl="alignNode1" presStyleIdx="10" presStyleCnt="12"/>
      <dgm:spPr/>
    </dgm:pt>
    <dgm:pt modelId="{C05A9D50-B95C-4C08-BAA2-7379E031343D}" type="pres">
      <dgm:prSet presAssocID="{F1B22D47-699D-42A4-89C4-1F53E40E022D}" presName="horz1" presStyleCnt="0"/>
      <dgm:spPr/>
    </dgm:pt>
    <dgm:pt modelId="{8FEDEFB4-4E39-461A-9123-95DB6643B9DA}" type="pres">
      <dgm:prSet presAssocID="{F1B22D47-699D-42A4-89C4-1F53E40E022D}" presName="tx1" presStyleLbl="revTx" presStyleIdx="10" presStyleCnt="12"/>
      <dgm:spPr/>
    </dgm:pt>
    <dgm:pt modelId="{0F09B00A-0EAF-4D67-BBFC-1DC9D1C075CD}" type="pres">
      <dgm:prSet presAssocID="{F1B22D47-699D-42A4-89C4-1F53E40E022D}" presName="vert1" presStyleCnt="0"/>
      <dgm:spPr/>
    </dgm:pt>
    <dgm:pt modelId="{F9F3D7E1-5E90-4F2D-ABA4-48B64AB170A2}" type="pres">
      <dgm:prSet presAssocID="{D30FE411-5A9D-4328-9CCE-93866A818AE5}" presName="thickLine" presStyleLbl="alignNode1" presStyleIdx="11" presStyleCnt="12"/>
      <dgm:spPr/>
    </dgm:pt>
    <dgm:pt modelId="{6FCD1578-80B1-4DB7-BF13-44F45C6246E6}" type="pres">
      <dgm:prSet presAssocID="{D30FE411-5A9D-4328-9CCE-93866A818AE5}" presName="horz1" presStyleCnt="0"/>
      <dgm:spPr/>
    </dgm:pt>
    <dgm:pt modelId="{0CBDCE52-CADB-45B9-98C8-56F2964C0EFE}" type="pres">
      <dgm:prSet presAssocID="{D30FE411-5A9D-4328-9CCE-93866A818AE5}" presName="tx1" presStyleLbl="revTx" presStyleIdx="11" presStyleCnt="12"/>
      <dgm:spPr/>
    </dgm:pt>
    <dgm:pt modelId="{DCC85A02-D262-440D-80F4-8AEFE2E252A5}" type="pres">
      <dgm:prSet presAssocID="{D30FE411-5A9D-4328-9CCE-93866A818AE5}" presName="vert1" presStyleCnt="0"/>
      <dgm:spPr/>
    </dgm:pt>
  </dgm:ptLst>
  <dgm:cxnLst>
    <dgm:cxn modelId="{3122C802-7113-4F0D-B127-673DF072D343}" type="presOf" srcId="{7CB9F063-99BB-4275-991E-D865A4F3432E}" destId="{0E8F9E6A-8128-45DA-8451-864590CAB54E}" srcOrd="0" destOrd="0" presId="urn:microsoft.com/office/officeart/2008/layout/LinedList"/>
    <dgm:cxn modelId="{A3D60F0A-1F24-4F60-8182-6D9ECCF84E5A}" type="presOf" srcId="{7ACF9621-0288-4A97-96AF-CA8B05D7DFA7}" destId="{36F1DA2C-7D64-4CB6-B1F1-D0727791B51E}" srcOrd="0" destOrd="0" presId="urn:microsoft.com/office/officeart/2008/layout/LinedList"/>
    <dgm:cxn modelId="{97A75213-622E-4699-90F4-61D4F7BD0B0A}" srcId="{6777CF96-F23C-4A28-B990-5127F0711027}" destId="{3523AAE6-2D41-4F40-8517-6B565B4B1B27}" srcOrd="4" destOrd="0" parTransId="{47854501-85D3-4A6D-AACC-9E347314766A}" sibTransId="{EC3C3B32-D2EF-4696-A756-1203C329D2B1}"/>
    <dgm:cxn modelId="{3514042F-3583-4919-ADEB-F89B6CD7EEC5}" srcId="{6777CF96-F23C-4A28-B990-5127F0711027}" destId="{3BF3B93D-7F15-4714-8A26-1BD6B991AEDA}" srcOrd="6" destOrd="0" parTransId="{79C2FF2A-30E3-4A13-BDFA-F2BD76CD1373}" sibTransId="{7C1DA3A7-E101-49BA-9CBB-4D7D27FB7FE7}"/>
    <dgm:cxn modelId="{18F33560-E5AA-4470-8176-A9BF513EEE92}" srcId="{6777CF96-F23C-4A28-B990-5127F0711027}" destId="{00A01223-E78E-4FDA-9FFF-4AD4056946B6}" srcOrd="5" destOrd="0" parTransId="{0BB9DD27-2C6D-4077-8473-FB434686D254}" sibTransId="{3CD5123C-F7C9-4514-862F-471EDEBE0513}"/>
    <dgm:cxn modelId="{2559F764-E287-44C2-BEA9-5897DE0CFB2C}" type="presOf" srcId="{3BF3B93D-7F15-4714-8A26-1BD6B991AEDA}" destId="{0E13D5A5-D9D4-4903-A4C1-7B2558E1A632}" srcOrd="0" destOrd="0" presId="urn:microsoft.com/office/officeart/2008/layout/LinedList"/>
    <dgm:cxn modelId="{3026BA6C-3BA4-4C81-A67D-2A873DCA99D3}" srcId="{6777CF96-F23C-4A28-B990-5127F0711027}" destId="{7ACF9621-0288-4A97-96AF-CA8B05D7DFA7}" srcOrd="9" destOrd="0" parTransId="{9FE14FEB-C0D5-4FE8-8C39-646F491F6032}" sibTransId="{10A8F07A-88C0-4D6A-97E7-CCF4B7EE55DC}"/>
    <dgm:cxn modelId="{BBDB0F6F-F85E-440F-B8FB-9647A24078E7}" type="presOf" srcId="{00A01223-E78E-4FDA-9FFF-4AD4056946B6}" destId="{48CA3F8A-7912-4EA2-9FF0-CE86086A0D19}" srcOrd="0" destOrd="0" presId="urn:microsoft.com/office/officeart/2008/layout/LinedList"/>
    <dgm:cxn modelId="{DF97C571-2FEA-4D82-8FEB-749ABDF41376}" srcId="{6777CF96-F23C-4A28-B990-5127F0711027}" destId="{46F0C583-009C-4DE0-B471-32AD4DC74511}" srcOrd="8" destOrd="0" parTransId="{7FE4521A-20A2-46D1-AC4B-836A68ED1DA7}" sibTransId="{776D550B-DF43-4568-BC36-6477BEC495D9}"/>
    <dgm:cxn modelId="{A8DE1852-4851-4325-A923-211EADE54009}" srcId="{6777CF96-F23C-4A28-B990-5127F0711027}" destId="{A07E4AAB-9A75-4F87-B50E-46C601F91479}" srcOrd="7" destOrd="0" parTransId="{2D0D95BC-3D84-44F2-AFD3-3D2650F25F74}" sibTransId="{1E08F3DD-1AC4-437B-9E7B-A1A6D7C0FE08}"/>
    <dgm:cxn modelId="{C06BF357-0967-4368-AA01-DBE0AFAFA765}" type="presOf" srcId="{F1B22D47-699D-42A4-89C4-1F53E40E022D}" destId="{8FEDEFB4-4E39-461A-9123-95DB6643B9DA}" srcOrd="0" destOrd="0" presId="urn:microsoft.com/office/officeart/2008/layout/LinedList"/>
    <dgm:cxn modelId="{B851957A-CE62-4588-A7AA-3421DFC3D5CF}" srcId="{6777CF96-F23C-4A28-B990-5127F0711027}" destId="{171A751F-8A43-4104-993E-0A2775AA5C7D}" srcOrd="3" destOrd="0" parTransId="{7977F71D-B8AB-406C-9F00-6806669B5DF0}" sibTransId="{21EC0FC7-AFA4-4D99-A3FB-B0FFD74ECD66}"/>
    <dgm:cxn modelId="{BEBA467D-09A6-4E82-8D21-BE1D59283A75}" type="presOf" srcId="{171A751F-8A43-4104-993E-0A2775AA5C7D}" destId="{D5E84908-0818-4231-894B-7B26AA374C1F}" srcOrd="0" destOrd="0" presId="urn:microsoft.com/office/officeart/2008/layout/LinedList"/>
    <dgm:cxn modelId="{15952186-487D-446D-A3E6-152CA56A4680}" type="presOf" srcId="{D30FE411-5A9D-4328-9CCE-93866A818AE5}" destId="{0CBDCE52-CADB-45B9-98C8-56F2964C0EFE}" srcOrd="0" destOrd="0" presId="urn:microsoft.com/office/officeart/2008/layout/LinedList"/>
    <dgm:cxn modelId="{1BD25388-F914-44E0-BEBD-BA580BAA65B0}" srcId="{6777CF96-F23C-4A28-B990-5127F0711027}" destId="{D8E04140-7545-4CAE-9296-639E08F002EF}" srcOrd="0" destOrd="0" parTransId="{EC964413-9567-43A3-B4A0-59B5D86321A7}" sibTransId="{5F0A50E8-4D3F-4DB4-8622-5651F824B6F3}"/>
    <dgm:cxn modelId="{4932B88C-818E-4D6C-8E0E-94199CA35BAC}" type="presOf" srcId="{A4C5C22E-CA8E-4A76-B8EC-DE4C7D5201FA}" destId="{CC3BBD8D-521B-4EA3-8ADD-F38385BF6127}" srcOrd="0" destOrd="0" presId="urn:microsoft.com/office/officeart/2008/layout/LinedList"/>
    <dgm:cxn modelId="{EA1C47AF-0498-4101-BA2F-67B1B2CA0654}" type="presOf" srcId="{6777CF96-F23C-4A28-B990-5127F0711027}" destId="{2988E5AA-32F0-473D-B428-888855747C13}" srcOrd="0" destOrd="0" presId="urn:microsoft.com/office/officeart/2008/layout/LinedList"/>
    <dgm:cxn modelId="{4C16EDB3-DF09-468D-9F46-6FD6164ABF8A}" type="presOf" srcId="{3523AAE6-2D41-4F40-8517-6B565B4B1B27}" destId="{8F4A30BC-1DE4-4B31-B3EB-84C17A7B827D}" srcOrd="0" destOrd="0" presId="urn:microsoft.com/office/officeart/2008/layout/LinedList"/>
    <dgm:cxn modelId="{3FE6CDB4-570A-4F86-8A16-0657319A2112}" srcId="{6777CF96-F23C-4A28-B990-5127F0711027}" destId="{F1B22D47-699D-42A4-89C4-1F53E40E022D}" srcOrd="10" destOrd="0" parTransId="{F766476C-F19F-403D-A1D8-9FB39C30FAF3}" sibTransId="{478A83E9-50F0-4D93-94ED-1B5ED3F8F64E}"/>
    <dgm:cxn modelId="{6477E2B8-BBA3-4AB4-BF4C-2A2E68BD8587}" srcId="{6777CF96-F23C-4A28-B990-5127F0711027}" destId="{7CB9F063-99BB-4275-991E-D865A4F3432E}" srcOrd="1" destOrd="0" parTransId="{A78B8B3F-6E87-47BA-82CF-1083ADB633AF}" sibTransId="{88F4A6BA-1FE3-4282-90E6-BA3BD850D481}"/>
    <dgm:cxn modelId="{8B8A0BC5-CC02-4D3F-98F8-B15B92DC68C5}" srcId="{6777CF96-F23C-4A28-B990-5127F0711027}" destId="{A4C5C22E-CA8E-4A76-B8EC-DE4C7D5201FA}" srcOrd="2" destOrd="0" parTransId="{24E15B29-9FD1-4917-BD99-5599A10730C7}" sibTransId="{4719F2E3-66F4-445D-8D87-9EFB0A015DE7}"/>
    <dgm:cxn modelId="{7FE354CF-16FD-42B4-BEDD-7777DA928637}" srcId="{6777CF96-F23C-4A28-B990-5127F0711027}" destId="{D30FE411-5A9D-4328-9CCE-93866A818AE5}" srcOrd="11" destOrd="0" parTransId="{043A15C8-E0EB-4B3B-A69B-2552A7390D74}" sibTransId="{94E93569-1A48-4F8D-8895-CAE043E61870}"/>
    <dgm:cxn modelId="{73A491DA-D1BA-4ABD-BEA9-B8B890829B00}" type="presOf" srcId="{D8E04140-7545-4CAE-9296-639E08F002EF}" destId="{BDADC1C4-DB04-497B-A241-74CE58100D4D}" srcOrd="0" destOrd="0" presId="urn:microsoft.com/office/officeart/2008/layout/LinedList"/>
    <dgm:cxn modelId="{0CC421E1-F39C-499D-A400-E4536FD7E80B}" type="presOf" srcId="{A07E4AAB-9A75-4F87-B50E-46C601F91479}" destId="{4380096D-6345-44B7-BF3A-43EC8B073BBA}" srcOrd="0" destOrd="0" presId="urn:microsoft.com/office/officeart/2008/layout/LinedList"/>
    <dgm:cxn modelId="{0A587BEE-16EF-4762-BDFC-E39C184F385A}" type="presOf" srcId="{46F0C583-009C-4DE0-B471-32AD4DC74511}" destId="{EAE00A54-A355-4FB6-9398-575667801DA0}" srcOrd="0" destOrd="0" presId="urn:microsoft.com/office/officeart/2008/layout/LinedList"/>
    <dgm:cxn modelId="{750D2E89-9B3C-4DC8-A6A7-6671831CD1B8}" type="presParOf" srcId="{2988E5AA-32F0-473D-B428-888855747C13}" destId="{23F0CEF2-1754-45E6-ACF1-C0665C451E7A}" srcOrd="0" destOrd="0" presId="urn:microsoft.com/office/officeart/2008/layout/LinedList"/>
    <dgm:cxn modelId="{2F6A58EC-AB89-49DE-BD36-133E6B17B430}" type="presParOf" srcId="{2988E5AA-32F0-473D-B428-888855747C13}" destId="{14EB1678-4AE9-4C55-94CC-BF9E591EC7CE}" srcOrd="1" destOrd="0" presId="urn:microsoft.com/office/officeart/2008/layout/LinedList"/>
    <dgm:cxn modelId="{5C848E65-4702-4740-89C2-DAE1B3E708CA}" type="presParOf" srcId="{14EB1678-4AE9-4C55-94CC-BF9E591EC7CE}" destId="{BDADC1C4-DB04-497B-A241-74CE58100D4D}" srcOrd="0" destOrd="0" presId="urn:microsoft.com/office/officeart/2008/layout/LinedList"/>
    <dgm:cxn modelId="{715AB4A7-987E-43CD-A792-3B5FA9B7B9D7}" type="presParOf" srcId="{14EB1678-4AE9-4C55-94CC-BF9E591EC7CE}" destId="{583A8A01-9DC2-42E2-B093-16B95DD15901}" srcOrd="1" destOrd="0" presId="urn:microsoft.com/office/officeart/2008/layout/LinedList"/>
    <dgm:cxn modelId="{5173C83F-885C-477D-AD56-3DDA59D3A5B5}" type="presParOf" srcId="{2988E5AA-32F0-473D-B428-888855747C13}" destId="{008825E4-F443-4FFD-B6ED-5F836338900B}" srcOrd="2" destOrd="0" presId="urn:microsoft.com/office/officeart/2008/layout/LinedList"/>
    <dgm:cxn modelId="{49C9FCD3-0E4B-4319-80B5-E27DAA28A2B3}" type="presParOf" srcId="{2988E5AA-32F0-473D-B428-888855747C13}" destId="{816098C5-23D5-4C89-8A13-3B5D1D37256B}" srcOrd="3" destOrd="0" presId="urn:microsoft.com/office/officeart/2008/layout/LinedList"/>
    <dgm:cxn modelId="{F2FE2277-74A7-4CAC-BBF1-58A51EF1DBB9}" type="presParOf" srcId="{816098C5-23D5-4C89-8A13-3B5D1D37256B}" destId="{0E8F9E6A-8128-45DA-8451-864590CAB54E}" srcOrd="0" destOrd="0" presId="urn:microsoft.com/office/officeart/2008/layout/LinedList"/>
    <dgm:cxn modelId="{AF722402-04AB-4B92-9EB2-895C217FD6B7}" type="presParOf" srcId="{816098C5-23D5-4C89-8A13-3B5D1D37256B}" destId="{93BBF6A2-89E2-40B1-AF85-FD1215C56DD4}" srcOrd="1" destOrd="0" presId="urn:microsoft.com/office/officeart/2008/layout/LinedList"/>
    <dgm:cxn modelId="{A07A43D7-D0BB-4772-83E5-AADE2BA690FF}" type="presParOf" srcId="{2988E5AA-32F0-473D-B428-888855747C13}" destId="{AE6A267E-7022-43E1-A7DD-C830C9A38175}" srcOrd="4" destOrd="0" presId="urn:microsoft.com/office/officeart/2008/layout/LinedList"/>
    <dgm:cxn modelId="{9CC7ECD2-9E7F-4B93-99C9-6777F6FFCCFA}" type="presParOf" srcId="{2988E5AA-32F0-473D-B428-888855747C13}" destId="{ADB43376-C32C-4937-9F0A-3FC0F9912F2A}" srcOrd="5" destOrd="0" presId="urn:microsoft.com/office/officeart/2008/layout/LinedList"/>
    <dgm:cxn modelId="{0E5EB608-10B7-4D89-994F-67814E693940}" type="presParOf" srcId="{ADB43376-C32C-4937-9F0A-3FC0F9912F2A}" destId="{CC3BBD8D-521B-4EA3-8ADD-F38385BF6127}" srcOrd="0" destOrd="0" presId="urn:microsoft.com/office/officeart/2008/layout/LinedList"/>
    <dgm:cxn modelId="{9EC640B0-A6C8-46A2-9363-BD01603256A5}" type="presParOf" srcId="{ADB43376-C32C-4937-9F0A-3FC0F9912F2A}" destId="{203F3356-B494-4B91-B408-4DC8AF81E98C}" srcOrd="1" destOrd="0" presId="urn:microsoft.com/office/officeart/2008/layout/LinedList"/>
    <dgm:cxn modelId="{F0F45B90-5805-418B-A870-92A9125E0527}" type="presParOf" srcId="{2988E5AA-32F0-473D-B428-888855747C13}" destId="{01612FD2-D994-4E40-A8D8-8317EB2F10C4}" srcOrd="6" destOrd="0" presId="urn:microsoft.com/office/officeart/2008/layout/LinedList"/>
    <dgm:cxn modelId="{A2CAB4F3-1914-49A1-AA2E-67D7311F3311}" type="presParOf" srcId="{2988E5AA-32F0-473D-B428-888855747C13}" destId="{A9474DD8-04A1-47F6-A0C0-B2D3F3BEDA49}" srcOrd="7" destOrd="0" presId="urn:microsoft.com/office/officeart/2008/layout/LinedList"/>
    <dgm:cxn modelId="{F58AE89D-E06E-455B-9B97-0FE28C74E379}" type="presParOf" srcId="{A9474DD8-04A1-47F6-A0C0-B2D3F3BEDA49}" destId="{D5E84908-0818-4231-894B-7B26AA374C1F}" srcOrd="0" destOrd="0" presId="urn:microsoft.com/office/officeart/2008/layout/LinedList"/>
    <dgm:cxn modelId="{AF5F243E-9310-43CF-97EB-FEFA4293B963}" type="presParOf" srcId="{A9474DD8-04A1-47F6-A0C0-B2D3F3BEDA49}" destId="{5CF4574C-66F3-4EC5-A837-E6E2032C3E2E}" srcOrd="1" destOrd="0" presId="urn:microsoft.com/office/officeart/2008/layout/LinedList"/>
    <dgm:cxn modelId="{B622DCC9-D351-42BC-8CE6-740167BA9511}" type="presParOf" srcId="{2988E5AA-32F0-473D-B428-888855747C13}" destId="{7C83A103-BDC7-4E4B-AB57-5C8FAD867B6F}" srcOrd="8" destOrd="0" presId="urn:microsoft.com/office/officeart/2008/layout/LinedList"/>
    <dgm:cxn modelId="{FF4C75C8-6D3B-4B6D-AA08-76410A1FEFAD}" type="presParOf" srcId="{2988E5AA-32F0-473D-B428-888855747C13}" destId="{230B9F32-B6B8-4F11-BC4B-0DEFD80BC77A}" srcOrd="9" destOrd="0" presId="urn:microsoft.com/office/officeart/2008/layout/LinedList"/>
    <dgm:cxn modelId="{BCD0A81D-E36E-4E3A-8433-C61F17A75871}" type="presParOf" srcId="{230B9F32-B6B8-4F11-BC4B-0DEFD80BC77A}" destId="{8F4A30BC-1DE4-4B31-B3EB-84C17A7B827D}" srcOrd="0" destOrd="0" presId="urn:microsoft.com/office/officeart/2008/layout/LinedList"/>
    <dgm:cxn modelId="{D3908107-4523-45D3-8A87-FA71D1218FC8}" type="presParOf" srcId="{230B9F32-B6B8-4F11-BC4B-0DEFD80BC77A}" destId="{2CFC8DC7-FDB1-4CBE-B427-1924E9936EDA}" srcOrd="1" destOrd="0" presId="urn:microsoft.com/office/officeart/2008/layout/LinedList"/>
    <dgm:cxn modelId="{1EFBEE5F-518A-4E33-B76C-B187395536B7}" type="presParOf" srcId="{2988E5AA-32F0-473D-B428-888855747C13}" destId="{52ED7AEB-4565-4DF9-84E6-518C695D8CE5}" srcOrd="10" destOrd="0" presId="urn:microsoft.com/office/officeart/2008/layout/LinedList"/>
    <dgm:cxn modelId="{FD2AB71B-D235-4A3B-A83A-D20E901B332A}" type="presParOf" srcId="{2988E5AA-32F0-473D-B428-888855747C13}" destId="{3CC4D5C4-87B2-4D2B-8DC0-F35D88E7FADB}" srcOrd="11" destOrd="0" presId="urn:microsoft.com/office/officeart/2008/layout/LinedList"/>
    <dgm:cxn modelId="{564BB536-9191-44AD-8DD4-75503301DD92}" type="presParOf" srcId="{3CC4D5C4-87B2-4D2B-8DC0-F35D88E7FADB}" destId="{48CA3F8A-7912-4EA2-9FF0-CE86086A0D19}" srcOrd="0" destOrd="0" presId="urn:microsoft.com/office/officeart/2008/layout/LinedList"/>
    <dgm:cxn modelId="{D9FE2945-6513-446F-9589-BED5DF1E8B9D}" type="presParOf" srcId="{3CC4D5C4-87B2-4D2B-8DC0-F35D88E7FADB}" destId="{18388597-EAD4-4217-86FA-DBB34E3CAC12}" srcOrd="1" destOrd="0" presId="urn:microsoft.com/office/officeart/2008/layout/LinedList"/>
    <dgm:cxn modelId="{60687CE9-FF90-4E83-9027-A0C1F8B1DB02}" type="presParOf" srcId="{2988E5AA-32F0-473D-B428-888855747C13}" destId="{3AA10671-8FED-4FF1-8A18-F8DED515F7BE}" srcOrd="12" destOrd="0" presId="urn:microsoft.com/office/officeart/2008/layout/LinedList"/>
    <dgm:cxn modelId="{C3EFEFF1-DE2D-447B-83D7-7B894784C74D}" type="presParOf" srcId="{2988E5AA-32F0-473D-B428-888855747C13}" destId="{B033DBE5-5B38-48D2-BB2F-CE071C4F38F5}" srcOrd="13" destOrd="0" presId="urn:microsoft.com/office/officeart/2008/layout/LinedList"/>
    <dgm:cxn modelId="{B4221C77-8BFC-42BE-8AFE-AAEBC11AFD66}" type="presParOf" srcId="{B033DBE5-5B38-48D2-BB2F-CE071C4F38F5}" destId="{0E13D5A5-D9D4-4903-A4C1-7B2558E1A632}" srcOrd="0" destOrd="0" presId="urn:microsoft.com/office/officeart/2008/layout/LinedList"/>
    <dgm:cxn modelId="{63216761-86AD-42A4-AA55-CFC617A98507}" type="presParOf" srcId="{B033DBE5-5B38-48D2-BB2F-CE071C4F38F5}" destId="{461C3400-0562-4FB9-AF44-5797CD9ACFF8}" srcOrd="1" destOrd="0" presId="urn:microsoft.com/office/officeart/2008/layout/LinedList"/>
    <dgm:cxn modelId="{FC178D85-CF1B-4D0C-9501-20A7F7FBC05E}" type="presParOf" srcId="{2988E5AA-32F0-473D-B428-888855747C13}" destId="{8C4010AA-21AE-4645-A65F-F326384FF8F0}" srcOrd="14" destOrd="0" presId="urn:microsoft.com/office/officeart/2008/layout/LinedList"/>
    <dgm:cxn modelId="{96393528-B78F-4F4C-BF1D-3E45426118FA}" type="presParOf" srcId="{2988E5AA-32F0-473D-B428-888855747C13}" destId="{D9EE163B-E34D-466D-815D-A9FDF88B8003}" srcOrd="15" destOrd="0" presId="urn:microsoft.com/office/officeart/2008/layout/LinedList"/>
    <dgm:cxn modelId="{9E1EE4B3-5646-494A-887A-E1C5748B641D}" type="presParOf" srcId="{D9EE163B-E34D-466D-815D-A9FDF88B8003}" destId="{4380096D-6345-44B7-BF3A-43EC8B073BBA}" srcOrd="0" destOrd="0" presId="urn:microsoft.com/office/officeart/2008/layout/LinedList"/>
    <dgm:cxn modelId="{6712326D-C2CD-46BC-8FFF-2C1D6B793009}" type="presParOf" srcId="{D9EE163B-E34D-466D-815D-A9FDF88B8003}" destId="{46D3C78B-F594-4B13-8B3E-D3C821ECFF36}" srcOrd="1" destOrd="0" presId="urn:microsoft.com/office/officeart/2008/layout/LinedList"/>
    <dgm:cxn modelId="{39AEF82A-B278-4EE1-864D-189DF9AA12ED}" type="presParOf" srcId="{2988E5AA-32F0-473D-B428-888855747C13}" destId="{7B22E5C8-115C-4A2B-987B-BC28845CE52C}" srcOrd="16" destOrd="0" presId="urn:microsoft.com/office/officeart/2008/layout/LinedList"/>
    <dgm:cxn modelId="{09E2B0F6-0513-4965-A5C3-49149CD2E2A4}" type="presParOf" srcId="{2988E5AA-32F0-473D-B428-888855747C13}" destId="{E8CF03DB-83E1-49A6-BB3E-02B5DBA158AE}" srcOrd="17" destOrd="0" presId="urn:microsoft.com/office/officeart/2008/layout/LinedList"/>
    <dgm:cxn modelId="{6C8E51AB-C286-44C1-BD19-CC624EE4CBDA}" type="presParOf" srcId="{E8CF03DB-83E1-49A6-BB3E-02B5DBA158AE}" destId="{EAE00A54-A355-4FB6-9398-575667801DA0}" srcOrd="0" destOrd="0" presId="urn:microsoft.com/office/officeart/2008/layout/LinedList"/>
    <dgm:cxn modelId="{CD51123C-FCF2-4680-BB76-BEF704086F4E}" type="presParOf" srcId="{E8CF03DB-83E1-49A6-BB3E-02B5DBA158AE}" destId="{DA35FCFB-762A-457B-B837-7364546FD015}" srcOrd="1" destOrd="0" presId="urn:microsoft.com/office/officeart/2008/layout/LinedList"/>
    <dgm:cxn modelId="{2BB819E5-EBFC-47B3-8E7E-6AFD20E2844B}" type="presParOf" srcId="{2988E5AA-32F0-473D-B428-888855747C13}" destId="{88A5D9F2-00DD-4070-9C9E-D2CAEE0ACF73}" srcOrd="18" destOrd="0" presId="urn:microsoft.com/office/officeart/2008/layout/LinedList"/>
    <dgm:cxn modelId="{70106A8F-2314-47BA-A9CA-B5E310601BA5}" type="presParOf" srcId="{2988E5AA-32F0-473D-B428-888855747C13}" destId="{4BFFAC59-2EF1-4896-86E6-E96BEEEE3D9E}" srcOrd="19" destOrd="0" presId="urn:microsoft.com/office/officeart/2008/layout/LinedList"/>
    <dgm:cxn modelId="{B4BB7A6A-9588-4685-9946-029CD3247331}" type="presParOf" srcId="{4BFFAC59-2EF1-4896-86E6-E96BEEEE3D9E}" destId="{36F1DA2C-7D64-4CB6-B1F1-D0727791B51E}" srcOrd="0" destOrd="0" presId="urn:microsoft.com/office/officeart/2008/layout/LinedList"/>
    <dgm:cxn modelId="{EC44462A-9499-4E97-ADF7-5BCFE6E9296C}" type="presParOf" srcId="{4BFFAC59-2EF1-4896-86E6-E96BEEEE3D9E}" destId="{11CE9953-12C8-4246-95F1-1F361B433F17}" srcOrd="1" destOrd="0" presId="urn:microsoft.com/office/officeart/2008/layout/LinedList"/>
    <dgm:cxn modelId="{813469FC-6169-4E11-8841-84C16AA6010D}" type="presParOf" srcId="{2988E5AA-32F0-473D-B428-888855747C13}" destId="{BBD6462C-ABFF-4DA2-8280-A7A9BFA242D7}" srcOrd="20" destOrd="0" presId="urn:microsoft.com/office/officeart/2008/layout/LinedList"/>
    <dgm:cxn modelId="{421F8A49-093E-4A70-AD25-B6A819E2156B}" type="presParOf" srcId="{2988E5AA-32F0-473D-B428-888855747C13}" destId="{C05A9D50-B95C-4C08-BAA2-7379E031343D}" srcOrd="21" destOrd="0" presId="urn:microsoft.com/office/officeart/2008/layout/LinedList"/>
    <dgm:cxn modelId="{7B768D97-6692-4FEA-ADA6-EE893406811E}" type="presParOf" srcId="{C05A9D50-B95C-4C08-BAA2-7379E031343D}" destId="{8FEDEFB4-4E39-461A-9123-95DB6643B9DA}" srcOrd="0" destOrd="0" presId="urn:microsoft.com/office/officeart/2008/layout/LinedList"/>
    <dgm:cxn modelId="{2F19095C-FF90-4BBC-B80F-972DBB000217}" type="presParOf" srcId="{C05A9D50-B95C-4C08-BAA2-7379E031343D}" destId="{0F09B00A-0EAF-4D67-BBFC-1DC9D1C075CD}" srcOrd="1" destOrd="0" presId="urn:microsoft.com/office/officeart/2008/layout/LinedList"/>
    <dgm:cxn modelId="{8208C7C0-B1DE-4324-A6CC-8DD4E08D016E}" type="presParOf" srcId="{2988E5AA-32F0-473D-B428-888855747C13}" destId="{F9F3D7E1-5E90-4F2D-ABA4-48B64AB170A2}" srcOrd="22" destOrd="0" presId="urn:microsoft.com/office/officeart/2008/layout/LinedList"/>
    <dgm:cxn modelId="{BB1CB792-E867-4E73-896D-B23A099116D6}" type="presParOf" srcId="{2988E5AA-32F0-473D-B428-888855747C13}" destId="{6FCD1578-80B1-4DB7-BF13-44F45C6246E6}" srcOrd="23" destOrd="0" presId="urn:microsoft.com/office/officeart/2008/layout/LinedList"/>
    <dgm:cxn modelId="{9EA85CD4-9A63-4ED8-9AB4-8A23F813ACFC}" type="presParOf" srcId="{6FCD1578-80B1-4DB7-BF13-44F45C6246E6}" destId="{0CBDCE52-CADB-45B9-98C8-56F2964C0EFE}" srcOrd="0" destOrd="0" presId="urn:microsoft.com/office/officeart/2008/layout/LinedList"/>
    <dgm:cxn modelId="{4C06E2AE-A13F-4DFF-914D-4965365F40FD}" type="presParOf" srcId="{6FCD1578-80B1-4DB7-BF13-44F45C6246E6}" destId="{DCC85A02-D262-440D-80F4-8AEFE2E252A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B4E2D19-1F70-4942-82F3-6FFF4357CB5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65964D2-4547-41C3-925B-D89121C39C1C}">
      <dgm:prSet/>
      <dgm:spPr/>
      <dgm:t>
        <a:bodyPr/>
        <a:lstStyle/>
        <a:p>
          <a:r>
            <a:rPr lang="en-GB" b="1"/>
            <a:t>Emotional Intelligence and Collaborative Culture</a:t>
          </a:r>
          <a:endParaRPr lang="en-US"/>
        </a:p>
      </dgm:t>
    </dgm:pt>
    <dgm:pt modelId="{B8DA168C-983A-4C5E-B3D1-7C61F051343B}" type="parTrans" cxnId="{97AE2136-DE3E-4E1B-B133-F33CAC641A25}">
      <dgm:prSet/>
      <dgm:spPr/>
      <dgm:t>
        <a:bodyPr/>
        <a:lstStyle/>
        <a:p>
          <a:endParaRPr lang="en-US"/>
        </a:p>
      </dgm:t>
    </dgm:pt>
    <dgm:pt modelId="{33D8EF53-27AB-429D-8CF3-1666764B63CC}" type="sibTrans" cxnId="{97AE2136-DE3E-4E1B-B133-F33CAC641A25}">
      <dgm:prSet/>
      <dgm:spPr/>
      <dgm:t>
        <a:bodyPr/>
        <a:lstStyle/>
        <a:p>
          <a:endParaRPr lang="en-US"/>
        </a:p>
      </dgm:t>
    </dgm:pt>
    <dgm:pt modelId="{D484192D-C5F9-427E-88EC-93E1A207B8B4}">
      <dgm:prSet/>
      <dgm:spPr/>
      <dgm:t>
        <a:bodyPr/>
        <a:lstStyle/>
        <a:p>
          <a:r>
            <a:rPr lang="en-GB"/>
            <a:t>Airbnb promotes a culture based on belonging, trust and inclusion.</a:t>
          </a:r>
          <a:endParaRPr lang="en-US"/>
        </a:p>
      </dgm:t>
    </dgm:pt>
    <dgm:pt modelId="{78F88197-837D-4D2F-8090-B31DCB31648C}" type="parTrans" cxnId="{90FCEAFE-2FC0-48D5-B2A4-C240D758DF41}">
      <dgm:prSet/>
      <dgm:spPr/>
      <dgm:t>
        <a:bodyPr/>
        <a:lstStyle/>
        <a:p>
          <a:endParaRPr lang="en-US"/>
        </a:p>
      </dgm:t>
    </dgm:pt>
    <dgm:pt modelId="{0AFE5010-46F3-4453-8D5F-320115AE2E42}" type="sibTrans" cxnId="{90FCEAFE-2FC0-48D5-B2A4-C240D758DF41}">
      <dgm:prSet/>
      <dgm:spPr/>
      <dgm:t>
        <a:bodyPr/>
        <a:lstStyle/>
        <a:p>
          <a:endParaRPr lang="en-US"/>
        </a:p>
      </dgm:t>
    </dgm:pt>
    <dgm:pt modelId="{1A44EE5F-333E-447E-A27D-0A3A76BDBBE4}">
      <dgm:prSet/>
      <dgm:spPr/>
      <dgm:t>
        <a:bodyPr/>
        <a:lstStyle/>
        <a:p>
          <a:r>
            <a:rPr lang="en-GB" b="1"/>
            <a:t>Application of EI</a:t>
          </a:r>
          <a:endParaRPr lang="en-US"/>
        </a:p>
      </dgm:t>
    </dgm:pt>
    <dgm:pt modelId="{A18630C9-15FC-432B-91D0-FB5F2B6F5DB9}" type="parTrans" cxnId="{90C0DAFA-82AE-4914-AEA4-E7B3CC56C7EE}">
      <dgm:prSet/>
      <dgm:spPr/>
      <dgm:t>
        <a:bodyPr/>
        <a:lstStyle/>
        <a:p>
          <a:endParaRPr lang="en-US"/>
        </a:p>
      </dgm:t>
    </dgm:pt>
    <dgm:pt modelId="{BA5003CC-34CE-45B7-B231-82D6554EDA0E}" type="sibTrans" cxnId="{90C0DAFA-82AE-4914-AEA4-E7B3CC56C7EE}">
      <dgm:prSet/>
      <dgm:spPr/>
      <dgm:t>
        <a:bodyPr/>
        <a:lstStyle/>
        <a:p>
          <a:endParaRPr lang="en-US"/>
        </a:p>
      </dgm:t>
    </dgm:pt>
    <dgm:pt modelId="{6F9D9085-5310-4FE4-9178-A92245241272}">
      <dgm:prSet/>
      <dgm:spPr/>
      <dgm:t>
        <a:bodyPr/>
        <a:lstStyle/>
        <a:p>
          <a:r>
            <a:rPr lang="en-GB"/>
            <a:t>Leaders prioritise empathy and employee connection. </a:t>
          </a:r>
          <a:endParaRPr lang="en-US"/>
        </a:p>
      </dgm:t>
    </dgm:pt>
    <dgm:pt modelId="{8B1AC9BF-4282-410D-93D8-0D43DC35D8BB}" type="parTrans" cxnId="{77FBDF5B-D349-44B7-B2DF-8BCD20235C59}">
      <dgm:prSet/>
      <dgm:spPr/>
      <dgm:t>
        <a:bodyPr/>
        <a:lstStyle/>
        <a:p>
          <a:endParaRPr lang="en-US"/>
        </a:p>
      </dgm:t>
    </dgm:pt>
    <dgm:pt modelId="{7B837519-A636-408B-81B3-77F81F340D8B}" type="sibTrans" cxnId="{77FBDF5B-D349-44B7-B2DF-8BCD20235C59}">
      <dgm:prSet/>
      <dgm:spPr/>
      <dgm:t>
        <a:bodyPr/>
        <a:lstStyle/>
        <a:p>
          <a:endParaRPr lang="en-US"/>
        </a:p>
      </dgm:t>
    </dgm:pt>
    <dgm:pt modelId="{8937A234-3B4B-4EFE-B7BB-EC95838C122B}">
      <dgm:prSet/>
      <dgm:spPr/>
      <dgm:t>
        <a:bodyPr/>
        <a:lstStyle/>
        <a:p>
          <a:r>
            <a:rPr lang="en-GB"/>
            <a:t>Strong communication during organisational change. </a:t>
          </a:r>
          <a:endParaRPr lang="en-US"/>
        </a:p>
      </dgm:t>
    </dgm:pt>
    <dgm:pt modelId="{893F2C4B-E7C2-40B8-8D5C-66396A0B40B0}" type="parTrans" cxnId="{CCD216A7-0DB7-4C43-9CE2-B43322DA04A8}">
      <dgm:prSet/>
      <dgm:spPr/>
      <dgm:t>
        <a:bodyPr/>
        <a:lstStyle/>
        <a:p>
          <a:endParaRPr lang="en-US"/>
        </a:p>
      </dgm:t>
    </dgm:pt>
    <dgm:pt modelId="{C018E4A9-0497-4A46-BE20-ABA260BAD433}" type="sibTrans" cxnId="{CCD216A7-0DB7-4C43-9CE2-B43322DA04A8}">
      <dgm:prSet/>
      <dgm:spPr/>
      <dgm:t>
        <a:bodyPr/>
        <a:lstStyle/>
        <a:p>
          <a:endParaRPr lang="en-US"/>
        </a:p>
      </dgm:t>
    </dgm:pt>
    <dgm:pt modelId="{AB12F646-B0E3-4ED7-B0EC-D0E6E0760864}">
      <dgm:prSet/>
      <dgm:spPr/>
      <dgm:t>
        <a:bodyPr/>
        <a:lstStyle/>
        <a:p>
          <a:r>
            <a:rPr lang="en-GB"/>
            <a:t>Encourages collaboration across multicultural teams. </a:t>
          </a:r>
          <a:endParaRPr lang="en-US"/>
        </a:p>
      </dgm:t>
    </dgm:pt>
    <dgm:pt modelId="{813C6300-588B-41E0-BAE0-69D432E5B1ED}" type="parTrans" cxnId="{2B8F30A4-C146-41D9-8D81-6C00C2E287B7}">
      <dgm:prSet/>
      <dgm:spPr/>
      <dgm:t>
        <a:bodyPr/>
        <a:lstStyle/>
        <a:p>
          <a:endParaRPr lang="en-US"/>
        </a:p>
      </dgm:t>
    </dgm:pt>
    <dgm:pt modelId="{5E4C5ABE-5F1D-4AEE-9F75-F1F33328A609}" type="sibTrans" cxnId="{2B8F30A4-C146-41D9-8D81-6C00C2E287B7}">
      <dgm:prSet/>
      <dgm:spPr/>
      <dgm:t>
        <a:bodyPr/>
        <a:lstStyle/>
        <a:p>
          <a:endParaRPr lang="en-US"/>
        </a:p>
      </dgm:t>
    </dgm:pt>
    <dgm:pt modelId="{3FE777FF-FAFE-44DF-AF7D-045AA4CE823C}">
      <dgm:prSet/>
      <dgm:spPr/>
      <dgm:t>
        <a:bodyPr/>
        <a:lstStyle/>
        <a:p>
          <a:r>
            <a:rPr lang="en-GB" b="1"/>
            <a:t>Link to Herzberg</a:t>
          </a:r>
          <a:endParaRPr lang="en-US"/>
        </a:p>
      </dgm:t>
    </dgm:pt>
    <dgm:pt modelId="{6E2CEC54-90C5-4DEC-B56C-F41948C9074E}" type="parTrans" cxnId="{4753CF6A-349F-49A8-B602-FCF23C547B27}">
      <dgm:prSet/>
      <dgm:spPr/>
      <dgm:t>
        <a:bodyPr/>
        <a:lstStyle/>
        <a:p>
          <a:endParaRPr lang="en-US"/>
        </a:p>
      </dgm:t>
    </dgm:pt>
    <dgm:pt modelId="{0278634B-0C48-489B-B621-DD389534590B}" type="sibTrans" cxnId="{4753CF6A-349F-49A8-B602-FCF23C547B27}">
      <dgm:prSet/>
      <dgm:spPr/>
      <dgm:t>
        <a:bodyPr/>
        <a:lstStyle/>
        <a:p>
          <a:endParaRPr lang="en-US"/>
        </a:p>
      </dgm:t>
    </dgm:pt>
    <dgm:pt modelId="{166D166E-2760-400E-B8B2-1DBD14F1A433}">
      <dgm:prSet/>
      <dgm:spPr/>
      <dgm:t>
        <a:bodyPr/>
        <a:lstStyle/>
        <a:p>
          <a:r>
            <a:rPr lang="en-GB"/>
            <a:t>Recognition and growth opportunities increase motivation. </a:t>
          </a:r>
          <a:endParaRPr lang="en-US"/>
        </a:p>
      </dgm:t>
    </dgm:pt>
    <dgm:pt modelId="{D291EAD9-0CEF-466D-8527-91BF457F0F3D}" type="parTrans" cxnId="{4816E6C8-E809-4B3F-9C1A-F2DA31E28D78}">
      <dgm:prSet/>
      <dgm:spPr/>
      <dgm:t>
        <a:bodyPr/>
        <a:lstStyle/>
        <a:p>
          <a:endParaRPr lang="en-US"/>
        </a:p>
      </dgm:t>
    </dgm:pt>
    <dgm:pt modelId="{D23A19F2-1FBD-4612-A9C8-5FF4B9897D44}" type="sibTrans" cxnId="{4816E6C8-E809-4B3F-9C1A-F2DA31E28D78}">
      <dgm:prSet/>
      <dgm:spPr/>
      <dgm:t>
        <a:bodyPr/>
        <a:lstStyle/>
        <a:p>
          <a:endParaRPr lang="en-US"/>
        </a:p>
      </dgm:t>
    </dgm:pt>
    <dgm:pt modelId="{C813DDF6-E31C-4512-9FB6-8909F65DE4A6}">
      <dgm:prSet/>
      <dgm:spPr/>
      <dgm:t>
        <a:bodyPr/>
        <a:lstStyle/>
        <a:p>
          <a:r>
            <a:rPr lang="en-GB"/>
            <a:t>Employees experience greater responsibility and ownership. </a:t>
          </a:r>
          <a:endParaRPr lang="en-US"/>
        </a:p>
      </dgm:t>
    </dgm:pt>
    <dgm:pt modelId="{17E8BFD7-55B3-4D70-8374-347F1C56972D}" type="parTrans" cxnId="{5559806D-3E8E-492F-938F-E7214A40F0FF}">
      <dgm:prSet/>
      <dgm:spPr/>
      <dgm:t>
        <a:bodyPr/>
        <a:lstStyle/>
        <a:p>
          <a:endParaRPr lang="en-US"/>
        </a:p>
      </dgm:t>
    </dgm:pt>
    <dgm:pt modelId="{4E14CA80-4BBD-4166-ADC1-778642F1D61F}" type="sibTrans" cxnId="{5559806D-3E8E-492F-938F-E7214A40F0FF}">
      <dgm:prSet/>
      <dgm:spPr/>
      <dgm:t>
        <a:bodyPr/>
        <a:lstStyle/>
        <a:p>
          <a:endParaRPr lang="en-US"/>
        </a:p>
      </dgm:t>
    </dgm:pt>
    <dgm:pt modelId="{95DE0766-215C-4E85-A1A0-AF33FA9A57FF}">
      <dgm:prSet/>
      <dgm:spPr/>
      <dgm:t>
        <a:bodyPr/>
        <a:lstStyle/>
        <a:p>
          <a:r>
            <a:rPr lang="en-GB" b="1"/>
            <a:t>Impact</a:t>
          </a:r>
          <a:endParaRPr lang="en-US"/>
        </a:p>
      </dgm:t>
    </dgm:pt>
    <dgm:pt modelId="{8448491D-3385-45C2-AC53-B21AB53B0641}" type="parTrans" cxnId="{3229CA7E-B964-4427-A8F1-1864E3CA8688}">
      <dgm:prSet/>
      <dgm:spPr/>
      <dgm:t>
        <a:bodyPr/>
        <a:lstStyle/>
        <a:p>
          <a:endParaRPr lang="en-US"/>
        </a:p>
      </dgm:t>
    </dgm:pt>
    <dgm:pt modelId="{ACEAF254-F777-4F0A-8DC0-69E7E00AC0FE}" type="sibTrans" cxnId="{3229CA7E-B964-4427-A8F1-1864E3CA8688}">
      <dgm:prSet/>
      <dgm:spPr/>
      <dgm:t>
        <a:bodyPr/>
        <a:lstStyle/>
        <a:p>
          <a:endParaRPr lang="en-US"/>
        </a:p>
      </dgm:t>
    </dgm:pt>
    <dgm:pt modelId="{6A994332-63C0-43CE-9F2F-02E8119950DA}">
      <dgm:prSet/>
      <dgm:spPr/>
      <dgm:t>
        <a:bodyPr/>
        <a:lstStyle/>
        <a:p>
          <a:r>
            <a:rPr lang="en-GB"/>
            <a:t>Strong organisational culture. </a:t>
          </a:r>
          <a:endParaRPr lang="en-US"/>
        </a:p>
      </dgm:t>
    </dgm:pt>
    <dgm:pt modelId="{11A91BF6-1D1C-4909-8A21-2C56F15D80EC}" type="parTrans" cxnId="{6F70804F-563E-4017-99F4-038BD7E45E5C}">
      <dgm:prSet/>
      <dgm:spPr/>
      <dgm:t>
        <a:bodyPr/>
        <a:lstStyle/>
        <a:p>
          <a:endParaRPr lang="en-US"/>
        </a:p>
      </dgm:t>
    </dgm:pt>
    <dgm:pt modelId="{F0FFE6BD-45B8-4AD3-8CC1-020E4614B982}" type="sibTrans" cxnId="{6F70804F-563E-4017-99F4-038BD7E45E5C}">
      <dgm:prSet/>
      <dgm:spPr/>
      <dgm:t>
        <a:bodyPr/>
        <a:lstStyle/>
        <a:p>
          <a:endParaRPr lang="en-US"/>
        </a:p>
      </dgm:t>
    </dgm:pt>
    <dgm:pt modelId="{34D1037D-843B-4040-9292-BD963457F172}">
      <dgm:prSet/>
      <dgm:spPr/>
      <dgm:t>
        <a:bodyPr/>
        <a:lstStyle/>
        <a:p>
          <a:r>
            <a:rPr lang="en-GB"/>
            <a:t>Enhanced innovation and teamwork  (Airbnb, 2023).</a:t>
          </a:r>
          <a:endParaRPr lang="en-US"/>
        </a:p>
      </dgm:t>
    </dgm:pt>
    <dgm:pt modelId="{4D14E568-446C-4E57-8FF7-5FF21D8B59C9}" type="parTrans" cxnId="{0BC7F7B7-4D3B-4775-9D96-B0A858A06857}">
      <dgm:prSet/>
      <dgm:spPr/>
      <dgm:t>
        <a:bodyPr/>
        <a:lstStyle/>
        <a:p>
          <a:endParaRPr lang="en-US"/>
        </a:p>
      </dgm:t>
    </dgm:pt>
    <dgm:pt modelId="{C7CF77CF-2191-43FD-94B6-92A7667B3695}" type="sibTrans" cxnId="{0BC7F7B7-4D3B-4775-9D96-B0A858A06857}">
      <dgm:prSet/>
      <dgm:spPr/>
      <dgm:t>
        <a:bodyPr/>
        <a:lstStyle/>
        <a:p>
          <a:endParaRPr lang="en-US"/>
        </a:p>
      </dgm:t>
    </dgm:pt>
    <dgm:pt modelId="{542C648F-2419-45A3-963F-C850528F740A}" type="pres">
      <dgm:prSet presAssocID="{5B4E2D19-1F70-4942-82F3-6FFF4357CB5A}" presName="linear" presStyleCnt="0">
        <dgm:presLayoutVars>
          <dgm:animLvl val="lvl"/>
          <dgm:resizeHandles val="exact"/>
        </dgm:presLayoutVars>
      </dgm:prSet>
      <dgm:spPr/>
    </dgm:pt>
    <dgm:pt modelId="{94E117BC-E5C8-43EB-82E3-4CF2CB166C6A}" type="pres">
      <dgm:prSet presAssocID="{765964D2-4547-41C3-925B-D89121C39C1C}" presName="parentText" presStyleLbl="node1" presStyleIdx="0" presStyleCnt="12">
        <dgm:presLayoutVars>
          <dgm:chMax val="0"/>
          <dgm:bulletEnabled val="1"/>
        </dgm:presLayoutVars>
      </dgm:prSet>
      <dgm:spPr/>
    </dgm:pt>
    <dgm:pt modelId="{BC5DAA1B-FCFC-4EF5-ABB4-77257C60AB3A}" type="pres">
      <dgm:prSet presAssocID="{33D8EF53-27AB-429D-8CF3-1666764B63CC}" presName="spacer" presStyleCnt="0"/>
      <dgm:spPr/>
    </dgm:pt>
    <dgm:pt modelId="{FB0B9FEC-B8ED-4B44-AF24-57495D15892D}" type="pres">
      <dgm:prSet presAssocID="{D484192D-C5F9-427E-88EC-93E1A207B8B4}" presName="parentText" presStyleLbl="node1" presStyleIdx="1" presStyleCnt="12">
        <dgm:presLayoutVars>
          <dgm:chMax val="0"/>
          <dgm:bulletEnabled val="1"/>
        </dgm:presLayoutVars>
      </dgm:prSet>
      <dgm:spPr/>
    </dgm:pt>
    <dgm:pt modelId="{A24EB78D-B48E-4050-89DB-163D8BA99947}" type="pres">
      <dgm:prSet presAssocID="{0AFE5010-46F3-4453-8D5F-320115AE2E42}" presName="spacer" presStyleCnt="0"/>
      <dgm:spPr/>
    </dgm:pt>
    <dgm:pt modelId="{D10FB3A1-0631-46E9-8992-9C9DE97744C2}" type="pres">
      <dgm:prSet presAssocID="{1A44EE5F-333E-447E-A27D-0A3A76BDBBE4}" presName="parentText" presStyleLbl="node1" presStyleIdx="2" presStyleCnt="12">
        <dgm:presLayoutVars>
          <dgm:chMax val="0"/>
          <dgm:bulletEnabled val="1"/>
        </dgm:presLayoutVars>
      </dgm:prSet>
      <dgm:spPr/>
    </dgm:pt>
    <dgm:pt modelId="{BB4B779C-95AF-436A-A275-FEAA3EF1773C}" type="pres">
      <dgm:prSet presAssocID="{BA5003CC-34CE-45B7-B231-82D6554EDA0E}" presName="spacer" presStyleCnt="0"/>
      <dgm:spPr/>
    </dgm:pt>
    <dgm:pt modelId="{9FA0E50B-8492-4851-B5E6-08EC01AC4078}" type="pres">
      <dgm:prSet presAssocID="{6F9D9085-5310-4FE4-9178-A92245241272}" presName="parentText" presStyleLbl="node1" presStyleIdx="3" presStyleCnt="12">
        <dgm:presLayoutVars>
          <dgm:chMax val="0"/>
          <dgm:bulletEnabled val="1"/>
        </dgm:presLayoutVars>
      </dgm:prSet>
      <dgm:spPr/>
    </dgm:pt>
    <dgm:pt modelId="{C280D991-7A61-4005-863D-33C1C1F3C839}" type="pres">
      <dgm:prSet presAssocID="{7B837519-A636-408B-81B3-77F81F340D8B}" presName="spacer" presStyleCnt="0"/>
      <dgm:spPr/>
    </dgm:pt>
    <dgm:pt modelId="{6AFA7CE9-602A-4688-85EE-F4BD2AA06121}" type="pres">
      <dgm:prSet presAssocID="{8937A234-3B4B-4EFE-B7BB-EC95838C122B}" presName="parentText" presStyleLbl="node1" presStyleIdx="4" presStyleCnt="12">
        <dgm:presLayoutVars>
          <dgm:chMax val="0"/>
          <dgm:bulletEnabled val="1"/>
        </dgm:presLayoutVars>
      </dgm:prSet>
      <dgm:spPr/>
    </dgm:pt>
    <dgm:pt modelId="{A1066420-F07E-4E64-BC73-D17E8D77FBCB}" type="pres">
      <dgm:prSet presAssocID="{C018E4A9-0497-4A46-BE20-ABA260BAD433}" presName="spacer" presStyleCnt="0"/>
      <dgm:spPr/>
    </dgm:pt>
    <dgm:pt modelId="{B3EF36EA-72FA-4705-8F93-B54D38ECB4FA}" type="pres">
      <dgm:prSet presAssocID="{AB12F646-B0E3-4ED7-B0EC-D0E6E0760864}" presName="parentText" presStyleLbl="node1" presStyleIdx="5" presStyleCnt="12">
        <dgm:presLayoutVars>
          <dgm:chMax val="0"/>
          <dgm:bulletEnabled val="1"/>
        </dgm:presLayoutVars>
      </dgm:prSet>
      <dgm:spPr/>
    </dgm:pt>
    <dgm:pt modelId="{0EA33E5E-C430-467B-9C8E-0486804B9B87}" type="pres">
      <dgm:prSet presAssocID="{5E4C5ABE-5F1D-4AEE-9F75-F1F33328A609}" presName="spacer" presStyleCnt="0"/>
      <dgm:spPr/>
    </dgm:pt>
    <dgm:pt modelId="{777F2688-03F5-4C26-8366-579C2CD9CB10}" type="pres">
      <dgm:prSet presAssocID="{3FE777FF-FAFE-44DF-AF7D-045AA4CE823C}" presName="parentText" presStyleLbl="node1" presStyleIdx="6" presStyleCnt="12">
        <dgm:presLayoutVars>
          <dgm:chMax val="0"/>
          <dgm:bulletEnabled val="1"/>
        </dgm:presLayoutVars>
      </dgm:prSet>
      <dgm:spPr/>
    </dgm:pt>
    <dgm:pt modelId="{6047629C-FB13-4196-8748-C6B6EE56736C}" type="pres">
      <dgm:prSet presAssocID="{0278634B-0C48-489B-B621-DD389534590B}" presName="spacer" presStyleCnt="0"/>
      <dgm:spPr/>
    </dgm:pt>
    <dgm:pt modelId="{DD89DEA7-EB69-437F-84C8-F9B34935BFE5}" type="pres">
      <dgm:prSet presAssocID="{166D166E-2760-400E-B8B2-1DBD14F1A433}" presName="parentText" presStyleLbl="node1" presStyleIdx="7" presStyleCnt="12">
        <dgm:presLayoutVars>
          <dgm:chMax val="0"/>
          <dgm:bulletEnabled val="1"/>
        </dgm:presLayoutVars>
      </dgm:prSet>
      <dgm:spPr/>
    </dgm:pt>
    <dgm:pt modelId="{2B2ED558-A011-4D60-9218-4449D36B53A3}" type="pres">
      <dgm:prSet presAssocID="{D23A19F2-1FBD-4612-A9C8-5FF4B9897D44}" presName="spacer" presStyleCnt="0"/>
      <dgm:spPr/>
    </dgm:pt>
    <dgm:pt modelId="{39965422-C3D8-4A0F-B3B2-9FFDA0E05A01}" type="pres">
      <dgm:prSet presAssocID="{C813DDF6-E31C-4512-9FB6-8909F65DE4A6}" presName="parentText" presStyleLbl="node1" presStyleIdx="8" presStyleCnt="12">
        <dgm:presLayoutVars>
          <dgm:chMax val="0"/>
          <dgm:bulletEnabled val="1"/>
        </dgm:presLayoutVars>
      </dgm:prSet>
      <dgm:spPr/>
    </dgm:pt>
    <dgm:pt modelId="{C7802340-8BC0-48CA-BC59-FB80AC4FAE52}" type="pres">
      <dgm:prSet presAssocID="{4E14CA80-4BBD-4166-ADC1-778642F1D61F}" presName="spacer" presStyleCnt="0"/>
      <dgm:spPr/>
    </dgm:pt>
    <dgm:pt modelId="{4D3DEA0F-9ED8-43ED-A763-CF1F43201607}" type="pres">
      <dgm:prSet presAssocID="{95DE0766-215C-4E85-A1A0-AF33FA9A57FF}" presName="parentText" presStyleLbl="node1" presStyleIdx="9" presStyleCnt="12">
        <dgm:presLayoutVars>
          <dgm:chMax val="0"/>
          <dgm:bulletEnabled val="1"/>
        </dgm:presLayoutVars>
      </dgm:prSet>
      <dgm:spPr/>
    </dgm:pt>
    <dgm:pt modelId="{5143E239-8055-4EC0-98EF-69835D220791}" type="pres">
      <dgm:prSet presAssocID="{ACEAF254-F777-4F0A-8DC0-69E7E00AC0FE}" presName="spacer" presStyleCnt="0"/>
      <dgm:spPr/>
    </dgm:pt>
    <dgm:pt modelId="{A5EACD77-3A81-48B7-8CC2-71818826092E}" type="pres">
      <dgm:prSet presAssocID="{6A994332-63C0-43CE-9F2F-02E8119950DA}" presName="parentText" presStyleLbl="node1" presStyleIdx="10" presStyleCnt="12">
        <dgm:presLayoutVars>
          <dgm:chMax val="0"/>
          <dgm:bulletEnabled val="1"/>
        </dgm:presLayoutVars>
      </dgm:prSet>
      <dgm:spPr/>
    </dgm:pt>
    <dgm:pt modelId="{4E254DEA-1EF0-4BD1-910F-0F49449AB0EF}" type="pres">
      <dgm:prSet presAssocID="{F0FFE6BD-45B8-4AD3-8CC1-020E4614B982}" presName="spacer" presStyleCnt="0"/>
      <dgm:spPr/>
    </dgm:pt>
    <dgm:pt modelId="{2117D5E7-7484-4F57-9D85-A7815DA29FB6}" type="pres">
      <dgm:prSet presAssocID="{34D1037D-843B-4040-9292-BD963457F172}" presName="parentText" presStyleLbl="node1" presStyleIdx="11" presStyleCnt="12">
        <dgm:presLayoutVars>
          <dgm:chMax val="0"/>
          <dgm:bulletEnabled val="1"/>
        </dgm:presLayoutVars>
      </dgm:prSet>
      <dgm:spPr/>
    </dgm:pt>
  </dgm:ptLst>
  <dgm:cxnLst>
    <dgm:cxn modelId="{42E81E07-8AA9-4D6C-9405-E66DE905E180}" type="presOf" srcId="{34D1037D-843B-4040-9292-BD963457F172}" destId="{2117D5E7-7484-4F57-9D85-A7815DA29FB6}" srcOrd="0" destOrd="0" presId="urn:microsoft.com/office/officeart/2005/8/layout/vList2"/>
    <dgm:cxn modelId="{86E3121E-8325-47BB-9934-6C439EF1C8F7}" type="presOf" srcId="{8937A234-3B4B-4EFE-B7BB-EC95838C122B}" destId="{6AFA7CE9-602A-4688-85EE-F4BD2AA06121}" srcOrd="0" destOrd="0" presId="urn:microsoft.com/office/officeart/2005/8/layout/vList2"/>
    <dgm:cxn modelId="{C2D38C2A-6453-4768-BB2F-E31BEDD8F908}" type="presOf" srcId="{6A994332-63C0-43CE-9F2F-02E8119950DA}" destId="{A5EACD77-3A81-48B7-8CC2-71818826092E}" srcOrd="0" destOrd="0" presId="urn:microsoft.com/office/officeart/2005/8/layout/vList2"/>
    <dgm:cxn modelId="{97AE2136-DE3E-4E1B-B133-F33CAC641A25}" srcId="{5B4E2D19-1F70-4942-82F3-6FFF4357CB5A}" destId="{765964D2-4547-41C3-925B-D89121C39C1C}" srcOrd="0" destOrd="0" parTransId="{B8DA168C-983A-4C5E-B3D1-7C61F051343B}" sibTransId="{33D8EF53-27AB-429D-8CF3-1666764B63CC}"/>
    <dgm:cxn modelId="{785AC636-8D06-44E7-8B7C-413FA520C8D9}" type="presOf" srcId="{D484192D-C5F9-427E-88EC-93E1A207B8B4}" destId="{FB0B9FEC-B8ED-4B44-AF24-57495D15892D}" srcOrd="0" destOrd="0" presId="urn:microsoft.com/office/officeart/2005/8/layout/vList2"/>
    <dgm:cxn modelId="{77FBDF5B-D349-44B7-B2DF-8BCD20235C59}" srcId="{5B4E2D19-1F70-4942-82F3-6FFF4357CB5A}" destId="{6F9D9085-5310-4FE4-9178-A92245241272}" srcOrd="3" destOrd="0" parTransId="{8B1AC9BF-4282-410D-93D8-0D43DC35D8BB}" sibTransId="{7B837519-A636-408B-81B3-77F81F340D8B}"/>
    <dgm:cxn modelId="{E02D326A-A753-4672-9733-F3148A248E66}" type="presOf" srcId="{5B4E2D19-1F70-4942-82F3-6FFF4357CB5A}" destId="{542C648F-2419-45A3-963F-C850528F740A}" srcOrd="0" destOrd="0" presId="urn:microsoft.com/office/officeart/2005/8/layout/vList2"/>
    <dgm:cxn modelId="{4753CF6A-349F-49A8-B602-FCF23C547B27}" srcId="{5B4E2D19-1F70-4942-82F3-6FFF4357CB5A}" destId="{3FE777FF-FAFE-44DF-AF7D-045AA4CE823C}" srcOrd="6" destOrd="0" parTransId="{6E2CEC54-90C5-4DEC-B56C-F41948C9074E}" sibTransId="{0278634B-0C48-489B-B621-DD389534590B}"/>
    <dgm:cxn modelId="{5559806D-3E8E-492F-938F-E7214A40F0FF}" srcId="{5B4E2D19-1F70-4942-82F3-6FFF4357CB5A}" destId="{C813DDF6-E31C-4512-9FB6-8909F65DE4A6}" srcOrd="8" destOrd="0" parTransId="{17E8BFD7-55B3-4D70-8374-347F1C56972D}" sibTransId="{4E14CA80-4BBD-4166-ADC1-778642F1D61F}"/>
    <dgm:cxn modelId="{7ECA1F4F-249B-4A87-8416-AA38F6935B1F}" type="presOf" srcId="{95DE0766-215C-4E85-A1A0-AF33FA9A57FF}" destId="{4D3DEA0F-9ED8-43ED-A763-CF1F43201607}" srcOrd="0" destOrd="0" presId="urn:microsoft.com/office/officeart/2005/8/layout/vList2"/>
    <dgm:cxn modelId="{E3E6564F-2964-4575-95F9-6EE97E33C7D3}" type="presOf" srcId="{3FE777FF-FAFE-44DF-AF7D-045AA4CE823C}" destId="{777F2688-03F5-4C26-8366-579C2CD9CB10}" srcOrd="0" destOrd="0" presId="urn:microsoft.com/office/officeart/2005/8/layout/vList2"/>
    <dgm:cxn modelId="{6F70804F-563E-4017-99F4-038BD7E45E5C}" srcId="{5B4E2D19-1F70-4942-82F3-6FFF4357CB5A}" destId="{6A994332-63C0-43CE-9F2F-02E8119950DA}" srcOrd="10" destOrd="0" parTransId="{11A91BF6-1D1C-4909-8A21-2C56F15D80EC}" sibTransId="{F0FFE6BD-45B8-4AD3-8CC1-020E4614B982}"/>
    <dgm:cxn modelId="{328F1D77-8A07-4348-BD5A-16F411334A76}" type="presOf" srcId="{765964D2-4547-41C3-925B-D89121C39C1C}" destId="{94E117BC-E5C8-43EB-82E3-4CF2CB166C6A}" srcOrd="0" destOrd="0" presId="urn:microsoft.com/office/officeart/2005/8/layout/vList2"/>
    <dgm:cxn modelId="{0F6B7E7D-17E5-40D5-A695-1E47A2970929}" type="presOf" srcId="{AB12F646-B0E3-4ED7-B0EC-D0E6E0760864}" destId="{B3EF36EA-72FA-4705-8F93-B54D38ECB4FA}" srcOrd="0" destOrd="0" presId="urn:microsoft.com/office/officeart/2005/8/layout/vList2"/>
    <dgm:cxn modelId="{3229CA7E-B964-4427-A8F1-1864E3CA8688}" srcId="{5B4E2D19-1F70-4942-82F3-6FFF4357CB5A}" destId="{95DE0766-215C-4E85-A1A0-AF33FA9A57FF}" srcOrd="9" destOrd="0" parTransId="{8448491D-3385-45C2-AC53-B21AB53B0641}" sibTransId="{ACEAF254-F777-4F0A-8DC0-69E7E00AC0FE}"/>
    <dgm:cxn modelId="{2B8F30A4-C146-41D9-8D81-6C00C2E287B7}" srcId="{5B4E2D19-1F70-4942-82F3-6FFF4357CB5A}" destId="{AB12F646-B0E3-4ED7-B0EC-D0E6E0760864}" srcOrd="5" destOrd="0" parTransId="{813C6300-588B-41E0-BAE0-69D432E5B1ED}" sibTransId="{5E4C5ABE-5F1D-4AEE-9F75-F1F33328A609}"/>
    <dgm:cxn modelId="{CCD216A7-0DB7-4C43-9CE2-B43322DA04A8}" srcId="{5B4E2D19-1F70-4942-82F3-6FFF4357CB5A}" destId="{8937A234-3B4B-4EFE-B7BB-EC95838C122B}" srcOrd="4" destOrd="0" parTransId="{893F2C4B-E7C2-40B8-8D5C-66396A0B40B0}" sibTransId="{C018E4A9-0497-4A46-BE20-ABA260BAD433}"/>
    <dgm:cxn modelId="{0BC7F7B7-4D3B-4775-9D96-B0A858A06857}" srcId="{5B4E2D19-1F70-4942-82F3-6FFF4357CB5A}" destId="{34D1037D-843B-4040-9292-BD963457F172}" srcOrd="11" destOrd="0" parTransId="{4D14E568-446C-4E57-8FF7-5FF21D8B59C9}" sibTransId="{C7CF77CF-2191-43FD-94B6-92A7667B3695}"/>
    <dgm:cxn modelId="{95C996BB-C4E7-41E7-A241-C8926D0A1AB1}" type="presOf" srcId="{C813DDF6-E31C-4512-9FB6-8909F65DE4A6}" destId="{39965422-C3D8-4A0F-B3B2-9FFDA0E05A01}" srcOrd="0" destOrd="0" presId="urn:microsoft.com/office/officeart/2005/8/layout/vList2"/>
    <dgm:cxn modelId="{4816E6C8-E809-4B3F-9C1A-F2DA31E28D78}" srcId="{5B4E2D19-1F70-4942-82F3-6FFF4357CB5A}" destId="{166D166E-2760-400E-B8B2-1DBD14F1A433}" srcOrd="7" destOrd="0" parTransId="{D291EAD9-0CEF-466D-8527-91BF457F0F3D}" sibTransId="{D23A19F2-1FBD-4612-A9C8-5FF4B9897D44}"/>
    <dgm:cxn modelId="{0AF3F8D1-67AB-4F77-9407-8FC97F619DD2}" type="presOf" srcId="{6F9D9085-5310-4FE4-9178-A92245241272}" destId="{9FA0E50B-8492-4851-B5E6-08EC01AC4078}" srcOrd="0" destOrd="0" presId="urn:microsoft.com/office/officeart/2005/8/layout/vList2"/>
    <dgm:cxn modelId="{7212CBDE-1960-465C-B4CF-65680E0382CD}" type="presOf" srcId="{1A44EE5F-333E-447E-A27D-0A3A76BDBBE4}" destId="{D10FB3A1-0631-46E9-8992-9C9DE97744C2}" srcOrd="0" destOrd="0" presId="urn:microsoft.com/office/officeart/2005/8/layout/vList2"/>
    <dgm:cxn modelId="{235110E4-0BB4-46CF-AA50-C9D39E54CA4C}" type="presOf" srcId="{166D166E-2760-400E-B8B2-1DBD14F1A433}" destId="{DD89DEA7-EB69-437F-84C8-F9B34935BFE5}" srcOrd="0" destOrd="0" presId="urn:microsoft.com/office/officeart/2005/8/layout/vList2"/>
    <dgm:cxn modelId="{90C0DAFA-82AE-4914-AEA4-E7B3CC56C7EE}" srcId="{5B4E2D19-1F70-4942-82F3-6FFF4357CB5A}" destId="{1A44EE5F-333E-447E-A27D-0A3A76BDBBE4}" srcOrd="2" destOrd="0" parTransId="{A18630C9-15FC-432B-91D0-FB5F2B6F5DB9}" sibTransId="{BA5003CC-34CE-45B7-B231-82D6554EDA0E}"/>
    <dgm:cxn modelId="{90FCEAFE-2FC0-48D5-B2A4-C240D758DF41}" srcId="{5B4E2D19-1F70-4942-82F3-6FFF4357CB5A}" destId="{D484192D-C5F9-427E-88EC-93E1A207B8B4}" srcOrd="1" destOrd="0" parTransId="{78F88197-837D-4D2F-8090-B31DCB31648C}" sibTransId="{0AFE5010-46F3-4453-8D5F-320115AE2E42}"/>
    <dgm:cxn modelId="{51824036-0360-480B-BDBB-448E75D0B6FC}" type="presParOf" srcId="{542C648F-2419-45A3-963F-C850528F740A}" destId="{94E117BC-E5C8-43EB-82E3-4CF2CB166C6A}" srcOrd="0" destOrd="0" presId="urn:microsoft.com/office/officeart/2005/8/layout/vList2"/>
    <dgm:cxn modelId="{E2B7E56F-3E41-45E2-936A-CB952A423FDF}" type="presParOf" srcId="{542C648F-2419-45A3-963F-C850528F740A}" destId="{BC5DAA1B-FCFC-4EF5-ABB4-77257C60AB3A}" srcOrd="1" destOrd="0" presId="urn:microsoft.com/office/officeart/2005/8/layout/vList2"/>
    <dgm:cxn modelId="{3BB5A9F6-2878-4112-8A1C-571962ED9D14}" type="presParOf" srcId="{542C648F-2419-45A3-963F-C850528F740A}" destId="{FB0B9FEC-B8ED-4B44-AF24-57495D15892D}" srcOrd="2" destOrd="0" presId="urn:microsoft.com/office/officeart/2005/8/layout/vList2"/>
    <dgm:cxn modelId="{39D1CEE8-E6C7-4BF6-A133-57ACD435261C}" type="presParOf" srcId="{542C648F-2419-45A3-963F-C850528F740A}" destId="{A24EB78D-B48E-4050-89DB-163D8BA99947}" srcOrd="3" destOrd="0" presId="urn:microsoft.com/office/officeart/2005/8/layout/vList2"/>
    <dgm:cxn modelId="{5381D6D0-CF13-4922-AC97-245A9765A0DE}" type="presParOf" srcId="{542C648F-2419-45A3-963F-C850528F740A}" destId="{D10FB3A1-0631-46E9-8992-9C9DE97744C2}" srcOrd="4" destOrd="0" presId="urn:microsoft.com/office/officeart/2005/8/layout/vList2"/>
    <dgm:cxn modelId="{82B0A64F-E1B3-42C9-92C1-C8884584FF09}" type="presParOf" srcId="{542C648F-2419-45A3-963F-C850528F740A}" destId="{BB4B779C-95AF-436A-A275-FEAA3EF1773C}" srcOrd="5" destOrd="0" presId="urn:microsoft.com/office/officeart/2005/8/layout/vList2"/>
    <dgm:cxn modelId="{49474897-3531-4D48-AA4A-1CC22474C0C2}" type="presParOf" srcId="{542C648F-2419-45A3-963F-C850528F740A}" destId="{9FA0E50B-8492-4851-B5E6-08EC01AC4078}" srcOrd="6" destOrd="0" presId="urn:microsoft.com/office/officeart/2005/8/layout/vList2"/>
    <dgm:cxn modelId="{9B03D429-AE70-4393-94C7-C8B028F664C5}" type="presParOf" srcId="{542C648F-2419-45A3-963F-C850528F740A}" destId="{C280D991-7A61-4005-863D-33C1C1F3C839}" srcOrd="7" destOrd="0" presId="urn:microsoft.com/office/officeart/2005/8/layout/vList2"/>
    <dgm:cxn modelId="{2DA0A2E4-95C0-4912-88EF-845B60D88546}" type="presParOf" srcId="{542C648F-2419-45A3-963F-C850528F740A}" destId="{6AFA7CE9-602A-4688-85EE-F4BD2AA06121}" srcOrd="8" destOrd="0" presId="urn:microsoft.com/office/officeart/2005/8/layout/vList2"/>
    <dgm:cxn modelId="{D391E174-C993-4FE9-8FD2-4E26C968B593}" type="presParOf" srcId="{542C648F-2419-45A3-963F-C850528F740A}" destId="{A1066420-F07E-4E64-BC73-D17E8D77FBCB}" srcOrd="9" destOrd="0" presId="urn:microsoft.com/office/officeart/2005/8/layout/vList2"/>
    <dgm:cxn modelId="{B81D5DDE-595B-4B5E-A2F2-C9BD619994AA}" type="presParOf" srcId="{542C648F-2419-45A3-963F-C850528F740A}" destId="{B3EF36EA-72FA-4705-8F93-B54D38ECB4FA}" srcOrd="10" destOrd="0" presId="urn:microsoft.com/office/officeart/2005/8/layout/vList2"/>
    <dgm:cxn modelId="{FF38F468-3246-482A-BD1A-64636377F574}" type="presParOf" srcId="{542C648F-2419-45A3-963F-C850528F740A}" destId="{0EA33E5E-C430-467B-9C8E-0486804B9B87}" srcOrd="11" destOrd="0" presId="urn:microsoft.com/office/officeart/2005/8/layout/vList2"/>
    <dgm:cxn modelId="{EB2F57F4-68AB-4D64-B37B-E42677BD516C}" type="presParOf" srcId="{542C648F-2419-45A3-963F-C850528F740A}" destId="{777F2688-03F5-4C26-8366-579C2CD9CB10}" srcOrd="12" destOrd="0" presId="urn:microsoft.com/office/officeart/2005/8/layout/vList2"/>
    <dgm:cxn modelId="{C5AAD9B6-36FD-40B6-B8D7-43D29B1C4515}" type="presParOf" srcId="{542C648F-2419-45A3-963F-C850528F740A}" destId="{6047629C-FB13-4196-8748-C6B6EE56736C}" srcOrd="13" destOrd="0" presId="urn:microsoft.com/office/officeart/2005/8/layout/vList2"/>
    <dgm:cxn modelId="{E3C05646-3BDB-4BFB-8009-9B5CCB8A05A6}" type="presParOf" srcId="{542C648F-2419-45A3-963F-C850528F740A}" destId="{DD89DEA7-EB69-437F-84C8-F9B34935BFE5}" srcOrd="14" destOrd="0" presId="urn:microsoft.com/office/officeart/2005/8/layout/vList2"/>
    <dgm:cxn modelId="{2CD8BD22-4DD5-41A3-8001-BD9AD7ABC952}" type="presParOf" srcId="{542C648F-2419-45A3-963F-C850528F740A}" destId="{2B2ED558-A011-4D60-9218-4449D36B53A3}" srcOrd="15" destOrd="0" presId="urn:microsoft.com/office/officeart/2005/8/layout/vList2"/>
    <dgm:cxn modelId="{A8D78177-1E8B-49DD-8187-6EEE1541EC03}" type="presParOf" srcId="{542C648F-2419-45A3-963F-C850528F740A}" destId="{39965422-C3D8-4A0F-B3B2-9FFDA0E05A01}" srcOrd="16" destOrd="0" presId="urn:microsoft.com/office/officeart/2005/8/layout/vList2"/>
    <dgm:cxn modelId="{04EC8E32-DB20-471F-AE7F-D8F24A3D43A6}" type="presParOf" srcId="{542C648F-2419-45A3-963F-C850528F740A}" destId="{C7802340-8BC0-48CA-BC59-FB80AC4FAE52}" srcOrd="17" destOrd="0" presId="urn:microsoft.com/office/officeart/2005/8/layout/vList2"/>
    <dgm:cxn modelId="{1AE1ACF2-563F-4222-88E2-5BD5B9CEC644}" type="presParOf" srcId="{542C648F-2419-45A3-963F-C850528F740A}" destId="{4D3DEA0F-9ED8-43ED-A763-CF1F43201607}" srcOrd="18" destOrd="0" presId="urn:microsoft.com/office/officeart/2005/8/layout/vList2"/>
    <dgm:cxn modelId="{962827D4-24C9-43F9-8DA4-295042CA4119}" type="presParOf" srcId="{542C648F-2419-45A3-963F-C850528F740A}" destId="{5143E239-8055-4EC0-98EF-69835D220791}" srcOrd="19" destOrd="0" presId="urn:microsoft.com/office/officeart/2005/8/layout/vList2"/>
    <dgm:cxn modelId="{F3CA5CDE-EB24-4432-9B55-21E6C94CDD7F}" type="presParOf" srcId="{542C648F-2419-45A3-963F-C850528F740A}" destId="{A5EACD77-3A81-48B7-8CC2-71818826092E}" srcOrd="20" destOrd="0" presId="urn:microsoft.com/office/officeart/2005/8/layout/vList2"/>
    <dgm:cxn modelId="{010DE8C6-7110-4925-B2BE-054EDA05A4C6}" type="presParOf" srcId="{542C648F-2419-45A3-963F-C850528F740A}" destId="{4E254DEA-1EF0-4BD1-910F-0F49449AB0EF}" srcOrd="21" destOrd="0" presId="urn:microsoft.com/office/officeart/2005/8/layout/vList2"/>
    <dgm:cxn modelId="{6D56B6C2-F231-4B7D-B931-0F40F92E17DC}" type="presParOf" srcId="{542C648F-2419-45A3-963F-C850528F740A}" destId="{2117D5E7-7484-4F57-9D85-A7815DA29FB6}" srcOrd="2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F0CEF2-1754-45E6-ACF1-C0665C451E7A}">
      <dsp:nvSpPr>
        <dsp:cNvPr id="0" name=""/>
        <dsp:cNvSpPr/>
      </dsp:nvSpPr>
      <dsp:spPr>
        <a:xfrm>
          <a:off x="0" y="212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ADC1C4-DB04-497B-A241-74CE58100D4D}">
      <dsp:nvSpPr>
        <dsp:cNvPr id="0" name=""/>
        <dsp:cNvSpPr/>
      </dsp:nvSpPr>
      <dsp:spPr>
        <a:xfrm>
          <a:off x="0" y="2124"/>
          <a:ext cx="10515600" cy="36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Empathy and Employee Wellbeing</a:t>
          </a:r>
          <a:endParaRPr lang="en-US" sz="1600" kern="1200"/>
        </a:p>
      </dsp:txBody>
      <dsp:txXfrm>
        <a:off x="0" y="2124"/>
        <a:ext cx="10515600" cy="362257"/>
      </dsp:txXfrm>
    </dsp:sp>
    <dsp:sp modelId="{008825E4-F443-4FFD-B6ED-5F836338900B}">
      <dsp:nvSpPr>
        <dsp:cNvPr id="0" name=""/>
        <dsp:cNvSpPr/>
      </dsp:nvSpPr>
      <dsp:spPr>
        <a:xfrm>
          <a:off x="0" y="364382"/>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8F9E6A-8128-45DA-8451-864590CAB54E}">
      <dsp:nvSpPr>
        <dsp:cNvPr id="0" name=""/>
        <dsp:cNvSpPr/>
      </dsp:nvSpPr>
      <dsp:spPr>
        <a:xfrm>
          <a:off x="0" y="364382"/>
          <a:ext cx="10515600" cy="36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ASDA focuses on colleague wellbeing and employee support.</a:t>
          </a:r>
          <a:endParaRPr lang="en-US" sz="1600" kern="1200"/>
        </a:p>
      </dsp:txBody>
      <dsp:txXfrm>
        <a:off x="0" y="364382"/>
        <a:ext cx="10515600" cy="362257"/>
      </dsp:txXfrm>
    </dsp:sp>
    <dsp:sp modelId="{AE6A267E-7022-43E1-A7DD-C830C9A38175}">
      <dsp:nvSpPr>
        <dsp:cNvPr id="0" name=""/>
        <dsp:cNvSpPr/>
      </dsp:nvSpPr>
      <dsp:spPr>
        <a:xfrm>
          <a:off x="0" y="72663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3BBD8D-521B-4EA3-8ADD-F38385BF6127}">
      <dsp:nvSpPr>
        <dsp:cNvPr id="0" name=""/>
        <dsp:cNvSpPr/>
      </dsp:nvSpPr>
      <dsp:spPr>
        <a:xfrm>
          <a:off x="0" y="726639"/>
          <a:ext cx="10515600" cy="36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Application of EI</a:t>
          </a:r>
          <a:endParaRPr lang="en-US" sz="1600" kern="1200"/>
        </a:p>
      </dsp:txBody>
      <dsp:txXfrm>
        <a:off x="0" y="726639"/>
        <a:ext cx="10515600" cy="362257"/>
      </dsp:txXfrm>
    </dsp:sp>
    <dsp:sp modelId="{01612FD2-D994-4E40-A8D8-8317EB2F10C4}">
      <dsp:nvSpPr>
        <dsp:cNvPr id="0" name=""/>
        <dsp:cNvSpPr/>
      </dsp:nvSpPr>
      <dsp:spPr>
        <a:xfrm>
          <a:off x="0" y="108889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E84908-0818-4231-894B-7B26AA374C1F}">
      <dsp:nvSpPr>
        <dsp:cNvPr id="0" name=""/>
        <dsp:cNvSpPr/>
      </dsp:nvSpPr>
      <dsp:spPr>
        <a:xfrm>
          <a:off x="0" y="1088896"/>
          <a:ext cx="10515600" cy="36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Managers use active listening. </a:t>
          </a:r>
          <a:endParaRPr lang="en-US" sz="1600" kern="1200"/>
        </a:p>
      </dsp:txBody>
      <dsp:txXfrm>
        <a:off x="0" y="1088896"/>
        <a:ext cx="10515600" cy="362257"/>
      </dsp:txXfrm>
    </dsp:sp>
    <dsp:sp modelId="{7C83A103-BDC7-4E4B-AB57-5C8FAD867B6F}">
      <dsp:nvSpPr>
        <dsp:cNvPr id="0" name=""/>
        <dsp:cNvSpPr/>
      </dsp:nvSpPr>
      <dsp:spPr>
        <a:xfrm>
          <a:off x="0" y="145115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4A30BC-1DE4-4B31-B3EB-84C17A7B827D}">
      <dsp:nvSpPr>
        <dsp:cNvPr id="0" name=""/>
        <dsp:cNvSpPr/>
      </dsp:nvSpPr>
      <dsp:spPr>
        <a:xfrm>
          <a:off x="0" y="1451154"/>
          <a:ext cx="10515600" cy="36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Employee wellbeing initiatives support morale. </a:t>
          </a:r>
          <a:endParaRPr lang="en-US" sz="1600" kern="1200"/>
        </a:p>
      </dsp:txBody>
      <dsp:txXfrm>
        <a:off x="0" y="1451154"/>
        <a:ext cx="10515600" cy="362257"/>
      </dsp:txXfrm>
    </dsp:sp>
    <dsp:sp modelId="{52ED7AEB-4565-4DF9-84E6-518C695D8CE5}">
      <dsp:nvSpPr>
        <dsp:cNvPr id="0" name=""/>
        <dsp:cNvSpPr/>
      </dsp:nvSpPr>
      <dsp:spPr>
        <a:xfrm>
          <a:off x="0" y="181341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CA3F8A-7912-4EA2-9FF0-CE86086A0D19}">
      <dsp:nvSpPr>
        <dsp:cNvPr id="0" name=""/>
        <dsp:cNvSpPr/>
      </dsp:nvSpPr>
      <dsp:spPr>
        <a:xfrm>
          <a:off x="0" y="1813411"/>
          <a:ext cx="10515600" cy="36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Flexible working practices enhance engagement. </a:t>
          </a:r>
          <a:endParaRPr lang="en-US" sz="1600" kern="1200"/>
        </a:p>
      </dsp:txBody>
      <dsp:txXfrm>
        <a:off x="0" y="1813411"/>
        <a:ext cx="10515600" cy="362257"/>
      </dsp:txXfrm>
    </dsp:sp>
    <dsp:sp modelId="{3AA10671-8FED-4FF1-8A18-F8DED515F7BE}">
      <dsp:nvSpPr>
        <dsp:cNvPr id="0" name=""/>
        <dsp:cNvSpPr/>
      </dsp:nvSpPr>
      <dsp:spPr>
        <a:xfrm>
          <a:off x="0" y="217566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13D5A5-D9D4-4903-A4C1-7B2558E1A632}">
      <dsp:nvSpPr>
        <dsp:cNvPr id="0" name=""/>
        <dsp:cNvSpPr/>
      </dsp:nvSpPr>
      <dsp:spPr>
        <a:xfrm>
          <a:off x="0" y="2175669"/>
          <a:ext cx="10515600" cy="36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Link to Maslow</a:t>
          </a:r>
          <a:endParaRPr lang="en-US" sz="1600" kern="1200"/>
        </a:p>
      </dsp:txBody>
      <dsp:txXfrm>
        <a:off x="0" y="2175669"/>
        <a:ext cx="10515600" cy="362257"/>
      </dsp:txXfrm>
    </dsp:sp>
    <dsp:sp modelId="{8C4010AA-21AE-4645-A65F-F326384FF8F0}">
      <dsp:nvSpPr>
        <dsp:cNvPr id="0" name=""/>
        <dsp:cNvSpPr/>
      </dsp:nvSpPr>
      <dsp:spPr>
        <a:xfrm>
          <a:off x="0" y="253792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80096D-6345-44B7-BF3A-43EC8B073BBA}">
      <dsp:nvSpPr>
        <dsp:cNvPr id="0" name=""/>
        <dsp:cNvSpPr/>
      </dsp:nvSpPr>
      <dsp:spPr>
        <a:xfrm>
          <a:off x="0" y="2537926"/>
          <a:ext cx="10515600" cy="36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Safety needs through job security. </a:t>
          </a:r>
          <a:endParaRPr lang="en-US" sz="1600" kern="1200"/>
        </a:p>
      </dsp:txBody>
      <dsp:txXfrm>
        <a:off x="0" y="2537926"/>
        <a:ext cx="10515600" cy="362257"/>
      </dsp:txXfrm>
    </dsp:sp>
    <dsp:sp modelId="{7B22E5C8-115C-4A2B-987B-BC28845CE52C}">
      <dsp:nvSpPr>
        <dsp:cNvPr id="0" name=""/>
        <dsp:cNvSpPr/>
      </dsp:nvSpPr>
      <dsp:spPr>
        <a:xfrm>
          <a:off x="0" y="290018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E00A54-A355-4FB6-9398-575667801DA0}">
      <dsp:nvSpPr>
        <dsp:cNvPr id="0" name=""/>
        <dsp:cNvSpPr/>
      </dsp:nvSpPr>
      <dsp:spPr>
        <a:xfrm>
          <a:off x="0" y="2900183"/>
          <a:ext cx="10515600" cy="36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Social needs through supportive workplace relationships. </a:t>
          </a:r>
          <a:endParaRPr lang="en-US" sz="1600" kern="1200"/>
        </a:p>
      </dsp:txBody>
      <dsp:txXfrm>
        <a:off x="0" y="2900183"/>
        <a:ext cx="10515600" cy="362257"/>
      </dsp:txXfrm>
    </dsp:sp>
    <dsp:sp modelId="{88A5D9F2-00DD-4070-9C9E-D2CAEE0ACF73}">
      <dsp:nvSpPr>
        <dsp:cNvPr id="0" name=""/>
        <dsp:cNvSpPr/>
      </dsp:nvSpPr>
      <dsp:spPr>
        <a:xfrm>
          <a:off x="0" y="326244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F1DA2C-7D64-4CB6-B1F1-D0727791B51E}">
      <dsp:nvSpPr>
        <dsp:cNvPr id="0" name=""/>
        <dsp:cNvSpPr/>
      </dsp:nvSpPr>
      <dsp:spPr>
        <a:xfrm>
          <a:off x="0" y="3262441"/>
          <a:ext cx="10515600" cy="36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Impact</a:t>
          </a:r>
          <a:endParaRPr lang="en-US" sz="1600" kern="1200"/>
        </a:p>
      </dsp:txBody>
      <dsp:txXfrm>
        <a:off x="0" y="3262441"/>
        <a:ext cx="10515600" cy="362257"/>
      </dsp:txXfrm>
    </dsp:sp>
    <dsp:sp modelId="{BBD6462C-ABFF-4DA2-8280-A7A9BFA242D7}">
      <dsp:nvSpPr>
        <dsp:cNvPr id="0" name=""/>
        <dsp:cNvSpPr/>
      </dsp:nvSpPr>
      <dsp:spPr>
        <a:xfrm>
          <a:off x="0" y="3624698"/>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EDEFB4-4E39-461A-9123-95DB6643B9DA}">
      <dsp:nvSpPr>
        <dsp:cNvPr id="0" name=""/>
        <dsp:cNvSpPr/>
      </dsp:nvSpPr>
      <dsp:spPr>
        <a:xfrm>
          <a:off x="0" y="3624698"/>
          <a:ext cx="10515600" cy="36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Improved employee motivation. </a:t>
          </a:r>
          <a:endParaRPr lang="en-US" sz="1600" kern="1200"/>
        </a:p>
      </dsp:txBody>
      <dsp:txXfrm>
        <a:off x="0" y="3624698"/>
        <a:ext cx="10515600" cy="362257"/>
      </dsp:txXfrm>
    </dsp:sp>
    <dsp:sp modelId="{F9F3D7E1-5E90-4F2D-ABA4-48B64AB170A2}">
      <dsp:nvSpPr>
        <dsp:cNvPr id="0" name=""/>
        <dsp:cNvSpPr/>
      </dsp:nvSpPr>
      <dsp:spPr>
        <a:xfrm>
          <a:off x="0" y="3986955"/>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BDCE52-CADB-45B9-98C8-56F2964C0EFE}">
      <dsp:nvSpPr>
        <dsp:cNvPr id="0" name=""/>
        <dsp:cNvSpPr/>
      </dsp:nvSpPr>
      <dsp:spPr>
        <a:xfrm>
          <a:off x="0" y="3986955"/>
          <a:ext cx="10515600" cy="36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Better customer service outcomes (ASDA, 2023).</a:t>
          </a:r>
          <a:endParaRPr lang="en-US" sz="1600" kern="1200"/>
        </a:p>
      </dsp:txBody>
      <dsp:txXfrm>
        <a:off x="0" y="3986955"/>
        <a:ext cx="10515600" cy="3622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E117BC-E5C8-43EB-82E3-4CF2CB166C6A}">
      <dsp:nvSpPr>
        <dsp:cNvPr id="0" name=""/>
        <dsp:cNvSpPr/>
      </dsp:nvSpPr>
      <dsp:spPr>
        <a:xfrm>
          <a:off x="0" y="53288"/>
          <a:ext cx="10515600" cy="31941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Emotional Intelligence and Collaborative Culture</a:t>
          </a:r>
          <a:endParaRPr lang="en-US" sz="1300" kern="1200"/>
        </a:p>
      </dsp:txBody>
      <dsp:txXfrm>
        <a:off x="15592" y="68880"/>
        <a:ext cx="10484416" cy="288226"/>
      </dsp:txXfrm>
    </dsp:sp>
    <dsp:sp modelId="{FB0B9FEC-B8ED-4B44-AF24-57495D15892D}">
      <dsp:nvSpPr>
        <dsp:cNvPr id="0" name=""/>
        <dsp:cNvSpPr/>
      </dsp:nvSpPr>
      <dsp:spPr>
        <a:xfrm>
          <a:off x="0" y="410138"/>
          <a:ext cx="10515600" cy="31941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Airbnb promotes a culture based on belonging, trust and inclusion.</a:t>
          </a:r>
          <a:endParaRPr lang="en-US" sz="1300" kern="1200"/>
        </a:p>
      </dsp:txBody>
      <dsp:txXfrm>
        <a:off x="15592" y="425730"/>
        <a:ext cx="10484416" cy="288226"/>
      </dsp:txXfrm>
    </dsp:sp>
    <dsp:sp modelId="{D10FB3A1-0631-46E9-8992-9C9DE97744C2}">
      <dsp:nvSpPr>
        <dsp:cNvPr id="0" name=""/>
        <dsp:cNvSpPr/>
      </dsp:nvSpPr>
      <dsp:spPr>
        <a:xfrm>
          <a:off x="0" y="766988"/>
          <a:ext cx="10515600" cy="31941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Application of EI</a:t>
          </a:r>
          <a:endParaRPr lang="en-US" sz="1300" kern="1200"/>
        </a:p>
      </dsp:txBody>
      <dsp:txXfrm>
        <a:off x="15592" y="782580"/>
        <a:ext cx="10484416" cy="288226"/>
      </dsp:txXfrm>
    </dsp:sp>
    <dsp:sp modelId="{9FA0E50B-8492-4851-B5E6-08EC01AC4078}">
      <dsp:nvSpPr>
        <dsp:cNvPr id="0" name=""/>
        <dsp:cNvSpPr/>
      </dsp:nvSpPr>
      <dsp:spPr>
        <a:xfrm>
          <a:off x="0" y="1123838"/>
          <a:ext cx="10515600" cy="31941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Leaders prioritise empathy and employee connection. </a:t>
          </a:r>
          <a:endParaRPr lang="en-US" sz="1300" kern="1200"/>
        </a:p>
      </dsp:txBody>
      <dsp:txXfrm>
        <a:off x="15592" y="1139430"/>
        <a:ext cx="10484416" cy="288226"/>
      </dsp:txXfrm>
    </dsp:sp>
    <dsp:sp modelId="{6AFA7CE9-602A-4688-85EE-F4BD2AA06121}">
      <dsp:nvSpPr>
        <dsp:cNvPr id="0" name=""/>
        <dsp:cNvSpPr/>
      </dsp:nvSpPr>
      <dsp:spPr>
        <a:xfrm>
          <a:off x="0" y="1480688"/>
          <a:ext cx="10515600" cy="31941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Strong communication during organisational change. </a:t>
          </a:r>
          <a:endParaRPr lang="en-US" sz="1300" kern="1200"/>
        </a:p>
      </dsp:txBody>
      <dsp:txXfrm>
        <a:off x="15592" y="1496280"/>
        <a:ext cx="10484416" cy="288226"/>
      </dsp:txXfrm>
    </dsp:sp>
    <dsp:sp modelId="{B3EF36EA-72FA-4705-8F93-B54D38ECB4FA}">
      <dsp:nvSpPr>
        <dsp:cNvPr id="0" name=""/>
        <dsp:cNvSpPr/>
      </dsp:nvSpPr>
      <dsp:spPr>
        <a:xfrm>
          <a:off x="0" y="1837538"/>
          <a:ext cx="10515600" cy="31941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Encourages collaboration across multicultural teams. </a:t>
          </a:r>
          <a:endParaRPr lang="en-US" sz="1300" kern="1200"/>
        </a:p>
      </dsp:txBody>
      <dsp:txXfrm>
        <a:off x="15592" y="1853130"/>
        <a:ext cx="10484416" cy="288226"/>
      </dsp:txXfrm>
    </dsp:sp>
    <dsp:sp modelId="{777F2688-03F5-4C26-8366-579C2CD9CB10}">
      <dsp:nvSpPr>
        <dsp:cNvPr id="0" name=""/>
        <dsp:cNvSpPr/>
      </dsp:nvSpPr>
      <dsp:spPr>
        <a:xfrm>
          <a:off x="0" y="2194388"/>
          <a:ext cx="10515600" cy="31941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Link to Herzberg</a:t>
          </a:r>
          <a:endParaRPr lang="en-US" sz="1300" kern="1200"/>
        </a:p>
      </dsp:txBody>
      <dsp:txXfrm>
        <a:off x="15592" y="2209980"/>
        <a:ext cx="10484416" cy="288226"/>
      </dsp:txXfrm>
    </dsp:sp>
    <dsp:sp modelId="{DD89DEA7-EB69-437F-84C8-F9B34935BFE5}">
      <dsp:nvSpPr>
        <dsp:cNvPr id="0" name=""/>
        <dsp:cNvSpPr/>
      </dsp:nvSpPr>
      <dsp:spPr>
        <a:xfrm>
          <a:off x="0" y="2551239"/>
          <a:ext cx="10515600" cy="31941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Recognition and growth opportunities increase motivation. </a:t>
          </a:r>
          <a:endParaRPr lang="en-US" sz="1300" kern="1200"/>
        </a:p>
      </dsp:txBody>
      <dsp:txXfrm>
        <a:off x="15592" y="2566831"/>
        <a:ext cx="10484416" cy="288226"/>
      </dsp:txXfrm>
    </dsp:sp>
    <dsp:sp modelId="{39965422-C3D8-4A0F-B3B2-9FFDA0E05A01}">
      <dsp:nvSpPr>
        <dsp:cNvPr id="0" name=""/>
        <dsp:cNvSpPr/>
      </dsp:nvSpPr>
      <dsp:spPr>
        <a:xfrm>
          <a:off x="0" y="2908089"/>
          <a:ext cx="10515600" cy="31941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Employees experience greater responsibility and ownership. </a:t>
          </a:r>
          <a:endParaRPr lang="en-US" sz="1300" kern="1200"/>
        </a:p>
      </dsp:txBody>
      <dsp:txXfrm>
        <a:off x="15592" y="2923681"/>
        <a:ext cx="10484416" cy="288226"/>
      </dsp:txXfrm>
    </dsp:sp>
    <dsp:sp modelId="{4D3DEA0F-9ED8-43ED-A763-CF1F43201607}">
      <dsp:nvSpPr>
        <dsp:cNvPr id="0" name=""/>
        <dsp:cNvSpPr/>
      </dsp:nvSpPr>
      <dsp:spPr>
        <a:xfrm>
          <a:off x="0" y="3264939"/>
          <a:ext cx="10515600" cy="31941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Impact</a:t>
          </a:r>
          <a:endParaRPr lang="en-US" sz="1300" kern="1200"/>
        </a:p>
      </dsp:txBody>
      <dsp:txXfrm>
        <a:off x="15592" y="3280531"/>
        <a:ext cx="10484416" cy="288226"/>
      </dsp:txXfrm>
    </dsp:sp>
    <dsp:sp modelId="{A5EACD77-3A81-48B7-8CC2-71818826092E}">
      <dsp:nvSpPr>
        <dsp:cNvPr id="0" name=""/>
        <dsp:cNvSpPr/>
      </dsp:nvSpPr>
      <dsp:spPr>
        <a:xfrm>
          <a:off x="0" y="3621789"/>
          <a:ext cx="10515600" cy="31941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Strong organisational culture. </a:t>
          </a:r>
          <a:endParaRPr lang="en-US" sz="1300" kern="1200"/>
        </a:p>
      </dsp:txBody>
      <dsp:txXfrm>
        <a:off x="15592" y="3637381"/>
        <a:ext cx="10484416" cy="288226"/>
      </dsp:txXfrm>
    </dsp:sp>
    <dsp:sp modelId="{2117D5E7-7484-4F57-9D85-A7815DA29FB6}">
      <dsp:nvSpPr>
        <dsp:cNvPr id="0" name=""/>
        <dsp:cNvSpPr/>
      </dsp:nvSpPr>
      <dsp:spPr>
        <a:xfrm>
          <a:off x="0" y="3978639"/>
          <a:ext cx="10515600" cy="31941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Enhanced innovation and teamwork  (Airbnb, 2023).</a:t>
          </a:r>
          <a:endParaRPr lang="en-US" sz="1300" kern="1200"/>
        </a:p>
      </dsp:txBody>
      <dsp:txXfrm>
        <a:off x="15592" y="3994231"/>
        <a:ext cx="10484416" cy="28822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8B02C-9408-7C03-F620-32063688B39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679DC9C-4125-14A3-0973-0582FD66588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C4624E5-65BD-FC1C-029E-DE6DD696E8EA}"/>
              </a:ext>
            </a:extLst>
          </p:cNvPr>
          <p:cNvSpPr>
            <a:spLocks noGrp="1"/>
          </p:cNvSpPr>
          <p:nvPr>
            <p:ph type="dt" sz="half" idx="10"/>
          </p:nvPr>
        </p:nvSpPr>
        <p:spPr/>
        <p:txBody>
          <a:bodyPr/>
          <a:lstStyle/>
          <a:p>
            <a:fld id="{DDB0EEF1-3B3F-425B-BA65-0044B30A406B}" type="datetimeFigureOut">
              <a:rPr lang="en-GB" smtClean="0"/>
              <a:t>24/06/2026</a:t>
            </a:fld>
            <a:endParaRPr lang="en-GB"/>
          </a:p>
        </p:txBody>
      </p:sp>
      <p:sp>
        <p:nvSpPr>
          <p:cNvPr id="5" name="Footer Placeholder 4">
            <a:extLst>
              <a:ext uri="{FF2B5EF4-FFF2-40B4-BE49-F238E27FC236}">
                <a16:creationId xmlns:a16="http://schemas.microsoft.com/office/drawing/2014/main" id="{53F76C33-985C-9383-A958-B8EF151D63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1FAC22-CDC0-7B45-B146-23ADBBAC60B0}"/>
              </a:ext>
            </a:extLst>
          </p:cNvPr>
          <p:cNvSpPr>
            <a:spLocks noGrp="1"/>
          </p:cNvSpPr>
          <p:nvPr>
            <p:ph type="sldNum" sz="quarter" idx="12"/>
          </p:nvPr>
        </p:nvSpPr>
        <p:spPr/>
        <p:txBody>
          <a:bodyPr/>
          <a:lstStyle/>
          <a:p>
            <a:fld id="{147F6887-0905-494F-B223-EC883EC638B2}" type="slidenum">
              <a:rPr lang="en-GB" smtClean="0"/>
              <a:t>‹#›</a:t>
            </a:fld>
            <a:endParaRPr lang="en-GB"/>
          </a:p>
        </p:txBody>
      </p:sp>
    </p:spTree>
    <p:extLst>
      <p:ext uri="{BB962C8B-B14F-4D97-AF65-F5344CB8AC3E}">
        <p14:creationId xmlns:p14="http://schemas.microsoft.com/office/powerpoint/2010/main" val="3501576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0BE5E-F0AD-5502-16D2-24FA2AFD544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394577A-15B4-D644-3287-7C055F3FC60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B1FE3AC-C011-253D-ABFB-3BFE9B416ACB}"/>
              </a:ext>
            </a:extLst>
          </p:cNvPr>
          <p:cNvSpPr>
            <a:spLocks noGrp="1"/>
          </p:cNvSpPr>
          <p:nvPr>
            <p:ph type="dt" sz="half" idx="10"/>
          </p:nvPr>
        </p:nvSpPr>
        <p:spPr/>
        <p:txBody>
          <a:bodyPr/>
          <a:lstStyle/>
          <a:p>
            <a:fld id="{DDB0EEF1-3B3F-425B-BA65-0044B30A406B}" type="datetimeFigureOut">
              <a:rPr lang="en-GB" smtClean="0"/>
              <a:t>24/06/2026</a:t>
            </a:fld>
            <a:endParaRPr lang="en-GB"/>
          </a:p>
        </p:txBody>
      </p:sp>
      <p:sp>
        <p:nvSpPr>
          <p:cNvPr id="5" name="Footer Placeholder 4">
            <a:extLst>
              <a:ext uri="{FF2B5EF4-FFF2-40B4-BE49-F238E27FC236}">
                <a16:creationId xmlns:a16="http://schemas.microsoft.com/office/drawing/2014/main" id="{4032474C-3B95-7A75-E6BC-5814581DEE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D49C65-E987-40E2-1845-77EF065CDDE2}"/>
              </a:ext>
            </a:extLst>
          </p:cNvPr>
          <p:cNvSpPr>
            <a:spLocks noGrp="1"/>
          </p:cNvSpPr>
          <p:nvPr>
            <p:ph type="sldNum" sz="quarter" idx="12"/>
          </p:nvPr>
        </p:nvSpPr>
        <p:spPr/>
        <p:txBody>
          <a:bodyPr/>
          <a:lstStyle/>
          <a:p>
            <a:fld id="{147F6887-0905-494F-B223-EC883EC638B2}" type="slidenum">
              <a:rPr lang="en-GB" smtClean="0"/>
              <a:t>‹#›</a:t>
            </a:fld>
            <a:endParaRPr lang="en-GB"/>
          </a:p>
        </p:txBody>
      </p:sp>
    </p:spTree>
    <p:extLst>
      <p:ext uri="{BB962C8B-B14F-4D97-AF65-F5344CB8AC3E}">
        <p14:creationId xmlns:p14="http://schemas.microsoft.com/office/powerpoint/2010/main" val="21393867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5951F-FF10-306B-F4EC-6B242FB9042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4634FA6-F04F-1825-81EC-C60CB4F98A8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43C18C1-CE3A-4ABC-E15B-C598B65DD552}"/>
              </a:ext>
            </a:extLst>
          </p:cNvPr>
          <p:cNvSpPr>
            <a:spLocks noGrp="1"/>
          </p:cNvSpPr>
          <p:nvPr>
            <p:ph type="dt" sz="half" idx="10"/>
          </p:nvPr>
        </p:nvSpPr>
        <p:spPr/>
        <p:txBody>
          <a:bodyPr/>
          <a:lstStyle/>
          <a:p>
            <a:fld id="{DDB0EEF1-3B3F-425B-BA65-0044B30A406B}" type="datetimeFigureOut">
              <a:rPr lang="en-GB" smtClean="0"/>
              <a:t>24/06/2026</a:t>
            </a:fld>
            <a:endParaRPr lang="en-GB"/>
          </a:p>
        </p:txBody>
      </p:sp>
      <p:sp>
        <p:nvSpPr>
          <p:cNvPr id="5" name="Footer Placeholder 4">
            <a:extLst>
              <a:ext uri="{FF2B5EF4-FFF2-40B4-BE49-F238E27FC236}">
                <a16:creationId xmlns:a16="http://schemas.microsoft.com/office/drawing/2014/main" id="{613B2CA7-8CC4-B2BD-236B-7EA13E0781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446958-372E-6E8C-30F0-1A98E7B00DC7}"/>
              </a:ext>
            </a:extLst>
          </p:cNvPr>
          <p:cNvSpPr>
            <a:spLocks noGrp="1"/>
          </p:cNvSpPr>
          <p:nvPr>
            <p:ph type="sldNum" sz="quarter" idx="12"/>
          </p:nvPr>
        </p:nvSpPr>
        <p:spPr/>
        <p:txBody>
          <a:bodyPr/>
          <a:lstStyle/>
          <a:p>
            <a:fld id="{147F6887-0905-494F-B223-EC883EC638B2}" type="slidenum">
              <a:rPr lang="en-GB" smtClean="0"/>
              <a:t>‹#›</a:t>
            </a:fld>
            <a:endParaRPr lang="en-GB"/>
          </a:p>
        </p:txBody>
      </p:sp>
    </p:spTree>
    <p:extLst>
      <p:ext uri="{BB962C8B-B14F-4D97-AF65-F5344CB8AC3E}">
        <p14:creationId xmlns:p14="http://schemas.microsoft.com/office/powerpoint/2010/main" val="3442657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47725-C705-3C29-2D84-E499627F598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9B477FF-C31F-0D7B-A8DC-0C25745B01B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B4FB77C-A65D-897A-D36B-B530761DB7C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49062D7-2511-61A8-7900-7D8973998EC3}"/>
              </a:ext>
            </a:extLst>
          </p:cNvPr>
          <p:cNvSpPr>
            <a:spLocks noGrp="1"/>
          </p:cNvSpPr>
          <p:nvPr>
            <p:ph type="dt" sz="half" idx="10"/>
          </p:nvPr>
        </p:nvSpPr>
        <p:spPr/>
        <p:txBody>
          <a:bodyPr/>
          <a:lstStyle/>
          <a:p>
            <a:fld id="{DDB0EEF1-3B3F-425B-BA65-0044B30A406B}" type="datetimeFigureOut">
              <a:rPr lang="en-GB" smtClean="0"/>
              <a:t>24/06/2026</a:t>
            </a:fld>
            <a:endParaRPr lang="en-GB"/>
          </a:p>
        </p:txBody>
      </p:sp>
      <p:sp>
        <p:nvSpPr>
          <p:cNvPr id="6" name="Footer Placeholder 5">
            <a:extLst>
              <a:ext uri="{FF2B5EF4-FFF2-40B4-BE49-F238E27FC236}">
                <a16:creationId xmlns:a16="http://schemas.microsoft.com/office/drawing/2014/main" id="{D5D96AE3-6AC3-E2DB-CC5C-04F84DAEF3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A9767B-8D46-E6E5-C247-4486A42CD520}"/>
              </a:ext>
            </a:extLst>
          </p:cNvPr>
          <p:cNvSpPr>
            <a:spLocks noGrp="1"/>
          </p:cNvSpPr>
          <p:nvPr>
            <p:ph type="sldNum" sz="quarter" idx="12"/>
          </p:nvPr>
        </p:nvSpPr>
        <p:spPr/>
        <p:txBody>
          <a:bodyPr/>
          <a:lstStyle/>
          <a:p>
            <a:fld id="{147F6887-0905-494F-B223-EC883EC638B2}" type="slidenum">
              <a:rPr lang="en-GB" smtClean="0"/>
              <a:t>‹#›</a:t>
            </a:fld>
            <a:endParaRPr lang="en-GB"/>
          </a:p>
        </p:txBody>
      </p:sp>
    </p:spTree>
    <p:extLst>
      <p:ext uri="{BB962C8B-B14F-4D97-AF65-F5344CB8AC3E}">
        <p14:creationId xmlns:p14="http://schemas.microsoft.com/office/powerpoint/2010/main" val="16785017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3A117-9945-3816-8D3C-BA19F3F543A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34EDB66-5B1B-CACF-08C8-3A17D7EC7F1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C903B82-6CB3-CA7D-2020-206605539D9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CA6F8B5-CAB6-9EC8-7178-83709929280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CE6D381-C336-51E4-1AD4-9E84D4AE447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0C92B01-C276-59BF-EEFE-A99DDC898E52}"/>
              </a:ext>
            </a:extLst>
          </p:cNvPr>
          <p:cNvSpPr>
            <a:spLocks noGrp="1"/>
          </p:cNvSpPr>
          <p:nvPr>
            <p:ph type="dt" sz="half" idx="10"/>
          </p:nvPr>
        </p:nvSpPr>
        <p:spPr/>
        <p:txBody>
          <a:bodyPr/>
          <a:lstStyle/>
          <a:p>
            <a:fld id="{DDB0EEF1-3B3F-425B-BA65-0044B30A406B}" type="datetimeFigureOut">
              <a:rPr lang="en-GB" smtClean="0"/>
              <a:t>24/06/2026</a:t>
            </a:fld>
            <a:endParaRPr lang="en-GB"/>
          </a:p>
        </p:txBody>
      </p:sp>
      <p:sp>
        <p:nvSpPr>
          <p:cNvPr id="8" name="Footer Placeholder 7">
            <a:extLst>
              <a:ext uri="{FF2B5EF4-FFF2-40B4-BE49-F238E27FC236}">
                <a16:creationId xmlns:a16="http://schemas.microsoft.com/office/drawing/2014/main" id="{7B494619-7173-B5ED-B489-E02A8C37F2D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0962265-C403-44B9-71CD-F018FCB6CB6C}"/>
              </a:ext>
            </a:extLst>
          </p:cNvPr>
          <p:cNvSpPr>
            <a:spLocks noGrp="1"/>
          </p:cNvSpPr>
          <p:nvPr>
            <p:ph type="sldNum" sz="quarter" idx="12"/>
          </p:nvPr>
        </p:nvSpPr>
        <p:spPr/>
        <p:txBody>
          <a:bodyPr/>
          <a:lstStyle/>
          <a:p>
            <a:fld id="{147F6887-0905-494F-B223-EC883EC638B2}" type="slidenum">
              <a:rPr lang="en-GB" smtClean="0"/>
              <a:t>‹#›</a:t>
            </a:fld>
            <a:endParaRPr lang="en-GB"/>
          </a:p>
        </p:txBody>
      </p:sp>
    </p:spTree>
    <p:extLst>
      <p:ext uri="{BB962C8B-B14F-4D97-AF65-F5344CB8AC3E}">
        <p14:creationId xmlns:p14="http://schemas.microsoft.com/office/powerpoint/2010/main" val="19865785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0D6FA-9AB3-32DE-026C-5B49C13295F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5B39A2B-2BE5-76C5-98DB-58A06717ABB2}"/>
              </a:ext>
            </a:extLst>
          </p:cNvPr>
          <p:cNvSpPr>
            <a:spLocks noGrp="1"/>
          </p:cNvSpPr>
          <p:nvPr>
            <p:ph type="dt" sz="half" idx="10"/>
          </p:nvPr>
        </p:nvSpPr>
        <p:spPr/>
        <p:txBody>
          <a:bodyPr/>
          <a:lstStyle/>
          <a:p>
            <a:fld id="{DDB0EEF1-3B3F-425B-BA65-0044B30A406B}" type="datetimeFigureOut">
              <a:rPr lang="en-GB" smtClean="0"/>
              <a:t>24/06/2026</a:t>
            </a:fld>
            <a:endParaRPr lang="en-GB"/>
          </a:p>
        </p:txBody>
      </p:sp>
      <p:sp>
        <p:nvSpPr>
          <p:cNvPr id="4" name="Footer Placeholder 3">
            <a:extLst>
              <a:ext uri="{FF2B5EF4-FFF2-40B4-BE49-F238E27FC236}">
                <a16:creationId xmlns:a16="http://schemas.microsoft.com/office/drawing/2014/main" id="{40F8EDAB-0B64-60D1-EE86-33400D3D76D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C2ACFB8-3E1D-2E37-3ABF-D4A021F2B95E}"/>
              </a:ext>
            </a:extLst>
          </p:cNvPr>
          <p:cNvSpPr>
            <a:spLocks noGrp="1"/>
          </p:cNvSpPr>
          <p:nvPr>
            <p:ph type="sldNum" sz="quarter" idx="12"/>
          </p:nvPr>
        </p:nvSpPr>
        <p:spPr/>
        <p:txBody>
          <a:bodyPr/>
          <a:lstStyle/>
          <a:p>
            <a:fld id="{147F6887-0905-494F-B223-EC883EC638B2}" type="slidenum">
              <a:rPr lang="en-GB" smtClean="0"/>
              <a:t>‹#›</a:t>
            </a:fld>
            <a:endParaRPr lang="en-GB"/>
          </a:p>
        </p:txBody>
      </p:sp>
    </p:spTree>
    <p:extLst>
      <p:ext uri="{BB962C8B-B14F-4D97-AF65-F5344CB8AC3E}">
        <p14:creationId xmlns:p14="http://schemas.microsoft.com/office/powerpoint/2010/main" val="4178084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73FD4A-2B30-7E98-57B4-D0D805AAA774}"/>
              </a:ext>
            </a:extLst>
          </p:cNvPr>
          <p:cNvSpPr>
            <a:spLocks noGrp="1"/>
          </p:cNvSpPr>
          <p:nvPr>
            <p:ph type="dt" sz="half" idx="10"/>
          </p:nvPr>
        </p:nvSpPr>
        <p:spPr/>
        <p:txBody>
          <a:bodyPr/>
          <a:lstStyle/>
          <a:p>
            <a:fld id="{DDB0EEF1-3B3F-425B-BA65-0044B30A406B}" type="datetimeFigureOut">
              <a:rPr lang="en-GB" smtClean="0"/>
              <a:t>24/06/2026</a:t>
            </a:fld>
            <a:endParaRPr lang="en-GB"/>
          </a:p>
        </p:txBody>
      </p:sp>
      <p:sp>
        <p:nvSpPr>
          <p:cNvPr id="3" name="Footer Placeholder 2">
            <a:extLst>
              <a:ext uri="{FF2B5EF4-FFF2-40B4-BE49-F238E27FC236}">
                <a16:creationId xmlns:a16="http://schemas.microsoft.com/office/drawing/2014/main" id="{FC1007BB-4CA2-AC44-BDD0-36B172651F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2666C34-ED5D-E519-E562-8463094B50E0}"/>
              </a:ext>
            </a:extLst>
          </p:cNvPr>
          <p:cNvSpPr>
            <a:spLocks noGrp="1"/>
          </p:cNvSpPr>
          <p:nvPr>
            <p:ph type="sldNum" sz="quarter" idx="12"/>
          </p:nvPr>
        </p:nvSpPr>
        <p:spPr/>
        <p:txBody>
          <a:bodyPr/>
          <a:lstStyle/>
          <a:p>
            <a:fld id="{147F6887-0905-494F-B223-EC883EC638B2}" type="slidenum">
              <a:rPr lang="en-GB" smtClean="0"/>
              <a:t>‹#›</a:t>
            </a:fld>
            <a:endParaRPr lang="en-GB"/>
          </a:p>
        </p:txBody>
      </p:sp>
    </p:spTree>
    <p:extLst>
      <p:ext uri="{BB962C8B-B14F-4D97-AF65-F5344CB8AC3E}">
        <p14:creationId xmlns:p14="http://schemas.microsoft.com/office/powerpoint/2010/main" val="36473638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57406-C448-C41F-497A-F30F2B08EA7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85EE637-9658-537A-A7CE-5F47A0E79A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0B05470-1211-B9CD-EC2C-F1EC126E94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03457E7-EC7E-1458-27B3-EC9AF8FA10C2}"/>
              </a:ext>
            </a:extLst>
          </p:cNvPr>
          <p:cNvSpPr>
            <a:spLocks noGrp="1"/>
          </p:cNvSpPr>
          <p:nvPr>
            <p:ph type="dt" sz="half" idx="10"/>
          </p:nvPr>
        </p:nvSpPr>
        <p:spPr/>
        <p:txBody>
          <a:bodyPr/>
          <a:lstStyle/>
          <a:p>
            <a:fld id="{DDB0EEF1-3B3F-425B-BA65-0044B30A406B}" type="datetimeFigureOut">
              <a:rPr lang="en-GB" smtClean="0"/>
              <a:t>24/06/2026</a:t>
            </a:fld>
            <a:endParaRPr lang="en-GB"/>
          </a:p>
        </p:txBody>
      </p:sp>
      <p:sp>
        <p:nvSpPr>
          <p:cNvPr id="6" name="Footer Placeholder 5">
            <a:extLst>
              <a:ext uri="{FF2B5EF4-FFF2-40B4-BE49-F238E27FC236}">
                <a16:creationId xmlns:a16="http://schemas.microsoft.com/office/drawing/2014/main" id="{CEAC8AA5-F2D1-56D9-570A-A636932495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26D4A3-6411-59C7-9187-AC2EB818007C}"/>
              </a:ext>
            </a:extLst>
          </p:cNvPr>
          <p:cNvSpPr>
            <a:spLocks noGrp="1"/>
          </p:cNvSpPr>
          <p:nvPr>
            <p:ph type="sldNum" sz="quarter" idx="12"/>
          </p:nvPr>
        </p:nvSpPr>
        <p:spPr/>
        <p:txBody>
          <a:bodyPr/>
          <a:lstStyle/>
          <a:p>
            <a:fld id="{147F6887-0905-494F-B223-EC883EC638B2}" type="slidenum">
              <a:rPr lang="en-GB" smtClean="0"/>
              <a:t>‹#›</a:t>
            </a:fld>
            <a:endParaRPr lang="en-GB"/>
          </a:p>
        </p:txBody>
      </p:sp>
    </p:spTree>
    <p:extLst>
      <p:ext uri="{BB962C8B-B14F-4D97-AF65-F5344CB8AC3E}">
        <p14:creationId xmlns:p14="http://schemas.microsoft.com/office/powerpoint/2010/main" val="13418955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355C7-8E9F-0CC4-C3ED-D307D9176F7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E2DBEED-D5D7-090E-7BF7-B733C42421D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CE93037-15D1-EC66-DAF2-252AAB074F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27F3E59-96E4-C8D9-5B0E-956F6ADB7E9F}"/>
              </a:ext>
            </a:extLst>
          </p:cNvPr>
          <p:cNvSpPr>
            <a:spLocks noGrp="1"/>
          </p:cNvSpPr>
          <p:nvPr>
            <p:ph type="dt" sz="half" idx="10"/>
          </p:nvPr>
        </p:nvSpPr>
        <p:spPr/>
        <p:txBody>
          <a:bodyPr/>
          <a:lstStyle/>
          <a:p>
            <a:fld id="{DDB0EEF1-3B3F-425B-BA65-0044B30A406B}" type="datetimeFigureOut">
              <a:rPr lang="en-GB" smtClean="0"/>
              <a:t>24/06/2026</a:t>
            </a:fld>
            <a:endParaRPr lang="en-GB"/>
          </a:p>
        </p:txBody>
      </p:sp>
      <p:sp>
        <p:nvSpPr>
          <p:cNvPr id="6" name="Footer Placeholder 5">
            <a:extLst>
              <a:ext uri="{FF2B5EF4-FFF2-40B4-BE49-F238E27FC236}">
                <a16:creationId xmlns:a16="http://schemas.microsoft.com/office/drawing/2014/main" id="{40207EB1-798C-9370-A791-D0F164D3C1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E6ECFF-6BA7-51B5-9D22-CF3B3434000B}"/>
              </a:ext>
            </a:extLst>
          </p:cNvPr>
          <p:cNvSpPr>
            <a:spLocks noGrp="1"/>
          </p:cNvSpPr>
          <p:nvPr>
            <p:ph type="sldNum" sz="quarter" idx="12"/>
          </p:nvPr>
        </p:nvSpPr>
        <p:spPr/>
        <p:txBody>
          <a:bodyPr/>
          <a:lstStyle/>
          <a:p>
            <a:fld id="{147F6887-0905-494F-B223-EC883EC638B2}" type="slidenum">
              <a:rPr lang="en-GB" smtClean="0"/>
              <a:t>‹#›</a:t>
            </a:fld>
            <a:endParaRPr lang="en-GB"/>
          </a:p>
        </p:txBody>
      </p:sp>
    </p:spTree>
    <p:extLst>
      <p:ext uri="{BB962C8B-B14F-4D97-AF65-F5344CB8AC3E}">
        <p14:creationId xmlns:p14="http://schemas.microsoft.com/office/powerpoint/2010/main" val="13504225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F0796-EFC6-04E4-4AE5-F2EACC5526B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950ACA5-C1C4-9596-9449-4BC6EBDE319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FFBBE5E-236F-928B-AC3E-DC2C717581EC}"/>
              </a:ext>
            </a:extLst>
          </p:cNvPr>
          <p:cNvSpPr>
            <a:spLocks noGrp="1"/>
          </p:cNvSpPr>
          <p:nvPr>
            <p:ph type="dt" sz="half" idx="10"/>
          </p:nvPr>
        </p:nvSpPr>
        <p:spPr/>
        <p:txBody>
          <a:bodyPr/>
          <a:lstStyle/>
          <a:p>
            <a:fld id="{DDB0EEF1-3B3F-425B-BA65-0044B30A406B}" type="datetimeFigureOut">
              <a:rPr lang="en-GB" smtClean="0"/>
              <a:t>24/06/2026</a:t>
            </a:fld>
            <a:endParaRPr lang="en-GB"/>
          </a:p>
        </p:txBody>
      </p:sp>
      <p:sp>
        <p:nvSpPr>
          <p:cNvPr id="5" name="Footer Placeholder 4">
            <a:extLst>
              <a:ext uri="{FF2B5EF4-FFF2-40B4-BE49-F238E27FC236}">
                <a16:creationId xmlns:a16="http://schemas.microsoft.com/office/drawing/2014/main" id="{23250FBE-CCCE-0B77-A639-967062E164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8A97DA-A9A9-6BF5-CF04-2F266E11F50E}"/>
              </a:ext>
            </a:extLst>
          </p:cNvPr>
          <p:cNvSpPr>
            <a:spLocks noGrp="1"/>
          </p:cNvSpPr>
          <p:nvPr>
            <p:ph type="sldNum" sz="quarter" idx="12"/>
          </p:nvPr>
        </p:nvSpPr>
        <p:spPr/>
        <p:txBody>
          <a:bodyPr/>
          <a:lstStyle/>
          <a:p>
            <a:fld id="{147F6887-0905-494F-B223-EC883EC638B2}" type="slidenum">
              <a:rPr lang="en-GB" smtClean="0"/>
              <a:t>‹#›</a:t>
            </a:fld>
            <a:endParaRPr lang="en-GB"/>
          </a:p>
        </p:txBody>
      </p:sp>
    </p:spTree>
    <p:extLst>
      <p:ext uri="{BB962C8B-B14F-4D97-AF65-F5344CB8AC3E}">
        <p14:creationId xmlns:p14="http://schemas.microsoft.com/office/powerpoint/2010/main" val="27823249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061C070-0091-492B-4177-C48A6C58BE3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F3C7723-9D29-A979-C92A-1299D7FE3EB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567B89A-232A-CC48-3D43-8AEB94C27926}"/>
              </a:ext>
            </a:extLst>
          </p:cNvPr>
          <p:cNvSpPr>
            <a:spLocks noGrp="1"/>
          </p:cNvSpPr>
          <p:nvPr>
            <p:ph type="dt" sz="half" idx="10"/>
          </p:nvPr>
        </p:nvSpPr>
        <p:spPr/>
        <p:txBody>
          <a:bodyPr/>
          <a:lstStyle/>
          <a:p>
            <a:fld id="{DDB0EEF1-3B3F-425B-BA65-0044B30A406B}" type="datetimeFigureOut">
              <a:rPr lang="en-GB" smtClean="0"/>
              <a:t>24/06/2026</a:t>
            </a:fld>
            <a:endParaRPr lang="en-GB"/>
          </a:p>
        </p:txBody>
      </p:sp>
      <p:sp>
        <p:nvSpPr>
          <p:cNvPr id="5" name="Footer Placeholder 4">
            <a:extLst>
              <a:ext uri="{FF2B5EF4-FFF2-40B4-BE49-F238E27FC236}">
                <a16:creationId xmlns:a16="http://schemas.microsoft.com/office/drawing/2014/main" id="{C024F390-3EDA-6527-0D7E-DA5DDF57B2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A52604-E970-97B4-1D6A-1B6436BAB81E}"/>
              </a:ext>
            </a:extLst>
          </p:cNvPr>
          <p:cNvSpPr>
            <a:spLocks noGrp="1"/>
          </p:cNvSpPr>
          <p:nvPr>
            <p:ph type="sldNum" sz="quarter" idx="12"/>
          </p:nvPr>
        </p:nvSpPr>
        <p:spPr/>
        <p:txBody>
          <a:bodyPr/>
          <a:lstStyle/>
          <a:p>
            <a:fld id="{147F6887-0905-494F-B223-EC883EC638B2}" type="slidenum">
              <a:rPr lang="en-GB" smtClean="0"/>
              <a:t>‹#›</a:t>
            </a:fld>
            <a:endParaRPr lang="en-GB"/>
          </a:p>
        </p:txBody>
      </p:sp>
    </p:spTree>
    <p:extLst>
      <p:ext uri="{BB962C8B-B14F-4D97-AF65-F5344CB8AC3E}">
        <p14:creationId xmlns:p14="http://schemas.microsoft.com/office/powerpoint/2010/main" val="33684513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ECAE9BE-B9D6-4F33-68C8-BDBAFB6E46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905B2FD-8B4D-4E8E-1BCD-78306EAB02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99C4220-D00F-CBF8-A1E7-D095F8D094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DB0EEF1-3B3F-425B-BA65-0044B30A406B}" type="datetimeFigureOut">
              <a:rPr lang="en-GB" smtClean="0"/>
              <a:t>24/06/2026</a:t>
            </a:fld>
            <a:endParaRPr lang="en-GB"/>
          </a:p>
        </p:txBody>
      </p:sp>
      <p:sp>
        <p:nvSpPr>
          <p:cNvPr id="5" name="Footer Placeholder 4">
            <a:extLst>
              <a:ext uri="{FF2B5EF4-FFF2-40B4-BE49-F238E27FC236}">
                <a16:creationId xmlns:a16="http://schemas.microsoft.com/office/drawing/2014/main" id="{7BC2B6B7-3756-F597-540C-BE73D14693F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28848C5-3EBC-D5CD-1D59-A85B6889AC4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47F6887-0905-494F-B223-EC883EC638B2}" type="slidenum">
              <a:rPr lang="en-GB" smtClean="0"/>
              <a:t>‹#›</a:t>
            </a:fld>
            <a:endParaRPr lang="en-GB"/>
          </a:p>
        </p:txBody>
      </p:sp>
    </p:spTree>
    <p:extLst>
      <p:ext uri="{BB962C8B-B14F-4D97-AF65-F5344CB8AC3E}">
        <p14:creationId xmlns:p14="http://schemas.microsoft.com/office/powerpoint/2010/main" val="11751170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bachilleratocinefilo.com/2017/05/?m=0"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freepngimg.com/png/26129-nissan"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wired.it/economia/lavoro/2017/04/20/coca-cola-italia/" TargetMode="External"/><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corporate.asda.com/" TargetMode="External"/><Relationship Id="rId2" Type="http://schemas.openxmlformats.org/officeDocument/2006/relationships/hyperlink" Target="https://www.airbnb.com/" TargetMode="External"/><Relationship Id="rId1" Type="http://schemas.openxmlformats.org/officeDocument/2006/relationships/slideLayout" Target="../slideLayouts/slideLayout2.xml"/><Relationship Id="rId5" Type="http://schemas.openxmlformats.org/officeDocument/2006/relationships/hyperlink" Target="https://www.coca-colacompany.com/" TargetMode="External"/><Relationship Id="rId4" Type="http://schemas.openxmlformats.org/officeDocument/2006/relationships/hyperlink" Target="https://www.nissan-global.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9A04214-1C56-F9FC-CC3A-C33E05C1974B}"/>
              </a:ext>
            </a:extLst>
          </p:cNvPr>
          <p:cNvPicPr>
            <a:picLocks noChangeAspect="1"/>
          </p:cNvPicPr>
          <p:nvPr/>
        </p:nvPicPr>
        <p:blipFill>
          <a:blip r:embed="rId2">
            <a:alphaModFix amt="50000"/>
          </a:blip>
          <a:srcRect b="15730"/>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B7E3109A-A3D0-9EB7-89A6-DEABA8046F16}"/>
              </a:ext>
            </a:extLst>
          </p:cNvPr>
          <p:cNvSpPr>
            <a:spLocks noGrp="1"/>
          </p:cNvSpPr>
          <p:nvPr>
            <p:ph type="ctrTitle"/>
          </p:nvPr>
        </p:nvSpPr>
        <p:spPr>
          <a:xfrm>
            <a:off x="1524000" y="1122362"/>
            <a:ext cx="9144000" cy="2900518"/>
          </a:xfrm>
        </p:spPr>
        <p:txBody>
          <a:bodyPr>
            <a:normAutofit/>
          </a:bodyPr>
          <a:lstStyle/>
          <a:p>
            <a:r>
              <a:rPr lang="ro-RO" sz="3800">
                <a:solidFill>
                  <a:srgbClr val="FFFFFF"/>
                </a:solidFill>
                <a:latin typeface="Arial" panose="020B0604020202020204" pitchFamily="34" charset="0"/>
                <a:cs typeface="Arial" panose="020B0604020202020204" pitchFamily="34" charset="0"/>
              </a:rPr>
              <a:t>STUDENT NAME</a:t>
            </a:r>
            <a:r>
              <a:rPr lang="en-GB" sz="3800">
                <a:solidFill>
                  <a:srgbClr val="FFFFFF"/>
                </a:solidFill>
                <a:latin typeface="Arial" panose="020B0604020202020204" pitchFamily="34" charset="0"/>
                <a:cs typeface="Arial" panose="020B0604020202020204" pitchFamily="34" charset="0"/>
              </a:rPr>
              <a:t>: CARMEN CARAMAN </a:t>
            </a:r>
            <a:br>
              <a:rPr lang="en-GB" sz="3800">
                <a:solidFill>
                  <a:srgbClr val="FFFFFF"/>
                </a:solidFill>
                <a:latin typeface="Arial" panose="020B0604020202020204" pitchFamily="34" charset="0"/>
                <a:cs typeface="Arial" panose="020B0604020202020204" pitchFamily="34" charset="0"/>
              </a:rPr>
            </a:br>
            <a:r>
              <a:rPr lang="en-GB" sz="3800">
                <a:solidFill>
                  <a:srgbClr val="FFFFFF"/>
                </a:solidFill>
                <a:latin typeface="Arial" panose="020B0604020202020204" pitchFamily="34" charset="0"/>
                <a:cs typeface="Arial" panose="020B0604020202020204" pitchFamily="34" charset="0"/>
              </a:rPr>
              <a:t>STUDENT ID: 2213756</a:t>
            </a:r>
            <a:br>
              <a:rPr lang="en-GB" sz="3800">
                <a:solidFill>
                  <a:srgbClr val="FFFFFF"/>
                </a:solidFill>
                <a:latin typeface="Arial" panose="020B0604020202020204" pitchFamily="34" charset="0"/>
                <a:cs typeface="Arial" panose="020B0604020202020204" pitchFamily="34" charset="0"/>
              </a:rPr>
            </a:br>
            <a:r>
              <a:rPr lang="en-GB" sz="3800">
                <a:solidFill>
                  <a:srgbClr val="FFFFFF"/>
                </a:solidFill>
                <a:latin typeface="Arial" panose="020B0604020202020204" pitchFamily="34" charset="0"/>
                <a:cs typeface="Arial" panose="020B0604020202020204" pitchFamily="34" charset="0"/>
              </a:rPr>
              <a:t>MODULE CODE: LCBB6022</a:t>
            </a:r>
            <a:br>
              <a:rPr lang="en-GB" sz="3800">
                <a:solidFill>
                  <a:srgbClr val="FFFFFF"/>
                </a:solidFill>
                <a:latin typeface="Arial" panose="020B0604020202020204" pitchFamily="34" charset="0"/>
                <a:cs typeface="Arial" panose="020B0604020202020204" pitchFamily="34" charset="0"/>
              </a:rPr>
            </a:br>
            <a:endParaRPr lang="en-GB" sz="3800">
              <a:solidFill>
                <a:srgbClr val="FFFFFF"/>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B869DF9-3EE2-367A-FDDD-D3CD5984952B}"/>
              </a:ext>
            </a:extLst>
          </p:cNvPr>
          <p:cNvSpPr>
            <a:spLocks noGrp="1"/>
          </p:cNvSpPr>
          <p:nvPr>
            <p:ph type="subTitle" idx="1"/>
          </p:nvPr>
        </p:nvSpPr>
        <p:spPr>
          <a:xfrm>
            <a:off x="1524000" y="4159404"/>
            <a:ext cx="9621520" cy="1895956"/>
          </a:xfrm>
        </p:spPr>
        <p:txBody>
          <a:bodyPr>
            <a:normAutofit/>
          </a:bodyPr>
          <a:lstStyle/>
          <a:p>
            <a:r>
              <a:rPr lang="en-GB" sz="3200" b="1" dirty="0">
                <a:solidFill>
                  <a:srgbClr val="FFFFFF"/>
                </a:solidFill>
                <a:latin typeface="Arial" panose="020B0604020202020204" pitchFamily="34" charset="0"/>
                <a:cs typeface="Arial" panose="020B0604020202020204" pitchFamily="34" charset="0"/>
              </a:rPr>
              <a:t>TITLE : Leading with Emotional Intelligence and cultural : A Critical Analysis of Leadership in Diverse Organisations</a:t>
            </a:r>
            <a:endParaRPr lang="en-GB" sz="3200" dirty="0">
              <a:solidFill>
                <a:srgbClr val="FFFFFF"/>
              </a:solidFill>
              <a:latin typeface="Arial" panose="020B0604020202020204" pitchFamily="34" charset="0"/>
              <a:cs typeface="Arial" panose="020B0604020202020204" pitchFamily="34" charset="0"/>
            </a:endParaRPr>
          </a:p>
          <a:p>
            <a:endParaRPr lang="en-GB" dirty="0">
              <a:solidFill>
                <a:srgbClr val="FFFFFF"/>
              </a:solidFill>
            </a:endParaRPr>
          </a:p>
        </p:txBody>
      </p:sp>
    </p:spTree>
    <p:extLst>
      <p:ext uri="{BB962C8B-B14F-4D97-AF65-F5344CB8AC3E}">
        <p14:creationId xmlns:p14="http://schemas.microsoft.com/office/powerpoint/2010/main" val="336621296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5535F9D-EF99-94B4-DB09-860216F308D6}"/>
              </a:ext>
            </a:extLst>
          </p:cNvPr>
          <p:cNvPicPr>
            <a:picLocks noChangeAspect="1"/>
          </p:cNvPicPr>
          <p:nvPr/>
        </p:nvPicPr>
        <p:blipFill>
          <a:blip r:embed="rId2"/>
          <a:srcRect l="24883" r="18868" b="1"/>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20"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22"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7A50DC29-6909-C176-7583-6492AA809B37}"/>
              </a:ext>
            </a:extLst>
          </p:cNvPr>
          <p:cNvSpPr>
            <a:spLocks noGrp="1"/>
          </p:cNvSpPr>
          <p:nvPr>
            <p:ph idx="1"/>
          </p:nvPr>
        </p:nvSpPr>
        <p:spPr>
          <a:xfrm>
            <a:off x="6065154" y="797442"/>
            <a:ext cx="5704093" cy="5295014"/>
          </a:xfrm>
        </p:spPr>
        <p:txBody>
          <a:bodyPr anchor="t">
            <a:normAutofit/>
          </a:bodyPr>
          <a:lstStyle/>
          <a:p>
            <a:pPr>
              <a:buFont typeface="Wingdings" panose="05000000000000000000" pitchFamily="2" charset="2"/>
              <a:buChar char="q"/>
            </a:pPr>
            <a:r>
              <a:rPr lang="en-GB" dirty="0">
                <a:solidFill>
                  <a:schemeClr val="tx1">
                    <a:alpha val="80000"/>
                  </a:schemeClr>
                </a:solidFill>
                <a:latin typeface="Arial" panose="020B0604020202020204" pitchFamily="34" charset="0"/>
                <a:cs typeface="Arial" panose="020B0604020202020204" pitchFamily="34" charset="0"/>
              </a:rPr>
              <a:t>This presentation analyses the importance of emotional intelligence (EI) in leadership and cultural . Drawing on Edith Heard's perspective, it critically evaluates EI through leadership theories and motivation models, while examining its contribution to organisational success in diverse and collaborative workplaces.</a:t>
            </a:r>
          </a:p>
        </p:txBody>
      </p:sp>
      <p:sp>
        <p:nvSpPr>
          <p:cNvPr id="24"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6"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45067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DC93BF-2216-C9FB-D97F-F71B068D2B0C}"/>
              </a:ext>
            </a:extLst>
          </p:cNvPr>
          <p:cNvSpPr>
            <a:spLocks noGrp="1"/>
          </p:cNvSpPr>
          <p:nvPr>
            <p:ph type="title"/>
          </p:nvPr>
        </p:nvSpPr>
        <p:spPr>
          <a:xfrm>
            <a:off x="1285240" y="1050595"/>
            <a:ext cx="8074815" cy="1618489"/>
          </a:xfrm>
        </p:spPr>
        <p:txBody>
          <a:bodyPr anchor="ctr">
            <a:normAutofit/>
          </a:bodyPr>
          <a:lstStyle/>
          <a:p>
            <a:r>
              <a:rPr lang="en-GB" sz="5000" b="1" dirty="0"/>
              <a:t>Introduction </a:t>
            </a:r>
            <a:br>
              <a:rPr lang="en-GB" sz="5000" b="1" dirty="0"/>
            </a:br>
            <a:endParaRPr lang="en-GB" sz="5000" dirty="0"/>
          </a:p>
        </p:txBody>
      </p:sp>
      <p:sp>
        <p:nvSpPr>
          <p:cNvPr id="3" name="Content Placeholder 2">
            <a:extLst>
              <a:ext uri="{FF2B5EF4-FFF2-40B4-BE49-F238E27FC236}">
                <a16:creationId xmlns:a16="http://schemas.microsoft.com/office/drawing/2014/main" id="{CD0958BB-C6A3-D0E5-BB2D-4C2F8113CC85}"/>
              </a:ext>
            </a:extLst>
          </p:cNvPr>
          <p:cNvSpPr>
            <a:spLocks noGrp="1"/>
          </p:cNvSpPr>
          <p:nvPr>
            <p:ph idx="1"/>
          </p:nvPr>
        </p:nvSpPr>
        <p:spPr>
          <a:xfrm>
            <a:off x="961800" y="2174240"/>
            <a:ext cx="8286179" cy="3295239"/>
          </a:xfrm>
        </p:spPr>
        <p:txBody>
          <a:bodyPr anchor="t">
            <a:normAutofit lnSpcReduction="10000"/>
          </a:bodyPr>
          <a:lstStyle/>
          <a:p>
            <a:pPr>
              <a:buFont typeface="Wingdings" panose="05000000000000000000" pitchFamily="2" charset="2"/>
              <a:buChar char="q"/>
            </a:pPr>
            <a:r>
              <a:rPr lang="en-GB" sz="2400" dirty="0">
                <a:latin typeface="Arial" panose="020B0604020202020204" pitchFamily="34" charset="0"/>
                <a:cs typeface="Arial" panose="020B0604020202020204" pitchFamily="34" charset="0"/>
              </a:rPr>
              <a:t>According To Daniel Goleman, Effective Leadership Extends Beyond Technical Expertise And Includes The Ability To Understand And Manage Emotions While Fostering Positive Relationships.</a:t>
            </a:r>
          </a:p>
          <a:p>
            <a:pPr>
              <a:buFont typeface="Wingdings" panose="05000000000000000000" pitchFamily="2" charset="2"/>
              <a:buChar char="q"/>
            </a:pPr>
            <a:r>
              <a:rPr lang="en-GB" sz="2400" dirty="0">
                <a:latin typeface="Arial" panose="020B0604020202020204" pitchFamily="34" charset="0"/>
                <a:cs typeface="Arial" panose="020B0604020202020204" pitchFamily="34" charset="0"/>
              </a:rPr>
              <a:t> Emotional Intelligence Enables Leaders To Communicate Effectively, Inspire Employees, And Create Collaborative Work Environments. In Increasingly Diverse Organisations, These Capabilities Contribute To Employee Engagement, Inclusion, And Improved Organisational Performance (Goleman, 1998).</a:t>
            </a:r>
          </a:p>
        </p:txBody>
      </p:sp>
    </p:spTree>
    <p:extLst>
      <p:ext uri="{BB962C8B-B14F-4D97-AF65-F5344CB8AC3E}">
        <p14:creationId xmlns:p14="http://schemas.microsoft.com/office/powerpoint/2010/main" val="39849237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A972C-4BBD-DAE3-F752-EE573D11C953}"/>
              </a:ext>
            </a:extLst>
          </p:cNvPr>
          <p:cNvSpPr>
            <a:spLocks noGrp="1"/>
          </p:cNvSpPr>
          <p:nvPr>
            <p:ph type="title"/>
          </p:nvPr>
        </p:nvSpPr>
        <p:spPr>
          <a:xfrm>
            <a:off x="481013" y="3752849"/>
            <a:ext cx="3290887" cy="2452687"/>
          </a:xfrm>
        </p:spPr>
        <p:txBody>
          <a:bodyPr anchor="ctr">
            <a:normAutofit/>
          </a:bodyPr>
          <a:lstStyle/>
          <a:p>
            <a:r>
              <a:rPr lang="en-GB" sz="3600" b="1"/>
              <a:t>Aim and Objectives</a:t>
            </a:r>
            <a:endParaRPr lang="en-GB" sz="3600"/>
          </a:p>
        </p:txBody>
      </p:sp>
      <p:pic>
        <p:nvPicPr>
          <p:cNvPr id="5" name="Picture 4">
            <a:extLst>
              <a:ext uri="{FF2B5EF4-FFF2-40B4-BE49-F238E27FC236}">
                <a16:creationId xmlns:a16="http://schemas.microsoft.com/office/drawing/2014/main" id="{D46C8AF3-F608-4910-F347-E00F62D9C425}"/>
              </a:ext>
            </a:extLst>
          </p:cNvPr>
          <p:cNvPicPr>
            <a:picLocks noChangeAspect="1"/>
          </p:cNvPicPr>
          <p:nvPr/>
        </p:nvPicPr>
        <p:blipFill>
          <a:blip r:embed="rId2"/>
          <a:srcRect t="26216" b="19192"/>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0F188949-EB13-F20E-2AA9-63F8141C5F7A}"/>
              </a:ext>
            </a:extLst>
          </p:cNvPr>
          <p:cNvSpPr>
            <a:spLocks noGrp="1"/>
          </p:cNvSpPr>
          <p:nvPr>
            <p:ph idx="1"/>
          </p:nvPr>
        </p:nvSpPr>
        <p:spPr>
          <a:xfrm>
            <a:off x="3771900" y="3880884"/>
            <a:ext cx="7937495" cy="2324653"/>
          </a:xfrm>
        </p:spPr>
        <p:txBody>
          <a:bodyPr anchor="ctr">
            <a:normAutofit/>
          </a:bodyPr>
          <a:lstStyle/>
          <a:p>
            <a:pPr>
              <a:buFont typeface="Wingdings" panose="05000000000000000000" pitchFamily="2" charset="2"/>
              <a:buChar char="q"/>
            </a:pPr>
            <a:r>
              <a:rPr lang="en-GB" sz="1800" dirty="0"/>
              <a:t>This presentation aims to evaluate the relationship between emotional intelligence cultural  and leadership effectiveness. It applies Goleman's Emotional Intelligence Model, Maslow's Hierarchy of Needs and Herzberg's Two-Factor Theory, supported by examples from Nissan, Coca-Cola, ASDA and Airbnb.</a:t>
            </a:r>
          </a:p>
          <a:p>
            <a:endParaRPr lang="en-GB" sz="1800" dirty="0"/>
          </a:p>
        </p:txBody>
      </p:sp>
    </p:spTree>
    <p:extLst>
      <p:ext uri="{BB962C8B-B14F-4D97-AF65-F5344CB8AC3E}">
        <p14:creationId xmlns:p14="http://schemas.microsoft.com/office/powerpoint/2010/main" val="20038270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40E93D9-F13F-4097-A159-E0A6CEBA8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EE6E2B7-C331-E927-FBEA-BADD06B4F56D}"/>
              </a:ext>
            </a:extLst>
          </p:cNvPr>
          <p:cNvSpPr>
            <a:spLocks noGrp="1"/>
          </p:cNvSpPr>
          <p:nvPr>
            <p:ph type="title"/>
          </p:nvPr>
        </p:nvSpPr>
        <p:spPr>
          <a:xfrm>
            <a:off x="389916" y="444464"/>
            <a:ext cx="3420305" cy="1906317"/>
          </a:xfrm>
        </p:spPr>
        <p:txBody>
          <a:bodyPr>
            <a:normAutofit/>
          </a:bodyPr>
          <a:lstStyle/>
          <a:p>
            <a:pPr algn="ctr"/>
            <a:r>
              <a:rPr lang="en-GB" sz="2800" b="1"/>
              <a:t>Understanding Emotional Intelligence</a:t>
            </a:r>
            <a:endParaRPr lang="en-GB" sz="2800"/>
          </a:p>
        </p:txBody>
      </p:sp>
      <p:pic>
        <p:nvPicPr>
          <p:cNvPr id="5" name="Picture 4">
            <a:extLst>
              <a:ext uri="{FF2B5EF4-FFF2-40B4-BE49-F238E27FC236}">
                <a16:creationId xmlns:a16="http://schemas.microsoft.com/office/drawing/2014/main" id="{2DFB9412-5926-6C47-3535-16C9368D98C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a:fillRect/>
          </a:stretch>
        </p:blipFill>
        <p:spPr>
          <a:xfrm>
            <a:off x="20" y="2768743"/>
            <a:ext cx="4278264" cy="4089258"/>
          </a:xfrm>
          <a:prstGeom prst="rect">
            <a:avLst/>
          </a:prstGeom>
        </p:spPr>
      </p:pic>
      <p:sp>
        <p:nvSpPr>
          <p:cNvPr id="12" name="Rectangle 11">
            <a:extLst>
              <a:ext uri="{FF2B5EF4-FFF2-40B4-BE49-F238E27FC236}">
                <a16:creationId xmlns:a16="http://schemas.microsoft.com/office/drawing/2014/main" id="{BA3D150B-ADB5-401D-8304-C7845A109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8743"/>
            <a:ext cx="4310288"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D2F7D120-C198-E0A3-10C4-24BCFC154836}"/>
              </a:ext>
            </a:extLst>
          </p:cNvPr>
          <p:cNvSpPr>
            <a:spLocks noGrp="1"/>
          </p:cNvSpPr>
          <p:nvPr>
            <p:ph idx="1"/>
          </p:nvPr>
        </p:nvSpPr>
        <p:spPr>
          <a:xfrm>
            <a:off x="4759599" y="444465"/>
            <a:ext cx="7297722" cy="6200884"/>
          </a:xfrm>
        </p:spPr>
        <p:txBody>
          <a:bodyPr anchor="ctr">
            <a:normAutofit/>
          </a:bodyPr>
          <a:lstStyle/>
          <a:p>
            <a:pPr marL="0" indent="0">
              <a:buNone/>
            </a:pPr>
            <a:r>
              <a:rPr lang="en-GB" sz="1600" b="1" dirty="0"/>
              <a:t>Definition</a:t>
            </a:r>
          </a:p>
          <a:p>
            <a:pPr>
              <a:buFont typeface="Wingdings" panose="05000000000000000000" pitchFamily="2" charset="2"/>
              <a:buChar char="q"/>
            </a:pPr>
            <a:r>
              <a:rPr lang="en-GB" sz="1800" dirty="0">
                <a:latin typeface="Arial" panose="020B0604020202020204" pitchFamily="34" charset="0"/>
                <a:cs typeface="Arial" panose="020B0604020202020204" pitchFamily="34" charset="0"/>
              </a:rPr>
              <a:t>Emotional Intelligence (EI) refers to the ability to recognise, understand and manage one's own emotions while effectively understanding and influencing the emotions of others (Goleman, 1998).</a:t>
            </a:r>
          </a:p>
          <a:p>
            <a:pPr>
              <a:buFont typeface="Wingdings" panose="05000000000000000000" pitchFamily="2" charset="2"/>
              <a:buChar char="q"/>
            </a:pPr>
            <a:r>
              <a:rPr lang="en-GB" sz="1800" b="1" dirty="0">
                <a:latin typeface="Arial" panose="020B0604020202020204" pitchFamily="34" charset="0"/>
                <a:cs typeface="Arial" panose="020B0604020202020204" pitchFamily="34" charset="0"/>
              </a:rPr>
              <a:t>Key Components (Goleman, 1998)</a:t>
            </a:r>
          </a:p>
          <a:p>
            <a:pPr marL="0" indent="0">
              <a:buNone/>
            </a:pPr>
            <a:r>
              <a:rPr lang="en-GB" sz="1800" dirty="0">
                <a:latin typeface="Arial" panose="020B0604020202020204" pitchFamily="34" charset="0"/>
                <a:cs typeface="Arial" panose="020B0604020202020204" pitchFamily="34" charset="0"/>
              </a:rPr>
              <a:t>Self-awareness </a:t>
            </a:r>
          </a:p>
          <a:p>
            <a:pPr marL="0" indent="0">
              <a:buNone/>
            </a:pPr>
            <a:r>
              <a:rPr lang="en-GB" sz="1800" dirty="0">
                <a:latin typeface="Arial" panose="020B0604020202020204" pitchFamily="34" charset="0"/>
                <a:cs typeface="Arial" panose="020B0604020202020204" pitchFamily="34" charset="0"/>
              </a:rPr>
              <a:t>Self-regulation </a:t>
            </a:r>
          </a:p>
          <a:p>
            <a:pPr marL="0" indent="0">
              <a:buNone/>
            </a:pPr>
            <a:r>
              <a:rPr lang="en-GB" sz="1800" dirty="0">
                <a:latin typeface="Arial" panose="020B0604020202020204" pitchFamily="34" charset="0"/>
                <a:cs typeface="Arial" panose="020B0604020202020204" pitchFamily="34" charset="0"/>
              </a:rPr>
              <a:t>Motivation </a:t>
            </a:r>
          </a:p>
          <a:p>
            <a:pPr marL="0" indent="0">
              <a:buNone/>
            </a:pPr>
            <a:r>
              <a:rPr lang="en-GB" sz="1800" dirty="0">
                <a:latin typeface="Arial" panose="020B0604020202020204" pitchFamily="34" charset="0"/>
                <a:cs typeface="Arial" panose="020B0604020202020204" pitchFamily="34" charset="0"/>
              </a:rPr>
              <a:t>Empathy </a:t>
            </a:r>
          </a:p>
          <a:p>
            <a:pPr marL="0" indent="0">
              <a:buNone/>
            </a:pPr>
            <a:r>
              <a:rPr lang="en-GB" sz="1800" dirty="0">
                <a:latin typeface="Arial" panose="020B0604020202020204" pitchFamily="34" charset="0"/>
                <a:cs typeface="Arial" panose="020B0604020202020204" pitchFamily="34" charset="0"/>
              </a:rPr>
              <a:t>Social skills </a:t>
            </a:r>
          </a:p>
          <a:p>
            <a:pPr>
              <a:buFont typeface="Wingdings" panose="05000000000000000000" pitchFamily="2" charset="2"/>
              <a:buChar char="q"/>
            </a:pPr>
            <a:r>
              <a:rPr lang="en-GB" sz="1800" b="1" dirty="0">
                <a:latin typeface="Arial" panose="020B0604020202020204" pitchFamily="34" charset="0"/>
                <a:cs typeface="Arial" panose="020B0604020202020204" pitchFamily="34" charset="0"/>
              </a:rPr>
              <a:t>Critical Analysis</a:t>
            </a:r>
          </a:p>
          <a:p>
            <a:pPr marL="0" indent="0">
              <a:buNone/>
            </a:pPr>
            <a:r>
              <a:rPr lang="en-GB" sz="1800" dirty="0">
                <a:latin typeface="Arial" panose="020B0604020202020204" pitchFamily="34" charset="0"/>
                <a:cs typeface="Arial" panose="020B0604020202020204" pitchFamily="34" charset="0"/>
              </a:rPr>
              <a:t>EI improves communication and trust. </a:t>
            </a:r>
          </a:p>
          <a:p>
            <a:pPr marL="0" indent="0">
              <a:buNone/>
            </a:pPr>
            <a:r>
              <a:rPr lang="en-GB" sz="1800" dirty="0">
                <a:latin typeface="Arial" panose="020B0604020202020204" pitchFamily="34" charset="0"/>
                <a:cs typeface="Arial" panose="020B0604020202020204" pitchFamily="34" charset="0"/>
              </a:rPr>
              <a:t>Leaders with high EI can resolve conflict more effectively. </a:t>
            </a:r>
          </a:p>
          <a:p>
            <a:pPr marL="0" indent="0">
              <a:buNone/>
            </a:pPr>
            <a:r>
              <a:rPr lang="en-GB" sz="1800" dirty="0">
                <a:latin typeface="Arial" panose="020B0604020202020204" pitchFamily="34" charset="0"/>
                <a:cs typeface="Arial" panose="020B0604020202020204" pitchFamily="34" charset="0"/>
              </a:rPr>
              <a:t>Some researchers argue EI is difficult to measure objectively (Locke, 2005).</a:t>
            </a:r>
          </a:p>
          <a:p>
            <a:endParaRPr lang="en-GB" sz="1600" dirty="0"/>
          </a:p>
        </p:txBody>
      </p:sp>
      <p:sp>
        <p:nvSpPr>
          <p:cNvPr id="14" name="Rectangle 13">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590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37872983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5E5434-A2C9-6270-DA7F-2CCAB0D68093}"/>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Emotional Intelligence and Leadership</a:t>
            </a:r>
            <a:endParaRPr lang="en-GB" sz="4000">
              <a:solidFill>
                <a:srgbClr val="FFFFFF"/>
              </a:solidFill>
            </a:endParaRPr>
          </a:p>
        </p:txBody>
      </p:sp>
      <p:sp>
        <p:nvSpPr>
          <p:cNvPr id="3" name="Content Placeholder 2">
            <a:extLst>
              <a:ext uri="{FF2B5EF4-FFF2-40B4-BE49-F238E27FC236}">
                <a16:creationId xmlns:a16="http://schemas.microsoft.com/office/drawing/2014/main" id="{941520B7-F0F6-F879-A05B-E8C57120D118}"/>
              </a:ext>
            </a:extLst>
          </p:cNvPr>
          <p:cNvSpPr>
            <a:spLocks noGrp="1"/>
          </p:cNvSpPr>
          <p:nvPr>
            <p:ph idx="1"/>
          </p:nvPr>
        </p:nvSpPr>
        <p:spPr>
          <a:xfrm>
            <a:off x="4242391" y="95694"/>
            <a:ext cx="3364640" cy="6857999"/>
          </a:xfrm>
        </p:spPr>
        <p:txBody>
          <a:bodyPr anchor="ctr">
            <a:normAutofit/>
          </a:bodyPr>
          <a:lstStyle/>
          <a:p>
            <a:pPr marL="0" indent="0">
              <a:buNone/>
            </a:pPr>
            <a:r>
              <a:rPr lang="en-GB" sz="1400" b="1" dirty="0">
                <a:latin typeface="Arial" panose="020B0604020202020204" pitchFamily="34" charset="0"/>
                <a:cs typeface="Arial" panose="020B0604020202020204" pitchFamily="34" charset="0"/>
              </a:rPr>
              <a:t>Relationship Between EI and Leadership</a:t>
            </a:r>
          </a:p>
          <a:p>
            <a:pPr>
              <a:buFont typeface="Wingdings" panose="05000000000000000000" pitchFamily="2" charset="2"/>
              <a:buChar char="q"/>
            </a:pPr>
            <a:r>
              <a:rPr lang="en-GB" sz="1400" dirty="0">
                <a:latin typeface="Arial" panose="020B0604020202020204" pitchFamily="34" charset="0"/>
                <a:cs typeface="Arial" panose="020B0604020202020204" pitchFamily="34" charset="0"/>
              </a:rPr>
              <a:t>Effective leaders use emotional intelligence to:</a:t>
            </a:r>
          </a:p>
          <a:p>
            <a:pPr>
              <a:buFont typeface="Wingdings" panose="05000000000000000000" pitchFamily="2" charset="2"/>
              <a:buChar char="q"/>
            </a:pPr>
            <a:r>
              <a:rPr lang="en-GB" sz="1400" dirty="0">
                <a:latin typeface="Arial" panose="020B0604020202020204" pitchFamily="34" charset="0"/>
                <a:cs typeface="Arial" panose="020B0604020202020204" pitchFamily="34" charset="0"/>
              </a:rPr>
              <a:t>Build strong workplace relationships. </a:t>
            </a:r>
          </a:p>
          <a:p>
            <a:pPr>
              <a:buFont typeface="Wingdings" panose="05000000000000000000" pitchFamily="2" charset="2"/>
              <a:buChar char="q"/>
            </a:pPr>
            <a:r>
              <a:rPr lang="en-GB" sz="1400" dirty="0">
                <a:latin typeface="Arial" panose="020B0604020202020204" pitchFamily="34" charset="0"/>
                <a:cs typeface="Arial" panose="020B0604020202020204" pitchFamily="34" charset="0"/>
              </a:rPr>
              <a:t>Understand employee needs. </a:t>
            </a:r>
          </a:p>
          <a:p>
            <a:pPr>
              <a:buFont typeface="Wingdings" panose="05000000000000000000" pitchFamily="2" charset="2"/>
              <a:buChar char="q"/>
            </a:pPr>
            <a:r>
              <a:rPr lang="en-GB" sz="1400" dirty="0">
                <a:latin typeface="Arial" panose="020B0604020202020204" pitchFamily="34" charset="0"/>
                <a:cs typeface="Arial" panose="020B0604020202020204" pitchFamily="34" charset="0"/>
              </a:rPr>
              <a:t>Improve decision-making. </a:t>
            </a:r>
          </a:p>
          <a:p>
            <a:pPr>
              <a:buFont typeface="Wingdings" panose="05000000000000000000" pitchFamily="2" charset="2"/>
              <a:buChar char="q"/>
            </a:pPr>
            <a:r>
              <a:rPr lang="en-GB" sz="1400" dirty="0">
                <a:latin typeface="Arial" panose="020B0604020202020204" pitchFamily="34" charset="0"/>
                <a:cs typeface="Arial" panose="020B0604020202020204" pitchFamily="34" charset="0"/>
              </a:rPr>
              <a:t>Manage conflict constructively. </a:t>
            </a:r>
          </a:p>
          <a:p>
            <a:pPr>
              <a:buFont typeface="Wingdings" panose="05000000000000000000" pitchFamily="2" charset="2"/>
              <a:buChar char="q"/>
            </a:pPr>
            <a:r>
              <a:rPr lang="en-GB" sz="1400" dirty="0">
                <a:latin typeface="Arial" panose="020B0604020202020204" pitchFamily="34" charset="0"/>
                <a:cs typeface="Arial" panose="020B0604020202020204" pitchFamily="34" charset="0"/>
              </a:rPr>
              <a:t>Encourage teamwork and collaboration. </a:t>
            </a:r>
          </a:p>
          <a:p>
            <a:pPr marL="0" indent="0">
              <a:buNone/>
            </a:pPr>
            <a:r>
              <a:rPr lang="en-GB" sz="1400" b="1" dirty="0">
                <a:latin typeface="Arial" panose="020B0604020202020204" pitchFamily="34" charset="0"/>
                <a:cs typeface="Arial" panose="020B0604020202020204" pitchFamily="34" charset="0"/>
              </a:rPr>
              <a:t>Link to Edith Heard</a:t>
            </a:r>
          </a:p>
          <a:p>
            <a:pPr>
              <a:buFont typeface="Wingdings" panose="05000000000000000000" pitchFamily="2" charset="2"/>
              <a:buChar char="q"/>
            </a:pPr>
            <a:r>
              <a:rPr lang="en-GB" sz="1400" dirty="0">
                <a:latin typeface="Arial" panose="020B0604020202020204" pitchFamily="34" charset="0"/>
                <a:cs typeface="Arial" panose="020B0604020202020204" pitchFamily="34" charset="0"/>
              </a:rPr>
              <a:t>Heard's emphasis on empathy and working "with" rather than "for" people demonstrates transformational and emotionally intelligent leadership.</a:t>
            </a:r>
          </a:p>
          <a:p>
            <a:pPr marL="0" indent="0">
              <a:buNone/>
            </a:pPr>
            <a:r>
              <a:rPr lang="en-GB" sz="1400" b="1" dirty="0">
                <a:latin typeface="Arial" panose="020B0604020202020204" pitchFamily="34" charset="0"/>
                <a:cs typeface="Arial" panose="020B0604020202020204" pitchFamily="34" charset="0"/>
              </a:rPr>
              <a:t>Critical Evaluation</a:t>
            </a:r>
          </a:p>
          <a:p>
            <a:pPr>
              <a:buFont typeface="Wingdings" panose="05000000000000000000" pitchFamily="2" charset="2"/>
              <a:buChar char="q"/>
            </a:pPr>
            <a:r>
              <a:rPr lang="en-GB" sz="1400" dirty="0">
                <a:latin typeface="Arial" panose="020B0604020202020204" pitchFamily="34" charset="0"/>
                <a:cs typeface="Arial" panose="020B0604020202020204" pitchFamily="34" charset="0"/>
              </a:rPr>
              <a:t>Research suggests EI contributes to leadership effectiveness; however, technical skills and organisational knowledge remain important factors (Northouse, 2022).</a:t>
            </a:r>
          </a:p>
          <a:p>
            <a:endParaRPr lang="en-GB" sz="1300" dirty="0"/>
          </a:p>
        </p:txBody>
      </p:sp>
      <p:pic>
        <p:nvPicPr>
          <p:cNvPr id="5" name="Picture 4" descr="Person holding a puzzle piece">
            <a:extLst>
              <a:ext uri="{FF2B5EF4-FFF2-40B4-BE49-F238E27FC236}">
                <a16:creationId xmlns:a16="http://schemas.microsoft.com/office/drawing/2014/main" id="{632B570D-72D0-6586-199B-A015481778CB}"/>
              </a:ext>
            </a:extLst>
          </p:cNvPr>
          <p:cNvPicPr>
            <a:picLocks noChangeAspect="1"/>
          </p:cNvPicPr>
          <p:nvPr/>
        </p:nvPicPr>
        <p:blipFill>
          <a:blip r:embed="rId2"/>
          <a:srcRect l="29921" r="29748" b="-1"/>
          <a:stretch>
            <a:fillRect/>
          </a:stretch>
        </p:blipFill>
        <p:spPr>
          <a:xfrm>
            <a:off x="8109502" y="10"/>
            <a:ext cx="4082498" cy="6857990"/>
          </a:xfrm>
          <a:prstGeom prst="rect">
            <a:avLst/>
          </a:prstGeom>
        </p:spPr>
      </p:pic>
    </p:spTree>
    <p:extLst>
      <p:ext uri="{BB962C8B-B14F-4D97-AF65-F5344CB8AC3E}">
        <p14:creationId xmlns:p14="http://schemas.microsoft.com/office/powerpoint/2010/main" val="28954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09B31-EE3C-4DCE-88F0-EA3FE2AB8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82D9556-7EB0-4226-B5CF-E48584DA6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17261" y="889461"/>
            <a:ext cx="3011208" cy="5138270"/>
          </a:xfrm>
          <a:custGeom>
            <a:avLst/>
            <a:gdLst>
              <a:gd name="connsiteX0" fmla="*/ 0 w 3850317"/>
              <a:gd name="connsiteY0" fmla="*/ 0 h 5978116"/>
              <a:gd name="connsiteX1" fmla="*/ 3850317 w 3850317"/>
              <a:gd name="connsiteY1" fmla="*/ 0 h 5978116"/>
              <a:gd name="connsiteX2" fmla="*/ 3840373 w 3850317"/>
              <a:gd name="connsiteY2" fmla="*/ 258313 h 5978116"/>
              <a:gd name="connsiteX3" fmla="*/ 3755448 w 3850317"/>
              <a:gd name="connsiteY3" fmla="*/ 1537847 h 5978116"/>
              <a:gd name="connsiteX4" fmla="*/ 3150490 w 3850317"/>
              <a:gd name="connsiteY4" fmla="*/ 3989537 h 5978116"/>
              <a:gd name="connsiteX5" fmla="*/ 3089544 w 3850317"/>
              <a:gd name="connsiteY5" fmla="*/ 3606200 h 5978116"/>
              <a:gd name="connsiteX6" fmla="*/ 2922635 w 3850317"/>
              <a:gd name="connsiteY6" fmla="*/ 4519351 h 5978116"/>
              <a:gd name="connsiteX7" fmla="*/ 2904628 w 3850317"/>
              <a:gd name="connsiteY7" fmla="*/ 4466023 h 5978116"/>
              <a:gd name="connsiteX8" fmla="*/ 2825329 w 3850317"/>
              <a:gd name="connsiteY8" fmla="*/ 4562983 h 5978116"/>
              <a:gd name="connsiteX9" fmla="*/ 2695127 w 3850317"/>
              <a:gd name="connsiteY9" fmla="*/ 4973329 h 5978116"/>
              <a:gd name="connsiteX10" fmla="*/ 2501208 w 3850317"/>
              <a:gd name="connsiteY10" fmla="*/ 4457366 h 5978116"/>
              <a:gd name="connsiteX11" fmla="*/ 2209291 w 3850317"/>
              <a:gd name="connsiteY11" fmla="*/ 5028388 h 5978116"/>
              <a:gd name="connsiteX12" fmla="*/ 2135532 w 3850317"/>
              <a:gd name="connsiteY12" fmla="*/ 5321344 h 5978116"/>
              <a:gd name="connsiteX13" fmla="*/ 2009139 w 3850317"/>
              <a:gd name="connsiteY13" fmla="*/ 4714655 h 5978116"/>
              <a:gd name="connsiteX14" fmla="*/ 1918759 w 3850317"/>
              <a:gd name="connsiteY14" fmla="*/ 4486454 h 5978116"/>
              <a:gd name="connsiteX15" fmla="*/ 1800676 w 3850317"/>
              <a:gd name="connsiteY15" fmla="*/ 4608346 h 5978116"/>
              <a:gd name="connsiteX16" fmla="*/ 1614721 w 3850317"/>
              <a:gd name="connsiteY16" fmla="*/ 5319612 h 5978116"/>
              <a:gd name="connsiteX17" fmla="*/ 1530921 w 3850317"/>
              <a:gd name="connsiteY17" fmla="*/ 5433540 h 5978116"/>
              <a:gd name="connsiteX18" fmla="*/ 1569705 w 3850317"/>
              <a:gd name="connsiteY18" fmla="*/ 4803650 h 5978116"/>
              <a:gd name="connsiteX19" fmla="*/ 1517416 w 3850317"/>
              <a:gd name="connsiteY19" fmla="*/ 4640204 h 5978116"/>
              <a:gd name="connsiteX20" fmla="*/ 1425997 w 3850317"/>
              <a:gd name="connsiteY20" fmla="*/ 4800187 h 5978116"/>
              <a:gd name="connsiteX21" fmla="*/ 1348083 w 3850317"/>
              <a:gd name="connsiteY21" fmla="*/ 5363245 h 5978116"/>
              <a:gd name="connsiteX22" fmla="*/ 1200566 w 3850317"/>
              <a:gd name="connsiteY22" fmla="*/ 5526691 h 5978116"/>
              <a:gd name="connsiteX23" fmla="*/ 1027770 w 3850317"/>
              <a:gd name="connsiteY23" fmla="*/ 5803718 h 5978116"/>
              <a:gd name="connsiteX24" fmla="*/ 892373 w 3850317"/>
              <a:gd name="connsiteY24" fmla="*/ 5604950 h 5978116"/>
              <a:gd name="connsiteX25" fmla="*/ 681487 w 3850317"/>
              <a:gd name="connsiteY25" fmla="*/ 5914528 h 5978116"/>
              <a:gd name="connsiteX26" fmla="*/ 414155 w 3850317"/>
              <a:gd name="connsiteY26" fmla="*/ 5817569 h 5978116"/>
              <a:gd name="connsiteX27" fmla="*/ 360135 w 3850317"/>
              <a:gd name="connsiteY27" fmla="*/ 5287062 h 5978116"/>
              <a:gd name="connsiteX28" fmla="*/ 281875 w 3850317"/>
              <a:gd name="connsiteY28" fmla="*/ 4677256 h 5978116"/>
              <a:gd name="connsiteX29" fmla="*/ 237897 w 3850317"/>
              <a:gd name="connsiteY29" fmla="*/ 4207696 h 5978116"/>
              <a:gd name="connsiteX30" fmla="*/ 145093 w 3850317"/>
              <a:gd name="connsiteY30" fmla="*/ 3878379 h 5978116"/>
              <a:gd name="connsiteX31" fmla="*/ 72373 w 3850317"/>
              <a:gd name="connsiteY31" fmla="*/ 2447189 h 5978116"/>
              <a:gd name="connsiteX32" fmla="*/ 0 w 3850317"/>
              <a:gd name="connsiteY32" fmla="*/ 0 h 5978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850317" h="5978116">
                <a:moveTo>
                  <a:pt x="0" y="0"/>
                </a:moveTo>
                <a:lnTo>
                  <a:pt x="3850317" y="0"/>
                </a:lnTo>
                <a:lnTo>
                  <a:pt x="3840373" y="258313"/>
                </a:lnTo>
                <a:cubicBezTo>
                  <a:pt x="3816350" y="852957"/>
                  <a:pt x="3786959" y="1372106"/>
                  <a:pt x="3755448" y="1537847"/>
                </a:cubicBezTo>
                <a:cubicBezTo>
                  <a:pt x="3300085" y="3936555"/>
                  <a:pt x="3150490" y="3989537"/>
                  <a:pt x="3150490" y="3989537"/>
                </a:cubicBezTo>
                <a:cubicBezTo>
                  <a:pt x="3150490" y="3989537"/>
                  <a:pt x="3124172" y="3732940"/>
                  <a:pt x="3089544" y="3606200"/>
                </a:cubicBezTo>
                <a:cubicBezTo>
                  <a:pt x="3082618" y="3784537"/>
                  <a:pt x="2946529" y="4491302"/>
                  <a:pt x="2922635" y="4519351"/>
                </a:cubicBezTo>
                <a:cubicBezTo>
                  <a:pt x="2916749" y="4502729"/>
                  <a:pt x="2910515" y="4484030"/>
                  <a:pt x="2904628" y="4466023"/>
                </a:cubicBezTo>
                <a:cubicBezTo>
                  <a:pt x="2884890" y="4501344"/>
                  <a:pt x="2859958" y="4534241"/>
                  <a:pt x="2825329" y="4562983"/>
                </a:cubicBezTo>
                <a:cubicBezTo>
                  <a:pt x="2706208" y="4662020"/>
                  <a:pt x="2743260" y="4833430"/>
                  <a:pt x="2695127" y="4973329"/>
                </a:cubicBezTo>
                <a:cubicBezTo>
                  <a:pt x="2446495" y="4877408"/>
                  <a:pt x="2545186" y="4641589"/>
                  <a:pt x="2501208" y="4457366"/>
                </a:cubicBezTo>
                <a:cubicBezTo>
                  <a:pt x="2341225" y="4936277"/>
                  <a:pt x="2267120" y="4837932"/>
                  <a:pt x="2209291" y="5028388"/>
                </a:cubicBezTo>
                <a:cubicBezTo>
                  <a:pt x="2137610" y="5264900"/>
                  <a:pt x="2135532" y="5321344"/>
                  <a:pt x="2135532" y="5321344"/>
                </a:cubicBezTo>
                <a:cubicBezTo>
                  <a:pt x="2004983" y="5137467"/>
                  <a:pt x="2054502" y="4933506"/>
                  <a:pt x="2009139" y="4714655"/>
                </a:cubicBezTo>
                <a:cubicBezTo>
                  <a:pt x="1956503" y="4642281"/>
                  <a:pt x="1932264" y="4565753"/>
                  <a:pt x="1918759" y="4486454"/>
                </a:cubicBezTo>
                <a:cubicBezTo>
                  <a:pt x="1889671" y="4439359"/>
                  <a:pt x="1848463" y="4656479"/>
                  <a:pt x="1800676" y="4608346"/>
                </a:cubicBezTo>
                <a:cubicBezTo>
                  <a:pt x="1760507" y="4832391"/>
                  <a:pt x="1681208" y="5047087"/>
                  <a:pt x="1614721" y="5319612"/>
                </a:cubicBezTo>
                <a:cubicBezTo>
                  <a:pt x="1580786" y="5457780"/>
                  <a:pt x="1530574" y="5446352"/>
                  <a:pt x="1530921" y="5433540"/>
                </a:cubicBezTo>
                <a:cubicBezTo>
                  <a:pt x="1532998" y="5109418"/>
                  <a:pt x="1600177" y="5128464"/>
                  <a:pt x="1569705" y="4803650"/>
                </a:cubicBezTo>
                <a:cubicBezTo>
                  <a:pt x="1566242" y="4746167"/>
                  <a:pt x="1596022" y="4651631"/>
                  <a:pt x="1517416" y="4640204"/>
                </a:cubicBezTo>
                <a:cubicBezTo>
                  <a:pt x="1415608" y="4628430"/>
                  <a:pt x="1436385" y="4747898"/>
                  <a:pt x="1425997" y="4800187"/>
                </a:cubicBezTo>
                <a:cubicBezTo>
                  <a:pt x="1389291" y="5009342"/>
                  <a:pt x="1370938" y="5149241"/>
                  <a:pt x="1348083" y="5363245"/>
                </a:cubicBezTo>
                <a:cubicBezTo>
                  <a:pt x="1336655" y="5453625"/>
                  <a:pt x="1352931" y="5563743"/>
                  <a:pt x="1200566" y="5526691"/>
                </a:cubicBezTo>
                <a:cubicBezTo>
                  <a:pt x="1051664" y="5551623"/>
                  <a:pt x="1099105" y="5719570"/>
                  <a:pt x="1027770" y="5803718"/>
                </a:cubicBezTo>
                <a:cubicBezTo>
                  <a:pt x="945009" y="5758701"/>
                  <a:pt x="1003184" y="5640964"/>
                  <a:pt x="892373" y="5604950"/>
                </a:cubicBezTo>
                <a:cubicBezTo>
                  <a:pt x="925963" y="5772552"/>
                  <a:pt x="680448" y="5747619"/>
                  <a:pt x="681487" y="5914528"/>
                </a:cubicBezTo>
                <a:cubicBezTo>
                  <a:pt x="534662" y="6049233"/>
                  <a:pt x="467137" y="5947425"/>
                  <a:pt x="414155" y="5817569"/>
                </a:cubicBezTo>
                <a:cubicBezTo>
                  <a:pt x="348015" y="5648929"/>
                  <a:pt x="370177" y="5468515"/>
                  <a:pt x="360135" y="5287062"/>
                </a:cubicBezTo>
                <a:cubicBezTo>
                  <a:pt x="338319" y="5059207"/>
                  <a:pt x="278758" y="4907881"/>
                  <a:pt x="281875" y="4677256"/>
                </a:cubicBezTo>
                <a:cubicBezTo>
                  <a:pt x="237204" y="4527316"/>
                  <a:pt x="250017" y="4367332"/>
                  <a:pt x="237897" y="4207696"/>
                </a:cubicBezTo>
                <a:cubicBezTo>
                  <a:pt x="210194" y="3969452"/>
                  <a:pt x="176258" y="4119047"/>
                  <a:pt x="145093" y="3878379"/>
                </a:cubicBezTo>
                <a:cubicBezTo>
                  <a:pt x="114274" y="3641175"/>
                  <a:pt x="72720" y="2448920"/>
                  <a:pt x="72373" y="2447189"/>
                </a:cubicBezTo>
                <a:cubicBezTo>
                  <a:pt x="72720" y="2447189"/>
                  <a:pt x="12120" y="1233809"/>
                  <a:pt x="0" y="0"/>
                </a:cubicBezTo>
                <a:close/>
              </a:path>
            </a:pathLst>
          </a:custGeom>
          <a:solidFill>
            <a:schemeClr val="bg2">
              <a:alpha val="5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5C0B197C-C31E-AF3E-CD65-9222AD569889}"/>
              </a:ext>
            </a:extLst>
          </p:cNvPr>
          <p:cNvSpPr>
            <a:spLocks noGrp="1"/>
          </p:cNvSpPr>
          <p:nvPr>
            <p:ph type="title"/>
          </p:nvPr>
        </p:nvSpPr>
        <p:spPr>
          <a:xfrm>
            <a:off x="8153400" y="2503565"/>
            <a:ext cx="3619499" cy="1850872"/>
          </a:xfrm>
        </p:spPr>
        <p:txBody>
          <a:bodyPr>
            <a:normAutofit/>
          </a:bodyPr>
          <a:lstStyle/>
          <a:p>
            <a:r>
              <a:rPr lang="en-GB" sz="2800" b="1"/>
              <a:t>Maslow's Hierarchy of Needs and Leadership</a:t>
            </a:r>
            <a:br>
              <a:rPr lang="en-GB" sz="2800" b="1"/>
            </a:br>
            <a:r>
              <a:rPr lang="en-GB" sz="2800" b="1"/>
              <a:t>Theory 2</a:t>
            </a:r>
            <a:br>
              <a:rPr lang="en-GB" sz="2800" b="1"/>
            </a:br>
            <a:endParaRPr lang="en-GB" sz="2800"/>
          </a:p>
        </p:txBody>
      </p:sp>
      <p:sp>
        <p:nvSpPr>
          <p:cNvPr id="3" name="Content Placeholder 2">
            <a:extLst>
              <a:ext uri="{FF2B5EF4-FFF2-40B4-BE49-F238E27FC236}">
                <a16:creationId xmlns:a16="http://schemas.microsoft.com/office/drawing/2014/main" id="{AFCABC25-F843-9820-4ED3-42A3C85E1C8F}"/>
              </a:ext>
            </a:extLst>
          </p:cNvPr>
          <p:cNvSpPr>
            <a:spLocks noGrp="1"/>
          </p:cNvSpPr>
          <p:nvPr>
            <p:ph idx="1"/>
          </p:nvPr>
        </p:nvSpPr>
        <p:spPr>
          <a:xfrm>
            <a:off x="170122" y="1063255"/>
            <a:ext cx="8102008" cy="5582093"/>
          </a:xfrm>
        </p:spPr>
        <p:txBody>
          <a:bodyPr anchor="ctr">
            <a:normAutofit lnSpcReduction="10000"/>
          </a:bodyPr>
          <a:lstStyle/>
          <a:p>
            <a:pPr marL="0" indent="0" algn="ctr">
              <a:buNone/>
            </a:pPr>
            <a:r>
              <a:rPr lang="en-GB" sz="1800" b="1" dirty="0">
                <a:latin typeface="Arial" panose="020B0604020202020204" pitchFamily="34" charset="0"/>
                <a:cs typeface="Arial" panose="020B0604020202020204" pitchFamily="34" charset="0"/>
              </a:rPr>
              <a:t>Maslow's Hierarchy of Needs (Maslow, 1943)</a:t>
            </a:r>
          </a:p>
          <a:p>
            <a:pPr>
              <a:buFont typeface="Courier New" panose="02070309020205020404" pitchFamily="49" charset="0"/>
              <a:buChar char="o"/>
            </a:pPr>
            <a:r>
              <a:rPr lang="en-GB" sz="1800" dirty="0">
                <a:latin typeface="Arial" panose="020B0604020202020204" pitchFamily="34" charset="0"/>
                <a:cs typeface="Arial" panose="020B0604020202020204" pitchFamily="34" charset="0"/>
              </a:rPr>
              <a:t>Physiological Needs </a:t>
            </a:r>
          </a:p>
          <a:p>
            <a:pPr>
              <a:buFont typeface="Courier New" panose="02070309020205020404" pitchFamily="49" charset="0"/>
              <a:buChar char="o"/>
            </a:pPr>
            <a:r>
              <a:rPr lang="en-GB" sz="1800" dirty="0">
                <a:latin typeface="Arial" panose="020B0604020202020204" pitchFamily="34" charset="0"/>
                <a:cs typeface="Arial" panose="020B0604020202020204" pitchFamily="34" charset="0"/>
              </a:rPr>
              <a:t>Safety Needs </a:t>
            </a:r>
          </a:p>
          <a:p>
            <a:pPr>
              <a:buFont typeface="Courier New" panose="02070309020205020404" pitchFamily="49" charset="0"/>
              <a:buChar char="o"/>
            </a:pPr>
            <a:r>
              <a:rPr lang="en-GB" sz="1800" dirty="0">
                <a:latin typeface="Arial" panose="020B0604020202020204" pitchFamily="34" charset="0"/>
                <a:cs typeface="Arial" panose="020B0604020202020204" pitchFamily="34" charset="0"/>
              </a:rPr>
              <a:t>Social Needs </a:t>
            </a:r>
          </a:p>
          <a:p>
            <a:pPr>
              <a:buFont typeface="Courier New" panose="02070309020205020404" pitchFamily="49" charset="0"/>
              <a:buChar char="o"/>
            </a:pPr>
            <a:r>
              <a:rPr lang="en-GB" sz="1800" dirty="0">
                <a:latin typeface="Arial" panose="020B0604020202020204" pitchFamily="34" charset="0"/>
                <a:cs typeface="Arial" panose="020B0604020202020204" pitchFamily="34" charset="0"/>
              </a:rPr>
              <a:t>Esteem Needs </a:t>
            </a:r>
          </a:p>
          <a:p>
            <a:pPr>
              <a:buFont typeface="Courier New" panose="02070309020205020404" pitchFamily="49" charset="0"/>
              <a:buChar char="o"/>
            </a:pPr>
            <a:r>
              <a:rPr lang="en-GB" sz="1800" dirty="0">
                <a:latin typeface="Arial" panose="020B0604020202020204" pitchFamily="34" charset="0"/>
                <a:cs typeface="Arial" panose="020B0604020202020204" pitchFamily="34" charset="0"/>
              </a:rPr>
              <a:t>Self-Actualisation </a:t>
            </a:r>
          </a:p>
          <a:p>
            <a:pPr marL="0" indent="0">
              <a:buNone/>
            </a:pPr>
            <a:r>
              <a:rPr lang="en-GB" sz="1800" b="1" dirty="0">
                <a:latin typeface="Arial" panose="020B0604020202020204" pitchFamily="34" charset="0"/>
                <a:cs typeface="Arial" panose="020B0604020202020204" pitchFamily="34" charset="0"/>
              </a:rPr>
              <a:t>Leadership Application</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Emotionally intelligent leaders recognise different employee needs and adapt their leadership style accordingly.</a:t>
            </a:r>
          </a:p>
          <a:p>
            <a:pPr marL="0" indent="0">
              <a:buNone/>
            </a:pPr>
            <a:r>
              <a:rPr lang="en-GB" sz="1800" b="1" dirty="0">
                <a:latin typeface="Arial" panose="020B0604020202020204" pitchFamily="34" charset="0"/>
                <a:cs typeface="Arial" panose="020B0604020202020204" pitchFamily="34" charset="0"/>
              </a:rPr>
              <a:t>Critical Evaluation</a:t>
            </a:r>
          </a:p>
          <a:p>
            <a:pPr marL="0" indent="0">
              <a:buNone/>
            </a:pPr>
            <a:r>
              <a:rPr lang="en-GB" sz="1800" b="1" dirty="0">
                <a:latin typeface="Arial" panose="020B0604020202020204" pitchFamily="34" charset="0"/>
                <a:cs typeface="Arial" panose="020B0604020202020204" pitchFamily="34" charset="0"/>
              </a:rPr>
              <a:t>Strengths</a:t>
            </a:r>
            <a:endParaRPr lang="en-GB" sz="18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Highlights human motivation. </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Encourages employee-centred leadership. </a:t>
            </a:r>
          </a:p>
          <a:p>
            <a:pPr marL="0" indent="0">
              <a:buNone/>
            </a:pPr>
            <a:r>
              <a:rPr lang="en-GB" sz="1800" b="1" dirty="0">
                <a:latin typeface="Arial" panose="020B0604020202020204" pitchFamily="34" charset="0"/>
                <a:cs typeface="Arial" panose="020B0604020202020204" pitchFamily="34" charset="0"/>
              </a:rPr>
              <a:t>Limitations</a:t>
            </a:r>
            <a:endParaRPr lang="en-GB" sz="18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Needs do not always follow a strict hierarchy. </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Cultural differences may affect priorities.</a:t>
            </a:r>
          </a:p>
          <a:p>
            <a:endParaRPr lang="en-GB" sz="1600" dirty="0"/>
          </a:p>
        </p:txBody>
      </p:sp>
    </p:spTree>
    <p:extLst>
      <p:ext uri="{BB962C8B-B14F-4D97-AF65-F5344CB8AC3E}">
        <p14:creationId xmlns:p14="http://schemas.microsoft.com/office/powerpoint/2010/main" val="14140195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4F826A-2A9B-556D-A946-3BB4E0E11E7D}"/>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Herzberg's Two-Factor Theory and Leadership</a:t>
            </a:r>
          </a:p>
        </p:txBody>
      </p:sp>
      <p:sp>
        <p:nvSpPr>
          <p:cNvPr id="3" name="Content Placeholder 2">
            <a:extLst>
              <a:ext uri="{FF2B5EF4-FFF2-40B4-BE49-F238E27FC236}">
                <a16:creationId xmlns:a16="http://schemas.microsoft.com/office/drawing/2014/main" id="{BE24B9E0-057D-D38F-D210-3FCB283181A4}"/>
              </a:ext>
            </a:extLst>
          </p:cNvPr>
          <p:cNvSpPr>
            <a:spLocks noGrp="1"/>
          </p:cNvSpPr>
          <p:nvPr>
            <p:ph idx="1"/>
          </p:nvPr>
        </p:nvSpPr>
        <p:spPr>
          <a:xfrm>
            <a:off x="354420" y="2257006"/>
            <a:ext cx="6063246" cy="4157106"/>
          </a:xfrm>
        </p:spPr>
        <p:txBody>
          <a:bodyPr anchor="ctr">
            <a:normAutofit/>
          </a:bodyPr>
          <a:lstStyle/>
          <a:p>
            <a:r>
              <a:rPr lang="en-GB" sz="2000" dirty="0">
                <a:solidFill>
                  <a:schemeClr val="tx2"/>
                </a:solidFill>
                <a:latin typeface="Arial" panose="020B0604020202020204" pitchFamily="34" charset="0"/>
                <a:cs typeface="Arial" panose="020B0604020202020204" pitchFamily="34" charset="0"/>
              </a:rPr>
              <a:t>Herzberg's Two-Factor Theory suggests that employee motivation is influenced by hygiene factors (salary, job security and working conditions) and motivators (achievement, recognition and growth). Emotionally intelligent leaders enhance motivation through empowerment and recognition. However, individual needs differ, limiting the theory's universal application (Herzberg et al., 1959).</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Office Worker">
            <a:extLst>
              <a:ext uri="{FF2B5EF4-FFF2-40B4-BE49-F238E27FC236}">
                <a16:creationId xmlns:a16="http://schemas.microsoft.com/office/drawing/2014/main" id="{80B0D093-E234-DAA6-A5B2-A1F87ACB42E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4042218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D0C347-E132-0CA3-73DC-C43F649DF6BF}"/>
              </a:ext>
            </a:extLst>
          </p:cNvPr>
          <p:cNvSpPr>
            <a:spLocks noGrp="1"/>
          </p:cNvSpPr>
          <p:nvPr>
            <p:ph type="title"/>
          </p:nvPr>
        </p:nvSpPr>
        <p:spPr>
          <a:xfrm>
            <a:off x="804672" y="802955"/>
            <a:ext cx="4977976" cy="1454051"/>
          </a:xfrm>
        </p:spPr>
        <p:txBody>
          <a:bodyPr>
            <a:normAutofit/>
          </a:bodyPr>
          <a:lstStyle/>
          <a:p>
            <a:r>
              <a:rPr lang="en-GB" sz="3600" b="1">
                <a:solidFill>
                  <a:schemeClr val="tx2"/>
                </a:solidFill>
              </a:rPr>
              <a:t>Business 1 – Nissan</a:t>
            </a:r>
            <a:br>
              <a:rPr lang="en-GB" sz="3600" b="1">
                <a:solidFill>
                  <a:schemeClr val="tx2"/>
                </a:solidFill>
              </a:rPr>
            </a:br>
            <a:endParaRPr lang="en-GB" sz="3600">
              <a:solidFill>
                <a:schemeClr val="tx2"/>
              </a:solidFill>
            </a:endParaRPr>
          </a:p>
        </p:txBody>
      </p:sp>
      <p:sp>
        <p:nvSpPr>
          <p:cNvPr id="3" name="Content Placeholder 2">
            <a:extLst>
              <a:ext uri="{FF2B5EF4-FFF2-40B4-BE49-F238E27FC236}">
                <a16:creationId xmlns:a16="http://schemas.microsoft.com/office/drawing/2014/main" id="{B7263D38-5D2D-B2DA-8330-224F476AE42F}"/>
              </a:ext>
            </a:extLst>
          </p:cNvPr>
          <p:cNvSpPr>
            <a:spLocks noGrp="1"/>
          </p:cNvSpPr>
          <p:nvPr>
            <p:ph idx="1"/>
          </p:nvPr>
        </p:nvSpPr>
        <p:spPr>
          <a:xfrm>
            <a:off x="84083" y="2257006"/>
            <a:ext cx="6894786" cy="4255765"/>
          </a:xfrm>
        </p:spPr>
        <p:txBody>
          <a:bodyPr anchor="ctr">
            <a:normAutofit/>
          </a:bodyPr>
          <a:lstStyle/>
          <a:p>
            <a:pPr marL="0" indent="0">
              <a:buNone/>
            </a:pPr>
            <a:r>
              <a:rPr lang="en-GB" sz="1400" b="1" dirty="0">
                <a:solidFill>
                  <a:schemeClr val="tx2"/>
                </a:solidFill>
                <a:latin typeface="Arial" panose="020B0604020202020204" pitchFamily="34" charset="0"/>
                <a:cs typeface="Arial" panose="020B0604020202020204" pitchFamily="34" charset="0"/>
              </a:rPr>
              <a:t>Emotional Intelligence in Cross-Cultural Leadership</a:t>
            </a:r>
          </a:p>
          <a:p>
            <a:pPr marL="0" indent="0">
              <a:buNone/>
            </a:pPr>
            <a:r>
              <a:rPr lang="en-GB" sz="1400" dirty="0">
                <a:solidFill>
                  <a:schemeClr val="tx2"/>
                </a:solidFill>
                <a:latin typeface="Arial" panose="020B0604020202020204" pitchFamily="34" charset="0"/>
                <a:cs typeface="Arial" panose="020B0604020202020204" pitchFamily="34" charset="0"/>
              </a:rPr>
              <a:t>Nissan operates across diverse international markets, requiring leaders to manage cultural differences effectively.</a:t>
            </a:r>
          </a:p>
          <a:p>
            <a:pPr marL="0" indent="0">
              <a:buNone/>
            </a:pPr>
            <a:r>
              <a:rPr lang="en-GB" sz="1400" b="1" dirty="0">
                <a:solidFill>
                  <a:schemeClr val="tx2"/>
                </a:solidFill>
                <a:latin typeface="Arial" panose="020B0604020202020204" pitchFamily="34" charset="0"/>
                <a:cs typeface="Arial" panose="020B0604020202020204" pitchFamily="34" charset="0"/>
              </a:rPr>
              <a:t>Application of EI</a:t>
            </a:r>
          </a:p>
          <a:p>
            <a:pPr>
              <a:buFont typeface="Wingdings" panose="05000000000000000000" pitchFamily="2" charset="2"/>
              <a:buChar char="v"/>
            </a:pPr>
            <a:r>
              <a:rPr lang="en-GB" sz="1400" dirty="0">
                <a:solidFill>
                  <a:schemeClr val="tx2"/>
                </a:solidFill>
                <a:latin typeface="Arial" panose="020B0604020202020204" pitchFamily="34" charset="0"/>
                <a:cs typeface="Arial" panose="020B0604020202020204" pitchFamily="34" charset="0"/>
              </a:rPr>
              <a:t>Encourages collaboration between Japanese and international teams. </a:t>
            </a:r>
          </a:p>
          <a:p>
            <a:pPr>
              <a:buFont typeface="Wingdings" panose="05000000000000000000" pitchFamily="2" charset="2"/>
              <a:buChar char="v"/>
            </a:pPr>
            <a:r>
              <a:rPr lang="en-GB" sz="1400" dirty="0">
                <a:solidFill>
                  <a:schemeClr val="tx2"/>
                </a:solidFill>
                <a:latin typeface="Arial" panose="020B0604020202020204" pitchFamily="34" charset="0"/>
                <a:cs typeface="Arial" panose="020B0604020202020204" pitchFamily="34" charset="0"/>
              </a:rPr>
              <a:t>Uses empathy and communication to reduce cultural misunderstandings. </a:t>
            </a:r>
          </a:p>
          <a:p>
            <a:pPr>
              <a:buFont typeface="Wingdings" panose="05000000000000000000" pitchFamily="2" charset="2"/>
              <a:buChar char="v"/>
            </a:pPr>
            <a:r>
              <a:rPr lang="en-GB" sz="1400" dirty="0">
                <a:solidFill>
                  <a:schemeClr val="tx2"/>
                </a:solidFill>
                <a:latin typeface="Arial" panose="020B0604020202020204" pitchFamily="34" charset="0"/>
                <a:cs typeface="Arial" panose="020B0604020202020204" pitchFamily="34" charset="0"/>
              </a:rPr>
              <a:t>Supports inclusive leadership practices. </a:t>
            </a:r>
          </a:p>
          <a:p>
            <a:pPr marL="0" indent="0">
              <a:buNone/>
            </a:pPr>
            <a:r>
              <a:rPr lang="en-GB" sz="1400" b="1" dirty="0">
                <a:solidFill>
                  <a:schemeClr val="tx2"/>
                </a:solidFill>
                <a:latin typeface="Arial" panose="020B0604020202020204" pitchFamily="34" charset="0"/>
                <a:cs typeface="Arial" panose="020B0604020202020204" pitchFamily="34" charset="0"/>
              </a:rPr>
              <a:t>Link to Maslow</a:t>
            </a:r>
          </a:p>
          <a:p>
            <a:pPr>
              <a:buFont typeface="Wingdings" panose="05000000000000000000" pitchFamily="2" charset="2"/>
              <a:buChar char="Ø"/>
            </a:pPr>
            <a:r>
              <a:rPr lang="en-GB" sz="1400" dirty="0">
                <a:solidFill>
                  <a:schemeClr val="tx2"/>
                </a:solidFill>
                <a:latin typeface="Arial" panose="020B0604020202020204" pitchFamily="34" charset="0"/>
                <a:cs typeface="Arial" panose="020B0604020202020204" pitchFamily="34" charset="0"/>
              </a:rPr>
              <a:t>Social belonging and esteem needs are addressed through teamwork and employee involvement. </a:t>
            </a:r>
          </a:p>
          <a:p>
            <a:pPr marL="0" indent="0">
              <a:buNone/>
            </a:pPr>
            <a:r>
              <a:rPr lang="en-GB" sz="1400" b="1" dirty="0">
                <a:solidFill>
                  <a:schemeClr val="tx2"/>
                </a:solidFill>
                <a:latin typeface="Arial" panose="020B0604020202020204" pitchFamily="34" charset="0"/>
                <a:cs typeface="Arial" panose="020B0604020202020204" pitchFamily="34" charset="0"/>
              </a:rPr>
              <a:t>Impact</a:t>
            </a:r>
          </a:p>
          <a:p>
            <a:pPr>
              <a:buFont typeface="Wingdings" panose="05000000000000000000" pitchFamily="2" charset="2"/>
              <a:buChar char="§"/>
            </a:pPr>
            <a:r>
              <a:rPr lang="en-GB" sz="1400" dirty="0">
                <a:solidFill>
                  <a:schemeClr val="tx2"/>
                </a:solidFill>
                <a:latin typeface="Arial" panose="020B0604020202020204" pitchFamily="34" charset="0"/>
                <a:cs typeface="Arial" panose="020B0604020202020204" pitchFamily="34" charset="0"/>
              </a:rPr>
              <a:t>Improved collaboration. </a:t>
            </a:r>
          </a:p>
          <a:p>
            <a:pPr>
              <a:buFont typeface="Wingdings" panose="05000000000000000000" pitchFamily="2" charset="2"/>
              <a:buChar char="§"/>
            </a:pPr>
            <a:r>
              <a:rPr lang="en-GB" sz="1400" dirty="0">
                <a:solidFill>
                  <a:schemeClr val="tx2"/>
                </a:solidFill>
                <a:latin typeface="Arial" panose="020B0604020202020204" pitchFamily="34" charset="0"/>
                <a:cs typeface="Arial" panose="020B0604020202020204" pitchFamily="34" charset="0"/>
              </a:rPr>
              <a:t>Stronger global workforce integration (Nissan Motor Corporation, 2023).</a:t>
            </a:r>
          </a:p>
          <a:p>
            <a:endParaRPr lang="en-GB" sz="1100" dirty="0">
              <a:solidFill>
                <a:schemeClr val="tx2"/>
              </a:solidFill>
            </a:endParaRPr>
          </a:p>
        </p:txBody>
      </p:sp>
      <p:grpSp>
        <p:nvGrpSpPr>
          <p:cNvPr id="16" name="Group 15">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7" name="Freeform: Shape 16">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a:extLst>
              <a:ext uri="{FF2B5EF4-FFF2-40B4-BE49-F238E27FC236}">
                <a16:creationId xmlns:a16="http://schemas.microsoft.com/office/drawing/2014/main" id="{642A4CF9-8363-88B8-750D-D924CFD0786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100821" y="2413787"/>
            <a:ext cx="3661831" cy="2050625"/>
          </a:xfrm>
          <a:prstGeom prst="rect">
            <a:avLst/>
          </a:prstGeom>
        </p:spPr>
      </p:pic>
    </p:spTree>
    <p:extLst>
      <p:ext uri="{BB962C8B-B14F-4D97-AF65-F5344CB8AC3E}">
        <p14:creationId xmlns:p14="http://schemas.microsoft.com/office/powerpoint/2010/main" val="5497826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45290-78E3-B4F2-B3D0-4E4CF8825D68}"/>
              </a:ext>
            </a:extLst>
          </p:cNvPr>
          <p:cNvSpPr>
            <a:spLocks noGrp="1"/>
          </p:cNvSpPr>
          <p:nvPr>
            <p:ph type="title"/>
          </p:nvPr>
        </p:nvSpPr>
        <p:spPr/>
        <p:txBody>
          <a:bodyPr/>
          <a:lstStyle/>
          <a:p>
            <a:r>
              <a:rPr lang="en-GB" b="1" dirty="0"/>
              <a:t>Business 2 – Coca-Cola</a:t>
            </a:r>
            <a:br>
              <a:rPr lang="en-GB" b="1" dirty="0"/>
            </a:br>
            <a:endParaRPr lang="en-GB" dirty="0"/>
          </a:p>
        </p:txBody>
      </p:sp>
      <p:sp>
        <p:nvSpPr>
          <p:cNvPr id="3" name="Content Placeholder 2">
            <a:extLst>
              <a:ext uri="{FF2B5EF4-FFF2-40B4-BE49-F238E27FC236}">
                <a16:creationId xmlns:a16="http://schemas.microsoft.com/office/drawing/2014/main" id="{CC59ECC6-E379-15EA-599A-68FD36657E32}"/>
              </a:ext>
            </a:extLst>
          </p:cNvPr>
          <p:cNvSpPr>
            <a:spLocks noGrp="1"/>
          </p:cNvSpPr>
          <p:nvPr>
            <p:ph idx="1"/>
          </p:nvPr>
        </p:nvSpPr>
        <p:spPr>
          <a:xfrm>
            <a:off x="336331" y="1690687"/>
            <a:ext cx="11582400" cy="4802187"/>
          </a:xfrm>
        </p:spPr>
        <p:txBody>
          <a:bodyPr>
            <a:normAutofit fontScale="70000" lnSpcReduction="20000"/>
          </a:bodyPr>
          <a:lstStyle/>
          <a:p>
            <a:pPr marL="0" indent="0">
              <a:buNone/>
            </a:pPr>
            <a:r>
              <a:rPr lang="en-GB" sz="3200" b="1" dirty="0">
                <a:latin typeface="Arial" panose="020B0604020202020204" pitchFamily="34" charset="0"/>
                <a:cs typeface="Arial" panose="020B0604020202020204" pitchFamily="34" charset="0"/>
              </a:rPr>
              <a:t>Employee Engagement and Leadership</a:t>
            </a:r>
          </a:p>
          <a:p>
            <a:pPr marL="0" indent="0">
              <a:buNone/>
            </a:pPr>
            <a:r>
              <a:rPr lang="en-GB" sz="3200" dirty="0">
                <a:latin typeface="Arial" panose="020B0604020202020204" pitchFamily="34" charset="0"/>
                <a:cs typeface="Arial" panose="020B0604020202020204" pitchFamily="34" charset="0"/>
              </a:rPr>
              <a:t>Coca-Cola promotes diversity, inclusion and employee wellbeing globally.</a:t>
            </a:r>
          </a:p>
          <a:p>
            <a:pPr marL="0" indent="0">
              <a:buNone/>
            </a:pPr>
            <a:r>
              <a:rPr lang="en-GB" sz="3200" b="1" dirty="0">
                <a:latin typeface="Arial" panose="020B0604020202020204" pitchFamily="34" charset="0"/>
                <a:cs typeface="Arial" panose="020B0604020202020204" pitchFamily="34" charset="0"/>
              </a:rPr>
              <a:t>Application of EI</a:t>
            </a:r>
          </a:p>
          <a:p>
            <a:pPr>
              <a:buFont typeface="Wingdings" panose="05000000000000000000" pitchFamily="2" charset="2"/>
              <a:buChar char="§"/>
            </a:pPr>
            <a:r>
              <a:rPr lang="en-GB" sz="3200" dirty="0">
                <a:latin typeface="Arial" panose="020B0604020202020204" pitchFamily="34" charset="0"/>
                <a:cs typeface="Arial" panose="020B0604020202020204" pitchFamily="34" charset="0"/>
              </a:rPr>
              <a:t>Leaders encourage open communication. </a:t>
            </a:r>
          </a:p>
          <a:p>
            <a:pPr>
              <a:buFont typeface="Wingdings" panose="05000000000000000000" pitchFamily="2" charset="2"/>
              <a:buChar char="§"/>
            </a:pPr>
            <a:r>
              <a:rPr lang="en-GB" sz="3200" dirty="0">
                <a:latin typeface="Arial" panose="020B0604020202020204" pitchFamily="34" charset="0"/>
                <a:cs typeface="Arial" panose="020B0604020202020204" pitchFamily="34" charset="0"/>
              </a:rPr>
              <a:t>Focus on understanding employee perspectives. </a:t>
            </a:r>
          </a:p>
          <a:p>
            <a:pPr>
              <a:buFont typeface="Wingdings" panose="05000000000000000000" pitchFamily="2" charset="2"/>
              <a:buChar char="§"/>
            </a:pPr>
            <a:r>
              <a:rPr lang="en-GB" sz="3200" dirty="0">
                <a:latin typeface="Arial" panose="020B0604020202020204" pitchFamily="34" charset="0"/>
                <a:cs typeface="Arial" panose="020B0604020202020204" pitchFamily="34" charset="0"/>
              </a:rPr>
              <a:t>Foster inclusive workplace cultures. </a:t>
            </a:r>
          </a:p>
          <a:p>
            <a:pPr marL="0" indent="0">
              <a:buNone/>
            </a:pPr>
            <a:r>
              <a:rPr lang="en-GB" sz="3200" b="1" dirty="0">
                <a:latin typeface="Arial" panose="020B0604020202020204" pitchFamily="34" charset="0"/>
                <a:cs typeface="Arial" panose="020B0604020202020204" pitchFamily="34" charset="0"/>
              </a:rPr>
              <a:t>Link to Herzberg</a:t>
            </a:r>
          </a:p>
          <a:p>
            <a:pPr marL="0" indent="0">
              <a:buNone/>
            </a:pPr>
            <a:r>
              <a:rPr lang="en-GB" sz="3200" b="1" dirty="0">
                <a:latin typeface="Arial" panose="020B0604020202020204" pitchFamily="34" charset="0"/>
                <a:cs typeface="Arial" panose="020B0604020202020204" pitchFamily="34" charset="0"/>
              </a:rPr>
              <a:t>Motivators:</a:t>
            </a:r>
            <a:endParaRPr lang="en-GB" sz="3200" dirty="0">
              <a:latin typeface="Arial" panose="020B0604020202020204" pitchFamily="34" charset="0"/>
              <a:cs typeface="Arial" panose="020B0604020202020204" pitchFamily="34" charset="0"/>
            </a:endParaRPr>
          </a:p>
          <a:p>
            <a:pPr>
              <a:buFont typeface="Wingdings" panose="05000000000000000000" pitchFamily="2" charset="2"/>
              <a:buChar char="q"/>
            </a:pPr>
            <a:r>
              <a:rPr lang="en-GB" sz="3200" dirty="0">
                <a:latin typeface="Arial" panose="020B0604020202020204" pitchFamily="34" charset="0"/>
                <a:cs typeface="Arial" panose="020B0604020202020204" pitchFamily="34" charset="0"/>
              </a:rPr>
              <a:t>Recognition programmes. </a:t>
            </a:r>
          </a:p>
          <a:p>
            <a:pPr>
              <a:buFont typeface="Wingdings" panose="05000000000000000000" pitchFamily="2" charset="2"/>
              <a:buChar char="q"/>
            </a:pPr>
            <a:r>
              <a:rPr lang="en-GB" sz="3200" dirty="0">
                <a:latin typeface="Arial" panose="020B0604020202020204" pitchFamily="34" charset="0"/>
                <a:cs typeface="Arial" panose="020B0604020202020204" pitchFamily="34" charset="0"/>
              </a:rPr>
              <a:t>Career development opportunities. </a:t>
            </a:r>
          </a:p>
          <a:p>
            <a:pPr marL="0" indent="0">
              <a:buNone/>
            </a:pPr>
            <a:r>
              <a:rPr lang="en-GB" sz="3200" b="1" dirty="0">
                <a:latin typeface="Arial" panose="020B0604020202020204" pitchFamily="34" charset="0"/>
                <a:cs typeface="Arial" panose="020B0604020202020204" pitchFamily="34" charset="0"/>
              </a:rPr>
              <a:t>Impact</a:t>
            </a:r>
          </a:p>
          <a:p>
            <a:pPr>
              <a:buFont typeface="Wingdings" panose="05000000000000000000" pitchFamily="2" charset="2"/>
              <a:buChar char="q"/>
            </a:pPr>
            <a:r>
              <a:rPr lang="en-GB" sz="3200" dirty="0">
                <a:latin typeface="Arial" panose="020B0604020202020204" pitchFamily="34" charset="0"/>
                <a:cs typeface="Arial" panose="020B0604020202020204" pitchFamily="34" charset="0"/>
              </a:rPr>
              <a:t>Increased employee satisfaction. </a:t>
            </a:r>
          </a:p>
          <a:p>
            <a:pPr>
              <a:buFont typeface="Wingdings" panose="05000000000000000000" pitchFamily="2" charset="2"/>
              <a:buChar char="q"/>
            </a:pPr>
            <a:r>
              <a:rPr lang="en-GB" sz="3200" dirty="0">
                <a:latin typeface="Arial" panose="020B0604020202020204" pitchFamily="34" charset="0"/>
                <a:cs typeface="Arial" panose="020B0604020202020204" pitchFamily="34" charset="0"/>
              </a:rPr>
              <a:t>Higher organisational commitment (The Coca-Cola Company, 2023).</a:t>
            </a:r>
          </a:p>
          <a:p>
            <a:endParaRPr lang="en-GB" dirty="0"/>
          </a:p>
        </p:txBody>
      </p:sp>
      <p:pic>
        <p:nvPicPr>
          <p:cNvPr id="5" name="Picture 4">
            <a:extLst>
              <a:ext uri="{FF2B5EF4-FFF2-40B4-BE49-F238E27FC236}">
                <a16:creationId xmlns:a16="http://schemas.microsoft.com/office/drawing/2014/main" id="{6014A895-DD06-A7D6-9E11-36710185F30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59404" y="2667942"/>
            <a:ext cx="5059327" cy="2847678"/>
          </a:xfrm>
          <a:prstGeom prst="rect">
            <a:avLst/>
          </a:prstGeom>
        </p:spPr>
      </p:pic>
    </p:spTree>
    <p:extLst>
      <p:ext uri="{BB962C8B-B14F-4D97-AF65-F5344CB8AC3E}">
        <p14:creationId xmlns:p14="http://schemas.microsoft.com/office/powerpoint/2010/main" val="34748883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A3FCF-8B17-0454-33F7-026233DC16E1}"/>
              </a:ext>
            </a:extLst>
          </p:cNvPr>
          <p:cNvSpPr>
            <a:spLocks noGrp="1"/>
          </p:cNvSpPr>
          <p:nvPr>
            <p:ph type="title"/>
          </p:nvPr>
        </p:nvSpPr>
        <p:spPr/>
        <p:txBody>
          <a:bodyPr/>
          <a:lstStyle/>
          <a:p>
            <a:r>
              <a:rPr lang="en-GB" b="1" dirty="0"/>
              <a:t>Business  3 – ASDA</a:t>
            </a:r>
            <a:br>
              <a:rPr lang="en-GB" b="1" dirty="0"/>
            </a:br>
            <a:endParaRPr lang="en-GB" dirty="0"/>
          </a:p>
        </p:txBody>
      </p:sp>
      <p:graphicFrame>
        <p:nvGraphicFramePr>
          <p:cNvPr id="5" name="Content Placeholder 2">
            <a:extLst>
              <a:ext uri="{FF2B5EF4-FFF2-40B4-BE49-F238E27FC236}">
                <a16:creationId xmlns:a16="http://schemas.microsoft.com/office/drawing/2014/main" id="{79DF5D34-172E-A65F-4C56-D708D0AA090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49369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E0DA5-09EA-E8AF-2219-816D27AE7065}"/>
              </a:ext>
            </a:extLst>
          </p:cNvPr>
          <p:cNvSpPr>
            <a:spLocks noGrp="1"/>
          </p:cNvSpPr>
          <p:nvPr>
            <p:ph type="title"/>
          </p:nvPr>
        </p:nvSpPr>
        <p:spPr/>
        <p:txBody>
          <a:bodyPr/>
          <a:lstStyle/>
          <a:p>
            <a:r>
              <a:rPr lang="en-GB" b="1" dirty="0"/>
              <a:t>Business Example 4 – Airbnb</a:t>
            </a:r>
            <a:br>
              <a:rPr lang="en-GB" b="1" dirty="0"/>
            </a:br>
            <a:endParaRPr lang="en-GB" dirty="0"/>
          </a:p>
        </p:txBody>
      </p:sp>
      <p:graphicFrame>
        <p:nvGraphicFramePr>
          <p:cNvPr id="5" name="Content Placeholder 2">
            <a:extLst>
              <a:ext uri="{FF2B5EF4-FFF2-40B4-BE49-F238E27FC236}">
                <a16:creationId xmlns:a16="http://schemas.microsoft.com/office/drawing/2014/main" id="{0F833ACD-C944-B470-BD8D-7D4C77964023}"/>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42327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00E0F77-E936-4985-B7B1-B9823486A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BE5C1D-6C34-935C-716E-1C9CAE0C701D}"/>
              </a:ext>
            </a:extLst>
          </p:cNvPr>
          <p:cNvSpPr>
            <a:spLocks noGrp="1"/>
          </p:cNvSpPr>
          <p:nvPr>
            <p:ph type="title"/>
          </p:nvPr>
        </p:nvSpPr>
        <p:spPr>
          <a:xfrm>
            <a:off x="517889" y="4883544"/>
            <a:ext cx="3876086" cy="1556907"/>
          </a:xfrm>
        </p:spPr>
        <p:txBody>
          <a:bodyPr vert="horz" lIns="91440" tIns="45720" rIns="91440" bIns="45720" rtlCol="0" anchor="ctr">
            <a:normAutofit/>
          </a:bodyPr>
          <a:lstStyle/>
          <a:p>
            <a:r>
              <a:rPr lang="en-US" sz="3200" kern="1200">
                <a:solidFill>
                  <a:schemeClr val="tx1"/>
                </a:solidFill>
                <a:latin typeface="+mj-lt"/>
                <a:ea typeface="+mj-ea"/>
                <a:cs typeface="+mj-cs"/>
              </a:rPr>
              <a:t>Critical Comparison of Theories</a:t>
            </a:r>
          </a:p>
        </p:txBody>
      </p:sp>
      <p:sp>
        <p:nvSpPr>
          <p:cNvPr id="14" name="Rectangle 13">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D1088B2D-18C6-C453-4E1A-B0CD3B0A6FC3}"/>
              </a:ext>
            </a:extLst>
          </p:cNvPr>
          <p:cNvSpPr txBox="1"/>
          <p:nvPr/>
        </p:nvSpPr>
        <p:spPr>
          <a:xfrm>
            <a:off x="5162719" y="4883544"/>
            <a:ext cx="6586915" cy="155690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a:t>Together, these theories explain how emotionally intelligent leaders motivate employees, foster collaboration and improve organisational performance in multicultural environments.</a:t>
            </a:r>
          </a:p>
        </p:txBody>
      </p:sp>
      <p:graphicFrame>
        <p:nvGraphicFramePr>
          <p:cNvPr id="4" name="Content Placeholder 3">
            <a:extLst>
              <a:ext uri="{FF2B5EF4-FFF2-40B4-BE49-F238E27FC236}">
                <a16:creationId xmlns:a16="http://schemas.microsoft.com/office/drawing/2014/main" id="{D8761A65-15DF-6D02-7FDA-79051A51D694}"/>
              </a:ext>
            </a:extLst>
          </p:cNvPr>
          <p:cNvGraphicFramePr>
            <a:graphicFrameLocks noGrp="1"/>
          </p:cNvGraphicFramePr>
          <p:nvPr>
            <p:ph idx="1"/>
            <p:extLst>
              <p:ext uri="{D42A27DB-BD31-4B8C-83A1-F6EECF244321}">
                <p14:modId xmlns:p14="http://schemas.microsoft.com/office/powerpoint/2010/main" val="558374525"/>
              </p:ext>
            </p:extLst>
          </p:nvPr>
        </p:nvGraphicFramePr>
        <p:xfrm>
          <a:off x="1612368" y="364142"/>
          <a:ext cx="9063320" cy="3867994"/>
        </p:xfrm>
        <a:graphic>
          <a:graphicData uri="http://schemas.openxmlformats.org/drawingml/2006/table">
            <a:tbl>
              <a:tblPr>
                <a:tableStyleId>{18603FDC-E32A-4AB5-989C-0864C3EAD2B8}</a:tableStyleId>
              </a:tblPr>
              <a:tblGrid>
                <a:gridCol w="3020954">
                  <a:extLst>
                    <a:ext uri="{9D8B030D-6E8A-4147-A177-3AD203B41FA5}">
                      <a16:colId xmlns:a16="http://schemas.microsoft.com/office/drawing/2014/main" val="148698064"/>
                    </a:ext>
                  </a:extLst>
                </a:gridCol>
                <a:gridCol w="3021183">
                  <a:extLst>
                    <a:ext uri="{9D8B030D-6E8A-4147-A177-3AD203B41FA5}">
                      <a16:colId xmlns:a16="http://schemas.microsoft.com/office/drawing/2014/main" val="2636395470"/>
                    </a:ext>
                  </a:extLst>
                </a:gridCol>
                <a:gridCol w="3021183">
                  <a:extLst>
                    <a:ext uri="{9D8B030D-6E8A-4147-A177-3AD203B41FA5}">
                      <a16:colId xmlns:a16="http://schemas.microsoft.com/office/drawing/2014/main" val="993224365"/>
                    </a:ext>
                  </a:extLst>
                </a:gridCol>
              </a:tblGrid>
              <a:tr h="878011">
                <a:tc>
                  <a:txBody>
                    <a:bodyPr/>
                    <a:lstStyle/>
                    <a:p>
                      <a:pPr>
                        <a:buNone/>
                      </a:pPr>
                      <a:r>
                        <a:rPr lang="en-GB" sz="2300"/>
                        <a:t>Theory</a:t>
                      </a:r>
                    </a:p>
                  </a:txBody>
                  <a:tcPr marL="118650" marR="118650" marT="59325" marB="59325" anchor="ctr"/>
                </a:tc>
                <a:tc>
                  <a:txBody>
                    <a:bodyPr/>
                    <a:lstStyle/>
                    <a:p>
                      <a:pPr>
                        <a:buNone/>
                      </a:pPr>
                      <a:r>
                        <a:rPr lang="en-GB" sz="2300"/>
                        <a:t>Contribution to Leadership</a:t>
                      </a:r>
                    </a:p>
                  </a:txBody>
                  <a:tcPr marL="118650" marR="118650" marT="59325" marB="59325" anchor="ctr"/>
                </a:tc>
                <a:tc>
                  <a:txBody>
                    <a:bodyPr/>
                    <a:lstStyle/>
                    <a:p>
                      <a:pPr>
                        <a:buNone/>
                      </a:pPr>
                      <a:r>
                        <a:rPr lang="en-GB" sz="2300"/>
                        <a:t>Limitation</a:t>
                      </a:r>
                    </a:p>
                  </a:txBody>
                  <a:tcPr marL="118650" marR="118650" marT="59325" marB="59325" anchor="ctr"/>
                </a:tc>
                <a:extLst>
                  <a:ext uri="{0D108BD9-81ED-4DB2-BD59-A6C34878D82A}">
                    <a16:rowId xmlns:a16="http://schemas.microsoft.com/office/drawing/2014/main" val="667576977"/>
                  </a:ext>
                </a:extLst>
              </a:tr>
              <a:tr h="1233961">
                <a:tc>
                  <a:txBody>
                    <a:bodyPr/>
                    <a:lstStyle/>
                    <a:p>
                      <a:pPr>
                        <a:buNone/>
                      </a:pPr>
                      <a:r>
                        <a:rPr lang="en-GB" sz="2300"/>
                        <a:t>Goleman EI</a:t>
                      </a:r>
                    </a:p>
                  </a:txBody>
                  <a:tcPr marL="118650" marR="118650" marT="59325" marB="59325" anchor="ctr"/>
                </a:tc>
                <a:tc>
                  <a:txBody>
                    <a:bodyPr/>
                    <a:lstStyle/>
                    <a:p>
                      <a:pPr>
                        <a:buNone/>
                      </a:pPr>
                      <a:r>
                        <a:rPr lang="en-GB" sz="2300"/>
                        <a:t>Improves relationships and communication</a:t>
                      </a:r>
                    </a:p>
                  </a:txBody>
                  <a:tcPr marL="118650" marR="118650" marT="59325" marB="59325" anchor="ctr"/>
                </a:tc>
                <a:tc>
                  <a:txBody>
                    <a:bodyPr/>
                    <a:lstStyle/>
                    <a:p>
                      <a:pPr>
                        <a:buNone/>
                      </a:pPr>
                      <a:r>
                        <a:rPr lang="en-GB" sz="2300"/>
                        <a:t>Difficult to measure</a:t>
                      </a:r>
                    </a:p>
                  </a:txBody>
                  <a:tcPr marL="118650" marR="118650" marT="59325" marB="59325" anchor="ctr"/>
                </a:tc>
                <a:extLst>
                  <a:ext uri="{0D108BD9-81ED-4DB2-BD59-A6C34878D82A}">
                    <a16:rowId xmlns:a16="http://schemas.microsoft.com/office/drawing/2014/main" val="1273038139"/>
                  </a:ext>
                </a:extLst>
              </a:tr>
              <a:tr h="878011">
                <a:tc>
                  <a:txBody>
                    <a:bodyPr/>
                    <a:lstStyle/>
                    <a:p>
                      <a:pPr>
                        <a:buNone/>
                      </a:pPr>
                      <a:r>
                        <a:rPr lang="en-GB" sz="2300"/>
                        <a:t>Maslow</a:t>
                      </a:r>
                    </a:p>
                  </a:txBody>
                  <a:tcPr marL="118650" marR="118650" marT="59325" marB="59325" anchor="ctr"/>
                </a:tc>
                <a:tc>
                  <a:txBody>
                    <a:bodyPr/>
                    <a:lstStyle/>
                    <a:p>
                      <a:pPr>
                        <a:buNone/>
                      </a:pPr>
                      <a:r>
                        <a:rPr lang="en-GB" sz="2300"/>
                        <a:t>Explains employee needs</a:t>
                      </a:r>
                    </a:p>
                  </a:txBody>
                  <a:tcPr marL="118650" marR="118650" marT="59325" marB="59325" anchor="ctr"/>
                </a:tc>
                <a:tc>
                  <a:txBody>
                    <a:bodyPr/>
                    <a:lstStyle/>
                    <a:p>
                      <a:pPr>
                        <a:buNone/>
                      </a:pPr>
                      <a:r>
                        <a:rPr lang="en-GB" sz="2300"/>
                        <a:t>Hierarchy not universal</a:t>
                      </a:r>
                    </a:p>
                  </a:txBody>
                  <a:tcPr marL="118650" marR="118650" marT="59325" marB="59325" anchor="ctr"/>
                </a:tc>
                <a:extLst>
                  <a:ext uri="{0D108BD9-81ED-4DB2-BD59-A6C34878D82A}">
                    <a16:rowId xmlns:a16="http://schemas.microsoft.com/office/drawing/2014/main" val="1978504723"/>
                  </a:ext>
                </a:extLst>
              </a:tr>
              <a:tr h="878011">
                <a:tc>
                  <a:txBody>
                    <a:bodyPr/>
                    <a:lstStyle/>
                    <a:p>
                      <a:pPr>
                        <a:buNone/>
                      </a:pPr>
                      <a:r>
                        <a:rPr lang="en-GB" sz="2300"/>
                        <a:t>Herzberg</a:t>
                      </a:r>
                    </a:p>
                  </a:txBody>
                  <a:tcPr marL="118650" marR="118650" marT="59325" marB="59325" anchor="ctr"/>
                </a:tc>
                <a:tc>
                  <a:txBody>
                    <a:bodyPr/>
                    <a:lstStyle/>
                    <a:p>
                      <a:pPr>
                        <a:buNone/>
                      </a:pPr>
                      <a:r>
                        <a:rPr lang="en-GB" sz="2300"/>
                        <a:t>Explains workplace motivation</a:t>
                      </a:r>
                    </a:p>
                  </a:txBody>
                  <a:tcPr marL="118650" marR="118650" marT="59325" marB="59325" anchor="ctr"/>
                </a:tc>
                <a:tc>
                  <a:txBody>
                    <a:bodyPr/>
                    <a:lstStyle/>
                    <a:p>
                      <a:pPr>
                        <a:buNone/>
                      </a:pPr>
                      <a:r>
                        <a:rPr lang="en-GB" sz="2300"/>
                        <a:t>Oversimplifies motivation</a:t>
                      </a:r>
                    </a:p>
                  </a:txBody>
                  <a:tcPr marL="118650" marR="118650" marT="59325" marB="59325" anchor="ctr"/>
                </a:tc>
                <a:extLst>
                  <a:ext uri="{0D108BD9-81ED-4DB2-BD59-A6C34878D82A}">
                    <a16:rowId xmlns:a16="http://schemas.microsoft.com/office/drawing/2014/main" val="1297383977"/>
                  </a:ext>
                </a:extLst>
              </a:tr>
            </a:tbl>
          </a:graphicData>
        </a:graphic>
      </p:graphicFrame>
    </p:spTree>
    <p:extLst>
      <p:ext uri="{BB962C8B-B14F-4D97-AF65-F5344CB8AC3E}">
        <p14:creationId xmlns:p14="http://schemas.microsoft.com/office/powerpoint/2010/main" val="93579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13180-A622-61F5-9865-257ACEC4FB01}"/>
              </a:ext>
            </a:extLst>
          </p:cNvPr>
          <p:cNvSpPr>
            <a:spLocks noGrp="1"/>
          </p:cNvSpPr>
          <p:nvPr>
            <p:ph type="title"/>
          </p:nvPr>
        </p:nvSpPr>
        <p:spPr>
          <a:xfrm>
            <a:off x="5868557" y="1138036"/>
            <a:ext cx="5444382" cy="1402470"/>
          </a:xfrm>
        </p:spPr>
        <p:txBody>
          <a:bodyPr anchor="t">
            <a:normAutofit/>
          </a:bodyPr>
          <a:lstStyle/>
          <a:p>
            <a:r>
              <a:rPr lang="en-GB" sz="3200" b="1"/>
              <a:t>Conclusion </a:t>
            </a:r>
            <a:br>
              <a:rPr lang="en-GB" sz="3200" b="1"/>
            </a:br>
            <a:endParaRPr lang="en-GB" sz="3200"/>
          </a:p>
        </p:txBody>
      </p:sp>
      <p:pic>
        <p:nvPicPr>
          <p:cNvPr id="5" name="Picture 4" descr="Hands-on top of each other">
            <a:extLst>
              <a:ext uri="{FF2B5EF4-FFF2-40B4-BE49-F238E27FC236}">
                <a16:creationId xmlns:a16="http://schemas.microsoft.com/office/drawing/2014/main" id="{581AA1FC-B443-8415-9BA9-4C5066D5E860}"/>
              </a:ext>
            </a:extLst>
          </p:cNvPr>
          <p:cNvPicPr>
            <a:picLocks noChangeAspect="1"/>
          </p:cNvPicPr>
          <p:nvPr/>
        </p:nvPicPr>
        <p:blipFill>
          <a:blip r:embed="rId2"/>
          <a:srcRect l="54919" r="12220" b="1"/>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C9248F8-A3D9-693E-7ADE-E956AEB2A753}"/>
              </a:ext>
            </a:extLst>
          </p:cNvPr>
          <p:cNvSpPr>
            <a:spLocks noGrp="1"/>
          </p:cNvSpPr>
          <p:nvPr>
            <p:ph idx="1"/>
          </p:nvPr>
        </p:nvSpPr>
        <p:spPr>
          <a:xfrm>
            <a:off x="5435600" y="2418080"/>
            <a:ext cx="5877339" cy="3724303"/>
          </a:xfrm>
        </p:spPr>
        <p:txBody>
          <a:bodyPr>
            <a:normAutofit/>
          </a:bodyPr>
          <a:lstStyle/>
          <a:p>
            <a:pPr marL="0" indent="0">
              <a:buNone/>
            </a:pPr>
            <a:r>
              <a:rPr lang="en-GB" sz="2000" dirty="0">
                <a:latin typeface="Arial" panose="020B0604020202020204" pitchFamily="34" charset="0"/>
                <a:cs typeface="Arial" panose="020B0604020202020204" pitchFamily="34" charset="0"/>
              </a:rPr>
              <a:t>Emotional intelligence is a critical leadership capability that supports communication, empathy and collaboration. Goleman's model, Maslow's Hierarchy and Herzberg's Theory demonstrate how emotionally intelligent leaders motivate employees and improve organisational effectiveness, particularly within multicultural and collaborative business environments.</a:t>
            </a:r>
          </a:p>
          <a:p>
            <a:endParaRPr lang="en-GB" sz="2000" dirty="0"/>
          </a:p>
        </p:txBody>
      </p:sp>
    </p:spTree>
    <p:extLst>
      <p:ext uri="{BB962C8B-B14F-4D97-AF65-F5344CB8AC3E}">
        <p14:creationId xmlns:p14="http://schemas.microsoft.com/office/powerpoint/2010/main" val="15393391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875AA4-0A14-0E61-C4AF-562DE430B92B}"/>
              </a:ext>
            </a:extLst>
          </p:cNvPr>
          <p:cNvSpPr>
            <a:spLocks noGrp="1"/>
          </p:cNvSpPr>
          <p:nvPr>
            <p:ph type="title"/>
          </p:nvPr>
        </p:nvSpPr>
        <p:spPr>
          <a:xfrm>
            <a:off x="1043631" y="809898"/>
            <a:ext cx="9942716" cy="1554480"/>
          </a:xfrm>
        </p:spPr>
        <p:txBody>
          <a:bodyPr anchor="ctr">
            <a:normAutofit/>
          </a:bodyPr>
          <a:lstStyle/>
          <a:p>
            <a:r>
              <a:rPr lang="en-GB" sz="4800" b="1"/>
              <a:t>Reference List (Harvard Style)</a:t>
            </a:r>
            <a:br>
              <a:rPr lang="en-GB" sz="4800" b="1"/>
            </a:br>
            <a:endParaRPr lang="en-GB" sz="4800"/>
          </a:p>
        </p:txBody>
      </p:sp>
      <p:sp>
        <p:nvSpPr>
          <p:cNvPr id="3" name="Content Placeholder 2">
            <a:extLst>
              <a:ext uri="{FF2B5EF4-FFF2-40B4-BE49-F238E27FC236}">
                <a16:creationId xmlns:a16="http://schemas.microsoft.com/office/drawing/2014/main" id="{FE64F843-2B5D-1950-8F0A-8F951DF9EAAE}"/>
              </a:ext>
            </a:extLst>
          </p:cNvPr>
          <p:cNvSpPr>
            <a:spLocks noGrp="1"/>
          </p:cNvSpPr>
          <p:nvPr>
            <p:ph idx="1"/>
          </p:nvPr>
        </p:nvSpPr>
        <p:spPr>
          <a:xfrm>
            <a:off x="1045028" y="3017522"/>
            <a:ext cx="9941319" cy="3124658"/>
          </a:xfrm>
        </p:spPr>
        <p:txBody>
          <a:bodyPr anchor="ctr">
            <a:normAutofit/>
          </a:bodyPr>
          <a:lstStyle/>
          <a:p>
            <a:pPr marL="0" indent="0">
              <a:buNone/>
            </a:pPr>
            <a:r>
              <a:rPr lang="en-GB" sz="1500" dirty="0"/>
              <a:t>Airbnb (2023) </a:t>
            </a:r>
            <a:r>
              <a:rPr lang="en-GB" sz="1500" i="1" dirty="0"/>
              <a:t>Airbnb Diversity and Belonging Report</a:t>
            </a:r>
            <a:r>
              <a:rPr lang="en-GB" sz="1500" dirty="0"/>
              <a:t>. Available at: </a:t>
            </a:r>
            <a:r>
              <a:rPr lang="en-GB" sz="1500" dirty="0">
                <a:hlinkClick r:id="rId2"/>
              </a:rPr>
              <a:t>https://www.airbnb.com</a:t>
            </a:r>
            <a:endParaRPr lang="en-GB" sz="1500" dirty="0"/>
          </a:p>
          <a:p>
            <a:pPr marL="0" indent="0">
              <a:buNone/>
            </a:pPr>
            <a:r>
              <a:rPr lang="en-GB" sz="1500" dirty="0"/>
              <a:t>ASDA (2023) </a:t>
            </a:r>
            <a:r>
              <a:rPr lang="en-GB" sz="1500" i="1" dirty="0"/>
              <a:t>Corporate Responsibility Report</a:t>
            </a:r>
            <a:r>
              <a:rPr lang="en-GB" sz="1500" dirty="0"/>
              <a:t>. Available at: </a:t>
            </a:r>
            <a:r>
              <a:rPr lang="en-GB" sz="1500" dirty="0">
                <a:hlinkClick r:id="rId3"/>
              </a:rPr>
              <a:t>https://corporate.asda.com</a:t>
            </a:r>
            <a:endParaRPr lang="en-GB" sz="1500" dirty="0"/>
          </a:p>
          <a:p>
            <a:pPr marL="0" indent="0">
              <a:buNone/>
            </a:pPr>
            <a:r>
              <a:rPr lang="en-GB" sz="1500" dirty="0"/>
              <a:t>Goleman, D. (1998) </a:t>
            </a:r>
            <a:r>
              <a:rPr lang="en-GB" sz="1500" i="1" dirty="0"/>
              <a:t>Working with Emotional Intelligence</a:t>
            </a:r>
            <a:r>
              <a:rPr lang="en-GB" sz="1500" dirty="0"/>
              <a:t>. New York: Bantam Books.</a:t>
            </a:r>
          </a:p>
          <a:p>
            <a:pPr marL="0" indent="0">
              <a:buNone/>
            </a:pPr>
            <a:r>
              <a:rPr lang="en-GB" sz="1500" dirty="0"/>
              <a:t>Herzberg, F., Mausner, B. and Snyderman, B. (1959) </a:t>
            </a:r>
            <a:r>
              <a:rPr lang="en-GB" sz="1500" i="1" dirty="0"/>
              <a:t>The Motivation to Work</a:t>
            </a:r>
            <a:r>
              <a:rPr lang="en-GB" sz="1500" dirty="0"/>
              <a:t>. 2nd ed. New York: Wiley.</a:t>
            </a:r>
          </a:p>
          <a:p>
            <a:pPr marL="0" indent="0">
              <a:buNone/>
            </a:pPr>
            <a:r>
              <a:rPr lang="en-GB" sz="1500" dirty="0"/>
              <a:t>Maslow, A.H. (1943) 'A Theory of Human Motivation', </a:t>
            </a:r>
            <a:r>
              <a:rPr lang="en-GB" sz="1500" i="1" dirty="0"/>
              <a:t>Psychological Review</a:t>
            </a:r>
            <a:r>
              <a:rPr lang="en-GB" sz="1500" dirty="0"/>
              <a:t>, 50(4), pp. 370–396.</a:t>
            </a:r>
          </a:p>
          <a:p>
            <a:pPr marL="0" indent="0">
              <a:buNone/>
            </a:pPr>
            <a:r>
              <a:rPr lang="en-GB" sz="1500" dirty="0"/>
              <a:t>Northouse, P.G. (2022) </a:t>
            </a:r>
            <a:r>
              <a:rPr lang="en-GB" sz="1500" i="1" dirty="0"/>
              <a:t>Leadership: Theory and Practice</a:t>
            </a:r>
            <a:r>
              <a:rPr lang="en-GB" sz="1500" dirty="0"/>
              <a:t>. 9th ed. Thousand Oaks: Sage.</a:t>
            </a:r>
          </a:p>
          <a:p>
            <a:pPr marL="0" indent="0">
              <a:buNone/>
            </a:pPr>
            <a:r>
              <a:rPr lang="en-GB" sz="1500" dirty="0"/>
              <a:t>Nissan Motor Corporation (2023) </a:t>
            </a:r>
            <a:r>
              <a:rPr lang="en-GB" sz="1500" i="1" dirty="0"/>
              <a:t>Sustainability Report</a:t>
            </a:r>
            <a:r>
              <a:rPr lang="en-GB" sz="1500" dirty="0"/>
              <a:t>. Available at: </a:t>
            </a:r>
            <a:r>
              <a:rPr lang="en-GB" sz="1500" dirty="0">
                <a:hlinkClick r:id="rId4"/>
              </a:rPr>
              <a:t>https://www.nissan-global.com</a:t>
            </a:r>
            <a:endParaRPr lang="en-GB" sz="1500" dirty="0"/>
          </a:p>
          <a:p>
            <a:pPr marL="0" indent="0">
              <a:buNone/>
            </a:pPr>
            <a:r>
              <a:rPr lang="en-GB" sz="1500" dirty="0"/>
              <a:t>The Coca-Cola Company (2023) </a:t>
            </a:r>
            <a:r>
              <a:rPr lang="en-GB" sz="1500" i="1" dirty="0"/>
              <a:t>Business and Sustainability Report</a:t>
            </a:r>
            <a:r>
              <a:rPr lang="en-GB" sz="1500" dirty="0"/>
              <a:t>. Available at: </a:t>
            </a:r>
            <a:r>
              <a:rPr lang="en-GB" sz="1500" dirty="0">
                <a:hlinkClick r:id="rId5"/>
              </a:rPr>
              <a:t>https://www.coca-colacompany.com</a:t>
            </a:r>
            <a:endParaRPr lang="en-GB" sz="1500" dirty="0"/>
          </a:p>
          <a:p>
            <a:pPr marL="0" indent="0">
              <a:buNone/>
            </a:pPr>
            <a:r>
              <a:rPr lang="en-GB" sz="1500" dirty="0"/>
              <a:t>Financial Times (2022) Interview with Edith Heard, 27 February 2022.</a:t>
            </a:r>
          </a:p>
          <a:p>
            <a:endParaRPr lang="en-GB" sz="15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25346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1077</Words>
  <Application>Microsoft Office PowerPoint</Application>
  <PresentationFormat>Widescreen</PresentationFormat>
  <Paragraphs>129</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Aptos Display</vt:lpstr>
      <vt:lpstr>Arial</vt:lpstr>
      <vt:lpstr>Courier New</vt:lpstr>
      <vt:lpstr>Wingdings</vt:lpstr>
      <vt:lpstr>Office Theme</vt:lpstr>
      <vt:lpstr>STUDENT NAME: CARMEN CARAMAN  STUDENT ID: 2213756 MODULE CODE: LCBB6022 </vt:lpstr>
      <vt:lpstr>PowerPoint Presentation</vt:lpstr>
      <vt:lpstr>Introduction  </vt:lpstr>
      <vt:lpstr>Aim and Objectives</vt:lpstr>
      <vt:lpstr>Understanding Emotional Intelligence</vt:lpstr>
      <vt:lpstr>Emotional Intelligence and Leadership</vt:lpstr>
      <vt:lpstr>Maslow's Hierarchy of Needs and Leadership Theory 2 </vt:lpstr>
      <vt:lpstr>Herzberg's Two-Factor Theory and Leadership</vt:lpstr>
      <vt:lpstr>Business 1 – Nissan </vt:lpstr>
      <vt:lpstr>Business 2 – Coca-Cola </vt:lpstr>
      <vt:lpstr>Business  3 – ASDA </vt:lpstr>
      <vt:lpstr>Business Example 4 – Airbnb </vt:lpstr>
      <vt:lpstr>Critical Comparison of Theories</vt:lpstr>
      <vt:lpstr>Conclusion  </vt:lpstr>
      <vt:lpstr>Reference List (Harvard Style)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2026-06-06T09:38:38Z</dcterms:created>
  <dcterms:modified xsi:type="dcterms:W3CDTF">2026-06-24T08:00:35Z</dcterms:modified>
</cp:coreProperties>
</file>