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58" r:id="rId3"/>
    <p:sldId id="259" r:id="rId4"/>
    <p:sldId id="260" r:id="rId5"/>
    <p:sldId id="261" r:id="rId6"/>
    <p:sldId id="262" r:id="rId7"/>
    <p:sldId id="263" r:id="rId8"/>
    <p:sldId id="294" r:id="rId9"/>
    <p:sldId id="295" r:id="rId10"/>
    <p:sldId id="265" r:id="rId11"/>
    <p:sldId id="266" r:id="rId12"/>
    <p:sldId id="270" r:id="rId13"/>
    <p:sldId id="267" r:id="rId14"/>
    <p:sldId id="268" r:id="rId15"/>
    <p:sldId id="269" r:id="rId16"/>
    <p:sldId id="271" r:id="rId17"/>
    <p:sldId id="272" r:id="rId18"/>
    <p:sldId id="273" r:id="rId19"/>
    <p:sldId id="275" r:id="rId20"/>
    <p:sldId id="282" r:id="rId21"/>
    <p:sldId id="274" r:id="rId22"/>
    <p:sldId id="283" r:id="rId23"/>
    <p:sldId id="284" r:id="rId24"/>
    <p:sldId id="285" r:id="rId25"/>
    <p:sldId id="286" r:id="rId26"/>
    <p:sldId id="287" r:id="rId27"/>
    <p:sldId id="288" r:id="rId28"/>
    <p:sldId id="289" r:id="rId29"/>
    <p:sldId id="290" r:id="rId30"/>
    <p:sldId id="291" r:id="rId31"/>
    <p:sldId id="292" r:id="rId32"/>
    <p:sldId id="293"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525DA54F-743F-451C-9B0F-EF5C7F89B6BF}" type="datetimeFigureOut">
              <a:rPr lang="en-GB" smtClean="0"/>
              <a:t>25/10/2018</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B446E5ED-8823-4721-B6CE-E9AE02022DA9}" type="slidenum">
              <a:rPr lang="en-GB" smtClean="0"/>
              <a:t>‹#›</a:t>
            </a:fld>
            <a:endParaRPr lang="en-GB"/>
          </a:p>
        </p:txBody>
      </p:sp>
    </p:spTree>
    <p:extLst>
      <p:ext uri="{BB962C8B-B14F-4D97-AF65-F5344CB8AC3E}">
        <p14:creationId xmlns:p14="http://schemas.microsoft.com/office/powerpoint/2010/main" val="339350463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5DA54F-743F-451C-9B0F-EF5C7F89B6BF}"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46E5ED-8823-4721-B6CE-E9AE02022DA9}" type="slidenum">
              <a:rPr lang="en-GB" smtClean="0"/>
              <a:t>‹#›</a:t>
            </a:fld>
            <a:endParaRPr lang="en-GB"/>
          </a:p>
        </p:txBody>
      </p:sp>
    </p:spTree>
    <p:extLst>
      <p:ext uri="{BB962C8B-B14F-4D97-AF65-F5344CB8AC3E}">
        <p14:creationId xmlns:p14="http://schemas.microsoft.com/office/powerpoint/2010/main" val="4217316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525DA54F-743F-451C-9B0F-EF5C7F89B6BF}" type="datetimeFigureOut">
              <a:rPr lang="en-GB" smtClean="0"/>
              <a:t>25/10/2018</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B446E5ED-8823-4721-B6CE-E9AE02022DA9}" type="slidenum">
              <a:rPr lang="en-GB" smtClean="0"/>
              <a:t>‹#›</a:t>
            </a:fld>
            <a:endParaRPr lang="en-GB"/>
          </a:p>
        </p:txBody>
      </p:sp>
    </p:spTree>
    <p:extLst>
      <p:ext uri="{BB962C8B-B14F-4D97-AF65-F5344CB8AC3E}">
        <p14:creationId xmlns:p14="http://schemas.microsoft.com/office/powerpoint/2010/main" val="14312525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25DA54F-743F-451C-9B0F-EF5C7F89B6BF}"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46E5ED-8823-4721-B6CE-E9AE02022DA9}" type="slidenum">
              <a:rPr lang="en-GB" smtClean="0"/>
              <a:t>‹#›</a:t>
            </a:fld>
            <a:endParaRPr lang="en-GB"/>
          </a:p>
        </p:txBody>
      </p:sp>
    </p:spTree>
    <p:extLst>
      <p:ext uri="{BB962C8B-B14F-4D97-AF65-F5344CB8AC3E}">
        <p14:creationId xmlns:p14="http://schemas.microsoft.com/office/powerpoint/2010/main" val="3891683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25DA54F-743F-451C-9B0F-EF5C7F89B6BF}" type="datetimeFigureOut">
              <a:rPr lang="en-GB" smtClean="0"/>
              <a:t>25/10/2018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46E5ED-8823-4721-B6CE-E9AE02022DA9}" type="slidenum">
              <a:rPr lang="en-GB" smtClean="0"/>
              <a:t>‹#›</a:t>
            </a:fld>
            <a:endParaRPr lang="en-GB"/>
          </a:p>
        </p:txBody>
      </p:sp>
    </p:spTree>
    <p:extLst>
      <p:ext uri="{BB962C8B-B14F-4D97-AF65-F5344CB8AC3E}">
        <p14:creationId xmlns:p14="http://schemas.microsoft.com/office/powerpoint/2010/main" val="1777297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25DA54F-743F-451C-9B0F-EF5C7F89B6BF}" type="datetimeFigureOut">
              <a:rPr lang="en-GB" smtClean="0"/>
              <a:t>25/10/2018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46E5ED-8823-4721-B6CE-E9AE02022DA9}" type="slidenum">
              <a:rPr lang="en-GB" smtClean="0"/>
              <a:t>‹#›</a:t>
            </a:fld>
            <a:endParaRPr lang="en-GB"/>
          </a:p>
        </p:txBody>
      </p:sp>
    </p:spTree>
    <p:extLst>
      <p:ext uri="{BB962C8B-B14F-4D97-AF65-F5344CB8AC3E}">
        <p14:creationId xmlns:p14="http://schemas.microsoft.com/office/powerpoint/2010/main" val="1975748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5DA54F-743F-451C-9B0F-EF5C7F89B6BF}" type="datetimeFigureOut">
              <a:rPr lang="en-GB" smtClean="0"/>
              <a:t>25/10/2018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46E5ED-8823-4721-B6CE-E9AE02022DA9}" type="slidenum">
              <a:rPr lang="en-GB" smtClean="0"/>
              <a:t>‹#›</a:t>
            </a:fld>
            <a:endParaRPr lang="en-GB"/>
          </a:p>
        </p:txBody>
      </p:sp>
    </p:spTree>
    <p:extLst>
      <p:ext uri="{BB962C8B-B14F-4D97-AF65-F5344CB8AC3E}">
        <p14:creationId xmlns:p14="http://schemas.microsoft.com/office/powerpoint/2010/main" val="2118746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525DA54F-743F-451C-9B0F-EF5C7F89B6BF}" type="datetimeFigureOut">
              <a:rPr lang="en-GB" smtClean="0"/>
              <a:t>25/10/2018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446E5ED-8823-4721-B6CE-E9AE02022DA9}" type="slidenum">
              <a:rPr lang="en-GB" smtClean="0"/>
              <a:t>‹#›</a:t>
            </a:fld>
            <a:endParaRPr lang="en-GB"/>
          </a:p>
        </p:txBody>
      </p:sp>
    </p:spTree>
    <p:extLst>
      <p:ext uri="{BB962C8B-B14F-4D97-AF65-F5344CB8AC3E}">
        <p14:creationId xmlns:p14="http://schemas.microsoft.com/office/powerpoint/2010/main" val="4036957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525DA54F-743F-451C-9B0F-EF5C7F89B6BF}" type="datetimeFigureOut">
              <a:rPr lang="en-GB" smtClean="0"/>
              <a:t>25/10/2018</a:t>
            </a:fld>
            <a:endParaRPr lang="en-GB"/>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GB"/>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B446E5ED-8823-4721-B6CE-E9AE02022DA9}" type="slidenum">
              <a:rPr lang="en-GB" smtClean="0"/>
              <a:t>‹#›</a:t>
            </a:fld>
            <a:endParaRPr lang="en-GB"/>
          </a:p>
        </p:txBody>
      </p:sp>
    </p:spTree>
    <p:extLst>
      <p:ext uri="{BB962C8B-B14F-4D97-AF65-F5344CB8AC3E}">
        <p14:creationId xmlns:p14="http://schemas.microsoft.com/office/powerpoint/2010/main" val="3429736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5DA54F-743F-451C-9B0F-EF5C7F89B6BF}"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46E5ED-8823-4721-B6CE-E9AE02022DA9}" type="slidenum">
              <a:rPr lang="en-GB" smtClean="0"/>
              <a:t>‹#›</a:t>
            </a:fld>
            <a:endParaRPr lang="en-GB"/>
          </a:p>
        </p:txBody>
      </p:sp>
    </p:spTree>
    <p:extLst>
      <p:ext uri="{BB962C8B-B14F-4D97-AF65-F5344CB8AC3E}">
        <p14:creationId xmlns:p14="http://schemas.microsoft.com/office/powerpoint/2010/main" val="26650725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5DA54F-743F-451C-9B0F-EF5C7F89B6BF}" type="datetimeFigureOut">
              <a:rPr lang="en-GB" smtClean="0"/>
              <a:t>25/10/2018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46E5ED-8823-4721-B6CE-E9AE02022DA9}" type="slidenum">
              <a:rPr lang="en-GB" smtClean="0"/>
              <a:t>‹#›</a:t>
            </a:fld>
            <a:endParaRPr lang="en-GB"/>
          </a:p>
        </p:txBody>
      </p:sp>
    </p:spTree>
    <p:extLst>
      <p:ext uri="{BB962C8B-B14F-4D97-AF65-F5344CB8AC3E}">
        <p14:creationId xmlns:p14="http://schemas.microsoft.com/office/powerpoint/2010/main" val="3237002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525DA54F-743F-451C-9B0F-EF5C7F89B6BF}" type="datetimeFigureOut">
              <a:rPr lang="en-GB" smtClean="0"/>
              <a:t>25/10/2018</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B446E5ED-8823-4721-B6CE-E9AE02022DA9}"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1709747987"/>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gif"/><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43374" y="1800807"/>
            <a:ext cx="9068586" cy="2590800"/>
          </a:xfrm>
        </p:spPr>
        <p:txBody>
          <a:bodyPr/>
          <a:lstStyle/>
          <a:p>
            <a:r>
              <a:rPr lang="en-GB" sz="6000" dirty="0" smtClean="0"/>
              <a:t>THE TEMPLE AND TOPIC OF MARRIAGE IN JUDAISM </a:t>
            </a:r>
            <a:endParaRPr lang="en-GB" sz="6000" dirty="0"/>
          </a:p>
        </p:txBody>
      </p:sp>
      <p:sp>
        <p:nvSpPr>
          <p:cNvPr id="3" name="Subtitle 2"/>
          <p:cNvSpPr>
            <a:spLocks noGrp="1"/>
          </p:cNvSpPr>
          <p:nvPr>
            <p:ph type="subTitle" idx="1"/>
          </p:nvPr>
        </p:nvSpPr>
        <p:spPr/>
        <p:txBody>
          <a:bodyPr/>
          <a:lstStyle/>
          <a:p>
            <a:r>
              <a:rPr lang="en-GB" dirty="0" smtClean="0"/>
              <a:t>Dr Jessica Keady Block 2 Introduction to Judaism and Christianity </a:t>
            </a:r>
            <a:endParaRPr lang="en-GB" dirty="0"/>
          </a:p>
        </p:txBody>
      </p:sp>
    </p:spTree>
    <p:extLst>
      <p:ext uri="{BB962C8B-B14F-4D97-AF65-F5344CB8AC3E}">
        <p14:creationId xmlns:p14="http://schemas.microsoft.com/office/powerpoint/2010/main" val="1665320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smtClean="0">
                <a:solidFill>
                  <a:srgbClr val="FFFFFF"/>
                </a:solidFill>
                <a:ea typeface="ＭＳ Ｐゴシック" panose="020B0600070205080204" pitchFamily="34" charset="-128"/>
              </a:rPr>
              <a:t>Second Temple Judaism</a:t>
            </a:r>
          </a:p>
        </p:txBody>
      </p:sp>
      <p:sp>
        <p:nvSpPr>
          <p:cNvPr id="16387" name="Rectangle 3"/>
          <p:cNvSpPr>
            <a:spLocks noGrp="1" noChangeArrowheads="1"/>
          </p:cNvSpPr>
          <p:nvPr>
            <p:ph type="body" idx="1"/>
          </p:nvPr>
        </p:nvSpPr>
        <p:spPr/>
        <p:txBody>
          <a:bodyPr>
            <a:normAutofit/>
          </a:bodyPr>
          <a:lstStyle/>
          <a:p>
            <a:pPr eaLnBrk="1" hangingPunct="1"/>
            <a:r>
              <a:rPr lang="en-US" altLang="en-US" sz="2800" dirty="0" smtClean="0">
                <a:solidFill>
                  <a:srgbClr val="FFFFFF"/>
                </a:solidFill>
                <a:ea typeface="ＭＳ Ｐゴシック" panose="020B0600070205080204" pitchFamily="34" charset="-128"/>
              </a:rPr>
              <a:t>History of the Jews in Palestine is a history of unrest and domination by foreign powers (Assyrians, Babylonians, Greeks, Romans).</a:t>
            </a:r>
          </a:p>
          <a:p>
            <a:pPr eaLnBrk="1" hangingPunct="1"/>
            <a:r>
              <a:rPr lang="en-US" altLang="en-US" sz="2800" dirty="0" smtClean="0">
                <a:solidFill>
                  <a:srgbClr val="FFFFFF"/>
                </a:solidFill>
                <a:ea typeface="ＭＳ Ｐゴシック" panose="020B0600070205080204" pitchFamily="34" charset="-128"/>
              </a:rPr>
              <a:t>The period of the Jews after the exile (586-39 BCE) is known as SECOND TEMPLE </a:t>
            </a:r>
            <a:r>
              <a:rPr lang="en-US" altLang="en-US" sz="2800" dirty="0" smtClean="0">
                <a:solidFill>
                  <a:srgbClr val="FFFFFF"/>
                </a:solidFill>
                <a:ea typeface="ＭＳ Ｐゴシック" panose="020B0600070205080204" pitchFamily="34" charset="-128"/>
              </a:rPr>
              <a:t>JUDAISM (530 BCE – 70CE).</a:t>
            </a:r>
            <a:endParaRPr lang="en-US" altLang="en-US" sz="2800" dirty="0" smtClean="0">
              <a:solidFill>
                <a:srgbClr val="FFFFFF"/>
              </a:solidFill>
              <a:ea typeface="ＭＳ Ｐゴシック" panose="020B0600070205080204" pitchFamily="34" charset="-128"/>
            </a:endParaRPr>
          </a:p>
        </p:txBody>
      </p:sp>
    </p:spTree>
    <p:extLst>
      <p:ext uri="{BB962C8B-B14F-4D97-AF65-F5344CB8AC3E}">
        <p14:creationId xmlns:p14="http://schemas.microsoft.com/office/powerpoint/2010/main" val="214113535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US" altLang="en-US" sz="3200">
                <a:ea typeface="ＭＳ Ｐゴシック" panose="020B0600070205080204" pitchFamily="34" charset="-128"/>
              </a:rPr>
              <a:t>Alexander the Great and the Conquest of Palestine</a:t>
            </a:r>
          </a:p>
        </p:txBody>
      </p:sp>
      <p:sp>
        <p:nvSpPr>
          <p:cNvPr id="17411" name="Rectangle 3"/>
          <p:cNvSpPr>
            <a:spLocks noGrp="1" noChangeArrowheads="1"/>
          </p:cNvSpPr>
          <p:nvPr>
            <p:ph sz="half" idx="1"/>
          </p:nvPr>
        </p:nvSpPr>
        <p:spPr/>
        <p:txBody>
          <a:bodyPr>
            <a:normAutofit lnSpcReduction="10000"/>
          </a:bodyPr>
          <a:lstStyle/>
          <a:p>
            <a:pPr eaLnBrk="1" hangingPunct="1"/>
            <a:r>
              <a:rPr lang="en-US" altLang="en-US" sz="2000" dirty="0">
                <a:ea typeface="ＭＳ Ｐゴシック" panose="020B0600070205080204" pitchFamily="34" charset="-128"/>
              </a:rPr>
              <a:t>333 BCE - Alexander defeats the Persians in Asia Minor (present day Turkey)</a:t>
            </a:r>
          </a:p>
          <a:p>
            <a:pPr eaLnBrk="1" hangingPunct="1"/>
            <a:r>
              <a:rPr lang="en-US" altLang="en-US" dirty="0">
                <a:ea typeface="ＭＳ Ｐゴシック" panose="020B0600070205080204" pitchFamily="34" charset="-128"/>
              </a:rPr>
              <a:t>His rule was characterized by:</a:t>
            </a:r>
          </a:p>
          <a:p>
            <a:pPr lvl="1" eaLnBrk="1" hangingPunct="1"/>
            <a:r>
              <a:rPr lang="en-US" altLang="en-US" sz="1800" dirty="0">
                <a:ea typeface="ＭＳ Ｐゴシック" panose="020B0600070205080204" pitchFamily="34" charset="-128"/>
              </a:rPr>
              <a:t>Expansion of lands (as far as Pakistan)</a:t>
            </a:r>
          </a:p>
          <a:p>
            <a:pPr lvl="1" eaLnBrk="1" hangingPunct="1"/>
            <a:r>
              <a:rPr lang="en-US" altLang="en-US" sz="1800" dirty="0">
                <a:ea typeface="ＭＳ Ｐゴシック" panose="020B0600070205080204" pitchFamily="34" charset="-128"/>
              </a:rPr>
              <a:t>Greek culture (business, administration, education) and language (‘koine’) become the unifying features of Alexander’s empire. </a:t>
            </a:r>
          </a:p>
          <a:p>
            <a:pPr eaLnBrk="1" hangingPunct="1">
              <a:buFont typeface="Wingdings" panose="05000000000000000000" pitchFamily="2" charset="2"/>
              <a:buNone/>
            </a:pPr>
            <a:r>
              <a:rPr lang="en-US" altLang="en-US" dirty="0">
                <a:ea typeface="ＭＳ Ｐゴシック" panose="020B0600070205080204" pitchFamily="34" charset="-128"/>
              </a:rPr>
              <a:t>	Greeks = Hellenes = Hellenization = Hellenism</a:t>
            </a:r>
          </a:p>
        </p:txBody>
      </p:sp>
      <p:pic>
        <p:nvPicPr>
          <p:cNvPr id="8" name="Content Placeholder 7" descr="DownloadedFile.jpeg"/>
          <p:cNvPicPr>
            <a:picLocks noGrp="1" noChangeAspect="1"/>
          </p:cNvPicPr>
          <p:nvPr>
            <p:ph sz="half" idx="2"/>
          </p:nvPr>
        </p:nvPicPr>
        <p:blipFill>
          <a:blip r:embed="rId2"/>
          <a:stretch>
            <a:fillRect/>
          </a:stretch>
        </p:blipFill>
        <p:spPr>
          <a:xfrm>
            <a:off x="6781800" y="2133600"/>
            <a:ext cx="3048000" cy="4191000"/>
          </a:xfrm>
        </p:spPr>
      </p:pic>
    </p:spTree>
    <p:extLst>
      <p:ext uri="{BB962C8B-B14F-4D97-AF65-F5344CB8AC3E}">
        <p14:creationId xmlns:p14="http://schemas.microsoft.com/office/powerpoint/2010/main" val="36997062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Alexander’s Empire</a:t>
            </a:r>
          </a:p>
        </p:txBody>
      </p:sp>
      <p:pic>
        <p:nvPicPr>
          <p:cNvPr id="16387" name="Picture 4" descr="Alexander's Empi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1" y="1676400"/>
            <a:ext cx="6684963" cy="4630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908461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The Maccabean Revolt </a:t>
            </a:r>
          </a:p>
        </p:txBody>
      </p:sp>
      <p:sp>
        <p:nvSpPr>
          <p:cNvPr id="20483" name="Rectangle 3"/>
          <p:cNvSpPr>
            <a:spLocks noGrp="1" noChangeArrowheads="1"/>
          </p:cNvSpPr>
          <p:nvPr>
            <p:ph type="body" idx="1"/>
          </p:nvPr>
        </p:nvSpPr>
        <p:spPr/>
        <p:txBody>
          <a:bodyPr/>
          <a:lstStyle/>
          <a:p>
            <a:pPr eaLnBrk="1" hangingPunct="1">
              <a:lnSpc>
                <a:spcPct val="90000"/>
              </a:lnSpc>
              <a:buFont typeface="Wingdings" panose="05000000000000000000" pitchFamily="2" charset="2"/>
              <a:buNone/>
            </a:pPr>
            <a:r>
              <a:rPr lang="en-US" altLang="en-US" sz="2800" dirty="0">
                <a:ea typeface="ＭＳ Ｐゴシック" panose="020B0600070205080204" pitchFamily="34" charset="-128"/>
              </a:rPr>
              <a:t>	</a:t>
            </a:r>
            <a:r>
              <a:rPr lang="en-US" altLang="en-US" sz="2400" dirty="0">
                <a:ea typeface="ＭＳ Ｐゴシック" panose="020B0600070205080204" pitchFamily="34" charset="-128"/>
              </a:rPr>
              <a:t>Relations with the Jews of Palestine deteriorate, because the Greeks: </a:t>
            </a:r>
          </a:p>
          <a:p>
            <a:pPr eaLnBrk="1" hangingPunct="1">
              <a:lnSpc>
                <a:spcPct val="90000"/>
              </a:lnSpc>
            </a:pPr>
            <a:r>
              <a:rPr lang="en-US" altLang="en-US" sz="2000" dirty="0">
                <a:ea typeface="ＭＳ Ｐゴシック" panose="020B0600070205080204" pitchFamily="34" charset="-128"/>
              </a:rPr>
              <a:t>Raid the Temple treasury</a:t>
            </a:r>
          </a:p>
          <a:p>
            <a:pPr eaLnBrk="1" hangingPunct="1">
              <a:lnSpc>
                <a:spcPct val="90000"/>
              </a:lnSpc>
            </a:pPr>
            <a:r>
              <a:rPr lang="en-US" altLang="en-US" sz="2000" dirty="0">
                <a:ea typeface="ＭＳ Ｐゴシック" panose="020B0600070205080204" pitchFamily="34" charset="-128"/>
              </a:rPr>
              <a:t>Enforce a policy of Hellenization (and outlaw Jewish practices)</a:t>
            </a:r>
          </a:p>
          <a:p>
            <a:pPr eaLnBrk="1" hangingPunct="1">
              <a:lnSpc>
                <a:spcPct val="90000"/>
              </a:lnSpc>
            </a:pPr>
            <a:r>
              <a:rPr lang="en-US" altLang="en-US" sz="2000" dirty="0">
                <a:ea typeface="ＭＳ Ｐゴシック" panose="020B0600070205080204" pitchFamily="34" charset="-128"/>
              </a:rPr>
              <a:t>Dedicate the Jerusalem Temple to the Greek god Zeus (‘the abomination of desolation’).</a:t>
            </a:r>
          </a:p>
          <a:p>
            <a:pPr eaLnBrk="1" hangingPunct="1">
              <a:lnSpc>
                <a:spcPct val="90000"/>
              </a:lnSpc>
              <a:buFont typeface="Wingdings" panose="05000000000000000000" pitchFamily="2" charset="2"/>
              <a:buNone/>
            </a:pPr>
            <a:endParaRPr lang="en-US" altLang="en-US" sz="1600" dirty="0">
              <a:ea typeface="ＭＳ Ｐゴシック" panose="020B0600070205080204" pitchFamily="34" charset="-128"/>
            </a:endParaRP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The Maccabean revolt erupts in 167 BCE (Mattathias and his five sons, including Judas Maccabeus).</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a:t>
            </a:r>
            <a:r>
              <a:rPr lang="en-US" altLang="en-US" sz="1600" dirty="0">
                <a:ea typeface="ＭＳ Ｐゴシック" panose="020B0600070205080204" pitchFamily="34" charset="-128"/>
              </a:rPr>
              <a:t>	</a:t>
            </a:r>
          </a:p>
        </p:txBody>
      </p:sp>
    </p:spTree>
    <p:extLst>
      <p:ext uri="{BB962C8B-B14F-4D97-AF65-F5344CB8AC3E}">
        <p14:creationId xmlns:p14="http://schemas.microsoft.com/office/powerpoint/2010/main" val="26059664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r>
              <a:rPr lang="en-US" altLang="en-US" smtClean="0">
                <a:ea typeface="ＭＳ Ｐゴシック" panose="020B0600070205080204" pitchFamily="34" charset="-128"/>
              </a:rPr>
              <a:t>Rededication of the Temple</a:t>
            </a:r>
          </a:p>
        </p:txBody>
      </p:sp>
      <p:pic>
        <p:nvPicPr>
          <p:cNvPr id="6" name="Content Placeholder 5" descr="Hanukkah_theme_5.jpg"/>
          <p:cNvPicPr>
            <a:picLocks noGrp="1" noChangeAspect="1"/>
          </p:cNvPicPr>
          <p:nvPr>
            <p:ph sz="half" idx="1"/>
          </p:nvPr>
        </p:nvPicPr>
        <p:blipFill>
          <a:blip r:embed="rId2"/>
          <a:stretch>
            <a:fillRect/>
          </a:stretch>
        </p:blipFill>
        <p:spPr>
          <a:xfrm>
            <a:off x="2057400" y="1905000"/>
            <a:ext cx="3810000" cy="3810000"/>
          </a:xfrm>
        </p:spPr>
      </p:pic>
      <p:sp>
        <p:nvSpPr>
          <p:cNvPr id="5" name="Content Placeholder 4"/>
          <p:cNvSpPr>
            <a:spLocks noGrp="1"/>
          </p:cNvSpPr>
          <p:nvPr>
            <p:ph sz="half" idx="2"/>
          </p:nvPr>
        </p:nvSpPr>
        <p:spPr/>
        <p:txBody>
          <a:bodyPr/>
          <a:lstStyle/>
          <a:p>
            <a:pPr eaLnBrk="1" hangingPunct="1">
              <a:lnSpc>
                <a:spcPct val="90000"/>
              </a:lnSpc>
              <a:buFont typeface="Wingdings" panose="05000000000000000000" pitchFamily="2" charset="2"/>
              <a:buNone/>
            </a:pPr>
            <a:r>
              <a:rPr lang="en-US" altLang="en-US" dirty="0" smtClean="0">
                <a:ea typeface="ＭＳ Ｐゴシック" panose="020B0600070205080204" pitchFamily="34" charset="-128"/>
              </a:rPr>
              <a:t>	</a:t>
            </a:r>
            <a:r>
              <a:rPr lang="en-US" altLang="en-US" sz="2400" dirty="0">
                <a:ea typeface="ＭＳ Ｐゴシック" panose="020B0600070205080204" pitchFamily="34" charset="-128"/>
              </a:rPr>
              <a:t>The revolt leads to victory and the Temple is rededicated in 164 BCE.</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Commemoration during the eight-day festival of Hanukkah (festival of lights).</a:t>
            </a:r>
          </a:p>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	The Jews gain national independence in 142 BCE (the period of Hasmonean rule).</a:t>
            </a:r>
          </a:p>
          <a:p>
            <a:pPr eaLnBrk="1" hangingPunct="1"/>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465984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normAutofit fontScale="90000"/>
          </a:bodyPr>
          <a:lstStyle/>
          <a:p>
            <a:pPr eaLnBrk="1" hangingPunct="1"/>
            <a:r>
              <a:rPr lang="en-US" altLang="en-US" dirty="0" smtClean="0">
                <a:ea typeface="ＭＳ Ｐゴシック" panose="020B0600070205080204" pitchFamily="34" charset="-128"/>
              </a:rPr>
              <a:t>Roman Rule </a:t>
            </a:r>
            <a:r>
              <a:rPr lang="en-US" altLang="en-US" dirty="0" smtClean="0">
                <a:ea typeface="ＭＳ Ｐゴシック" panose="020B0600070205080204" pitchFamily="34" charset="-128"/>
              </a:rPr>
              <a:t/>
            </a:r>
            <a:br>
              <a:rPr lang="en-US" altLang="en-US" dirty="0" smtClean="0">
                <a:ea typeface="ＭＳ Ｐゴシック" panose="020B0600070205080204" pitchFamily="34" charset="-128"/>
              </a:rPr>
            </a:br>
            <a:r>
              <a:rPr lang="en-US" altLang="en-US" dirty="0" smtClean="0">
                <a:ea typeface="ＭＳ Ｐゴシック" panose="020B0600070205080204" pitchFamily="34" charset="-128"/>
              </a:rPr>
              <a:t>and Herod the Great</a:t>
            </a:r>
          </a:p>
        </p:txBody>
      </p:sp>
      <p:sp>
        <p:nvSpPr>
          <p:cNvPr id="22531" name="Rectangle 3"/>
          <p:cNvSpPr>
            <a:spLocks noGrp="1" noChangeArrowheads="1"/>
          </p:cNvSpPr>
          <p:nvPr>
            <p:ph type="body" idx="1"/>
          </p:nvPr>
        </p:nvSpPr>
        <p:spPr/>
        <p:txBody>
          <a:bodyPr>
            <a:normAutofit/>
          </a:bodyPr>
          <a:lstStyle/>
          <a:p>
            <a:pPr eaLnBrk="1" hangingPunct="1">
              <a:lnSpc>
                <a:spcPct val="90000"/>
              </a:lnSpc>
              <a:buFont typeface="Wingdings" panose="05000000000000000000" pitchFamily="2" charset="2"/>
              <a:buNone/>
            </a:pPr>
            <a:r>
              <a:rPr lang="en-US" altLang="en-US" sz="2800" dirty="0" smtClean="0">
                <a:ea typeface="ＭＳ Ｐゴシック" panose="020B0600070205080204" pitchFamily="34" charset="-128"/>
              </a:rPr>
              <a:t>64 BCE – the Roman consul Pompey enters Jerusalem.</a:t>
            </a:r>
          </a:p>
          <a:p>
            <a:pPr eaLnBrk="1" hangingPunct="1">
              <a:lnSpc>
                <a:spcPct val="90000"/>
              </a:lnSpc>
              <a:buFont typeface="Wingdings" panose="05000000000000000000" pitchFamily="2" charset="2"/>
              <a:buNone/>
            </a:pPr>
            <a:r>
              <a:rPr lang="en-US" altLang="en-US" sz="2800" dirty="0" smtClean="0">
                <a:ea typeface="ＭＳ Ｐゴシック" panose="020B0600070205080204" pitchFamily="34" charset="-128"/>
              </a:rPr>
              <a:t>37 BCE - Herod (the Great) is appointed a client king of Judaea. He is known for his </a:t>
            </a:r>
          </a:p>
          <a:p>
            <a:pPr eaLnBrk="1" hangingPunct="1">
              <a:lnSpc>
                <a:spcPct val="90000"/>
              </a:lnSpc>
            </a:pPr>
            <a:r>
              <a:rPr lang="en-US" altLang="en-US" sz="2800" dirty="0">
                <a:ea typeface="ＭＳ Ｐゴシック" panose="020B0600070205080204" pitchFamily="34" charset="-128"/>
              </a:rPr>
              <a:t>magnificent building projects</a:t>
            </a:r>
          </a:p>
          <a:p>
            <a:pPr eaLnBrk="1" hangingPunct="1">
              <a:lnSpc>
                <a:spcPct val="90000"/>
              </a:lnSpc>
            </a:pPr>
            <a:r>
              <a:rPr lang="en-US" altLang="en-US" sz="2800" dirty="0">
                <a:ea typeface="ＭＳ Ｐゴシック" panose="020B0600070205080204" pitchFamily="34" charset="-128"/>
              </a:rPr>
              <a:t>destruction of possible rivals (paranoia?), including some of his sons and his first wife</a:t>
            </a:r>
          </a:p>
          <a:p>
            <a:pPr eaLnBrk="1" hangingPunct="1">
              <a:lnSpc>
                <a:spcPct val="90000"/>
              </a:lnSpc>
            </a:pPr>
            <a:r>
              <a:rPr lang="en-US" altLang="en-US" sz="2800" dirty="0">
                <a:ea typeface="ＭＳ Ｐゴシック" panose="020B0600070205080204" pitchFamily="34" charset="-128"/>
              </a:rPr>
              <a:t>Image as ruthless tyrant in the NT infancy narratives (Matt. 2:1-19; Luke 1:5)</a:t>
            </a:r>
          </a:p>
        </p:txBody>
      </p:sp>
    </p:spTree>
    <p:extLst>
      <p:ext uri="{BB962C8B-B14F-4D97-AF65-F5344CB8AC3E}">
        <p14:creationId xmlns:p14="http://schemas.microsoft.com/office/powerpoint/2010/main" val="6102122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065469" y="1224916"/>
            <a:ext cx="7310736" cy="4283635"/>
          </a:xfrm>
        </p:spPr>
      </p:pic>
    </p:spTree>
    <p:extLst>
      <p:ext uri="{BB962C8B-B14F-4D97-AF65-F5344CB8AC3E}">
        <p14:creationId xmlns:p14="http://schemas.microsoft.com/office/powerpoint/2010/main" val="39526916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 of the Temple</a:t>
            </a:r>
            <a:endParaRPr lang="en-GB" dirty="0"/>
          </a:p>
        </p:txBody>
      </p:sp>
      <p:sp>
        <p:nvSpPr>
          <p:cNvPr id="3" name="Content Placeholder 2"/>
          <p:cNvSpPr>
            <a:spLocks noGrp="1"/>
          </p:cNvSpPr>
          <p:nvPr>
            <p:ph idx="1"/>
          </p:nvPr>
        </p:nvSpPr>
        <p:spPr/>
        <p:txBody>
          <a:bodyPr>
            <a:normAutofit/>
          </a:bodyPr>
          <a:lstStyle/>
          <a:p>
            <a:r>
              <a:rPr lang="en-GB" dirty="0" smtClean="0"/>
              <a:t>Outer courtyard </a:t>
            </a:r>
            <a:r>
              <a:rPr lang="en-GB" dirty="0"/>
              <a:t>surrounding the complex; </a:t>
            </a:r>
            <a:endParaRPr lang="en-GB" dirty="0" smtClean="0"/>
          </a:p>
          <a:p>
            <a:r>
              <a:rPr lang="en-GB" dirty="0" smtClean="0"/>
              <a:t>the </a:t>
            </a:r>
            <a:r>
              <a:rPr lang="en-GB" dirty="0"/>
              <a:t>Court of the Women, which both men and women could enter</a:t>
            </a:r>
            <a:r>
              <a:rPr lang="en-GB" dirty="0" smtClean="0"/>
              <a:t>;</a:t>
            </a:r>
          </a:p>
          <a:p>
            <a:r>
              <a:rPr lang="en-GB" dirty="0" smtClean="0"/>
              <a:t>and </a:t>
            </a:r>
            <a:r>
              <a:rPr lang="en-GB" dirty="0"/>
              <a:t>a courtyard that enclosed the altar for burnt offerings. Only male Israelites were permitted in the Court of </a:t>
            </a:r>
            <a:r>
              <a:rPr lang="en-GB" dirty="0" smtClean="0"/>
              <a:t>Israel</a:t>
            </a:r>
          </a:p>
          <a:p>
            <a:r>
              <a:rPr lang="en-GB" dirty="0" smtClean="0"/>
              <a:t>Beyond </a:t>
            </a:r>
            <a:r>
              <a:rPr lang="en-GB" dirty="0"/>
              <a:t>the Court of Israel, only priests were permitted to enter. Inside the temple building were </a:t>
            </a:r>
            <a:r>
              <a:rPr lang="en-GB" dirty="0" smtClean="0"/>
              <a:t>the menorah</a:t>
            </a:r>
            <a:r>
              <a:rPr lang="en-GB" dirty="0"/>
              <a:t> </a:t>
            </a:r>
            <a:r>
              <a:rPr lang="en-GB" dirty="0" smtClean="0"/>
              <a:t>table </a:t>
            </a:r>
            <a:r>
              <a:rPr lang="en-GB" dirty="0"/>
              <a:t>for showbread, incense altar and, further in, </a:t>
            </a:r>
            <a:r>
              <a:rPr lang="en-GB" dirty="0" smtClean="0"/>
              <a:t>the holy</a:t>
            </a:r>
            <a:r>
              <a:rPr lang="en-GB" dirty="0"/>
              <a:t> </a:t>
            </a:r>
            <a:r>
              <a:rPr lang="en-GB" dirty="0" smtClean="0"/>
              <a:t>of </a:t>
            </a:r>
            <a:r>
              <a:rPr lang="en-GB" dirty="0"/>
              <a:t>holies. </a:t>
            </a:r>
            <a:endParaRPr lang="en-GB" dirty="0"/>
          </a:p>
          <a:p>
            <a:r>
              <a:rPr lang="en-GB" dirty="0" smtClean="0"/>
              <a:t>Sacrificial </a:t>
            </a:r>
            <a:r>
              <a:rPr lang="en-GB" dirty="0"/>
              <a:t>offerings and prayers were performed twice daily, in the morning and late afternoon, with additional rites on Sabbaths and festival days. Offerings were tendered for forgiveness of sin</a:t>
            </a:r>
            <a:r>
              <a:rPr lang="en-GB" dirty="0" smtClean="0"/>
              <a:t>, purification</a:t>
            </a:r>
            <a:r>
              <a:rPr lang="en-GB" dirty="0"/>
              <a:t> from contact with the dead and </a:t>
            </a:r>
            <a:r>
              <a:rPr lang="en-GB" dirty="0" smtClean="0"/>
              <a:t>other ritual </a:t>
            </a:r>
            <a:r>
              <a:rPr lang="en-GB" dirty="0"/>
              <a:t> </a:t>
            </a:r>
            <a:r>
              <a:rPr lang="en-GB" dirty="0" smtClean="0"/>
              <a:t>impurities</a:t>
            </a:r>
            <a:r>
              <a:rPr lang="en-GB" dirty="0"/>
              <a:t>, and expressions of gratitude to God. </a:t>
            </a:r>
            <a:endParaRPr lang="en-GB" dirty="0"/>
          </a:p>
        </p:txBody>
      </p:sp>
    </p:spTree>
    <p:extLst>
      <p:ext uri="{BB962C8B-B14F-4D97-AF65-F5344CB8AC3E}">
        <p14:creationId xmlns:p14="http://schemas.microsoft.com/office/powerpoint/2010/main" val="1057080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normAutofit fontScale="90000"/>
          </a:bodyPr>
          <a:lstStyle/>
          <a:p>
            <a:pPr eaLnBrk="1" hangingPunct="1"/>
            <a:r>
              <a:rPr lang="en-US" altLang="en-US" smtClean="0">
                <a:ea typeface="ＭＳ Ｐゴシック" panose="020B0600070205080204" pitchFamily="34" charset="-128"/>
              </a:rPr>
              <a:t>Jewish Response to</a:t>
            </a:r>
            <a:br>
              <a:rPr lang="en-US" altLang="en-US" smtClean="0">
                <a:ea typeface="ＭＳ Ｐゴシック" panose="020B0600070205080204" pitchFamily="34" charset="-128"/>
              </a:rPr>
            </a:br>
            <a:r>
              <a:rPr lang="en-US" altLang="en-US" smtClean="0">
                <a:ea typeface="ＭＳ Ｐゴシック" panose="020B0600070205080204" pitchFamily="34" charset="-128"/>
              </a:rPr>
              <a:t> Roman Rule</a:t>
            </a:r>
          </a:p>
        </p:txBody>
      </p:sp>
      <p:sp>
        <p:nvSpPr>
          <p:cNvPr id="36867" name="Rectangle 3"/>
          <p:cNvSpPr>
            <a:spLocks noGrp="1" noChangeArrowheads="1"/>
          </p:cNvSpPr>
          <p:nvPr>
            <p:ph type="body" idx="1"/>
          </p:nvPr>
        </p:nvSpPr>
        <p:spPr/>
        <p:txBody>
          <a:bodyPr>
            <a:normAutofit/>
          </a:bodyPr>
          <a:lstStyle/>
          <a:p>
            <a:pPr eaLnBrk="1" hangingPunct="1">
              <a:buFont typeface="Wingdings" panose="05000000000000000000" pitchFamily="2" charset="2"/>
              <a:buNone/>
            </a:pPr>
            <a:r>
              <a:rPr lang="en-US" altLang="en-US" sz="2800" dirty="0" smtClean="0">
                <a:ea typeface="ＭＳ Ｐゴシック" panose="020B0600070205080204" pitchFamily="34" charset="-128"/>
              </a:rPr>
              <a:t>	Reasons for Jewish dissatisfaction with Roman rule:</a:t>
            </a:r>
          </a:p>
          <a:p>
            <a:pPr eaLnBrk="1" hangingPunct="1"/>
            <a:r>
              <a:rPr lang="en-US" altLang="en-US" sz="2800" dirty="0">
                <a:ea typeface="ＭＳ Ｐゴシック" panose="020B0600070205080204" pitchFamily="34" charset="-128"/>
              </a:rPr>
              <a:t>Lack of Roman sensitivity to Jewish concerns (Pilate commands his soldiers to bring their shields into Jerusalem).</a:t>
            </a:r>
          </a:p>
          <a:p>
            <a:pPr eaLnBrk="1" hangingPunct="1"/>
            <a:r>
              <a:rPr lang="en-US" altLang="en-US" sz="2800" dirty="0">
                <a:ea typeface="ＭＳ Ｐゴシック" panose="020B0600070205080204" pitchFamily="34" charset="-128"/>
              </a:rPr>
              <a:t>Heavy tax imposed on a predominantly poor population (note response reflected in Gospel texts: Matthew 13:24-30; 20:1-16; 21:33-41; Luke 17:7-10).</a:t>
            </a:r>
            <a:endParaRPr lang="en-US" altLang="en-US" sz="2800" dirty="0" smtClean="0">
              <a:ea typeface="ＭＳ Ｐゴシック" panose="020B0600070205080204" pitchFamily="34" charset="-128"/>
            </a:endParaRPr>
          </a:p>
        </p:txBody>
      </p:sp>
    </p:spTree>
    <p:extLst>
      <p:ext uri="{BB962C8B-B14F-4D97-AF65-F5344CB8AC3E}">
        <p14:creationId xmlns:p14="http://schemas.microsoft.com/office/powerpoint/2010/main" val="7075404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normAutofit fontScale="90000"/>
          </a:bodyPr>
          <a:lstStyle/>
          <a:p>
            <a:pPr eaLnBrk="1" hangingPunct="1"/>
            <a:r>
              <a:rPr lang="en-US" altLang="en-US" dirty="0" smtClean="0">
                <a:ea typeface="ＭＳ Ｐゴシック" panose="020B0600070205080204" pitchFamily="34" charset="-128"/>
              </a:rPr>
              <a:t>Siege and Destruction of Jerusalem </a:t>
            </a:r>
          </a:p>
        </p:txBody>
      </p:sp>
      <p:sp>
        <p:nvSpPr>
          <p:cNvPr id="37891"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dirty="0" smtClean="0">
                <a:ea typeface="ＭＳ Ｐゴシック" panose="020B0600070205080204" pitchFamily="34" charset="-128"/>
              </a:rPr>
              <a:t>	</a:t>
            </a:r>
            <a:r>
              <a:rPr lang="en-US" altLang="en-US" sz="2400" dirty="0">
                <a:ea typeface="ＭＳ Ｐゴシック" panose="020B0600070205080204" pitchFamily="34" charset="-128"/>
              </a:rPr>
              <a:t>66 CE - </a:t>
            </a:r>
            <a:r>
              <a:rPr lang="en-US" altLang="en-US" sz="2400" dirty="0" err="1">
                <a:ea typeface="ＭＳ Ｐゴシック" panose="020B0600070205080204" pitchFamily="34" charset="-128"/>
              </a:rPr>
              <a:t>Florus</a:t>
            </a:r>
            <a:r>
              <a:rPr lang="en-US" altLang="en-US" sz="2400" dirty="0">
                <a:ea typeface="ＭＳ Ｐゴシック" panose="020B0600070205080204" pitchFamily="34" charset="-128"/>
              </a:rPr>
              <a:t> (the governor of Judaea) demands money from the Temple treasury</a:t>
            </a:r>
          </a:p>
          <a:p>
            <a:pPr eaLnBrk="1" hangingPunct="1">
              <a:buFont typeface="Wingdings" panose="05000000000000000000" pitchFamily="2" charset="2"/>
              <a:buNone/>
            </a:pPr>
            <a:r>
              <a:rPr lang="en-US" altLang="en-US" sz="2400" dirty="0">
                <a:ea typeface="ＭＳ Ｐゴシック" panose="020B0600070205080204" pitchFamily="34" charset="-128"/>
              </a:rPr>
              <a:t>	67 CE - the Roman general Vespasian subdues Galilee </a:t>
            </a:r>
          </a:p>
          <a:p>
            <a:pPr eaLnBrk="1" hangingPunct="1">
              <a:buFont typeface="Wingdings" panose="05000000000000000000" pitchFamily="2" charset="2"/>
              <a:buNone/>
            </a:pPr>
            <a:r>
              <a:rPr lang="en-US" altLang="en-US" sz="2400" dirty="0">
                <a:ea typeface="ＭＳ Ｐゴシック" panose="020B0600070205080204" pitchFamily="34" charset="-128"/>
              </a:rPr>
              <a:t>	68 CE - and most of Judaea</a:t>
            </a:r>
          </a:p>
          <a:p>
            <a:pPr eaLnBrk="1" hangingPunct="1">
              <a:buFont typeface="Wingdings" panose="05000000000000000000" pitchFamily="2" charset="2"/>
              <a:buNone/>
            </a:pPr>
            <a:r>
              <a:rPr lang="en-US" altLang="en-US" sz="2400" dirty="0">
                <a:ea typeface="ＭＳ Ｐゴシック" panose="020B0600070205080204" pitchFamily="34" charset="-128"/>
              </a:rPr>
              <a:t>	70 CE - Titus (Vespasian’s son) resumes the war</a:t>
            </a:r>
          </a:p>
          <a:p>
            <a:pPr eaLnBrk="1" hangingPunct="1">
              <a:buFont typeface="Wingdings" panose="05000000000000000000" pitchFamily="2" charset="2"/>
              <a:buNone/>
            </a:pPr>
            <a:r>
              <a:rPr lang="en-US" altLang="en-US" sz="2400" dirty="0">
                <a:ea typeface="ＭＳ Ｐゴシック" panose="020B0600070205080204" pitchFamily="34" charset="-128"/>
              </a:rPr>
              <a:t>	70 CE - the Temple and its precincts are destroyed by fire</a:t>
            </a:r>
          </a:p>
          <a:p>
            <a:pPr eaLnBrk="1" hangingPunct="1">
              <a:buFont typeface="Wingdings" panose="05000000000000000000" pitchFamily="2" charset="2"/>
              <a:buNone/>
            </a:pPr>
            <a:r>
              <a:rPr lang="en-US" altLang="en-US" sz="2400" dirty="0">
                <a:ea typeface="ＭＳ Ｐゴシック" panose="020B0600070205080204" pitchFamily="34" charset="-128"/>
              </a:rPr>
              <a:t>	74 CE - Flavius Silva takes the fortress of Masada</a:t>
            </a:r>
          </a:p>
        </p:txBody>
      </p:sp>
    </p:spTree>
    <p:extLst>
      <p:ext uri="{BB962C8B-B14F-4D97-AF65-F5344CB8AC3E}">
        <p14:creationId xmlns:p14="http://schemas.microsoft.com/office/powerpoint/2010/main" val="201713363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US" altLang="en-US" sz="3600" dirty="0">
                <a:ea typeface="ＭＳ Ｐゴシック" panose="020B0600070205080204" pitchFamily="34" charset="-128"/>
              </a:rPr>
              <a:t>Destruction of the Second </a:t>
            </a:r>
            <a:r>
              <a:rPr lang="en-US" altLang="en-US" sz="3600" dirty="0" smtClean="0">
                <a:ea typeface="ＭＳ Ｐゴシック" panose="020B0600070205080204" pitchFamily="34" charset="-128"/>
              </a:rPr>
              <a:t>Temple (70 CE)</a:t>
            </a:r>
            <a:endParaRPr lang="en-US" altLang="en-US" dirty="0" smtClean="0">
              <a:ea typeface="ＭＳ Ｐゴシック" panose="020B0600070205080204" pitchFamily="34" charset="-128"/>
            </a:endParaRPr>
          </a:p>
        </p:txBody>
      </p:sp>
      <p:pic>
        <p:nvPicPr>
          <p:cNvPr id="49157" name="Picture 5" descr="Francesco_Hayez"/>
          <p:cNvPicPr>
            <a:picLocks noGrp="1" noChangeAspect="1" noChangeArrowheads="1"/>
          </p:cNvPicPr>
          <p:nvPr>
            <p:ph idx="1"/>
          </p:nvPr>
        </p:nvPicPr>
        <p:blipFill>
          <a:blip r:embed="rId2"/>
          <a:srcRect/>
          <a:stretch>
            <a:fillRect/>
          </a:stretch>
        </p:blipFill>
        <p:spPr>
          <a:xfrm>
            <a:off x="2284414" y="1981200"/>
            <a:ext cx="7621587" cy="4114800"/>
          </a:xfrm>
        </p:spPr>
      </p:pic>
    </p:spTree>
    <p:extLst>
      <p:ext uri="{BB962C8B-B14F-4D97-AF65-F5344CB8AC3E}">
        <p14:creationId xmlns:p14="http://schemas.microsoft.com/office/powerpoint/2010/main" val="309245933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Siege of Tit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48348" y="833866"/>
            <a:ext cx="7321775" cy="4870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04010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smtClean="0">
                <a:ea typeface="ＭＳ Ｐゴシック" panose="020B0600070205080204" pitchFamily="34" charset="-128"/>
              </a:rPr>
              <a:t>Second Temple Judaism: </a:t>
            </a:r>
            <a:br>
              <a:rPr lang="en-US" altLang="en-US" smtClean="0">
                <a:ea typeface="ＭＳ Ｐゴシック" panose="020B0600070205080204" pitchFamily="34" charset="-128"/>
              </a:rPr>
            </a:br>
            <a:r>
              <a:rPr lang="en-US" altLang="en-US" smtClean="0">
                <a:ea typeface="ＭＳ Ｐゴシック" panose="020B0600070205080204" pitchFamily="34" charset="-128"/>
              </a:rPr>
              <a:t>Unity and Diversity</a:t>
            </a:r>
          </a:p>
        </p:txBody>
      </p:sp>
      <p:sp>
        <p:nvSpPr>
          <p:cNvPr id="3" name="Content Placeholder 2"/>
          <p:cNvSpPr>
            <a:spLocks noGrp="1"/>
          </p:cNvSpPr>
          <p:nvPr>
            <p:ph idx="1"/>
          </p:nvPr>
        </p:nvSpPr>
        <p:spPr/>
        <p:txBody>
          <a:bodyPr/>
          <a:lstStyle/>
          <a:p>
            <a:pPr>
              <a:lnSpc>
                <a:spcPct val="90000"/>
              </a:lnSpc>
            </a:pPr>
            <a:r>
              <a:rPr lang="en-US" altLang="en-US" sz="2000" dirty="0">
                <a:solidFill>
                  <a:srgbClr val="FFFF00"/>
                </a:solidFill>
                <a:ea typeface="ＭＳ Ｐゴシック" panose="020B0600070205080204" pitchFamily="34" charset="-128"/>
              </a:rPr>
              <a:t>The God of Judaism </a:t>
            </a:r>
            <a:r>
              <a:rPr lang="en-US" altLang="en-US" sz="2000" dirty="0">
                <a:ea typeface="ＭＳ Ｐゴシック" panose="020B0600070205080204" pitchFamily="34" charset="-128"/>
              </a:rPr>
              <a:t>(cf. </a:t>
            </a:r>
            <a:r>
              <a:rPr lang="en-US" altLang="en-US" sz="2000" i="1" dirty="0">
                <a:ea typeface="ＭＳ Ｐゴシック" panose="020B0600070205080204" pitchFamily="34" charset="-128"/>
              </a:rPr>
              <a:t>the Shema </a:t>
            </a:r>
            <a:r>
              <a:rPr lang="en-US" altLang="en-US" sz="2000" dirty="0">
                <a:ea typeface="ＭＳ Ｐゴシック" panose="020B0600070205080204" pitchFamily="34" charset="-128"/>
              </a:rPr>
              <a:t>in Deuteronomy 6:4)</a:t>
            </a:r>
          </a:p>
          <a:p>
            <a:pPr>
              <a:lnSpc>
                <a:spcPct val="90000"/>
              </a:lnSpc>
              <a:buFont typeface="Wingdings" panose="05000000000000000000" pitchFamily="2" charset="2"/>
              <a:buNone/>
            </a:pPr>
            <a:r>
              <a:rPr lang="en-US" altLang="en-US" sz="2000" dirty="0">
                <a:ea typeface="ＭＳ Ｐゴシック" panose="020B0600070205080204" pitchFamily="34" charset="-128"/>
              </a:rPr>
              <a:t>	</a:t>
            </a:r>
            <a:r>
              <a:rPr lang="en-US" altLang="en-US" sz="1600" dirty="0">
                <a:ea typeface="ＭＳ Ｐゴシック" panose="020B0600070205080204" pitchFamily="34" charset="-128"/>
              </a:rPr>
              <a:t>Josephus, </a:t>
            </a:r>
            <a:r>
              <a:rPr lang="en-US" altLang="en-US" sz="1600" i="1" dirty="0">
                <a:ea typeface="ＭＳ Ｐゴシック" panose="020B0600070205080204" pitchFamily="34" charset="-128"/>
              </a:rPr>
              <a:t>Antiquities </a:t>
            </a:r>
            <a:r>
              <a:rPr lang="en-US" altLang="en-US" sz="1600" dirty="0">
                <a:ea typeface="ＭＳ Ｐゴシック" panose="020B0600070205080204" pitchFamily="34" charset="-128"/>
              </a:rPr>
              <a:t>5:112: the recognition of the one God is common to all the Hebrew people.</a:t>
            </a:r>
          </a:p>
          <a:p>
            <a:pPr>
              <a:lnSpc>
                <a:spcPct val="90000"/>
              </a:lnSpc>
            </a:pPr>
            <a:r>
              <a:rPr lang="en-US" altLang="en-US" sz="2000" dirty="0">
                <a:solidFill>
                  <a:srgbClr val="FFFF00"/>
                </a:solidFill>
                <a:ea typeface="ＭＳ Ｐゴシック" panose="020B0600070205080204" pitchFamily="34" charset="-128"/>
              </a:rPr>
              <a:t>God’s Covenant with Israel</a:t>
            </a:r>
          </a:p>
          <a:p>
            <a:pPr>
              <a:lnSpc>
                <a:spcPct val="90000"/>
              </a:lnSpc>
            </a:pPr>
            <a:r>
              <a:rPr lang="en-US" altLang="en-US" sz="2000" dirty="0">
                <a:solidFill>
                  <a:srgbClr val="FFFF00"/>
                </a:solidFill>
                <a:ea typeface="ＭＳ Ｐゴシック" panose="020B0600070205080204" pitchFamily="34" charset="-128"/>
              </a:rPr>
              <a:t>The Centrality of the Torah </a:t>
            </a:r>
            <a:r>
              <a:rPr lang="en-US" altLang="en-US" sz="2000" dirty="0">
                <a:ea typeface="ＭＳ Ｐゴシック" panose="020B0600070205080204" pitchFamily="34" charset="-128"/>
              </a:rPr>
              <a:t>(Israel as a ‘holy nation’)</a:t>
            </a:r>
          </a:p>
          <a:p>
            <a:pPr>
              <a:lnSpc>
                <a:spcPct val="90000"/>
              </a:lnSpc>
            </a:pPr>
            <a:r>
              <a:rPr lang="en-US" altLang="en-US" sz="2000" dirty="0">
                <a:solidFill>
                  <a:srgbClr val="FFFF00"/>
                </a:solidFill>
                <a:ea typeface="ＭＳ Ｐゴシック" panose="020B0600070205080204" pitchFamily="34" charset="-128"/>
              </a:rPr>
              <a:t>Temple and Priesthood</a:t>
            </a:r>
          </a:p>
          <a:p>
            <a:pPr>
              <a:lnSpc>
                <a:spcPct val="90000"/>
              </a:lnSpc>
              <a:buFont typeface="Wingdings" panose="05000000000000000000" pitchFamily="2" charset="2"/>
              <a:buNone/>
            </a:pPr>
            <a:r>
              <a:rPr lang="en-US" altLang="en-US" sz="2000" dirty="0">
                <a:ea typeface="ＭＳ Ｐゴシック" panose="020B0600070205080204" pitchFamily="34" charset="-128"/>
              </a:rPr>
              <a:t>	</a:t>
            </a:r>
            <a:r>
              <a:rPr lang="en-US" altLang="en-US" sz="1600" dirty="0">
                <a:ea typeface="ＭＳ Ｐゴシック" panose="020B0600070205080204" pitchFamily="34" charset="-128"/>
              </a:rPr>
              <a:t>m. </a:t>
            </a:r>
            <a:r>
              <a:rPr lang="en-US" altLang="en-US" sz="1600" dirty="0" err="1">
                <a:ea typeface="ＭＳ Ｐゴシック" panose="020B0600070205080204" pitchFamily="34" charset="-128"/>
              </a:rPr>
              <a:t>Kelim</a:t>
            </a:r>
            <a:r>
              <a:rPr lang="en-US" altLang="en-US" sz="1600" dirty="0">
                <a:ea typeface="ＭＳ Ｐゴシック" panose="020B0600070205080204" pitchFamily="34" charset="-128"/>
              </a:rPr>
              <a:t> 1:6-8: the land of Israel is more holy than other lands, the walled cities of Israel are holier, the city of Jerusalem holier still, then the Temple mount, the rampart, the Court of Women, the Court of Israel, the Court of Priests, areas between porch and altar, the sanctuary, the Holy of Holies.</a:t>
            </a:r>
          </a:p>
          <a:p>
            <a:pPr>
              <a:lnSpc>
                <a:spcPct val="90000"/>
              </a:lnSpc>
            </a:pPr>
            <a:r>
              <a:rPr lang="en-US" altLang="en-US" sz="2000" dirty="0">
                <a:solidFill>
                  <a:srgbClr val="FFFF00"/>
                </a:solidFill>
                <a:ea typeface="ＭＳ Ｐゴシック" panose="020B0600070205080204" pitchFamily="34" charset="-128"/>
              </a:rPr>
              <a:t>National Festivals and Fasts</a:t>
            </a:r>
          </a:p>
          <a:p>
            <a:pPr>
              <a:lnSpc>
                <a:spcPct val="90000"/>
              </a:lnSpc>
            </a:pPr>
            <a:r>
              <a:rPr lang="en-US" altLang="en-US" sz="2000" dirty="0">
                <a:solidFill>
                  <a:srgbClr val="FFFF00"/>
                </a:solidFill>
                <a:ea typeface="ＭＳ Ｐゴシック" panose="020B0600070205080204" pitchFamily="34" charset="-128"/>
              </a:rPr>
              <a:t>Eschatology</a:t>
            </a:r>
          </a:p>
          <a:p>
            <a:pPr>
              <a:lnSpc>
                <a:spcPct val="90000"/>
              </a:lnSpc>
              <a:buFont typeface="Wingdings" panose="05000000000000000000" pitchFamily="2" charset="2"/>
              <a:buNone/>
            </a:pPr>
            <a:endParaRPr lang="en-US" altLang="en-US" sz="4800" dirty="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25145431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en-US" smtClean="0">
                <a:ea typeface="ＭＳ Ｐゴシック" panose="020B0600070205080204" pitchFamily="34" charset="-128"/>
              </a:rPr>
              <a:t>Diversity in Second Temple Judaism</a:t>
            </a:r>
          </a:p>
        </p:txBody>
      </p:sp>
      <p:sp>
        <p:nvSpPr>
          <p:cNvPr id="3" name="Content Placeholder 2"/>
          <p:cNvSpPr>
            <a:spLocks noGrp="1"/>
          </p:cNvSpPr>
          <p:nvPr>
            <p:ph idx="1"/>
          </p:nvPr>
        </p:nvSpPr>
        <p:spPr/>
        <p:txBody>
          <a:bodyPr/>
          <a:lstStyle/>
          <a:p>
            <a:r>
              <a:rPr lang="en-US" altLang="en-US" sz="2400" dirty="0" smtClean="0">
                <a:ea typeface="ＭＳ Ｐゴシック" panose="020B0600070205080204" pitchFamily="34" charset="-128"/>
              </a:rPr>
              <a:t>Diversity is the result of responses to Hellenism and foreign domination.</a:t>
            </a:r>
          </a:p>
          <a:p>
            <a:r>
              <a:rPr lang="en-US" altLang="en-US" sz="2400" dirty="0" smtClean="0">
                <a:ea typeface="ＭＳ Ｐゴシック" panose="020B0600070205080204" pitchFamily="34" charset="-128"/>
              </a:rPr>
              <a:t>Josephus mentions four groups:</a:t>
            </a:r>
          </a:p>
          <a:p>
            <a:r>
              <a:rPr lang="en-US" altLang="en-US" sz="2400" dirty="0">
                <a:ea typeface="ＭＳ Ｐゴシック" panose="020B0600070205080204" pitchFamily="34" charset="-128"/>
              </a:rPr>
              <a:t>The Pharisees</a:t>
            </a:r>
          </a:p>
          <a:p>
            <a:r>
              <a:rPr lang="en-US" altLang="en-US" sz="2400" dirty="0">
                <a:ea typeface="ＭＳ Ｐゴシック" panose="020B0600070205080204" pitchFamily="34" charset="-128"/>
              </a:rPr>
              <a:t>The Sadducees</a:t>
            </a:r>
          </a:p>
          <a:p>
            <a:r>
              <a:rPr lang="en-US" altLang="en-US" sz="2400" dirty="0">
                <a:ea typeface="ＭＳ Ｐゴシック" panose="020B0600070205080204" pitchFamily="34" charset="-128"/>
              </a:rPr>
              <a:t>The Essenes</a:t>
            </a:r>
          </a:p>
          <a:p>
            <a:r>
              <a:rPr lang="en-US" altLang="en-US" sz="2400" dirty="0">
                <a:ea typeface="ＭＳ Ｐゴシック" panose="020B0600070205080204" pitchFamily="34" charset="-128"/>
              </a:rPr>
              <a:t>The ‘Fourth Philosophy’</a:t>
            </a:r>
          </a:p>
          <a:p>
            <a:r>
              <a:rPr lang="en-US" altLang="en-US" sz="2400" dirty="0">
                <a:ea typeface="ＭＳ Ｐゴシック" panose="020B0600070205080204" pitchFamily="34" charset="-128"/>
              </a:rPr>
              <a:t>The ‘</a:t>
            </a:r>
            <a:r>
              <a:rPr lang="en-US" altLang="en-US" sz="2400" i="1" dirty="0">
                <a:ea typeface="ＭＳ Ｐゴシック" panose="020B0600070205080204" pitchFamily="34" charset="-128"/>
              </a:rPr>
              <a:t>am </a:t>
            </a:r>
            <a:r>
              <a:rPr lang="en-US" altLang="en-US" sz="2400" i="1" dirty="0" err="1">
                <a:ea typeface="ＭＳ Ｐゴシック" panose="020B0600070205080204" pitchFamily="34" charset="-128"/>
              </a:rPr>
              <a:t>ha’aretz</a:t>
            </a:r>
            <a:r>
              <a:rPr lang="en-US" altLang="en-US" sz="2400" i="1" dirty="0">
                <a:ea typeface="ＭＳ Ｐゴシック" panose="020B0600070205080204" pitchFamily="34" charset="-128"/>
              </a:rPr>
              <a:t>’</a:t>
            </a:r>
            <a:r>
              <a:rPr lang="en-US" altLang="en-US" sz="2400" dirty="0">
                <a:ea typeface="ＭＳ Ｐゴシック" panose="020B0600070205080204" pitchFamily="34" charset="-128"/>
              </a:rPr>
              <a:t> (the people of the land)</a:t>
            </a:r>
            <a:endParaRPr lang="en-US" altLang="en-US" sz="2400"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21207852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Jewish Responses to Crisis</a:t>
            </a:r>
          </a:p>
        </p:txBody>
      </p:sp>
      <p:sp>
        <p:nvSpPr>
          <p:cNvPr id="54275" name="Rectangle 3"/>
          <p:cNvSpPr>
            <a:spLocks noGrp="1" noChangeArrowheads="1"/>
          </p:cNvSpPr>
          <p:nvPr>
            <p:ph type="body" idx="1"/>
          </p:nvPr>
        </p:nvSpPr>
        <p:spPr>
          <a:xfrm>
            <a:off x="1981200" y="1828800"/>
            <a:ext cx="8229600" cy="4267200"/>
          </a:xfrm>
        </p:spPr>
        <p:txBody>
          <a:bodyPr>
            <a:normAutofit lnSpcReduction="10000"/>
          </a:bodyPr>
          <a:lstStyle/>
          <a:p>
            <a:pPr eaLnBrk="1" hangingPunct="1">
              <a:buFont typeface="Wingdings" panose="05000000000000000000" pitchFamily="2" charset="2"/>
              <a:buNone/>
            </a:pPr>
            <a:r>
              <a:rPr lang="en-US" altLang="en-US" sz="2800">
                <a:ea typeface="ＭＳ Ｐゴシック" panose="020B0600070205080204" pitchFamily="34" charset="-128"/>
              </a:rPr>
              <a:t>	</a:t>
            </a:r>
            <a:r>
              <a:rPr lang="en-US" altLang="en-US" sz="2400">
                <a:ea typeface="ＭＳ Ｐゴシック" panose="020B0600070205080204" pitchFamily="34" charset="-128"/>
              </a:rPr>
              <a:t>How can the Jews express holiness? How can they observe the commandment: ‘You shall be a kingdom of priests for me, and a holy nation’ (Exodus 19:6)?</a:t>
            </a:r>
          </a:p>
          <a:p>
            <a:pPr eaLnBrk="1" hangingPunct="1">
              <a:buFont typeface="Wingdings" panose="05000000000000000000" pitchFamily="2" charset="2"/>
              <a:buNone/>
            </a:pPr>
            <a:endParaRPr lang="en-US" altLang="en-US" sz="2400">
              <a:ea typeface="ＭＳ Ｐゴシック" panose="020B0600070205080204" pitchFamily="34" charset="-128"/>
            </a:endParaRPr>
          </a:p>
          <a:p>
            <a:pPr eaLnBrk="1" hangingPunct="1">
              <a:buClrTx/>
            </a:pPr>
            <a:r>
              <a:rPr lang="en-US" altLang="en-US" sz="2400">
                <a:ea typeface="ＭＳ Ｐゴシック" panose="020B0600070205080204" pitchFamily="34" charset="-128"/>
              </a:rPr>
              <a:t>587 BC: In exile in Babylon the Jews establish a new form of worship - </a:t>
            </a:r>
            <a:r>
              <a:rPr lang="en-US" altLang="en-US" sz="2400">
                <a:solidFill>
                  <a:schemeClr val="folHlink"/>
                </a:solidFill>
                <a:ea typeface="ＭＳ Ｐゴシック" panose="020B0600070205080204" pitchFamily="34" charset="-128"/>
              </a:rPr>
              <a:t>synagogue and Torah.</a:t>
            </a:r>
          </a:p>
          <a:p>
            <a:pPr eaLnBrk="1" hangingPunct="1">
              <a:buClrTx/>
            </a:pPr>
            <a:r>
              <a:rPr lang="en-US" altLang="en-US" sz="2400">
                <a:ea typeface="ＭＳ Ｐゴシック" panose="020B0600070205080204" pitchFamily="34" charset="-128"/>
              </a:rPr>
              <a:t>70 CE: The fall of Jerusalem and destruction of the Temple - </a:t>
            </a:r>
            <a:r>
              <a:rPr lang="en-US" altLang="en-US" sz="2400">
                <a:solidFill>
                  <a:schemeClr val="folHlink"/>
                </a:solidFill>
                <a:ea typeface="ＭＳ Ｐゴシック" panose="020B0600070205080204" pitchFamily="34" charset="-128"/>
              </a:rPr>
              <a:t>a permanent change in Judaism.</a:t>
            </a:r>
          </a:p>
          <a:p>
            <a:pPr eaLnBrk="1" hangingPunct="1">
              <a:buClrTx/>
            </a:pPr>
            <a:r>
              <a:rPr lang="en-US" altLang="en-US" sz="2400">
                <a:ea typeface="ＭＳ Ｐゴシック" panose="020B0600070205080204" pitchFamily="34" charset="-128"/>
              </a:rPr>
              <a:t>135 CE: Bar Cochba’s revolt fails - </a:t>
            </a:r>
            <a:r>
              <a:rPr lang="en-US" altLang="en-US" sz="2400">
                <a:solidFill>
                  <a:schemeClr val="folHlink"/>
                </a:solidFill>
                <a:ea typeface="ＭＳ Ｐゴシック" panose="020B0600070205080204" pitchFamily="34" charset="-128"/>
              </a:rPr>
              <a:t>end of the Jewish state.</a:t>
            </a:r>
          </a:p>
        </p:txBody>
      </p:sp>
    </p:spTree>
    <p:extLst>
      <p:ext uri="{BB962C8B-B14F-4D97-AF65-F5344CB8AC3E}">
        <p14:creationId xmlns:p14="http://schemas.microsoft.com/office/powerpoint/2010/main" val="20428385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Jewish Responses to Crisis</a:t>
            </a:r>
          </a:p>
        </p:txBody>
      </p:sp>
      <p:sp>
        <p:nvSpPr>
          <p:cNvPr id="54275" name="Rectangle 3"/>
          <p:cNvSpPr>
            <a:spLocks noGrp="1" noChangeArrowheads="1"/>
          </p:cNvSpPr>
          <p:nvPr>
            <p:ph type="body" idx="1"/>
          </p:nvPr>
        </p:nvSpPr>
        <p:spPr>
          <a:xfrm>
            <a:off x="1981200" y="1828800"/>
            <a:ext cx="8229600" cy="4267200"/>
          </a:xfrm>
        </p:spPr>
        <p:txBody>
          <a:bodyPr/>
          <a:lstStyle/>
          <a:p>
            <a:pPr eaLnBrk="1" hangingPunct="1">
              <a:buClrTx/>
            </a:pPr>
            <a:r>
              <a:rPr lang="en-US" altLang="en-US" sz="2400">
                <a:ea typeface="ＭＳ Ｐゴシック" panose="020B0600070205080204" pitchFamily="34" charset="-128"/>
              </a:rPr>
              <a:t>312 CE: Christianity becomes the official religion - </a:t>
            </a:r>
            <a:r>
              <a:rPr lang="en-US" altLang="en-US" sz="2400">
                <a:solidFill>
                  <a:schemeClr val="folHlink"/>
                </a:solidFill>
                <a:ea typeface="ＭＳ Ｐゴシック" panose="020B0600070205080204" pitchFamily="34" charset="-128"/>
              </a:rPr>
              <a:t>Judaism under threat.</a:t>
            </a:r>
          </a:p>
          <a:p>
            <a:pPr eaLnBrk="1" hangingPunct="1">
              <a:buClrTx/>
            </a:pPr>
            <a:r>
              <a:rPr lang="en-US" altLang="en-US" sz="2400">
                <a:ea typeface="ＭＳ Ｐゴシック" panose="020B0600070205080204" pitchFamily="34" charset="-128"/>
              </a:rPr>
              <a:t>1350-1500 CE: Persecution and expulsion leads to </a:t>
            </a:r>
            <a:r>
              <a:rPr lang="en-US" altLang="en-US" sz="2400">
                <a:solidFill>
                  <a:schemeClr val="folHlink"/>
                </a:solidFill>
                <a:ea typeface="ＭＳ Ｐゴシック" panose="020B0600070205080204" pitchFamily="34" charset="-128"/>
              </a:rPr>
              <a:t>emigration from Western to Eastern Europe.</a:t>
            </a:r>
          </a:p>
          <a:p>
            <a:pPr eaLnBrk="1" hangingPunct="1">
              <a:buClrTx/>
            </a:pPr>
            <a:r>
              <a:rPr lang="en-US" altLang="en-US" sz="2400">
                <a:ea typeface="ＭＳ Ｐゴシック" panose="020B0600070205080204" pitchFamily="34" charset="-128"/>
              </a:rPr>
              <a:t>1800-1900 CE: Erosion of Jewish rights leads to </a:t>
            </a:r>
            <a:r>
              <a:rPr lang="en-US" altLang="en-US" sz="2400">
                <a:solidFill>
                  <a:schemeClr val="folHlink"/>
                </a:solidFill>
                <a:ea typeface="ＭＳ Ｐゴシック" panose="020B0600070205080204" pitchFamily="34" charset="-128"/>
              </a:rPr>
              <a:t>the rise of Zionism (led by Theodor Herzl).</a:t>
            </a:r>
            <a:r>
              <a:rPr lang="en-US" altLang="en-US" sz="2400">
                <a:ea typeface="ＭＳ Ｐゴシック" panose="020B0600070205080204" pitchFamily="34" charset="-128"/>
              </a:rPr>
              <a:t> </a:t>
            </a:r>
          </a:p>
          <a:p>
            <a:pPr eaLnBrk="1" hangingPunct="1">
              <a:buClrTx/>
            </a:pPr>
            <a:r>
              <a:rPr lang="en-US" altLang="en-US" sz="2400">
                <a:ea typeface="ＭＳ Ｐゴシック" panose="020B0600070205080204" pitchFamily="34" charset="-128"/>
              </a:rPr>
              <a:t>1880-1945 CE: Jewish pogroms in Russia and then the ‘final solution’ of the Nazi regime </a:t>
            </a:r>
            <a:r>
              <a:rPr lang="en-US" altLang="en-US" sz="2400">
                <a:solidFill>
                  <a:schemeClr val="folHlink"/>
                </a:solidFill>
                <a:ea typeface="ＭＳ Ｐゴシック" panose="020B0600070205080204" pitchFamily="34" charset="-128"/>
              </a:rPr>
              <a:t>lead to the establishment of a Jewish state in Palestine in 1947 CE.</a:t>
            </a:r>
            <a:r>
              <a:rPr lang="en-US" altLang="en-US" sz="2400">
                <a:ea typeface="ＭＳ Ｐゴシック" panose="020B0600070205080204" pitchFamily="34" charset="-128"/>
              </a:rPr>
              <a:t> </a:t>
            </a:r>
          </a:p>
          <a:p>
            <a:pPr eaLnBrk="1" hangingPunct="1">
              <a:buClrTx/>
            </a:pPr>
            <a:endParaRPr lang="en-US" altLang="en-US" sz="2400">
              <a:solidFill>
                <a:schemeClr val="folHlink"/>
              </a:solidFill>
              <a:ea typeface="ＭＳ Ｐゴシック" panose="020B0600070205080204" pitchFamily="34" charset="-128"/>
            </a:endParaRPr>
          </a:p>
          <a:p>
            <a:pPr eaLnBrk="1" hangingPunct="1">
              <a:buClrTx/>
            </a:pPr>
            <a:endParaRPr lang="en-US" altLang="en-US" sz="2400">
              <a:solidFill>
                <a:schemeClr val="folHlink"/>
              </a:solidFill>
              <a:ea typeface="ＭＳ Ｐゴシック" panose="020B0600070205080204" pitchFamily="34" charset="-128"/>
            </a:endParaRPr>
          </a:p>
          <a:p>
            <a:pPr eaLnBrk="1" hangingPunct="1">
              <a:buClrTx/>
              <a:buFont typeface="Wingdings" panose="05000000000000000000" pitchFamily="2" charset="2"/>
              <a:buNone/>
            </a:pPr>
            <a:endParaRPr lang="en-US" altLang="en-US" sz="2400">
              <a:solidFill>
                <a:schemeClr val="folHlink"/>
              </a:solidFill>
              <a:ea typeface="ＭＳ Ｐゴシック" panose="020B0600070205080204" pitchFamily="34" charset="-128"/>
            </a:endParaRPr>
          </a:p>
        </p:txBody>
      </p:sp>
    </p:spTree>
    <p:extLst>
      <p:ext uri="{BB962C8B-B14F-4D97-AF65-F5344CB8AC3E}">
        <p14:creationId xmlns:p14="http://schemas.microsoft.com/office/powerpoint/2010/main" val="13469600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Impact of Events in 70 CE</a:t>
            </a:r>
          </a:p>
        </p:txBody>
      </p:sp>
      <p:sp>
        <p:nvSpPr>
          <p:cNvPr id="1027" name="Rectangle 3"/>
          <p:cNvSpPr>
            <a:spLocks noGrp="1" noChangeArrowheads="1"/>
          </p:cNvSpPr>
          <p:nvPr>
            <p:ph type="body" idx="1"/>
          </p:nvPr>
        </p:nvSpPr>
        <p:spPr/>
        <p:txBody>
          <a:bodyPr/>
          <a:lstStyle/>
          <a:p>
            <a:pPr eaLnBrk="1" hangingPunct="1">
              <a:buFont typeface="Wingdings" panose="05000000000000000000" pitchFamily="2" charset="2"/>
              <a:buNone/>
            </a:pPr>
            <a:r>
              <a:rPr lang="en-US" altLang="en-US" smtClean="0">
                <a:ea typeface="ＭＳ Ｐゴシック" panose="020B0600070205080204" pitchFamily="34" charset="-128"/>
              </a:rPr>
              <a:t>	The role of the Temple and its sacrificial system as the centre of Jewish piety was replaced by:</a:t>
            </a:r>
            <a:endParaRPr lang="en-US" altLang="en-US" smtClean="0">
              <a:solidFill>
                <a:schemeClr val="folHlink"/>
              </a:solidFill>
              <a:ea typeface="ＭＳ Ｐゴシック" panose="020B0600070205080204" pitchFamily="34" charset="-128"/>
            </a:endParaRPr>
          </a:p>
          <a:p>
            <a:pPr eaLnBrk="1" hangingPunct="1">
              <a:buClr>
                <a:schemeClr val="folHlink"/>
              </a:buClr>
            </a:pPr>
            <a:r>
              <a:rPr lang="en-US" altLang="en-US" smtClean="0">
                <a:solidFill>
                  <a:schemeClr val="folHlink"/>
                </a:solidFill>
                <a:ea typeface="ＭＳ Ｐゴシック" panose="020B0600070205080204" pitchFamily="34" charset="-128"/>
              </a:rPr>
              <a:t>Synagogues</a:t>
            </a:r>
          </a:p>
          <a:p>
            <a:pPr eaLnBrk="1" hangingPunct="1">
              <a:buClr>
                <a:schemeClr val="folHlink"/>
              </a:buClr>
            </a:pPr>
            <a:r>
              <a:rPr lang="en-US" altLang="en-US" smtClean="0">
                <a:solidFill>
                  <a:schemeClr val="folHlink"/>
                </a:solidFill>
                <a:ea typeface="ＭＳ Ｐゴシック" panose="020B0600070205080204" pitchFamily="34" charset="-128"/>
              </a:rPr>
              <a:t>Rabbis</a:t>
            </a:r>
          </a:p>
          <a:p>
            <a:pPr eaLnBrk="1" hangingPunct="1">
              <a:buClr>
                <a:schemeClr val="folHlink"/>
              </a:buClr>
            </a:pPr>
            <a:r>
              <a:rPr lang="en-US" altLang="en-US" smtClean="0">
                <a:solidFill>
                  <a:schemeClr val="folHlink"/>
                </a:solidFill>
                <a:ea typeface="ＭＳ Ｐゴシック" panose="020B0600070205080204" pitchFamily="34" charset="-128"/>
              </a:rPr>
              <a:t>A religion centred on Torah</a:t>
            </a:r>
          </a:p>
          <a:p>
            <a:pPr eaLnBrk="1" hangingPunct="1">
              <a:buClr>
                <a:schemeClr val="folHlink"/>
              </a:buClr>
            </a:pPr>
            <a:r>
              <a:rPr lang="en-US" altLang="en-US" smtClean="0">
                <a:solidFill>
                  <a:schemeClr val="folHlink"/>
                </a:solidFill>
                <a:ea typeface="ＭＳ Ｐゴシック" panose="020B0600070205080204" pitchFamily="34" charset="-128"/>
              </a:rPr>
              <a:t>Tradition</a:t>
            </a:r>
          </a:p>
        </p:txBody>
      </p:sp>
    </p:spTree>
    <p:extLst>
      <p:ext uri="{BB962C8B-B14F-4D97-AF65-F5344CB8AC3E}">
        <p14:creationId xmlns:p14="http://schemas.microsoft.com/office/powerpoint/2010/main" val="136644120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4527" y="2439121"/>
            <a:ext cx="10058400" cy="1371600"/>
          </a:xfrm>
        </p:spPr>
        <p:txBody>
          <a:bodyPr>
            <a:normAutofit fontScale="90000"/>
          </a:bodyPr>
          <a:lstStyle/>
          <a:p>
            <a:r>
              <a:rPr lang="en-GB" dirty="0" smtClean="0"/>
              <a:t>In order to help with your assessment preparation, we are </a:t>
            </a:r>
            <a:r>
              <a:rPr lang="en-GB" dirty="0" smtClean="0"/>
              <a:t>moving </a:t>
            </a:r>
            <a:r>
              <a:rPr lang="en-GB" dirty="0" smtClean="0"/>
              <a:t>forward slightly </a:t>
            </a:r>
            <a:r>
              <a:rPr lang="en-GB" dirty="0" smtClean="0"/>
              <a:t>to </a:t>
            </a:r>
            <a:r>
              <a:rPr lang="en-GB" dirty="0" smtClean="0"/>
              <a:t>review the marriage / divorce laws in Judaism </a:t>
            </a:r>
            <a:endParaRPr lang="en-GB" dirty="0"/>
          </a:p>
        </p:txBody>
      </p:sp>
    </p:spTree>
    <p:extLst>
      <p:ext uri="{BB962C8B-B14F-4D97-AF65-F5344CB8AC3E}">
        <p14:creationId xmlns:p14="http://schemas.microsoft.com/office/powerpoint/2010/main" val="1685593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Ancient Jewish Marriage Customs</a:t>
            </a:r>
            <a:endParaRPr lang="en-US" dirty="0"/>
          </a:p>
        </p:txBody>
      </p:sp>
      <p:sp>
        <p:nvSpPr>
          <p:cNvPr id="5" name="Content Placeholder 4"/>
          <p:cNvSpPr>
            <a:spLocks noGrp="1"/>
          </p:cNvSpPr>
          <p:nvPr>
            <p:ph idx="1"/>
          </p:nvPr>
        </p:nvSpPr>
        <p:spPr/>
        <p:txBody>
          <a:bodyPr>
            <a:normAutofit/>
          </a:bodyPr>
          <a:lstStyle/>
          <a:p>
            <a:r>
              <a:rPr lang="en-US" sz="2800" dirty="0" smtClean="0"/>
              <a:t>Marriages arranged by fathers (cf. Genesis 24:10-53)</a:t>
            </a:r>
          </a:p>
          <a:p>
            <a:r>
              <a:rPr lang="en-US" sz="2800" dirty="0" smtClean="0"/>
              <a:t>Proposal accepted by the bride’s father</a:t>
            </a:r>
          </a:p>
          <a:p>
            <a:r>
              <a:rPr lang="en-US" sz="2800" dirty="0" smtClean="0"/>
              <a:t>Payment (</a:t>
            </a:r>
            <a:r>
              <a:rPr lang="en-US" sz="2800" i="1" dirty="0" err="1" smtClean="0"/>
              <a:t>mohar</a:t>
            </a:r>
            <a:r>
              <a:rPr lang="en-US" sz="2800" dirty="0" smtClean="0"/>
              <a:t>) by the groom was agreed and given to the bride’s father (cf. Genesis 34).</a:t>
            </a:r>
          </a:p>
          <a:p>
            <a:r>
              <a:rPr lang="en-US" sz="2800" dirty="0" smtClean="0"/>
              <a:t>This evolved into a marriage document (</a:t>
            </a:r>
            <a:r>
              <a:rPr lang="en-US" sz="2800" i="1" dirty="0" err="1" smtClean="0"/>
              <a:t>ketubah</a:t>
            </a:r>
            <a:r>
              <a:rPr lang="en-US" sz="2800" dirty="0" smtClean="0"/>
              <a:t>) to provide the bride with protection.</a:t>
            </a:r>
            <a:endParaRPr lang="en-US" sz="2800" dirty="0"/>
          </a:p>
        </p:txBody>
      </p:sp>
    </p:spTree>
    <p:extLst>
      <p:ext uri="{BB962C8B-B14F-4D97-AF65-F5344CB8AC3E}">
        <p14:creationId xmlns:p14="http://schemas.microsoft.com/office/powerpoint/2010/main" val="28421696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eaLnBrk="1" hangingPunct="1"/>
            <a:r>
              <a:rPr lang="en-US" altLang="en-US" sz="3600" dirty="0" smtClean="0">
                <a:ea typeface="ＭＳ Ｐゴシック" panose="020B0600070205080204" pitchFamily="34" charset="-128"/>
              </a:rPr>
              <a:t>Modern Jewish Movements</a:t>
            </a:r>
            <a:endParaRPr lang="en-US" altLang="en-US" sz="3600" dirty="0">
              <a:ea typeface="ＭＳ Ｐゴシック" panose="020B0600070205080204" pitchFamily="34" charset="-128"/>
            </a:endParaRPr>
          </a:p>
        </p:txBody>
      </p:sp>
      <p:sp>
        <p:nvSpPr>
          <p:cNvPr id="6" name="Content Placeholder 5"/>
          <p:cNvSpPr>
            <a:spLocks noGrp="1"/>
          </p:cNvSpPr>
          <p:nvPr>
            <p:ph idx="1"/>
          </p:nvPr>
        </p:nvSpPr>
        <p:spPr>
          <a:xfrm>
            <a:off x="1981200" y="1752600"/>
            <a:ext cx="8229600" cy="4648200"/>
          </a:xfrm>
        </p:spPr>
        <p:txBody>
          <a:bodyPr/>
          <a:lstStyle/>
          <a:p>
            <a:pPr eaLnBrk="1" hangingPunct="1">
              <a:buClr>
                <a:srgbClr val="FFFF00"/>
              </a:buClr>
            </a:pPr>
            <a:r>
              <a:rPr lang="en-US" altLang="en-US" sz="2400" dirty="0">
                <a:solidFill>
                  <a:srgbClr val="FFFF00"/>
                </a:solidFill>
                <a:ea typeface="ＭＳ Ｐゴシック" panose="020B0600070205080204" pitchFamily="34" charset="-128"/>
              </a:rPr>
              <a:t>Orthodox Judaism: </a:t>
            </a:r>
            <a:r>
              <a:rPr lang="en-US" altLang="en-US" sz="2400" dirty="0">
                <a:ea typeface="ＭＳ Ｐゴシック" panose="020B0600070205080204" pitchFamily="34" charset="-128"/>
              </a:rPr>
              <a:t>both written and oral Torah were given to Moses by God; it remains authoritative and is subject to literal interpretation.</a:t>
            </a:r>
          </a:p>
          <a:p>
            <a:pPr eaLnBrk="1" hangingPunct="1"/>
            <a:r>
              <a:rPr lang="en-US" altLang="en-US" sz="2400" dirty="0">
                <a:solidFill>
                  <a:srgbClr val="FFFF00"/>
                </a:solidFill>
                <a:ea typeface="ＭＳ Ｐゴシック" panose="020B0600070205080204" pitchFamily="34" charset="-128"/>
              </a:rPr>
              <a:t>Conservative Judaism: </a:t>
            </a:r>
            <a:r>
              <a:rPr lang="en-US" altLang="en-US" sz="2400" dirty="0">
                <a:ea typeface="ＭＳ Ｐゴシック" panose="020B0600070205080204" pitchFamily="34" charset="-128"/>
              </a:rPr>
              <a:t>maintains that the truths in the Torah and later Jewish writings come from God, but were transmitted and shaped by human authors; accepts that the Torah should be observed but that it can be adapted.</a:t>
            </a:r>
          </a:p>
          <a:p>
            <a:pPr eaLnBrk="1" hangingPunct="1"/>
            <a:r>
              <a:rPr lang="en-US" altLang="en-US" sz="2400" dirty="0">
                <a:solidFill>
                  <a:srgbClr val="FFFF00"/>
                </a:solidFill>
                <a:ea typeface="ＭＳ Ｐゴシック" panose="020B0600070205080204" pitchFamily="34" charset="-128"/>
              </a:rPr>
              <a:t>Reform Judaism: </a:t>
            </a:r>
            <a:r>
              <a:rPr lang="en-US" altLang="en-US" sz="2400" dirty="0">
                <a:ea typeface="ＭＳ Ｐゴシック" panose="020B0600070205080204" pitchFamily="34" charset="-128"/>
              </a:rPr>
              <a:t>the Torah can be traced to different sources from different periods; focus on the ‘spirit’ rather than the ‘letter’ of the Law.</a:t>
            </a:r>
          </a:p>
        </p:txBody>
      </p:sp>
    </p:spTree>
    <p:extLst>
      <p:ext uri="{BB962C8B-B14F-4D97-AF65-F5344CB8AC3E}">
        <p14:creationId xmlns:p14="http://schemas.microsoft.com/office/powerpoint/2010/main" val="11141158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ea typeface="ＭＳ Ｐゴシック" charset="-128"/>
                <a:cs typeface="ＭＳ Ｐゴシック" charset="-128"/>
              </a:rPr>
              <a:t>Marriage Ceremonies</a:t>
            </a:r>
            <a:endParaRPr lang="en-US" dirty="0"/>
          </a:p>
        </p:txBody>
      </p:sp>
      <p:sp>
        <p:nvSpPr>
          <p:cNvPr id="3" name="Content Placeholder 2"/>
          <p:cNvSpPr>
            <a:spLocks noGrp="1"/>
          </p:cNvSpPr>
          <p:nvPr>
            <p:ph sz="half" idx="1"/>
          </p:nvPr>
        </p:nvSpPr>
        <p:spPr>
          <a:xfrm>
            <a:off x="1066800" y="2103120"/>
            <a:ext cx="5097332" cy="4104042"/>
          </a:xfrm>
        </p:spPr>
        <p:txBody>
          <a:bodyPr>
            <a:normAutofit/>
          </a:bodyPr>
          <a:lstStyle/>
          <a:p>
            <a:r>
              <a:rPr lang="en-US" sz="2000" dirty="0" smtClean="0">
                <a:solidFill>
                  <a:srgbClr val="FFFF00"/>
                </a:solidFill>
                <a:ea typeface="ＭＳ Ｐゴシック" charset="-128"/>
                <a:cs typeface="ＭＳ Ｐゴシック" charset="-128"/>
              </a:rPr>
              <a:t>Kiddushin</a:t>
            </a:r>
            <a:r>
              <a:rPr lang="en-US" sz="2000" dirty="0" smtClean="0">
                <a:ea typeface="ＭＳ Ｐゴシック" charset="-128"/>
                <a:cs typeface="ＭＳ Ｐゴシック" charset="-128"/>
              </a:rPr>
              <a:t> (betrothal): groom gives a ring to the bride, saying ‘You are betrothed to me by means of this ring in accordance with the law of Moses and Israel’, followed by two blessings and a shared cup of wine.</a:t>
            </a:r>
          </a:p>
          <a:p>
            <a:r>
              <a:rPr lang="en-US" sz="2000" dirty="0" err="1" smtClean="0">
                <a:solidFill>
                  <a:srgbClr val="FFFF00"/>
                </a:solidFill>
                <a:ea typeface="ＭＳ Ｐゴシック" charset="-128"/>
                <a:cs typeface="ＭＳ Ｐゴシック" charset="-128"/>
              </a:rPr>
              <a:t>Nissuin</a:t>
            </a:r>
            <a:r>
              <a:rPr lang="en-US" sz="2000" dirty="0" smtClean="0">
                <a:ea typeface="ＭＳ Ｐゴシック" charset="-128"/>
                <a:cs typeface="ＭＳ Ｐゴシック" charset="-128"/>
              </a:rPr>
              <a:t> (marriage): both stand under the </a:t>
            </a:r>
            <a:r>
              <a:rPr lang="en-US" sz="2000" i="1" dirty="0" smtClean="0">
                <a:ea typeface="ＭＳ Ｐゴシック" charset="-128"/>
                <a:cs typeface="ＭＳ Ｐゴシック" charset="-128"/>
              </a:rPr>
              <a:t>chuppah, </a:t>
            </a:r>
            <a:r>
              <a:rPr lang="en-US" sz="2000" dirty="0" smtClean="0">
                <a:ea typeface="ＭＳ Ｐゴシック" charset="-128"/>
                <a:cs typeface="ＭＳ Ｐゴシック" charset="-128"/>
              </a:rPr>
              <a:t>as a symbol of their new home; seven blessings are recited; groom steps on and smashes a glass to recall the destruction of Jerusalem.</a:t>
            </a:r>
          </a:p>
          <a:p>
            <a:endParaRPr lang="en-US"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57861" y="2212693"/>
            <a:ext cx="3375322" cy="3300976"/>
          </a:xfrm>
        </p:spPr>
      </p:pic>
    </p:spTree>
    <p:extLst>
      <p:ext uri="{BB962C8B-B14F-4D97-AF65-F5344CB8AC3E}">
        <p14:creationId xmlns:p14="http://schemas.microsoft.com/office/powerpoint/2010/main" val="11356540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Marriage Ceremonies</a:t>
            </a:r>
            <a:endParaRPr lang="en-US" dirty="0"/>
          </a:p>
        </p:txBody>
      </p:sp>
      <p:pic>
        <p:nvPicPr>
          <p:cNvPr id="8" name="Content Placeholder 7"/>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40970" y="1693059"/>
            <a:ext cx="5327031" cy="4123846"/>
          </a:xfrm>
        </p:spPr>
      </p:pic>
      <p:sp>
        <p:nvSpPr>
          <p:cNvPr id="5" name="Content Placeholder 3"/>
          <p:cNvSpPr>
            <a:spLocks noGrp="1"/>
          </p:cNvSpPr>
          <p:nvPr>
            <p:ph sz="half" idx="1"/>
          </p:nvPr>
        </p:nvSpPr>
        <p:spPr>
          <a:xfrm>
            <a:off x="586090" y="2014194"/>
            <a:ext cx="4754880" cy="3749040"/>
          </a:xfrm>
        </p:spPr>
        <p:txBody>
          <a:bodyPr>
            <a:normAutofit/>
          </a:bodyPr>
          <a:lstStyle/>
          <a:p>
            <a:r>
              <a:rPr lang="en-US" dirty="0" smtClean="0">
                <a:solidFill>
                  <a:srgbClr val="FFFF00"/>
                </a:solidFill>
                <a:ea typeface="ＭＳ Ｐゴシック" charset="-128"/>
                <a:cs typeface="ＭＳ Ｐゴシック" charset="-128"/>
              </a:rPr>
              <a:t>Orthodox: </a:t>
            </a:r>
            <a:r>
              <a:rPr lang="en-US" dirty="0" smtClean="0">
                <a:ea typeface="ＭＳ Ｐゴシック" charset="-128"/>
                <a:cs typeface="ＭＳ Ｐゴシック" charset="-128"/>
              </a:rPr>
              <a:t>segregation of the sexes during both ceremonies; feasting for seven days and nights; the groom signs the </a:t>
            </a:r>
            <a:r>
              <a:rPr lang="en-US" i="1" dirty="0" err="1" smtClean="0">
                <a:ea typeface="ＭＳ Ｐゴシック" charset="-128"/>
                <a:cs typeface="ＭＳ Ｐゴシック" charset="-128"/>
              </a:rPr>
              <a:t>ketubah</a:t>
            </a:r>
            <a:r>
              <a:rPr lang="en-US" i="1" dirty="0" smtClean="0">
                <a:ea typeface="ＭＳ Ｐゴシック" charset="-128"/>
                <a:cs typeface="ＭＳ Ｐゴシック" charset="-128"/>
              </a:rPr>
              <a:t>; </a:t>
            </a:r>
            <a:r>
              <a:rPr lang="en-US" dirty="0" smtClean="0">
                <a:ea typeface="ＭＳ Ｐゴシック" charset="-128"/>
                <a:cs typeface="ＭＳ Ｐゴシック" charset="-128"/>
              </a:rPr>
              <a:t>the groom covers the bride’s face before the ceremony.</a:t>
            </a:r>
          </a:p>
          <a:p>
            <a:endParaRPr lang="en-US" dirty="0" smtClean="0">
              <a:ea typeface="ＭＳ Ｐゴシック" charset="-128"/>
              <a:cs typeface="ＭＳ Ｐゴシック" charset="-128"/>
            </a:endParaRPr>
          </a:p>
          <a:p>
            <a:r>
              <a:rPr lang="en-US" dirty="0" smtClean="0">
                <a:solidFill>
                  <a:srgbClr val="FFFF00"/>
                </a:solidFill>
                <a:ea typeface="ＭＳ Ｐゴシック" charset="-128"/>
                <a:cs typeface="ＭＳ Ｐゴシック" charset="-128"/>
              </a:rPr>
              <a:t>Reform</a:t>
            </a:r>
            <a:r>
              <a:rPr lang="en-US" dirty="0" smtClean="0">
                <a:ea typeface="ＭＳ Ｐゴシック" charset="-128"/>
                <a:cs typeface="ＭＳ Ｐゴシック" charset="-128"/>
              </a:rPr>
              <a:t>: both the groom and the bride exchange rings and promises; groom does not cover the bride’s face before the ceremony. </a:t>
            </a:r>
          </a:p>
          <a:p>
            <a:endParaRPr lang="en-US" dirty="0"/>
          </a:p>
        </p:txBody>
      </p:sp>
    </p:spTree>
    <p:extLst>
      <p:ext uri="{BB962C8B-B14F-4D97-AF65-F5344CB8AC3E}">
        <p14:creationId xmlns:p14="http://schemas.microsoft.com/office/powerpoint/2010/main" val="16782368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is marriage important in Jewish Culture?</a:t>
            </a:r>
            <a:endParaRPr lang="en-US" dirty="0"/>
          </a:p>
        </p:txBody>
      </p:sp>
      <p:sp>
        <p:nvSpPr>
          <p:cNvPr id="3" name="Content Placeholder 2"/>
          <p:cNvSpPr>
            <a:spLocks noGrp="1"/>
          </p:cNvSpPr>
          <p:nvPr>
            <p:ph sz="half" idx="1"/>
          </p:nvPr>
        </p:nvSpPr>
        <p:spPr>
          <a:xfrm>
            <a:off x="1486348" y="2288691"/>
            <a:ext cx="8400361" cy="4293824"/>
          </a:xfrm>
        </p:spPr>
        <p:txBody>
          <a:bodyPr>
            <a:normAutofit/>
          </a:bodyPr>
          <a:lstStyle/>
          <a:p>
            <a:r>
              <a:rPr lang="en-GB" sz="2400" dirty="0" smtClean="0"/>
              <a:t>1) Marriage (</a:t>
            </a:r>
            <a:r>
              <a:rPr lang="en-GB" sz="2400" i="1" dirty="0" err="1" smtClean="0"/>
              <a:t>kiddushim</a:t>
            </a:r>
            <a:r>
              <a:rPr lang="en-GB" sz="2400" dirty="0" smtClean="0"/>
              <a:t>)  is considered to bring the home and the family together – home and family are thought to be great blessings</a:t>
            </a:r>
          </a:p>
          <a:p>
            <a:endParaRPr lang="en-GB" sz="2400" dirty="0"/>
          </a:p>
          <a:p>
            <a:r>
              <a:rPr lang="en-US" sz="2400" dirty="0" smtClean="0"/>
              <a:t>‘A </a:t>
            </a:r>
            <a:r>
              <a:rPr lang="en-US" sz="2400" dirty="0"/>
              <a:t>man without a woman is doomed to an existence without joy, without blessing, without experiencing life’s true goodness, without Torah, without protection and without peace</a:t>
            </a:r>
            <a:r>
              <a:rPr lang="en-US" sz="2400" dirty="0" smtClean="0"/>
              <a:t>.’ (Talmud, </a:t>
            </a:r>
            <a:r>
              <a:rPr lang="en-US" sz="2400" i="1" dirty="0" err="1" smtClean="0"/>
              <a:t>Yevamot</a:t>
            </a:r>
            <a:r>
              <a:rPr lang="en-US" sz="2400" dirty="0" smtClean="0"/>
              <a:t> 62b)</a:t>
            </a:r>
            <a:endParaRPr lang="en-US" sz="2400" dirty="0"/>
          </a:p>
        </p:txBody>
      </p:sp>
    </p:spTree>
    <p:extLst>
      <p:ext uri="{BB962C8B-B14F-4D97-AF65-F5344CB8AC3E}">
        <p14:creationId xmlns:p14="http://schemas.microsoft.com/office/powerpoint/2010/main" val="26424898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marriage important in Jewish Culture?</a:t>
            </a:r>
            <a:endParaRPr lang="en-US" dirty="0"/>
          </a:p>
        </p:txBody>
      </p:sp>
      <p:sp>
        <p:nvSpPr>
          <p:cNvPr id="3" name="Content Placeholder 2"/>
          <p:cNvSpPr>
            <a:spLocks noGrp="1"/>
          </p:cNvSpPr>
          <p:nvPr>
            <p:ph sz="half" idx="1"/>
          </p:nvPr>
        </p:nvSpPr>
        <p:spPr>
          <a:xfrm>
            <a:off x="1601993" y="2159598"/>
            <a:ext cx="8686800" cy="4877717"/>
          </a:xfrm>
        </p:spPr>
        <p:txBody>
          <a:bodyPr>
            <a:normAutofit/>
          </a:bodyPr>
          <a:lstStyle/>
          <a:p>
            <a:r>
              <a:rPr lang="en-GB" sz="2000" dirty="0" smtClean="0"/>
              <a:t>2) Marriage is instructed in the Torah </a:t>
            </a:r>
            <a:endParaRPr lang="en-US" sz="2000" dirty="0" smtClean="0"/>
          </a:p>
          <a:p>
            <a:pPr marL="0" indent="0">
              <a:buNone/>
            </a:pPr>
            <a:endParaRPr lang="en-US" sz="2000" dirty="0" smtClean="0"/>
          </a:p>
          <a:p>
            <a:pPr marL="0" indent="0">
              <a:buNone/>
            </a:pPr>
            <a:r>
              <a:rPr lang="en-US" sz="2000" dirty="0" smtClean="0"/>
              <a:t>‘A </a:t>
            </a:r>
            <a:r>
              <a:rPr lang="en-US" sz="2000" dirty="0"/>
              <a:t>man will leave his father and mother and be united to his wife, and they will become one flesh</a:t>
            </a:r>
            <a:r>
              <a:rPr lang="en-US" sz="2000" dirty="0" smtClean="0"/>
              <a:t>.’ </a:t>
            </a:r>
          </a:p>
          <a:p>
            <a:pPr marL="0" indent="0">
              <a:buNone/>
            </a:pPr>
            <a:r>
              <a:rPr lang="en-US" sz="2000" dirty="0" smtClean="0"/>
              <a:t>(Genesis 2:24)</a:t>
            </a:r>
          </a:p>
          <a:p>
            <a:pPr marL="0" indent="0">
              <a:buNone/>
            </a:pPr>
            <a:endParaRPr lang="en-US" sz="2000" dirty="0" smtClean="0"/>
          </a:p>
          <a:p>
            <a:pPr marL="0" indent="0">
              <a:buNone/>
            </a:pPr>
            <a:r>
              <a:rPr lang="en-GB" sz="2000" dirty="0" smtClean="0"/>
              <a:t>Midrash Commentary – </a:t>
            </a:r>
          </a:p>
          <a:p>
            <a:pPr marL="0" indent="0">
              <a:buNone/>
            </a:pPr>
            <a:r>
              <a:rPr lang="en-US" sz="2000" dirty="0" smtClean="0"/>
              <a:t>‘God </a:t>
            </a:r>
            <a:r>
              <a:rPr lang="en-US" sz="2000" dirty="0"/>
              <a:t>created the first human being half male, half female. He then separated the two parts to form a man and a woman</a:t>
            </a:r>
            <a:r>
              <a:rPr lang="en-US" sz="2000" dirty="0" smtClean="0"/>
              <a:t>.’</a:t>
            </a:r>
            <a:endParaRPr lang="en-GB" sz="2000" dirty="0"/>
          </a:p>
        </p:txBody>
      </p:sp>
    </p:spTree>
    <p:extLst>
      <p:ext uri="{BB962C8B-B14F-4D97-AF65-F5344CB8AC3E}">
        <p14:creationId xmlns:p14="http://schemas.microsoft.com/office/powerpoint/2010/main" val="227288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marriage important in Jewish Culture?</a:t>
            </a:r>
            <a:endParaRPr lang="en-US" dirty="0"/>
          </a:p>
        </p:txBody>
      </p:sp>
      <p:sp>
        <p:nvSpPr>
          <p:cNvPr id="3" name="Content Placeholder 2"/>
          <p:cNvSpPr>
            <a:spLocks noGrp="1"/>
          </p:cNvSpPr>
          <p:nvPr>
            <p:ph sz="half" idx="1"/>
          </p:nvPr>
        </p:nvSpPr>
        <p:spPr>
          <a:xfrm>
            <a:off x="561248" y="1922931"/>
            <a:ext cx="7893586" cy="4337892"/>
          </a:xfrm>
        </p:spPr>
        <p:txBody>
          <a:bodyPr/>
          <a:lstStyle/>
          <a:p>
            <a:pPr marL="0" indent="0">
              <a:buNone/>
            </a:pPr>
            <a:r>
              <a:rPr lang="en-GB" dirty="0" smtClean="0"/>
              <a:t>3) The </a:t>
            </a:r>
            <a:r>
              <a:rPr lang="en-GB" i="1" dirty="0" err="1" smtClean="0"/>
              <a:t>ketubah</a:t>
            </a:r>
            <a:r>
              <a:rPr lang="en-GB" dirty="0" smtClean="0"/>
              <a:t> (marriage contract) outlines the grooms responsibilities to his wife. </a:t>
            </a:r>
          </a:p>
          <a:p>
            <a:pPr marL="0" indent="0">
              <a:buNone/>
            </a:pPr>
            <a:endParaRPr lang="en-GB" dirty="0"/>
          </a:p>
          <a:p>
            <a:pPr marL="0" indent="0">
              <a:buNone/>
            </a:pPr>
            <a:r>
              <a:rPr lang="en-GB" dirty="0" smtClean="0"/>
              <a:t> </a:t>
            </a:r>
            <a:endParaRPr lang="en-US"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3827" y="2624769"/>
            <a:ext cx="3979843" cy="3979843"/>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2272" y="2624769"/>
            <a:ext cx="4025125" cy="3979843"/>
          </a:xfrm>
          <a:prstGeom prst="rect">
            <a:avLst/>
          </a:prstGeom>
        </p:spPr>
      </p:pic>
    </p:spTree>
    <p:extLst>
      <p:ext uri="{BB962C8B-B14F-4D97-AF65-F5344CB8AC3E}">
        <p14:creationId xmlns:p14="http://schemas.microsoft.com/office/powerpoint/2010/main" val="33856555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742665" y="1017799"/>
            <a:ext cx="8787626" cy="5184698"/>
          </a:xfrm>
        </p:spPr>
      </p:pic>
    </p:spTree>
    <p:extLst>
      <p:ext uri="{BB962C8B-B14F-4D97-AF65-F5344CB8AC3E}">
        <p14:creationId xmlns:p14="http://schemas.microsoft.com/office/powerpoint/2010/main" val="38664921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is marriage important in Jewish Culture?</a:t>
            </a:r>
            <a:endParaRPr lang="en-US" dirty="0"/>
          </a:p>
        </p:txBody>
      </p:sp>
      <p:sp>
        <p:nvSpPr>
          <p:cNvPr id="3" name="Content Placeholder 2"/>
          <p:cNvSpPr>
            <a:spLocks noGrp="1"/>
          </p:cNvSpPr>
          <p:nvPr>
            <p:ph sz="half" idx="1"/>
          </p:nvPr>
        </p:nvSpPr>
        <p:spPr>
          <a:xfrm>
            <a:off x="677516" y="1935762"/>
            <a:ext cx="9000781" cy="5042970"/>
          </a:xfrm>
        </p:spPr>
        <p:txBody>
          <a:bodyPr>
            <a:normAutofit/>
          </a:bodyPr>
          <a:lstStyle/>
          <a:p>
            <a:pPr marL="0" indent="0">
              <a:buNone/>
            </a:pPr>
            <a:r>
              <a:rPr lang="en-GB" sz="2000" dirty="0" smtClean="0"/>
              <a:t>4) Importance of two Jewish people marrying one another (Orthodox communities) and avoiding intermarriage as set out in Deuteronomy.</a:t>
            </a:r>
          </a:p>
          <a:p>
            <a:pPr marL="0" indent="0">
              <a:buNone/>
            </a:pPr>
            <a:endParaRPr lang="en-GB" sz="2000" dirty="0" smtClean="0"/>
          </a:p>
          <a:p>
            <a:pPr marL="0" indent="0">
              <a:buNone/>
            </a:pPr>
            <a:r>
              <a:rPr lang="en-US" sz="2000" dirty="0" smtClean="0"/>
              <a:t>‘Do </a:t>
            </a:r>
            <a:r>
              <a:rPr lang="en-US" sz="2000" dirty="0"/>
              <a:t>not intermarry with them. Do not give your daughters to their sons or take their daughters for your sons, for they will turn your sons away from following me to serve other gods, and the Lord’s anger will burn against you and will quickly destroy </a:t>
            </a:r>
            <a:r>
              <a:rPr lang="en-US" sz="2000" dirty="0" smtClean="0"/>
              <a:t>you. </a:t>
            </a:r>
            <a:r>
              <a:rPr lang="en-US" sz="2000" b="1" dirty="0" smtClean="0"/>
              <a:t>Deuteronomy 7:3-4’</a:t>
            </a:r>
            <a:endParaRPr lang="en-US" sz="2000" dirty="0"/>
          </a:p>
          <a:p>
            <a:pPr marL="0" indent="0">
              <a:buNone/>
            </a:pPr>
            <a:endParaRPr lang="en-GB" dirty="0" smtClean="0"/>
          </a:p>
          <a:p>
            <a:pPr marL="0" indent="0">
              <a:buNone/>
            </a:pPr>
            <a:endParaRPr lang="en-GB" sz="1200" dirty="0" smtClean="0"/>
          </a:p>
          <a:p>
            <a:pPr marL="0" indent="0">
              <a:buNone/>
            </a:pPr>
            <a:r>
              <a:rPr lang="en-GB" sz="1200" dirty="0"/>
              <a:t>Christine E. Hayes, </a:t>
            </a:r>
            <a:r>
              <a:rPr lang="en-GB" sz="1200" i="1" dirty="0"/>
              <a:t>Gentile Impurities and Jewish Identities: Intermarriage and Conversion from the Bible to the Talmud </a:t>
            </a:r>
            <a:r>
              <a:rPr lang="en-GB" sz="1200" dirty="0"/>
              <a:t>(Oxford: Oxford University Press, 2002). </a:t>
            </a:r>
          </a:p>
          <a:p>
            <a:pPr marL="0" indent="0">
              <a:buNone/>
            </a:pPr>
            <a:r>
              <a:rPr lang="en-GB" sz="1200" dirty="0"/>
              <a:t>http://www.oxfordscholarship.com/view/10.1093/0195151208.001.0001/acprof-9780195151206-chapter-1</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27506310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sp>
        <p:nvSpPr>
          <p:cNvPr id="3" name="Content Placeholder 2"/>
          <p:cNvSpPr>
            <a:spLocks noGrp="1"/>
          </p:cNvSpPr>
          <p:nvPr>
            <p:ph sz="half" idx="1"/>
          </p:nvPr>
        </p:nvSpPr>
        <p:spPr>
          <a:xfrm>
            <a:off x="1066800" y="2484790"/>
            <a:ext cx="4038600" cy="4525963"/>
          </a:xfrm>
        </p:spPr>
        <p:txBody>
          <a:bodyPr>
            <a:normAutofit fontScale="92500" lnSpcReduction="10000"/>
          </a:bodyPr>
          <a:lstStyle/>
          <a:p>
            <a:pPr>
              <a:buNone/>
            </a:pPr>
            <a:r>
              <a:rPr lang="en-US" dirty="0" smtClean="0">
                <a:solidFill>
                  <a:srgbClr val="29FFFF"/>
                </a:solidFill>
                <a:ea typeface="ＭＳ Ｐゴシック" charset="-128"/>
                <a:cs typeface="ＭＳ Ｐゴシック" charset="-128"/>
              </a:rPr>
              <a:t>	‘Suppose a man enters into marriage with a woman, but she does not please him because he finds something objectionable about her, and so he writes her a certificate of divorce (</a:t>
            </a:r>
            <a:r>
              <a:rPr lang="en-US" i="1" dirty="0" smtClean="0">
                <a:solidFill>
                  <a:srgbClr val="29FFFF"/>
                </a:solidFill>
                <a:ea typeface="ＭＳ Ｐゴシック" charset="-128"/>
                <a:cs typeface="ＭＳ Ｐゴシック" charset="-128"/>
              </a:rPr>
              <a:t>get</a:t>
            </a:r>
            <a:r>
              <a:rPr lang="en-US" dirty="0" smtClean="0">
                <a:solidFill>
                  <a:srgbClr val="29FFFF"/>
                </a:solidFill>
                <a:ea typeface="ＭＳ Ｐゴシック" charset="-128"/>
                <a:cs typeface="ＭＳ Ｐゴシック" charset="-128"/>
              </a:rPr>
              <a:t>), puts it in her hand, and sends her out of his house’ (Deut. 24:1)</a:t>
            </a:r>
            <a:endParaRPr lang="en-US" dirty="0"/>
          </a:p>
        </p:txBody>
      </p:sp>
      <p:sp>
        <p:nvSpPr>
          <p:cNvPr id="4" name="Content Placeholder 3"/>
          <p:cNvSpPr>
            <a:spLocks noGrp="1"/>
          </p:cNvSpPr>
          <p:nvPr>
            <p:ph sz="half" idx="2"/>
          </p:nvPr>
        </p:nvSpPr>
        <p:spPr>
          <a:xfrm>
            <a:off x="5931666" y="1600200"/>
            <a:ext cx="4279135" cy="4921786"/>
          </a:xfrm>
        </p:spPr>
        <p:txBody>
          <a:bodyPr>
            <a:normAutofit fontScale="92500" lnSpcReduction="10000"/>
          </a:bodyPr>
          <a:lstStyle/>
          <a:p>
            <a:r>
              <a:rPr lang="en-US" dirty="0" smtClean="0">
                <a:ea typeface="ＭＳ Ｐゴシック" charset="-128"/>
                <a:cs typeface="ＭＳ Ｐゴシック" charset="-128"/>
              </a:rPr>
              <a:t>The power of divorce rests with the husband.</a:t>
            </a:r>
          </a:p>
          <a:p>
            <a:r>
              <a:rPr lang="en-US" dirty="0" smtClean="0">
                <a:ea typeface="ＭＳ Ｐゴシック" charset="-128"/>
                <a:cs typeface="ＭＳ Ｐゴシック" charset="-128"/>
              </a:rPr>
              <a:t>What is the meaning of the term ‘objectionable’?</a:t>
            </a:r>
          </a:p>
          <a:p>
            <a:pPr lvl="1">
              <a:buNone/>
            </a:pPr>
            <a:r>
              <a:rPr lang="en-US" dirty="0" smtClean="0">
                <a:solidFill>
                  <a:srgbClr val="CCFFCC"/>
                </a:solidFill>
                <a:ea typeface="ＭＳ Ｐゴシック" charset="-128"/>
                <a:cs typeface="ＭＳ Ｐゴシック" charset="-128"/>
              </a:rPr>
              <a:t>School of </a:t>
            </a:r>
            <a:r>
              <a:rPr lang="en-US" dirty="0" err="1" smtClean="0">
                <a:solidFill>
                  <a:srgbClr val="CCFFCC"/>
                </a:solidFill>
                <a:ea typeface="ＭＳ Ｐゴシック" charset="-128"/>
                <a:cs typeface="ＭＳ Ｐゴシック" charset="-128"/>
              </a:rPr>
              <a:t>Shammai</a:t>
            </a:r>
            <a:r>
              <a:rPr lang="en-US" dirty="0" smtClean="0">
                <a:solidFill>
                  <a:srgbClr val="CCFFCC"/>
                </a:solidFill>
                <a:ea typeface="ＭＳ Ｐゴシック" charset="-128"/>
                <a:cs typeface="ＭＳ Ｐゴシック" charset="-128"/>
              </a:rPr>
              <a:t>: </a:t>
            </a:r>
            <a:r>
              <a:rPr lang="en-US" dirty="0" err="1" smtClean="0">
                <a:solidFill>
                  <a:srgbClr val="CCFFCC"/>
                </a:solidFill>
                <a:ea typeface="ＭＳ Ｐゴシック" charset="-128"/>
                <a:cs typeface="ＭＳ Ｐゴシック" charset="-128"/>
              </a:rPr>
              <a:t>unchastity</a:t>
            </a:r>
            <a:endParaRPr lang="en-US" dirty="0" smtClean="0">
              <a:solidFill>
                <a:srgbClr val="CCFFCC"/>
              </a:solidFill>
              <a:ea typeface="ＭＳ Ｐゴシック" charset="-128"/>
              <a:cs typeface="ＭＳ Ｐゴシック" charset="-128"/>
            </a:endParaRPr>
          </a:p>
          <a:p>
            <a:pPr lvl="1">
              <a:buNone/>
            </a:pPr>
            <a:r>
              <a:rPr lang="en-US" dirty="0" smtClean="0">
                <a:solidFill>
                  <a:srgbClr val="CCFFCC"/>
                </a:solidFill>
                <a:ea typeface="ＭＳ Ｐゴシック" charset="-128"/>
                <a:cs typeface="ＭＳ Ｐゴシック" charset="-128"/>
              </a:rPr>
              <a:t>School of Hillel: wider application (even if a meal was burnt).</a:t>
            </a:r>
          </a:p>
          <a:p>
            <a:pPr lvl="1">
              <a:buNone/>
            </a:pPr>
            <a:endParaRPr lang="en-US" sz="2595" dirty="0">
              <a:solidFill>
                <a:srgbClr val="CCFFCC"/>
              </a:solidFill>
              <a:ea typeface="ＭＳ Ｐゴシック" charset="-128"/>
              <a:cs typeface="ＭＳ Ｐゴシック" charset="-128"/>
            </a:endParaRPr>
          </a:p>
          <a:p>
            <a:pPr lvl="1">
              <a:buNone/>
            </a:pPr>
            <a:r>
              <a:rPr lang="en-US" sz="2595" dirty="0">
                <a:solidFill>
                  <a:srgbClr val="FFFF00"/>
                </a:solidFill>
                <a:ea typeface="ＭＳ Ｐゴシック" charset="-128"/>
                <a:cs typeface="ＭＳ Ｐゴシック" charset="-128"/>
              </a:rPr>
              <a:t>Divorce is not allowed if: </a:t>
            </a:r>
          </a:p>
          <a:p>
            <a:pPr lvl="1">
              <a:buNone/>
            </a:pPr>
            <a:r>
              <a:rPr lang="en-US" sz="2595" dirty="0">
                <a:solidFill>
                  <a:srgbClr val="FFFF00"/>
                </a:solidFill>
                <a:ea typeface="ＭＳ Ｐゴシック" charset="-128"/>
                <a:cs typeface="ＭＳ Ｐゴシック" charset="-128"/>
              </a:rPr>
              <a:t>a) a man’s false claim that he had not married a virgin was disproved;</a:t>
            </a:r>
          </a:p>
          <a:p>
            <a:pPr lvl="1">
              <a:buNone/>
            </a:pPr>
            <a:r>
              <a:rPr lang="en-US" sz="2595" dirty="0" err="1">
                <a:solidFill>
                  <a:srgbClr val="FFFF00"/>
                </a:solidFill>
                <a:ea typeface="ＭＳ Ｐゴシック" charset="-128"/>
                <a:cs typeface="ＭＳ Ｐゴシック" charset="-128"/>
              </a:rPr>
              <a:t>b</a:t>
            </a:r>
            <a:r>
              <a:rPr lang="en-US" sz="2595" dirty="0">
                <a:solidFill>
                  <a:srgbClr val="FFFF00"/>
                </a:solidFill>
                <a:ea typeface="ＭＳ Ｐゴシック" charset="-128"/>
                <a:cs typeface="ＭＳ Ｐゴシック" charset="-128"/>
              </a:rPr>
              <a:t>) A man raped a virgin whom he later married (e.g., Deut. 22:28-29).</a:t>
            </a:r>
          </a:p>
          <a:p>
            <a:pPr lvl="1">
              <a:buNone/>
            </a:pPr>
            <a:endParaRPr lang="en-US" dirty="0" smtClean="0">
              <a:ea typeface="ＭＳ Ｐゴシック" charset="-128"/>
              <a:cs typeface="ＭＳ Ｐゴシック" charset="-128"/>
            </a:endParaRPr>
          </a:p>
          <a:p>
            <a:endParaRPr lang="en-US" dirty="0"/>
          </a:p>
        </p:txBody>
      </p:sp>
    </p:spTree>
    <p:extLst>
      <p:ext uri="{BB962C8B-B14F-4D97-AF65-F5344CB8AC3E}">
        <p14:creationId xmlns:p14="http://schemas.microsoft.com/office/powerpoint/2010/main" val="35306671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sp>
        <p:nvSpPr>
          <p:cNvPr id="3" name="Content Placeholder 2"/>
          <p:cNvSpPr>
            <a:spLocks noGrp="1"/>
          </p:cNvSpPr>
          <p:nvPr>
            <p:ph sz="half" idx="1"/>
          </p:nvPr>
        </p:nvSpPr>
        <p:spPr>
          <a:xfrm>
            <a:off x="1843490" y="1600200"/>
            <a:ext cx="4176311" cy="4668398"/>
          </a:xfrm>
        </p:spPr>
        <p:txBody>
          <a:bodyPr>
            <a:normAutofit/>
          </a:bodyPr>
          <a:lstStyle/>
          <a:p>
            <a:r>
              <a:rPr lang="en-US" dirty="0" smtClean="0">
                <a:solidFill>
                  <a:srgbClr val="29FFFF"/>
                </a:solidFill>
                <a:ea typeface="ＭＳ Ｐゴシック" charset="-128"/>
                <a:cs typeface="ＭＳ Ｐゴシック" charset="-128"/>
              </a:rPr>
              <a:t>The bill of divorce (</a:t>
            </a:r>
            <a:r>
              <a:rPr lang="en-US" i="1" dirty="0" smtClean="0">
                <a:solidFill>
                  <a:srgbClr val="29FFFF"/>
                </a:solidFill>
                <a:ea typeface="ＭＳ Ｐゴシック" charset="-128"/>
                <a:cs typeface="ＭＳ Ｐゴシック" charset="-128"/>
              </a:rPr>
              <a:t>get</a:t>
            </a:r>
            <a:r>
              <a:rPr lang="en-US" dirty="0" smtClean="0">
                <a:solidFill>
                  <a:srgbClr val="29FFFF"/>
                </a:solidFill>
                <a:ea typeface="ＭＳ Ｐゴシック" charset="-128"/>
                <a:cs typeface="ＭＳ Ｐゴシック" charset="-128"/>
              </a:rPr>
              <a:t>) is drawn up by a scribe and presented in the presence of witnesses. </a:t>
            </a:r>
          </a:p>
          <a:p>
            <a:r>
              <a:rPr lang="en-US" dirty="0" smtClean="0">
                <a:solidFill>
                  <a:srgbClr val="29FFFF"/>
                </a:solidFill>
                <a:ea typeface="ＭＳ Ｐゴシック" charset="-128"/>
                <a:cs typeface="ＭＳ Ｐゴシック" charset="-128"/>
              </a:rPr>
              <a:t>After it has been given to the wife, it is retained by the rabbi (who cuts it </a:t>
            </a:r>
            <a:r>
              <a:rPr lang="en-US" dirty="0" err="1" smtClean="0">
                <a:solidFill>
                  <a:srgbClr val="29FFFF"/>
                </a:solidFill>
                <a:ea typeface="ＭＳ Ｐゴシック" charset="-128"/>
                <a:cs typeface="ＭＳ Ｐゴシック" charset="-128"/>
              </a:rPr>
              <a:t>criss</a:t>
            </a:r>
            <a:r>
              <a:rPr lang="en-US" dirty="0" smtClean="0">
                <a:solidFill>
                  <a:srgbClr val="29FFFF"/>
                </a:solidFill>
                <a:ea typeface="ＭＳ Ｐゴシック" charset="-128"/>
                <a:cs typeface="ＭＳ Ｐゴシック" charset="-128"/>
              </a:rPr>
              <a:t>-cross to prevent it being used the second time).</a:t>
            </a:r>
          </a:p>
          <a:p>
            <a:r>
              <a:rPr lang="en-US" dirty="0" smtClean="0">
                <a:solidFill>
                  <a:srgbClr val="29FFFF"/>
                </a:solidFill>
                <a:ea typeface="ＭＳ Ｐゴシック" charset="-128"/>
                <a:cs typeface="ＭＳ Ｐゴシック" charset="-128"/>
              </a:rPr>
              <a:t>The wife is only permitted to remarry after 90 days.</a:t>
            </a:r>
          </a:p>
          <a:p>
            <a:r>
              <a:rPr lang="en-US" dirty="0" smtClean="0">
                <a:solidFill>
                  <a:srgbClr val="29FFFF"/>
                </a:solidFill>
                <a:ea typeface="ＭＳ Ｐゴシック" charset="-128"/>
                <a:cs typeface="ＭＳ Ｐゴシック" charset="-128"/>
              </a:rPr>
              <a:t>Jewish law stipulates that a woman’s consent to divorce is not required, but this is disputed in many circles.</a:t>
            </a:r>
            <a:endParaRPr lang="en-US" dirty="0"/>
          </a:p>
        </p:txBody>
      </p:sp>
      <p:sp>
        <p:nvSpPr>
          <p:cNvPr id="4" name="Content Placeholder 3"/>
          <p:cNvSpPr>
            <a:spLocks noGrp="1"/>
          </p:cNvSpPr>
          <p:nvPr>
            <p:ph sz="half" idx="2"/>
          </p:nvPr>
        </p:nvSpPr>
        <p:spPr/>
        <p:txBody>
          <a:bodyPr>
            <a:normAutofit/>
          </a:bodyPr>
          <a:lstStyle/>
          <a:p>
            <a:endParaRPr lang="en-US" dirty="0" smtClean="0">
              <a:ea typeface="ＭＳ Ｐゴシック" charset="-128"/>
              <a:cs typeface="ＭＳ Ｐゴシック" charset="-128"/>
            </a:endParaRPr>
          </a:p>
          <a:p>
            <a:endParaRPr lang="en-US" dirty="0"/>
          </a:p>
        </p:txBody>
      </p:sp>
      <p:pic>
        <p:nvPicPr>
          <p:cNvPr id="5" name="Picture 4" descr="GetTex.gif"/>
          <p:cNvPicPr>
            <a:picLocks noChangeAspect="1"/>
          </p:cNvPicPr>
          <p:nvPr/>
        </p:nvPicPr>
        <p:blipFill>
          <a:blip r:embed="rId2"/>
          <a:stretch>
            <a:fillRect/>
          </a:stretch>
        </p:blipFill>
        <p:spPr>
          <a:xfrm>
            <a:off x="6180138" y="1417638"/>
            <a:ext cx="4030662" cy="5258413"/>
          </a:xfrm>
          <a:prstGeom prst="rect">
            <a:avLst/>
          </a:prstGeom>
        </p:spPr>
      </p:pic>
    </p:spTree>
    <p:extLst>
      <p:ext uri="{BB962C8B-B14F-4D97-AF65-F5344CB8AC3E}">
        <p14:creationId xmlns:p14="http://schemas.microsoft.com/office/powerpoint/2010/main" val="19209858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Divorce</a:t>
            </a:r>
            <a:endParaRPr lang="en-US" dirty="0"/>
          </a:p>
        </p:txBody>
      </p:sp>
      <p:sp>
        <p:nvSpPr>
          <p:cNvPr id="4" name="Content Placeholder 3"/>
          <p:cNvSpPr>
            <a:spLocks noGrp="1"/>
          </p:cNvSpPr>
          <p:nvPr>
            <p:ph sz="half" idx="2"/>
          </p:nvPr>
        </p:nvSpPr>
        <p:spPr/>
        <p:txBody>
          <a:bodyPr>
            <a:normAutofit fontScale="92500"/>
          </a:bodyPr>
          <a:lstStyle/>
          <a:p>
            <a:r>
              <a:rPr lang="en-US" dirty="0" smtClean="0">
                <a:solidFill>
                  <a:srgbClr val="FFFF00"/>
                </a:solidFill>
                <a:ea typeface="ＭＳ Ｐゴシック" charset="-128"/>
                <a:cs typeface="ＭＳ Ｐゴシック" charset="-128"/>
              </a:rPr>
              <a:t>Orthodox: </a:t>
            </a:r>
            <a:r>
              <a:rPr lang="en-US" dirty="0" smtClean="0">
                <a:ea typeface="ＭＳ Ｐゴシック" charset="-128"/>
                <a:cs typeface="ＭＳ Ｐゴシック" charset="-128"/>
              </a:rPr>
              <a:t>a woman whose husband refuses to grant her a divorce, or has disappeared or died, is known as the </a:t>
            </a:r>
            <a:r>
              <a:rPr lang="en-US" i="1" dirty="0" smtClean="0">
                <a:ea typeface="ＭＳ Ｐゴシック" charset="-128"/>
                <a:cs typeface="ＭＳ Ｐゴシック" charset="-128"/>
              </a:rPr>
              <a:t>agunah</a:t>
            </a:r>
            <a:r>
              <a:rPr lang="en-US" dirty="0" smtClean="0">
                <a:ea typeface="ＭＳ Ｐゴシック" charset="-128"/>
                <a:cs typeface="ＭＳ Ｐゴシック" charset="-128"/>
              </a:rPr>
              <a:t> (‘chained woman’). She is not free to remarry, although some steps are now taken because of legal processes available in certain countries.</a:t>
            </a:r>
          </a:p>
          <a:p>
            <a:r>
              <a:rPr lang="en-US" dirty="0" smtClean="0">
                <a:solidFill>
                  <a:srgbClr val="FFFF00"/>
                </a:solidFill>
                <a:ea typeface="ＭＳ Ｐゴシック" charset="-128"/>
                <a:cs typeface="ＭＳ Ｐゴシック" charset="-128"/>
              </a:rPr>
              <a:t>Conservative: </a:t>
            </a:r>
            <a:r>
              <a:rPr lang="en-US" dirty="0" smtClean="0">
                <a:ea typeface="ＭＳ Ｐゴシック" charset="-128"/>
                <a:cs typeface="ＭＳ Ｐゴシック" charset="-128"/>
              </a:rPr>
              <a:t>closely follows the </a:t>
            </a:r>
            <a:r>
              <a:rPr lang="en-US" i="1" dirty="0" smtClean="0">
                <a:ea typeface="ＭＳ Ｐゴシック" charset="-128"/>
                <a:cs typeface="ＭＳ Ｐゴシック" charset="-128"/>
              </a:rPr>
              <a:t>halakhah</a:t>
            </a:r>
            <a:r>
              <a:rPr lang="en-US" dirty="0" smtClean="0">
                <a:ea typeface="ＭＳ Ｐゴシック" charset="-128"/>
                <a:cs typeface="ＭＳ Ｐゴシック" charset="-128"/>
              </a:rPr>
              <a:t> on divorce, but has found ways to deal with the </a:t>
            </a:r>
            <a:r>
              <a:rPr lang="en-US" i="1" dirty="0" err="1" smtClean="0">
                <a:ea typeface="ＭＳ Ｐゴシック" charset="-128"/>
                <a:cs typeface="ＭＳ Ｐゴシック" charset="-128"/>
              </a:rPr>
              <a:t>agunah</a:t>
            </a:r>
            <a:r>
              <a:rPr lang="en-US" i="1" dirty="0" smtClean="0">
                <a:ea typeface="ＭＳ Ｐゴシック" charset="-128"/>
                <a:cs typeface="ＭＳ Ｐゴシック" charset="-128"/>
              </a:rPr>
              <a:t> </a:t>
            </a:r>
            <a:r>
              <a:rPr lang="en-US" dirty="0" smtClean="0">
                <a:ea typeface="ＭＳ Ｐゴシック" charset="-128"/>
                <a:cs typeface="ＭＳ Ｐゴシック" charset="-128"/>
              </a:rPr>
              <a:t> through the annulment of a marriage.</a:t>
            </a:r>
          </a:p>
          <a:p>
            <a:r>
              <a:rPr lang="en-US" dirty="0" smtClean="0">
                <a:solidFill>
                  <a:srgbClr val="FFFF00"/>
                </a:solidFill>
                <a:ea typeface="ＭＳ Ｐゴシック" charset="-128"/>
                <a:cs typeface="ＭＳ Ｐゴシック" charset="-128"/>
              </a:rPr>
              <a:t>Reform: </a:t>
            </a:r>
            <a:r>
              <a:rPr lang="en-US" dirty="0" smtClean="0">
                <a:ea typeface="ＭＳ Ｐゴシック" charset="-128"/>
                <a:cs typeface="ＭＳ Ｐゴシック" charset="-128"/>
              </a:rPr>
              <a:t>civil divorce is sufficient for remarriage.</a:t>
            </a:r>
          </a:p>
          <a:p>
            <a:endParaRPr lang="en-US" dirty="0" smtClean="0">
              <a:ea typeface="ＭＳ Ｐゴシック" charset="-128"/>
              <a:cs typeface="ＭＳ Ｐゴシック" charset="-128"/>
            </a:endParaRPr>
          </a:p>
          <a:p>
            <a:endParaRPr lang="en-US" dirty="0"/>
          </a:p>
        </p:txBody>
      </p:sp>
      <p:sp>
        <p:nvSpPr>
          <p:cNvPr id="3" name="Content Placeholder 2"/>
          <p:cNvSpPr>
            <a:spLocks noGrp="1"/>
          </p:cNvSpPr>
          <p:nvPr>
            <p:ph sz="half" idx="1"/>
          </p:nvPr>
        </p:nvSpPr>
        <p:spPr/>
        <p:txBody>
          <a:bodyPr/>
          <a:lstStyle/>
          <a:p>
            <a:endParaRPr lang="en-GB" dirty="0" smtClean="0"/>
          </a:p>
          <a:p>
            <a:pPr marL="0" indent="0">
              <a:buNone/>
            </a:pPr>
            <a:endParaRPr lang="en-GB"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24423" y="2441448"/>
            <a:ext cx="4497257" cy="2698354"/>
          </a:xfrm>
          <a:prstGeom prst="rect">
            <a:avLst/>
          </a:prstGeom>
        </p:spPr>
      </p:pic>
    </p:spTree>
    <p:extLst>
      <p:ext uri="{BB962C8B-B14F-4D97-AF65-F5344CB8AC3E}">
        <p14:creationId xmlns:p14="http://schemas.microsoft.com/office/powerpoint/2010/main" val="8605578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Help</a:t>
            </a:r>
            <a:endParaRPr lang="en-GB" dirty="0"/>
          </a:p>
        </p:txBody>
      </p:sp>
      <p:sp>
        <p:nvSpPr>
          <p:cNvPr id="3" name="Content Placeholder 2"/>
          <p:cNvSpPr>
            <a:spLocks noGrp="1"/>
          </p:cNvSpPr>
          <p:nvPr>
            <p:ph sz="half" idx="1"/>
          </p:nvPr>
        </p:nvSpPr>
        <p:spPr>
          <a:xfrm>
            <a:off x="1142104" y="2425850"/>
            <a:ext cx="4754880" cy="3749040"/>
          </a:xfrm>
        </p:spPr>
        <p:txBody>
          <a:bodyPr>
            <a:normAutofit/>
          </a:bodyPr>
          <a:lstStyle/>
          <a:p>
            <a:r>
              <a:rPr lang="en-GB" sz="2800" dirty="0" smtClean="0"/>
              <a:t>Poster Presentation Guidelines </a:t>
            </a:r>
          </a:p>
          <a:p>
            <a:r>
              <a:rPr lang="en-GB" sz="2800" dirty="0" smtClean="0"/>
              <a:t>Poster Examples</a:t>
            </a:r>
          </a:p>
          <a:p>
            <a:r>
              <a:rPr lang="en-GB" sz="2800" dirty="0" smtClean="0"/>
              <a:t>Poster Format Blank</a:t>
            </a:r>
          </a:p>
          <a:p>
            <a:r>
              <a:rPr lang="en-GB" sz="2800" dirty="0" smtClean="0"/>
              <a:t>Poster Marking Criteria </a:t>
            </a:r>
            <a:endParaRPr lang="en-GB" sz="2800" dirty="0"/>
          </a:p>
        </p:txBody>
      </p:sp>
    </p:spTree>
    <p:extLst>
      <p:ext uri="{BB962C8B-B14F-4D97-AF65-F5344CB8AC3E}">
        <p14:creationId xmlns:p14="http://schemas.microsoft.com/office/powerpoint/2010/main" val="5254385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373545"/>
      </a:dk2>
      <a:lt2>
        <a:srgbClr val="BCD0E0"/>
      </a:lt2>
      <a:accent1>
        <a:srgbClr val="3494BA"/>
      </a:accent1>
      <a:accent2>
        <a:srgbClr val="58B6C0"/>
      </a:accent2>
      <a:accent3>
        <a:srgbClr val="75BDA7"/>
      </a:accent3>
      <a:accent4>
        <a:srgbClr val="7A8C8E"/>
      </a:accent4>
      <a:accent5>
        <a:srgbClr val="84ACB6"/>
      </a:accent5>
      <a:accent6>
        <a:srgbClr val="6793CD"/>
      </a:accent6>
      <a:hlink>
        <a:srgbClr val="6B9F25"/>
      </a:hlink>
      <a:folHlink>
        <a:srgbClr val="9F6715"/>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docProps/app.xml><?xml version="1.0" encoding="utf-8"?>
<Properties xmlns="http://schemas.openxmlformats.org/officeDocument/2006/extended-properties" xmlns:vt="http://schemas.openxmlformats.org/officeDocument/2006/docPropsVTypes">
  <Template>TM03457510[[fn=Savon]]</Template>
  <TotalTime>168</TotalTime>
  <Words>1316</Words>
  <Application>Microsoft Office PowerPoint</Application>
  <PresentationFormat>Widescreen</PresentationFormat>
  <Paragraphs>148</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ＭＳ Ｐゴシック</vt:lpstr>
      <vt:lpstr>Arial</vt:lpstr>
      <vt:lpstr>Century Gothic</vt:lpstr>
      <vt:lpstr>Wingdings</vt:lpstr>
      <vt:lpstr>Savon</vt:lpstr>
      <vt:lpstr>THE TEMPLE AND TOPIC OF MARRIAGE IN JUDAISM </vt:lpstr>
      <vt:lpstr>Second Temple Judaism</vt:lpstr>
      <vt:lpstr>Alexander the Great and the Conquest of Palestine</vt:lpstr>
      <vt:lpstr>Alexander’s Empire</vt:lpstr>
      <vt:lpstr>The Maccabean Revolt </vt:lpstr>
      <vt:lpstr>Rededication of the Temple</vt:lpstr>
      <vt:lpstr>Roman Rule  and Herod the Great</vt:lpstr>
      <vt:lpstr>PowerPoint Presentation</vt:lpstr>
      <vt:lpstr>Role of the Temple</vt:lpstr>
      <vt:lpstr>Jewish Response to  Roman Rule</vt:lpstr>
      <vt:lpstr>Siege and Destruction of Jerusalem </vt:lpstr>
      <vt:lpstr>Destruction of the Second Temple (70 CE)</vt:lpstr>
      <vt:lpstr>PowerPoint Presentation</vt:lpstr>
      <vt:lpstr>Second Temple Judaism:  Unity and Diversity</vt:lpstr>
      <vt:lpstr>Diversity in Second Temple Judaism</vt:lpstr>
      <vt:lpstr>Jewish Responses to Crisis</vt:lpstr>
      <vt:lpstr>Jewish Responses to Crisis</vt:lpstr>
      <vt:lpstr>Impact of Events in 70 CE</vt:lpstr>
      <vt:lpstr>In order to help with your assessment preparation, we are moving forward slightly to review the marriage / divorce laws in Judaism </vt:lpstr>
      <vt:lpstr>Ancient Jewish Marriage Customs</vt:lpstr>
      <vt:lpstr>Modern Jewish Movements</vt:lpstr>
      <vt:lpstr>Marriage Ceremonies</vt:lpstr>
      <vt:lpstr>Marriage Ceremonies</vt:lpstr>
      <vt:lpstr>Why is marriage important in Jewish Culture?</vt:lpstr>
      <vt:lpstr>Why is marriage important in Jewish Culture?</vt:lpstr>
      <vt:lpstr>Why is marriage important in Jewish Culture?</vt:lpstr>
      <vt:lpstr>PowerPoint Presentation</vt:lpstr>
      <vt:lpstr>Why is marriage important in Jewish Culture?</vt:lpstr>
      <vt:lpstr>Divorce</vt:lpstr>
      <vt:lpstr>Divorce</vt:lpstr>
      <vt:lpstr>Divorce</vt:lpstr>
      <vt:lpstr>Assessment Help</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9</cp:revision>
  <dcterms:created xsi:type="dcterms:W3CDTF">2018-10-24T16:02:40Z</dcterms:created>
  <dcterms:modified xsi:type="dcterms:W3CDTF">2018-10-25T12:30:03Z</dcterms:modified>
</cp:coreProperties>
</file>