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00" r:id="rId2"/>
    <p:sldId id="256" r:id="rId3"/>
    <p:sldId id="258" r:id="rId4"/>
    <p:sldId id="257" r:id="rId5"/>
    <p:sldId id="272" r:id="rId6"/>
    <p:sldId id="267" r:id="rId7"/>
    <p:sldId id="268" r:id="rId8"/>
    <p:sldId id="260" r:id="rId9"/>
    <p:sldId id="266" r:id="rId10"/>
    <p:sldId id="261" r:id="rId11"/>
    <p:sldId id="269" r:id="rId12"/>
    <p:sldId id="270" r:id="rId13"/>
    <p:sldId id="265" r:id="rId14"/>
    <p:sldId id="262" r:id="rId15"/>
    <p:sldId id="263" r:id="rId16"/>
    <p:sldId id="264" r:id="rId17"/>
    <p:sldId id="271" r:id="rId18"/>
    <p:sldId id="273" r:id="rId19"/>
    <p:sldId id="274" r:id="rId20"/>
    <p:sldId id="275" r:id="rId21"/>
    <p:sldId id="276" r:id="rId22"/>
    <p:sldId id="277" r:id="rId23"/>
    <p:sldId id="278" r:id="rId24"/>
    <p:sldId id="279" r:id="rId25"/>
    <p:sldId id="280" r:id="rId26"/>
    <p:sldId id="281" r:id="rId27"/>
    <p:sldId id="296" r:id="rId28"/>
    <p:sldId id="297" r:id="rId29"/>
    <p:sldId id="299" r:id="rId30"/>
    <p:sldId id="282" r:id="rId31"/>
    <p:sldId id="283" r:id="rId32"/>
    <p:sldId id="284" r:id="rId33"/>
    <p:sldId id="285" r:id="rId34"/>
    <p:sldId id="301" r:id="rId35"/>
    <p:sldId id="293" r:id="rId36"/>
    <p:sldId id="292" r:id="rId37"/>
    <p:sldId id="295" r:id="rId38"/>
    <p:sldId id="304" r:id="rId39"/>
    <p:sldId id="303" r:id="rId40"/>
    <p:sldId id="305" r:id="rId41"/>
    <p:sldId id="306" r:id="rId42"/>
    <p:sldId id="308" r:id="rId43"/>
    <p:sldId id="309" r:id="rId44"/>
    <p:sldId id="310" r:id="rId45"/>
    <p:sldId id="311" r:id="rId46"/>
    <p:sldId id="286" r:id="rId47"/>
    <p:sldId id="291" r:id="rId48"/>
    <p:sldId id="294"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7" d="100"/>
          <a:sy n="97" d="100"/>
        </p:scale>
        <p:origin x="968" y="6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Bowen" userId="c345053a-4abb-4e43-8ff7-c21186a2fa29" providerId="ADAL" clId="{64BAC9B0-6148-4447-A5ED-F9D1011B0F41}"/>
    <pc:docChg chg="modSld">
      <pc:chgData name="Sian Bowen" userId="c345053a-4abb-4e43-8ff7-c21186a2fa29" providerId="ADAL" clId="{64BAC9B0-6148-4447-A5ED-F9D1011B0F41}" dt="2025-10-28T14:17:14.266" v="4" actId="20577"/>
      <pc:docMkLst>
        <pc:docMk/>
      </pc:docMkLst>
      <pc:sldChg chg="modSp mod">
        <pc:chgData name="Sian Bowen" userId="c345053a-4abb-4e43-8ff7-c21186a2fa29" providerId="ADAL" clId="{64BAC9B0-6148-4447-A5ED-F9D1011B0F41}" dt="2025-10-28T14:17:14.266" v="4" actId="20577"/>
        <pc:sldMkLst>
          <pc:docMk/>
          <pc:sldMk cId="1925723629" sldId="267"/>
        </pc:sldMkLst>
        <pc:spChg chg="mod">
          <ac:chgData name="Sian Bowen" userId="c345053a-4abb-4e43-8ff7-c21186a2fa29" providerId="ADAL" clId="{64BAC9B0-6148-4447-A5ED-F9D1011B0F41}" dt="2025-10-28T14:17:14.266" v="4" actId="20577"/>
          <ac:spMkLst>
            <pc:docMk/>
            <pc:sldMk cId="1925723629" sldId="267"/>
            <ac:spMk id="3" creationId="{00000000-0000-0000-0000-000000000000}"/>
          </ac:spMkLst>
        </pc:spChg>
      </pc:sldChg>
      <pc:sldChg chg="modSp mod">
        <pc:chgData name="Sian Bowen" userId="c345053a-4abb-4e43-8ff7-c21186a2fa29" providerId="ADAL" clId="{64BAC9B0-6148-4447-A5ED-F9D1011B0F41}" dt="2025-10-28T14:17:00.949" v="1" actId="20577"/>
        <pc:sldMkLst>
          <pc:docMk/>
          <pc:sldMk cId="2284986539" sldId="272"/>
        </pc:sldMkLst>
        <pc:spChg chg="mod">
          <ac:chgData name="Sian Bowen" userId="c345053a-4abb-4e43-8ff7-c21186a2fa29" providerId="ADAL" clId="{64BAC9B0-6148-4447-A5ED-F9D1011B0F41}" dt="2025-10-28T14:17:00.949" v="1" actId="20577"/>
          <ac:spMkLst>
            <pc:docMk/>
            <pc:sldMk cId="2284986539" sldId="272"/>
            <ac:spMk id="4" creationId="{00000000-0000-0000-0000-000000000000}"/>
          </ac:spMkLst>
        </pc:spChg>
      </pc:sldChg>
    </pc:docChg>
  </pc:docChgLst>
  <pc:docChgLst>
    <pc:chgData name="Sian Bowen" userId="c345053a-4abb-4e43-8ff7-c21186a2fa29" providerId="ADAL" clId="{296E6122-9881-4490-9480-2EB73977427E}"/>
    <pc:docChg chg="undo custSel addSld delSld modSld sldOrd">
      <pc:chgData name="Sian Bowen" userId="c345053a-4abb-4e43-8ff7-c21186a2fa29" providerId="ADAL" clId="{296E6122-9881-4490-9480-2EB73977427E}" dt="2025-09-11T15:44:46.675" v="1055" actId="20577"/>
      <pc:docMkLst>
        <pc:docMk/>
      </pc:docMkLst>
      <pc:sldChg chg="modSp mod">
        <pc:chgData name="Sian Bowen" userId="c345053a-4abb-4e43-8ff7-c21186a2fa29" providerId="ADAL" clId="{296E6122-9881-4490-9480-2EB73977427E}" dt="2025-09-11T14:13:23.040" v="91" actId="20577"/>
        <pc:sldMkLst>
          <pc:docMk/>
          <pc:sldMk cId="2900545213" sldId="257"/>
        </pc:sldMkLst>
      </pc:sldChg>
      <pc:sldChg chg="modSp mod">
        <pc:chgData name="Sian Bowen" userId="c345053a-4abb-4e43-8ff7-c21186a2fa29" providerId="ADAL" clId="{296E6122-9881-4490-9480-2EB73977427E}" dt="2025-09-11T14:11:31.973" v="53" actId="20577"/>
        <pc:sldMkLst>
          <pc:docMk/>
          <pc:sldMk cId="1935921688" sldId="258"/>
        </pc:sldMkLst>
      </pc:sldChg>
      <pc:sldChg chg="modSp mod">
        <pc:chgData name="Sian Bowen" userId="c345053a-4abb-4e43-8ff7-c21186a2fa29" providerId="ADAL" clId="{296E6122-9881-4490-9480-2EB73977427E}" dt="2025-09-11T14:19:43.656" v="141" actId="313"/>
        <pc:sldMkLst>
          <pc:docMk/>
          <pc:sldMk cId="309616381" sldId="260"/>
        </pc:sldMkLst>
      </pc:sldChg>
      <pc:sldChg chg="modSp mod">
        <pc:chgData name="Sian Bowen" userId="c345053a-4abb-4e43-8ff7-c21186a2fa29" providerId="ADAL" clId="{296E6122-9881-4490-9480-2EB73977427E}" dt="2025-09-11T14:23:20.468" v="202" actId="20577"/>
        <pc:sldMkLst>
          <pc:docMk/>
          <pc:sldMk cId="3665022867" sldId="261"/>
        </pc:sldMkLst>
      </pc:sldChg>
      <pc:sldChg chg="modSp mod">
        <pc:chgData name="Sian Bowen" userId="c345053a-4abb-4e43-8ff7-c21186a2fa29" providerId="ADAL" clId="{296E6122-9881-4490-9480-2EB73977427E}" dt="2025-09-11T14:36:23.150" v="210" actId="20577"/>
        <pc:sldMkLst>
          <pc:docMk/>
          <pc:sldMk cId="923062127" sldId="263"/>
        </pc:sldMkLst>
      </pc:sldChg>
      <pc:sldChg chg="modSp mod">
        <pc:chgData name="Sian Bowen" userId="c345053a-4abb-4e43-8ff7-c21186a2fa29" providerId="ADAL" clId="{296E6122-9881-4490-9480-2EB73977427E}" dt="2025-09-11T14:17:07.164" v="140" actId="27636"/>
        <pc:sldMkLst>
          <pc:docMk/>
          <pc:sldMk cId="1925723629" sldId="267"/>
        </pc:sldMkLst>
      </pc:sldChg>
      <pc:sldChg chg="modSp mod">
        <pc:chgData name="Sian Bowen" userId="c345053a-4abb-4e43-8ff7-c21186a2fa29" providerId="ADAL" clId="{296E6122-9881-4490-9480-2EB73977427E}" dt="2025-09-11T14:27:57.443" v="206" actId="27636"/>
        <pc:sldMkLst>
          <pc:docMk/>
          <pc:sldMk cId="48231428" sldId="269"/>
        </pc:sldMkLst>
      </pc:sldChg>
      <pc:sldChg chg="modSp mod">
        <pc:chgData name="Sian Bowen" userId="c345053a-4abb-4e43-8ff7-c21186a2fa29" providerId="ADAL" clId="{296E6122-9881-4490-9480-2EB73977427E}" dt="2025-09-11T14:38:28.376" v="256" actId="20577"/>
        <pc:sldMkLst>
          <pc:docMk/>
          <pc:sldMk cId="3685642695" sldId="273"/>
        </pc:sldMkLst>
      </pc:sldChg>
      <pc:sldChg chg="modSp mod">
        <pc:chgData name="Sian Bowen" userId="c345053a-4abb-4e43-8ff7-c21186a2fa29" providerId="ADAL" clId="{296E6122-9881-4490-9480-2EB73977427E}" dt="2025-09-11T14:47:01.978" v="257" actId="20577"/>
        <pc:sldMkLst>
          <pc:docMk/>
          <pc:sldMk cId="420570455" sldId="278"/>
        </pc:sldMkLst>
      </pc:sldChg>
      <pc:sldChg chg="modSp mod">
        <pc:chgData name="Sian Bowen" userId="c345053a-4abb-4e43-8ff7-c21186a2fa29" providerId="ADAL" clId="{296E6122-9881-4490-9480-2EB73977427E}" dt="2025-09-11T15:01:46.750" v="274" actId="20577"/>
        <pc:sldMkLst>
          <pc:docMk/>
          <pc:sldMk cId="1283590227" sldId="279"/>
        </pc:sldMkLst>
      </pc:sldChg>
      <pc:sldChg chg="addSp delSp modSp mod">
        <pc:chgData name="Sian Bowen" userId="c345053a-4abb-4e43-8ff7-c21186a2fa29" providerId="ADAL" clId="{296E6122-9881-4490-9480-2EB73977427E}" dt="2025-09-11T15:04:14.819" v="294" actId="20577"/>
        <pc:sldMkLst>
          <pc:docMk/>
          <pc:sldMk cId="317613059" sldId="281"/>
        </pc:sldMkLst>
      </pc:sldChg>
      <pc:sldChg chg="modSp mod">
        <pc:chgData name="Sian Bowen" userId="c345053a-4abb-4e43-8ff7-c21186a2fa29" providerId="ADAL" clId="{296E6122-9881-4490-9480-2EB73977427E}" dt="2025-09-11T15:06:04.424" v="301" actId="5793"/>
        <pc:sldMkLst>
          <pc:docMk/>
          <pc:sldMk cId="2795955225" sldId="282"/>
        </pc:sldMkLst>
      </pc:sldChg>
      <pc:sldChg chg="modSp mod">
        <pc:chgData name="Sian Bowen" userId="c345053a-4abb-4e43-8ff7-c21186a2fa29" providerId="ADAL" clId="{296E6122-9881-4490-9480-2EB73977427E}" dt="2025-09-11T15:06:23.471" v="319" actId="20577"/>
        <pc:sldMkLst>
          <pc:docMk/>
          <pc:sldMk cId="2979884181" sldId="284"/>
        </pc:sldMkLst>
      </pc:sldChg>
      <pc:sldChg chg="modSp mod ord">
        <pc:chgData name="Sian Bowen" userId="c345053a-4abb-4e43-8ff7-c21186a2fa29" providerId="ADAL" clId="{296E6122-9881-4490-9480-2EB73977427E}" dt="2025-09-11T15:44:36.543" v="1051" actId="20577"/>
        <pc:sldMkLst>
          <pc:docMk/>
          <pc:sldMk cId="3492491572" sldId="286"/>
        </pc:sldMkLst>
      </pc:sldChg>
      <pc:sldChg chg="modSp mod ord">
        <pc:chgData name="Sian Bowen" userId="c345053a-4abb-4e43-8ff7-c21186a2fa29" providerId="ADAL" clId="{296E6122-9881-4490-9480-2EB73977427E}" dt="2025-09-11T15:44:41.213" v="1053" actId="20577"/>
        <pc:sldMkLst>
          <pc:docMk/>
          <pc:sldMk cId="1311509750" sldId="291"/>
        </pc:sldMkLst>
      </pc:sldChg>
      <pc:sldChg chg="modSp mod">
        <pc:chgData name="Sian Bowen" userId="c345053a-4abb-4e43-8ff7-c21186a2fa29" providerId="ADAL" clId="{296E6122-9881-4490-9480-2EB73977427E}" dt="2025-09-11T15:12:10.655" v="392" actId="20577"/>
        <pc:sldMkLst>
          <pc:docMk/>
          <pc:sldMk cId="2539911804" sldId="292"/>
        </pc:sldMkLst>
      </pc:sldChg>
      <pc:sldChg chg="modSp mod">
        <pc:chgData name="Sian Bowen" userId="c345053a-4abb-4e43-8ff7-c21186a2fa29" providerId="ADAL" clId="{296E6122-9881-4490-9480-2EB73977427E}" dt="2025-09-11T15:11:12.202" v="385" actId="20577"/>
        <pc:sldMkLst>
          <pc:docMk/>
          <pc:sldMk cId="3386351335" sldId="293"/>
        </pc:sldMkLst>
      </pc:sldChg>
      <pc:sldChg chg="modSp mod ord">
        <pc:chgData name="Sian Bowen" userId="c345053a-4abb-4e43-8ff7-c21186a2fa29" providerId="ADAL" clId="{296E6122-9881-4490-9480-2EB73977427E}" dt="2025-09-11T15:44:46.675" v="1055" actId="20577"/>
        <pc:sldMkLst>
          <pc:docMk/>
          <pc:sldMk cId="3527645770" sldId="294"/>
        </pc:sldMkLst>
      </pc:sldChg>
      <pc:sldChg chg="modSp mod">
        <pc:chgData name="Sian Bowen" userId="c345053a-4abb-4e43-8ff7-c21186a2fa29" providerId="ADAL" clId="{296E6122-9881-4490-9480-2EB73977427E}" dt="2025-09-11T15:17:08.440" v="449" actId="27636"/>
        <pc:sldMkLst>
          <pc:docMk/>
          <pc:sldMk cId="3396411406" sldId="295"/>
        </pc:sldMkLst>
      </pc:sldChg>
      <pc:sldChg chg="modSp mod">
        <pc:chgData name="Sian Bowen" userId="c345053a-4abb-4e43-8ff7-c21186a2fa29" providerId="ADAL" clId="{296E6122-9881-4490-9480-2EB73977427E}" dt="2025-09-11T15:05:16.525" v="296" actId="20577"/>
        <pc:sldMkLst>
          <pc:docMk/>
          <pc:sldMk cId="3425547284" sldId="296"/>
        </pc:sldMkLst>
      </pc:sldChg>
      <pc:sldChg chg="modSp mod">
        <pc:chgData name="Sian Bowen" userId="c345053a-4abb-4e43-8ff7-c21186a2fa29" providerId="ADAL" clId="{296E6122-9881-4490-9480-2EB73977427E}" dt="2025-09-11T15:05:49.719" v="298" actId="313"/>
        <pc:sldMkLst>
          <pc:docMk/>
          <pc:sldMk cId="274534046" sldId="299"/>
        </pc:sldMkLst>
      </pc:sldChg>
      <pc:sldChg chg="addSp delSp modSp new mod ord">
        <pc:chgData name="Sian Bowen" userId="c345053a-4abb-4e43-8ff7-c21186a2fa29" providerId="ADAL" clId="{296E6122-9881-4490-9480-2EB73977427E}" dt="2025-09-11T14:13:00.677" v="90" actId="1076"/>
        <pc:sldMkLst>
          <pc:docMk/>
          <pc:sldMk cId="404303470" sldId="300"/>
        </pc:sldMkLst>
      </pc:sldChg>
      <pc:sldChg chg="modSp new mod">
        <pc:chgData name="Sian Bowen" userId="c345053a-4abb-4e43-8ff7-c21186a2fa29" providerId="ADAL" clId="{296E6122-9881-4490-9480-2EB73977427E}" dt="2025-09-11T15:10:42.326" v="358" actId="20577"/>
        <pc:sldMkLst>
          <pc:docMk/>
          <pc:sldMk cId="1944141863" sldId="301"/>
        </pc:sldMkLst>
      </pc:sldChg>
      <pc:sldChg chg="addSp delSp modSp new del mod">
        <pc:chgData name="Sian Bowen" userId="c345053a-4abb-4e43-8ff7-c21186a2fa29" providerId="ADAL" clId="{296E6122-9881-4490-9480-2EB73977427E}" dt="2025-09-11T15:15:05.562" v="435" actId="47"/>
        <pc:sldMkLst>
          <pc:docMk/>
          <pc:sldMk cId="4291964924" sldId="302"/>
        </pc:sldMkLst>
      </pc:sldChg>
      <pc:sldChg chg="modSp new mod">
        <pc:chgData name="Sian Bowen" userId="c345053a-4abb-4e43-8ff7-c21186a2fa29" providerId="ADAL" clId="{296E6122-9881-4490-9480-2EB73977427E}" dt="2025-09-11T15:22:08.297" v="497" actId="255"/>
        <pc:sldMkLst>
          <pc:docMk/>
          <pc:sldMk cId="1987783642" sldId="303"/>
        </pc:sldMkLst>
      </pc:sldChg>
      <pc:sldChg chg="modSp new mod">
        <pc:chgData name="Sian Bowen" userId="c345053a-4abb-4e43-8ff7-c21186a2fa29" providerId="ADAL" clId="{296E6122-9881-4490-9480-2EB73977427E}" dt="2025-09-11T15:18:03.100" v="466" actId="3626"/>
        <pc:sldMkLst>
          <pc:docMk/>
          <pc:sldMk cId="900729193" sldId="304"/>
        </pc:sldMkLst>
      </pc:sldChg>
      <pc:sldChg chg="addSp delSp modSp new mod">
        <pc:chgData name="Sian Bowen" userId="c345053a-4abb-4e43-8ff7-c21186a2fa29" providerId="ADAL" clId="{296E6122-9881-4490-9480-2EB73977427E}" dt="2025-09-11T15:43:45.223" v="1045" actId="5793"/>
        <pc:sldMkLst>
          <pc:docMk/>
          <pc:sldMk cId="4012981606" sldId="305"/>
        </pc:sldMkLst>
      </pc:sldChg>
      <pc:sldChg chg="modSp new mod">
        <pc:chgData name="Sian Bowen" userId="c345053a-4abb-4e43-8ff7-c21186a2fa29" providerId="ADAL" clId="{296E6122-9881-4490-9480-2EB73977427E}" dt="2025-09-11T15:25:39.705" v="562" actId="20577"/>
        <pc:sldMkLst>
          <pc:docMk/>
          <pc:sldMk cId="361774362" sldId="306"/>
        </pc:sldMkLst>
      </pc:sldChg>
      <pc:sldChg chg="modSp new del mod">
        <pc:chgData name="Sian Bowen" userId="c345053a-4abb-4e43-8ff7-c21186a2fa29" providerId="ADAL" clId="{296E6122-9881-4490-9480-2EB73977427E}" dt="2025-09-11T15:28:49.006" v="775" actId="47"/>
        <pc:sldMkLst>
          <pc:docMk/>
          <pc:sldMk cId="4239998407" sldId="307"/>
        </pc:sldMkLst>
      </pc:sldChg>
      <pc:sldChg chg="addSp delSp modSp new mod">
        <pc:chgData name="Sian Bowen" userId="c345053a-4abb-4e43-8ff7-c21186a2fa29" providerId="ADAL" clId="{296E6122-9881-4490-9480-2EB73977427E}" dt="2025-09-11T15:30:49.264" v="806" actId="1076"/>
        <pc:sldMkLst>
          <pc:docMk/>
          <pc:sldMk cId="659369228" sldId="308"/>
        </pc:sldMkLst>
      </pc:sldChg>
      <pc:sldChg chg="addSp delSp modSp new mod">
        <pc:chgData name="Sian Bowen" userId="c345053a-4abb-4e43-8ff7-c21186a2fa29" providerId="ADAL" clId="{296E6122-9881-4490-9480-2EB73977427E}" dt="2025-09-11T15:37:02.901" v="954"/>
        <pc:sldMkLst>
          <pc:docMk/>
          <pc:sldMk cId="2937455040" sldId="309"/>
        </pc:sldMkLst>
      </pc:sldChg>
      <pc:sldChg chg="modSp new mod">
        <pc:chgData name="Sian Bowen" userId="c345053a-4abb-4e43-8ff7-c21186a2fa29" providerId="ADAL" clId="{296E6122-9881-4490-9480-2EB73977427E}" dt="2025-09-11T15:38:49.598" v="1017" actId="5793"/>
        <pc:sldMkLst>
          <pc:docMk/>
          <pc:sldMk cId="4075554240" sldId="310"/>
        </pc:sldMkLst>
      </pc:sldChg>
      <pc:sldChg chg="modSp new mod">
        <pc:chgData name="Sian Bowen" userId="c345053a-4abb-4e43-8ff7-c21186a2fa29" providerId="ADAL" clId="{296E6122-9881-4490-9480-2EB73977427E}" dt="2025-09-11T15:43:19.786" v="1042" actId="20577"/>
        <pc:sldMkLst>
          <pc:docMk/>
          <pc:sldMk cId="1653240016" sldId="31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12C600B-6A9C-4065-8E6E-71806A3C1CCE}" type="datetimeFigureOut">
              <a:rPr lang="en-GB" smtClean="0"/>
              <a:t>28/10/2025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2587468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12C600B-6A9C-4065-8E6E-71806A3C1CCE}" type="datetimeFigureOut">
              <a:rPr lang="en-GB" smtClean="0"/>
              <a:t>28/10/2025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3104001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2C600B-6A9C-4065-8E6E-71806A3C1CCE}" type="datetimeFigureOut">
              <a:rPr lang="en-GB" smtClean="0"/>
              <a:t>28/10/2025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1957847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12C600B-6A9C-4065-8E6E-71806A3C1CCE}" type="datetimeFigureOut">
              <a:rPr lang="en-GB" smtClean="0"/>
              <a:t>28/10/2025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79659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12C600B-6A9C-4065-8E6E-71806A3C1CCE}" type="datetimeFigureOut">
              <a:rPr lang="en-GB" smtClean="0"/>
              <a:t>28/10/2025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1162056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12C600B-6A9C-4065-8E6E-71806A3C1CCE}" type="datetimeFigureOut">
              <a:rPr lang="en-GB" smtClean="0"/>
              <a:t>28/10/2025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39782844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2C600B-6A9C-4065-8E6E-71806A3C1CCE}" type="datetimeFigureOut">
              <a:rPr lang="en-GB" smtClean="0"/>
              <a:t>28/10/2025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2540453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2C600B-6A9C-4065-8E6E-71806A3C1CCE}" type="datetimeFigureOut">
              <a:rPr lang="en-GB" smtClean="0"/>
              <a:t>28/10/2025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1290698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2C600B-6A9C-4065-8E6E-71806A3C1CCE}" type="datetimeFigureOut">
              <a:rPr lang="en-GB" smtClean="0"/>
              <a:t>28/10/2025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1068763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12C600B-6A9C-4065-8E6E-71806A3C1CCE}" type="datetimeFigureOut">
              <a:rPr lang="en-GB" smtClean="0"/>
              <a:t>28/10/2025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2346528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12C600B-6A9C-4065-8E6E-71806A3C1CCE}" type="datetimeFigureOut">
              <a:rPr lang="en-GB" smtClean="0"/>
              <a:t>28/10/2025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2854561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2C600B-6A9C-4065-8E6E-71806A3C1CCE}" type="datetimeFigureOut">
              <a:rPr lang="en-GB" smtClean="0"/>
              <a:t>28/10/2025</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554F23-A33A-4875-988F-A7373383D56F}" type="slidenum">
              <a:rPr lang="en-GB" smtClean="0"/>
              <a:t>‹#›</a:t>
            </a:fld>
            <a:endParaRPr lang="en-GB" dirty="0"/>
          </a:p>
        </p:txBody>
      </p:sp>
    </p:spTree>
    <p:extLst>
      <p:ext uri="{BB962C8B-B14F-4D97-AF65-F5344CB8AC3E}">
        <p14:creationId xmlns:p14="http://schemas.microsoft.com/office/powerpoint/2010/main" val="11577819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www.trialsjournal.com/content/pdf/1745-6215-13-68.pdf"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bbc.co.uk/news/health-39653672" TargetMode="External"/><Relationship Id="rId2" Type="http://schemas.openxmlformats.org/officeDocument/2006/relationships/hyperlink" Target="https://www.bbc.co.uk/sport/equestrian/articles/cqxzwgjzlj0o" TargetMode="External"/><Relationship Id="rId1" Type="http://schemas.openxmlformats.org/officeDocument/2006/relationships/slideLayout" Target="../slideLayouts/slideLayout2.xml"/><Relationship Id="rId4" Type="http://schemas.openxmlformats.org/officeDocument/2006/relationships/hyperlink" Target="https://www.uksport.gov.uk/resources/pregnancy-guidance"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thebms.org.uk/publications/consensus-statements/premature-ovarian-insufficiency/"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hyperlink" Target="https://www.nice.org.uk/guidance/ng23"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omeninsport.org/wp-content/uploads/2018/05/Menopause-report-PDF-final-1-2.pdf" TargetMode="External"/><Relationship Id="rId2" Type="http://schemas.openxmlformats.org/officeDocument/2006/relationships/hyperlink" Target="https://womeninsport.org/resource/menopause/?gad_source=1&amp;gad_campaignid=8300148452&amp;gclid=EAIaIQobChMIkMmdjYXRjwMV-J1QBh13sg-wEAAYASAAEgKagfD_BwE"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8C73F-9C2A-95F8-B1B6-E044D3B2CD9A}"/>
              </a:ext>
            </a:extLst>
          </p:cNvPr>
          <p:cNvSpPr>
            <a:spLocks noGrp="1"/>
          </p:cNvSpPr>
          <p:nvPr>
            <p:ph type="ctrTitle"/>
          </p:nvPr>
        </p:nvSpPr>
        <p:spPr>
          <a:xfrm>
            <a:off x="685800" y="764704"/>
            <a:ext cx="7772400" cy="1470025"/>
          </a:xfrm>
        </p:spPr>
        <p:txBody>
          <a:bodyPr/>
          <a:lstStyle/>
          <a:p>
            <a:r>
              <a:rPr lang="en-GB" dirty="0"/>
              <a:t>Pregnancy and female health</a:t>
            </a:r>
          </a:p>
        </p:txBody>
      </p:sp>
      <p:pic>
        <p:nvPicPr>
          <p:cNvPr id="1026" name="Picture 2" descr="How Pregnancy Affects a Lifetime of Health | American Physiological Society">
            <a:extLst>
              <a:ext uri="{FF2B5EF4-FFF2-40B4-BE49-F238E27FC236}">
                <a16:creationId xmlns:a16="http://schemas.microsoft.com/office/drawing/2014/main" id="{836E412F-C507-EC12-54E9-4E6E7A25B3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66571" y="2708920"/>
            <a:ext cx="5210858" cy="29302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303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404665"/>
            <a:ext cx="7772400" cy="720080"/>
          </a:xfrm>
        </p:spPr>
        <p:txBody>
          <a:bodyPr>
            <a:normAutofit fontScale="90000"/>
          </a:bodyPr>
          <a:lstStyle/>
          <a:p>
            <a:r>
              <a:rPr lang="en-GB" dirty="0"/>
              <a:t>Exercise and Pregnancy</a:t>
            </a:r>
          </a:p>
        </p:txBody>
      </p:sp>
      <p:pic>
        <p:nvPicPr>
          <p:cNvPr id="1026" name="Picture 2" descr="http://www.activemums.com/images/preg-dia.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1006979"/>
            <a:ext cx="5040560" cy="5611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727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Phases of Pregnancy</a:t>
            </a:r>
          </a:p>
        </p:txBody>
      </p:sp>
      <p:sp>
        <p:nvSpPr>
          <p:cNvPr id="3" name="Content Placeholder 2"/>
          <p:cNvSpPr>
            <a:spLocks noGrp="1"/>
          </p:cNvSpPr>
          <p:nvPr>
            <p:ph idx="1"/>
          </p:nvPr>
        </p:nvSpPr>
        <p:spPr/>
        <p:txBody>
          <a:bodyPr/>
          <a:lstStyle/>
          <a:p>
            <a:pPr marL="514350" indent="-514350">
              <a:lnSpc>
                <a:spcPct val="150000"/>
              </a:lnSpc>
              <a:buFont typeface="+mj-lt"/>
              <a:buAutoNum type="arabicPeriod"/>
            </a:pPr>
            <a:r>
              <a:rPr lang="en-GB" dirty="0"/>
              <a:t>Conception</a:t>
            </a:r>
          </a:p>
          <a:p>
            <a:pPr marL="514350" indent="-514350">
              <a:lnSpc>
                <a:spcPct val="150000"/>
              </a:lnSpc>
              <a:buFont typeface="+mj-lt"/>
              <a:buAutoNum type="arabicPeriod"/>
            </a:pPr>
            <a:r>
              <a:rPr lang="en-GB" dirty="0"/>
              <a:t>First Trimester 1-12 weeks</a:t>
            </a:r>
          </a:p>
          <a:p>
            <a:pPr marL="514350" indent="-514350">
              <a:lnSpc>
                <a:spcPct val="150000"/>
              </a:lnSpc>
              <a:buFont typeface="+mj-lt"/>
              <a:buAutoNum type="arabicPeriod"/>
            </a:pPr>
            <a:r>
              <a:rPr lang="en-GB" dirty="0"/>
              <a:t>Second Trimester 13-26 weeks</a:t>
            </a:r>
          </a:p>
          <a:p>
            <a:pPr marL="514350" indent="-514350">
              <a:lnSpc>
                <a:spcPct val="150000"/>
              </a:lnSpc>
              <a:buFont typeface="+mj-lt"/>
              <a:buAutoNum type="arabicPeriod"/>
            </a:pPr>
            <a:r>
              <a:rPr lang="en-GB" dirty="0"/>
              <a:t>Third Trimester 27-40 weeks</a:t>
            </a:r>
          </a:p>
          <a:p>
            <a:pPr marL="514350" indent="-514350">
              <a:lnSpc>
                <a:spcPct val="150000"/>
              </a:lnSpc>
              <a:buFont typeface="+mj-lt"/>
              <a:buAutoNum type="arabicPeriod"/>
            </a:pPr>
            <a:r>
              <a:rPr lang="en-GB" dirty="0"/>
              <a:t>Post natal</a:t>
            </a:r>
          </a:p>
        </p:txBody>
      </p:sp>
    </p:spTree>
    <p:extLst>
      <p:ext uri="{BB962C8B-B14F-4D97-AF65-F5344CB8AC3E}">
        <p14:creationId xmlns:p14="http://schemas.microsoft.com/office/powerpoint/2010/main" val="1935921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Exercise and Conception</a:t>
            </a:r>
          </a:p>
        </p:txBody>
      </p:sp>
      <p:sp>
        <p:nvSpPr>
          <p:cNvPr id="3" name="Content Placeholder 2"/>
          <p:cNvSpPr>
            <a:spLocks noGrp="1"/>
          </p:cNvSpPr>
          <p:nvPr>
            <p:ph idx="1"/>
          </p:nvPr>
        </p:nvSpPr>
        <p:spPr>
          <a:xfrm>
            <a:off x="457200" y="1052736"/>
            <a:ext cx="8229600" cy="5073427"/>
          </a:xfrm>
        </p:spPr>
        <p:txBody>
          <a:bodyPr>
            <a:normAutofit fontScale="85000" lnSpcReduction="10000"/>
          </a:bodyPr>
          <a:lstStyle/>
          <a:p>
            <a:pPr marL="0" indent="0">
              <a:buNone/>
            </a:pPr>
            <a:r>
              <a:rPr lang="en-GB" dirty="0">
                <a:solidFill>
                  <a:srgbClr val="FF0000"/>
                </a:solidFill>
              </a:rPr>
              <a:t>Everyone is different</a:t>
            </a:r>
          </a:p>
          <a:p>
            <a:endParaRPr lang="en-GB" dirty="0">
              <a:solidFill>
                <a:srgbClr val="FF0000"/>
              </a:solidFill>
            </a:endParaRPr>
          </a:p>
          <a:p>
            <a:r>
              <a:rPr lang="en-GB" dirty="0"/>
              <a:t>30 minutes per day is recommended</a:t>
            </a:r>
          </a:p>
          <a:p>
            <a:endParaRPr lang="en-GB" dirty="0">
              <a:solidFill>
                <a:srgbClr val="FF0000"/>
              </a:solidFill>
            </a:endParaRPr>
          </a:p>
          <a:p>
            <a:r>
              <a:rPr lang="en-GB" dirty="0"/>
              <a:t>If struggling to conceive then take 3 months off exercising. If no luck then exercise is not the issue!</a:t>
            </a:r>
          </a:p>
          <a:p>
            <a:endParaRPr lang="en-GB" dirty="0"/>
          </a:p>
          <a:p>
            <a:r>
              <a:rPr lang="en-GB" dirty="0"/>
              <a:t>Low Body fat reduces ovulation</a:t>
            </a:r>
          </a:p>
          <a:p>
            <a:endParaRPr lang="en-GB" dirty="0"/>
          </a:p>
          <a:p>
            <a:r>
              <a:rPr lang="en-GB" dirty="0"/>
              <a:t>Develop exercise that you can maintain throughout pregnancy</a:t>
            </a:r>
          </a:p>
          <a:p>
            <a:endParaRPr lang="en-GB" dirty="0"/>
          </a:p>
          <a:p>
            <a:endParaRPr lang="en-GB" dirty="0"/>
          </a:p>
        </p:txBody>
      </p:sp>
    </p:spTree>
    <p:extLst>
      <p:ext uri="{BB962C8B-B14F-4D97-AF65-F5344CB8AC3E}">
        <p14:creationId xmlns:p14="http://schemas.microsoft.com/office/powerpoint/2010/main" val="2900545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Exercise to avoid and Do when trying to conceive</a:t>
            </a:r>
          </a:p>
        </p:txBody>
      </p:sp>
      <p:sp>
        <p:nvSpPr>
          <p:cNvPr id="3" name="Content Placeholder 2"/>
          <p:cNvSpPr>
            <a:spLocks noGrp="1"/>
          </p:cNvSpPr>
          <p:nvPr>
            <p:ph sz="half" idx="1"/>
          </p:nvPr>
        </p:nvSpPr>
        <p:spPr/>
        <p:txBody>
          <a:bodyPr/>
          <a:lstStyle/>
          <a:p>
            <a:pPr marL="0" indent="0" algn="ctr">
              <a:buNone/>
            </a:pPr>
            <a:r>
              <a:rPr lang="en-GB" dirty="0">
                <a:solidFill>
                  <a:srgbClr val="FF0000"/>
                </a:solidFill>
              </a:rPr>
              <a:t>Avoid</a:t>
            </a:r>
          </a:p>
          <a:p>
            <a:endParaRPr lang="en-GB" dirty="0"/>
          </a:p>
          <a:p>
            <a:r>
              <a:rPr lang="en-GB" dirty="0"/>
              <a:t>Exercises that have the potential for falls or impacts.</a:t>
            </a:r>
          </a:p>
          <a:p>
            <a:r>
              <a:rPr lang="en-GB" dirty="0"/>
              <a:t>High duration exercise if body weight is low.</a:t>
            </a:r>
          </a:p>
          <a:p>
            <a:r>
              <a:rPr lang="en-GB" dirty="0"/>
              <a:t>Exercise that produces a thermal stress.</a:t>
            </a:r>
          </a:p>
          <a:p>
            <a:endParaRPr lang="en-GB" dirty="0"/>
          </a:p>
        </p:txBody>
      </p:sp>
      <p:sp>
        <p:nvSpPr>
          <p:cNvPr id="4" name="Content Placeholder 3"/>
          <p:cNvSpPr>
            <a:spLocks noGrp="1"/>
          </p:cNvSpPr>
          <p:nvPr>
            <p:ph sz="half" idx="2"/>
          </p:nvPr>
        </p:nvSpPr>
        <p:spPr/>
        <p:txBody>
          <a:bodyPr/>
          <a:lstStyle/>
          <a:p>
            <a:pPr marL="0" indent="0" algn="ctr">
              <a:buNone/>
            </a:pPr>
            <a:r>
              <a:rPr lang="en-GB" dirty="0">
                <a:solidFill>
                  <a:srgbClr val="0070C0"/>
                </a:solidFill>
              </a:rPr>
              <a:t>Participate in </a:t>
            </a:r>
          </a:p>
          <a:p>
            <a:pPr marL="0" indent="0" algn="ctr">
              <a:buNone/>
            </a:pPr>
            <a:endParaRPr lang="en-GB" dirty="0"/>
          </a:p>
          <a:p>
            <a:r>
              <a:rPr lang="en-GB" dirty="0"/>
              <a:t>Low impact exercise</a:t>
            </a:r>
          </a:p>
          <a:p>
            <a:r>
              <a:rPr lang="en-GB" dirty="0"/>
              <a:t>Exercise to train pelvic floor.</a:t>
            </a:r>
          </a:p>
          <a:p>
            <a:r>
              <a:rPr lang="en-GB" dirty="0"/>
              <a:t>Yoga / Pilates</a:t>
            </a:r>
          </a:p>
        </p:txBody>
      </p:sp>
    </p:spTree>
    <p:extLst>
      <p:ext uri="{BB962C8B-B14F-4D97-AF65-F5344CB8AC3E}">
        <p14:creationId xmlns:p14="http://schemas.microsoft.com/office/powerpoint/2010/main" val="22849865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Lifestyle Issues</a:t>
            </a:r>
          </a:p>
        </p:txBody>
      </p:sp>
      <p:sp>
        <p:nvSpPr>
          <p:cNvPr id="3" name="Content Placeholder 2"/>
          <p:cNvSpPr>
            <a:spLocks noGrp="1"/>
          </p:cNvSpPr>
          <p:nvPr>
            <p:ph idx="1"/>
          </p:nvPr>
        </p:nvSpPr>
        <p:spPr>
          <a:xfrm>
            <a:off x="251520" y="1600200"/>
            <a:ext cx="8892480" cy="4525963"/>
          </a:xfrm>
        </p:spPr>
        <p:txBody>
          <a:bodyPr>
            <a:normAutofit fontScale="70000" lnSpcReduction="20000"/>
          </a:bodyPr>
          <a:lstStyle/>
          <a:p>
            <a:pPr>
              <a:lnSpc>
                <a:spcPct val="150000"/>
              </a:lnSpc>
            </a:pPr>
            <a:r>
              <a:rPr lang="en-GB" dirty="0"/>
              <a:t>Cut out caffeine – 	</a:t>
            </a:r>
            <a:r>
              <a:rPr lang="en-GB" sz="1900" dirty="0">
                <a:solidFill>
                  <a:srgbClr val="0070C0"/>
                </a:solidFill>
              </a:rPr>
              <a:t>increased risk of endometriosis (inconsistent results) &amp; damage sperm</a:t>
            </a:r>
          </a:p>
          <a:p>
            <a:pPr>
              <a:lnSpc>
                <a:spcPct val="150000"/>
              </a:lnSpc>
            </a:pPr>
            <a:r>
              <a:rPr lang="en-GB" dirty="0"/>
              <a:t>Cut out alcohol – 	</a:t>
            </a:r>
            <a:r>
              <a:rPr lang="en-GB" sz="1900" dirty="0">
                <a:solidFill>
                  <a:srgbClr val="0070C0"/>
                </a:solidFill>
              </a:rPr>
              <a:t>impairs conception </a:t>
            </a:r>
            <a:endParaRPr lang="en-GB" dirty="0">
              <a:solidFill>
                <a:srgbClr val="0070C0"/>
              </a:solidFill>
            </a:endParaRPr>
          </a:p>
          <a:p>
            <a:pPr>
              <a:lnSpc>
                <a:spcPct val="150000"/>
              </a:lnSpc>
            </a:pPr>
            <a:r>
              <a:rPr lang="en-GB" dirty="0"/>
              <a:t>Stop smoking – 	</a:t>
            </a:r>
            <a:r>
              <a:rPr lang="en-GB" sz="1900" dirty="0">
                <a:solidFill>
                  <a:srgbClr val="0070C0"/>
                </a:solidFill>
              </a:rPr>
              <a:t>increase egg loss, affect sperm, increase on-set of menopause, 				damage DNA of eggs and sperm</a:t>
            </a:r>
          </a:p>
          <a:p>
            <a:pPr>
              <a:lnSpc>
                <a:spcPct val="150000"/>
              </a:lnSpc>
            </a:pPr>
            <a:r>
              <a:rPr lang="en-GB" dirty="0"/>
              <a:t>Don’t over exercise</a:t>
            </a:r>
          </a:p>
          <a:p>
            <a:pPr>
              <a:lnSpc>
                <a:spcPct val="150000"/>
              </a:lnSpc>
            </a:pPr>
            <a:r>
              <a:rPr lang="en-GB" dirty="0"/>
              <a:t>Aim for ideal body weight</a:t>
            </a:r>
          </a:p>
          <a:p>
            <a:pPr>
              <a:lnSpc>
                <a:spcPct val="150000"/>
              </a:lnSpc>
            </a:pPr>
            <a:r>
              <a:rPr lang="en-GB" dirty="0"/>
              <a:t>Reduce stress and depression</a:t>
            </a:r>
          </a:p>
          <a:p>
            <a:pPr>
              <a:lnSpc>
                <a:spcPct val="150000"/>
              </a:lnSpc>
            </a:pPr>
            <a:r>
              <a:rPr lang="en-GB" dirty="0"/>
              <a:t>Supplementation of Folic acid – </a:t>
            </a:r>
            <a:r>
              <a:rPr lang="en-GB" sz="2300" dirty="0">
                <a:solidFill>
                  <a:srgbClr val="0070C0"/>
                </a:solidFill>
              </a:rPr>
              <a:t>avoid neural tube defects, can you name any?</a:t>
            </a:r>
          </a:p>
        </p:txBody>
      </p:sp>
    </p:spTree>
    <p:extLst>
      <p:ext uri="{BB962C8B-B14F-4D97-AF65-F5344CB8AC3E}">
        <p14:creationId xmlns:p14="http://schemas.microsoft.com/office/powerpoint/2010/main" val="1925723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375" y="160338"/>
            <a:ext cx="8229600" cy="922114"/>
          </a:xfrm>
        </p:spPr>
        <p:txBody>
          <a:bodyPr/>
          <a:lstStyle/>
          <a:p>
            <a:r>
              <a:rPr lang="en-GB" dirty="0"/>
              <a:t>Foetal Development </a:t>
            </a:r>
          </a:p>
        </p:txBody>
      </p:sp>
      <p:sp>
        <p:nvSpPr>
          <p:cNvPr id="4" name="AutoShape 2" descr="Image result for foetal developmen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https://ccbbiology10.wikispaces.com/file/view/Stages_of_Pregnancy__Development_5.jpg/490017462/Stages_of_Pregnancy__Development_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1196752"/>
            <a:ext cx="5688632" cy="280831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hhs.muni.org/wic/images/fasdevelopmen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4005064"/>
            <a:ext cx="5328592"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28293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Benefits of Exercise During Pregnancy</a:t>
            </a:r>
          </a:p>
        </p:txBody>
      </p:sp>
      <p:sp>
        <p:nvSpPr>
          <p:cNvPr id="5" name="Content Placeholder 4"/>
          <p:cNvSpPr>
            <a:spLocks noGrp="1"/>
          </p:cNvSpPr>
          <p:nvPr>
            <p:ph idx="1"/>
          </p:nvPr>
        </p:nvSpPr>
        <p:spPr>
          <a:xfrm>
            <a:off x="457200" y="1268760"/>
            <a:ext cx="8229600" cy="4857403"/>
          </a:xfrm>
        </p:spPr>
        <p:txBody>
          <a:bodyPr>
            <a:normAutofit fontScale="55000" lnSpcReduction="20000"/>
          </a:bodyPr>
          <a:lstStyle/>
          <a:p>
            <a:pPr marL="0" indent="0" algn="ctr">
              <a:buNone/>
            </a:pPr>
            <a:r>
              <a:rPr lang="en-GB" u="sng" dirty="0">
                <a:solidFill>
                  <a:srgbClr val="0070C0"/>
                </a:solidFill>
              </a:rPr>
              <a:t>From 30 minutes Aerobic exercise Per day</a:t>
            </a:r>
          </a:p>
          <a:p>
            <a:endParaRPr lang="en-GB" dirty="0"/>
          </a:p>
          <a:p>
            <a:r>
              <a:rPr lang="en-GB" dirty="0"/>
              <a:t>Improved sleep patters</a:t>
            </a:r>
          </a:p>
          <a:p>
            <a:r>
              <a:rPr lang="en-GB" dirty="0"/>
              <a:t>Reduces swelling</a:t>
            </a:r>
          </a:p>
          <a:p>
            <a:r>
              <a:rPr lang="en-GB" dirty="0"/>
              <a:t>Reduced incidence of backache</a:t>
            </a:r>
          </a:p>
          <a:p>
            <a:r>
              <a:rPr lang="en-GB" dirty="0"/>
              <a:t>Easier delivery</a:t>
            </a:r>
          </a:p>
          <a:p>
            <a:r>
              <a:rPr lang="en-GB" dirty="0"/>
              <a:t>More energetic</a:t>
            </a:r>
          </a:p>
          <a:p>
            <a:pPr lvl="0" fontAlgn="base"/>
            <a:r>
              <a:rPr lang="en-GB" dirty="0"/>
              <a:t>improve the body's use of oxygen</a:t>
            </a:r>
          </a:p>
          <a:p>
            <a:pPr lvl="0" fontAlgn="base"/>
            <a:r>
              <a:rPr lang="en-GB" dirty="0"/>
              <a:t>improve the supply of oxygen to the foetus</a:t>
            </a:r>
          </a:p>
          <a:p>
            <a:pPr lvl="0" fontAlgn="base"/>
            <a:r>
              <a:rPr lang="en-GB" dirty="0"/>
              <a:t>prevent problems like haemorrhoids, fluid retention, and varicose veins</a:t>
            </a:r>
          </a:p>
          <a:p>
            <a:pPr lvl="0" fontAlgn="base"/>
            <a:r>
              <a:rPr lang="en-GB" dirty="0"/>
              <a:t>increase muscle strength and tone, which can prevent back pain and ease labour</a:t>
            </a:r>
          </a:p>
          <a:p>
            <a:pPr lvl="0" fontAlgn="base"/>
            <a:r>
              <a:rPr lang="en-GB" dirty="0"/>
              <a:t>improve blood sugar control and reduce the risk of gestational diabetes</a:t>
            </a:r>
          </a:p>
          <a:p>
            <a:pPr lvl="0" fontAlgn="base"/>
            <a:r>
              <a:rPr lang="en-GB" dirty="0"/>
              <a:t>burn calories</a:t>
            </a:r>
          </a:p>
          <a:p>
            <a:pPr lvl="0" fontAlgn="base"/>
            <a:r>
              <a:rPr lang="en-GB" dirty="0"/>
              <a:t>improve sleep</a:t>
            </a:r>
          </a:p>
          <a:p>
            <a:pPr lvl="0" fontAlgn="base"/>
            <a:r>
              <a:rPr lang="en-GB" dirty="0"/>
              <a:t>improve wellbeing and confidence</a:t>
            </a:r>
          </a:p>
          <a:p>
            <a:r>
              <a:rPr lang="en-GB" dirty="0"/>
              <a:t>reduce the risk of preterm birth</a:t>
            </a:r>
          </a:p>
          <a:p>
            <a:r>
              <a:rPr lang="en-GB" dirty="0"/>
              <a:t>Prevents gestational diabetes</a:t>
            </a:r>
          </a:p>
          <a:p>
            <a:endParaRPr lang="en-GB" dirty="0"/>
          </a:p>
        </p:txBody>
      </p:sp>
    </p:spTree>
    <p:extLst>
      <p:ext uri="{BB962C8B-B14F-4D97-AF65-F5344CB8AC3E}">
        <p14:creationId xmlns:p14="http://schemas.microsoft.com/office/powerpoint/2010/main" val="309616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exercises</a:t>
            </a:r>
          </a:p>
        </p:txBody>
      </p:sp>
      <p:sp>
        <p:nvSpPr>
          <p:cNvPr id="4" name="Content Placeholder 3"/>
          <p:cNvSpPr>
            <a:spLocks noGrp="1"/>
          </p:cNvSpPr>
          <p:nvPr>
            <p:ph sz="half" idx="1"/>
          </p:nvPr>
        </p:nvSpPr>
        <p:spPr/>
        <p:txBody>
          <a:bodyPr/>
          <a:lstStyle/>
          <a:p>
            <a:pPr marL="0" indent="0" algn="ctr">
              <a:buNone/>
            </a:pPr>
            <a:r>
              <a:rPr lang="en-GB" dirty="0"/>
              <a:t>Cardiovascular</a:t>
            </a:r>
          </a:p>
          <a:p>
            <a:r>
              <a:rPr lang="en-GB" dirty="0"/>
              <a:t>Walking</a:t>
            </a:r>
          </a:p>
          <a:p>
            <a:r>
              <a:rPr lang="en-GB" dirty="0"/>
              <a:t>Swimming</a:t>
            </a:r>
          </a:p>
          <a:p>
            <a:r>
              <a:rPr lang="en-GB" dirty="0"/>
              <a:t>Low-impact aerobics</a:t>
            </a:r>
          </a:p>
          <a:p>
            <a:r>
              <a:rPr lang="en-GB" dirty="0"/>
              <a:t>Dancing</a:t>
            </a:r>
          </a:p>
        </p:txBody>
      </p:sp>
      <p:sp>
        <p:nvSpPr>
          <p:cNvPr id="5" name="Content Placeholder 4"/>
          <p:cNvSpPr>
            <a:spLocks noGrp="1"/>
          </p:cNvSpPr>
          <p:nvPr>
            <p:ph sz="half" idx="2"/>
          </p:nvPr>
        </p:nvSpPr>
        <p:spPr/>
        <p:txBody>
          <a:bodyPr/>
          <a:lstStyle/>
          <a:p>
            <a:pPr marL="0" indent="0" algn="ctr">
              <a:buNone/>
            </a:pPr>
            <a:r>
              <a:rPr lang="en-GB" dirty="0"/>
              <a:t>Flexibility and Strength</a:t>
            </a:r>
          </a:p>
          <a:p>
            <a:pPr marL="0" indent="0" algn="ctr">
              <a:buNone/>
            </a:pPr>
            <a:endParaRPr lang="en-GB" dirty="0"/>
          </a:p>
          <a:p>
            <a:r>
              <a:rPr lang="en-GB" dirty="0"/>
              <a:t>Yoga</a:t>
            </a:r>
          </a:p>
          <a:p>
            <a:r>
              <a:rPr lang="en-GB" dirty="0"/>
              <a:t>Stretching</a:t>
            </a:r>
          </a:p>
          <a:p>
            <a:r>
              <a:rPr lang="en-GB" dirty="0"/>
              <a:t>Weight training (reduced load)</a:t>
            </a:r>
          </a:p>
        </p:txBody>
      </p:sp>
    </p:spTree>
    <p:extLst>
      <p:ext uri="{BB962C8B-B14F-4D97-AF65-F5344CB8AC3E}">
        <p14:creationId xmlns:p14="http://schemas.microsoft.com/office/powerpoint/2010/main" val="817312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First Trimester of Pregnancy</a:t>
            </a:r>
          </a:p>
        </p:txBody>
      </p:sp>
      <p:sp>
        <p:nvSpPr>
          <p:cNvPr id="3" name="Content Placeholder 2"/>
          <p:cNvSpPr>
            <a:spLocks noGrp="1"/>
          </p:cNvSpPr>
          <p:nvPr>
            <p:ph idx="1"/>
          </p:nvPr>
        </p:nvSpPr>
        <p:spPr/>
        <p:txBody>
          <a:bodyPr>
            <a:normAutofit lnSpcReduction="10000"/>
          </a:bodyPr>
          <a:lstStyle/>
          <a:p>
            <a:pPr marL="0" indent="0">
              <a:buNone/>
            </a:pPr>
            <a:r>
              <a:rPr lang="en-GB" dirty="0"/>
              <a:t>Start slowly if inexperienced – should pt be training if never has??</a:t>
            </a:r>
          </a:p>
          <a:p>
            <a:pPr marL="0" indent="0">
              <a:buNone/>
            </a:pPr>
            <a:endParaRPr lang="en-GB" dirty="0"/>
          </a:p>
          <a:p>
            <a:pPr marL="0" indent="0">
              <a:buNone/>
            </a:pPr>
            <a:r>
              <a:rPr lang="en-GB" dirty="0"/>
              <a:t>Get GP consent</a:t>
            </a:r>
          </a:p>
          <a:p>
            <a:pPr marL="0" indent="0">
              <a:buNone/>
            </a:pPr>
            <a:r>
              <a:rPr lang="en-GB" dirty="0"/>
              <a:t>Long warm-up</a:t>
            </a:r>
          </a:p>
          <a:p>
            <a:pPr marL="0" indent="0">
              <a:buNone/>
            </a:pPr>
            <a:r>
              <a:rPr lang="en-GB" dirty="0"/>
              <a:t>Stop if short of breath</a:t>
            </a:r>
          </a:p>
          <a:p>
            <a:pPr marL="0" indent="0">
              <a:buNone/>
            </a:pPr>
            <a:r>
              <a:rPr lang="en-GB" dirty="0"/>
              <a:t>Stop if you experience pain</a:t>
            </a:r>
          </a:p>
          <a:p>
            <a:pPr marL="0" indent="0">
              <a:buNone/>
            </a:pPr>
            <a:r>
              <a:rPr lang="en-GB" dirty="0"/>
              <a:t>Monitor HR</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665022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Warning Signs in 1st Trimester</a:t>
            </a:r>
          </a:p>
        </p:txBody>
      </p:sp>
      <p:sp>
        <p:nvSpPr>
          <p:cNvPr id="3" name="Content Placeholder 2"/>
          <p:cNvSpPr>
            <a:spLocks noGrp="1"/>
          </p:cNvSpPr>
          <p:nvPr>
            <p:ph idx="1"/>
          </p:nvPr>
        </p:nvSpPr>
        <p:spPr/>
        <p:txBody>
          <a:bodyPr>
            <a:normAutofit fontScale="77500" lnSpcReduction="20000"/>
          </a:bodyPr>
          <a:lstStyle/>
          <a:p>
            <a:pPr lvl="0" fontAlgn="base"/>
            <a:r>
              <a:rPr lang="en-GB" dirty="0"/>
              <a:t>faintness</a:t>
            </a:r>
          </a:p>
          <a:p>
            <a:pPr lvl="0" fontAlgn="base"/>
            <a:r>
              <a:rPr lang="en-GB" dirty="0"/>
              <a:t>dizziness</a:t>
            </a:r>
          </a:p>
          <a:p>
            <a:pPr lvl="0" fontAlgn="base"/>
            <a:r>
              <a:rPr lang="en-GB" dirty="0"/>
              <a:t>blurry vision</a:t>
            </a:r>
          </a:p>
          <a:p>
            <a:pPr lvl="0" fontAlgn="base"/>
            <a:r>
              <a:rPr lang="en-GB" dirty="0"/>
              <a:t>nausea</a:t>
            </a:r>
          </a:p>
          <a:p>
            <a:pPr lvl="0" fontAlgn="base"/>
            <a:r>
              <a:rPr lang="en-GB" dirty="0"/>
              <a:t>heart palpitations</a:t>
            </a:r>
          </a:p>
          <a:p>
            <a:pPr lvl="0" fontAlgn="base"/>
            <a:r>
              <a:rPr lang="en-GB" dirty="0"/>
              <a:t>vaginal bleeding</a:t>
            </a:r>
          </a:p>
          <a:p>
            <a:pPr lvl="0" fontAlgn="base"/>
            <a:r>
              <a:rPr lang="en-GB" dirty="0"/>
              <a:t>new contractions</a:t>
            </a:r>
          </a:p>
          <a:p>
            <a:pPr lvl="0" fontAlgn="base"/>
            <a:r>
              <a:rPr lang="en-GB" dirty="0"/>
              <a:t>back, abdominal, or pelvic pain</a:t>
            </a:r>
          </a:p>
          <a:p>
            <a:pPr lvl="0" fontAlgn="base"/>
            <a:r>
              <a:rPr lang="en-GB" dirty="0"/>
              <a:t>unusual lack of foetal movement</a:t>
            </a:r>
          </a:p>
          <a:p>
            <a:pPr marL="0" indent="0" fontAlgn="base">
              <a:buNone/>
            </a:pPr>
            <a:endParaRPr lang="en-GB" dirty="0"/>
          </a:p>
          <a:p>
            <a:pPr marL="0" indent="0" fontAlgn="base">
              <a:buNone/>
            </a:pPr>
            <a:r>
              <a:rPr lang="en-GB" dirty="0"/>
              <a:t>If these symptoms do not disappear shortly after stopping the exercise, contact your doctor for advice immediately. </a:t>
            </a:r>
          </a:p>
        </p:txBody>
      </p:sp>
    </p:spTree>
    <p:extLst>
      <p:ext uri="{BB962C8B-B14F-4D97-AF65-F5344CB8AC3E}">
        <p14:creationId xmlns:p14="http://schemas.microsoft.com/office/powerpoint/2010/main" val="48231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First Month of Pregnancy</a:t>
            </a:r>
          </a:p>
        </p:txBody>
      </p:sp>
      <p:sp>
        <p:nvSpPr>
          <p:cNvPr id="3" name="Content Placeholder 2"/>
          <p:cNvSpPr>
            <a:spLocks noGrp="1"/>
          </p:cNvSpPr>
          <p:nvPr>
            <p:ph idx="1"/>
          </p:nvPr>
        </p:nvSpPr>
        <p:spPr/>
        <p:txBody>
          <a:bodyPr>
            <a:normAutofit fontScale="92500" lnSpcReduction="20000"/>
          </a:bodyPr>
          <a:lstStyle/>
          <a:p>
            <a:pPr fontAlgn="base"/>
            <a:r>
              <a:rPr lang="en-GB" dirty="0"/>
              <a:t>If you are aware of your pregnancy during the first month, start building a habit of safe exercise while you still have the energy.</a:t>
            </a:r>
          </a:p>
          <a:p>
            <a:pPr fontAlgn="base"/>
            <a:endParaRPr lang="en-GB" dirty="0"/>
          </a:p>
          <a:p>
            <a:pPr fontAlgn="base"/>
            <a:r>
              <a:rPr lang="en-GB" dirty="0">
                <a:solidFill>
                  <a:srgbClr val="0070C0"/>
                </a:solidFill>
              </a:rPr>
              <a:t>Most women do not notice changes in energy or physique during the first month of pregnancy. </a:t>
            </a:r>
          </a:p>
          <a:p>
            <a:pPr fontAlgn="base"/>
            <a:endParaRPr lang="en-GB" dirty="0">
              <a:solidFill>
                <a:srgbClr val="0070C0"/>
              </a:solidFill>
            </a:endParaRPr>
          </a:p>
          <a:p>
            <a:pPr fontAlgn="base"/>
            <a:r>
              <a:rPr lang="en-GB" dirty="0"/>
              <a:t>Beginning a routine early will help you keep up an exercise program later in pregnancy. Start now to make it easier when you have less energy and more difficulty doing certain physical motions.</a:t>
            </a:r>
          </a:p>
          <a:p>
            <a:endParaRPr lang="en-GB" dirty="0"/>
          </a:p>
        </p:txBody>
      </p:sp>
    </p:spTree>
    <p:extLst>
      <p:ext uri="{BB962C8B-B14F-4D97-AF65-F5344CB8AC3E}">
        <p14:creationId xmlns:p14="http://schemas.microsoft.com/office/powerpoint/2010/main" val="3044281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 Month</a:t>
            </a:r>
          </a:p>
        </p:txBody>
      </p:sp>
      <p:sp>
        <p:nvSpPr>
          <p:cNvPr id="3" name="Content Placeholder 2"/>
          <p:cNvSpPr>
            <a:spLocks noGrp="1"/>
          </p:cNvSpPr>
          <p:nvPr>
            <p:ph idx="1"/>
          </p:nvPr>
        </p:nvSpPr>
        <p:spPr>
          <a:xfrm>
            <a:off x="457200" y="1600200"/>
            <a:ext cx="8229600" cy="4997152"/>
          </a:xfrm>
        </p:spPr>
        <p:txBody>
          <a:bodyPr>
            <a:normAutofit fontScale="77500" lnSpcReduction="20000"/>
          </a:bodyPr>
          <a:lstStyle/>
          <a:p>
            <a:pPr fontAlgn="base"/>
            <a:r>
              <a:rPr lang="en-GB" dirty="0"/>
              <a:t>Moderation is key!</a:t>
            </a:r>
          </a:p>
          <a:p>
            <a:pPr fontAlgn="base"/>
            <a:endParaRPr lang="en-GB" dirty="0"/>
          </a:p>
          <a:p>
            <a:pPr marL="0" indent="0" algn="ctr" fontAlgn="base">
              <a:buNone/>
            </a:pPr>
            <a:r>
              <a:rPr lang="en-GB" dirty="0">
                <a:solidFill>
                  <a:srgbClr val="FF0000"/>
                </a:solidFill>
              </a:rPr>
              <a:t>For many women, the second month of pregnancy is a time of significant fatigue. </a:t>
            </a:r>
          </a:p>
          <a:p>
            <a:pPr marL="0" indent="0" fontAlgn="base">
              <a:buNone/>
            </a:pPr>
            <a:endParaRPr lang="en-GB" dirty="0">
              <a:solidFill>
                <a:srgbClr val="FF0000"/>
              </a:solidFill>
            </a:endParaRPr>
          </a:p>
          <a:p>
            <a:pPr fontAlgn="base"/>
            <a:r>
              <a:rPr lang="en-GB" dirty="0"/>
              <a:t>Even if exercising seems too exhausting, it is important to keep doing some form of exercise at this stage in the pregnancy. </a:t>
            </a:r>
          </a:p>
          <a:p>
            <a:pPr fontAlgn="base"/>
            <a:endParaRPr lang="en-GB" dirty="0"/>
          </a:p>
          <a:p>
            <a:pPr fontAlgn="base"/>
            <a:r>
              <a:rPr lang="en-GB" dirty="0"/>
              <a:t>Many women report that regular exercise actually reduces feelings of fatigue. Even a 20-minute walk every day can make you feel more energetic, strengthen your heart and lungs, tone your muscles, and stimulate your body’s natural feel-good chemicals (endorphins). </a:t>
            </a:r>
          </a:p>
        </p:txBody>
      </p:sp>
    </p:spTree>
    <p:extLst>
      <p:ext uri="{BB962C8B-B14F-4D97-AF65-F5344CB8AC3E}">
        <p14:creationId xmlns:p14="http://schemas.microsoft.com/office/powerpoint/2010/main" val="33193090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Third Month</a:t>
            </a:r>
          </a:p>
        </p:txBody>
      </p:sp>
      <p:sp>
        <p:nvSpPr>
          <p:cNvPr id="3" name="Content Placeholder 2"/>
          <p:cNvSpPr>
            <a:spLocks noGrp="1"/>
          </p:cNvSpPr>
          <p:nvPr>
            <p:ph idx="1"/>
          </p:nvPr>
        </p:nvSpPr>
        <p:spPr>
          <a:xfrm>
            <a:off x="457200" y="1268760"/>
            <a:ext cx="8229600" cy="5112568"/>
          </a:xfrm>
        </p:spPr>
        <p:txBody>
          <a:bodyPr>
            <a:normAutofit fontScale="62500" lnSpcReduction="20000"/>
          </a:bodyPr>
          <a:lstStyle/>
          <a:p>
            <a:pPr fontAlgn="base"/>
            <a:r>
              <a:rPr lang="en-GB" dirty="0"/>
              <a:t>Women may find it as easy to exercise as you did before you were pregnant. </a:t>
            </a:r>
          </a:p>
          <a:p>
            <a:pPr fontAlgn="base"/>
            <a:endParaRPr lang="en-GB" dirty="0"/>
          </a:p>
          <a:p>
            <a:pPr fontAlgn="base"/>
            <a:r>
              <a:rPr lang="en-GB" dirty="0"/>
              <a:t>But if you are still feeling fatigued, try stretching or exercising at a lower intensity than usual. You can gauge the difficulty of your workout by making sure that you can talk comfortably without stopping to breathe too much. </a:t>
            </a:r>
          </a:p>
          <a:p>
            <a:pPr fontAlgn="base"/>
            <a:endParaRPr lang="en-GB" dirty="0"/>
          </a:p>
          <a:p>
            <a:pPr fontAlgn="base"/>
            <a:r>
              <a:rPr lang="en-GB" dirty="0"/>
              <a:t>Be sure to stretch before and after exercising, and drink plenty of fluids.</a:t>
            </a:r>
          </a:p>
          <a:p>
            <a:pPr fontAlgn="base"/>
            <a:endParaRPr lang="en-GB" dirty="0"/>
          </a:p>
          <a:p>
            <a:pPr fontAlgn="base"/>
            <a:r>
              <a:rPr lang="en-GB" dirty="0"/>
              <a:t>At this stage of pregnancy, most exercises are still considered safe. Jogging, swimming, low-impact aerobics, dance, and weight training are all good choices for this month’s exercise routine. </a:t>
            </a:r>
          </a:p>
          <a:p>
            <a:pPr fontAlgn="base"/>
            <a:endParaRPr lang="en-GB" dirty="0"/>
          </a:p>
          <a:p>
            <a:pPr fontAlgn="base"/>
            <a:r>
              <a:rPr lang="en-GB" dirty="0"/>
              <a:t>You may need to change or stop some of these activities later in pregnancy, so now is the time to make the most of it. </a:t>
            </a:r>
          </a:p>
          <a:p>
            <a:endParaRPr lang="en-GB" dirty="0"/>
          </a:p>
          <a:p>
            <a:pPr marL="0" indent="0">
              <a:buNone/>
            </a:pPr>
            <a:endParaRPr lang="en-GB" dirty="0"/>
          </a:p>
        </p:txBody>
      </p:sp>
    </p:spTree>
    <p:extLst>
      <p:ext uri="{BB962C8B-B14F-4D97-AF65-F5344CB8AC3E}">
        <p14:creationId xmlns:p14="http://schemas.microsoft.com/office/powerpoint/2010/main" val="38142323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Second Trimester of Pregnancy</a:t>
            </a:r>
          </a:p>
        </p:txBody>
      </p:sp>
      <p:sp>
        <p:nvSpPr>
          <p:cNvPr id="3" name="Content Placeholder 2"/>
          <p:cNvSpPr>
            <a:spLocks noGrp="1"/>
          </p:cNvSpPr>
          <p:nvPr>
            <p:ph idx="1"/>
          </p:nvPr>
        </p:nvSpPr>
        <p:spPr>
          <a:xfrm>
            <a:off x="457200" y="1268760"/>
            <a:ext cx="8229600" cy="5328592"/>
          </a:xfrm>
        </p:spPr>
        <p:txBody>
          <a:bodyPr>
            <a:normAutofit fontScale="77500" lnSpcReduction="20000"/>
          </a:bodyPr>
          <a:lstStyle/>
          <a:p>
            <a:r>
              <a:rPr lang="en-GB" dirty="0"/>
              <a:t>It is safe to exercise daily during the second trimester. If you enjoy long workouts, pay attention to your body’s signals and stop when you are tired. </a:t>
            </a:r>
          </a:p>
          <a:p>
            <a:endParaRPr lang="en-GB" dirty="0"/>
          </a:p>
          <a:p>
            <a:r>
              <a:rPr lang="en-GB" dirty="0"/>
              <a:t>You may need to shorten or simplify your workouts over time as your belly expands and your pregnancy symptoms change.</a:t>
            </a:r>
          </a:p>
          <a:p>
            <a:endParaRPr lang="en-GB" dirty="0"/>
          </a:p>
          <a:p>
            <a:r>
              <a:rPr lang="en-GB" dirty="0"/>
              <a:t>Most women can comfortably manage 30 minutes of moderate physical activity (such as walking or swimming) three to seven days each week without difficulty. </a:t>
            </a:r>
          </a:p>
          <a:p>
            <a:endParaRPr lang="en-GB" dirty="0"/>
          </a:p>
          <a:p>
            <a:r>
              <a:rPr lang="en-GB" dirty="0"/>
              <a:t>Depending on how much you exercise, you will also have to increase your daily calories above the extra 300 needed during the second trimester.</a:t>
            </a:r>
          </a:p>
        </p:txBody>
      </p:sp>
    </p:spTree>
    <p:extLst>
      <p:ext uri="{BB962C8B-B14F-4D97-AF65-F5344CB8AC3E}">
        <p14:creationId xmlns:p14="http://schemas.microsoft.com/office/powerpoint/2010/main" val="9230621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Warning Signs in Second Trimester</a:t>
            </a:r>
          </a:p>
        </p:txBody>
      </p:sp>
      <p:sp>
        <p:nvSpPr>
          <p:cNvPr id="3" name="Content Placeholder 2"/>
          <p:cNvSpPr>
            <a:spLocks noGrp="1"/>
          </p:cNvSpPr>
          <p:nvPr>
            <p:ph idx="1"/>
          </p:nvPr>
        </p:nvSpPr>
        <p:spPr/>
        <p:txBody>
          <a:bodyPr>
            <a:normAutofit lnSpcReduction="10000"/>
          </a:bodyPr>
          <a:lstStyle/>
          <a:p>
            <a:pPr lvl="0" fontAlgn="base"/>
            <a:r>
              <a:rPr lang="en-GB" dirty="0"/>
              <a:t>dizziness or light-headedness</a:t>
            </a:r>
          </a:p>
          <a:p>
            <a:pPr lvl="0" fontAlgn="base"/>
            <a:r>
              <a:rPr lang="en-GB" dirty="0"/>
              <a:t>headache</a:t>
            </a:r>
          </a:p>
          <a:p>
            <a:pPr lvl="0" fontAlgn="base"/>
            <a:r>
              <a:rPr lang="en-GB" dirty="0"/>
              <a:t>nausea or vomiting</a:t>
            </a:r>
          </a:p>
          <a:p>
            <a:pPr lvl="0" fontAlgn="base"/>
            <a:r>
              <a:rPr lang="en-GB" dirty="0"/>
              <a:t>overheating or dehydration</a:t>
            </a:r>
          </a:p>
          <a:p>
            <a:pPr lvl="0" fontAlgn="base"/>
            <a:r>
              <a:rPr lang="en-GB" dirty="0"/>
              <a:t>unusual vaginal discharge or bleeding</a:t>
            </a:r>
          </a:p>
          <a:p>
            <a:pPr lvl="0" fontAlgn="base"/>
            <a:r>
              <a:rPr lang="en-GB" dirty="0"/>
              <a:t>belly pain</a:t>
            </a:r>
          </a:p>
          <a:p>
            <a:pPr lvl="0" fontAlgn="base"/>
            <a:r>
              <a:rPr lang="en-GB" dirty="0"/>
              <a:t>lower back pain</a:t>
            </a:r>
          </a:p>
          <a:p>
            <a:pPr lvl="0" fontAlgn="base"/>
            <a:r>
              <a:rPr lang="en-GB" dirty="0"/>
              <a:t>fatigue</a:t>
            </a:r>
          </a:p>
          <a:p>
            <a:endParaRPr lang="en-GB" dirty="0"/>
          </a:p>
        </p:txBody>
      </p:sp>
    </p:spTree>
    <p:extLst>
      <p:ext uri="{BB962C8B-B14F-4D97-AF65-F5344CB8AC3E}">
        <p14:creationId xmlns:p14="http://schemas.microsoft.com/office/powerpoint/2010/main" val="16585565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Appropriate exercises</a:t>
            </a:r>
          </a:p>
        </p:txBody>
      </p:sp>
      <p:sp>
        <p:nvSpPr>
          <p:cNvPr id="3" name="Content Placeholder 2"/>
          <p:cNvSpPr>
            <a:spLocks noGrp="1"/>
          </p:cNvSpPr>
          <p:nvPr>
            <p:ph idx="1"/>
          </p:nvPr>
        </p:nvSpPr>
        <p:spPr/>
        <p:txBody>
          <a:bodyPr/>
          <a:lstStyle/>
          <a:p>
            <a:r>
              <a:rPr lang="en-GB" dirty="0"/>
              <a:t>Running</a:t>
            </a:r>
          </a:p>
          <a:p>
            <a:r>
              <a:rPr lang="en-GB" dirty="0"/>
              <a:t>Swimming</a:t>
            </a:r>
          </a:p>
          <a:p>
            <a:r>
              <a:rPr lang="en-GB" dirty="0"/>
              <a:t>Yoga / </a:t>
            </a:r>
            <a:r>
              <a:rPr lang="en-GB" dirty="0" err="1"/>
              <a:t>pilates</a:t>
            </a:r>
            <a:endParaRPr lang="en-GB" dirty="0"/>
          </a:p>
          <a:p>
            <a:r>
              <a:rPr lang="en-GB" dirty="0"/>
              <a:t>Strength training</a:t>
            </a:r>
          </a:p>
        </p:txBody>
      </p:sp>
    </p:spTree>
    <p:extLst>
      <p:ext uri="{BB962C8B-B14F-4D97-AF65-F5344CB8AC3E}">
        <p14:creationId xmlns:p14="http://schemas.microsoft.com/office/powerpoint/2010/main" val="34772643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Specific Dangers Starting in 2</a:t>
            </a:r>
            <a:r>
              <a:rPr lang="en-GB" baseline="30000" dirty="0"/>
              <a:t>nd</a:t>
            </a:r>
            <a:r>
              <a:rPr lang="en-GB" dirty="0"/>
              <a:t> Trimester</a:t>
            </a:r>
          </a:p>
        </p:txBody>
      </p:sp>
      <p:sp>
        <p:nvSpPr>
          <p:cNvPr id="3" name="Content Placeholder 2"/>
          <p:cNvSpPr>
            <a:spLocks noGrp="1"/>
          </p:cNvSpPr>
          <p:nvPr>
            <p:ph idx="1"/>
          </p:nvPr>
        </p:nvSpPr>
        <p:spPr/>
        <p:txBody>
          <a:bodyPr>
            <a:normAutofit lnSpcReduction="10000"/>
          </a:bodyPr>
          <a:lstStyle/>
          <a:p>
            <a:r>
              <a:rPr lang="en-GB" dirty="0"/>
              <a:t>Production of </a:t>
            </a:r>
            <a:r>
              <a:rPr lang="en-GB" dirty="0" err="1"/>
              <a:t>relaxin</a:t>
            </a:r>
            <a:r>
              <a:rPr lang="en-GB" dirty="0"/>
              <a:t> - Increase risk of sprains and strains. 6-12 weeks peak then starts to level out. </a:t>
            </a:r>
          </a:p>
          <a:p>
            <a:endParaRPr lang="en-GB" dirty="0"/>
          </a:p>
          <a:p>
            <a:r>
              <a:rPr lang="en-GB" dirty="0"/>
              <a:t>Change in centre of gravity – loss of balance and stability.</a:t>
            </a:r>
          </a:p>
          <a:p>
            <a:endParaRPr lang="en-GB" dirty="0"/>
          </a:p>
          <a:p>
            <a:pPr marL="0" indent="0" algn="ctr">
              <a:buNone/>
            </a:pPr>
            <a:r>
              <a:rPr lang="en-GB" dirty="0">
                <a:solidFill>
                  <a:srgbClr val="FF0000"/>
                </a:solidFill>
              </a:rPr>
              <a:t>Therefore avoid extreme range of motion stretches and ballistic activities</a:t>
            </a:r>
            <a:r>
              <a:rPr lang="en-GB" dirty="0"/>
              <a:t>.</a:t>
            </a:r>
          </a:p>
        </p:txBody>
      </p:sp>
    </p:spTree>
    <p:extLst>
      <p:ext uri="{BB962C8B-B14F-4D97-AF65-F5344CB8AC3E}">
        <p14:creationId xmlns:p14="http://schemas.microsoft.com/office/powerpoint/2010/main" val="36856426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Fourth Month</a:t>
            </a:r>
          </a:p>
        </p:txBody>
      </p:sp>
      <p:sp>
        <p:nvSpPr>
          <p:cNvPr id="3" name="Content Placeholder 2"/>
          <p:cNvSpPr>
            <a:spLocks noGrp="1"/>
          </p:cNvSpPr>
          <p:nvPr>
            <p:ph idx="1"/>
          </p:nvPr>
        </p:nvSpPr>
        <p:spPr/>
        <p:txBody>
          <a:bodyPr>
            <a:normAutofit fontScale="77500" lnSpcReduction="20000"/>
          </a:bodyPr>
          <a:lstStyle/>
          <a:p>
            <a:pPr lvl="0" fontAlgn="base"/>
            <a:r>
              <a:rPr lang="en-GB" i="1" dirty="0">
                <a:solidFill>
                  <a:srgbClr val="FF0000"/>
                </a:solidFill>
              </a:rPr>
              <a:t>Weight training</a:t>
            </a:r>
            <a:r>
              <a:rPr lang="en-GB" dirty="0"/>
              <a:t>: As you begin your second trimester, your total blood volume has increased and the placenta and baby are growing. When you stand, blood can pool in your legs, causing you to become lightheaded or dizzy. For this reason it may be safer to do weight training exercises while seated. Always keep your breath steady during weight training to avoid straining your muscles and blood vessels.</a:t>
            </a:r>
          </a:p>
          <a:p>
            <a:pPr lvl="0" fontAlgn="base"/>
            <a:endParaRPr lang="en-GB" dirty="0"/>
          </a:p>
          <a:p>
            <a:pPr lvl="0" fontAlgn="base"/>
            <a:r>
              <a:rPr lang="en-GB" i="1" dirty="0">
                <a:solidFill>
                  <a:srgbClr val="FF0000"/>
                </a:solidFill>
              </a:rPr>
              <a:t>Jogging and running</a:t>
            </a:r>
            <a:r>
              <a:rPr lang="en-GB" dirty="0">
                <a:solidFill>
                  <a:srgbClr val="FF0000"/>
                </a:solidFill>
              </a:rPr>
              <a:t>: </a:t>
            </a:r>
            <a:r>
              <a:rPr lang="en-GB" dirty="0"/>
              <a:t>If you are a runner, you can safely continue to run in moderation. During your second trimester your uterus gets larger, causing your centre of gravity to shift. This change makes you more likely to lose your balance. Run on flat ground with as few obstacles as possible.</a:t>
            </a:r>
          </a:p>
          <a:p>
            <a:pPr lvl="0" fontAlgn="base"/>
            <a:endParaRPr lang="en-GB" dirty="0"/>
          </a:p>
        </p:txBody>
      </p:sp>
    </p:spTree>
    <p:extLst>
      <p:ext uri="{BB962C8B-B14F-4D97-AF65-F5344CB8AC3E}">
        <p14:creationId xmlns:p14="http://schemas.microsoft.com/office/powerpoint/2010/main" val="375434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Fourth Month cont.</a:t>
            </a:r>
          </a:p>
        </p:txBody>
      </p:sp>
      <p:sp>
        <p:nvSpPr>
          <p:cNvPr id="3" name="Content Placeholder 2"/>
          <p:cNvSpPr>
            <a:spLocks noGrp="1"/>
          </p:cNvSpPr>
          <p:nvPr>
            <p:ph idx="1"/>
          </p:nvPr>
        </p:nvSpPr>
        <p:spPr>
          <a:xfrm>
            <a:off x="457200" y="1600200"/>
            <a:ext cx="8229600" cy="4925144"/>
          </a:xfrm>
        </p:spPr>
        <p:txBody>
          <a:bodyPr>
            <a:normAutofit fontScale="70000" lnSpcReduction="20000"/>
          </a:bodyPr>
          <a:lstStyle/>
          <a:p>
            <a:pPr lvl="0" fontAlgn="base"/>
            <a:r>
              <a:rPr lang="en-GB" i="1" dirty="0">
                <a:solidFill>
                  <a:srgbClr val="FF0000"/>
                </a:solidFill>
              </a:rPr>
              <a:t>Yoga</a:t>
            </a:r>
            <a:r>
              <a:rPr lang="en-GB" dirty="0">
                <a:solidFill>
                  <a:srgbClr val="FF0000"/>
                </a:solidFill>
              </a:rPr>
              <a:t>: </a:t>
            </a:r>
            <a:r>
              <a:rPr lang="en-GB" dirty="0"/>
              <a:t>As you slowly get bigger and your joints loosen, your balance may be affected, putting you at risk of injury. Pay attention to your body and only do as much exercise as is comfortable. Your breathing should stay smooth, and if you find you cannot breathe easily and smoothly during positions, think about shifting into an easier version of the position, stretching or extending less, or staying closer to the floor. You may also wish to use a chair or wall for balance during standing poses. Leg lifts, back bends, lying on the belly, and poses that stress the abdomen or pelvic floor should also be avoided or modified by a teacher trained in prenatal yoga techniques.</a:t>
            </a:r>
          </a:p>
          <a:p>
            <a:pPr lvl="0" fontAlgn="base"/>
            <a:endParaRPr lang="en-GB" dirty="0"/>
          </a:p>
          <a:p>
            <a:pPr lvl="0" fontAlgn="base"/>
            <a:r>
              <a:rPr lang="en-GB" i="1" dirty="0">
                <a:solidFill>
                  <a:srgbClr val="FF0000"/>
                </a:solidFill>
              </a:rPr>
              <a:t>Swimming and Water Aerobics</a:t>
            </a:r>
            <a:r>
              <a:rPr lang="en-GB" dirty="0">
                <a:solidFill>
                  <a:srgbClr val="FF0000"/>
                </a:solidFill>
              </a:rPr>
              <a:t>: </a:t>
            </a:r>
            <a:r>
              <a:rPr lang="en-GB" dirty="0"/>
              <a:t>If you are a swimmer, you should be able to continue swimming into your second trimester without any difficulty. If you are new to swimming, start slowly by swimming gently for short periods of time, taking caution not to overexert yourself. Work up to longer workouts if you desire.</a:t>
            </a:r>
          </a:p>
        </p:txBody>
      </p:sp>
    </p:spTree>
    <p:extLst>
      <p:ext uri="{BB962C8B-B14F-4D97-AF65-F5344CB8AC3E}">
        <p14:creationId xmlns:p14="http://schemas.microsoft.com/office/powerpoint/2010/main" val="40451561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Fifth Month</a:t>
            </a:r>
          </a:p>
        </p:txBody>
      </p:sp>
      <p:sp>
        <p:nvSpPr>
          <p:cNvPr id="3" name="Content Placeholder 2"/>
          <p:cNvSpPr>
            <a:spLocks noGrp="1"/>
          </p:cNvSpPr>
          <p:nvPr>
            <p:ph idx="1"/>
          </p:nvPr>
        </p:nvSpPr>
        <p:spPr/>
        <p:txBody>
          <a:bodyPr>
            <a:normAutofit fontScale="70000" lnSpcReduction="20000"/>
          </a:bodyPr>
          <a:lstStyle/>
          <a:p>
            <a:pPr fontAlgn="base"/>
            <a:r>
              <a:rPr lang="en-GB" dirty="0"/>
              <a:t>As your belly gets bigger, you may find that your centre of gravity has shifted and you're not as agile as you once were. Compensate by being more careful when you step. </a:t>
            </a:r>
            <a:r>
              <a:rPr lang="en-GB" dirty="0">
                <a:solidFill>
                  <a:srgbClr val="FF0000"/>
                </a:solidFill>
              </a:rPr>
              <a:t>When you reach 20 weeks, you should stop exercises that require you to lie on your back (like some weight lifting or yoga poses). </a:t>
            </a:r>
            <a:r>
              <a:rPr lang="en-GB" dirty="0"/>
              <a:t>As your uterus increases in size, lying on your back can put pressure on the inferior vena cava, the large vein that runs vertically the length of your abdomen and is responsible for returning blood to the heart.</a:t>
            </a:r>
          </a:p>
          <a:p>
            <a:pPr fontAlgn="base"/>
            <a:endParaRPr lang="en-GB" dirty="0"/>
          </a:p>
          <a:p>
            <a:pPr lvl="0" fontAlgn="base"/>
            <a:r>
              <a:rPr lang="en-GB" i="1" dirty="0"/>
              <a:t>Walking</a:t>
            </a:r>
            <a:r>
              <a:rPr lang="en-GB" dirty="0"/>
              <a:t>: As your gait changes because of the changes in your body shape, be sure to </a:t>
            </a:r>
            <a:r>
              <a:rPr lang="en-GB" dirty="0">
                <a:solidFill>
                  <a:srgbClr val="FF0000"/>
                </a:solidFill>
              </a:rPr>
              <a:t>focus on your posture </a:t>
            </a:r>
            <a:r>
              <a:rPr lang="en-GB" dirty="0"/>
              <a:t>when walking and keep your hips tucked under to prevent arching your back due to the increasing amount of weight you're carrying in front. When you feel out of breath, slow down or stop and rest. You shouldn't be huffing and puffing.</a:t>
            </a:r>
          </a:p>
        </p:txBody>
      </p:sp>
    </p:spTree>
    <p:extLst>
      <p:ext uri="{BB962C8B-B14F-4D97-AF65-F5344CB8AC3E}">
        <p14:creationId xmlns:p14="http://schemas.microsoft.com/office/powerpoint/2010/main" val="4946323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Fifth Month cont.</a:t>
            </a:r>
          </a:p>
        </p:txBody>
      </p:sp>
      <p:sp>
        <p:nvSpPr>
          <p:cNvPr id="3" name="Content Placeholder 2"/>
          <p:cNvSpPr>
            <a:spLocks noGrp="1"/>
          </p:cNvSpPr>
          <p:nvPr>
            <p:ph idx="1"/>
          </p:nvPr>
        </p:nvSpPr>
        <p:spPr/>
        <p:txBody>
          <a:bodyPr>
            <a:normAutofit lnSpcReduction="10000"/>
          </a:bodyPr>
          <a:lstStyle/>
          <a:p>
            <a:pPr lvl="0" fontAlgn="base"/>
            <a:r>
              <a:rPr lang="en-GB" i="1" dirty="0">
                <a:solidFill>
                  <a:srgbClr val="FF0000"/>
                </a:solidFill>
              </a:rPr>
              <a:t>Yoga: </a:t>
            </a:r>
            <a:r>
              <a:rPr lang="en-GB" dirty="0"/>
              <a:t>As your pregnancy progresses and has a larger impact on your activity, think about joining a yoga class specifically for pregnant women or buying a book or video of yoga poses that are safe for pregnant women.</a:t>
            </a:r>
          </a:p>
          <a:p>
            <a:pPr lvl="0" fontAlgn="base"/>
            <a:endParaRPr lang="en-GB" dirty="0"/>
          </a:p>
          <a:p>
            <a:pPr lvl="0" fontAlgn="base"/>
            <a:r>
              <a:rPr lang="en-GB" i="1" dirty="0">
                <a:solidFill>
                  <a:srgbClr val="FF0000"/>
                </a:solidFill>
              </a:rPr>
              <a:t>Swimming: </a:t>
            </a:r>
            <a:r>
              <a:rPr lang="en-GB" dirty="0"/>
              <a:t>If you are a swimmer, you should be able to continue swimming into your second trimester without any difficulty.</a:t>
            </a:r>
          </a:p>
          <a:p>
            <a:endParaRPr lang="en-GB" dirty="0"/>
          </a:p>
        </p:txBody>
      </p:sp>
    </p:spTree>
    <p:extLst>
      <p:ext uri="{BB962C8B-B14F-4D97-AF65-F5344CB8AC3E}">
        <p14:creationId xmlns:p14="http://schemas.microsoft.com/office/powerpoint/2010/main" val="21944859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Sixth Month</a:t>
            </a:r>
          </a:p>
        </p:txBody>
      </p:sp>
      <p:sp>
        <p:nvSpPr>
          <p:cNvPr id="3" name="Content Placeholder 2"/>
          <p:cNvSpPr>
            <a:spLocks noGrp="1"/>
          </p:cNvSpPr>
          <p:nvPr>
            <p:ph idx="1"/>
          </p:nvPr>
        </p:nvSpPr>
        <p:spPr/>
        <p:txBody>
          <a:bodyPr>
            <a:normAutofit fontScale="92500" lnSpcReduction="10000"/>
          </a:bodyPr>
          <a:lstStyle/>
          <a:p>
            <a:pPr marL="0" indent="0" fontAlgn="base">
              <a:buNone/>
            </a:pPr>
            <a:r>
              <a:rPr lang="en-GB" dirty="0"/>
              <a:t>Your blood volume increases by 40 % during pregnancy and your cardiac output increases by 30­–40%. During exercise, your heart rate increases even more. </a:t>
            </a:r>
          </a:p>
          <a:p>
            <a:pPr marL="0" indent="0" fontAlgn="base">
              <a:buNone/>
            </a:pPr>
            <a:endParaRPr lang="en-GB" dirty="0"/>
          </a:p>
          <a:p>
            <a:pPr lvl="1" fontAlgn="base">
              <a:buFont typeface="Arial" panose="020B0604020202020204" pitchFamily="34" charset="0"/>
              <a:buChar char="•"/>
            </a:pPr>
            <a:r>
              <a:rPr lang="en-GB" dirty="0"/>
              <a:t>Although research shows that women who exercise regularly have no increased risk of problems with their pregnancies, the key is still moderation. </a:t>
            </a:r>
          </a:p>
          <a:p>
            <a:pPr lvl="1" fontAlgn="base">
              <a:buFont typeface="Arial" panose="020B0604020202020204" pitchFamily="34" charset="0"/>
              <a:buChar char="•"/>
            </a:pPr>
            <a:r>
              <a:rPr lang="en-GB" dirty="0"/>
              <a:t>Don't push yourself too hard. Keep yourself hydrated and cool.</a:t>
            </a:r>
          </a:p>
        </p:txBody>
      </p:sp>
    </p:spTree>
    <p:extLst>
      <p:ext uri="{BB962C8B-B14F-4D97-AF65-F5344CB8AC3E}">
        <p14:creationId xmlns:p14="http://schemas.microsoft.com/office/powerpoint/2010/main" val="4205704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Sixth Month cont.</a:t>
            </a:r>
          </a:p>
        </p:txBody>
      </p:sp>
      <p:sp>
        <p:nvSpPr>
          <p:cNvPr id="3" name="Content Placeholder 2"/>
          <p:cNvSpPr>
            <a:spLocks noGrp="1"/>
          </p:cNvSpPr>
          <p:nvPr>
            <p:ph idx="1"/>
          </p:nvPr>
        </p:nvSpPr>
        <p:spPr>
          <a:xfrm>
            <a:off x="457200" y="1268760"/>
            <a:ext cx="8229600" cy="5256584"/>
          </a:xfrm>
        </p:spPr>
        <p:txBody>
          <a:bodyPr>
            <a:normAutofit fontScale="70000" lnSpcReduction="20000"/>
          </a:bodyPr>
          <a:lstStyle/>
          <a:p>
            <a:pPr lvl="0" fontAlgn="base"/>
            <a:r>
              <a:rPr lang="en-GB" i="1" dirty="0"/>
              <a:t>Weight training: </a:t>
            </a:r>
            <a:r>
              <a:rPr lang="en-GB" dirty="0"/>
              <a:t>You may want to decrease the duration or frequency of your workout, depending on how you're feeling. </a:t>
            </a:r>
          </a:p>
          <a:p>
            <a:pPr lvl="0" fontAlgn="base"/>
            <a:endParaRPr lang="en-GB" dirty="0"/>
          </a:p>
          <a:p>
            <a:pPr lvl="0" fontAlgn="base"/>
            <a:r>
              <a:rPr lang="en-GB" dirty="0"/>
              <a:t>You may also be more comfortable with lighter weights. If you use free weights, be very careful to avoid blunt injury to the abdomen from dropping weights. </a:t>
            </a:r>
          </a:p>
          <a:p>
            <a:pPr lvl="0" fontAlgn="base"/>
            <a:endParaRPr lang="en-GB" dirty="0"/>
          </a:p>
          <a:p>
            <a:pPr marL="0" lvl="0" indent="0" fontAlgn="base">
              <a:buNone/>
            </a:pPr>
            <a:r>
              <a:rPr lang="en-GB" dirty="0">
                <a:solidFill>
                  <a:srgbClr val="FF0000"/>
                </a:solidFill>
              </a:rPr>
              <a:t>Do not hold your breath during repetitions, and do not lie on your back for long periods.</a:t>
            </a:r>
          </a:p>
          <a:p>
            <a:pPr lvl="0" fontAlgn="base"/>
            <a:endParaRPr lang="en-GB" dirty="0">
              <a:solidFill>
                <a:srgbClr val="FF0000"/>
              </a:solidFill>
            </a:endParaRPr>
          </a:p>
          <a:p>
            <a:pPr lvl="0" fontAlgn="base"/>
            <a:r>
              <a:rPr lang="en-GB" i="1" dirty="0"/>
              <a:t>Yoga: </a:t>
            </a:r>
            <a:r>
              <a:rPr lang="en-GB" dirty="0"/>
              <a:t>you may need extra balance support when doing standing poses. Avoid poses that stretch the abdominal muscles or that require you to lie on your back. Bend from your hips. </a:t>
            </a:r>
          </a:p>
          <a:p>
            <a:pPr lvl="0" fontAlgn="base"/>
            <a:endParaRPr lang="en-GB" dirty="0"/>
          </a:p>
          <a:p>
            <a:pPr lvl="0" fontAlgn="base"/>
            <a:r>
              <a:rPr lang="en-GB" dirty="0"/>
              <a:t>If you feel discomfort, stop and re-evaluate if there's an easier way to do the position.</a:t>
            </a:r>
          </a:p>
          <a:p>
            <a:endParaRPr lang="en-GB" dirty="0"/>
          </a:p>
        </p:txBody>
      </p:sp>
    </p:spTree>
    <p:extLst>
      <p:ext uri="{BB962C8B-B14F-4D97-AF65-F5344CB8AC3E}">
        <p14:creationId xmlns:p14="http://schemas.microsoft.com/office/powerpoint/2010/main" val="12835902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for the Second Trimester</a:t>
            </a:r>
          </a:p>
        </p:txBody>
      </p:sp>
      <p:sp>
        <p:nvSpPr>
          <p:cNvPr id="3" name="Content Placeholder 2"/>
          <p:cNvSpPr>
            <a:spLocks noGrp="1"/>
          </p:cNvSpPr>
          <p:nvPr>
            <p:ph idx="1"/>
          </p:nvPr>
        </p:nvSpPr>
        <p:spPr/>
        <p:txBody>
          <a:bodyPr>
            <a:normAutofit lnSpcReduction="10000"/>
          </a:bodyPr>
          <a:lstStyle/>
          <a:p>
            <a:pPr lvl="0" fontAlgn="base"/>
            <a:r>
              <a:rPr lang="en-GB" dirty="0"/>
              <a:t>Stationary bicycling (recumbent if needed)</a:t>
            </a:r>
          </a:p>
          <a:p>
            <a:pPr lvl="0" fontAlgn="base"/>
            <a:r>
              <a:rPr lang="en-GB" dirty="0"/>
              <a:t>Rowing </a:t>
            </a:r>
          </a:p>
          <a:p>
            <a:pPr lvl="0" fontAlgn="base"/>
            <a:r>
              <a:rPr lang="en-GB" dirty="0">
                <a:solidFill>
                  <a:srgbClr val="0070C0"/>
                </a:solidFill>
              </a:rPr>
              <a:t>Housework! (sweeping, vacuuming, gardening, window-washing, and even mowing the lawn may be enough.)</a:t>
            </a:r>
          </a:p>
          <a:p>
            <a:pPr lvl="0" fontAlgn="base"/>
            <a:r>
              <a:rPr lang="en-GB" dirty="0"/>
              <a:t>Light aerobic workout courses tai chi (same limitations as yoga poses)</a:t>
            </a:r>
          </a:p>
          <a:p>
            <a:pPr lvl="0" fontAlgn="base"/>
            <a:r>
              <a:rPr lang="en-GB" dirty="0"/>
              <a:t>Dancing (avoid back bends, jumping, and spins)</a:t>
            </a:r>
          </a:p>
          <a:p>
            <a:endParaRPr lang="en-GB" dirty="0"/>
          </a:p>
        </p:txBody>
      </p:sp>
    </p:spTree>
    <p:extLst>
      <p:ext uri="{BB962C8B-B14F-4D97-AF65-F5344CB8AC3E}">
        <p14:creationId xmlns:p14="http://schemas.microsoft.com/office/powerpoint/2010/main" val="19675409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Contraindications</a:t>
            </a:r>
          </a:p>
        </p:txBody>
      </p:sp>
      <p:sp>
        <p:nvSpPr>
          <p:cNvPr id="3" name="Content Placeholder 2"/>
          <p:cNvSpPr>
            <a:spLocks noGrp="1"/>
          </p:cNvSpPr>
          <p:nvPr>
            <p:ph idx="1"/>
          </p:nvPr>
        </p:nvSpPr>
        <p:spPr>
          <a:xfrm>
            <a:off x="457200" y="1600200"/>
            <a:ext cx="8229600" cy="4925144"/>
          </a:xfrm>
        </p:spPr>
        <p:txBody>
          <a:bodyPr>
            <a:normAutofit/>
          </a:bodyPr>
          <a:lstStyle/>
          <a:p>
            <a:pPr marL="0" indent="0">
              <a:buNone/>
            </a:pPr>
            <a:r>
              <a:rPr lang="en-GB" sz="1600" dirty="0"/>
              <a:t>If your doctor has suggested that you not exercise. Despite the many benefits of exercise, there is little harm in not exercising during pregnancy.</a:t>
            </a:r>
          </a:p>
          <a:p>
            <a:endParaRPr lang="en-GB" sz="1600" dirty="0"/>
          </a:p>
          <a:p>
            <a:pPr marL="0" indent="0">
              <a:buNone/>
            </a:pPr>
            <a:r>
              <a:rPr lang="en-GB" sz="1600" dirty="0"/>
              <a:t>Some pregnancy-related conditions may make it dangerous for you to exercise, such as:</a:t>
            </a:r>
          </a:p>
          <a:p>
            <a:pPr marL="0" lvl="0" indent="0" eaLnBrk="0" fontAlgn="base" hangingPunct="0">
              <a:spcBef>
                <a:spcPct val="0"/>
              </a:spcBef>
              <a:spcAft>
                <a:spcPct val="0"/>
              </a:spcAft>
              <a:buFontTx/>
              <a:buChar char="•"/>
            </a:pPr>
            <a:endParaRPr lang="en-US" altLang="en-US" sz="1600" b="1" dirty="0">
              <a:latin typeface="Arial" panose="020B0604020202020204" pitchFamily="34" charset="0"/>
            </a:endParaRPr>
          </a:p>
          <a:p>
            <a:pPr marL="0" lvl="0" indent="0" eaLnBrk="0" fontAlgn="base" hangingPunct="0">
              <a:spcBef>
                <a:spcPct val="0"/>
              </a:spcBef>
              <a:spcAft>
                <a:spcPct val="0"/>
              </a:spcAft>
              <a:buFontTx/>
              <a:buChar char="•"/>
            </a:pPr>
            <a:r>
              <a:rPr lang="en-US" altLang="en-US" sz="1600" b="1" dirty="0">
                <a:latin typeface="Arial" panose="020B0604020202020204" pitchFamily="34" charset="0"/>
              </a:rPr>
              <a:t>Placenta previa:</a:t>
            </a:r>
            <a:r>
              <a:rPr lang="en-US" altLang="en-US" sz="1600" dirty="0">
                <a:latin typeface="Arial" panose="020B0604020202020204" pitchFamily="34" charset="0"/>
              </a:rPr>
              <a:t> The placenta partially or completely covers the cervix, causing bleeding during pregnancy.</a:t>
            </a:r>
          </a:p>
          <a:p>
            <a:pPr marL="0" lvl="0" indent="0" eaLnBrk="0" fontAlgn="base" hangingPunct="0">
              <a:spcBef>
                <a:spcPct val="0"/>
              </a:spcBef>
              <a:spcAft>
                <a:spcPct val="0"/>
              </a:spcAft>
              <a:buFontTx/>
              <a:buChar char="•"/>
            </a:pPr>
            <a:r>
              <a:rPr lang="en-US" altLang="en-US" sz="1600" b="1" dirty="0">
                <a:latin typeface="Arial" panose="020B0604020202020204" pitchFamily="34" charset="0"/>
              </a:rPr>
              <a:t>Preeclampsia:</a:t>
            </a:r>
            <a:r>
              <a:rPr lang="en-US" altLang="en-US" sz="1600" dirty="0">
                <a:latin typeface="Arial" panose="020B0604020202020204" pitchFamily="34" charset="0"/>
              </a:rPr>
              <a:t> A pregnancy complication marked by high blood pressure and organ stress, often after 20 weeks.</a:t>
            </a:r>
          </a:p>
          <a:p>
            <a:pPr marL="0" lvl="0" indent="0" eaLnBrk="0" fontAlgn="base" hangingPunct="0">
              <a:spcBef>
                <a:spcPct val="0"/>
              </a:spcBef>
              <a:spcAft>
                <a:spcPct val="0"/>
              </a:spcAft>
              <a:buFontTx/>
              <a:buChar char="•"/>
            </a:pPr>
            <a:r>
              <a:rPr lang="en-US" altLang="en-US" sz="1600" b="1" dirty="0">
                <a:latin typeface="Arial" panose="020B0604020202020204" pitchFamily="34" charset="0"/>
              </a:rPr>
              <a:t>Intrauterine growth retardation (IUGR):</a:t>
            </a:r>
            <a:r>
              <a:rPr lang="en-US" altLang="en-US" sz="1600" dirty="0">
                <a:latin typeface="Arial" panose="020B0604020202020204" pitchFamily="34" charset="0"/>
              </a:rPr>
              <a:t> Poor fetal growth resulting in a baby smaller than expected for gestational age.</a:t>
            </a:r>
          </a:p>
          <a:p>
            <a:pPr marL="0" lvl="0" indent="0" eaLnBrk="0" fontAlgn="base" hangingPunct="0">
              <a:spcBef>
                <a:spcPct val="0"/>
              </a:spcBef>
              <a:spcAft>
                <a:spcPct val="0"/>
              </a:spcAft>
              <a:buFontTx/>
              <a:buChar char="•"/>
            </a:pPr>
            <a:r>
              <a:rPr lang="en-US" altLang="en-US" sz="1600" b="1" dirty="0">
                <a:latin typeface="Arial" panose="020B0604020202020204" pitchFamily="34" charset="0"/>
              </a:rPr>
              <a:t>Miscarriages:</a:t>
            </a:r>
            <a:r>
              <a:rPr lang="en-US" altLang="en-US" sz="1600" dirty="0">
                <a:latin typeface="Arial" panose="020B0604020202020204" pitchFamily="34" charset="0"/>
              </a:rPr>
              <a:t> The spontaneous loss of a pregnancy before 20 weeks gestation.</a:t>
            </a:r>
          </a:p>
          <a:p>
            <a:pPr marL="0" lvl="0" indent="0" eaLnBrk="0" fontAlgn="base" hangingPunct="0">
              <a:spcBef>
                <a:spcPct val="0"/>
              </a:spcBef>
              <a:spcAft>
                <a:spcPct val="0"/>
              </a:spcAft>
              <a:buFontTx/>
              <a:buChar char="•"/>
            </a:pPr>
            <a:r>
              <a:rPr lang="en-US" altLang="en-US" sz="1600" b="1" dirty="0">
                <a:latin typeface="Arial" panose="020B0604020202020204" pitchFamily="34" charset="0"/>
              </a:rPr>
              <a:t>Insufficient cervix (cervical incompetence):</a:t>
            </a:r>
            <a:r>
              <a:rPr lang="en-US" altLang="en-US" sz="1600" dirty="0">
                <a:latin typeface="Arial" panose="020B0604020202020204" pitchFamily="34" charset="0"/>
              </a:rPr>
              <a:t> Weak or short cervix that can lead to premature birth or late miscarriage.</a:t>
            </a:r>
            <a:endParaRPr lang="en-GB" sz="1600" dirty="0"/>
          </a:p>
          <a:p>
            <a:pPr marL="0" indent="0">
              <a:buNone/>
            </a:pPr>
            <a:endParaRPr lang="en-GB" sz="1600" dirty="0"/>
          </a:p>
          <a:p>
            <a:pPr marL="0" indent="0">
              <a:buNone/>
            </a:pPr>
            <a:r>
              <a:rPr lang="en-GB" sz="1600" dirty="0">
                <a:solidFill>
                  <a:srgbClr val="FF0000"/>
                </a:solidFill>
              </a:rPr>
              <a:t>The benefit of protecting your baby by not exercising for medical reasons outweighs any feel-good vibes from a few laps in the pool.</a:t>
            </a:r>
          </a:p>
          <a:p>
            <a:endParaRPr lang="en-GB" sz="1600" dirty="0"/>
          </a:p>
        </p:txBody>
      </p:sp>
    </p:spTree>
    <p:extLst>
      <p:ext uri="{BB962C8B-B14F-4D97-AF65-F5344CB8AC3E}">
        <p14:creationId xmlns:p14="http://schemas.microsoft.com/office/powerpoint/2010/main" val="3176130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Absolute Contraindications</a:t>
            </a:r>
          </a:p>
        </p:txBody>
      </p:sp>
      <p:sp>
        <p:nvSpPr>
          <p:cNvPr id="3" name="Content Placeholder 2"/>
          <p:cNvSpPr>
            <a:spLocks noGrp="1"/>
          </p:cNvSpPr>
          <p:nvPr>
            <p:ph idx="1"/>
          </p:nvPr>
        </p:nvSpPr>
        <p:spPr/>
        <p:txBody>
          <a:bodyPr>
            <a:normAutofit fontScale="92500" lnSpcReduction="20000"/>
          </a:bodyPr>
          <a:lstStyle/>
          <a:p>
            <a:r>
              <a:rPr lang="en-GB" dirty="0" err="1"/>
              <a:t>Haemodynamically</a:t>
            </a:r>
            <a:r>
              <a:rPr lang="en-GB" dirty="0"/>
              <a:t> significant heart disease</a:t>
            </a:r>
          </a:p>
          <a:p>
            <a:r>
              <a:rPr lang="en-GB" dirty="0"/>
              <a:t>Restrictive lung disease </a:t>
            </a:r>
          </a:p>
          <a:p>
            <a:r>
              <a:rPr lang="en-GB" dirty="0"/>
              <a:t>Incompetent cervix/</a:t>
            </a:r>
            <a:r>
              <a:rPr lang="en-GB" dirty="0" err="1"/>
              <a:t>cerclage</a:t>
            </a:r>
            <a:r>
              <a:rPr lang="en-GB" dirty="0"/>
              <a:t> </a:t>
            </a:r>
          </a:p>
          <a:p>
            <a:r>
              <a:rPr lang="en-GB" dirty="0"/>
              <a:t>Multiple gestation at risk for premature labour</a:t>
            </a:r>
          </a:p>
          <a:p>
            <a:r>
              <a:rPr lang="en-GB" dirty="0"/>
              <a:t>Persistent second or third trimester bleeding </a:t>
            </a:r>
          </a:p>
          <a:p>
            <a:r>
              <a:rPr lang="en-GB" dirty="0"/>
              <a:t>Placenta previa after 26 weeks gestation</a:t>
            </a:r>
          </a:p>
          <a:p>
            <a:r>
              <a:rPr lang="en-GB" dirty="0"/>
              <a:t>Premature labour during the current pregnancy</a:t>
            </a:r>
          </a:p>
          <a:p>
            <a:r>
              <a:rPr lang="en-GB" dirty="0"/>
              <a:t>Ruptured membranes </a:t>
            </a:r>
          </a:p>
          <a:p>
            <a:r>
              <a:rPr lang="en-GB" dirty="0"/>
              <a:t>Pregnancy induced hypertension</a:t>
            </a:r>
          </a:p>
        </p:txBody>
      </p:sp>
    </p:spTree>
    <p:extLst>
      <p:ext uri="{BB962C8B-B14F-4D97-AF65-F5344CB8AC3E}">
        <p14:creationId xmlns:p14="http://schemas.microsoft.com/office/powerpoint/2010/main" val="34255472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Relative Contraindications</a:t>
            </a:r>
          </a:p>
        </p:txBody>
      </p:sp>
      <p:sp>
        <p:nvSpPr>
          <p:cNvPr id="3" name="Content Placeholder 2"/>
          <p:cNvSpPr>
            <a:spLocks noGrp="1"/>
          </p:cNvSpPr>
          <p:nvPr>
            <p:ph idx="1"/>
          </p:nvPr>
        </p:nvSpPr>
        <p:spPr>
          <a:xfrm>
            <a:off x="457200" y="1600200"/>
            <a:ext cx="8229600" cy="4997152"/>
          </a:xfrm>
        </p:spPr>
        <p:txBody>
          <a:bodyPr>
            <a:normAutofit fontScale="85000" lnSpcReduction="20000"/>
          </a:bodyPr>
          <a:lstStyle/>
          <a:p>
            <a:r>
              <a:rPr lang="en-GB" dirty="0"/>
              <a:t>Severe anaemia </a:t>
            </a:r>
          </a:p>
          <a:p>
            <a:r>
              <a:rPr lang="en-GB" dirty="0"/>
              <a:t>Unevaluated maternal cardiac arrhythmia</a:t>
            </a:r>
          </a:p>
          <a:p>
            <a:r>
              <a:rPr lang="en-GB" dirty="0"/>
              <a:t>Chronic bronchitis</a:t>
            </a:r>
          </a:p>
          <a:p>
            <a:r>
              <a:rPr lang="en-GB" dirty="0"/>
              <a:t>Poorly controlled type I diabetes</a:t>
            </a:r>
          </a:p>
          <a:p>
            <a:r>
              <a:rPr lang="en-GB" dirty="0"/>
              <a:t>Extreme morbid obesity </a:t>
            </a:r>
          </a:p>
          <a:p>
            <a:r>
              <a:rPr lang="en-GB" dirty="0"/>
              <a:t>Extreme underweight (body mass index &lt;12</a:t>
            </a:r>
          </a:p>
          <a:p>
            <a:r>
              <a:rPr lang="en-GB" dirty="0"/>
              <a:t>History of extreme sedentary lifestyle</a:t>
            </a:r>
          </a:p>
          <a:p>
            <a:r>
              <a:rPr lang="en-GB" dirty="0"/>
              <a:t>Intrauterine growth restriction in current pregnancy.</a:t>
            </a:r>
          </a:p>
          <a:p>
            <a:r>
              <a:rPr lang="en-GB" dirty="0"/>
              <a:t>Orthopaedic limitations.</a:t>
            </a:r>
          </a:p>
          <a:p>
            <a:r>
              <a:rPr lang="en-GB" dirty="0"/>
              <a:t>Poorly controlled seizure disorder</a:t>
            </a:r>
          </a:p>
          <a:p>
            <a:r>
              <a:rPr lang="en-GB" dirty="0"/>
              <a:t>Poorly controlled thyroid disease</a:t>
            </a:r>
          </a:p>
          <a:p>
            <a:r>
              <a:rPr lang="en-GB" dirty="0"/>
              <a:t>Heavy smoker</a:t>
            </a:r>
          </a:p>
          <a:p>
            <a:endParaRPr lang="en-GB" dirty="0"/>
          </a:p>
        </p:txBody>
      </p:sp>
    </p:spTree>
    <p:extLst>
      <p:ext uri="{BB962C8B-B14F-4D97-AF65-F5344CB8AC3E}">
        <p14:creationId xmlns:p14="http://schemas.microsoft.com/office/powerpoint/2010/main" val="9448886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t>Key Issues to observe / assess when Working with women who are pregnant</a:t>
            </a:r>
          </a:p>
        </p:txBody>
      </p:sp>
      <p:sp>
        <p:nvSpPr>
          <p:cNvPr id="3" name="Content Placeholder 2"/>
          <p:cNvSpPr>
            <a:spLocks noGrp="1"/>
          </p:cNvSpPr>
          <p:nvPr>
            <p:ph idx="1"/>
          </p:nvPr>
        </p:nvSpPr>
        <p:spPr>
          <a:xfrm>
            <a:off x="457200" y="1600200"/>
            <a:ext cx="8229600" cy="5141168"/>
          </a:xfrm>
        </p:spPr>
        <p:txBody>
          <a:bodyPr>
            <a:normAutofit fontScale="70000" lnSpcReduction="20000"/>
          </a:bodyPr>
          <a:lstStyle/>
          <a:p>
            <a:r>
              <a:rPr lang="en-GB" dirty="0"/>
              <a:t>Decrease in foetal movement</a:t>
            </a:r>
          </a:p>
          <a:p>
            <a:r>
              <a:rPr lang="en-GB" dirty="0"/>
              <a:t>Dizziness</a:t>
            </a:r>
          </a:p>
          <a:p>
            <a:r>
              <a:rPr lang="en-GB" dirty="0"/>
              <a:t>Overheating</a:t>
            </a:r>
          </a:p>
          <a:p>
            <a:r>
              <a:rPr lang="en-GB" dirty="0"/>
              <a:t>Heart palpitations</a:t>
            </a:r>
          </a:p>
          <a:p>
            <a:endParaRPr lang="en-GB" dirty="0"/>
          </a:p>
          <a:p>
            <a:pPr marL="0" indent="0">
              <a:buNone/>
            </a:pPr>
            <a:r>
              <a:rPr lang="en-GB" b="1" dirty="0">
                <a:solidFill>
                  <a:srgbClr val="002060"/>
                </a:solidFill>
              </a:rPr>
              <a:t>Stop exercising and discuss with Doctor asap</a:t>
            </a:r>
          </a:p>
          <a:p>
            <a:pPr marL="0" indent="0">
              <a:buNone/>
            </a:pPr>
            <a:endParaRPr lang="en-GB" dirty="0"/>
          </a:p>
          <a:p>
            <a:r>
              <a:rPr lang="en-GB" dirty="0"/>
              <a:t>Swelling in the calf's</a:t>
            </a:r>
          </a:p>
          <a:p>
            <a:r>
              <a:rPr lang="en-GB" dirty="0"/>
              <a:t>Vaginal bleeding</a:t>
            </a:r>
          </a:p>
          <a:p>
            <a:r>
              <a:rPr lang="en-GB" dirty="0"/>
              <a:t>Fluid leaking from vagina</a:t>
            </a:r>
          </a:p>
          <a:p>
            <a:r>
              <a:rPr lang="en-GB" dirty="0"/>
              <a:t>Blurred vision</a:t>
            </a:r>
          </a:p>
          <a:p>
            <a:r>
              <a:rPr lang="en-GB" dirty="0"/>
              <a:t>Fainting</a:t>
            </a:r>
          </a:p>
          <a:p>
            <a:r>
              <a:rPr lang="en-GB" dirty="0"/>
              <a:t>Recurring pain in abdomen and chest</a:t>
            </a:r>
          </a:p>
          <a:p>
            <a:endParaRPr lang="en-GB" dirty="0"/>
          </a:p>
          <a:p>
            <a:pPr marL="0" indent="0">
              <a:buNone/>
            </a:pPr>
            <a:r>
              <a:rPr lang="en-GB" b="1" dirty="0">
                <a:solidFill>
                  <a:srgbClr val="FF0000"/>
                </a:solidFill>
              </a:rPr>
              <a:t>Stop exercising and go immediately to see a doctor or A&amp;E</a:t>
            </a:r>
          </a:p>
        </p:txBody>
      </p:sp>
    </p:spTree>
    <p:extLst>
      <p:ext uri="{BB962C8B-B14F-4D97-AF65-F5344CB8AC3E}">
        <p14:creationId xmlns:p14="http://schemas.microsoft.com/office/powerpoint/2010/main" val="2745340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Third Trimester</a:t>
            </a:r>
          </a:p>
        </p:txBody>
      </p:sp>
      <p:sp>
        <p:nvSpPr>
          <p:cNvPr id="3" name="Content Placeholder 2"/>
          <p:cNvSpPr>
            <a:spLocks noGrp="1"/>
          </p:cNvSpPr>
          <p:nvPr>
            <p:ph idx="1"/>
          </p:nvPr>
        </p:nvSpPr>
        <p:spPr/>
        <p:txBody>
          <a:bodyPr/>
          <a:lstStyle/>
          <a:p>
            <a:pPr marL="0" indent="0">
              <a:buNone/>
            </a:pPr>
            <a:r>
              <a:rPr lang="en-GB" sz="1800" dirty="0">
                <a:latin typeface="inherit"/>
                <a:ea typeface="Times New Roman"/>
                <a:cs typeface="Arial"/>
              </a:rPr>
              <a:t>Safety is paramount, so you should always chat with your doctor or midwife before engaging in any new fitness program. </a:t>
            </a:r>
          </a:p>
          <a:p>
            <a:pPr marL="0" indent="0">
              <a:buNone/>
            </a:pPr>
            <a:endParaRPr lang="en-GB" sz="1800" dirty="0">
              <a:latin typeface="inherit"/>
              <a:ea typeface="Times New Roman"/>
              <a:cs typeface="Arial"/>
            </a:endParaRPr>
          </a:p>
          <a:p>
            <a:pPr marL="0" indent="0">
              <a:buNone/>
            </a:pPr>
            <a:r>
              <a:rPr lang="en-GB" sz="1800" dirty="0">
                <a:latin typeface="inherit"/>
                <a:ea typeface="Times New Roman"/>
                <a:cs typeface="Arial"/>
              </a:rPr>
              <a:t>Avoid activities that require jumping, hopping, skipping, or bouncing.</a:t>
            </a:r>
          </a:p>
          <a:p>
            <a:pPr lvl="1"/>
            <a:endParaRPr lang="en-GB" sz="1800" dirty="0">
              <a:latin typeface="inherit"/>
              <a:ea typeface="Times New Roman"/>
              <a:cs typeface="Arial"/>
            </a:endParaRPr>
          </a:p>
          <a:p>
            <a:pPr lvl="1">
              <a:buFont typeface="+mj-lt"/>
              <a:buAutoNum type="arabicPeriod"/>
            </a:pPr>
            <a:r>
              <a:rPr lang="en-GB" sz="1800" dirty="0"/>
              <a:t>Drink lots of water.</a:t>
            </a:r>
          </a:p>
          <a:p>
            <a:pPr lvl="1">
              <a:buFont typeface="+mj-lt"/>
              <a:buAutoNum type="arabicPeriod"/>
            </a:pPr>
            <a:r>
              <a:rPr lang="en-GB" sz="1800" dirty="0"/>
              <a:t>Wear comfortable clothing and footwear.</a:t>
            </a:r>
          </a:p>
          <a:p>
            <a:pPr lvl="1">
              <a:buFont typeface="+mj-lt"/>
              <a:buAutoNum type="arabicPeriod"/>
            </a:pPr>
            <a:r>
              <a:rPr lang="en-GB" sz="1800" dirty="0"/>
              <a:t>Take a break if you feel tired.</a:t>
            </a:r>
          </a:p>
          <a:p>
            <a:pPr lvl="1">
              <a:buFont typeface="+mj-lt"/>
              <a:buAutoNum type="arabicPeriod"/>
            </a:pPr>
            <a:r>
              <a:rPr lang="en-GB" sz="1800" dirty="0"/>
              <a:t>Don’t forget to stretch.</a:t>
            </a:r>
            <a:endParaRPr lang="en-GB" sz="1800" dirty="0">
              <a:latin typeface="Times New Roman"/>
              <a:ea typeface="Times New Roman"/>
            </a:endParaRPr>
          </a:p>
          <a:p>
            <a:endParaRPr lang="en-GB" dirty="0"/>
          </a:p>
        </p:txBody>
      </p:sp>
    </p:spTree>
    <p:extLst>
      <p:ext uri="{BB962C8B-B14F-4D97-AF65-F5344CB8AC3E}">
        <p14:creationId xmlns:p14="http://schemas.microsoft.com/office/powerpoint/2010/main" val="27959552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Exercises recommended for third Trimester</a:t>
            </a:r>
          </a:p>
        </p:txBody>
      </p:sp>
      <p:sp>
        <p:nvSpPr>
          <p:cNvPr id="3" name="Content Placeholder 2"/>
          <p:cNvSpPr>
            <a:spLocks noGrp="1"/>
          </p:cNvSpPr>
          <p:nvPr>
            <p:ph idx="1"/>
          </p:nvPr>
        </p:nvSpPr>
        <p:spPr/>
        <p:txBody>
          <a:bodyPr/>
          <a:lstStyle/>
          <a:p>
            <a:r>
              <a:rPr lang="en-GB" dirty="0"/>
              <a:t>Low impact </a:t>
            </a:r>
          </a:p>
          <a:p>
            <a:r>
              <a:rPr lang="en-GB" dirty="0"/>
              <a:t>Yoga / </a:t>
            </a:r>
            <a:r>
              <a:rPr lang="en-GB" dirty="0" err="1"/>
              <a:t>pilates</a:t>
            </a:r>
            <a:r>
              <a:rPr lang="en-GB" dirty="0"/>
              <a:t> </a:t>
            </a:r>
          </a:p>
          <a:p>
            <a:r>
              <a:rPr lang="en-GB" dirty="0"/>
              <a:t>Swimming</a:t>
            </a:r>
          </a:p>
          <a:p>
            <a:r>
              <a:rPr lang="en-GB" dirty="0"/>
              <a:t>Walking</a:t>
            </a:r>
          </a:p>
          <a:p>
            <a:r>
              <a:rPr lang="en-GB" dirty="0"/>
              <a:t>Calisthenics</a:t>
            </a:r>
          </a:p>
          <a:p>
            <a:r>
              <a:rPr lang="en-GB" dirty="0"/>
              <a:t>Exercises that are done lying on your side</a:t>
            </a:r>
          </a:p>
        </p:txBody>
      </p:sp>
    </p:spTree>
    <p:extLst>
      <p:ext uri="{BB962C8B-B14F-4D97-AF65-F5344CB8AC3E}">
        <p14:creationId xmlns:p14="http://schemas.microsoft.com/office/powerpoint/2010/main" val="25790181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Exercises To avoid in 3</a:t>
            </a:r>
            <a:r>
              <a:rPr lang="en-GB" baseline="30000" dirty="0"/>
              <a:t>rd</a:t>
            </a:r>
            <a:r>
              <a:rPr lang="en-GB" dirty="0"/>
              <a:t> Trimester</a:t>
            </a:r>
          </a:p>
        </p:txBody>
      </p:sp>
      <p:sp>
        <p:nvSpPr>
          <p:cNvPr id="3" name="Content Placeholder 2"/>
          <p:cNvSpPr>
            <a:spLocks noGrp="1"/>
          </p:cNvSpPr>
          <p:nvPr>
            <p:ph idx="1"/>
          </p:nvPr>
        </p:nvSpPr>
        <p:spPr/>
        <p:txBody>
          <a:bodyPr/>
          <a:lstStyle/>
          <a:p>
            <a:r>
              <a:rPr lang="en-GB" dirty="0"/>
              <a:t>Heavy weights</a:t>
            </a:r>
          </a:p>
          <a:p>
            <a:r>
              <a:rPr lang="en-GB" dirty="0"/>
              <a:t>Crunches</a:t>
            </a:r>
          </a:p>
          <a:p>
            <a:r>
              <a:rPr lang="en-GB" dirty="0"/>
              <a:t>Any exercise lying on your back for long periods</a:t>
            </a:r>
          </a:p>
          <a:p>
            <a:r>
              <a:rPr lang="en-GB" dirty="0"/>
              <a:t>High impact</a:t>
            </a:r>
          </a:p>
          <a:p>
            <a:endParaRPr lang="en-GB" dirty="0"/>
          </a:p>
        </p:txBody>
      </p:sp>
    </p:spTree>
    <p:extLst>
      <p:ext uri="{BB962C8B-B14F-4D97-AF65-F5344CB8AC3E}">
        <p14:creationId xmlns:p14="http://schemas.microsoft.com/office/powerpoint/2010/main" val="29798841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on the Baby Research</a:t>
            </a:r>
          </a:p>
        </p:txBody>
      </p:sp>
      <p:sp>
        <p:nvSpPr>
          <p:cNvPr id="3" name="Content Placeholder 2"/>
          <p:cNvSpPr>
            <a:spLocks noGrp="1"/>
          </p:cNvSpPr>
          <p:nvPr>
            <p:ph idx="1"/>
          </p:nvPr>
        </p:nvSpPr>
        <p:spPr/>
        <p:txBody>
          <a:bodyPr>
            <a:normAutofit fontScale="92500" lnSpcReduction="20000"/>
          </a:bodyPr>
          <a:lstStyle/>
          <a:p>
            <a:r>
              <a:rPr lang="en-GB" dirty="0"/>
              <a:t>A study of 826 mothers and their babies, researchers found that women who exercised in their third trimesters gave birth to babies with less body fat (</a:t>
            </a:r>
            <a:r>
              <a:rPr lang="en-GB" dirty="0" err="1"/>
              <a:t>ave</a:t>
            </a:r>
            <a:r>
              <a:rPr lang="en-GB" dirty="0"/>
              <a:t> 41.1g), </a:t>
            </a:r>
          </a:p>
          <a:p>
            <a:pPr marL="0" indent="0" algn="r">
              <a:buNone/>
            </a:pPr>
            <a:r>
              <a:rPr lang="en-GB" i="1" dirty="0"/>
              <a:t>Obstetrics &amp; </a:t>
            </a:r>
            <a:r>
              <a:rPr lang="en-GB" i="1" dirty="0" err="1"/>
              <a:t>Gynecology</a:t>
            </a:r>
            <a:endParaRPr lang="en-GB" i="1" dirty="0"/>
          </a:p>
          <a:p>
            <a:pPr marL="0" indent="0" algn="r">
              <a:buNone/>
            </a:pPr>
            <a:endParaRPr lang="en-GB" i="1" dirty="0"/>
          </a:p>
          <a:p>
            <a:pPr marL="0" indent="0">
              <a:buNone/>
            </a:pPr>
            <a:r>
              <a:rPr lang="en-GB" dirty="0"/>
              <a:t>The effect of exercise during pregnancy on the </a:t>
            </a:r>
            <a:r>
              <a:rPr lang="en-GB" dirty="0" err="1"/>
              <a:t>newborn’s</a:t>
            </a:r>
            <a:r>
              <a:rPr lang="en-GB" dirty="0"/>
              <a:t> brain.</a:t>
            </a:r>
          </a:p>
          <a:p>
            <a:pPr marL="0" indent="0" algn="r">
              <a:buNone/>
            </a:pPr>
            <a:r>
              <a:rPr lang="en-GB" dirty="0">
                <a:hlinkClick r:id="rId2"/>
              </a:rPr>
              <a:t>http://www.trialsjournal.com/content/pdf/1745-6215-13-68.pdf</a:t>
            </a:r>
            <a:r>
              <a:rPr lang="en-GB" dirty="0"/>
              <a:t> </a:t>
            </a:r>
          </a:p>
          <a:p>
            <a:endParaRPr lang="en-GB" dirty="0"/>
          </a:p>
        </p:txBody>
      </p:sp>
    </p:spTree>
    <p:extLst>
      <p:ext uri="{BB962C8B-B14F-4D97-AF65-F5344CB8AC3E}">
        <p14:creationId xmlns:p14="http://schemas.microsoft.com/office/powerpoint/2010/main" val="22903073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7AA15-722F-E06A-A2B7-51A81040FA3D}"/>
              </a:ext>
            </a:extLst>
          </p:cNvPr>
          <p:cNvSpPr>
            <a:spLocks noGrp="1"/>
          </p:cNvSpPr>
          <p:nvPr>
            <p:ph type="title"/>
          </p:nvPr>
        </p:nvSpPr>
        <p:spPr/>
        <p:txBody>
          <a:bodyPr/>
          <a:lstStyle/>
          <a:p>
            <a:r>
              <a:rPr lang="en-GB" dirty="0"/>
              <a:t>After all that…</a:t>
            </a:r>
          </a:p>
        </p:txBody>
      </p:sp>
      <p:sp>
        <p:nvSpPr>
          <p:cNvPr id="3" name="Content Placeholder 2">
            <a:extLst>
              <a:ext uri="{FF2B5EF4-FFF2-40B4-BE49-F238E27FC236}">
                <a16:creationId xmlns:a16="http://schemas.microsoft.com/office/drawing/2014/main" id="{FFE60B49-9155-412B-6AE3-7A521A9C2407}"/>
              </a:ext>
            </a:extLst>
          </p:cNvPr>
          <p:cNvSpPr>
            <a:spLocks noGrp="1"/>
          </p:cNvSpPr>
          <p:nvPr>
            <p:ph idx="1"/>
          </p:nvPr>
        </p:nvSpPr>
        <p:spPr/>
        <p:txBody>
          <a:bodyPr/>
          <a:lstStyle/>
          <a:p>
            <a:r>
              <a:rPr lang="en-GB" dirty="0">
                <a:hlinkClick r:id="rId2"/>
              </a:rPr>
              <a:t>Ros Canter: Pregnant rider wins Burghley Horse Trials on Lordships </a:t>
            </a:r>
            <a:r>
              <a:rPr lang="en-GB" dirty="0" err="1">
                <a:hlinkClick r:id="rId2"/>
              </a:rPr>
              <a:t>Graffalo</a:t>
            </a:r>
            <a:r>
              <a:rPr lang="en-GB" dirty="0">
                <a:hlinkClick r:id="rId2"/>
              </a:rPr>
              <a:t> - BBC Sport</a:t>
            </a:r>
            <a:endParaRPr lang="en-GB" dirty="0"/>
          </a:p>
          <a:p>
            <a:endParaRPr lang="en-GB" dirty="0"/>
          </a:p>
          <a:p>
            <a:r>
              <a:rPr lang="en-GB" dirty="0">
                <a:hlinkClick r:id="rId3"/>
              </a:rPr>
              <a:t>Serena Williams: How did she compete while pregnant? - BBC News</a:t>
            </a:r>
            <a:endParaRPr lang="en-GB" dirty="0"/>
          </a:p>
          <a:p>
            <a:pPr marL="0" indent="0">
              <a:buNone/>
            </a:pPr>
            <a:endParaRPr lang="en-GB" dirty="0"/>
          </a:p>
          <a:p>
            <a:r>
              <a:rPr lang="en-GB" dirty="0">
                <a:hlinkClick r:id="rId4"/>
              </a:rPr>
              <a:t>Pregnancy guidance | UK Sport</a:t>
            </a:r>
            <a:endParaRPr lang="en-GB" dirty="0"/>
          </a:p>
        </p:txBody>
      </p:sp>
    </p:spTree>
    <p:extLst>
      <p:ext uri="{BB962C8B-B14F-4D97-AF65-F5344CB8AC3E}">
        <p14:creationId xmlns:p14="http://schemas.microsoft.com/office/powerpoint/2010/main" val="19441418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Post Natal Exercise</a:t>
            </a:r>
          </a:p>
        </p:txBody>
      </p:sp>
      <p:sp>
        <p:nvSpPr>
          <p:cNvPr id="3" name="Content Placeholder 2"/>
          <p:cNvSpPr>
            <a:spLocks noGrp="1"/>
          </p:cNvSpPr>
          <p:nvPr>
            <p:ph idx="1"/>
          </p:nvPr>
        </p:nvSpPr>
        <p:spPr/>
        <p:txBody>
          <a:bodyPr/>
          <a:lstStyle/>
          <a:p>
            <a:pPr marL="0" indent="0">
              <a:buNone/>
            </a:pPr>
            <a:r>
              <a:rPr lang="en-GB" dirty="0"/>
              <a:t>All-clear from your doctor (</a:t>
            </a:r>
            <a:r>
              <a:rPr lang="en-GB" dirty="0" err="1"/>
              <a:t>approx</a:t>
            </a:r>
            <a:r>
              <a:rPr lang="en-GB" dirty="0"/>
              <a:t> 6 weeks after birth depending on type of birth).</a:t>
            </a:r>
          </a:p>
          <a:p>
            <a:pPr marL="0" indent="0">
              <a:buNone/>
            </a:pPr>
            <a:r>
              <a:rPr lang="en-GB" dirty="0"/>
              <a:t>Takes about a year for the body to recover from giving birth.</a:t>
            </a:r>
          </a:p>
          <a:p>
            <a:pPr marL="0" indent="0">
              <a:buNone/>
            </a:pPr>
            <a:r>
              <a:rPr lang="en-GB" dirty="0"/>
              <a:t>Exercise to how you feel as the priority rather than a defined programme.</a:t>
            </a:r>
          </a:p>
          <a:p>
            <a:pPr marL="0" indent="0">
              <a:buNone/>
            </a:pPr>
            <a:r>
              <a:rPr lang="en-GB" dirty="0"/>
              <a:t>Measure for new shoes, measure for a sports bra.</a:t>
            </a:r>
          </a:p>
        </p:txBody>
      </p:sp>
    </p:spTree>
    <p:extLst>
      <p:ext uri="{BB962C8B-B14F-4D97-AF65-F5344CB8AC3E}">
        <p14:creationId xmlns:p14="http://schemas.microsoft.com/office/powerpoint/2010/main" val="33863513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exercise</a:t>
            </a:r>
          </a:p>
        </p:txBody>
      </p:sp>
      <p:sp>
        <p:nvSpPr>
          <p:cNvPr id="3" name="Content Placeholder 2"/>
          <p:cNvSpPr>
            <a:spLocks noGrp="1"/>
          </p:cNvSpPr>
          <p:nvPr>
            <p:ph idx="1"/>
          </p:nvPr>
        </p:nvSpPr>
        <p:spPr/>
        <p:txBody>
          <a:bodyPr>
            <a:normAutofit lnSpcReduction="10000"/>
          </a:bodyPr>
          <a:lstStyle/>
          <a:p>
            <a:r>
              <a:rPr lang="en-GB" dirty="0"/>
              <a:t>Pelvic floor exercises</a:t>
            </a:r>
          </a:p>
          <a:p>
            <a:r>
              <a:rPr lang="en-GB" dirty="0"/>
              <a:t>Don’t ‘run and jump’ for 6 months or so. As ligaments are still relaxed. True??</a:t>
            </a:r>
          </a:p>
          <a:p>
            <a:r>
              <a:rPr lang="en-GB" dirty="0"/>
              <a:t>Moderate to high intensity aerobic exercise</a:t>
            </a:r>
          </a:p>
          <a:p>
            <a:r>
              <a:rPr lang="en-GB" dirty="0"/>
              <a:t>Avoid dynamic exercises</a:t>
            </a:r>
          </a:p>
          <a:p>
            <a:r>
              <a:rPr lang="en-GB" dirty="0"/>
              <a:t>Develop core strength</a:t>
            </a:r>
          </a:p>
          <a:p>
            <a:r>
              <a:rPr lang="en-GB" dirty="0"/>
              <a:t>Avoid heavy weights</a:t>
            </a:r>
          </a:p>
          <a:p>
            <a:r>
              <a:rPr lang="en-GB" dirty="0"/>
              <a:t>Moderate ROM stretching to correct posture</a:t>
            </a:r>
          </a:p>
          <a:p>
            <a:endParaRPr lang="en-GB" dirty="0"/>
          </a:p>
          <a:p>
            <a:endParaRPr lang="en-GB" dirty="0"/>
          </a:p>
        </p:txBody>
      </p:sp>
    </p:spTree>
    <p:extLst>
      <p:ext uri="{BB962C8B-B14F-4D97-AF65-F5344CB8AC3E}">
        <p14:creationId xmlns:p14="http://schemas.microsoft.com/office/powerpoint/2010/main" val="25399118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Female Health inc. menopause</a:t>
            </a:r>
          </a:p>
        </p:txBody>
      </p:sp>
      <p:sp>
        <p:nvSpPr>
          <p:cNvPr id="3" name="Content Placeholder 2"/>
          <p:cNvSpPr>
            <a:spLocks noGrp="1"/>
          </p:cNvSpPr>
          <p:nvPr>
            <p:ph idx="1"/>
          </p:nvPr>
        </p:nvSpPr>
        <p:spPr/>
        <p:txBody>
          <a:bodyPr>
            <a:normAutofit fontScale="70000" lnSpcReduction="20000"/>
          </a:bodyPr>
          <a:lstStyle/>
          <a:p>
            <a:pPr marL="0" indent="0" fontAlgn="ctr">
              <a:buNone/>
            </a:pPr>
            <a:r>
              <a:rPr lang="en-GB" dirty="0"/>
              <a:t>Female health, or women's health, is a branch of medicine focused on the specific health needs and conditions of people assigned female at birth. </a:t>
            </a:r>
          </a:p>
          <a:p>
            <a:pPr marL="0" indent="0" fontAlgn="ctr">
              <a:buNone/>
            </a:pPr>
            <a:endParaRPr lang="en-GB" dirty="0"/>
          </a:p>
          <a:p>
            <a:pPr marL="0" indent="0" fontAlgn="ctr">
              <a:buNone/>
            </a:pPr>
            <a:r>
              <a:rPr lang="en-GB" dirty="0"/>
              <a:t>It includes areas like reproductive health (menstruation, fertility, pregnancy, menopause), certain cancers (breast, ovarian, cervical), and other conditions that affect women differently or more severely, such as heart attacks, osteoporosis, and endometriosis. </a:t>
            </a:r>
          </a:p>
          <a:p>
            <a:pPr marL="0" indent="0" fontAlgn="ctr">
              <a:buNone/>
            </a:pPr>
            <a:endParaRPr lang="en-GB" dirty="0"/>
          </a:p>
          <a:p>
            <a:pPr marL="0" indent="0" fontAlgn="ctr">
              <a:buNone/>
            </a:pPr>
            <a:r>
              <a:rPr lang="en-GB" dirty="0"/>
              <a:t>Good female health also emphasises general wellness, preventative care like screenings and mammograms, and addressing social factors like poverty that impact health outcomes.  </a:t>
            </a:r>
          </a:p>
          <a:p>
            <a:endParaRPr lang="en-GB" dirty="0"/>
          </a:p>
        </p:txBody>
      </p:sp>
    </p:spTree>
    <p:extLst>
      <p:ext uri="{BB962C8B-B14F-4D97-AF65-F5344CB8AC3E}">
        <p14:creationId xmlns:p14="http://schemas.microsoft.com/office/powerpoint/2010/main" val="33964114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D9CCF-C4A3-9973-5D97-9363640550BB}"/>
              </a:ext>
            </a:extLst>
          </p:cNvPr>
          <p:cNvSpPr>
            <a:spLocks noGrp="1"/>
          </p:cNvSpPr>
          <p:nvPr>
            <p:ph type="title"/>
          </p:nvPr>
        </p:nvSpPr>
        <p:spPr/>
        <p:txBody>
          <a:bodyPr>
            <a:normAutofit fontScale="90000"/>
          </a:bodyPr>
          <a:lstStyle/>
          <a:p>
            <a:r>
              <a:rPr lang="en-GB" dirty="0"/>
              <a:t>Key Aspects of Female Health</a:t>
            </a:r>
            <a:br>
              <a:rPr lang="en-GB" dirty="0"/>
            </a:br>
            <a:endParaRPr lang="en-GB" dirty="0"/>
          </a:p>
        </p:txBody>
      </p:sp>
      <p:sp>
        <p:nvSpPr>
          <p:cNvPr id="3" name="Content Placeholder 2">
            <a:extLst>
              <a:ext uri="{FF2B5EF4-FFF2-40B4-BE49-F238E27FC236}">
                <a16:creationId xmlns:a16="http://schemas.microsoft.com/office/drawing/2014/main" id="{6D379919-4CFC-5EC9-F1CB-12CD11733EA4}"/>
              </a:ext>
            </a:extLst>
          </p:cNvPr>
          <p:cNvSpPr>
            <a:spLocks noGrp="1"/>
          </p:cNvSpPr>
          <p:nvPr>
            <p:ph idx="1"/>
          </p:nvPr>
        </p:nvSpPr>
        <p:spPr/>
        <p:txBody>
          <a:bodyPr>
            <a:normAutofit fontScale="47500" lnSpcReduction="20000"/>
          </a:bodyPr>
          <a:lstStyle/>
          <a:p>
            <a:pPr marL="0" indent="0">
              <a:buNone/>
            </a:pPr>
            <a:r>
              <a:rPr lang="en-GB" b="1" dirty="0"/>
              <a:t>Reproductive Health:</a:t>
            </a:r>
            <a:endParaRPr lang="en-GB" dirty="0"/>
          </a:p>
          <a:p>
            <a:pPr fontAlgn="ctr"/>
            <a:r>
              <a:rPr lang="en-GB" dirty="0"/>
              <a:t>This encompasses the entire life cycle, from the menstrual cycle and fertility through pregnancy, childbirth, and menopause. </a:t>
            </a:r>
          </a:p>
          <a:p>
            <a:pPr marL="0" indent="0" fontAlgn="ctr">
              <a:buNone/>
            </a:pPr>
            <a:endParaRPr lang="en-GB" dirty="0"/>
          </a:p>
          <a:p>
            <a:pPr marL="0" indent="0">
              <a:buNone/>
            </a:pPr>
            <a:r>
              <a:rPr lang="en-GB" b="1" dirty="0"/>
              <a:t>Specific Conditions:</a:t>
            </a:r>
            <a:endParaRPr lang="en-GB" dirty="0"/>
          </a:p>
          <a:p>
            <a:pPr fontAlgn="ctr"/>
            <a:r>
              <a:rPr lang="en-GB" dirty="0"/>
              <a:t>Women's health addresses conditions that only affect females, such as endometriosis, fibroids, and ovarian cancer, as well as those that present differently in women, like heart attacks. </a:t>
            </a:r>
          </a:p>
          <a:p>
            <a:pPr marL="0" indent="0" fontAlgn="ctr">
              <a:buNone/>
            </a:pPr>
            <a:endParaRPr lang="en-GB" dirty="0"/>
          </a:p>
          <a:p>
            <a:pPr marL="0" indent="0">
              <a:buNone/>
            </a:pPr>
            <a:r>
              <a:rPr lang="en-GB" b="1" dirty="0"/>
              <a:t>Cancer Prevention and Screening:</a:t>
            </a:r>
            <a:endParaRPr lang="en-GB" dirty="0"/>
          </a:p>
          <a:p>
            <a:pPr fontAlgn="ctr"/>
            <a:r>
              <a:rPr lang="en-GB" dirty="0"/>
              <a:t>This includes screening for female-specific cancers, such as breast and cervical cancer, through methods like mammograms and cervical screening. </a:t>
            </a:r>
          </a:p>
          <a:p>
            <a:pPr marL="0" indent="0" fontAlgn="ctr">
              <a:buNone/>
            </a:pPr>
            <a:endParaRPr lang="en-GB" dirty="0"/>
          </a:p>
          <a:p>
            <a:pPr marL="0" indent="0">
              <a:buNone/>
            </a:pPr>
            <a:r>
              <a:rPr lang="en-GB" b="1" dirty="0"/>
              <a:t>General Wellness and Prevention:</a:t>
            </a:r>
            <a:endParaRPr lang="en-GB" dirty="0"/>
          </a:p>
          <a:p>
            <a:pPr fontAlgn="ctr"/>
            <a:r>
              <a:rPr lang="en-GB" dirty="0"/>
              <a:t>Good female health also involves maintaining overall physical and mental wellbeing, with a focus on a healthy lifestyle, regular check-ups, and addressing health risks. </a:t>
            </a:r>
          </a:p>
          <a:p>
            <a:pPr marL="0" indent="0" fontAlgn="ctr">
              <a:buNone/>
            </a:pPr>
            <a:endParaRPr lang="en-GB" dirty="0"/>
          </a:p>
          <a:p>
            <a:pPr marL="0" indent="0">
              <a:buNone/>
            </a:pPr>
            <a:r>
              <a:rPr lang="en-GB" b="1" dirty="0"/>
              <a:t>Social and Economic Factors:</a:t>
            </a:r>
            <a:endParaRPr lang="en-GB" dirty="0"/>
          </a:p>
          <a:p>
            <a:pPr fontAlgn="ctr"/>
            <a:r>
              <a:rPr lang="en-GB" dirty="0"/>
              <a:t>The broader context of female health also considers how factors like poverty, the impact of violence, and disparities in healthcare access can affect the health of women and girls. </a:t>
            </a:r>
          </a:p>
          <a:p>
            <a:endParaRPr lang="en-GB" dirty="0"/>
          </a:p>
        </p:txBody>
      </p:sp>
    </p:spTree>
    <p:extLst>
      <p:ext uri="{BB962C8B-B14F-4D97-AF65-F5344CB8AC3E}">
        <p14:creationId xmlns:p14="http://schemas.microsoft.com/office/powerpoint/2010/main" val="9007291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F57BF-E785-2DE8-75F0-0A9A235F91D9}"/>
              </a:ext>
            </a:extLst>
          </p:cNvPr>
          <p:cNvSpPr>
            <a:spLocks noGrp="1"/>
          </p:cNvSpPr>
          <p:nvPr>
            <p:ph type="title"/>
          </p:nvPr>
        </p:nvSpPr>
        <p:spPr/>
        <p:txBody>
          <a:bodyPr>
            <a:normAutofit fontScale="90000"/>
          </a:bodyPr>
          <a:lstStyle/>
          <a:p>
            <a:r>
              <a:rPr lang="en-GB" dirty="0"/>
              <a:t>Why is Female Health a Distinct Area?</a:t>
            </a:r>
            <a:br>
              <a:rPr lang="en-GB" dirty="0"/>
            </a:br>
            <a:endParaRPr lang="en-GB" dirty="0"/>
          </a:p>
        </p:txBody>
      </p:sp>
      <p:sp>
        <p:nvSpPr>
          <p:cNvPr id="3" name="Content Placeholder 2">
            <a:extLst>
              <a:ext uri="{FF2B5EF4-FFF2-40B4-BE49-F238E27FC236}">
                <a16:creationId xmlns:a16="http://schemas.microsoft.com/office/drawing/2014/main" id="{23F86120-FBFE-A18B-8C26-99C2E402A493}"/>
              </a:ext>
            </a:extLst>
          </p:cNvPr>
          <p:cNvSpPr>
            <a:spLocks noGrp="1"/>
          </p:cNvSpPr>
          <p:nvPr>
            <p:ph idx="1"/>
          </p:nvPr>
        </p:nvSpPr>
        <p:spPr>
          <a:xfrm>
            <a:off x="472192" y="1052736"/>
            <a:ext cx="8229600" cy="4525963"/>
          </a:xfrm>
        </p:spPr>
        <p:txBody>
          <a:bodyPr>
            <a:noAutofit/>
          </a:bodyPr>
          <a:lstStyle/>
          <a:p>
            <a:pPr marL="0" indent="0">
              <a:buNone/>
            </a:pPr>
            <a:r>
              <a:rPr lang="en-GB" sz="1100" b="1" dirty="0"/>
              <a:t>Biological Differences:</a:t>
            </a:r>
            <a:endParaRPr lang="en-GB" sz="1100" dirty="0"/>
          </a:p>
          <a:p>
            <a:pPr fontAlgn="ctr"/>
            <a:r>
              <a:rPr lang="en-GB" sz="1100" dirty="0"/>
              <a:t>Women have unique physiological characteristics, especially related to their reproductive systems, which influence health needs. </a:t>
            </a:r>
          </a:p>
          <a:p>
            <a:pPr marL="0" indent="0" fontAlgn="ctr">
              <a:buNone/>
            </a:pPr>
            <a:endParaRPr lang="en-GB" sz="1100" dirty="0"/>
          </a:p>
          <a:p>
            <a:pPr marL="0" indent="0">
              <a:buNone/>
            </a:pPr>
            <a:r>
              <a:rPr lang="en-GB" sz="1100" b="1" dirty="0"/>
              <a:t>Different Disease Presentation:</a:t>
            </a:r>
            <a:endParaRPr lang="en-GB" sz="1100" dirty="0"/>
          </a:p>
          <a:p>
            <a:pPr fontAlgn="ctr"/>
            <a:r>
              <a:rPr lang="en-GB" sz="1100" dirty="0"/>
              <a:t>Some common conditions, like heart attacks, can have different symptoms in women, which can lead to delayed diagnosis and treatment. </a:t>
            </a:r>
          </a:p>
          <a:p>
            <a:pPr marL="0" indent="0" fontAlgn="ctr">
              <a:buNone/>
            </a:pPr>
            <a:endParaRPr lang="en-GB" sz="1100" dirty="0"/>
          </a:p>
          <a:p>
            <a:pPr marL="0" indent="0">
              <a:buNone/>
            </a:pPr>
            <a:r>
              <a:rPr lang="en-GB" sz="1100" b="1" dirty="0"/>
              <a:t>Lifecycle Stages:</a:t>
            </a:r>
            <a:endParaRPr lang="en-GB" sz="1100" dirty="0"/>
          </a:p>
          <a:p>
            <a:pPr fontAlgn="ctr"/>
            <a:r>
              <a:rPr lang="en-GB" sz="1100" dirty="0"/>
              <a:t>Women experience distinct life stages, such as puberty, pregnancy, and menopause, each with its own health considerations. </a:t>
            </a:r>
          </a:p>
          <a:p>
            <a:pPr marL="0" indent="0" fontAlgn="ctr">
              <a:buNone/>
            </a:pPr>
            <a:endParaRPr lang="en-GB" sz="1100" dirty="0"/>
          </a:p>
          <a:p>
            <a:pPr marL="0" indent="0">
              <a:buNone/>
            </a:pPr>
            <a:r>
              <a:rPr lang="en-GB" sz="1100" b="1" dirty="0"/>
              <a:t>Historical and Research Gaps:</a:t>
            </a:r>
            <a:endParaRPr lang="en-GB" sz="1100" dirty="0"/>
          </a:p>
          <a:p>
            <a:pPr fontAlgn="ctr"/>
            <a:r>
              <a:rPr lang="en-GB" sz="1100" dirty="0"/>
              <a:t>Historically, women have been underrepresented in medical research, leading to gaps in knowledge and understanding of how conditions affect them. </a:t>
            </a:r>
          </a:p>
          <a:p>
            <a:r>
              <a:rPr lang="en-GB" sz="1100" dirty="0"/>
              <a:t>How to Promote Good Female Health</a:t>
            </a:r>
          </a:p>
          <a:p>
            <a:pPr marL="0" indent="0">
              <a:buNone/>
            </a:pPr>
            <a:endParaRPr lang="en-GB" sz="1100" dirty="0"/>
          </a:p>
          <a:p>
            <a:pPr marL="0" indent="0">
              <a:buNone/>
            </a:pPr>
            <a:r>
              <a:rPr lang="en-GB" sz="1100" b="1" dirty="0"/>
              <a:t>Regular Screenings:</a:t>
            </a:r>
            <a:endParaRPr lang="en-GB" sz="1100" dirty="0"/>
          </a:p>
          <a:p>
            <a:pPr fontAlgn="ctr"/>
            <a:r>
              <a:rPr lang="en-GB" sz="1100" dirty="0"/>
              <a:t>Stay up-to-date with recommended health screenings, such as mammograms and cervical screening tests. </a:t>
            </a:r>
          </a:p>
          <a:p>
            <a:pPr marL="0" indent="0" fontAlgn="ctr">
              <a:buNone/>
            </a:pPr>
            <a:endParaRPr lang="en-GB" sz="1100" dirty="0"/>
          </a:p>
          <a:p>
            <a:pPr marL="0" indent="0">
              <a:buNone/>
            </a:pPr>
            <a:r>
              <a:rPr lang="en-GB" sz="1100" b="1" dirty="0"/>
              <a:t>Balanced Lifestyle:</a:t>
            </a:r>
            <a:endParaRPr lang="en-GB" sz="1100" dirty="0"/>
          </a:p>
          <a:p>
            <a:pPr fontAlgn="ctr"/>
            <a:r>
              <a:rPr lang="en-GB" sz="1100" dirty="0"/>
              <a:t>Adopt a healthy diet, engage in regular exercise, and manage stress to improve overall health. </a:t>
            </a:r>
          </a:p>
          <a:p>
            <a:pPr marL="0" indent="0" fontAlgn="ctr">
              <a:buNone/>
            </a:pPr>
            <a:endParaRPr lang="en-GB" sz="1100" dirty="0"/>
          </a:p>
          <a:p>
            <a:pPr marL="0" indent="0">
              <a:buNone/>
            </a:pPr>
            <a:r>
              <a:rPr lang="en-GB" sz="1100" b="1" dirty="0"/>
              <a:t>Open Communication:</a:t>
            </a:r>
            <a:endParaRPr lang="en-GB" sz="1100" dirty="0"/>
          </a:p>
          <a:p>
            <a:pPr fontAlgn="ctr"/>
            <a:r>
              <a:rPr lang="en-GB" sz="1100" dirty="0"/>
              <a:t>Communicate effectively with healthcare providers to ensure your unique needs and concerns are recognized and addressed. </a:t>
            </a:r>
          </a:p>
          <a:p>
            <a:pPr marL="0" indent="0" fontAlgn="ctr">
              <a:buNone/>
            </a:pPr>
            <a:endParaRPr lang="en-GB" sz="1100" dirty="0"/>
          </a:p>
          <a:p>
            <a:pPr marL="0" indent="0">
              <a:buNone/>
            </a:pPr>
            <a:r>
              <a:rPr lang="en-GB" sz="1100" b="1" dirty="0"/>
              <a:t>Public Awareness:</a:t>
            </a:r>
            <a:endParaRPr lang="en-GB" sz="1100" dirty="0"/>
          </a:p>
          <a:p>
            <a:r>
              <a:rPr lang="en-GB" sz="1100" dirty="0"/>
              <a:t>Support efforts to improve education and awareness about women's health issues to foster better health outcomes for all. </a:t>
            </a:r>
          </a:p>
          <a:p>
            <a:endParaRPr lang="en-GB" sz="1100" dirty="0"/>
          </a:p>
        </p:txBody>
      </p:sp>
    </p:spTree>
    <p:extLst>
      <p:ext uri="{BB962C8B-B14F-4D97-AF65-F5344CB8AC3E}">
        <p14:creationId xmlns:p14="http://schemas.microsoft.com/office/powerpoint/2010/main" val="19877836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E4056-D7C5-6068-75BD-1BB9B5AC9E0D}"/>
              </a:ext>
            </a:extLst>
          </p:cNvPr>
          <p:cNvSpPr>
            <a:spLocks noGrp="1"/>
          </p:cNvSpPr>
          <p:nvPr>
            <p:ph type="title"/>
          </p:nvPr>
        </p:nvSpPr>
        <p:spPr/>
        <p:txBody>
          <a:bodyPr/>
          <a:lstStyle/>
          <a:p>
            <a:r>
              <a:rPr lang="en-GB" dirty="0"/>
              <a:t>Menopause and Peri-menopause</a:t>
            </a:r>
          </a:p>
        </p:txBody>
      </p:sp>
      <p:sp>
        <p:nvSpPr>
          <p:cNvPr id="4" name="Rectangle 1">
            <a:extLst>
              <a:ext uri="{FF2B5EF4-FFF2-40B4-BE49-F238E27FC236}">
                <a16:creationId xmlns:a16="http://schemas.microsoft.com/office/drawing/2014/main" id="{13B6D5FD-C77B-A6DC-2471-FE279D6C3DD2}"/>
              </a:ext>
            </a:extLst>
          </p:cNvPr>
          <p:cNvSpPr>
            <a:spLocks noGrp="1" noChangeArrowheads="1"/>
          </p:cNvSpPr>
          <p:nvPr>
            <p:ph idx="1"/>
          </p:nvPr>
        </p:nvSpPr>
        <p:spPr bwMode="auto">
          <a:xfrm>
            <a:off x="457200" y="1878023"/>
            <a:ext cx="7718523"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1" i="0" u="none" strike="noStrike" cap="none" normalizeH="0" baseline="0" dirty="0">
                <a:ln>
                  <a:noFill/>
                </a:ln>
                <a:solidFill>
                  <a:schemeClr val="tx1"/>
                </a:solidFill>
                <a:effectLst/>
                <a:latin typeface="Arial" panose="020B0604020202020204" pitchFamily="34" charset="0"/>
              </a:rPr>
              <a:t>Peri-menopause:</a:t>
            </a:r>
            <a:r>
              <a:rPr kumimoji="0" lang="en-US" altLang="en-US" sz="14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4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Transition period leading to menopause, marked by hormonal fluctuations and irregular cycles.</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400" dirty="0">
                <a:latin typeface="Arial" panose="020B0604020202020204" pitchFamily="34" charset="0"/>
              </a:rPr>
              <a:t>Can last for years </a:t>
            </a:r>
          </a:p>
          <a:p>
            <a:pPr marL="0" lvl="0" indent="0" eaLnBrk="0" fontAlgn="base" hangingPunct="0">
              <a:spcBef>
                <a:spcPct val="0"/>
              </a:spcBef>
              <a:spcAft>
                <a:spcPct val="0"/>
              </a:spcAft>
              <a:buFontTx/>
              <a:buChar char="•"/>
            </a:pPr>
            <a:r>
              <a:rPr kumimoji="0" lang="en-US" altLang="en-US" sz="1400" b="0" i="0" u="none" strike="noStrike" cap="none" normalizeH="0" baseline="0" dirty="0">
                <a:ln>
                  <a:noFill/>
                </a:ln>
                <a:solidFill>
                  <a:schemeClr val="tx1"/>
                </a:solidFill>
                <a:effectLst/>
                <a:latin typeface="Arial" panose="020B0604020202020204" pitchFamily="34" charset="0"/>
              </a:rPr>
              <a:t>Can start as young as 40 (before this is premature ovarian failure POF</a:t>
            </a:r>
          </a:p>
          <a:p>
            <a:pPr marL="0" lvl="0" indent="0" eaLnBrk="0" fontAlgn="base" hangingPunct="0">
              <a:spcBef>
                <a:spcPct val="0"/>
              </a:spcBef>
              <a:spcAft>
                <a:spcPct val="0"/>
              </a:spcAft>
              <a:buNone/>
            </a:pPr>
            <a:r>
              <a:rPr kumimoji="0" lang="en-US" altLang="en-US" sz="1400" b="0" i="0" u="none" strike="noStrike" cap="none" normalizeH="0" baseline="0" dirty="0">
                <a:ln>
                  <a:noFill/>
                </a:ln>
                <a:solidFill>
                  <a:schemeClr val="tx1"/>
                </a:solidFill>
                <a:effectLst/>
                <a:latin typeface="Arial" panose="020B0604020202020204" pitchFamily="34" charset="0"/>
              </a:rPr>
              <a:t> (</a:t>
            </a:r>
            <a:r>
              <a:rPr lang="en-GB" sz="1400" dirty="0">
                <a:hlinkClick r:id="rId2"/>
              </a:rPr>
              <a:t>Premature ovarian insufficiency - British Menopause Society</a:t>
            </a:r>
            <a:r>
              <a:rPr kumimoji="0" lang="en-US" altLang="en-US" sz="14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1" i="0" u="none" strike="noStrike" cap="none" normalizeH="0" baseline="0" dirty="0">
                <a:ln>
                  <a:noFill/>
                </a:ln>
                <a:solidFill>
                  <a:schemeClr val="tx1"/>
                </a:solidFill>
                <a:effectLst/>
                <a:latin typeface="Arial" panose="020B0604020202020204" pitchFamily="34" charset="0"/>
              </a:rPr>
              <a:t>Menopause:</a:t>
            </a:r>
            <a:r>
              <a:rPr kumimoji="0" lang="en-US" altLang="en-US" sz="14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endParaRPr lang="en-US" altLang="en-US" sz="1400" dirty="0">
              <a:latin typeface="Arial" panose="020B0604020202020204" pitchFamily="34" charset="0"/>
            </a:endParaRPr>
          </a:p>
          <a:p>
            <a:pPr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rPr>
              <a:t>Permanent cessation of menstruation for 12 consecutive months, typically around age 50 </a:t>
            </a:r>
          </a:p>
          <a:p>
            <a:pPr marL="0" indent="0" eaLnBrk="0" fontAlgn="base" hangingPunct="0">
              <a:spcBef>
                <a:spcPct val="0"/>
              </a:spcBef>
              <a:spcAft>
                <a:spcPct val="0"/>
              </a:spcAft>
              <a:buNone/>
            </a:pPr>
            <a:r>
              <a:rPr kumimoji="0" lang="en-US" altLang="en-US" sz="1400" b="0" i="0" u="none" strike="noStrike" cap="none" normalizeH="0" baseline="0" dirty="0">
                <a:ln>
                  <a:noFill/>
                </a:ln>
                <a:solidFill>
                  <a:schemeClr val="tx1"/>
                </a:solidFill>
                <a:effectLst/>
                <a:latin typeface="Arial" panose="020B0604020202020204" pitchFamily="34" charset="0"/>
              </a:rPr>
              <a:t>however is getting younger.</a:t>
            </a:r>
          </a:p>
          <a:p>
            <a:pPr eaLnBrk="0" fontAlgn="base" hangingPunct="0">
              <a:spcBef>
                <a:spcPct val="0"/>
              </a:spcBef>
              <a:spcAft>
                <a:spcPct val="0"/>
              </a:spcAft>
            </a:pPr>
            <a:endParaRPr lang="en-US" altLang="en-US" sz="1400" dirty="0">
              <a:latin typeface="Arial" panose="020B0604020202020204" pitchFamily="34" charset="0"/>
            </a:endParaRPr>
          </a:p>
          <a:p>
            <a:pPr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eaLnBrk="0" fontAlgn="base" hangingPunct="0">
              <a:spcBef>
                <a:spcPct val="0"/>
              </a:spcBef>
              <a:spcAft>
                <a:spcPct val="0"/>
              </a:spcAft>
            </a:pPr>
            <a:endParaRPr lang="en-US" altLang="en-US" sz="1400" dirty="0">
              <a:latin typeface="Arial" panose="020B0604020202020204" pitchFamily="34" charset="0"/>
            </a:endParaRPr>
          </a:p>
          <a:p>
            <a:pPr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1" i="0" u="none" strike="noStrike" cap="none" normalizeH="0" baseline="0" dirty="0">
                <a:ln>
                  <a:noFill/>
                </a:ln>
                <a:solidFill>
                  <a:schemeClr val="tx1"/>
                </a:solidFill>
                <a:effectLst/>
                <a:latin typeface="Arial" panose="020B0604020202020204" pitchFamily="34" charset="0"/>
              </a:rPr>
              <a:t>Post-menopause:</a:t>
            </a:r>
            <a:r>
              <a:rPr kumimoji="0" lang="en-US" altLang="en-US" sz="14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endParaRPr lang="en-US" altLang="en-US" sz="1400" dirty="0">
              <a:latin typeface="Arial" panose="020B0604020202020204" pitchFamily="34" charset="0"/>
            </a:endParaRPr>
          </a:p>
          <a:p>
            <a:pPr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rPr>
              <a:t>Period after menopause, with low estrogen levels and associated long-term health effects.</a:t>
            </a:r>
          </a:p>
        </p:txBody>
      </p:sp>
    </p:spTree>
    <p:extLst>
      <p:ext uri="{BB962C8B-B14F-4D97-AF65-F5344CB8AC3E}">
        <p14:creationId xmlns:p14="http://schemas.microsoft.com/office/powerpoint/2010/main" val="40129816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0FA2B-6DF0-B391-E722-41AC247A4BBC}"/>
              </a:ext>
            </a:extLst>
          </p:cNvPr>
          <p:cNvSpPr>
            <a:spLocks noGrp="1"/>
          </p:cNvSpPr>
          <p:nvPr>
            <p:ph type="title"/>
          </p:nvPr>
        </p:nvSpPr>
        <p:spPr/>
        <p:txBody>
          <a:bodyPr/>
          <a:lstStyle/>
          <a:p>
            <a:r>
              <a:rPr lang="en-GB" dirty="0"/>
              <a:t>Key points</a:t>
            </a:r>
          </a:p>
        </p:txBody>
      </p:sp>
      <p:sp>
        <p:nvSpPr>
          <p:cNvPr id="3" name="Content Placeholder 2">
            <a:extLst>
              <a:ext uri="{FF2B5EF4-FFF2-40B4-BE49-F238E27FC236}">
                <a16:creationId xmlns:a16="http://schemas.microsoft.com/office/drawing/2014/main" id="{0180FDD4-D826-2CC0-D65E-467AD6BAA376}"/>
              </a:ext>
            </a:extLst>
          </p:cNvPr>
          <p:cNvSpPr>
            <a:spLocks noGrp="1"/>
          </p:cNvSpPr>
          <p:nvPr>
            <p:ph idx="1"/>
          </p:nvPr>
        </p:nvSpPr>
        <p:spPr/>
        <p:txBody>
          <a:bodyPr>
            <a:normAutofit fontScale="85000" lnSpcReduction="20000"/>
          </a:bodyPr>
          <a:lstStyle/>
          <a:p>
            <a:pPr marL="0" indent="0">
              <a:buNone/>
            </a:pPr>
            <a:endParaRPr lang="en-GB" dirty="0"/>
          </a:p>
          <a:p>
            <a:r>
              <a:rPr lang="en-GB" dirty="0"/>
              <a:t>Decline in </a:t>
            </a:r>
            <a:r>
              <a:rPr lang="en-GB" b="1" dirty="0"/>
              <a:t>ovarian follicles</a:t>
            </a:r>
            <a:r>
              <a:rPr lang="en-GB" dirty="0"/>
              <a:t> → reduced oestrogen and progesterone.</a:t>
            </a:r>
          </a:p>
          <a:p>
            <a:r>
              <a:rPr lang="en-GB" b="1" dirty="0"/>
              <a:t>FSH and LH</a:t>
            </a:r>
            <a:r>
              <a:rPr lang="en-GB" dirty="0"/>
              <a:t> levels rise due to reduced negative feedback.</a:t>
            </a:r>
          </a:p>
          <a:p>
            <a:r>
              <a:rPr lang="en-GB" dirty="0"/>
              <a:t>Oestrogen deficiency affects multiple systems: reproductive, cardiovascular, skeletal, and urogenital.</a:t>
            </a:r>
          </a:p>
          <a:p>
            <a:r>
              <a:rPr lang="en-GB" b="1" dirty="0"/>
              <a:t>Visual Idea:</a:t>
            </a:r>
            <a:r>
              <a:rPr lang="en-GB" dirty="0"/>
              <a:t> Hormone graph showing FSH/LH rise and oestrogen decline during transition.</a:t>
            </a:r>
          </a:p>
          <a:p>
            <a:r>
              <a:rPr lang="en-GB" b="1" dirty="0"/>
              <a:t>Notes:</a:t>
            </a:r>
            <a:br>
              <a:rPr lang="en-GB" dirty="0"/>
            </a:br>
            <a:r>
              <a:rPr lang="en-GB" dirty="0"/>
              <a:t>Highlight how hormone changes drive both symptoms and long-term health risks.</a:t>
            </a:r>
          </a:p>
          <a:p>
            <a:endParaRPr lang="en-GB" dirty="0"/>
          </a:p>
        </p:txBody>
      </p:sp>
    </p:spTree>
    <p:extLst>
      <p:ext uri="{BB962C8B-B14F-4D97-AF65-F5344CB8AC3E}">
        <p14:creationId xmlns:p14="http://schemas.microsoft.com/office/powerpoint/2010/main" val="3617743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2F857-850C-5CA0-1565-4E481D748578}"/>
              </a:ext>
            </a:extLst>
          </p:cNvPr>
          <p:cNvSpPr>
            <a:spLocks noGrp="1"/>
          </p:cNvSpPr>
          <p:nvPr>
            <p:ph type="title"/>
          </p:nvPr>
        </p:nvSpPr>
        <p:spPr/>
        <p:txBody>
          <a:bodyPr/>
          <a:lstStyle/>
          <a:p>
            <a:r>
              <a:rPr lang="en-GB" dirty="0"/>
              <a:t>Clinical Features</a:t>
            </a:r>
          </a:p>
        </p:txBody>
      </p:sp>
      <p:sp>
        <p:nvSpPr>
          <p:cNvPr id="3" name="Text Placeholder 2">
            <a:extLst>
              <a:ext uri="{FF2B5EF4-FFF2-40B4-BE49-F238E27FC236}">
                <a16:creationId xmlns:a16="http://schemas.microsoft.com/office/drawing/2014/main" id="{62F7B313-6C99-F8D4-A89D-7F91E8966E75}"/>
              </a:ext>
            </a:extLst>
          </p:cNvPr>
          <p:cNvSpPr>
            <a:spLocks noGrp="1"/>
          </p:cNvSpPr>
          <p:nvPr>
            <p:ph type="body" idx="1"/>
          </p:nvPr>
        </p:nvSpPr>
        <p:spPr/>
        <p:txBody>
          <a:bodyPr/>
          <a:lstStyle/>
          <a:p>
            <a:r>
              <a:rPr lang="en-GB" dirty="0"/>
              <a:t>Peri-menopause</a:t>
            </a:r>
          </a:p>
        </p:txBody>
      </p:sp>
      <p:sp>
        <p:nvSpPr>
          <p:cNvPr id="4" name="Content Placeholder 3">
            <a:extLst>
              <a:ext uri="{FF2B5EF4-FFF2-40B4-BE49-F238E27FC236}">
                <a16:creationId xmlns:a16="http://schemas.microsoft.com/office/drawing/2014/main" id="{D4F01D73-E5AC-9B65-842E-18FA6533579D}"/>
              </a:ext>
            </a:extLst>
          </p:cNvPr>
          <p:cNvSpPr>
            <a:spLocks noGrp="1"/>
          </p:cNvSpPr>
          <p:nvPr>
            <p:ph sz="half" idx="2"/>
          </p:nvPr>
        </p:nvSpPr>
        <p:spPr/>
        <p:txBody>
          <a:bodyPr>
            <a:normAutofit/>
          </a:bodyPr>
          <a:lstStyle/>
          <a:p>
            <a:r>
              <a:rPr lang="en-GB" dirty="0"/>
              <a:t>Irregular menstrual cycles, spotting, or heavier flow</a:t>
            </a:r>
          </a:p>
          <a:p>
            <a:r>
              <a:rPr lang="en-GB" dirty="0"/>
              <a:t>Hot flashes, night sweats</a:t>
            </a:r>
          </a:p>
          <a:p>
            <a:r>
              <a:rPr lang="en-GB" dirty="0"/>
              <a:t>Mood changes, irritability, anxiety</a:t>
            </a:r>
          </a:p>
          <a:p>
            <a:r>
              <a:rPr lang="en-GB" dirty="0"/>
              <a:t>Sleep disturbances, fatigue</a:t>
            </a:r>
          </a:p>
          <a:p>
            <a:r>
              <a:rPr lang="en-GB" dirty="0"/>
              <a:t>Vaginal dryness and changes in libido</a:t>
            </a:r>
          </a:p>
          <a:p>
            <a:endParaRPr lang="en-GB" dirty="0"/>
          </a:p>
        </p:txBody>
      </p:sp>
      <p:sp>
        <p:nvSpPr>
          <p:cNvPr id="5" name="Text Placeholder 4">
            <a:extLst>
              <a:ext uri="{FF2B5EF4-FFF2-40B4-BE49-F238E27FC236}">
                <a16:creationId xmlns:a16="http://schemas.microsoft.com/office/drawing/2014/main" id="{69DD72CD-A753-F235-E589-53B711D51962}"/>
              </a:ext>
            </a:extLst>
          </p:cNvPr>
          <p:cNvSpPr>
            <a:spLocks noGrp="1"/>
          </p:cNvSpPr>
          <p:nvPr>
            <p:ph type="body" sz="quarter" idx="3"/>
          </p:nvPr>
        </p:nvSpPr>
        <p:spPr/>
        <p:txBody>
          <a:bodyPr/>
          <a:lstStyle/>
          <a:p>
            <a:r>
              <a:rPr lang="en-GB" dirty="0"/>
              <a:t>Menopause</a:t>
            </a:r>
          </a:p>
        </p:txBody>
      </p:sp>
      <p:sp>
        <p:nvSpPr>
          <p:cNvPr id="8" name="Rectangle 2">
            <a:extLst>
              <a:ext uri="{FF2B5EF4-FFF2-40B4-BE49-F238E27FC236}">
                <a16:creationId xmlns:a16="http://schemas.microsoft.com/office/drawing/2014/main" id="{3BC516C8-5773-DC59-59F1-C388DDA104D7}"/>
              </a:ext>
            </a:extLst>
          </p:cNvPr>
          <p:cNvSpPr>
            <a:spLocks noGrp="1" noChangeArrowheads="1"/>
          </p:cNvSpPr>
          <p:nvPr>
            <p:ph sz="quarter" idx="4"/>
          </p:nvPr>
        </p:nvSpPr>
        <p:spPr bwMode="auto">
          <a:xfrm>
            <a:off x="4572000" y="2174875"/>
            <a:ext cx="4431406"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cs typeface="Calibri" panose="020F0502020204030204" pitchFamily="34" charset="0"/>
              </a:rPr>
              <a:t>Complete cessation of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b="0" i="0" u="none" strike="noStrike" cap="none" normalizeH="0" baseline="0" dirty="0">
                <a:ln>
                  <a:noFill/>
                </a:ln>
                <a:solidFill>
                  <a:schemeClr val="tx1"/>
                </a:solidFill>
                <a:effectLst/>
                <a:cs typeface="Calibri" panose="020F0502020204030204" pitchFamily="34" charset="0"/>
              </a:rPr>
              <a:t>menstruation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cs typeface="Calibri" panose="020F0502020204030204" pitchFamily="34" charset="0"/>
              </a:rPr>
              <a:t>Persistent vasomotor symptoms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b="0" i="0" u="none" strike="noStrike" cap="none" normalizeH="0" baseline="0" dirty="0">
                <a:ln>
                  <a:noFill/>
                </a:ln>
                <a:solidFill>
                  <a:schemeClr val="tx1"/>
                </a:solidFill>
                <a:effectLst/>
                <a:cs typeface="Calibri" panose="020F0502020204030204" pitchFamily="34" charset="0"/>
              </a:rPr>
              <a:t>(hot flashes)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cs typeface="Calibri" panose="020F0502020204030204" pitchFamily="34" charset="0"/>
              </a:rPr>
              <a:t>Urogenital atrophy → dryness,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b="0" i="0" u="none" strike="noStrike" cap="none" normalizeH="0" baseline="0" dirty="0">
                <a:ln>
                  <a:noFill/>
                </a:ln>
                <a:solidFill>
                  <a:schemeClr val="tx1"/>
                </a:solidFill>
                <a:effectLst/>
                <a:cs typeface="Calibri" panose="020F0502020204030204" pitchFamily="34" charset="0"/>
              </a:rPr>
              <a:t>urinary symptoms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cs typeface="Calibri" panose="020F0502020204030204" pitchFamily="34" charset="0"/>
              </a:rPr>
              <a:t>Long-term effects: osteoporosis,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b="0" i="0" u="none" strike="noStrike" cap="none" normalizeH="0" baseline="0" dirty="0">
                <a:ln>
                  <a:noFill/>
                </a:ln>
                <a:solidFill>
                  <a:schemeClr val="tx1"/>
                </a:solidFill>
                <a:effectLst/>
                <a:cs typeface="Calibri" panose="020F0502020204030204" pitchFamily="34" charset="0"/>
              </a:rPr>
              <a:t>cardiovascular risk, cognitive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b="0" i="0" u="none" strike="noStrike" cap="none" normalizeH="0" baseline="0" dirty="0">
                <a:ln>
                  <a:noFill/>
                </a:ln>
                <a:solidFill>
                  <a:schemeClr val="tx1"/>
                </a:solidFill>
                <a:effectLst/>
                <a:cs typeface="Calibri" panose="020F0502020204030204" pitchFamily="34" charset="0"/>
              </a:rPr>
              <a:t>changes</a:t>
            </a:r>
          </a:p>
        </p:txBody>
      </p:sp>
    </p:spTree>
    <p:extLst>
      <p:ext uri="{BB962C8B-B14F-4D97-AF65-F5344CB8AC3E}">
        <p14:creationId xmlns:p14="http://schemas.microsoft.com/office/powerpoint/2010/main" val="6593692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875E9-1396-3D67-E9C4-9E0149ECC37E}"/>
              </a:ext>
            </a:extLst>
          </p:cNvPr>
          <p:cNvSpPr>
            <a:spLocks noGrp="1"/>
          </p:cNvSpPr>
          <p:nvPr>
            <p:ph type="title"/>
          </p:nvPr>
        </p:nvSpPr>
        <p:spPr/>
        <p:txBody>
          <a:bodyPr/>
          <a:lstStyle/>
          <a:p>
            <a:r>
              <a:rPr lang="en-GB" dirty="0"/>
              <a:t>Diagnosis and management</a:t>
            </a:r>
          </a:p>
        </p:txBody>
      </p:sp>
      <p:sp>
        <p:nvSpPr>
          <p:cNvPr id="4" name="Rectangle 1">
            <a:extLst>
              <a:ext uri="{FF2B5EF4-FFF2-40B4-BE49-F238E27FC236}">
                <a16:creationId xmlns:a16="http://schemas.microsoft.com/office/drawing/2014/main" id="{2C2BC50D-53C6-5E37-2E8C-212E5B7A4051}"/>
              </a:ext>
            </a:extLst>
          </p:cNvPr>
          <p:cNvSpPr>
            <a:spLocks noGrp="1" noChangeArrowheads="1"/>
          </p:cNvSpPr>
          <p:nvPr>
            <p:ph idx="1"/>
          </p:nvPr>
        </p:nvSpPr>
        <p:spPr bwMode="auto">
          <a:xfrm>
            <a:off x="755576" y="1166843"/>
            <a:ext cx="7571303"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Clinical diagnosis:</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Menopause - 12 months of amenorrhea (absence of periods) in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women &gt;45 years </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800" dirty="0">
                <a:latin typeface="Arial" panose="020B0604020202020204" pitchFamily="34" charset="0"/>
              </a:rPr>
              <a:t>Symptoms as previous </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Laboratory tests:</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endParaRPr lang="en-US" altLang="en-US" sz="1800" dirty="0">
              <a:latin typeface="Arial" panose="020B0604020202020204" pitchFamily="34" charset="0"/>
            </a:endParaRPr>
          </a:p>
          <a:p>
            <a:pPr eaLnBrk="0" fontAlgn="base" hangingPunct="0">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FSH ↑, estradiol ↓ (mainly if &lt;45 years or atypical presentation)</a:t>
            </a:r>
          </a:p>
          <a:p>
            <a:pPr eaLnBrk="0" fontAlgn="base" hangingPunct="0">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Rule out thyroid disorders, hyperprolactinemia, or premature ovarian </a:t>
            </a:r>
          </a:p>
          <a:p>
            <a:pPr marL="0" indent="0" eaLnBrk="0" fontAlgn="base" hangingPunct="0">
              <a:spcBef>
                <a:spcPct val="0"/>
              </a:spcBef>
              <a:spcAft>
                <a:spcPct val="0"/>
              </a:spcAft>
              <a:buNone/>
            </a:pPr>
            <a:r>
              <a:rPr kumimoji="0" lang="en-US" altLang="en-US" sz="1800" b="0" i="0" u="none" strike="noStrike" cap="none" normalizeH="0" baseline="0" dirty="0">
                <a:ln>
                  <a:noFill/>
                </a:ln>
                <a:solidFill>
                  <a:schemeClr val="tx1"/>
                </a:solidFill>
                <a:effectLst/>
                <a:latin typeface="Arial" panose="020B0604020202020204" pitchFamily="34" charset="0"/>
              </a:rPr>
              <a:t>failure/insufficiency</a:t>
            </a:r>
          </a:p>
          <a:p>
            <a:pPr eaLnBrk="0" fontAlgn="base" hangingPunct="0">
              <a:spcBef>
                <a:spcPct val="0"/>
              </a:spcBef>
              <a:spcAft>
                <a:spcPct val="0"/>
              </a:spcAft>
            </a:pPr>
            <a:endParaRPr lang="en-US" altLang="en-US" sz="1800" dirty="0">
              <a:latin typeface="Arial" panose="020B0604020202020204" pitchFamily="34" charset="0"/>
            </a:endParaRPr>
          </a:p>
          <a:p>
            <a:pPr marL="0" indent="0" eaLnBrk="0" fontAlgn="base" hangingPunct="0">
              <a:spcBef>
                <a:spcPct val="0"/>
              </a:spcBef>
              <a:spcAft>
                <a:spcPct val="0"/>
              </a:spcAft>
              <a:buNone/>
            </a:pPr>
            <a:r>
              <a:rPr kumimoji="0" lang="en-US" altLang="en-US" sz="1800" b="0" i="0" u="none" strike="noStrike" cap="none" normalizeH="0" baseline="0" dirty="0">
                <a:ln>
                  <a:noFill/>
                </a:ln>
                <a:solidFill>
                  <a:schemeClr val="tx1"/>
                </a:solidFill>
                <a:effectLst/>
                <a:latin typeface="Arial" panose="020B0604020202020204" pitchFamily="34" charset="0"/>
              </a:rPr>
              <a:t>Relevance???</a:t>
            </a:r>
          </a:p>
          <a:p>
            <a:pPr marL="0" indent="0" eaLnBrk="0" fontAlgn="base" hangingPunct="0">
              <a:spcBef>
                <a:spcPct val="0"/>
              </a:spcBef>
              <a:spcAft>
                <a:spcPct val="0"/>
              </a:spcAft>
              <a:buNone/>
            </a:pPr>
            <a:endParaRPr lang="en-US" altLang="en-US" sz="1800" dirty="0">
              <a:latin typeface="Arial" panose="020B0604020202020204" pitchFamily="34" charset="0"/>
            </a:endParaRPr>
          </a:p>
          <a:p>
            <a:pPr marL="0" indent="0" eaLnBrk="0" fontAlgn="base" hangingPunct="0">
              <a:spcBef>
                <a:spcPct val="0"/>
              </a:spcBef>
              <a:spcAft>
                <a:spcPct val="0"/>
              </a:spcAft>
              <a:buNone/>
            </a:pPr>
            <a:r>
              <a:rPr lang="en-GB" sz="1800" dirty="0">
                <a:hlinkClick r:id="rId2"/>
              </a:rPr>
              <a:t>Overview | Menopause: identification and management | Guidance | NICE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indent="0" eaLnBrk="0" fontAlgn="base" hangingPunct="0">
              <a:spcBef>
                <a:spcPct val="0"/>
              </a:spcBef>
              <a:spcAft>
                <a:spcPct val="0"/>
              </a:spcAft>
              <a:buNone/>
            </a:pPr>
            <a:endParaRPr lang="en-US" altLang="en-US" sz="1800" dirty="0">
              <a:latin typeface="Arial" panose="020B0604020202020204" pitchFamily="34" charset="0"/>
            </a:endParaRPr>
          </a:p>
        </p:txBody>
      </p:sp>
    </p:spTree>
    <p:extLst>
      <p:ext uri="{BB962C8B-B14F-4D97-AF65-F5344CB8AC3E}">
        <p14:creationId xmlns:p14="http://schemas.microsoft.com/office/powerpoint/2010/main" val="29374550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355AA-38CA-FB69-AE7F-5B7BBAA8A604}"/>
              </a:ext>
            </a:extLst>
          </p:cNvPr>
          <p:cNvSpPr>
            <a:spLocks noGrp="1"/>
          </p:cNvSpPr>
          <p:nvPr>
            <p:ph type="title"/>
          </p:nvPr>
        </p:nvSpPr>
        <p:spPr/>
        <p:txBody>
          <a:bodyPr/>
          <a:lstStyle/>
          <a:p>
            <a:r>
              <a:rPr lang="en-GB" dirty="0"/>
              <a:t>So how do we link this to exercise?</a:t>
            </a:r>
          </a:p>
        </p:txBody>
      </p:sp>
      <p:sp>
        <p:nvSpPr>
          <p:cNvPr id="3" name="Content Placeholder 2">
            <a:extLst>
              <a:ext uri="{FF2B5EF4-FFF2-40B4-BE49-F238E27FC236}">
                <a16:creationId xmlns:a16="http://schemas.microsoft.com/office/drawing/2014/main" id="{484AD08C-EAFF-E4B7-DA19-86B4158AB084}"/>
              </a:ext>
            </a:extLst>
          </p:cNvPr>
          <p:cNvSpPr>
            <a:spLocks noGrp="1"/>
          </p:cNvSpPr>
          <p:nvPr>
            <p:ph idx="1"/>
          </p:nvPr>
        </p:nvSpPr>
        <p:spPr/>
        <p:txBody>
          <a:bodyPr>
            <a:normAutofit fontScale="77500" lnSpcReduction="20000"/>
          </a:bodyPr>
          <a:lstStyle/>
          <a:p>
            <a:pPr fontAlgn="base"/>
            <a:r>
              <a:rPr lang="en-GB" dirty="0"/>
              <a:t>Menopausal symptoms, low exercise self-efficacy and physical activity knowledge, social stigma and lack of social support are significant barriers to participation.</a:t>
            </a:r>
          </a:p>
          <a:p>
            <a:pPr marL="0" indent="0" fontAlgn="base">
              <a:buNone/>
            </a:pPr>
            <a:endParaRPr lang="en-GB" dirty="0"/>
          </a:p>
          <a:p>
            <a:pPr fontAlgn="base"/>
            <a:r>
              <a:rPr lang="en-GB" dirty="0"/>
              <a:t>Just under a third of women drop off from physical activity during menopause, yet the desire to be active is high.</a:t>
            </a:r>
          </a:p>
          <a:p>
            <a:pPr marL="0" indent="0" fontAlgn="base">
              <a:buNone/>
            </a:pPr>
            <a:endParaRPr lang="en-GB" dirty="0"/>
          </a:p>
          <a:p>
            <a:pPr fontAlgn="base"/>
            <a:r>
              <a:rPr lang="en-GB" dirty="0"/>
              <a:t>Physical activity can help women manage and cope better with their symptoms.</a:t>
            </a:r>
          </a:p>
          <a:p>
            <a:pPr marL="0" indent="0" fontAlgn="base">
              <a:buNone/>
            </a:pPr>
            <a:endParaRPr lang="en-GB" dirty="0"/>
          </a:p>
          <a:p>
            <a:pPr fontAlgn="base"/>
            <a:r>
              <a:rPr lang="en-GB" dirty="0"/>
              <a:t>Menopause is a significant opportunity to re-introduce and support physical activity behaviours.</a:t>
            </a:r>
          </a:p>
          <a:p>
            <a:endParaRPr lang="en-GB" dirty="0"/>
          </a:p>
        </p:txBody>
      </p:sp>
    </p:spTree>
    <p:extLst>
      <p:ext uri="{BB962C8B-B14F-4D97-AF65-F5344CB8AC3E}">
        <p14:creationId xmlns:p14="http://schemas.microsoft.com/office/powerpoint/2010/main" val="40755542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AA254-DC09-17F4-E130-67E2E1B64565}"/>
              </a:ext>
            </a:extLst>
          </p:cNvPr>
          <p:cNvSpPr>
            <a:spLocks noGrp="1"/>
          </p:cNvSpPr>
          <p:nvPr>
            <p:ph type="title"/>
          </p:nvPr>
        </p:nvSpPr>
        <p:spPr/>
        <p:txBody>
          <a:bodyPr/>
          <a:lstStyle/>
          <a:p>
            <a:r>
              <a:rPr lang="en-GB" dirty="0"/>
              <a:t>More information</a:t>
            </a:r>
          </a:p>
        </p:txBody>
      </p:sp>
      <p:sp>
        <p:nvSpPr>
          <p:cNvPr id="3" name="Content Placeholder 2">
            <a:extLst>
              <a:ext uri="{FF2B5EF4-FFF2-40B4-BE49-F238E27FC236}">
                <a16:creationId xmlns:a16="http://schemas.microsoft.com/office/drawing/2014/main" id="{B60DEA35-90DA-A7D4-2434-190E74798C96}"/>
              </a:ext>
            </a:extLst>
          </p:cNvPr>
          <p:cNvSpPr>
            <a:spLocks noGrp="1"/>
          </p:cNvSpPr>
          <p:nvPr>
            <p:ph idx="1"/>
          </p:nvPr>
        </p:nvSpPr>
        <p:spPr/>
        <p:txBody>
          <a:bodyPr/>
          <a:lstStyle/>
          <a:p>
            <a:r>
              <a:rPr lang="en-GB" dirty="0">
                <a:hlinkClick r:id="rId2"/>
              </a:rPr>
              <a:t>Research Report: Menopause, Me and Physical Activity - Women in Sport</a:t>
            </a:r>
            <a:endParaRPr lang="en-GB" dirty="0"/>
          </a:p>
          <a:p>
            <a:endParaRPr lang="en-GB" dirty="0"/>
          </a:p>
          <a:p>
            <a:r>
              <a:rPr lang="en-GB" dirty="0">
                <a:hlinkClick r:id="rId3"/>
              </a:rPr>
              <a:t>PowerPoint Presentation</a:t>
            </a:r>
            <a:r>
              <a:rPr lang="en-GB" dirty="0"/>
              <a:t> WIS</a:t>
            </a:r>
          </a:p>
        </p:txBody>
      </p:sp>
    </p:spTree>
    <p:extLst>
      <p:ext uri="{BB962C8B-B14F-4D97-AF65-F5344CB8AC3E}">
        <p14:creationId xmlns:p14="http://schemas.microsoft.com/office/powerpoint/2010/main" val="16532400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1</a:t>
            </a:r>
          </a:p>
        </p:txBody>
      </p:sp>
      <p:sp>
        <p:nvSpPr>
          <p:cNvPr id="3" name="Content Placeholder 2"/>
          <p:cNvSpPr>
            <a:spLocks noGrp="1"/>
          </p:cNvSpPr>
          <p:nvPr>
            <p:ph idx="1"/>
          </p:nvPr>
        </p:nvSpPr>
        <p:spPr/>
        <p:txBody>
          <a:bodyPr/>
          <a:lstStyle/>
          <a:p>
            <a:r>
              <a:rPr lang="en-GB" dirty="0"/>
              <a:t>Develop a questionnaire that determines the suitability for a pregnant women to exercise.</a:t>
            </a:r>
          </a:p>
          <a:p>
            <a:endParaRPr lang="en-GB" dirty="0"/>
          </a:p>
          <a:p>
            <a:r>
              <a:rPr lang="en-GB" dirty="0"/>
              <a:t>Develop a set of questions to ask during the first bouts of exercise</a:t>
            </a:r>
          </a:p>
          <a:p>
            <a:endParaRPr lang="en-GB" dirty="0"/>
          </a:p>
        </p:txBody>
      </p:sp>
    </p:spTree>
    <p:extLst>
      <p:ext uri="{BB962C8B-B14F-4D97-AF65-F5344CB8AC3E}">
        <p14:creationId xmlns:p14="http://schemas.microsoft.com/office/powerpoint/2010/main" val="34924915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2</a:t>
            </a:r>
          </a:p>
        </p:txBody>
      </p:sp>
      <p:sp>
        <p:nvSpPr>
          <p:cNvPr id="3" name="Content Placeholder 2"/>
          <p:cNvSpPr>
            <a:spLocks noGrp="1"/>
          </p:cNvSpPr>
          <p:nvPr>
            <p:ph idx="1"/>
          </p:nvPr>
        </p:nvSpPr>
        <p:spPr/>
        <p:txBody>
          <a:bodyPr/>
          <a:lstStyle/>
          <a:p>
            <a:r>
              <a:rPr lang="en-GB" dirty="0"/>
              <a:t>Develop a set of exercise exclusion criteria </a:t>
            </a:r>
            <a:r>
              <a:rPr lang="en-GB"/>
              <a:t>for women </a:t>
            </a:r>
            <a:r>
              <a:rPr lang="en-GB" dirty="0"/>
              <a:t>who </a:t>
            </a:r>
            <a:r>
              <a:rPr lang="en-GB"/>
              <a:t>are pregnant. </a:t>
            </a:r>
            <a:endParaRPr lang="en-GB" dirty="0"/>
          </a:p>
        </p:txBody>
      </p:sp>
    </p:spTree>
    <p:extLst>
      <p:ext uri="{BB962C8B-B14F-4D97-AF65-F5344CB8AC3E}">
        <p14:creationId xmlns:p14="http://schemas.microsoft.com/office/powerpoint/2010/main" val="13115097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2</a:t>
            </a:r>
          </a:p>
        </p:txBody>
      </p:sp>
      <p:sp>
        <p:nvSpPr>
          <p:cNvPr id="3" name="Content Placeholder 2"/>
          <p:cNvSpPr>
            <a:spLocks noGrp="1"/>
          </p:cNvSpPr>
          <p:nvPr>
            <p:ph idx="1"/>
          </p:nvPr>
        </p:nvSpPr>
        <p:spPr/>
        <p:txBody>
          <a:bodyPr/>
          <a:lstStyle/>
          <a:p>
            <a:r>
              <a:rPr lang="en-GB" dirty="0"/>
              <a:t>Design a post natal introductory exercise session.</a:t>
            </a:r>
          </a:p>
        </p:txBody>
      </p:sp>
    </p:spTree>
    <p:extLst>
      <p:ext uri="{BB962C8B-B14F-4D97-AF65-F5344CB8AC3E}">
        <p14:creationId xmlns:p14="http://schemas.microsoft.com/office/powerpoint/2010/main" val="35276457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249</TotalTime>
  <Words>3239</Words>
  <Application>Microsoft Office PowerPoint</Application>
  <PresentationFormat>On-screen Show (4:3)</PresentationFormat>
  <Paragraphs>398</Paragraphs>
  <Slides>48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inherit</vt:lpstr>
      <vt:lpstr>Arial</vt:lpstr>
      <vt:lpstr>Calibri</vt:lpstr>
      <vt:lpstr>Times New Roman</vt:lpstr>
      <vt:lpstr>Office Theme</vt:lpstr>
      <vt:lpstr>Pregnancy and female health</vt:lpstr>
      <vt:lpstr>Exercise and Pregnancy</vt:lpstr>
      <vt:lpstr>Phases of Pregnancy</vt:lpstr>
      <vt:lpstr>Exercise and Conception</vt:lpstr>
      <vt:lpstr>Exercise to avoid and Do when trying to conceive</vt:lpstr>
      <vt:lpstr>Lifestyle Issues</vt:lpstr>
      <vt:lpstr>Foetal Development </vt:lpstr>
      <vt:lpstr>Benefits of Exercise During Pregnancy</vt:lpstr>
      <vt:lpstr>Key exercises</vt:lpstr>
      <vt:lpstr>First Trimester of Pregnancy</vt:lpstr>
      <vt:lpstr>Warning Signs in 1st Trimester</vt:lpstr>
      <vt:lpstr>First Month of Pregnancy</vt:lpstr>
      <vt:lpstr>Second Month</vt:lpstr>
      <vt:lpstr>Third Month</vt:lpstr>
      <vt:lpstr>Second Trimester of Pregnancy</vt:lpstr>
      <vt:lpstr>Warning Signs in Second Trimester</vt:lpstr>
      <vt:lpstr>Appropriate exercises</vt:lpstr>
      <vt:lpstr>Specific Dangers Starting in 2nd Trimester</vt:lpstr>
      <vt:lpstr>Fourth Month</vt:lpstr>
      <vt:lpstr>Fourth Month cont.</vt:lpstr>
      <vt:lpstr>Fifth Month</vt:lpstr>
      <vt:lpstr>Fifth Month cont.</vt:lpstr>
      <vt:lpstr>Sixth Month</vt:lpstr>
      <vt:lpstr>Sixth Month cont.</vt:lpstr>
      <vt:lpstr>Exercise for the Second Trimester</vt:lpstr>
      <vt:lpstr>Contraindications</vt:lpstr>
      <vt:lpstr>Absolute Contraindications</vt:lpstr>
      <vt:lpstr>Relative Contraindications</vt:lpstr>
      <vt:lpstr>Key Issues to observe / assess when Working with women who are pregnant</vt:lpstr>
      <vt:lpstr>Third Trimester</vt:lpstr>
      <vt:lpstr>Exercises recommended for third Trimester</vt:lpstr>
      <vt:lpstr>Exercises To avoid in 3rd Trimester</vt:lpstr>
      <vt:lpstr>Impact on the Baby Research</vt:lpstr>
      <vt:lpstr>After all that…</vt:lpstr>
      <vt:lpstr>Post Natal Exercise</vt:lpstr>
      <vt:lpstr>Types of exercise</vt:lpstr>
      <vt:lpstr>Female Health inc. menopause</vt:lpstr>
      <vt:lpstr>Key Aspects of Female Health </vt:lpstr>
      <vt:lpstr>Why is Female Health a Distinct Area? </vt:lpstr>
      <vt:lpstr>Menopause and Peri-menopause</vt:lpstr>
      <vt:lpstr>Key points</vt:lpstr>
      <vt:lpstr>Clinical Features</vt:lpstr>
      <vt:lpstr>Diagnosis and management</vt:lpstr>
      <vt:lpstr>So how do we link this to exercise?</vt:lpstr>
      <vt:lpstr>More information</vt:lpstr>
      <vt:lpstr>Task 1</vt:lpstr>
      <vt:lpstr>Task 2</vt:lpstr>
      <vt:lpstr>Task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Administrator</dc:creator>
  <cp:lastModifiedBy>Sian Bowen</cp:lastModifiedBy>
  <cp:revision>19</cp:revision>
  <dcterms:created xsi:type="dcterms:W3CDTF">2015-09-23T20:47:44Z</dcterms:created>
  <dcterms:modified xsi:type="dcterms:W3CDTF">2025-10-28T14:17:21Z</dcterms:modified>
</cp:coreProperties>
</file>