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3" r:id="rId8"/>
    <p:sldId id="264" r:id="rId9"/>
    <p:sldId id="265" r:id="rId10"/>
    <p:sldId id="266" r:id="rId11"/>
    <p:sldId id="267" r:id="rId12"/>
    <p:sldId id="268" r:id="rId13"/>
    <p:sldId id="269" r:id="rId14"/>
    <p:sldId id="270"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C8793-5FB2-4DB6-8849-701A5F6080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4289CA-8FA2-4978-8777-8C1A07D78C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A91E26-2177-4C52-88E0-20F538FE0933}"/>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A62DF2B5-3FA5-43F3-A92A-5B62861F09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BF4C3-D455-406F-B4A9-5DE2AE46BA7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499958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87F29-FA91-4FE3-8368-A6BE82C62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95BB84-9B77-434F-A833-2A00D82F815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BE4140-42F0-45BF-9352-EB29DCA350FE}"/>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D53BA3D5-4510-4649-8A77-20722D95D6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29AC98-13F4-4E16-9C3B-004D8A14C805}"/>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243559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614A-EE80-4661-A79B-695DBE654D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DFC2F0-78F9-4E16-96E4-7721DBD0A9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7E19611-4283-44F2-B660-C34768871195}"/>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16133949-71AE-45A8-8D62-9AD4955105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11C0C-19F1-4AE5-8384-05536EE26AA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86522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BFB1F-8A71-4574-8956-02E6A3F9E68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BF8BFF-AF63-40AB-B52A-B20ADBD1B2A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2C0F0B-9DB3-4B9A-88A5-58CD96DAECE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D1F58A-A015-4DFA-9092-8E0C8AC729FE}"/>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6" name="Footer Placeholder 5">
            <a:extLst>
              <a:ext uri="{FF2B5EF4-FFF2-40B4-BE49-F238E27FC236}">
                <a16:creationId xmlns:a16="http://schemas.microsoft.com/office/drawing/2014/main" id="{585848D5-C500-40D5-961A-899EB4C89F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A4ED18-E34A-448B-9FE2-0A7764BD459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00843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2764-0573-47CE-9B31-1C91FB96F8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0B70EAA-9807-448E-9D81-32A896DE6C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6DC1C18-228B-4AE8-878F-E4AEDCD50DA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801A56-EA0B-427B-B426-9F2CD5D8FD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33B364-FD02-4552-A677-C139783B84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E92A03-CAF7-42CE-B562-2AB146A3FED3}"/>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8" name="Footer Placeholder 7">
            <a:extLst>
              <a:ext uri="{FF2B5EF4-FFF2-40B4-BE49-F238E27FC236}">
                <a16:creationId xmlns:a16="http://schemas.microsoft.com/office/drawing/2014/main" id="{301665F1-9F80-4308-BDC0-D3954A7DCB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80B40A-9729-4BB7-9039-187F42A26CE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444719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99A1-5B5D-4352-9AA0-5561A9B6D0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D75D92B-8957-43B4-8697-61096509C9D3}"/>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4" name="Footer Placeholder 3">
            <a:extLst>
              <a:ext uri="{FF2B5EF4-FFF2-40B4-BE49-F238E27FC236}">
                <a16:creationId xmlns:a16="http://schemas.microsoft.com/office/drawing/2014/main" id="{BB18D820-F61F-4D5E-A185-CA1B569DB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878F06-07D3-46D6-AF45-B427005FA580}"/>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069381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8B319-7572-4256-9C56-95F4D8DDBBD7}"/>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3" name="Footer Placeholder 2">
            <a:extLst>
              <a:ext uri="{FF2B5EF4-FFF2-40B4-BE49-F238E27FC236}">
                <a16:creationId xmlns:a16="http://schemas.microsoft.com/office/drawing/2014/main" id="{C4389E28-2CA8-4663-9BC9-D3F5575A65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F8C2AC-7BC4-4EC5-81D4-D62AA160A8A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56527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B93D6-D1BB-4F15-8281-F42022F39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688337E-666D-4656-8808-34193325AC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D355104-0AD6-4433-95B9-10FB88DA3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2CC9DC-6735-4F0F-A3B6-AD581A97AF9B}"/>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6" name="Footer Placeholder 5">
            <a:extLst>
              <a:ext uri="{FF2B5EF4-FFF2-40B4-BE49-F238E27FC236}">
                <a16:creationId xmlns:a16="http://schemas.microsoft.com/office/drawing/2014/main" id="{0410CCA0-7F2C-45F5-BFAD-644B682442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4C260-9BFF-4F43-ABAB-F1BAAA5825FD}"/>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617434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5797-24C5-4FC5-A694-2759CE49E1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7F2220-A13E-4604-9926-8C2BFD2E4D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85530C-07EB-45C8-8513-40E2D5BCA0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961066-D722-4F6B-BC98-46DD68B2DC93}"/>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6" name="Footer Placeholder 5">
            <a:extLst>
              <a:ext uri="{FF2B5EF4-FFF2-40B4-BE49-F238E27FC236}">
                <a16:creationId xmlns:a16="http://schemas.microsoft.com/office/drawing/2014/main" id="{7DF57708-15AA-42AE-A029-FA22936802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6EC57-07E5-4772-879A-47E3FB03D69A}"/>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211647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A7A33-03E0-4056-BB05-E98EA701FEA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C341F3-60E6-461C-A93C-0DCD4498DB0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7532BE-7C13-4DF6-B2B4-13A8B661C6AD}"/>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1E0AEE2C-15D2-4F3B-8A47-500AC979EA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F9847-8DD6-4587-8BB0-4EFE1DC58B93}"/>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277629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B8BC41-80F7-4A62-A7F2-9BF290A0DB3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CA7890-8A0B-4FF0-BAF4-20AD6802256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9F9199-FC77-4BC2-854B-85029F2D2FD7}"/>
              </a:ext>
            </a:extLst>
          </p:cNvPr>
          <p:cNvSpPr>
            <a:spLocks noGrp="1"/>
          </p:cNvSpPr>
          <p:nvPr>
            <p:ph type="dt" sz="half" idx="10"/>
          </p:nvPr>
        </p:nvSpPr>
        <p:spPr/>
        <p:txBody>
          <a:body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9069FB43-926C-4C21-8906-7469958C1E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B191D-5C34-4EB9-A2F0-4384A5FD5002}"/>
              </a:ext>
            </a:extLst>
          </p:cNvPr>
          <p:cNvSpPr>
            <a:spLocks noGrp="1"/>
          </p:cNvSpPr>
          <p:nvPr>
            <p:ph type="sldNum" sz="quarter" idx="12"/>
          </p:nvPr>
        </p:nvSpPr>
        <p:spPr/>
        <p:txBody>
          <a:bodyPr/>
          <a:lstStyle/>
          <a:p>
            <a:fld id="{81D9BE9C-17F2-4A21-86A0-E9EE542B3E65}" type="slidenum">
              <a:rPr lang="en-US" smtClean="0"/>
              <a:t>‹#›</a:t>
            </a:fld>
            <a:endParaRPr lang="en-US"/>
          </a:p>
        </p:txBody>
      </p:sp>
    </p:spTree>
    <p:extLst>
      <p:ext uri="{BB962C8B-B14F-4D97-AF65-F5344CB8AC3E}">
        <p14:creationId xmlns:p14="http://schemas.microsoft.com/office/powerpoint/2010/main" val="1472779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649A58-B7CD-43D2-84A1-C35E9DC44A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805A931-7DD2-434A-A30D-DD1DFD4C40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080E20-17D1-4691-8C94-0C2CB1E648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3E4B77-46EC-4FEB-9118-3A2B19EAD532}" type="datetimeFigureOut">
              <a:rPr lang="en-US" smtClean="0"/>
              <a:t>11/4/2018</a:t>
            </a:fld>
            <a:endParaRPr lang="en-US"/>
          </a:p>
        </p:txBody>
      </p:sp>
      <p:sp>
        <p:nvSpPr>
          <p:cNvPr id="5" name="Footer Placeholder 4">
            <a:extLst>
              <a:ext uri="{FF2B5EF4-FFF2-40B4-BE49-F238E27FC236}">
                <a16:creationId xmlns:a16="http://schemas.microsoft.com/office/drawing/2014/main" id="{2B0A51D5-149C-4635-8440-934F657655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3DA0F2-4FAC-490E-B491-149F27672D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9BE9C-17F2-4A21-86A0-E9EE542B3E65}" type="slidenum">
              <a:rPr lang="en-US" smtClean="0"/>
              <a:t>‹#›</a:t>
            </a:fld>
            <a:endParaRPr lang="en-US"/>
          </a:p>
        </p:txBody>
      </p:sp>
    </p:spTree>
    <p:extLst>
      <p:ext uri="{BB962C8B-B14F-4D97-AF65-F5344CB8AC3E}">
        <p14:creationId xmlns:p14="http://schemas.microsoft.com/office/powerpoint/2010/main" val="1607425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cbi.nlm.nih.gov/pmc/articles/PMC1119419/#B2" TargetMode="Externa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F9EB9F2-07E2-4D64-BBD8-BB5B217F1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7840D-4560-4170-938D-9FB13F32DA25}"/>
              </a:ext>
            </a:extLst>
          </p:cNvPr>
          <p:cNvSpPr>
            <a:spLocks noGrp="1"/>
          </p:cNvSpPr>
          <p:nvPr>
            <p:ph type="ctrTitle" idx="4294967295"/>
          </p:nvPr>
        </p:nvSpPr>
        <p:spPr>
          <a:xfrm>
            <a:off x="4380588" y="965199"/>
            <a:ext cx="6766078" cy="4927601"/>
          </a:xfrm>
        </p:spPr>
        <p:txBody>
          <a:bodyPr vert="horz" lIns="91440" tIns="45720" rIns="91440" bIns="45720" rtlCol="0" anchor="ctr">
            <a:normAutofit/>
          </a:bodyPr>
          <a:lstStyle/>
          <a:p>
            <a:r>
              <a:rPr lang="en-US" sz="5400" kern="1200">
                <a:solidFill>
                  <a:schemeClr val="tx1">
                    <a:lumMod val="85000"/>
                    <a:lumOff val="15000"/>
                  </a:schemeClr>
                </a:solidFill>
                <a:latin typeface="+mj-lt"/>
                <a:ea typeface="+mj-ea"/>
                <a:cs typeface="+mj-cs"/>
              </a:rPr>
              <a:t>Regulation in complementary and alternative medicine</a:t>
            </a:r>
            <a:br>
              <a:rPr lang="en-US" sz="5400" kern="1200">
                <a:solidFill>
                  <a:schemeClr val="tx1">
                    <a:lumMod val="85000"/>
                    <a:lumOff val="15000"/>
                  </a:schemeClr>
                </a:solidFill>
                <a:latin typeface="+mj-lt"/>
                <a:ea typeface="+mj-ea"/>
                <a:cs typeface="+mj-cs"/>
              </a:rPr>
            </a:br>
            <a:endParaRPr lang="en-US" sz="5400" kern="1200">
              <a:solidFill>
                <a:schemeClr val="tx1">
                  <a:lumMod val="85000"/>
                  <a:lumOff val="15000"/>
                </a:schemeClr>
              </a:solidFill>
              <a:latin typeface="+mj-lt"/>
              <a:ea typeface="+mj-ea"/>
              <a:cs typeface="+mj-cs"/>
            </a:endParaRPr>
          </a:p>
        </p:txBody>
      </p:sp>
      <p:cxnSp>
        <p:nvCxnSpPr>
          <p:cNvPr id="9" name="Straight Connector 8">
            <a:extLst>
              <a:ext uri="{FF2B5EF4-FFF2-40B4-BE49-F238E27FC236}">
                <a16:creationId xmlns:a16="http://schemas.microsoft.com/office/drawing/2014/main" id="{F0C57C7C-DFE9-4A1E-B7A9-DF40E63366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058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4681BD-3FBD-4675-8B25-61253A98A035}"/>
              </a:ext>
            </a:extLst>
          </p:cNvPr>
          <p:cNvSpPr>
            <a:spLocks noGrp="1"/>
          </p:cNvSpPr>
          <p:nvPr>
            <p:ph type="title"/>
          </p:nvPr>
        </p:nvSpPr>
        <p:spPr>
          <a:xfrm>
            <a:off x="1136428" y="627564"/>
            <a:ext cx="7474172" cy="1325563"/>
          </a:xfrm>
        </p:spPr>
        <p:txBody>
          <a:bodyPr>
            <a:normAutofit/>
          </a:bodyPr>
          <a:lstStyle/>
          <a:p>
            <a:r>
              <a:rPr lang="en-GB" dirty="0"/>
              <a:t>Regulation</a:t>
            </a:r>
            <a:endParaRPr lang="en-US" dirty="0"/>
          </a:p>
        </p:txBody>
      </p:sp>
      <p:sp>
        <p:nvSpPr>
          <p:cNvPr id="5" name="Content Placeholder 4">
            <a:extLst>
              <a:ext uri="{FF2B5EF4-FFF2-40B4-BE49-F238E27FC236}">
                <a16:creationId xmlns:a16="http://schemas.microsoft.com/office/drawing/2014/main" id="{20C5C335-8845-47BE-A009-20C3F31650B3}"/>
              </a:ext>
            </a:extLst>
          </p:cNvPr>
          <p:cNvSpPr>
            <a:spLocks noGrp="1"/>
          </p:cNvSpPr>
          <p:nvPr>
            <p:ph idx="1"/>
          </p:nvPr>
        </p:nvSpPr>
        <p:spPr>
          <a:xfrm>
            <a:off x="1136429" y="2278173"/>
            <a:ext cx="6467867" cy="3450613"/>
          </a:xfrm>
        </p:spPr>
        <p:txBody>
          <a:bodyPr anchor="ctr">
            <a:normAutofit/>
          </a:bodyPr>
          <a:lstStyle/>
          <a:p>
            <a:r>
              <a:rPr lang="en-GB" sz="2400"/>
              <a:t>Complementary and alternative therapies have become more widely used over the past two decades, but many practitioners in the United Kingdom are largely unregulated.</a:t>
            </a:r>
            <a:endParaRPr lang="en-US" sz="2400"/>
          </a:p>
        </p:txBody>
      </p:sp>
      <p:sp>
        <p:nvSpPr>
          <p:cNvPr id="12" name="Rectangle 1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First Aid Kit">
            <a:extLst>
              <a:ext uri="{FF2B5EF4-FFF2-40B4-BE49-F238E27FC236}">
                <a16:creationId xmlns:a16="http://schemas.microsoft.com/office/drawing/2014/main" id="{A2CF73EC-C330-46EE-867D-52A3221A6A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462106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983107-81D3-4B1B-AADB-0D63D1053E9D}"/>
              </a:ext>
            </a:extLst>
          </p:cNvPr>
          <p:cNvSpPr>
            <a:spLocks noGrp="1"/>
          </p:cNvSpPr>
          <p:nvPr>
            <p:ph type="title"/>
          </p:nvPr>
        </p:nvSpPr>
        <p:spPr>
          <a:xfrm>
            <a:off x="904877" y="2415322"/>
            <a:ext cx="3451730" cy="2399869"/>
          </a:xfrm>
        </p:spPr>
        <p:txBody>
          <a:bodyPr>
            <a:normAutofit/>
          </a:bodyPr>
          <a:lstStyle/>
          <a:p>
            <a:pPr algn="ctr"/>
            <a:r>
              <a:rPr lang="en-GB" sz="3400" dirty="0">
                <a:solidFill>
                  <a:srgbClr val="FFFFFF"/>
                </a:solidFill>
              </a:rPr>
              <a:t>Recommendations</a:t>
            </a:r>
            <a:endParaRPr lang="en-US" sz="3400" dirty="0">
              <a:solidFill>
                <a:srgbClr val="FFFFFF"/>
              </a:solidFill>
            </a:endParaRPr>
          </a:p>
        </p:txBody>
      </p:sp>
      <p:sp>
        <p:nvSpPr>
          <p:cNvPr id="3" name="Content Placeholder 2">
            <a:extLst>
              <a:ext uri="{FF2B5EF4-FFF2-40B4-BE49-F238E27FC236}">
                <a16:creationId xmlns:a16="http://schemas.microsoft.com/office/drawing/2014/main" id="{92FC6B21-E914-459E-9798-C20DD7034BC1}"/>
              </a:ext>
            </a:extLst>
          </p:cNvPr>
          <p:cNvSpPr>
            <a:spLocks noGrp="1"/>
          </p:cNvSpPr>
          <p:nvPr>
            <p:ph idx="1"/>
          </p:nvPr>
        </p:nvSpPr>
        <p:spPr>
          <a:xfrm>
            <a:off x="5120640" y="804672"/>
            <a:ext cx="6281928" cy="5248656"/>
          </a:xfrm>
        </p:spPr>
        <p:txBody>
          <a:bodyPr anchor="ctr">
            <a:normAutofit/>
          </a:bodyPr>
          <a:lstStyle/>
          <a:p>
            <a:pPr marL="0" indent="0">
              <a:buNone/>
            </a:pPr>
            <a:r>
              <a:rPr lang="en-GB" sz="2000"/>
              <a:t>Recommendations on a report on complementary and alternative medicine by the House of Lords Select Committee on Science and Technology was that “in order to protect the public, professions with more than one regulatory body make a concerted effort to bring their various bodies together and to develop a clear professional structure.” (House of Lords Select Committee on Science and Technology, 2000)</a:t>
            </a:r>
            <a:endParaRPr lang="en-US" sz="2000"/>
          </a:p>
        </p:txBody>
      </p:sp>
    </p:spTree>
    <p:extLst>
      <p:ext uri="{BB962C8B-B14F-4D97-AF65-F5344CB8AC3E}">
        <p14:creationId xmlns:p14="http://schemas.microsoft.com/office/powerpoint/2010/main" val="223368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9FBEC-99F8-43BA-8306-667BE8808A60}"/>
              </a:ext>
            </a:extLst>
          </p:cNvPr>
          <p:cNvSpPr>
            <a:spLocks noGrp="1"/>
          </p:cNvSpPr>
          <p:nvPr>
            <p:ph type="title"/>
          </p:nvPr>
        </p:nvSpPr>
        <p:spPr>
          <a:xfrm>
            <a:off x="1136428" y="627564"/>
            <a:ext cx="7474172" cy="1325563"/>
          </a:xfrm>
        </p:spPr>
        <p:txBody>
          <a:bodyPr>
            <a:normAutofit/>
          </a:bodyPr>
          <a:lstStyle/>
          <a:p>
            <a:r>
              <a:rPr lang="en-GB" dirty="0"/>
              <a:t>Rights to Practice </a:t>
            </a:r>
            <a:endParaRPr lang="en-US" dirty="0"/>
          </a:p>
        </p:txBody>
      </p:sp>
      <p:sp>
        <p:nvSpPr>
          <p:cNvPr id="3" name="Content Placeholder 2">
            <a:extLst>
              <a:ext uri="{FF2B5EF4-FFF2-40B4-BE49-F238E27FC236}">
                <a16:creationId xmlns:a16="http://schemas.microsoft.com/office/drawing/2014/main" id="{3D05E87A-A03C-4391-917D-5717D9BBB48C}"/>
              </a:ext>
            </a:extLst>
          </p:cNvPr>
          <p:cNvSpPr>
            <a:spLocks noGrp="1"/>
          </p:cNvSpPr>
          <p:nvPr>
            <p:ph idx="1"/>
          </p:nvPr>
        </p:nvSpPr>
        <p:spPr>
          <a:xfrm>
            <a:off x="1136429" y="2278173"/>
            <a:ext cx="6467867" cy="3450613"/>
          </a:xfrm>
        </p:spPr>
        <p:txBody>
          <a:bodyPr anchor="ctr">
            <a:normAutofit/>
          </a:bodyPr>
          <a:lstStyle/>
          <a:p>
            <a:r>
              <a:rPr lang="en-GB" sz="2400"/>
              <a:t>In the United Kingdom the common law right to choose one's own treatment for illness has been barely constrained by law.</a:t>
            </a:r>
            <a:r>
              <a:rPr lang="en-GB" sz="2400" baseline="30000">
                <a:hlinkClick r:id="rId2"/>
              </a:rPr>
              <a:t>2</a:t>
            </a:r>
            <a:r>
              <a:rPr lang="en-GB" sz="2400"/>
              <a:t> It is thus legal for practitioners to set themselves up in a wide variety of healthcare professions, as long as they do not claim to be registered medical practitioners and do not practise protected disciplines such as dentistry, midwifery, and veterinary medicine or supply medicines limited to prescription. </a:t>
            </a:r>
            <a:endParaRPr lang="en-US" sz="24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ospital">
            <a:extLst>
              <a:ext uri="{FF2B5EF4-FFF2-40B4-BE49-F238E27FC236}">
                <a16:creationId xmlns:a16="http://schemas.microsoft.com/office/drawing/2014/main" id="{66A354ED-0259-4C30-B291-78B775F2BD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560437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6D536CE5-FCCB-43BF-9BA5-DC5BE337D6E8}"/>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In Contrast</a:t>
            </a:r>
            <a:endParaRPr lang="en-US" sz="4000">
              <a:solidFill>
                <a:srgbClr val="FFFFFF"/>
              </a:solidFill>
            </a:endParaRPr>
          </a:p>
        </p:txBody>
      </p:sp>
      <p:sp>
        <p:nvSpPr>
          <p:cNvPr id="3" name="Content Placeholder 2">
            <a:extLst>
              <a:ext uri="{FF2B5EF4-FFF2-40B4-BE49-F238E27FC236}">
                <a16:creationId xmlns:a16="http://schemas.microsoft.com/office/drawing/2014/main" id="{28954F64-42BE-478B-B689-14F9CA065EE5}"/>
              </a:ext>
            </a:extLst>
          </p:cNvPr>
          <p:cNvSpPr>
            <a:spLocks noGrp="1"/>
          </p:cNvSpPr>
          <p:nvPr>
            <p:ph idx="1"/>
          </p:nvPr>
        </p:nvSpPr>
        <p:spPr>
          <a:xfrm>
            <a:off x="5120640" y="804672"/>
            <a:ext cx="6281928" cy="5248656"/>
          </a:xfrm>
        </p:spPr>
        <p:txBody>
          <a:bodyPr anchor="ctr">
            <a:normAutofit/>
          </a:bodyPr>
          <a:lstStyle/>
          <a:p>
            <a:r>
              <a:rPr lang="en-GB" sz="2400" dirty="0"/>
              <a:t>Most other European Union countries, as well as the United States, there are few healthcare activities that are allowed without state authorisation. Acupuncturists, herbalists, osteopaths, and naturopaths have been prosecuted for practising without medical qualifications, and the technical illegality of much complementary practice has meant that it has been pursued informally and disparately, with less opportunity for professional organisations to develop</a:t>
            </a:r>
            <a:endParaRPr lang="en-US" sz="2400" dirty="0"/>
          </a:p>
        </p:txBody>
      </p:sp>
    </p:spTree>
    <p:extLst>
      <p:ext uri="{BB962C8B-B14F-4D97-AF65-F5344CB8AC3E}">
        <p14:creationId xmlns:p14="http://schemas.microsoft.com/office/powerpoint/2010/main" val="3559335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1B8933-F909-42F0-872E-74AF8E662D01}"/>
              </a:ext>
            </a:extLst>
          </p:cNvPr>
          <p:cNvSpPr>
            <a:spLocks noGrp="1"/>
          </p:cNvSpPr>
          <p:nvPr>
            <p:ph type="title"/>
          </p:nvPr>
        </p:nvSpPr>
        <p:spPr>
          <a:xfrm>
            <a:off x="904877" y="2415322"/>
            <a:ext cx="3451730" cy="2399869"/>
          </a:xfrm>
        </p:spPr>
        <p:txBody>
          <a:bodyPr>
            <a:normAutofit/>
          </a:bodyPr>
          <a:lstStyle/>
          <a:p>
            <a:pPr algn="ctr"/>
            <a:r>
              <a:rPr lang="en-GB" sz="4000" dirty="0">
                <a:solidFill>
                  <a:srgbClr val="FFFFFF"/>
                </a:solidFill>
              </a:rPr>
              <a:t>Protecting the Public </a:t>
            </a:r>
            <a:endParaRPr lang="en-US" sz="4000" dirty="0">
              <a:solidFill>
                <a:srgbClr val="FFFFFF"/>
              </a:solidFill>
            </a:endParaRPr>
          </a:p>
        </p:txBody>
      </p:sp>
      <p:sp>
        <p:nvSpPr>
          <p:cNvPr id="3" name="Content Placeholder 2">
            <a:extLst>
              <a:ext uri="{FF2B5EF4-FFF2-40B4-BE49-F238E27FC236}">
                <a16:creationId xmlns:a16="http://schemas.microsoft.com/office/drawing/2014/main" id="{209DBCCF-FFEE-449E-808B-EE99C95D2E89}"/>
              </a:ext>
            </a:extLst>
          </p:cNvPr>
          <p:cNvSpPr>
            <a:spLocks noGrp="1"/>
          </p:cNvSpPr>
          <p:nvPr>
            <p:ph idx="1"/>
          </p:nvPr>
        </p:nvSpPr>
        <p:spPr>
          <a:xfrm>
            <a:off x="5120640" y="804672"/>
            <a:ext cx="6281928" cy="5248656"/>
          </a:xfrm>
        </p:spPr>
        <p:txBody>
          <a:bodyPr anchor="ctr">
            <a:normAutofit/>
          </a:bodyPr>
          <a:lstStyle/>
          <a:p>
            <a:r>
              <a:rPr lang="en-GB" sz="3200" dirty="0"/>
              <a:t>The increasing demand for alternative health care across the developed world has, therefore, sometimes been met by practitioners outside the law and without recognisable training qualifications, professional standards, or insurance.</a:t>
            </a:r>
            <a:endParaRPr lang="en-US" sz="3200" dirty="0"/>
          </a:p>
        </p:txBody>
      </p:sp>
    </p:spTree>
    <p:extLst>
      <p:ext uri="{BB962C8B-B14F-4D97-AF65-F5344CB8AC3E}">
        <p14:creationId xmlns:p14="http://schemas.microsoft.com/office/powerpoint/2010/main" val="3843838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654D6-C46A-4AF9-A179-D39FE8C0C4BA}"/>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In UK</a:t>
            </a:r>
            <a:endParaRPr lang="en-US"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56069E-5852-467E-98BB-C94B1AB3D88F}"/>
              </a:ext>
            </a:extLst>
          </p:cNvPr>
          <p:cNvSpPr>
            <a:spLocks noGrp="1"/>
          </p:cNvSpPr>
          <p:nvPr>
            <p:ph idx="1"/>
          </p:nvPr>
        </p:nvSpPr>
        <p:spPr>
          <a:xfrm>
            <a:off x="4976031" y="963877"/>
            <a:ext cx="6377769" cy="4930246"/>
          </a:xfrm>
        </p:spPr>
        <p:txBody>
          <a:bodyPr anchor="ctr">
            <a:normAutofit/>
          </a:bodyPr>
          <a:lstStyle/>
          <a:p>
            <a:r>
              <a:rPr lang="en-GB" sz="2400"/>
              <a:t>In the United Kingdom, the lack of prosecution has meant that there are few formal obligations to meet any particular standard, and individual practitioners have been able to pursue their own path, even set up their own training programme or professional body, without sanction.</a:t>
            </a:r>
            <a:endParaRPr lang="en-US" sz="2400"/>
          </a:p>
        </p:txBody>
      </p:sp>
    </p:spTree>
    <p:extLst>
      <p:ext uri="{BB962C8B-B14F-4D97-AF65-F5344CB8AC3E}">
        <p14:creationId xmlns:p14="http://schemas.microsoft.com/office/powerpoint/2010/main" val="3073955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DCA2789E-AD87-4B38-A803-D8A0A22C2ED4}"/>
              </a:ext>
            </a:extLst>
          </p:cNvPr>
          <p:cNvSpPr>
            <a:spLocks noGrp="1"/>
          </p:cNvSpPr>
          <p:nvPr>
            <p:ph type="title"/>
          </p:nvPr>
        </p:nvSpPr>
        <p:spPr>
          <a:xfrm>
            <a:off x="904877" y="2415322"/>
            <a:ext cx="3451730" cy="2399869"/>
          </a:xfrm>
        </p:spPr>
        <p:txBody>
          <a:bodyPr>
            <a:normAutofit/>
          </a:bodyPr>
          <a:lstStyle/>
          <a:p>
            <a:pPr algn="ctr"/>
            <a:r>
              <a:rPr lang="en-GB" sz="4000">
                <a:solidFill>
                  <a:srgbClr val="FFFFFF"/>
                </a:solidFill>
              </a:rPr>
              <a:t>Self Regulation </a:t>
            </a:r>
            <a:endParaRPr lang="en-US" sz="4000">
              <a:solidFill>
                <a:srgbClr val="FFFFFF"/>
              </a:solidFill>
            </a:endParaRPr>
          </a:p>
        </p:txBody>
      </p:sp>
      <p:sp>
        <p:nvSpPr>
          <p:cNvPr id="3" name="Content Placeholder 2">
            <a:extLst>
              <a:ext uri="{FF2B5EF4-FFF2-40B4-BE49-F238E27FC236}">
                <a16:creationId xmlns:a16="http://schemas.microsoft.com/office/drawing/2014/main" id="{92023E79-4152-4B88-8110-755119068184}"/>
              </a:ext>
            </a:extLst>
          </p:cNvPr>
          <p:cNvSpPr>
            <a:spLocks noGrp="1"/>
          </p:cNvSpPr>
          <p:nvPr>
            <p:ph idx="1"/>
          </p:nvPr>
        </p:nvSpPr>
        <p:spPr>
          <a:xfrm>
            <a:off x="5120640" y="804672"/>
            <a:ext cx="6281928" cy="5248656"/>
          </a:xfrm>
        </p:spPr>
        <p:txBody>
          <a:bodyPr anchor="ctr">
            <a:normAutofit/>
          </a:bodyPr>
          <a:lstStyle/>
          <a:p>
            <a:r>
              <a:rPr lang="en-GB" sz="2000" dirty="0"/>
              <a:t>The natural instinct for self enhancement of professional status has led most practitioners to subscribe to organisations overtly raising standards.</a:t>
            </a:r>
            <a:endParaRPr lang="en-US" sz="2000" dirty="0"/>
          </a:p>
        </p:txBody>
      </p:sp>
    </p:spTree>
    <p:extLst>
      <p:ext uri="{BB962C8B-B14F-4D97-AF65-F5344CB8AC3E}">
        <p14:creationId xmlns:p14="http://schemas.microsoft.com/office/powerpoint/2010/main" val="1274745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9AF1F28-50C2-457F-A238-3C7434794BC8}"/>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Osteopathy and chiropractic</a:t>
            </a:r>
          </a:p>
        </p:txBody>
      </p:sp>
      <p:sp>
        <p:nvSpPr>
          <p:cNvPr id="3" name="Content Placeholder 2">
            <a:extLst>
              <a:ext uri="{FF2B5EF4-FFF2-40B4-BE49-F238E27FC236}">
                <a16:creationId xmlns:a16="http://schemas.microsoft.com/office/drawing/2014/main" id="{F0BBB465-8E6E-48C1-8A5F-EB34635FEE76}"/>
              </a:ext>
            </a:extLst>
          </p:cNvPr>
          <p:cNvSpPr>
            <a:spLocks noGrp="1"/>
          </p:cNvSpPr>
          <p:nvPr>
            <p:ph idx="1"/>
          </p:nvPr>
        </p:nvSpPr>
        <p:spPr>
          <a:xfrm>
            <a:off x="5120640" y="804672"/>
            <a:ext cx="6281928" cy="5248656"/>
          </a:xfrm>
        </p:spPr>
        <p:txBody>
          <a:bodyPr anchor="ctr">
            <a:normAutofit/>
          </a:bodyPr>
          <a:lstStyle/>
          <a:p>
            <a:r>
              <a:rPr lang="en-GB" sz="2000" dirty="0"/>
              <a:t>Osteopathy and chiropractic, have moved along the path of self regulation and now have acts of parliament that protect their titles and provide additional external and orthodox regulation of their activities. Both the General Osteopathic Council and the General Chiropractic Council have opened their statutory registers. Once the process of registering existing practitioners is complete, it will be a criminal offence to practice as an osteopath or chiropractor unless you are registered with the appropriate council.</a:t>
            </a:r>
          </a:p>
          <a:p>
            <a:r>
              <a:rPr lang="en-GB" sz="2000" dirty="0"/>
              <a:t>The House of Lords also identified acupuncture and herbal medicine as two therapies ready for moves towards statutory regulation under the Health Act 1999 and considered such moves might later be appropriate for non-medical homoeopaths.</a:t>
            </a:r>
          </a:p>
        </p:txBody>
      </p:sp>
    </p:spTree>
    <p:extLst>
      <p:ext uri="{BB962C8B-B14F-4D97-AF65-F5344CB8AC3E}">
        <p14:creationId xmlns:p14="http://schemas.microsoft.com/office/powerpoint/2010/main" val="3400075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4DB482-D55D-4C56-9C19-BC544DB9F420}"/>
              </a:ext>
            </a:extLst>
          </p:cNvPr>
          <p:cNvSpPr>
            <a:spLocks noGrp="1"/>
          </p:cNvSpPr>
          <p:nvPr>
            <p:ph type="title"/>
          </p:nvPr>
        </p:nvSpPr>
        <p:spPr>
          <a:xfrm>
            <a:off x="640079" y="2053641"/>
            <a:ext cx="3669161" cy="2760098"/>
          </a:xfrm>
        </p:spPr>
        <p:txBody>
          <a:bodyPr>
            <a:normAutofit/>
          </a:bodyPr>
          <a:lstStyle/>
          <a:p>
            <a:r>
              <a:rPr lang="en-GB" sz="3400">
                <a:solidFill>
                  <a:srgbClr val="FFFFFF"/>
                </a:solidFill>
              </a:rPr>
              <a:t>Codes of professional conduct and public accountability</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98B5348B-1DD1-45B2-B444-35808E22C22F}"/>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Most complementary medicine organisations are run as conventional professional bodies; they publish formal codes of ethics and practice, and registers of their members are available to the public. Almost all subscribe to insurance schemes that provide professional indemnity and public liability cover for their members (the cost of cover is generally not high, reflecting the lack of litigation so far in this area). </a:t>
            </a:r>
            <a:endParaRPr lang="en-US" sz="2400" dirty="0">
              <a:solidFill>
                <a:srgbClr val="000000"/>
              </a:solidFill>
            </a:endParaRPr>
          </a:p>
        </p:txBody>
      </p:sp>
    </p:spTree>
    <p:extLst>
      <p:ext uri="{BB962C8B-B14F-4D97-AF65-F5344CB8AC3E}">
        <p14:creationId xmlns:p14="http://schemas.microsoft.com/office/powerpoint/2010/main" val="1114175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1F533D-9B45-4E39-9933-0E707B3F503E}"/>
              </a:ext>
            </a:extLst>
          </p:cNvPr>
          <p:cNvSpPr>
            <a:spLocks noGrp="1"/>
          </p:cNvSpPr>
          <p:nvPr>
            <p:ph type="title"/>
          </p:nvPr>
        </p:nvSpPr>
        <p:spPr>
          <a:xfrm>
            <a:off x="640079" y="2053641"/>
            <a:ext cx="3669161" cy="2760098"/>
          </a:xfrm>
        </p:spPr>
        <p:txBody>
          <a:bodyPr>
            <a:normAutofit/>
          </a:bodyPr>
          <a:lstStyle/>
          <a:p>
            <a:r>
              <a:rPr lang="en-GB">
                <a:solidFill>
                  <a:srgbClr val="FFFFFF"/>
                </a:solidFill>
              </a:rPr>
              <a:t>Limitations To Accountability</a:t>
            </a:r>
            <a:endParaRPr lang="en-US">
              <a:solidFill>
                <a:srgbClr val="FFFFFF"/>
              </a:solidFill>
            </a:endParaRPr>
          </a:p>
        </p:txBody>
      </p:sp>
      <p:sp>
        <p:nvSpPr>
          <p:cNvPr id="3" name="Content Placeholder 2">
            <a:extLst>
              <a:ext uri="{FF2B5EF4-FFF2-40B4-BE49-F238E27FC236}">
                <a16:creationId xmlns:a16="http://schemas.microsoft.com/office/drawing/2014/main" id="{1BC5EA2C-A905-4492-88F3-D6A3DEB09900}"/>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However, the opportunity for the public to pursue complaints against practitioners, and the provision of formal disciplinary codes, sanctions, and procedures and published complaint procedures was notably patchy, even among well established organisations. Given the moves to increase professional accountability in the medical profession, complementary and alternative medicine organisations will need to increase public scrutiny of their affairs, regardless of whether they get statutory regulation.</a:t>
            </a:r>
            <a:endParaRPr lang="en-US" sz="2400" dirty="0">
              <a:solidFill>
                <a:srgbClr val="000000"/>
              </a:solidFill>
            </a:endParaRPr>
          </a:p>
        </p:txBody>
      </p:sp>
    </p:spTree>
    <p:extLst>
      <p:ext uri="{BB962C8B-B14F-4D97-AF65-F5344CB8AC3E}">
        <p14:creationId xmlns:p14="http://schemas.microsoft.com/office/powerpoint/2010/main" val="4171433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0743B5-2229-4536-92D1-68E668A3F859}"/>
              </a:ext>
            </a:extLst>
          </p:cNvPr>
          <p:cNvSpPr>
            <a:spLocks noGrp="1"/>
          </p:cNvSpPr>
          <p:nvPr>
            <p:ph type="title"/>
          </p:nvPr>
        </p:nvSpPr>
        <p:spPr>
          <a:xfrm>
            <a:off x="640079" y="2053641"/>
            <a:ext cx="3669161" cy="2760098"/>
          </a:xfrm>
        </p:spPr>
        <p:txBody>
          <a:bodyPr>
            <a:normAutofit/>
          </a:bodyPr>
          <a:lstStyle/>
          <a:p>
            <a:r>
              <a:rPr lang="en-US">
                <a:solidFill>
                  <a:srgbClr val="FFFFFF"/>
                </a:solidFill>
              </a:rPr>
              <a:t>Educational standards</a:t>
            </a:r>
            <a:br>
              <a:rPr lang="en-US">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66302837-8E27-4F62-82A2-7E9D3A536CED}"/>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rPr>
              <a:t>Little external pressure has been put on practitioners of complementary and alternative medicine to reach any particular educational standard. Those professional organisations that have attempted to raise standards have been self motivated. </a:t>
            </a:r>
          </a:p>
          <a:p>
            <a:endParaRPr lang="en-GB" sz="2200" dirty="0">
              <a:solidFill>
                <a:srgbClr val="000000"/>
              </a:solidFill>
            </a:endParaRPr>
          </a:p>
          <a:p>
            <a:r>
              <a:rPr lang="en-GB" sz="2200" dirty="0">
                <a:solidFill>
                  <a:srgbClr val="000000"/>
                </a:solidFill>
              </a:rPr>
              <a:t> The House of Lords report, however, recommended that regulatory bodies set objectives of training and define core competencies. Such objectives will clearly depend on the extent to which a profession claims that its members see patients independently of the family doctor. </a:t>
            </a:r>
            <a:endParaRPr lang="en-US" sz="2200" dirty="0">
              <a:solidFill>
                <a:srgbClr val="000000"/>
              </a:solidFill>
            </a:endParaRPr>
          </a:p>
        </p:txBody>
      </p:sp>
    </p:spTree>
    <p:extLst>
      <p:ext uri="{BB962C8B-B14F-4D97-AF65-F5344CB8AC3E}">
        <p14:creationId xmlns:p14="http://schemas.microsoft.com/office/powerpoint/2010/main" val="2844486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37A05D-F8D4-4AF2-B184-C3A6AEF86BFA}"/>
              </a:ext>
            </a:extLst>
          </p:cNvPr>
          <p:cNvSpPr>
            <a:spLocks noGrp="1"/>
          </p:cNvSpPr>
          <p:nvPr>
            <p:ph type="title"/>
          </p:nvPr>
        </p:nvSpPr>
        <p:spPr>
          <a:xfrm>
            <a:off x="640079" y="2053641"/>
            <a:ext cx="3669161" cy="2760098"/>
          </a:xfrm>
        </p:spPr>
        <p:txBody>
          <a:bodyPr>
            <a:normAutofit/>
          </a:bodyPr>
          <a:lstStyle/>
          <a:p>
            <a:r>
              <a:rPr lang="en-GB">
                <a:solidFill>
                  <a:srgbClr val="FFFFFF"/>
                </a:solidFill>
              </a:rPr>
              <a:t>Mills (1996) argues that </a:t>
            </a:r>
            <a:endParaRPr lang="en-US">
              <a:solidFill>
                <a:srgbClr val="FFFFFF"/>
              </a:solidFill>
            </a:endParaRPr>
          </a:p>
        </p:txBody>
      </p:sp>
      <p:sp>
        <p:nvSpPr>
          <p:cNvPr id="3" name="Content Placeholder 2">
            <a:extLst>
              <a:ext uri="{FF2B5EF4-FFF2-40B4-BE49-F238E27FC236}">
                <a16:creationId xmlns:a16="http://schemas.microsoft.com/office/drawing/2014/main" id="{FD627F64-DBDD-4EE6-BEDC-20FFE34E2F82}"/>
              </a:ext>
            </a:extLst>
          </p:cNvPr>
          <p:cNvSpPr>
            <a:spLocks noGrp="1"/>
          </p:cNvSpPr>
          <p:nvPr>
            <p:ph idx="1"/>
          </p:nvPr>
        </p:nvSpPr>
        <p:spPr>
          <a:xfrm>
            <a:off x="6090574" y="801866"/>
            <a:ext cx="5306084" cy="5230634"/>
          </a:xfrm>
        </p:spPr>
        <p:txBody>
          <a:bodyPr anchor="ctr">
            <a:normAutofit/>
          </a:bodyPr>
          <a:lstStyle/>
          <a:p>
            <a:r>
              <a:rPr lang="en-GB" sz="2400" dirty="0">
                <a:solidFill>
                  <a:srgbClr val="000000"/>
                </a:solidFill>
              </a:rPr>
              <a:t>all practitioners of complementary or alternative medicine should show that they are aware of potentially dangerous situations and know the contraindications for their practice, possible adverse effects, and mechanisms of referral to medical treatment</a:t>
            </a:r>
            <a:endParaRPr lang="en-US" sz="2400" dirty="0">
              <a:solidFill>
                <a:srgbClr val="000000"/>
              </a:solidFill>
            </a:endParaRPr>
          </a:p>
        </p:txBody>
      </p:sp>
    </p:spTree>
    <p:extLst>
      <p:ext uri="{BB962C8B-B14F-4D97-AF65-F5344CB8AC3E}">
        <p14:creationId xmlns:p14="http://schemas.microsoft.com/office/powerpoint/2010/main" val="832466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A668D79-86B4-4D78-AF04-6A82259A7AE9}"/>
              </a:ext>
            </a:extLst>
          </p:cNvPr>
          <p:cNvSpPr>
            <a:spLocks noGrp="1"/>
          </p:cNvSpPr>
          <p:nvPr>
            <p:ph type="title"/>
          </p:nvPr>
        </p:nvSpPr>
        <p:spPr>
          <a:xfrm>
            <a:off x="640079" y="2053641"/>
            <a:ext cx="3669161" cy="2760098"/>
          </a:xfrm>
        </p:spPr>
        <p:txBody>
          <a:bodyPr>
            <a:normAutofit/>
          </a:bodyPr>
          <a:lstStyle/>
          <a:p>
            <a:r>
              <a:rPr lang="en-GB">
                <a:solidFill>
                  <a:srgbClr val="FFFFFF"/>
                </a:solidFill>
              </a:rPr>
              <a:t>Scope of Pratice </a:t>
            </a:r>
            <a:endParaRPr lang="en-US">
              <a:solidFill>
                <a:srgbClr val="FFFFFF"/>
              </a:solidFill>
            </a:endParaRPr>
          </a:p>
        </p:txBody>
      </p:sp>
      <p:sp>
        <p:nvSpPr>
          <p:cNvPr id="3" name="Content Placeholder 2">
            <a:extLst>
              <a:ext uri="{FF2B5EF4-FFF2-40B4-BE49-F238E27FC236}">
                <a16:creationId xmlns:a16="http://schemas.microsoft.com/office/drawing/2014/main" id="{2F8EDF69-3D11-4744-AC02-ADBD65950C40}"/>
              </a:ext>
            </a:extLst>
          </p:cNvPr>
          <p:cNvSpPr>
            <a:spLocks noGrp="1"/>
          </p:cNvSpPr>
          <p:nvPr>
            <p:ph idx="1"/>
          </p:nvPr>
        </p:nvSpPr>
        <p:spPr>
          <a:xfrm>
            <a:off x="6090574" y="801866"/>
            <a:ext cx="5306084" cy="5230634"/>
          </a:xfrm>
        </p:spPr>
        <p:txBody>
          <a:bodyPr anchor="ctr">
            <a:normAutofit/>
          </a:bodyPr>
          <a:lstStyle/>
          <a:p>
            <a:r>
              <a:rPr lang="en-GB" sz="2000">
                <a:solidFill>
                  <a:srgbClr val="000000"/>
                </a:solidFill>
              </a:rPr>
              <a:t>As complementary medicine grows the public may become more careful of its claims. The current position whereby organisations can happily operate at almost any level they want may not be tenable. Organisations should develop realistic strategies to justify how they would handle patients who have not already been assessed by a doctor. </a:t>
            </a:r>
          </a:p>
          <a:p>
            <a:r>
              <a:rPr lang="en-GB" sz="2000">
                <a:solidFill>
                  <a:srgbClr val="000000"/>
                </a:solidFill>
              </a:rPr>
              <a:t>Such progress is most likely through more rigorous educational curriculums—for example, imbuing the new generation of practitioners with the necessary culture of inquiry. This will lead to better articulation of limits to practice (and efficacy) and encourage fruitful debate with other health professionals.</a:t>
            </a:r>
            <a:endParaRPr lang="en-US" sz="2000">
              <a:solidFill>
                <a:srgbClr val="000000"/>
              </a:solidFill>
            </a:endParaRPr>
          </a:p>
        </p:txBody>
      </p:sp>
    </p:spTree>
    <p:extLst>
      <p:ext uri="{BB962C8B-B14F-4D97-AF65-F5344CB8AC3E}">
        <p14:creationId xmlns:p14="http://schemas.microsoft.com/office/powerpoint/2010/main" val="3941935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2E87B-CD28-487F-879B-379B70E94D7D}"/>
              </a:ext>
            </a:extLst>
          </p:cNvPr>
          <p:cNvSpPr>
            <a:spLocks noGrp="1"/>
          </p:cNvSpPr>
          <p:nvPr>
            <p:ph type="title"/>
          </p:nvPr>
        </p:nvSpPr>
        <p:spPr>
          <a:xfrm>
            <a:off x="838200" y="631825"/>
            <a:ext cx="10515600" cy="1325563"/>
          </a:xfrm>
        </p:spPr>
        <p:txBody>
          <a:bodyPr>
            <a:normAutofit/>
          </a:bodyPr>
          <a:lstStyle/>
          <a:p>
            <a:r>
              <a:rPr lang="en-GB" dirty="0"/>
              <a:t>Summary Points</a:t>
            </a:r>
            <a:endParaRPr lang="en-US" dirty="0"/>
          </a:p>
        </p:txBody>
      </p:sp>
      <p:sp>
        <p:nvSpPr>
          <p:cNvPr id="3" name="Content Placeholder 2">
            <a:extLst>
              <a:ext uri="{FF2B5EF4-FFF2-40B4-BE49-F238E27FC236}">
                <a16:creationId xmlns:a16="http://schemas.microsoft.com/office/drawing/2014/main" id="{AEA89127-CF3D-44E9-9166-8FE9A5228351}"/>
              </a:ext>
            </a:extLst>
          </p:cNvPr>
          <p:cNvSpPr>
            <a:spLocks noGrp="1"/>
          </p:cNvSpPr>
          <p:nvPr>
            <p:ph idx="1"/>
          </p:nvPr>
        </p:nvSpPr>
        <p:spPr>
          <a:xfrm>
            <a:off x="838200" y="2057400"/>
            <a:ext cx="10515600" cy="3871762"/>
          </a:xfrm>
        </p:spPr>
        <p:txBody>
          <a:bodyPr>
            <a:normAutofit/>
          </a:bodyPr>
          <a:lstStyle/>
          <a:p>
            <a:r>
              <a:rPr lang="en-GB" sz="2000" dirty="0"/>
              <a:t>Practitioners of complementary and alternative medicine in the United Kingdom are free to practice as they wish</a:t>
            </a:r>
          </a:p>
          <a:p>
            <a:r>
              <a:rPr lang="en-GB" sz="2000" dirty="0"/>
              <a:t>Most therapies have set up professional bodies, but the educational standards required by these bodies vary widely</a:t>
            </a:r>
          </a:p>
          <a:p>
            <a:r>
              <a:rPr lang="en-GB" sz="2000" dirty="0"/>
              <a:t>The House of Lords reviewed complementary and alternative medicine and recommended clearer regulation</a:t>
            </a:r>
          </a:p>
          <a:p>
            <a:r>
              <a:rPr lang="en-GB" sz="2000" dirty="0"/>
              <a:t>Because of the wide variation in therapies, each discipline should initially set up its own regulatory body, although it may be possible to combine these later</a:t>
            </a:r>
          </a:p>
          <a:p>
            <a:r>
              <a:rPr lang="en-GB" sz="2000" dirty="0"/>
              <a:t>Many patients consult complementary practitioners without telling their doctor, with possible detrimental effects on health care; greater cooperation and respect between orthodox and complementary practitioners would improve communication with patients</a:t>
            </a:r>
          </a:p>
          <a:p>
            <a:endParaRPr lang="en-US" sz="2000" dirty="0"/>
          </a:p>
        </p:txBody>
      </p:sp>
    </p:spTree>
    <p:extLst>
      <p:ext uri="{BB962C8B-B14F-4D97-AF65-F5344CB8AC3E}">
        <p14:creationId xmlns:p14="http://schemas.microsoft.com/office/powerpoint/2010/main" val="104755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880</Words>
  <Application>Microsoft Office PowerPoint</Application>
  <PresentationFormat>Widescreen</PresentationFormat>
  <Paragraphs>37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Regulation in complementary and alternative medicine </vt:lpstr>
      <vt:lpstr>Regulation</vt:lpstr>
      <vt:lpstr>Recommendations</vt:lpstr>
      <vt:lpstr>Rights to Practice </vt:lpstr>
      <vt:lpstr>In Contrast</vt:lpstr>
      <vt:lpstr>Protecting the Public </vt:lpstr>
      <vt:lpstr>In UK</vt:lpstr>
      <vt:lpstr>Self Regulation </vt:lpstr>
      <vt:lpstr>Osteopathy and chiropractic</vt:lpstr>
      <vt:lpstr>Codes of professional conduct and public accountability </vt:lpstr>
      <vt:lpstr>Limitations To Accountability</vt:lpstr>
      <vt:lpstr>Educational standards </vt:lpstr>
      <vt:lpstr>Mills (1996) argues that </vt:lpstr>
      <vt:lpstr>Scope of Pratice </vt:lpstr>
      <vt:lpstr>Summary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Regulation in complementary and alternative medicine </dc:title>
  <dc:creator>Felicity Page</dc:creator>
  <cp:lastModifiedBy>Felicity Page</cp:lastModifiedBy>
  <cp:revision>2</cp:revision>
  <dcterms:created xsi:type="dcterms:W3CDTF">2018-11-04T18:53:41Z</dcterms:created>
  <dcterms:modified xsi:type="dcterms:W3CDTF">2018-11-04T19:03:16Z</dcterms:modified>
</cp:coreProperties>
</file>