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notesMasterIdLst>
    <p:notesMasterId r:id="rId42"/>
  </p:notesMasterIdLst>
  <p:sldIdLst>
    <p:sldId id="256" r:id="rId2"/>
    <p:sldId id="265" r:id="rId3"/>
    <p:sldId id="257" r:id="rId4"/>
    <p:sldId id="266" r:id="rId5"/>
    <p:sldId id="271" r:id="rId6"/>
    <p:sldId id="278" r:id="rId7"/>
    <p:sldId id="259" r:id="rId8"/>
    <p:sldId id="295" r:id="rId9"/>
    <p:sldId id="260" r:id="rId10"/>
    <p:sldId id="268" r:id="rId11"/>
    <p:sldId id="269" r:id="rId12"/>
    <p:sldId id="297" r:id="rId13"/>
    <p:sldId id="267" r:id="rId14"/>
    <p:sldId id="293" r:id="rId15"/>
    <p:sldId id="294" r:id="rId16"/>
    <p:sldId id="296" r:id="rId17"/>
    <p:sldId id="261" r:id="rId18"/>
    <p:sldId id="272" r:id="rId19"/>
    <p:sldId id="274" r:id="rId20"/>
    <p:sldId id="262" r:id="rId21"/>
    <p:sldId id="263" r:id="rId22"/>
    <p:sldId id="270" r:id="rId23"/>
    <p:sldId id="279" r:id="rId24"/>
    <p:sldId id="280" r:id="rId25"/>
    <p:sldId id="281" r:id="rId26"/>
    <p:sldId id="273" r:id="rId27"/>
    <p:sldId id="275" r:id="rId28"/>
    <p:sldId id="276" r:id="rId29"/>
    <p:sldId id="286" r:id="rId30"/>
    <p:sldId id="282" r:id="rId31"/>
    <p:sldId id="284" r:id="rId32"/>
    <p:sldId id="292" r:id="rId33"/>
    <p:sldId id="283" r:id="rId34"/>
    <p:sldId id="277" r:id="rId35"/>
    <p:sldId id="285" r:id="rId36"/>
    <p:sldId id="287" r:id="rId37"/>
    <p:sldId id="288" r:id="rId38"/>
    <p:sldId id="289" r:id="rId39"/>
    <p:sldId id="290" r:id="rId40"/>
    <p:sldId id="291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68"/>
    <p:restoredTop sz="94694"/>
  </p:normalViewPr>
  <p:slideViewPr>
    <p:cSldViewPr snapToGrid="0" snapToObjects="1">
      <p:cViewPr varScale="1">
        <p:scale>
          <a:sx n="85" d="100"/>
          <a:sy n="85" d="100"/>
        </p:scale>
        <p:origin x="200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7148D2-5748-114A-8F28-E916E2B01C70}" type="datetimeFigureOut">
              <a:rPr lang="en-US" smtClean="0"/>
              <a:t>5/15/20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499F3B-A73C-1649-895A-5C2D45E4A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698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Very very boring cv! This does not stand out at all, and it doesn’t say anything about me as a person. I do like the font, it’s clear and easy to read. It definitely needs some colour and a better layout.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99F3B-A73C-1649-895A-5C2D45E4A19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91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previous website already looks professional In my opinion, it’s easy to navigate and clean. I would like to stick to this type of style but add a logo and links to my social media accounts.  I also didn’t like my personal email being on the website so I made a specific email for it.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99F3B-A73C-1649-895A-5C2D45E4A19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169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my final logo, it suits my style and it can be transferred across all platforms and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499F3B-A73C-1649-895A-5C2D45E4A19B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272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581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61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451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39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607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889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769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401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519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619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8562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154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5/15/20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336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62" r:id="rId5"/>
    <p:sldLayoutId id="2147483663" r:id="rId6"/>
    <p:sldLayoutId id="2147483669" r:id="rId7"/>
    <p:sldLayoutId id="2147483664" r:id="rId8"/>
    <p:sldLayoutId id="2147483665" r:id="rId9"/>
    <p:sldLayoutId id="2147483666" r:id="rId10"/>
    <p:sldLayoutId id="2147483667" r:id="rId11"/>
    <p:sldLayoutId id="214748366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tiff"/><Relationship Id="rId3" Type="http://schemas.openxmlformats.org/officeDocument/2006/relationships/image" Target="../media/image24.png"/><Relationship Id="rId7" Type="http://schemas.openxmlformats.org/officeDocument/2006/relationships/image" Target="../media/image28.tiff"/><Relationship Id="rId12" Type="http://schemas.openxmlformats.org/officeDocument/2006/relationships/image" Target="../media/image33.tif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tiff"/><Relationship Id="rId11" Type="http://schemas.openxmlformats.org/officeDocument/2006/relationships/image" Target="../media/image32.tiff"/><Relationship Id="rId5" Type="http://schemas.openxmlformats.org/officeDocument/2006/relationships/image" Target="../media/image26.tiff"/><Relationship Id="rId10" Type="http://schemas.openxmlformats.org/officeDocument/2006/relationships/image" Target="../media/image31.tiff"/><Relationship Id="rId4" Type="http://schemas.openxmlformats.org/officeDocument/2006/relationships/image" Target="../media/image25.tiff"/><Relationship Id="rId9" Type="http://schemas.openxmlformats.org/officeDocument/2006/relationships/image" Target="../media/image30.tif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tif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tiff"/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7.png"/><Relationship Id="rId4" Type="http://schemas.openxmlformats.org/officeDocument/2006/relationships/image" Target="../media/image56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63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3351E1-7C77-CE4C-AE3F-0F20603A61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4385733"/>
            <a:ext cx="5962784" cy="166744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Lauren Evans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1703142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BA( Hons) Surface pattern design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Maker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Professional Promotion ADAD6002</a:t>
            </a:r>
          </a:p>
        </p:txBody>
      </p:sp>
      <p:pic>
        <p:nvPicPr>
          <p:cNvPr id="6" name="Picture 5" descr="A picture containing clock&#10;&#10;Description automatically generated">
            <a:extLst>
              <a:ext uri="{FF2B5EF4-FFF2-40B4-BE49-F238E27FC236}">
                <a16:creationId xmlns:a16="http://schemas.microsoft.com/office/drawing/2014/main" id="{1BD1593D-3E14-BD49-A6F0-2708C63054C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2725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47099867-BFB6-334A-9561-8BFEA8596E5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28406"/>
            <a:ext cx="12192000" cy="5401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680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2DADC9-02AC-4D4E-BDD8-ABBE3B8C17F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7971" y="0"/>
            <a:ext cx="4848393" cy="6858000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3EC5378-BA19-C848-9E7D-1F4B41B38FF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7325" y="0"/>
            <a:ext cx="48467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550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64C65B8-8447-4045-9D98-DF738B9BCE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2894" y="0"/>
            <a:ext cx="4846211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79F0B4-A717-C944-9CB3-A1C54436E1D3}"/>
              </a:ext>
            </a:extLst>
          </p:cNvPr>
          <p:cNvSpPr txBox="1"/>
          <p:nvPr/>
        </p:nvSpPr>
        <p:spPr>
          <a:xfrm>
            <a:off x="371959" y="6199321"/>
            <a:ext cx="2138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Old CV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E5D7B2-8A55-5C4A-A515-2C02FC111934}"/>
              </a:ext>
            </a:extLst>
          </p:cNvPr>
          <p:cNvSpPr txBox="1"/>
          <p:nvPr/>
        </p:nvSpPr>
        <p:spPr>
          <a:xfrm>
            <a:off x="9681273" y="1447800"/>
            <a:ext cx="2510727" cy="1581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32088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0B095D-4D0F-BF41-BDE2-C4CF8EA91230}"/>
              </a:ext>
            </a:extLst>
          </p:cNvPr>
          <p:cNvSpPr/>
          <p:nvPr/>
        </p:nvSpPr>
        <p:spPr>
          <a:xfrm>
            <a:off x="6288154" y="3817201"/>
            <a:ext cx="24384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/>
              <a:t>Skills</a:t>
            </a:r>
          </a:p>
          <a:p>
            <a:endParaRPr lang="en-US" dirty="0"/>
          </a:p>
          <a:p>
            <a:r>
              <a:rPr lang="en-US" dirty="0"/>
              <a:t>Adobe Illustrator</a:t>
            </a:r>
          </a:p>
          <a:p>
            <a:r>
              <a:rPr lang="en-US" dirty="0"/>
              <a:t>Adobe Photoshop</a:t>
            </a:r>
          </a:p>
          <a:p>
            <a:r>
              <a:rPr lang="en-US" dirty="0" err="1"/>
              <a:t>ApS</a:t>
            </a:r>
            <a:r>
              <a:rPr lang="en-US" dirty="0"/>
              <a:t> Ethos Laser Cutting &amp; Engraving</a:t>
            </a:r>
          </a:p>
          <a:p>
            <a:r>
              <a:rPr lang="en-US" dirty="0"/>
              <a:t>Digital Drawing</a:t>
            </a:r>
          </a:p>
          <a:p>
            <a:r>
              <a:rPr lang="en-US" dirty="0"/>
              <a:t>Microsoft</a:t>
            </a:r>
          </a:p>
          <a:p>
            <a:r>
              <a:rPr lang="en-US" dirty="0"/>
              <a:t>Drawing</a:t>
            </a:r>
          </a:p>
          <a:p>
            <a:r>
              <a:rPr lang="en-US" dirty="0" err="1"/>
              <a:t>Moodboards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A12194-50B3-8C4A-AD07-4B88DDD74D86}"/>
              </a:ext>
            </a:extLst>
          </p:cNvPr>
          <p:cNvSpPr txBox="1"/>
          <p:nvPr/>
        </p:nvSpPr>
        <p:spPr>
          <a:xfrm>
            <a:off x="66261" y="2103135"/>
            <a:ext cx="4572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Personal profile</a:t>
            </a:r>
          </a:p>
          <a:p>
            <a:endParaRPr lang="en-US" dirty="0"/>
          </a:p>
          <a:p>
            <a:r>
              <a:rPr lang="en-US" dirty="0"/>
              <a:t>Brief overview of self- stay professional</a:t>
            </a:r>
          </a:p>
          <a:p>
            <a:r>
              <a:rPr lang="en-US" dirty="0"/>
              <a:t>No more than 200/300 words</a:t>
            </a:r>
          </a:p>
          <a:p>
            <a:r>
              <a:rPr lang="en-US" dirty="0"/>
              <a:t>Interests</a:t>
            </a:r>
          </a:p>
          <a:p>
            <a:r>
              <a:rPr lang="en-US" dirty="0"/>
              <a:t>Targets – ”I aim to…”,  “I am keen to…”</a:t>
            </a:r>
          </a:p>
          <a:p>
            <a:r>
              <a:rPr lang="en-US" dirty="0"/>
              <a:t>Ambition</a:t>
            </a:r>
          </a:p>
          <a:p>
            <a:r>
              <a:rPr lang="en-US" dirty="0"/>
              <a:t>Unique</a:t>
            </a:r>
          </a:p>
          <a:p>
            <a:r>
              <a:rPr lang="en-US" dirty="0"/>
              <a:t>First person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297F09-20E2-F64B-B681-B9A1593CC55E}"/>
              </a:ext>
            </a:extLst>
          </p:cNvPr>
          <p:cNvSpPr txBox="1"/>
          <p:nvPr/>
        </p:nvSpPr>
        <p:spPr>
          <a:xfrm>
            <a:off x="66261" y="4840931"/>
            <a:ext cx="48370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Skills</a:t>
            </a:r>
          </a:p>
          <a:p>
            <a:endParaRPr lang="en-US" dirty="0"/>
          </a:p>
          <a:p>
            <a:r>
              <a:rPr lang="en-US" dirty="0"/>
              <a:t>List</a:t>
            </a:r>
          </a:p>
          <a:p>
            <a:r>
              <a:rPr lang="en-US" dirty="0"/>
              <a:t>Bullet points</a:t>
            </a:r>
          </a:p>
          <a:p>
            <a:r>
              <a:rPr lang="en-US" dirty="0"/>
              <a:t>Short and relevant</a:t>
            </a:r>
          </a:p>
          <a:p>
            <a:r>
              <a:rPr lang="en-US" dirty="0"/>
              <a:t>Best at the top</a:t>
            </a:r>
          </a:p>
          <a:p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E31E12-E027-904C-BCCD-B44CF7BDA7D8}"/>
              </a:ext>
            </a:extLst>
          </p:cNvPr>
          <p:cNvSpPr txBox="1"/>
          <p:nvPr/>
        </p:nvSpPr>
        <p:spPr>
          <a:xfrm>
            <a:off x="66261" y="196337"/>
            <a:ext cx="44394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Exhibitions</a:t>
            </a:r>
          </a:p>
          <a:p>
            <a:endParaRPr lang="en-US" dirty="0"/>
          </a:p>
          <a:p>
            <a:r>
              <a:rPr lang="en-US" dirty="0"/>
              <a:t>Competition </a:t>
            </a:r>
          </a:p>
          <a:p>
            <a:r>
              <a:rPr lang="en-US" dirty="0"/>
              <a:t>Shows</a:t>
            </a:r>
          </a:p>
          <a:p>
            <a:r>
              <a:rPr lang="en-US" dirty="0"/>
              <a:t>Experience </a:t>
            </a:r>
          </a:p>
          <a:p>
            <a:r>
              <a:rPr lang="en-US" dirty="0"/>
              <a:t>Most recent at the top and work back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123A7F-E716-BF46-9461-3438D9D05536}"/>
              </a:ext>
            </a:extLst>
          </p:cNvPr>
          <p:cNvSpPr txBox="1"/>
          <p:nvPr/>
        </p:nvSpPr>
        <p:spPr>
          <a:xfrm>
            <a:off x="8746433" y="216215"/>
            <a:ext cx="3445567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Exhibitions</a:t>
            </a:r>
          </a:p>
          <a:p>
            <a:endParaRPr lang="en-US" dirty="0"/>
          </a:p>
          <a:p>
            <a:r>
              <a:rPr lang="en-US" dirty="0"/>
              <a:t>Creative Bubble, </a:t>
            </a:r>
          </a:p>
          <a:p>
            <a:r>
              <a:rPr lang="en-US" dirty="0"/>
              <a:t>Swansea. Print exhibition.</a:t>
            </a:r>
          </a:p>
          <a:p>
            <a:endParaRPr lang="en-US" dirty="0"/>
          </a:p>
          <a:p>
            <a:r>
              <a:rPr lang="en-US" dirty="0"/>
              <a:t>Cinema &amp; Co, Swansea. </a:t>
            </a:r>
          </a:p>
          <a:p>
            <a:endParaRPr lang="en-US" dirty="0"/>
          </a:p>
          <a:p>
            <a:r>
              <a:rPr lang="en-US" dirty="0" err="1"/>
              <a:t>i-Dott</a:t>
            </a:r>
            <a:r>
              <a:rPr lang="en-US" dirty="0"/>
              <a:t> wallpaper competition, shortlisted.</a:t>
            </a:r>
          </a:p>
          <a:p>
            <a:endParaRPr lang="en-US" dirty="0"/>
          </a:p>
          <a:p>
            <a:r>
              <a:rPr lang="en-US" dirty="0" err="1"/>
              <a:t>Orangebox</a:t>
            </a:r>
            <a:r>
              <a:rPr lang="en-US" dirty="0"/>
              <a:t> collaboration, shortlisted.</a:t>
            </a:r>
          </a:p>
          <a:p>
            <a:endParaRPr lang="en-US" dirty="0"/>
          </a:p>
          <a:p>
            <a:r>
              <a:rPr lang="en-US" dirty="0"/>
              <a:t>Clerkenwell Design Week, London. </a:t>
            </a:r>
            <a:r>
              <a:rPr lang="en-US" dirty="0" err="1"/>
              <a:t>Orangebox</a:t>
            </a:r>
            <a:r>
              <a:rPr lang="en-US" dirty="0"/>
              <a:t> collaboration.</a:t>
            </a:r>
          </a:p>
          <a:p>
            <a:endParaRPr lang="en-US" dirty="0"/>
          </a:p>
          <a:p>
            <a:r>
              <a:rPr lang="en-US" dirty="0"/>
              <a:t>St </a:t>
            </a:r>
            <a:r>
              <a:rPr lang="en-US" dirty="0" err="1"/>
              <a:t>Fagans</a:t>
            </a:r>
            <a:r>
              <a:rPr lang="en-US" dirty="0"/>
              <a:t>, National Museum of History. Reimagining the </a:t>
            </a:r>
          </a:p>
          <a:p>
            <a:r>
              <a:rPr lang="en-US" dirty="0"/>
              <a:t>archive.</a:t>
            </a:r>
          </a:p>
          <a:p>
            <a:endParaRPr lang="en-US" dirty="0"/>
          </a:p>
          <a:p>
            <a:r>
              <a:rPr lang="en-US" dirty="0"/>
              <a:t>National Wool Museum. Tea towel exhibition.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3992014-02E3-2C4B-9280-30171645899D}"/>
              </a:ext>
            </a:extLst>
          </p:cNvPr>
          <p:cNvCxnSpPr/>
          <p:nvPr/>
        </p:nvCxnSpPr>
        <p:spPr>
          <a:xfrm>
            <a:off x="5565913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2487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2531538A-0C49-EC4B-91CF-346F8F1E9F7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35904" y="93133"/>
            <a:ext cx="4720192" cy="6671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5544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B27C1A14-81B7-FB4A-9491-E181B48FB09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20387" y="204537"/>
            <a:ext cx="2975613" cy="644892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20FC9ED-95AF-854C-9BF0-B3D8B7423560}"/>
              </a:ext>
            </a:extLst>
          </p:cNvPr>
          <p:cNvSpPr txBox="1"/>
          <p:nvPr/>
        </p:nvSpPr>
        <p:spPr>
          <a:xfrm>
            <a:off x="6841066" y="1997839"/>
            <a:ext cx="357293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original set up was basic, I added a profile image and where I’m currently studying.</a:t>
            </a:r>
          </a:p>
          <a:p>
            <a:endParaRPr lang="en-US" dirty="0"/>
          </a:p>
          <a:p>
            <a:r>
              <a:rPr lang="en-US" dirty="0"/>
              <a:t>Could think about adding a header image to showcase my style of work.</a:t>
            </a:r>
          </a:p>
          <a:p>
            <a:endParaRPr lang="en-US" dirty="0"/>
          </a:p>
          <a:p>
            <a:r>
              <a:rPr lang="en-US" dirty="0"/>
              <a:t>Add my current work experience and skills.</a:t>
            </a:r>
          </a:p>
        </p:txBody>
      </p:sp>
    </p:spTree>
    <p:extLst>
      <p:ext uri="{BB962C8B-B14F-4D97-AF65-F5344CB8AC3E}">
        <p14:creationId xmlns:p14="http://schemas.microsoft.com/office/powerpoint/2010/main" val="114053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7518230C-580D-E54F-9702-9523F8A515C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817" y="1377683"/>
            <a:ext cx="8511117" cy="41026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60F990-6E6E-164F-8896-7D5F418BB888}"/>
              </a:ext>
            </a:extLst>
          </p:cNvPr>
          <p:cNvSpPr txBox="1"/>
          <p:nvPr/>
        </p:nvSpPr>
        <p:spPr>
          <a:xfrm>
            <a:off x="9127067" y="1720839"/>
            <a:ext cx="28786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have updated my profile by adding some photos of my work. </a:t>
            </a:r>
          </a:p>
          <a:p>
            <a:endParaRPr lang="en-US" dirty="0"/>
          </a:p>
          <a:p>
            <a:r>
              <a:rPr lang="en-US" dirty="0"/>
              <a:t>I have spent time looking for connections that could help me succeed in the business.</a:t>
            </a:r>
          </a:p>
          <a:p>
            <a:endParaRPr lang="en-US" dirty="0"/>
          </a:p>
          <a:p>
            <a:r>
              <a:rPr lang="en-US" dirty="0"/>
              <a:t>Finding new companies that specialize in innovative materials. </a:t>
            </a:r>
          </a:p>
        </p:txBody>
      </p:sp>
    </p:spTree>
    <p:extLst>
      <p:ext uri="{BB962C8B-B14F-4D97-AF65-F5344CB8AC3E}">
        <p14:creationId xmlns:p14="http://schemas.microsoft.com/office/powerpoint/2010/main" val="3938924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FD5CEE94-4E72-D74D-9ABE-15B63F8B6DC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42593" y="228600"/>
            <a:ext cx="2953407" cy="64008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C03D8C4-EDEA-C64B-9EF7-123B7768FF4F}"/>
              </a:ext>
            </a:extLst>
          </p:cNvPr>
          <p:cNvSpPr txBox="1"/>
          <p:nvPr/>
        </p:nvSpPr>
        <p:spPr>
          <a:xfrm>
            <a:off x="7808384" y="1315703"/>
            <a:ext cx="341841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goal is to upload weekly and reach 200 followers.</a:t>
            </a:r>
          </a:p>
          <a:p>
            <a:endParaRPr lang="en-US" dirty="0"/>
          </a:p>
          <a:p>
            <a:r>
              <a:rPr lang="en-US" dirty="0"/>
              <a:t>I would also like to put my logo as the profile photo to enhance my brand identity. </a:t>
            </a:r>
          </a:p>
          <a:p>
            <a:endParaRPr lang="en-US" dirty="0"/>
          </a:p>
          <a:p>
            <a:r>
              <a:rPr lang="en-US" dirty="0"/>
              <a:t>It should include my website and specialism.</a:t>
            </a:r>
          </a:p>
          <a:p>
            <a:endParaRPr lang="en-US" dirty="0"/>
          </a:p>
          <a:p>
            <a:r>
              <a:rPr lang="en-US" dirty="0"/>
              <a:t>I like my username ‘</a:t>
            </a:r>
            <a:r>
              <a:rPr lang="en-US" dirty="0" err="1"/>
              <a:t>laurenlouisedesigns</a:t>
            </a:r>
            <a:r>
              <a:rPr lang="en-US" dirty="0"/>
              <a:t>’ because I think of myself as a designer rather than a artist.</a:t>
            </a:r>
          </a:p>
        </p:txBody>
      </p:sp>
    </p:spTree>
    <p:extLst>
      <p:ext uri="{BB962C8B-B14F-4D97-AF65-F5344CB8AC3E}">
        <p14:creationId xmlns:p14="http://schemas.microsoft.com/office/powerpoint/2010/main" val="1609165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664D31-8037-E44A-A13E-CE784D955D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33" y="551748"/>
            <a:ext cx="8003005" cy="560210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33E6B13-A856-3F49-B5C1-C07A6C6953B3}"/>
              </a:ext>
            </a:extLst>
          </p:cNvPr>
          <p:cNvSpPr txBox="1"/>
          <p:nvPr/>
        </p:nvSpPr>
        <p:spPr>
          <a:xfrm>
            <a:off x="8602133" y="2337137"/>
            <a:ext cx="336973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graph shows the global  engagement on Instagram, it shows that Wednesday and Friday between 10-12pm are the best times to post.  I will plan my posts around this.</a:t>
            </a:r>
          </a:p>
        </p:txBody>
      </p:sp>
    </p:spTree>
    <p:extLst>
      <p:ext uri="{BB962C8B-B14F-4D97-AF65-F5344CB8AC3E}">
        <p14:creationId xmlns:p14="http://schemas.microsoft.com/office/powerpoint/2010/main" val="3632609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A6EE6F6-729A-0A44-90BF-B2B843D9B9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8175559"/>
              </p:ext>
            </p:extLst>
          </p:nvPr>
        </p:nvGraphicFramePr>
        <p:xfrm>
          <a:off x="2885797" y="370340"/>
          <a:ext cx="6420406" cy="5418672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3210203">
                  <a:extLst>
                    <a:ext uri="{9D8B030D-6E8A-4147-A177-3AD203B41FA5}">
                      <a16:colId xmlns:a16="http://schemas.microsoft.com/office/drawing/2014/main" val="3717510237"/>
                    </a:ext>
                  </a:extLst>
                </a:gridCol>
                <a:gridCol w="3210203">
                  <a:extLst>
                    <a:ext uri="{9D8B030D-6E8A-4147-A177-3AD203B41FA5}">
                      <a16:colId xmlns:a16="http://schemas.microsoft.com/office/drawing/2014/main" val="4186983044"/>
                    </a:ext>
                  </a:extLst>
                </a:gridCol>
              </a:tblGrid>
              <a:tr h="774096">
                <a:tc>
                  <a:txBody>
                    <a:bodyPr/>
                    <a:lstStyle/>
                    <a:p>
                      <a:r>
                        <a:rPr lang="en-US" dirty="0"/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Instagram story – sneak peak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0780041"/>
                  </a:ext>
                </a:extLst>
              </a:tr>
              <a:tr h="774096">
                <a:tc>
                  <a:txBody>
                    <a:bodyPr/>
                    <a:lstStyle/>
                    <a:p>
                      <a:r>
                        <a:rPr lang="en-US" dirty="0"/>
                        <a:t>Tuesday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5172349"/>
                  </a:ext>
                </a:extLst>
              </a:tr>
              <a:tr h="774096">
                <a:tc>
                  <a:txBody>
                    <a:bodyPr/>
                    <a:lstStyle/>
                    <a:p>
                      <a:r>
                        <a:rPr lang="en-US" dirty="0"/>
                        <a:t>Wednesday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Instagram upload</a:t>
                      </a:r>
                    </a:p>
                    <a:p>
                      <a:r>
                        <a:rPr lang="en-US" dirty="0"/>
                        <a:t>Between 10am – 12pm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1852502"/>
                  </a:ext>
                </a:extLst>
              </a:tr>
              <a:tr h="774096">
                <a:tc>
                  <a:txBody>
                    <a:bodyPr/>
                    <a:lstStyle/>
                    <a:p>
                      <a:r>
                        <a:rPr lang="en-US" dirty="0"/>
                        <a:t>Thursday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Instagram story reposting new upload.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4893059"/>
                  </a:ext>
                </a:extLst>
              </a:tr>
              <a:tr h="774096">
                <a:tc>
                  <a:txBody>
                    <a:bodyPr/>
                    <a:lstStyle/>
                    <a:p>
                      <a:r>
                        <a:rPr lang="en-US" dirty="0"/>
                        <a:t>Friday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Instagram Upload</a:t>
                      </a:r>
                    </a:p>
                    <a:p>
                      <a:r>
                        <a:rPr lang="en-US" dirty="0"/>
                        <a:t>Between 10am – 12pm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5314714"/>
                  </a:ext>
                </a:extLst>
              </a:tr>
              <a:tr h="774096">
                <a:tc>
                  <a:txBody>
                    <a:bodyPr/>
                    <a:lstStyle/>
                    <a:p>
                      <a:r>
                        <a:rPr lang="en-US" dirty="0"/>
                        <a:t>Saturday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6024497"/>
                  </a:ext>
                </a:extLst>
              </a:tr>
              <a:tr h="774096">
                <a:tc>
                  <a:txBody>
                    <a:bodyPr/>
                    <a:lstStyle/>
                    <a:p>
                      <a:r>
                        <a:rPr lang="en-US" dirty="0"/>
                        <a:t>Sunday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Optional Instagram upload</a:t>
                      </a:r>
                    </a:p>
                    <a:p>
                      <a:r>
                        <a:rPr lang="en-US" dirty="0"/>
                        <a:t>Like and follow spree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961973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1EC7590-A44B-7541-A655-16F941770B2D}"/>
              </a:ext>
            </a:extLst>
          </p:cNvPr>
          <p:cNvSpPr txBox="1"/>
          <p:nvPr/>
        </p:nvSpPr>
        <p:spPr>
          <a:xfrm>
            <a:off x="247973" y="6056773"/>
            <a:ext cx="511915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/>
              <a:t>Timetable for social media uploads</a:t>
            </a:r>
          </a:p>
        </p:txBody>
      </p:sp>
    </p:spTree>
    <p:extLst>
      <p:ext uri="{BB962C8B-B14F-4D97-AF65-F5344CB8AC3E}">
        <p14:creationId xmlns:p14="http://schemas.microsoft.com/office/powerpoint/2010/main" val="3234492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9A702E5-EAD8-0E48-894B-D64A16618A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259" y="258580"/>
            <a:ext cx="2925741" cy="63408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312CF9-EF85-9E46-8881-6DFD184F4F79}"/>
              </a:ext>
            </a:extLst>
          </p:cNvPr>
          <p:cNvSpPr txBox="1"/>
          <p:nvPr/>
        </p:nvSpPr>
        <p:spPr>
          <a:xfrm>
            <a:off x="7030387" y="1693889"/>
            <a:ext cx="373255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have gained 100 followers since the first photo, which means I reached my target of 200 followers. </a:t>
            </a:r>
          </a:p>
          <a:p>
            <a:endParaRPr lang="en-US" dirty="0"/>
          </a:p>
          <a:p>
            <a:r>
              <a:rPr lang="en-US" dirty="0"/>
              <a:t>I’ve been posting weekly and hope to keep building my network. </a:t>
            </a:r>
          </a:p>
          <a:p>
            <a:endParaRPr lang="en-US" dirty="0"/>
          </a:p>
          <a:p>
            <a:r>
              <a:rPr lang="en-US" dirty="0"/>
              <a:t>Tagging </a:t>
            </a:r>
            <a:r>
              <a:rPr lang="en-US" dirty="0" err="1"/>
              <a:t>Materiom</a:t>
            </a:r>
            <a:r>
              <a:rPr lang="en-US" dirty="0"/>
              <a:t> got me noticed by more people so I will continue to do this.</a:t>
            </a:r>
          </a:p>
        </p:txBody>
      </p:sp>
    </p:spTree>
    <p:extLst>
      <p:ext uri="{BB962C8B-B14F-4D97-AF65-F5344CB8AC3E}">
        <p14:creationId xmlns:p14="http://schemas.microsoft.com/office/powerpoint/2010/main" val="22455781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37970C5A-99C2-8E44-AFCC-C5EE594DAAD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8396" y="205137"/>
            <a:ext cx="4721547" cy="6075336"/>
          </a:xfrm>
          <a:prstGeom prst="rect">
            <a:avLst/>
          </a:prstGeom>
        </p:spPr>
      </p:pic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64B72263-569A-6F4E-938C-37BA0377F42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57261" y="205137"/>
            <a:ext cx="4556502" cy="60753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7957E4-4855-5143-BF2A-8BFBD1D59195}"/>
              </a:ext>
            </a:extLst>
          </p:cNvPr>
          <p:cNvSpPr txBox="1"/>
          <p:nvPr/>
        </p:nvSpPr>
        <p:spPr>
          <a:xfrm>
            <a:off x="263471" y="6303720"/>
            <a:ext cx="337863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/>
              <a:t>Previous Website</a:t>
            </a:r>
          </a:p>
        </p:txBody>
      </p:sp>
    </p:spTree>
    <p:extLst>
      <p:ext uri="{BB962C8B-B14F-4D97-AF65-F5344CB8AC3E}">
        <p14:creationId xmlns:p14="http://schemas.microsoft.com/office/powerpoint/2010/main" val="27639172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357C6E-A3C1-B940-B691-500B93ACE671}"/>
              </a:ext>
            </a:extLst>
          </p:cNvPr>
          <p:cNvSpPr txBox="1"/>
          <p:nvPr/>
        </p:nvSpPr>
        <p:spPr>
          <a:xfrm>
            <a:off x="254000" y="6265334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Website inspiration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79255E-CF92-4642-AEF6-F78A024D1224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8576" y="660401"/>
            <a:ext cx="7488184" cy="419682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B3E220-83DF-EB41-A6B7-8F9E0350EBDA}"/>
              </a:ext>
            </a:extLst>
          </p:cNvPr>
          <p:cNvSpPr txBox="1"/>
          <p:nvPr/>
        </p:nvSpPr>
        <p:spPr>
          <a:xfrm>
            <a:off x="8720667" y="1286934"/>
            <a:ext cx="27601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love the home page of this website, the photos slide across automatically giving the viewer a quick view of projects and work they have completed.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46549E-CADC-044E-AB50-CB5442B52708}"/>
              </a:ext>
            </a:extLst>
          </p:cNvPr>
          <p:cNvSpPr txBox="1"/>
          <p:nvPr/>
        </p:nvSpPr>
        <p:spPr>
          <a:xfrm>
            <a:off x="8839200" y="4555067"/>
            <a:ext cx="25061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These photos are professional and well executed.</a:t>
            </a:r>
          </a:p>
        </p:txBody>
      </p:sp>
    </p:spTree>
    <p:extLst>
      <p:ext uri="{BB962C8B-B14F-4D97-AF65-F5344CB8AC3E}">
        <p14:creationId xmlns:p14="http://schemas.microsoft.com/office/powerpoint/2010/main" val="28671036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photo, table, computer&#10;&#10;Description automatically generated">
            <a:extLst>
              <a:ext uri="{FF2B5EF4-FFF2-40B4-BE49-F238E27FC236}">
                <a16:creationId xmlns:a16="http://schemas.microsoft.com/office/drawing/2014/main" id="{10B114B9-8DB1-CA4F-A512-DA260EF4F18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7708" y="268584"/>
            <a:ext cx="9288959" cy="59798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ACCD34-178B-494A-8D77-18CAE49AE211}"/>
              </a:ext>
            </a:extLst>
          </p:cNvPr>
          <p:cNvSpPr txBox="1"/>
          <p:nvPr/>
        </p:nvSpPr>
        <p:spPr>
          <a:xfrm>
            <a:off x="10075333" y="2692400"/>
            <a:ext cx="19642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Surface Matter have a projects section. Its modern design works well, and it highlights all their achievements. </a:t>
            </a:r>
          </a:p>
        </p:txBody>
      </p:sp>
    </p:spTree>
    <p:extLst>
      <p:ext uri="{BB962C8B-B14F-4D97-AF65-F5344CB8AC3E}">
        <p14:creationId xmlns:p14="http://schemas.microsoft.com/office/powerpoint/2010/main" val="24220365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59E67F89-B4CF-7E4D-8F5B-27B3F56D2D9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5937" y="821266"/>
            <a:ext cx="5448996" cy="5215467"/>
          </a:xfrm>
          <a:prstGeom prst="rect">
            <a:avLst/>
          </a:prstGeom>
        </p:spPr>
      </p:pic>
      <p:pic>
        <p:nvPicPr>
          <p:cNvPr id="10" name="Picture 9" descr="A picture containing food&#10;&#10;Description automatically generated">
            <a:extLst>
              <a:ext uri="{FF2B5EF4-FFF2-40B4-BE49-F238E27FC236}">
                <a16:creationId xmlns:a16="http://schemas.microsoft.com/office/drawing/2014/main" id="{8EDA08A6-55AF-D94E-BAA2-1C8F5701684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7067" y="821266"/>
            <a:ext cx="6096000" cy="2805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9239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0A76A7C8-DC95-1A48-BD7E-069FAD512A0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166688" y="-1464846"/>
            <a:ext cx="1672389" cy="5143500"/>
          </a:xfrm>
          <a:prstGeom prst="rect">
            <a:avLst/>
          </a:prstGeom>
        </p:spPr>
      </p:pic>
      <p:pic>
        <p:nvPicPr>
          <p:cNvPr id="9" name="Picture 8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BF987327-7253-2A48-8D99-D720D5025B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383256" y="-9025"/>
            <a:ext cx="1239253" cy="5143500"/>
          </a:xfrm>
          <a:prstGeom prst="rect">
            <a:avLst/>
          </a:prstGeom>
        </p:spPr>
      </p:pic>
      <p:pic>
        <p:nvPicPr>
          <p:cNvPr id="11" name="Picture 10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6F23B1D2-484C-6E4D-8610-722CE0F3920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383254" y="1230230"/>
            <a:ext cx="1239254" cy="5143500"/>
          </a:xfrm>
          <a:prstGeom prst="rect">
            <a:avLst/>
          </a:prstGeom>
        </p:spPr>
      </p:pic>
      <p:pic>
        <p:nvPicPr>
          <p:cNvPr id="13" name="Picture 1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8DC47BE9-510C-BA4C-B732-7EC871ED02F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383256" y="2469483"/>
            <a:ext cx="1239252" cy="5143500"/>
          </a:xfrm>
          <a:prstGeom prst="rect">
            <a:avLst/>
          </a:prstGeom>
        </p:spPr>
      </p:pic>
      <p:pic>
        <p:nvPicPr>
          <p:cNvPr id="15" name="Picture 1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3FDA9B8A-AA8C-7945-94AE-0F930EDD8C63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383255" y="3606465"/>
            <a:ext cx="1239253" cy="51435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65EC17-2D64-C748-ABF4-DF750E5796BC}"/>
              </a:ext>
            </a:extLst>
          </p:cNvPr>
          <p:cNvSpPr txBox="1"/>
          <p:nvPr/>
        </p:nvSpPr>
        <p:spPr>
          <a:xfrm>
            <a:off x="6617369" y="2370818"/>
            <a:ext cx="48387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love these handwritten fonts but after looking at my work, I believe my designs would benefit from something a little more minimal.</a:t>
            </a:r>
          </a:p>
          <a:p>
            <a:endParaRPr lang="en-US" dirty="0"/>
          </a:p>
          <a:p>
            <a:r>
              <a:rPr lang="en-US" dirty="0"/>
              <a:t>I’d like to consider using my initials as a logo rather than a long name.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8313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93D825C-21BC-C547-9F22-5AE19CAE80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969" y="558778"/>
            <a:ext cx="3256396" cy="161795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A1B3275-6DE9-704D-BB0D-A584872749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4474" y="133495"/>
            <a:ext cx="7170407" cy="236549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05A5996-2470-8145-90AF-D10F49652F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35604" y="2388638"/>
            <a:ext cx="3256396" cy="161795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217B312-A1E3-9E43-9CBB-61F5538B8A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9052" y="2476645"/>
            <a:ext cx="2232372" cy="148281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2038CD5-57AF-2841-A6BE-2483A67C6ED3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41839" y="2409073"/>
            <a:ext cx="1617959" cy="16179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5D4DFBB-6D94-9942-B792-9D6B3C88D98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94924" y="2522594"/>
            <a:ext cx="1262641" cy="12626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CA35F2D-388D-F14F-831D-4E6AB65373E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3064" y="2692084"/>
            <a:ext cx="1093151" cy="10931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03705E1-3141-EC40-8F0A-F0EE307F973A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1354" y="4438929"/>
            <a:ext cx="1657744" cy="10931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792A6F-56D7-5447-AA93-77E5A02A4035}"/>
              </a:ext>
            </a:extLst>
          </p:cNvPr>
          <p:cNvSpPr txBox="1"/>
          <p:nvPr/>
        </p:nvSpPr>
        <p:spPr>
          <a:xfrm>
            <a:off x="124297" y="6216512"/>
            <a:ext cx="3981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Easy recognizable logos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091C061-0D22-3240-99B2-BA3FBC96CDAF}"/>
              </a:ext>
            </a:extLst>
          </p:cNvPr>
          <p:cNvPicPr>
            <a:picLocks noChangeAspect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51465" y="4252926"/>
            <a:ext cx="1482817" cy="148281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8FD9186-E1F1-8049-A5D4-C0144B8B639A}"/>
              </a:ext>
            </a:extLst>
          </p:cNvPr>
          <p:cNvPicPr>
            <a:picLocks noChangeAspect="1"/>
          </p:cNvPicPr>
          <p:nvPr/>
        </p:nvPicPr>
        <p:blipFill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66275" y="4359011"/>
            <a:ext cx="1745553" cy="12837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1B886F3-E5F6-8240-B68A-E4D9940BF958}"/>
              </a:ext>
            </a:extLst>
          </p:cNvPr>
          <p:cNvPicPr>
            <a:picLocks noChangeAspect="1"/>
          </p:cNvPicPr>
          <p:nvPr/>
        </p:nvPicPr>
        <p:blipFill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61772" y="4438929"/>
            <a:ext cx="1123888" cy="1123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2070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564A5A98-130A-794A-8D2B-6EF3619952D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64369" y="210552"/>
            <a:ext cx="5191613" cy="643689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741A499-6615-BB43-A449-29A861BD64A8}"/>
              </a:ext>
            </a:extLst>
          </p:cNvPr>
          <p:cNvSpPr txBox="1"/>
          <p:nvPr/>
        </p:nvSpPr>
        <p:spPr>
          <a:xfrm>
            <a:off x="7829550" y="1085850"/>
            <a:ext cx="318135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Following my Instagram where I’ve used my first and middle name.</a:t>
            </a:r>
          </a:p>
          <a:p>
            <a:endParaRPr lang="en-US" dirty="0"/>
          </a:p>
          <a:p>
            <a:r>
              <a:rPr lang="en-US" dirty="0"/>
              <a:t>Taking inspiration from the Chanel and Gucci logo, by flipping one of the letters.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7020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A40A8515-96C9-F543-8092-938647D1FF8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259686" y="526756"/>
            <a:ext cx="9672627" cy="580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5292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, drawing, clock&#10;&#10;Description automatically generated">
            <a:extLst>
              <a:ext uri="{FF2B5EF4-FFF2-40B4-BE49-F238E27FC236}">
                <a16:creationId xmlns:a16="http://schemas.microsoft.com/office/drawing/2014/main" id="{8595B8D5-2AB1-D140-A6B4-5927705F77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974" y="1251284"/>
            <a:ext cx="4355432" cy="4355432"/>
          </a:xfrm>
          <a:prstGeom prst="rect">
            <a:avLst/>
          </a:prstGeom>
        </p:spPr>
      </p:pic>
      <p:pic>
        <p:nvPicPr>
          <p:cNvPr id="5" name="Picture 4" descr="A picture containing clock&#10;&#10;Description automatically generated">
            <a:extLst>
              <a:ext uri="{FF2B5EF4-FFF2-40B4-BE49-F238E27FC236}">
                <a16:creationId xmlns:a16="http://schemas.microsoft.com/office/drawing/2014/main" id="{7B91AFC6-75E4-4948-B98C-02DB369B59B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26626" y="844550"/>
            <a:ext cx="5486400" cy="51689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5F289F0-F8B1-5445-94B3-F71DC101F0C9}"/>
              </a:ext>
            </a:extLst>
          </p:cNvPr>
          <p:cNvSpPr txBox="1"/>
          <p:nvPr/>
        </p:nvSpPr>
        <p:spPr>
          <a:xfrm>
            <a:off x="1059112" y="5422050"/>
            <a:ext cx="4235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Bold and unique, but is it unclear?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87D0EC-4183-BC4B-B431-D5E270600A32}"/>
              </a:ext>
            </a:extLst>
          </p:cNvPr>
          <p:cNvSpPr txBox="1"/>
          <p:nvPr/>
        </p:nvSpPr>
        <p:spPr>
          <a:xfrm>
            <a:off x="6456726" y="5422050"/>
            <a:ext cx="4736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Looks good with the circle, but unsure about the pink colour. </a:t>
            </a:r>
          </a:p>
          <a:p>
            <a:r>
              <a:rPr lang="en-US" dirty="0"/>
              <a:t>8 out of 10 people preferred this logo to any other </a:t>
            </a:r>
            <a:r>
              <a:rPr lang="en-US" dirty="0" err="1"/>
              <a:t>i’ve</a:t>
            </a:r>
            <a:r>
              <a:rPr lang="en-US" dirty="0"/>
              <a:t> explored. </a:t>
            </a:r>
          </a:p>
        </p:txBody>
      </p:sp>
    </p:spTree>
    <p:extLst>
      <p:ext uri="{BB962C8B-B14F-4D97-AF65-F5344CB8AC3E}">
        <p14:creationId xmlns:p14="http://schemas.microsoft.com/office/powerpoint/2010/main" val="8426415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lock&#10;&#10;Description automatically generated">
            <a:extLst>
              <a:ext uri="{FF2B5EF4-FFF2-40B4-BE49-F238E27FC236}">
                <a16:creationId xmlns:a16="http://schemas.microsoft.com/office/drawing/2014/main" id="{0115966B-15B0-8C42-8FE4-626F5030D2B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" y="844550"/>
            <a:ext cx="5486400" cy="5168900"/>
          </a:xfrm>
          <a:prstGeom prst="rect">
            <a:avLst/>
          </a:prstGeom>
        </p:spPr>
      </p:pic>
      <p:pic>
        <p:nvPicPr>
          <p:cNvPr id="5" name="Picture 4" descr="A picture containing clock&#10;&#10;Description automatically generated">
            <a:extLst>
              <a:ext uri="{FF2B5EF4-FFF2-40B4-BE49-F238E27FC236}">
                <a16:creationId xmlns:a16="http://schemas.microsoft.com/office/drawing/2014/main" id="{DDD52C18-3BE6-184B-B501-A82F59F3164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844550"/>
            <a:ext cx="5486400" cy="51689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8ED08F3-B1F1-EE47-9EA0-A49A199FD572}"/>
              </a:ext>
            </a:extLst>
          </p:cNvPr>
          <p:cNvSpPr txBox="1"/>
          <p:nvPr/>
        </p:nvSpPr>
        <p:spPr>
          <a:xfrm>
            <a:off x="1642533" y="6013450"/>
            <a:ext cx="457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Neutral </a:t>
            </a:r>
            <a:r>
              <a:rPr lang="en-US" dirty="0" err="1"/>
              <a:t>colours</a:t>
            </a:r>
            <a:r>
              <a:rPr lang="en-US" dirty="0"/>
              <a:t> to compliment my minimal design aesthetic.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A5480C-516B-EB4B-A9C4-6E516E281F26}"/>
              </a:ext>
            </a:extLst>
          </p:cNvPr>
          <p:cNvSpPr txBox="1"/>
          <p:nvPr/>
        </p:nvSpPr>
        <p:spPr>
          <a:xfrm>
            <a:off x="7247466" y="6013450"/>
            <a:ext cx="4216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lighter tone shows the shadowing more behind the letters. </a:t>
            </a:r>
          </a:p>
        </p:txBody>
      </p:sp>
    </p:spTree>
    <p:extLst>
      <p:ext uri="{BB962C8B-B14F-4D97-AF65-F5344CB8AC3E}">
        <p14:creationId xmlns:p14="http://schemas.microsoft.com/office/powerpoint/2010/main" val="34946430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clock&#10;&#10;Description automatically generated">
            <a:extLst>
              <a:ext uri="{FF2B5EF4-FFF2-40B4-BE49-F238E27FC236}">
                <a16:creationId xmlns:a16="http://schemas.microsoft.com/office/drawing/2014/main" id="{ABABC95B-1C01-1B4D-9A0E-082835D22D1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52800" y="844550"/>
            <a:ext cx="5486400" cy="51689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1D05302-400A-AB48-870D-EF556C128B13}"/>
              </a:ext>
            </a:extLst>
          </p:cNvPr>
          <p:cNvSpPr txBox="1"/>
          <p:nvPr/>
        </p:nvSpPr>
        <p:spPr>
          <a:xfrm>
            <a:off x="450575" y="6013450"/>
            <a:ext cx="32666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Finalised</a:t>
            </a:r>
            <a:r>
              <a:rPr lang="en-US" sz="2400" dirty="0"/>
              <a:t> Logo</a:t>
            </a:r>
          </a:p>
        </p:txBody>
      </p:sp>
    </p:spTree>
    <p:extLst>
      <p:ext uri="{BB962C8B-B14F-4D97-AF65-F5344CB8AC3E}">
        <p14:creationId xmlns:p14="http://schemas.microsoft.com/office/powerpoint/2010/main" val="17607614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469111-04DC-1840-B5CE-6F03B62D21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17" y="300106"/>
            <a:ext cx="3581400" cy="26797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5C3F303-2969-924B-89AF-CC2E6823CAC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822" y="3317737"/>
            <a:ext cx="3240157" cy="32401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319F69-FD3B-DC49-BD1C-10BCACF35E71}"/>
              </a:ext>
            </a:extLst>
          </p:cNvPr>
          <p:cNvSpPr txBox="1"/>
          <p:nvPr/>
        </p:nvSpPr>
        <p:spPr>
          <a:xfrm>
            <a:off x="4030317" y="4800600"/>
            <a:ext cx="30612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Embossed parts of the design brings emphasis to the logo. Modern finish.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524CEA-9A1D-C041-B49B-E9D76E668ECA}"/>
              </a:ext>
            </a:extLst>
          </p:cNvPr>
          <p:cNvSpPr txBox="1"/>
          <p:nvPr/>
        </p:nvSpPr>
        <p:spPr>
          <a:xfrm>
            <a:off x="4214191" y="806409"/>
            <a:ext cx="30612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Solid colour background makes text easy to read. Simple, elegant and good and clear.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190D72-D758-3641-A85D-674C062C17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4023" y="2057400"/>
            <a:ext cx="3581400" cy="2743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118CE21-3744-2F44-B1B4-0F2A25ABAA7B}"/>
              </a:ext>
            </a:extLst>
          </p:cNvPr>
          <p:cNvSpPr txBox="1"/>
          <p:nvPr/>
        </p:nvSpPr>
        <p:spPr>
          <a:xfrm>
            <a:off x="4785693" y="2862470"/>
            <a:ext cx="35383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Inspired to create a similar card, I like the square shape, simplicity and the quality of card.</a:t>
            </a:r>
          </a:p>
        </p:txBody>
      </p:sp>
    </p:spTree>
    <p:extLst>
      <p:ext uri="{BB962C8B-B14F-4D97-AF65-F5344CB8AC3E}">
        <p14:creationId xmlns:p14="http://schemas.microsoft.com/office/powerpoint/2010/main" val="40106036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D82AE08-8F41-0748-8854-537AC8F043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297" y="370370"/>
            <a:ext cx="3731867" cy="37318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57C88D-34DE-AB42-91E6-BB7A443884E3}"/>
              </a:ext>
            </a:extLst>
          </p:cNvPr>
          <p:cNvSpPr txBox="1"/>
          <p:nvPr/>
        </p:nvSpPr>
        <p:spPr>
          <a:xfrm>
            <a:off x="4234070" y="974036"/>
            <a:ext cx="2743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Clear social media logos with contact details.</a:t>
            </a:r>
          </a:p>
        </p:txBody>
      </p:sp>
      <p:pic>
        <p:nvPicPr>
          <p:cNvPr id="5" name="Picture 4" descr="A picture containing bird, tree, flower&#10;&#10;Description automatically generated">
            <a:extLst>
              <a:ext uri="{FF2B5EF4-FFF2-40B4-BE49-F238E27FC236}">
                <a16:creationId xmlns:a16="http://schemas.microsoft.com/office/drawing/2014/main" id="{509D83AE-630E-5F47-97E3-8291A7D857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7823" y="3262795"/>
            <a:ext cx="3880344" cy="24820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EE957A-F7D3-1343-A965-600DFF013370}"/>
              </a:ext>
            </a:extLst>
          </p:cNvPr>
          <p:cNvSpPr txBox="1"/>
          <p:nvPr/>
        </p:nvSpPr>
        <p:spPr>
          <a:xfrm>
            <a:off x="8806070" y="2236303"/>
            <a:ext cx="25245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New email address just for professional purposes.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D54C456-391C-6E4A-92B4-1B48662A82B2}"/>
              </a:ext>
            </a:extLst>
          </p:cNvPr>
          <p:cNvCxnSpPr/>
          <p:nvPr/>
        </p:nvCxnSpPr>
        <p:spPr>
          <a:xfrm flipH="1">
            <a:off x="7911548" y="2764828"/>
            <a:ext cx="894522" cy="4979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87790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B640D50-030D-4543-A03C-D317B354727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0613" y="0"/>
            <a:ext cx="4851974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EFE6019-9B8C-484B-A1BA-ABEB54C10FB1}"/>
              </a:ext>
            </a:extLst>
          </p:cNvPr>
          <p:cNvSpPr/>
          <p:nvPr/>
        </p:nvSpPr>
        <p:spPr>
          <a:xfrm>
            <a:off x="7105650" y="1970722"/>
            <a:ext cx="423573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1D1D1D"/>
                </a:solidFill>
                <a:latin typeface="Rubik"/>
              </a:rPr>
              <a:t>BioBags</a:t>
            </a:r>
            <a:r>
              <a:rPr lang="en-GB" dirty="0">
                <a:solidFill>
                  <a:srgbClr val="1D1D1D"/>
                </a:solidFill>
                <a:latin typeface="Rubik"/>
              </a:rPr>
              <a:t> is an environmental project about how to replace plastic bags with biodegradable materials. A plastic bag takes about 450 years to disintegrate in nature. This </a:t>
            </a:r>
            <a:r>
              <a:rPr lang="en-GB" dirty="0" err="1">
                <a:solidFill>
                  <a:srgbClr val="1D1D1D"/>
                </a:solidFill>
                <a:latin typeface="Rubik"/>
              </a:rPr>
              <a:t>BioBag</a:t>
            </a:r>
            <a:r>
              <a:rPr lang="en-GB" dirty="0">
                <a:solidFill>
                  <a:srgbClr val="1D1D1D"/>
                </a:solidFill>
                <a:latin typeface="Rubik"/>
              </a:rPr>
              <a:t> made with gelatine base bioplastic is completely biodegradable. It takes about one week to dissolve completely in the water.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3185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D2DB9EE-B62B-CA42-A534-9623E53AD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6525"/>
            <a:ext cx="5080000" cy="54991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2599E83-B08D-D24E-B0E9-7E5936860C3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33625" y="4244975"/>
            <a:ext cx="3762375" cy="250825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4A0A4B6-9D08-E543-8ADB-E05520D9A5FB}"/>
              </a:ext>
            </a:extLst>
          </p:cNvPr>
          <p:cNvSpPr/>
          <p:nvPr/>
        </p:nvSpPr>
        <p:spPr>
          <a:xfrm>
            <a:off x="5589587" y="93653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GB" dirty="0">
                <a:solidFill>
                  <a:srgbClr val="000000"/>
                </a:solidFill>
                <a:latin typeface="Playfair Display"/>
              </a:rPr>
              <a:t>a Sustainable Business Helping Brands Create Custom Eco-Friendly Packaging and Reduce Waste.</a:t>
            </a:r>
            <a:endParaRPr lang="en-GB" u="none" strike="noStrike" dirty="0">
              <a:solidFill>
                <a:srgbClr val="000000"/>
              </a:solidFill>
              <a:effectLst/>
              <a:latin typeface="Playfair Display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04EF09-10A1-6C41-8E1F-05A092365E14}"/>
              </a:ext>
            </a:extLst>
          </p:cNvPr>
          <p:cNvSpPr/>
          <p:nvPr/>
        </p:nvSpPr>
        <p:spPr>
          <a:xfrm>
            <a:off x="7753350" y="2106389"/>
            <a:ext cx="421005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latin typeface="Georgia" panose="02040502050405020303" pitchFamily="18" charset="0"/>
              </a:rPr>
              <a:t>Noissue’s</a:t>
            </a:r>
            <a:r>
              <a:rPr lang="en-GB" dirty="0">
                <a:latin typeface="Georgia" panose="02040502050405020303" pitchFamily="18" charset="0"/>
              </a:rPr>
              <a:t> eco-friendly tissue paper is completely acid-free and made of wood pulp sourced from sustainably-managed forests that are Forest Stewardship Council (FSC) certified. It’s also printed with soy-based ink, a sustainable alternative to traditional petroleum-based ink.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BEDF07-35C8-1143-B9CF-C7B06BE1FF9F}"/>
              </a:ext>
            </a:extLst>
          </p:cNvPr>
          <p:cNvSpPr txBox="1"/>
          <p:nvPr/>
        </p:nvSpPr>
        <p:spPr>
          <a:xfrm>
            <a:off x="5589587" y="104775"/>
            <a:ext cx="137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noissue</a:t>
            </a:r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8F4402-CC76-4943-B4F1-49D6FBE8486E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2196" y="2006426"/>
            <a:ext cx="3147608" cy="250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3740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DDB91B19-AD50-A64B-9A57-24450039F19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9153" y="157040"/>
            <a:ext cx="8737197" cy="5248520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E3C6D4E-0EB2-ED4D-8FC7-5236495184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6267" y="4580060"/>
            <a:ext cx="5647513" cy="21209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648A1F-E10C-E746-8241-9390F6BEFD9C}"/>
              </a:ext>
            </a:extLst>
          </p:cNvPr>
          <p:cNvSpPr txBox="1"/>
          <p:nvPr/>
        </p:nvSpPr>
        <p:spPr>
          <a:xfrm>
            <a:off x="9061047" y="1627138"/>
            <a:ext cx="2971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bag is made from bio based polymer, similar to what I've been exploring whilst making plastic. Could be a good material to make an envelope or pocket for press pack.</a:t>
            </a:r>
          </a:p>
        </p:txBody>
      </p:sp>
    </p:spTree>
    <p:extLst>
      <p:ext uri="{BB962C8B-B14F-4D97-AF65-F5344CB8AC3E}">
        <p14:creationId xmlns:p14="http://schemas.microsoft.com/office/powerpoint/2010/main" val="18205704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ncil on a wooden surface&#10;&#10;Description automatically generated">
            <a:extLst>
              <a:ext uri="{FF2B5EF4-FFF2-40B4-BE49-F238E27FC236}">
                <a16:creationId xmlns:a16="http://schemas.microsoft.com/office/drawing/2014/main" id="{18BA465D-8716-1D46-963C-D2612BB7755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70323" y="1735469"/>
            <a:ext cx="4793447" cy="4804292"/>
          </a:xfrm>
          <a:prstGeom prst="rect">
            <a:avLst/>
          </a:prstGeom>
        </p:spPr>
      </p:pic>
      <p:pic>
        <p:nvPicPr>
          <p:cNvPr id="5" name="Picture 4" descr="A picture containing refrigerator, many, covered, kitchen&#10;&#10;Description automatically generated">
            <a:extLst>
              <a:ext uri="{FF2B5EF4-FFF2-40B4-BE49-F238E27FC236}">
                <a16:creationId xmlns:a16="http://schemas.microsoft.com/office/drawing/2014/main" id="{0D457F66-2E81-AB4B-977A-F08500FEB35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17587" y="76200"/>
            <a:ext cx="4804292" cy="4804292"/>
          </a:xfrm>
          <a:prstGeom prst="rect">
            <a:avLst/>
          </a:prstGeom>
        </p:spPr>
      </p:pic>
      <p:pic>
        <p:nvPicPr>
          <p:cNvPr id="7" name="Picture 6" descr="A picture containing building, drawing, brick, clock&#10;&#10;Description automatically generated">
            <a:extLst>
              <a:ext uri="{FF2B5EF4-FFF2-40B4-BE49-F238E27FC236}">
                <a16:creationId xmlns:a16="http://schemas.microsoft.com/office/drawing/2014/main" id="{E8CAB7DB-4E0F-3349-9DA1-42503B5923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04" y="373911"/>
            <a:ext cx="2730500" cy="1079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B5BC2F6-6424-CB47-9BF0-FDC134762812}"/>
              </a:ext>
            </a:extLst>
          </p:cNvPr>
          <p:cNvSpPr txBox="1"/>
          <p:nvPr/>
        </p:nvSpPr>
        <p:spPr>
          <a:xfrm>
            <a:off x="444500" y="1951672"/>
            <a:ext cx="23111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 sheet envelop style bag, would make a unique press pack. 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131950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iece, pair, food, man&#10;&#10;Description automatically generated">
            <a:extLst>
              <a:ext uri="{FF2B5EF4-FFF2-40B4-BE49-F238E27FC236}">
                <a16:creationId xmlns:a16="http://schemas.microsoft.com/office/drawing/2014/main" id="{9B18BE79-AD53-5544-98D1-8ADE14349BC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207542" y="641742"/>
            <a:ext cx="4628527" cy="3471395"/>
          </a:xfrm>
          <a:prstGeom prst="rect">
            <a:avLst/>
          </a:prstGeom>
        </p:spPr>
      </p:pic>
      <p:pic>
        <p:nvPicPr>
          <p:cNvPr id="5" name="Picture 4" descr="A close up of a hand&#10;&#10;Description automatically generated">
            <a:extLst>
              <a:ext uri="{FF2B5EF4-FFF2-40B4-BE49-F238E27FC236}">
                <a16:creationId xmlns:a16="http://schemas.microsoft.com/office/drawing/2014/main" id="{0AD1390E-E6D5-144D-BCA4-CB02DB52F2A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3001552" y="2914338"/>
            <a:ext cx="4295187" cy="32213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5692D1-FE91-9C46-963D-B688928706B8}"/>
              </a:ext>
            </a:extLst>
          </p:cNvPr>
          <p:cNvSpPr txBox="1"/>
          <p:nvPr/>
        </p:nvSpPr>
        <p:spPr>
          <a:xfrm>
            <a:off x="4057191" y="185373"/>
            <a:ext cx="2487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Agar Bioplastic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667CD7-61B3-3746-9A4C-3583874BDA7B}"/>
              </a:ext>
            </a:extLst>
          </p:cNvPr>
          <p:cNvSpPr txBox="1"/>
          <p:nvPr/>
        </p:nvSpPr>
        <p:spPr>
          <a:xfrm>
            <a:off x="4057191" y="777001"/>
            <a:ext cx="322139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Water – 2 cups</a:t>
            </a:r>
          </a:p>
          <a:p>
            <a:r>
              <a:rPr lang="en-US" sz="1600" dirty="0"/>
              <a:t>Gelatine – 20g</a:t>
            </a:r>
          </a:p>
          <a:p>
            <a:r>
              <a:rPr lang="en-US" sz="1600" dirty="0"/>
              <a:t>Agar – 1 tablespoon</a:t>
            </a:r>
          </a:p>
          <a:p>
            <a:r>
              <a:rPr lang="en-US" sz="1600" dirty="0"/>
              <a:t>Glycerol – 1.5 tablespoons</a:t>
            </a:r>
          </a:p>
          <a:p>
            <a:r>
              <a:rPr lang="en-US" sz="1600" dirty="0"/>
              <a:t>Red food colouring – 1 drop</a:t>
            </a:r>
          </a:p>
          <a:p>
            <a:endParaRPr lang="en-US" dirty="0"/>
          </a:p>
        </p:txBody>
      </p:sp>
      <p:pic>
        <p:nvPicPr>
          <p:cNvPr id="9" name="Picture 8" descr="A picture containing indoor, food, white, table&#10;&#10;Description automatically generated">
            <a:extLst>
              <a:ext uri="{FF2B5EF4-FFF2-40B4-BE49-F238E27FC236}">
                <a16:creationId xmlns:a16="http://schemas.microsoft.com/office/drawing/2014/main" id="{46FEB27D-593C-304B-A31B-25E9B96F959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8068454" y="-419832"/>
            <a:ext cx="3100976" cy="4680718"/>
          </a:xfrm>
          <a:prstGeom prst="rect">
            <a:avLst/>
          </a:prstGeom>
        </p:spPr>
      </p:pic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DEA38D82-3CAA-A544-AD8B-521B16008611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5376" y="2204766"/>
            <a:ext cx="946721" cy="446786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090175E-B6FB-244C-AF03-E78FD04BB8A1}"/>
              </a:ext>
            </a:extLst>
          </p:cNvPr>
          <p:cNvSpPr txBox="1"/>
          <p:nvPr/>
        </p:nvSpPr>
        <p:spPr>
          <a:xfrm>
            <a:off x="110201" y="6157913"/>
            <a:ext cx="3275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Sustainable envelop design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26AB572-974B-884C-9223-BFFFC79AAC96}"/>
              </a:ext>
            </a:extLst>
          </p:cNvPr>
          <p:cNvSpPr txBox="1"/>
          <p:nvPr/>
        </p:nvSpPr>
        <p:spPr>
          <a:xfrm>
            <a:off x="8276729" y="3838531"/>
            <a:ext cx="33010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Using slots to assemble  </a:t>
            </a:r>
          </a:p>
          <a:p>
            <a:r>
              <a:rPr lang="en-US" sz="1600" dirty="0"/>
              <a:t>Strong</a:t>
            </a:r>
          </a:p>
          <a:p>
            <a:r>
              <a:rPr lang="en-US" sz="1600" dirty="0"/>
              <a:t>No need for glue</a:t>
            </a:r>
          </a:p>
          <a:p>
            <a:r>
              <a:rPr lang="en-US" sz="1600" dirty="0"/>
              <a:t>Fully biodegradable </a:t>
            </a:r>
          </a:p>
        </p:txBody>
      </p:sp>
    </p:spTree>
    <p:extLst>
      <p:ext uri="{BB962C8B-B14F-4D97-AF65-F5344CB8AC3E}">
        <p14:creationId xmlns:p14="http://schemas.microsoft.com/office/powerpoint/2010/main" val="7239421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ed, table, sitting, room&#10;&#10;Description automatically generated">
            <a:extLst>
              <a:ext uri="{FF2B5EF4-FFF2-40B4-BE49-F238E27FC236}">
                <a16:creationId xmlns:a16="http://schemas.microsoft.com/office/drawing/2014/main" id="{40C8F25A-5044-0F48-930D-C3E0330E353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-192286" y="1280516"/>
            <a:ext cx="5729289" cy="4296967"/>
          </a:xfrm>
          <a:prstGeom prst="rect">
            <a:avLst/>
          </a:prstGeom>
        </p:spPr>
      </p:pic>
      <p:pic>
        <p:nvPicPr>
          <p:cNvPr id="5" name="Picture 4" descr="A picture containing white, box, table, bed&#10;&#10;Description automatically generated">
            <a:extLst>
              <a:ext uri="{FF2B5EF4-FFF2-40B4-BE49-F238E27FC236}">
                <a16:creationId xmlns:a16="http://schemas.microsoft.com/office/drawing/2014/main" id="{B973EE70-1489-C64E-9F28-264B3F39F89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4247557" y="1280516"/>
            <a:ext cx="5729290" cy="42969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6F9D91-D2FF-5241-AD56-55EF3160B5AA}"/>
              </a:ext>
            </a:extLst>
          </p:cNvPr>
          <p:cNvSpPr txBox="1"/>
          <p:nvPr/>
        </p:nvSpPr>
        <p:spPr>
          <a:xfrm>
            <a:off x="9403562" y="1000125"/>
            <a:ext cx="26693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Paper sample with 4 slots either side.</a:t>
            </a:r>
          </a:p>
          <a:p>
            <a:endParaRPr lang="en-US" dirty="0"/>
          </a:p>
          <a:p>
            <a:r>
              <a:rPr lang="en-US" dirty="0"/>
              <a:t>Would be easy to laser cut for accuracy.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2481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357AE2A5-145B-924C-8263-AF67B2DB7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0800" y="1682750"/>
            <a:ext cx="4470400" cy="349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8419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table, paper, piece&#10;&#10;Description automatically generated">
            <a:extLst>
              <a:ext uri="{FF2B5EF4-FFF2-40B4-BE49-F238E27FC236}">
                <a16:creationId xmlns:a16="http://schemas.microsoft.com/office/drawing/2014/main" id="{394C03C9-8CEE-F94E-A43A-0936A206437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16807" y="171449"/>
            <a:ext cx="4886326" cy="6515101"/>
          </a:xfrm>
          <a:prstGeom prst="rect">
            <a:avLst/>
          </a:prstGeom>
        </p:spPr>
      </p:pic>
      <p:pic>
        <p:nvPicPr>
          <p:cNvPr id="5" name="Picture 4" descr="A piece of paper&#10;&#10;Description automatically generated">
            <a:extLst>
              <a:ext uri="{FF2B5EF4-FFF2-40B4-BE49-F238E27FC236}">
                <a16:creationId xmlns:a16="http://schemas.microsoft.com/office/drawing/2014/main" id="{C62F2AC2-83A9-0D45-B7D3-4E0949FDE15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88869" y="171448"/>
            <a:ext cx="4886326" cy="6515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72675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BCB28E61-E24F-3943-AF65-42152620F8F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38785684"/>
              </p:ext>
            </p:extLst>
          </p:nvPr>
        </p:nvGraphicFramePr>
        <p:xfrm>
          <a:off x="305153" y="444256"/>
          <a:ext cx="13836150" cy="596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9" name="Document" r:id="rId3" imgW="5727700" imgH="2413000" progId="Word.Document.12">
                  <p:embed/>
                </p:oleObj>
              </mc:Choice>
              <mc:Fallback>
                <p:oleObj name="Document" r:id="rId3" imgW="5727700" imgH="24130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05153" y="444256"/>
                        <a:ext cx="13836150" cy="59694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542E0A5-4BB7-194B-A7E3-217F7F633F38}"/>
              </a:ext>
            </a:extLst>
          </p:cNvPr>
          <p:cNvSpPr txBox="1"/>
          <p:nvPr/>
        </p:nvSpPr>
        <p:spPr>
          <a:xfrm>
            <a:off x="9693743" y="5235146"/>
            <a:ext cx="3952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Top 5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B314BE8-DD80-3348-868A-E6C5CFD60BCF}"/>
              </a:ext>
            </a:extLst>
          </p:cNvPr>
          <p:cNvCxnSpPr/>
          <p:nvPr/>
        </p:nvCxnSpPr>
        <p:spPr>
          <a:xfrm>
            <a:off x="9633098" y="5635256"/>
            <a:ext cx="0" cy="9781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ED205AB-D670-9546-BC6D-D1EA0E47AB91}"/>
              </a:ext>
            </a:extLst>
          </p:cNvPr>
          <p:cNvCxnSpPr/>
          <p:nvPr/>
        </p:nvCxnSpPr>
        <p:spPr>
          <a:xfrm>
            <a:off x="10079665" y="5635256"/>
            <a:ext cx="0" cy="9781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AEBAD1B-B22A-9E4E-8420-A917DC1C8DEF}"/>
              </a:ext>
            </a:extLst>
          </p:cNvPr>
          <p:cNvCxnSpPr/>
          <p:nvPr/>
        </p:nvCxnSpPr>
        <p:spPr>
          <a:xfrm>
            <a:off x="10508512" y="5635256"/>
            <a:ext cx="0" cy="9781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298843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833F84C-458E-6B4E-95A8-3F28D647BA2D}"/>
              </a:ext>
            </a:extLst>
          </p:cNvPr>
          <p:cNvSpPr/>
          <p:nvPr/>
        </p:nvSpPr>
        <p:spPr>
          <a:xfrm>
            <a:off x="297783" y="272533"/>
            <a:ext cx="14520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Adam Davies </a:t>
            </a:r>
          </a:p>
        </p:txBody>
      </p:sp>
      <p:pic>
        <p:nvPicPr>
          <p:cNvPr id="4" name="Picture 3" descr="A picture containing photo, showing, different, show&#10;&#10;Description automatically generated">
            <a:extLst>
              <a:ext uri="{FF2B5EF4-FFF2-40B4-BE49-F238E27FC236}">
                <a16:creationId xmlns:a16="http://schemas.microsoft.com/office/drawing/2014/main" id="{15C461D5-8610-B74F-A082-1060B579A47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86359" y="272533"/>
            <a:ext cx="6347066" cy="6329362"/>
          </a:xfrm>
          <a:prstGeom prst="rect">
            <a:avLst/>
          </a:prstGeom>
        </p:spPr>
      </p:pic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E03D5380-5C77-4042-ACA0-E4FD65E8C4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6871" y="106361"/>
            <a:ext cx="2249488" cy="70167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E966942-A482-6241-AB47-DC60B77097DA}"/>
              </a:ext>
            </a:extLst>
          </p:cNvPr>
          <p:cNvSpPr/>
          <p:nvPr/>
        </p:nvSpPr>
        <p:spPr>
          <a:xfrm>
            <a:off x="142809" y="1081385"/>
            <a:ext cx="554355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B3B3B3"/>
                </a:solidFill>
                <a:latin typeface="Cabin"/>
              </a:rPr>
              <a:t>Currently focusing on the use of mycelium (mushroom) composites as a material to create a range of products such as lampshades and acoustic wall panels.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BB8DECE-89FB-C443-908A-B9D4511515E8}"/>
              </a:ext>
            </a:extLst>
          </p:cNvPr>
          <p:cNvSpPr/>
          <p:nvPr/>
        </p:nvSpPr>
        <p:spPr>
          <a:xfrm>
            <a:off x="142809" y="2644961"/>
            <a:ext cx="554355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B3B3B3"/>
                </a:solidFill>
                <a:latin typeface="Cabin"/>
              </a:rPr>
              <a:t>Focusing on sustainability, the materials they develop are designed to have a negligible impact on society and the environment.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0806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CB3BC3-5DB2-2A4C-8C7B-17512E0BB4EF}"/>
              </a:ext>
            </a:extLst>
          </p:cNvPr>
          <p:cNvSpPr/>
          <p:nvPr/>
        </p:nvSpPr>
        <p:spPr>
          <a:xfrm>
            <a:off x="176680" y="196702"/>
            <a:ext cx="1709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Jonas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Petterson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C803DB66-FF82-5F45-A385-0466B21E2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2714" y="298966"/>
            <a:ext cx="1422400" cy="457200"/>
          </a:xfrm>
          <a:prstGeom prst="rect">
            <a:avLst/>
          </a:prstGeom>
        </p:spPr>
      </p:pic>
      <p:pic>
        <p:nvPicPr>
          <p:cNvPr id="6" name="Picture 5" descr="A picture containing indoor, table, bench, sitting&#10;&#10;Description automatically generated">
            <a:extLst>
              <a:ext uri="{FF2B5EF4-FFF2-40B4-BE49-F238E27FC236}">
                <a16:creationId xmlns:a16="http://schemas.microsoft.com/office/drawing/2014/main" id="{4BECD83D-0ED4-2545-80CA-E5CC10985B3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35021" y="342900"/>
            <a:ext cx="6710178" cy="4278742"/>
          </a:xfrm>
          <a:prstGeom prst="rect">
            <a:avLst/>
          </a:prstGeom>
        </p:spPr>
      </p:pic>
      <p:pic>
        <p:nvPicPr>
          <p:cNvPr id="8" name="Picture 7" descr="A picture containing fruit&#10;&#10;Description automatically generated">
            <a:extLst>
              <a:ext uri="{FF2B5EF4-FFF2-40B4-BE49-F238E27FC236}">
                <a16:creationId xmlns:a16="http://schemas.microsoft.com/office/drawing/2014/main" id="{000CDF6F-E1DB-504C-AFE2-12AD26A0B53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8128" y="2942162"/>
            <a:ext cx="6095743" cy="3572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5555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5F9FB4C-2AD9-3A4C-B83F-07BA990EC4E5}"/>
              </a:ext>
            </a:extLst>
          </p:cNvPr>
          <p:cNvSpPr/>
          <p:nvPr/>
        </p:nvSpPr>
        <p:spPr>
          <a:xfrm>
            <a:off x="187386" y="267218"/>
            <a:ext cx="14523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Robert Nicoll</a:t>
            </a:r>
          </a:p>
        </p:txBody>
      </p:sp>
      <p:pic>
        <p:nvPicPr>
          <p:cNvPr id="4" name="Picture 3" descr="A close up of a box&#10;&#10;Description automatically generated">
            <a:extLst>
              <a:ext uri="{FF2B5EF4-FFF2-40B4-BE49-F238E27FC236}">
                <a16:creationId xmlns:a16="http://schemas.microsoft.com/office/drawing/2014/main" id="{FF67CE5C-DF8A-5546-B4F2-1EC77ADE18E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58140" y="856491"/>
            <a:ext cx="9533860" cy="2957191"/>
          </a:xfrm>
          <a:prstGeom prst="rect">
            <a:avLst/>
          </a:prstGeom>
        </p:spPr>
      </p:pic>
      <p:pic>
        <p:nvPicPr>
          <p:cNvPr id="6" name="Picture 5" descr="A picture containing knife&#10;&#10;Description automatically generated">
            <a:extLst>
              <a:ext uri="{FF2B5EF4-FFF2-40B4-BE49-F238E27FC236}">
                <a16:creationId xmlns:a16="http://schemas.microsoft.com/office/drawing/2014/main" id="{D9EB3239-DF39-D64A-9856-BE12CC6FAAB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38464" y="4120908"/>
            <a:ext cx="7463625" cy="1535923"/>
          </a:xfrm>
          <a:prstGeom prst="rect">
            <a:avLst/>
          </a:prstGeom>
        </p:spPr>
      </p:pic>
      <p:pic>
        <p:nvPicPr>
          <p:cNvPr id="8" name="Picture 7" descr="A stop sign&#10;&#10;Description automatically generated">
            <a:extLst>
              <a:ext uri="{FF2B5EF4-FFF2-40B4-BE49-F238E27FC236}">
                <a16:creationId xmlns:a16="http://schemas.microsoft.com/office/drawing/2014/main" id="{9EF63A87-C311-D94C-B420-1AAF796FF8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6065" y="140734"/>
            <a:ext cx="2692400" cy="622300"/>
          </a:xfrm>
          <a:prstGeom prst="rect">
            <a:avLst/>
          </a:prstGeom>
        </p:spPr>
      </p:pic>
      <p:pic>
        <p:nvPicPr>
          <p:cNvPr id="10" name="Picture 9" descr="A sign on the side of a dirt field&#10;&#10;Description automatically generated">
            <a:extLst>
              <a:ext uri="{FF2B5EF4-FFF2-40B4-BE49-F238E27FC236}">
                <a16:creationId xmlns:a16="http://schemas.microsoft.com/office/drawing/2014/main" id="{DC403A1C-6C4D-3C48-949C-770A86D200E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9873" y="4120908"/>
            <a:ext cx="4388591" cy="2436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31977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isplay in a store&#10;&#10;Description automatically generated">
            <a:extLst>
              <a:ext uri="{FF2B5EF4-FFF2-40B4-BE49-F238E27FC236}">
                <a16:creationId xmlns:a16="http://schemas.microsoft.com/office/drawing/2014/main" id="{88780F34-21C3-164E-A908-A0D43942328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8542" y="274088"/>
            <a:ext cx="8029019" cy="496540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9F9511-B2F7-014A-8377-BA644C450824}"/>
              </a:ext>
            </a:extLst>
          </p:cNvPr>
          <p:cNvSpPr/>
          <p:nvPr/>
        </p:nvSpPr>
        <p:spPr>
          <a:xfrm>
            <a:off x="228847" y="274088"/>
            <a:ext cx="15949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Scott Campbell</a:t>
            </a:r>
          </a:p>
        </p:txBody>
      </p:sp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0AD9EDE1-1ABA-9940-B9AC-BB281C8614B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7302" y="3429000"/>
            <a:ext cx="4179422" cy="3173969"/>
          </a:xfrm>
          <a:prstGeom prst="rect">
            <a:avLst/>
          </a:prstGeom>
        </p:spPr>
      </p:pic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524B0855-C3CF-B548-BBE1-AB39506F1C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4802" y="107804"/>
            <a:ext cx="1743740" cy="1743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663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C6C58C7-F031-4B42-9FE3-B693BA85B5B3}"/>
              </a:ext>
            </a:extLst>
          </p:cNvPr>
          <p:cNvSpPr/>
          <p:nvPr/>
        </p:nvSpPr>
        <p:spPr>
          <a:xfrm>
            <a:off x="295916" y="309748"/>
            <a:ext cx="13076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Ehab Sayed </a:t>
            </a:r>
          </a:p>
        </p:txBody>
      </p:sp>
      <p:pic>
        <p:nvPicPr>
          <p:cNvPr id="4" name="Picture 3" descr="A picture containing building, sitting, table, clock&#10;&#10;Description automatically generated">
            <a:extLst>
              <a:ext uri="{FF2B5EF4-FFF2-40B4-BE49-F238E27FC236}">
                <a16:creationId xmlns:a16="http://schemas.microsoft.com/office/drawing/2014/main" id="{02EE8715-23FC-3848-B85D-747AFBEC86B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75648" y="190753"/>
            <a:ext cx="2000717" cy="661107"/>
          </a:xfrm>
          <a:prstGeom prst="rect">
            <a:avLst/>
          </a:prstGeom>
        </p:spPr>
      </p:pic>
      <p:pic>
        <p:nvPicPr>
          <p:cNvPr id="6" name="Picture 5" descr="A close up of a newspaper&#10;&#10;Description automatically generated">
            <a:extLst>
              <a:ext uri="{FF2B5EF4-FFF2-40B4-BE49-F238E27FC236}">
                <a16:creationId xmlns:a16="http://schemas.microsoft.com/office/drawing/2014/main" id="{42FA5567-499A-6943-85DB-16F459ECAD3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02161" y="190753"/>
            <a:ext cx="5619719" cy="4864942"/>
          </a:xfrm>
          <a:prstGeom prst="rect">
            <a:avLst/>
          </a:prstGeom>
        </p:spPr>
      </p:pic>
      <p:pic>
        <p:nvPicPr>
          <p:cNvPr id="8" name="Picture 7" descr="A picture containing photo, different, box, table&#10;&#10;Description automatically generated">
            <a:extLst>
              <a:ext uri="{FF2B5EF4-FFF2-40B4-BE49-F238E27FC236}">
                <a16:creationId xmlns:a16="http://schemas.microsoft.com/office/drawing/2014/main" id="{672E635A-FD52-9A42-B3D8-3E4C052D3DB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796" y="2918637"/>
            <a:ext cx="6276365" cy="3295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6383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lack, piece, white, clock&#10;&#10;Description automatically generated">
            <a:extLst>
              <a:ext uri="{FF2B5EF4-FFF2-40B4-BE49-F238E27FC236}">
                <a16:creationId xmlns:a16="http://schemas.microsoft.com/office/drawing/2014/main" id="{F59825F0-ECDC-5044-8FAE-137E5A6E9D7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90600" y="876300"/>
            <a:ext cx="5105400" cy="5105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4FBC53-A007-0244-BA1D-3C9011B2CFC2}"/>
              </a:ext>
            </a:extLst>
          </p:cNvPr>
          <p:cNvSpPr txBox="1"/>
          <p:nvPr/>
        </p:nvSpPr>
        <p:spPr>
          <a:xfrm>
            <a:off x="6434665" y="1075035"/>
            <a:ext cx="51138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QR code leading straight to portfolio pages.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Picture 5" descr="A picture containing fruit, food, photo, dish&#10;&#10;Description automatically generated">
            <a:extLst>
              <a:ext uri="{FF2B5EF4-FFF2-40B4-BE49-F238E27FC236}">
                <a16:creationId xmlns:a16="http://schemas.microsoft.com/office/drawing/2014/main" id="{B72AB007-9861-FC42-A259-B96D3FFDD9C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8471" y="1784581"/>
            <a:ext cx="3846257" cy="4548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042925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22132</TotalTime>
  <Words>1062</Words>
  <Application>Microsoft Macintosh PowerPoint</Application>
  <PresentationFormat>Widescreen</PresentationFormat>
  <Paragraphs>153</Paragraphs>
  <Slides>40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50" baseType="lpstr">
      <vt:lpstr>Arial</vt:lpstr>
      <vt:lpstr>Cabin</vt:lpstr>
      <vt:lpstr>Calibri</vt:lpstr>
      <vt:lpstr>Century Gothic</vt:lpstr>
      <vt:lpstr>Elephant</vt:lpstr>
      <vt:lpstr>Georgia</vt:lpstr>
      <vt:lpstr>Playfair Display</vt:lpstr>
      <vt:lpstr>Rubik</vt:lpstr>
      <vt:lpstr>BrushVTI</vt:lpstr>
      <vt:lpstr>Document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Evans (1703142)</dc:creator>
  <cp:lastModifiedBy>Lauren Evans (1703142)</cp:lastModifiedBy>
  <cp:revision>61</cp:revision>
  <dcterms:created xsi:type="dcterms:W3CDTF">2020-04-28T15:49:41Z</dcterms:created>
  <dcterms:modified xsi:type="dcterms:W3CDTF">2020-05-14T23:43:02Z</dcterms:modified>
</cp:coreProperties>
</file>