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61" r:id="rId3"/>
    <p:sldId id="257" r:id="rId4"/>
    <p:sldId id="262" r:id="rId5"/>
    <p:sldId id="258" r:id="rId6"/>
    <p:sldId id="259"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5" autoAdjust="0"/>
    <p:restoredTop sz="81411" autoAdjust="0"/>
  </p:normalViewPr>
  <p:slideViewPr>
    <p:cSldViewPr snapToGrid="0">
      <p:cViewPr varScale="1">
        <p:scale>
          <a:sx n="63" d="100"/>
          <a:sy n="63" d="100"/>
        </p:scale>
        <p:origin x="82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17D808-997E-4D71-901A-5CB626473DEF}" type="datetimeFigureOut">
              <a:rPr lang="en-GB" smtClean="0"/>
              <a:t>15/01/2018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6FF73A-711E-4AF0-B1E2-0A2328D7F3F8}" type="slidenum">
              <a:rPr lang="en-GB" smtClean="0"/>
              <a:t>‹#›</a:t>
            </a:fld>
            <a:endParaRPr lang="en-GB"/>
          </a:p>
        </p:txBody>
      </p:sp>
    </p:spTree>
    <p:extLst>
      <p:ext uri="{BB962C8B-B14F-4D97-AF65-F5344CB8AC3E}">
        <p14:creationId xmlns:p14="http://schemas.microsoft.com/office/powerpoint/2010/main" val="2445689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http://downloads.bbc.co.uk/rmhttp/schools/primaryhistory/images/worldhistory/sutton_hoo_helmet/ship_burial_helmet.jpg</a:t>
            </a:r>
          </a:p>
          <a:p>
            <a:endParaRPr lang="en-GB" dirty="0"/>
          </a:p>
          <a:p>
            <a:r>
              <a:rPr lang="en-GB" dirty="0"/>
              <a:t>https://upload.wikimedia.org/wikipedia/commons/thumb/9/97/ValsgardeB.jpg/379px-ValsgardeB.jpg</a:t>
            </a:r>
          </a:p>
          <a:p>
            <a:endParaRPr lang="en-GB" dirty="0"/>
          </a:p>
          <a:p>
            <a:r>
              <a:rPr lang="en-GB" dirty="0"/>
              <a:t>https://fthmb.tqn.com/Z4aN5a9kZKAIwJ1ONP4QdpDim7c=/768x0/filters:no_upscale()/beowulf1-56a48e8f3df78cf77282f3b0.jpg</a:t>
            </a:r>
          </a:p>
        </p:txBody>
      </p:sp>
      <p:sp>
        <p:nvSpPr>
          <p:cNvPr id="4" name="Slide Number Placeholder 3"/>
          <p:cNvSpPr>
            <a:spLocks noGrp="1"/>
          </p:cNvSpPr>
          <p:nvPr>
            <p:ph type="sldNum" sz="quarter" idx="10"/>
          </p:nvPr>
        </p:nvSpPr>
        <p:spPr/>
        <p:txBody>
          <a:bodyPr/>
          <a:lstStyle/>
          <a:p>
            <a:fld id="{0E6FF73A-711E-4AF0-B1E2-0A2328D7F3F8}" type="slidenum">
              <a:rPr lang="en-GB" smtClean="0"/>
              <a:t>1</a:t>
            </a:fld>
            <a:endParaRPr lang="en-GB"/>
          </a:p>
        </p:txBody>
      </p:sp>
    </p:spTree>
    <p:extLst>
      <p:ext uri="{BB962C8B-B14F-4D97-AF65-F5344CB8AC3E}">
        <p14:creationId xmlns:p14="http://schemas.microsoft.com/office/powerpoint/2010/main" val="2324218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E6FF73A-711E-4AF0-B1E2-0A2328D7F3F8}" type="slidenum">
              <a:rPr lang="en-GB" smtClean="0"/>
              <a:t>2</a:t>
            </a:fld>
            <a:endParaRPr lang="en-GB"/>
          </a:p>
        </p:txBody>
      </p:sp>
    </p:spTree>
    <p:extLst>
      <p:ext uri="{BB962C8B-B14F-4D97-AF65-F5344CB8AC3E}">
        <p14:creationId xmlns:p14="http://schemas.microsoft.com/office/powerpoint/2010/main" val="448096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https://upload.wikimedia.org/wikipedia/commons/thumb/d/db/Scandinavia.png/552px-Scandinavia.png</a:t>
            </a:r>
          </a:p>
          <a:p>
            <a:endParaRPr lang="en-GB" dirty="0"/>
          </a:p>
          <a:p>
            <a:r>
              <a:rPr lang="en-GB" dirty="0" err="1"/>
              <a:t>Benty</a:t>
            </a:r>
            <a:r>
              <a:rPr lang="en-GB" dirty="0"/>
              <a:t> Grange</a:t>
            </a:r>
          </a:p>
          <a:p>
            <a:r>
              <a:rPr lang="en-GB" dirty="0" err="1"/>
              <a:t>Ottarshögen</a:t>
            </a:r>
            <a:endParaRPr lang="en-GB" dirty="0"/>
          </a:p>
          <a:p>
            <a:r>
              <a:rPr lang="en-GB" dirty="0" err="1"/>
              <a:t>Repton</a:t>
            </a:r>
            <a:endParaRPr lang="en-GB" dirty="0"/>
          </a:p>
          <a:p>
            <a:r>
              <a:rPr lang="en-GB" dirty="0" err="1"/>
              <a:t>Coppergate</a:t>
            </a:r>
            <a:endParaRPr lang="en-GB" dirty="0"/>
          </a:p>
          <a:p>
            <a:r>
              <a:rPr lang="en-GB" dirty="0" err="1"/>
              <a:t>Gudme</a:t>
            </a:r>
            <a:r>
              <a:rPr lang="en-GB" dirty="0"/>
              <a:t> (Fyn, Denmark)</a:t>
            </a:r>
          </a:p>
          <a:p>
            <a:r>
              <a:rPr lang="en-GB" dirty="0" err="1"/>
              <a:t>Lejre</a:t>
            </a:r>
            <a:r>
              <a:rPr lang="en-GB" dirty="0"/>
              <a:t> (</a:t>
            </a:r>
            <a:r>
              <a:rPr lang="en-GB" dirty="0" err="1"/>
              <a:t>Seeland</a:t>
            </a:r>
            <a:r>
              <a:rPr lang="en-GB" dirty="0"/>
              <a:t>, Denmark)</a:t>
            </a:r>
          </a:p>
          <a:p>
            <a:endParaRPr lang="en-GB" dirty="0"/>
          </a:p>
        </p:txBody>
      </p:sp>
      <p:sp>
        <p:nvSpPr>
          <p:cNvPr id="4" name="Slide Number Placeholder 3"/>
          <p:cNvSpPr>
            <a:spLocks noGrp="1"/>
          </p:cNvSpPr>
          <p:nvPr>
            <p:ph type="sldNum" sz="quarter" idx="10"/>
          </p:nvPr>
        </p:nvSpPr>
        <p:spPr/>
        <p:txBody>
          <a:bodyPr/>
          <a:lstStyle/>
          <a:p>
            <a:fld id="{0E6FF73A-711E-4AF0-B1E2-0A2328D7F3F8}" type="slidenum">
              <a:rPr lang="en-GB" smtClean="0"/>
              <a:t>5</a:t>
            </a:fld>
            <a:endParaRPr lang="en-GB"/>
          </a:p>
        </p:txBody>
      </p:sp>
    </p:spTree>
    <p:extLst>
      <p:ext uri="{BB962C8B-B14F-4D97-AF65-F5344CB8AC3E}">
        <p14:creationId xmlns:p14="http://schemas.microsoft.com/office/powerpoint/2010/main" val="985221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Williams, H.M.R. https://howardwilliamsblog.wordpress.com/2015/08/30/beowulf-and-archaeology/ -&gt; Dragon’s lair interpreted as reflection of engagement with Neolithic megalithic architecture:</a:t>
            </a:r>
          </a:p>
          <a:p>
            <a:r>
              <a:rPr lang="en-GB" dirty="0"/>
              <a:t>The dragon’s lair in the epic Anglo-Saxon poem Beowulf has been widely interpreted to reflect engagement with Neolithic megalithic architecture. Embodying the poet’s sense of the past, the stone barrow (Old English: </a:t>
            </a:r>
            <a:r>
              <a:rPr lang="en-GB" dirty="0" err="1"/>
              <a:t>stānbeorh</a:t>
            </a:r>
            <a:r>
              <a:rPr lang="en-GB" dirty="0"/>
              <a:t>) of the dragon has been taken to reveal mythological and legendary attributions to megalithic monuments as the works of giants and haunts of dragons in the early medieval world. This chapter reconsiders this argument, showing how the dragon’s mound invoked a biography of successive pasts and significances as treasure hoard, monstrous dwelling, place of exile, theft, conflict and death. Only subsequently does the mound serve as the starting-point for the funeral of Beowulf involving his cremation ceremony and mound-raising nearby. The biography of the dragon’s barrow is a literary one, in which inherited prehistoric megaliths were counter-tombs, antithetical to contemporary stone architectures containing the bodies of kings, queens and the relics of saints.</a:t>
            </a:r>
          </a:p>
          <a:p>
            <a:endParaRPr lang="en-GB" dirty="0"/>
          </a:p>
          <a:p>
            <a:r>
              <a:rPr lang="en-GB" dirty="0"/>
              <a:t>a hypothesis of an Old English royal family descended from the </a:t>
            </a:r>
            <a:r>
              <a:rPr lang="en-GB" dirty="0" err="1"/>
              <a:t>Scyldings</a:t>
            </a:r>
            <a:endParaRPr lang="en-GB" dirty="0"/>
          </a:p>
        </p:txBody>
      </p:sp>
      <p:sp>
        <p:nvSpPr>
          <p:cNvPr id="4" name="Slide Number Placeholder 3"/>
          <p:cNvSpPr>
            <a:spLocks noGrp="1"/>
          </p:cNvSpPr>
          <p:nvPr>
            <p:ph type="sldNum" sz="quarter" idx="10"/>
          </p:nvPr>
        </p:nvSpPr>
        <p:spPr/>
        <p:txBody>
          <a:bodyPr/>
          <a:lstStyle/>
          <a:p>
            <a:fld id="{0E6FF73A-711E-4AF0-B1E2-0A2328D7F3F8}" type="slidenum">
              <a:rPr lang="en-GB" smtClean="0"/>
              <a:t>6</a:t>
            </a:fld>
            <a:endParaRPr lang="en-GB"/>
          </a:p>
        </p:txBody>
      </p:sp>
    </p:spTree>
    <p:extLst>
      <p:ext uri="{BB962C8B-B14F-4D97-AF65-F5344CB8AC3E}">
        <p14:creationId xmlns:p14="http://schemas.microsoft.com/office/powerpoint/2010/main" val="2561263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66914-66BF-4E0E-B833-F1C171C442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A79C80-6539-451F-9872-166C3AB314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A79456-E0AA-44F6-9ABA-71269B61A628}"/>
              </a:ext>
            </a:extLst>
          </p:cNvPr>
          <p:cNvSpPr>
            <a:spLocks noGrp="1"/>
          </p:cNvSpPr>
          <p:nvPr>
            <p:ph type="dt" sz="half" idx="10"/>
          </p:nvPr>
        </p:nvSpPr>
        <p:spPr/>
        <p:txBody>
          <a:bodyPr/>
          <a:lstStyle/>
          <a:p>
            <a:fld id="{E190D4D7-A40F-46B2-8697-9B6511E59DFB}" type="datetimeFigureOut">
              <a:rPr lang="en-GB" smtClean="0"/>
              <a:t>15/01/2018</a:t>
            </a:fld>
            <a:endParaRPr lang="en-GB"/>
          </a:p>
        </p:txBody>
      </p:sp>
      <p:sp>
        <p:nvSpPr>
          <p:cNvPr id="5" name="Footer Placeholder 4">
            <a:extLst>
              <a:ext uri="{FF2B5EF4-FFF2-40B4-BE49-F238E27FC236}">
                <a16:creationId xmlns:a16="http://schemas.microsoft.com/office/drawing/2014/main" id="{5C5A8D8A-C943-467C-86F2-7BC7B2DC9E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A1DFB8-DE48-4C84-AE7F-AC2DE67015DD}"/>
              </a:ext>
            </a:extLst>
          </p:cNvPr>
          <p:cNvSpPr>
            <a:spLocks noGrp="1"/>
          </p:cNvSpPr>
          <p:nvPr>
            <p:ph type="sldNum" sz="quarter" idx="12"/>
          </p:nvPr>
        </p:nvSpPr>
        <p:spPr/>
        <p:txBody>
          <a:bodyPr/>
          <a:lstStyle/>
          <a:p>
            <a:fld id="{515745EA-4946-4ED8-95DC-CC654D0BB83E}" type="slidenum">
              <a:rPr lang="en-GB" smtClean="0"/>
              <a:t>‹#›</a:t>
            </a:fld>
            <a:endParaRPr lang="en-GB"/>
          </a:p>
        </p:txBody>
      </p:sp>
    </p:spTree>
    <p:extLst>
      <p:ext uri="{BB962C8B-B14F-4D97-AF65-F5344CB8AC3E}">
        <p14:creationId xmlns:p14="http://schemas.microsoft.com/office/powerpoint/2010/main" val="792094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23B4A-F97D-4089-BEA7-7DED64CC89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AC0EC5-6185-42EB-B78F-05B6AD2B669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DCA8F5-0D83-43E2-AFBD-28B86FAAF132}"/>
              </a:ext>
            </a:extLst>
          </p:cNvPr>
          <p:cNvSpPr>
            <a:spLocks noGrp="1"/>
          </p:cNvSpPr>
          <p:nvPr>
            <p:ph type="dt" sz="half" idx="10"/>
          </p:nvPr>
        </p:nvSpPr>
        <p:spPr/>
        <p:txBody>
          <a:bodyPr/>
          <a:lstStyle/>
          <a:p>
            <a:fld id="{E190D4D7-A40F-46B2-8697-9B6511E59DFB}" type="datetimeFigureOut">
              <a:rPr lang="en-GB" smtClean="0"/>
              <a:t>15/01/2018</a:t>
            </a:fld>
            <a:endParaRPr lang="en-GB"/>
          </a:p>
        </p:txBody>
      </p:sp>
      <p:sp>
        <p:nvSpPr>
          <p:cNvPr id="5" name="Footer Placeholder 4">
            <a:extLst>
              <a:ext uri="{FF2B5EF4-FFF2-40B4-BE49-F238E27FC236}">
                <a16:creationId xmlns:a16="http://schemas.microsoft.com/office/drawing/2014/main" id="{1257F00B-36F2-40CB-A05F-9E83561029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DEB850-B8DF-4EF2-B6A4-3D9A5E45A437}"/>
              </a:ext>
            </a:extLst>
          </p:cNvPr>
          <p:cNvSpPr>
            <a:spLocks noGrp="1"/>
          </p:cNvSpPr>
          <p:nvPr>
            <p:ph type="sldNum" sz="quarter" idx="12"/>
          </p:nvPr>
        </p:nvSpPr>
        <p:spPr/>
        <p:txBody>
          <a:bodyPr/>
          <a:lstStyle/>
          <a:p>
            <a:fld id="{515745EA-4946-4ED8-95DC-CC654D0BB83E}" type="slidenum">
              <a:rPr lang="en-GB" smtClean="0"/>
              <a:t>‹#›</a:t>
            </a:fld>
            <a:endParaRPr lang="en-GB"/>
          </a:p>
        </p:txBody>
      </p:sp>
    </p:spTree>
    <p:extLst>
      <p:ext uri="{BB962C8B-B14F-4D97-AF65-F5344CB8AC3E}">
        <p14:creationId xmlns:p14="http://schemas.microsoft.com/office/powerpoint/2010/main" val="1052747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0AEB5-5AF9-4316-BB87-1A984B4259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639B61-087D-4FE4-A121-FBDCB1828C0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32C08CB-3900-4D87-A3EC-36A058D5BBFE}"/>
              </a:ext>
            </a:extLst>
          </p:cNvPr>
          <p:cNvSpPr>
            <a:spLocks noGrp="1"/>
          </p:cNvSpPr>
          <p:nvPr>
            <p:ph type="dt" sz="half" idx="10"/>
          </p:nvPr>
        </p:nvSpPr>
        <p:spPr/>
        <p:txBody>
          <a:bodyPr/>
          <a:lstStyle/>
          <a:p>
            <a:fld id="{E190D4D7-A40F-46B2-8697-9B6511E59DFB}" type="datetimeFigureOut">
              <a:rPr lang="en-GB" smtClean="0"/>
              <a:t>15/01/2018</a:t>
            </a:fld>
            <a:endParaRPr lang="en-GB"/>
          </a:p>
        </p:txBody>
      </p:sp>
      <p:sp>
        <p:nvSpPr>
          <p:cNvPr id="5" name="Footer Placeholder 4">
            <a:extLst>
              <a:ext uri="{FF2B5EF4-FFF2-40B4-BE49-F238E27FC236}">
                <a16:creationId xmlns:a16="http://schemas.microsoft.com/office/drawing/2014/main" id="{F7986692-34D9-44B8-A435-3F8B423702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6E98BE-5C3D-4299-B08E-124A81122194}"/>
              </a:ext>
            </a:extLst>
          </p:cNvPr>
          <p:cNvSpPr>
            <a:spLocks noGrp="1"/>
          </p:cNvSpPr>
          <p:nvPr>
            <p:ph type="sldNum" sz="quarter" idx="12"/>
          </p:nvPr>
        </p:nvSpPr>
        <p:spPr/>
        <p:txBody>
          <a:bodyPr/>
          <a:lstStyle/>
          <a:p>
            <a:fld id="{515745EA-4946-4ED8-95DC-CC654D0BB83E}" type="slidenum">
              <a:rPr lang="en-GB" smtClean="0"/>
              <a:t>‹#›</a:t>
            </a:fld>
            <a:endParaRPr lang="en-GB"/>
          </a:p>
        </p:txBody>
      </p:sp>
    </p:spTree>
    <p:extLst>
      <p:ext uri="{BB962C8B-B14F-4D97-AF65-F5344CB8AC3E}">
        <p14:creationId xmlns:p14="http://schemas.microsoft.com/office/powerpoint/2010/main" val="2448792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130FE-75AA-449D-BD69-7A0D48E70C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A68858-9D59-4332-84A4-E8B2519F083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274BC6-DEC5-440D-AB42-61E5301BAFA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9AB65E-5CF0-4520-8538-BE7E3D52E73F}"/>
              </a:ext>
            </a:extLst>
          </p:cNvPr>
          <p:cNvSpPr>
            <a:spLocks noGrp="1"/>
          </p:cNvSpPr>
          <p:nvPr>
            <p:ph type="dt" sz="half" idx="10"/>
          </p:nvPr>
        </p:nvSpPr>
        <p:spPr/>
        <p:txBody>
          <a:bodyPr/>
          <a:lstStyle/>
          <a:p>
            <a:fld id="{E190D4D7-A40F-46B2-8697-9B6511E59DFB}" type="datetimeFigureOut">
              <a:rPr lang="en-GB" smtClean="0"/>
              <a:t>15/01/2018</a:t>
            </a:fld>
            <a:endParaRPr lang="en-GB"/>
          </a:p>
        </p:txBody>
      </p:sp>
      <p:sp>
        <p:nvSpPr>
          <p:cNvPr id="6" name="Footer Placeholder 5">
            <a:extLst>
              <a:ext uri="{FF2B5EF4-FFF2-40B4-BE49-F238E27FC236}">
                <a16:creationId xmlns:a16="http://schemas.microsoft.com/office/drawing/2014/main" id="{FF053901-477B-4943-AF76-9F542F241F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43E3E8-C4B4-4C6A-B9B7-0ECE9CD529FB}"/>
              </a:ext>
            </a:extLst>
          </p:cNvPr>
          <p:cNvSpPr>
            <a:spLocks noGrp="1"/>
          </p:cNvSpPr>
          <p:nvPr>
            <p:ph type="sldNum" sz="quarter" idx="12"/>
          </p:nvPr>
        </p:nvSpPr>
        <p:spPr/>
        <p:txBody>
          <a:bodyPr/>
          <a:lstStyle/>
          <a:p>
            <a:fld id="{515745EA-4946-4ED8-95DC-CC654D0BB83E}" type="slidenum">
              <a:rPr lang="en-GB" smtClean="0"/>
              <a:t>‹#›</a:t>
            </a:fld>
            <a:endParaRPr lang="en-GB"/>
          </a:p>
        </p:txBody>
      </p:sp>
    </p:spTree>
    <p:extLst>
      <p:ext uri="{BB962C8B-B14F-4D97-AF65-F5344CB8AC3E}">
        <p14:creationId xmlns:p14="http://schemas.microsoft.com/office/powerpoint/2010/main" val="2427786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5899F-0029-4981-B5F0-6C294E4965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8C658C-2AC3-4B95-AF32-F6DA4B2799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2D6636F-6FE9-4B54-8CB8-2EF5A3D145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CE456D-73FE-4B0C-990C-198154B810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742C948-8B32-48A6-A0E8-848764A063E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FD4B905-3971-4578-BB1D-B6837D532D8C}"/>
              </a:ext>
            </a:extLst>
          </p:cNvPr>
          <p:cNvSpPr>
            <a:spLocks noGrp="1"/>
          </p:cNvSpPr>
          <p:nvPr>
            <p:ph type="dt" sz="half" idx="10"/>
          </p:nvPr>
        </p:nvSpPr>
        <p:spPr/>
        <p:txBody>
          <a:bodyPr/>
          <a:lstStyle/>
          <a:p>
            <a:fld id="{E190D4D7-A40F-46B2-8697-9B6511E59DFB}" type="datetimeFigureOut">
              <a:rPr lang="en-GB" smtClean="0"/>
              <a:t>15/01/2018</a:t>
            </a:fld>
            <a:endParaRPr lang="en-GB"/>
          </a:p>
        </p:txBody>
      </p:sp>
      <p:sp>
        <p:nvSpPr>
          <p:cNvPr id="8" name="Footer Placeholder 7">
            <a:extLst>
              <a:ext uri="{FF2B5EF4-FFF2-40B4-BE49-F238E27FC236}">
                <a16:creationId xmlns:a16="http://schemas.microsoft.com/office/drawing/2014/main" id="{CBF949FA-9D4D-4740-8E8C-6AB04D3B79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E6AFA3-5C1F-49E5-89EF-0528BC55482F}"/>
              </a:ext>
            </a:extLst>
          </p:cNvPr>
          <p:cNvSpPr>
            <a:spLocks noGrp="1"/>
          </p:cNvSpPr>
          <p:nvPr>
            <p:ph type="sldNum" sz="quarter" idx="12"/>
          </p:nvPr>
        </p:nvSpPr>
        <p:spPr/>
        <p:txBody>
          <a:bodyPr/>
          <a:lstStyle/>
          <a:p>
            <a:fld id="{515745EA-4946-4ED8-95DC-CC654D0BB83E}" type="slidenum">
              <a:rPr lang="en-GB" smtClean="0"/>
              <a:t>‹#›</a:t>
            </a:fld>
            <a:endParaRPr lang="en-GB"/>
          </a:p>
        </p:txBody>
      </p:sp>
    </p:spTree>
    <p:extLst>
      <p:ext uri="{BB962C8B-B14F-4D97-AF65-F5344CB8AC3E}">
        <p14:creationId xmlns:p14="http://schemas.microsoft.com/office/powerpoint/2010/main" val="57058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6D1C5-F3B2-47BE-90B2-4A8F566C4F2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264669-144A-40B2-BB72-BFF75DB7C82A}"/>
              </a:ext>
            </a:extLst>
          </p:cNvPr>
          <p:cNvSpPr>
            <a:spLocks noGrp="1"/>
          </p:cNvSpPr>
          <p:nvPr>
            <p:ph type="dt" sz="half" idx="10"/>
          </p:nvPr>
        </p:nvSpPr>
        <p:spPr/>
        <p:txBody>
          <a:bodyPr/>
          <a:lstStyle/>
          <a:p>
            <a:fld id="{E190D4D7-A40F-46B2-8697-9B6511E59DFB}" type="datetimeFigureOut">
              <a:rPr lang="en-GB" smtClean="0"/>
              <a:t>15/01/2018</a:t>
            </a:fld>
            <a:endParaRPr lang="en-GB"/>
          </a:p>
        </p:txBody>
      </p:sp>
      <p:sp>
        <p:nvSpPr>
          <p:cNvPr id="4" name="Footer Placeholder 3">
            <a:extLst>
              <a:ext uri="{FF2B5EF4-FFF2-40B4-BE49-F238E27FC236}">
                <a16:creationId xmlns:a16="http://schemas.microsoft.com/office/drawing/2014/main" id="{B63E480B-0195-4A42-8F2B-D4D8C5E3F9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E6BE88-9582-4C68-88EA-14635F3EFFFF}"/>
              </a:ext>
            </a:extLst>
          </p:cNvPr>
          <p:cNvSpPr>
            <a:spLocks noGrp="1"/>
          </p:cNvSpPr>
          <p:nvPr>
            <p:ph type="sldNum" sz="quarter" idx="12"/>
          </p:nvPr>
        </p:nvSpPr>
        <p:spPr/>
        <p:txBody>
          <a:bodyPr/>
          <a:lstStyle/>
          <a:p>
            <a:fld id="{515745EA-4946-4ED8-95DC-CC654D0BB83E}" type="slidenum">
              <a:rPr lang="en-GB" smtClean="0"/>
              <a:t>‹#›</a:t>
            </a:fld>
            <a:endParaRPr lang="en-GB"/>
          </a:p>
        </p:txBody>
      </p:sp>
    </p:spTree>
    <p:extLst>
      <p:ext uri="{BB962C8B-B14F-4D97-AF65-F5344CB8AC3E}">
        <p14:creationId xmlns:p14="http://schemas.microsoft.com/office/powerpoint/2010/main" val="369416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F78261-C68C-47D2-8AF1-6082B4C6E13F}"/>
              </a:ext>
            </a:extLst>
          </p:cNvPr>
          <p:cNvSpPr>
            <a:spLocks noGrp="1"/>
          </p:cNvSpPr>
          <p:nvPr>
            <p:ph type="dt" sz="half" idx="10"/>
          </p:nvPr>
        </p:nvSpPr>
        <p:spPr/>
        <p:txBody>
          <a:bodyPr/>
          <a:lstStyle/>
          <a:p>
            <a:fld id="{E190D4D7-A40F-46B2-8697-9B6511E59DFB}" type="datetimeFigureOut">
              <a:rPr lang="en-GB" smtClean="0"/>
              <a:t>15/01/2018</a:t>
            </a:fld>
            <a:endParaRPr lang="en-GB"/>
          </a:p>
        </p:txBody>
      </p:sp>
      <p:sp>
        <p:nvSpPr>
          <p:cNvPr id="3" name="Footer Placeholder 2">
            <a:extLst>
              <a:ext uri="{FF2B5EF4-FFF2-40B4-BE49-F238E27FC236}">
                <a16:creationId xmlns:a16="http://schemas.microsoft.com/office/drawing/2014/main" id="{FB54357E-1057-47DC-91E2-CBF3A9E40D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B039B5-E7CD-4E0C-A6ED-58B048D17765}"/>
              </a:ext>
            </a:extLst>
          </p:cNvPr>
          <p:cNvSpPr>
            <a:spLocks noGrp="1"/>
          </p:cNvSpPr>
          <p:nvPr>
            <p:ph type="sldNum" sz="quarter" idx="12"/>
          </p:nvPr>
        </p:nvSpPr>
        <p:spPr/>
        <p:txBody>
          <a:bodyPr/>
          <a:lstStyle/>
          <a:p>
            <a:fld id="{515745EA-4946-4ED8-95DC-CC654D0BB83E}" type="slidenum">
              <a:rPr lang="en-GB" smtClean="0"/>
              <a:t>‹#›</a:t>
            </a:fld>
            <a:endParaRPr lang="en-GB"/>
          </a:p>
        </p:txBody>
      </p:sp>
    </p:spTree>
    <p:extLst>
      <p:ext uri="{BB962C8B-B14F-4D97-AF65-F5344CB8AC3E}">
        <p14:creationId xmlns:p14="http://schemas.microsoft.com/office/powerpoint/2010/main" val="3896865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8346C-8094-4665-A375-E9F3A6FB18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E8C26A6-C9AA-4028-B6EE-2421702374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C3F2DBF-A42A-4E29-9370-A975132AF7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6A3484D-91BC-4F9E-87E2-CF20D0EDBF5F}"/>
              </a:ext>
            </a:extLst>
          </p:cNvPr>
          <p:cNvSpPr>
            <a:spLocks noGrp="1"/>
          </p:cNvSpPr>
          <p:nvPr>
            <p:ph type="dt" sz="half" idx="10"/>
          </p:nvPr>
        </p:nvSpPr>
        <p:spPr/>
        <p:txBody>
          <a:bodyPr/>
          <a:lstStyle/>
          <a:p>
            <a:fld id="{E190D4D7-A40F-46B2-8697-9B6511E59DFB}" type="datetimeFigureOut">
              <a:rPr lang="en-GB" smtClean="0"/>
              <a:t>15/01/2018</a:t>
            </a:fld>
            <a:endParaRPr lang="en-GB"/>
          </a:p>
        </p:txBody>
      </p:sp>
      <p:sp>
        <p:nvSpPr>
          <p:cNvPr id="6" name="Footer Placeholder 5">
            <a:extLst>
              <a:ext uri="{FF2B5EF4-FFF2-40B4-BE49-F238E27FC236}">
                <a16:creationId xmlns:a16="http://schemas.microsoft.com/office/drawing/2014/main" id="{E032729B-8F25-440F-A3F5-B439CD2323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71402F-15A7-4263-8A9E-D8E30C404998}"/>
              </a:ext>
            </a:extLst>
          </p:cNvPr>
          <p:cNvSpPr>
            <a:spLocks noGrp="1"/>
          </p:cNvSpPr>
          <p:nvPr>
            <p:ph type="sldNum" sz="quarter" idx="12"/>
          </p:nvPr>
        </p:nvSpPr>
        <p:spPr/>
        <p:txBody>
          <a:bodyPr/>
          <a:lstStyle/>
          <a:p>
            <a:fld id="{515745EA-4946-4ED8-95DC-CC654D0BB83E}" type="slidenum">
              <a:rPr lang="en-GB" smtClean="0"/>
              <a:t>‹#›</a:t>
            </a:fld>
            <a:endParaRPr lang="en-GB"/>
          </a:p>
        </p:txBody>
      </p:sp>
    </p:spTree>
    <p:extLst>
      <p:ext uri="{BB962C8B-B14F-4D97-AF65-F5344CB8AC3E}">
        <p14:creationId xmlns:p14="http://schemas.microsoft.com/office/powerpoint/2010/main" val="858165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A96F7-AC04-4D77-A1AF-4619322780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7C03D95-2422-4438-8A3B-3B7BA44161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C38699-F3AA-4345-A794-9BA72AE4EA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25ECD72-EE62-4447-A19A-6A0CFAC8EA77}"/>
              </a:ext>
            </a:extLst>
          </p:cNvPr>
          <p:cNvSpPr>
            <a:spLocks noGrp="1"/>
          </p:cNvSpPr>
          <p:nvPr>
            <p:ph type="dt" sz="half" idx="10"/>
          </p:nvPr>
        </p:nvSpPr>
        <p:spPr/>
        <p:txBody>
          <a:bodyPr/>
          <a:lstStyle/>
          <a:p>
            <a:fld id="{E190D4D7-A40F-46B2-8697-9B6511E59DFB}" type="datetimeFigureOut">
              <a:rPr lang="en-GB" smtClean="0"/>
              <a:t>15/01/2018</a:t>
            </a:fld>
            <a:endParaRPr lang="en-GB"/>
          </a:p>
        </p:txBody>
      </p:sp>
      <p:sp>
        <p:nvSpPr>
          <p:cNvPr id="6" name="Footer Placeholder 5">
            <a:extLst>
              <a:ext uri="{FF2B5EF4-FFF2-40B4-BE49-F238E27FC236}">
                <a16:creationId xmlns:a16="http://schemas.microsoft.com/office/drawing/2014/main" id="{7995E3A6-BAD9-4C79-8962-C4DF0B5E8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0D2B77-FABC-48D4-8237-6E24F398133E}"/>
              </a:ext>
            </a:extLst>
          </p:cNvPr>
          <p:cNvSpPr>
            <a:spLocks noGrp="1"/>
          </p:cNvSpPr>
          <p:nvPr>
            <p:ph type="sldNum" sz="quarter" idx="12"/>
          </p:nvPr>
        </p:nvSpPr>
        <p:spPr/>
        <p:txBody>
          <a:bodyPr/>
          <a:lstStyle/>
          <a:p>
            <a:fld id="{515745EA-4946-4ED8-95DC-CC654D0BB83E}" type="slidenum">
              <a:rPr lang="en-GB" smtClean="0"/>
              <a:t>‹#›</a:t>
            </a:fld>
            <a:endParaRPr lang="en-GB"/>
          </a:p>
        </p:txBody>
      </p:sp>
    </p:spTree>
    <p:extLst>
      <p:ext uri="{BB962C8B-B14F-4D97-AF65-F5344CB8AC3E}">
        <p14:creationId xmlns:p14="http://schemas.microsoft.com/office/powerpoint/2010/main" val="1770868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0DE2B-3E55-4262-A50D-CD167E72DD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62F5C1-D583-4AF2-9E8B-8DE6916915A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49D29B-34FE-405F-9741-764AF699BA35}"/>
              </a:ext>
            </a:extLst>
          </p:cNvPr>
          <p:cNvSpPr>
            <a:spLocks noGrp="1"/>
          </p:cNvSpPr>
          <p:nvPr>
            <p:ph type="dt" sz="half" idx="10"/>
          </p:nvPr>
        </p:nvSpPr>
        <p:spPr/>
        <p:txBody>
          <a:bodyPr/>
          <a:lstStyle/>
          <a:p>
            <a:fld id="{E190D4D7-A40F-46B2-8697-9B6511E59DFB}" type="datetimeFigureOut">
              <a:rPr lang="en-GB" smtClean="0"/>
              <a:t>15/01/2018</a:t>
            </a:fld>
            <a:endParaRPr lang="en-GB"/>
          </a:p>
        </p:txBody>
      </p:sp>
      <p:sp>
        <p:nvSpPr>
          <p:cNvPr id="5" name="Footer Placeholder 4">
            <a:extLst>
              <a:ext uri="{FF2B5EF4-FFF2-40B4-BE49-F238E27FC236}">
                <a16:creationId xmlns:a16="http://schemas.microsoft.com/office/drawing/2014/main" id="{46694720-4DDA-4F91-87D0-7F717BAB58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833ED6-5A63-4FD3-BEF2-17FB1FF8A79D}"/>
              </a:ext>
            </a:extLst>
          </p:cNvPr>
          <p:cNvSpPr>
            <a:spLocks noGrp="1"/>
          </p:cNvSpPr>
          <p:nvPr>
            <p:ph type="sldNum" sz="quarter" idx="12"/>
          </p:nvPr>
        </p:nvSpPr>
        <p:spPr/>
        <p:txBody>
          <a:bodyPr/>
          <a:lstStyle/>
          <a:p>
            <a:fld id="{515745EA-4946-4ED8-95DC-CC654D0BB83E}" type="slidenum">
              <a:rPr lang="en-GB" smtClean="0"/>
              <a:t>‹#›</a:t>
            </a:fld>
            <a:endParaRPr lang="en-GB"/>
          </a:p>
        </p:txBody>
      </p:sp>
    </p:spTree>
    <p:extLst>
      <p:ext uri="{BB962C8B-B14F-4D97-AF65-F5344CB8AC3E}">
        <p14:creationId xmlns:p14="http://schemas.microsoft.com/office/powerpoint/2010/main" val="2808360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F2EF8C-F396-43D0-ACDD-B6E6BD58BE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87389-6E61-48A5-AE16-EDD9123CC5C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2A50CE-AF39-4C56-AEC9-85321F249CEF}"/>
              </a:ext>
            </a:extLst>
          </p:cNvPr>
          <p:cNvSpPr>
            <a:spLocks noGrp="1"/>
          </p:cNvSpPr>
          <p:nvPr>
            <p:ph type="dt" sz="half" idx="10"/>
          </p:nvPr>
        </p:nvSpPr>
        <p:spPr/>
        <p:txBody>
          <a:bodyPr/>
          <a:lstStyle/>
          <a:p>
            <a:fld id="{E190D4D7-A40F-46B2-8697-9B6511E59DFB}" type="datetimeFigureOut">
              <a:rPr lang="en-GB" smtClean="0"/>
              <a:t>15/01/2018</a:t>
            </a:fld>
            <a:endParaRPr lang="en-GB"/>
          </a:p>
        </p:txBody>
      </p:sp>
      <p:sp>
        <p:nvSpPr>
          <p:cNvPr id="5" name="Footer Placeholder 4">
            <a:extLst>
              <a:ext uri="{FF2B5EF4-FFF2-40B4-BE49-F238E27FC236}">
                <a16:creationId xmlns:a16="http://schemas.microsoft.com/office/drawing/2014/main" id="{CF80826F-D73F-4807-87B4-B17320A0D4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41E85A-4480-431B-97FD-626445370810}"/>
              </a:ext>
            </a:extLst>
          </p:cNvPr>
          <p:cNvSpPr>
            <a:spLocks noGrp="1"/>
          </p:cNvSpPr>
          <p:nvPr>
            <p:ph type="sldNum" sz="quarter" idx="12"/>
          </p:nvPr>
        </p:nvSpPr>
        <p:spPr/>
        <p:txBody>
          <a:bodyPr/>
          <a:lstStyle/>
          <a:p>
            <a:fld id="{515745EA-4946-4ED8-95DC-CC654D0BB83E}" type="slidenum">
              <a:rPr lang="en-GB" smtClean="0"/>
              <a:t>‹#›</a:t>
            </a:fld>
            <a:endParaRPr lang="en-GB"/>
          </a:p>
        </p:txBody>
      </p:sp>
    </p:spTree>
    <p:extLst>
      <p:ext uri="{BB962C8B-B14F-4D97-AF65-F5344CB8AC3E}">
        <p14:creationId xmlns:p14="http://schemas.microsoft.com/office/powerpoint/2010/main" val="1371796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0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069CBD-8265-4823-9477-B7260DB47F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670229-78B3-44FC-AB13-CD35325722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0432C4-15F3-456D-8C1D-AA0D4F6FDA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90D4D7-A40F-46B2-8697-9B6511E59DFB}" type="datetimeFigureOut">
              <a:rPr lang="en-GB" smtClean="0"/>
              <a:t>15/01/2018</a:t>
            </a:fld>
            <a:endParaRPr lang="en-GB"/>
          </a:p>
        </p:txBody>
      </p:sp>
      <p:sp>
        <p:nvSpPr>
          <p:cNvPr id="5" name="Footer Placeholder 4">
            <a:extLst>
              <a:ext uri="{FF2B5EF4-FFF2-40B4-BE49-F238E27FC236}">
                <a16:creationId xmlns:a16="http://schemas.microsoft.com/office/drawing/2014/main" id="{6C84D6EE-24D3-4FE0-855B-EF3DB9F6D6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0EAD7C1-1A57-46FD-B380-A251B51310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5745EA-4946-4ED8-95DC-CC654D0BB83E}" type="slidenum">
              <a:rPr lang="en-GB" smtClean="0"/>
              <a:t>‹#›</a:t>
            </a:fld>
            <a:endParaRPr lang="en-GB"/>
          </a:p>
        </p:txBody>
      </p:sp>
    </p:spTree>
    <p:extLst>
      <p:ext uri="{BB962C8B-B14F-4D97-AF65-F5344CB8AC3E}">
        <p14:creationId xmlns:p14="http://schemas.microsoft.com/office/powerpoint/2010/main" val="193492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9903658-C86A-4BE3-89C8-2B0D27A2F867}"/>
              </a:ext>
            </a:extLst>
          </p:cNvPr>
          <p:cNvSpPr/>
          <p:nvPr/>
        </p:nvSpPr>
        <p:spPr>
          <a:xfrm>
            <a:off x="1294771" y="-38400"/>
            <a:ext cx="9656743" cy="3170099"/>
          </a:xfrm>
          <a:prstGeom prst="rect">
            <a:avLst/>
          </a:prstGeom>
          <a:noFill/>
        </p:spPr>
        <p:txBody>
          <a:bodyPr wrap="squar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Rhys Price</a:t>
            </a:r>
          </a:p>
          <a:p>
            <a:pPr algn="ctr"/>
            <a:r>
              <a:rPr lang="en-US" sz="4000" dirty="0">
                <a:ln w="0"/>
                <a:effectLst>
                  <a:outerShdw blurRad="38100" dist="19050" dir="2700000" algn="tl" rotWithShape="0">
                    <a:schemeClr val="dk1">
                      <a:alpha val="40000"/>
                    </a:schemeClr>
                  </a:outerShdw>
                </a:effectLst>
              </a:rPr>
              <a:t>AHSK6002</a:t>
            </a:r>
            <a:endParaRPr lang="en-US" sz="4000" b="0" cap="none" spc="0" dirty="0">
              <a:ln w="0"/>
              <a:solidFill>
                <a:schemeClr val="tx1"/>
              </a:solidFill>
              <a:effectLst>
                <a:outerShdw blurRad="38100" dist="19050" dir="2700000" algn="tl" rotWithShape="0">
                  <a:schemeClr val="dk1">
                    <a:alpha val="40000"/>
                  </a:schemeClr>
                </a:outerShdw>
              </a:effectLst>
            </a:endParaRPr>
          </a:p>
          <a:p>
            <a:pPr algn="ctr"/>
            <a:r>
              <a:rPr lang="en-US" sz="4000" b="0" cap="none" spc="0" dirty="0">
                <a:ln w="0"/>
                <a:solidFill>
                  <a:schemeClr val="tx1"/>
                </a:solidFill>
                <a:effectLst>
                  <a:outerShdw blurRad="38100" dist="19050" dir="2700000" algn="tl" rotWithShape="0">
                    <a:schemeClr val="dk1">
                      <a:alpha val="40000"/>
                    </a:schemeClr>
                  </a:outerShdw>
                </a:effectLst>
              </a:rPr>
              <a:t>The Social Status of Sutton </a:t>
            </a:r>
            <a:r>
              <a:rPr lang="en-US" sz="4000" b="0" cap="none" spc="0" dirty="0" err="1">
                <a:ln w="0"/>
                <a:solidFill>
                  <a:schemeClr val="tx1"/>
                </a:solidFill>
                <a:effectLst>
                  <a:outerShdw blurRad="38100" dist="19050" dir="2700000" algn="tl" rotWithShape="0">
                    <a:schemeClr val="dk1">
                      <a:alpha val="40000"/>
                    </a:schemeClr>
                  </a:outerShdw>
                </a:effectLst>
              </a:rPr>
              <a:t>Hoo</a:t>
            </a:r>
            <a:r>
              <a:rPr lang="en-US" sz="4000" dirty="0">
                <a:ln w="0"/>
                <a:effectLst>
                  <a:outerShdw blurRad="38100" dist="19050" dir="2700000" algn="tl" rotWithShape="0">
                    <a:schemeClr val="dk1">
                      <a:alpha val="40000"/>
                    </a:schemeClr>
                  </a:outerShdw>
                </a:effectLst>
              </a:rPr>
              <a:t>: The Archaeology, the Scandinavian Connection and the Poetry</a:t>
            </a:r>
            <a:endParaRPr lang="en-US" sz="4000" b="0" cap="none" spc="0" dirty="0">
              <a:ln w="0"/>
              <a:solidFill>
                <a:schemeClr val="tx1"/>
              </a:solidFill>
              <a:effectLst>
                <a:outerShdw blurRad="38100" dist="19050" dir="2700000" algn="tl" rotWithShape="0">
                  <a:schemeClr val="dk1">
                    <a:alpha val="40000"/>
                  </a:schemeClr>
                </a:outerShdw>
              </a:effectLst>
            </a:endParaRPr>
          </a:p>
        </p:txBody>
      </p:sp>
      <p:pic>
        <p:nvPicPr>
          <p:cNvPr id="5" name="Picture 4">
            <a:extLst>
              <a:ext uri="{FF2B5EF4-FFF2-40B4-BE49-F238E27FC236}">
                <a16:creationId xmlns:a16="http://schemas.microsoft.com/office/drawing/2014/main" id="{33F729FF-4DDF-44E3-8B86-73E6A5F85F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7187" y="3132460"/>
            <a:ext cx="2731465" cy="2708169"/>
          </a:xfrm>
          <a:prstGeom prst="rect">
            <a:avLst/>
          </a:prstGeom>
        </p:spPr>
      </p:pic>
      <p:pic>
        <p:nvPicPr>
          <p:cNvPr id="9" name="Picture 8">
            <a:extLst>
              <a:ext uri="{FF2B5EF4-FFF2-40B4-BE49-F238E27FC236}">
                <a16:creationId xmlns:a16="http://schemas.microsoft.com/office/drawing/2014/main" id="{D88BECDB-AE26-4ED0-905F-07B2D1EE67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66366" y="3132461"/>
            <a:ext cx="1713554" cy="2708229"/>
          </a:xfrm>
          <a:prstGeom prst="rect">
            <a:avLst/>
          </a:prstGeom>
        </p:spPr>
      </p:pic>
      <p:pic>
        <p:nvPicPr>
          <p:cNvPr id="11" name="Picture 10">
            <a:extLst>
              <a:ext uri="{FF2B5EF4-FFF2-40B4-BE49-F238E27FC236}">
                <a16:creationId xmlns:a16="http://schemas.microsoft.com/office/drawing/2014/main" id="{5F6647C9-46C6-4D56-9595-4466C1BF980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50235" y="3018616"/>
            <a:ext cx="1778457" cy="2822014"/>
          </a:xfrm>
          <a:prstGeom prst="rect">
            <a:avLst/>
          </a:prstGeom>
        </p:spPr>
      </p:pic>
      <p:sp>
        <p:nvSpPr>
          <p:cNvPr id="2" name="TextBox 1">
            <a:extLst>
              <a:ext uri="{FF2B5EF4-FFF2-40B4-BE49-F238E27FC236}">
                <a16:creationId xmlns:a16="http://schemas.microsoft.com/office/drawing/2014/main" id="{2DAFD718-B506-4820-BE4A-DB02CAC62E93}"/>
              </a:ext>
            </a:extLst>
          </p:cNvPr>
          <p:cNvSpPr txBox="1"/>
          <p:nvPr/>
        </p:nvSpPr>
        <p:spPr>
          <a:xfrm>
            <a:off x="357187" y="5840630"/>
            <a:ext cx="3742372" cy="738664"/>
          </a:xfrm>
          <a:prstGeom prst="rect">
            <a:avLst/>
          </a:prstGeom>
          <a:noFill/>
        </p:spPr>
        <p:txBody>
          <a:bodyPr wrap="square" rtlCol="0">
            <a:spAutoFit/>
          </a:bodyPr>
          <a:lstStyle/>
          <a:p>
            <a:pPr algn="ctr"/>
            <a:r>
              <a:rPr lang="en-GB" sz="1400">
                <a:latin typeface="Times New Roman" panose="02020603050405020304" pitchFamily="18" charset="0"/>
                <a:cs typeface="Times New Roman" panose="02020603050405020304" pitchFamily="18" charset="0"/>
              </a:rPr>
              <a:t>http://downloads.bbc.co.uk/rmhttp/schools/primaryhistory/images/worldhistory/sutton_hoo_helmet/ship_burial_helmet.jpg</a:t>
            </a:r>
            <a:endParaRPr lang="en-GB" sz="14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69674AEF-DAC6-4751-817A-E2B8187BE304}"/>
              </a:ext>
            </a:extLst>
          </p:cNvPr>
          <p:cNvSpPr txBox="1"/>
          <p:nvPr/>
        </p:nvSpPr>
        <p:spPr>
          <a:xfrm>
            <a:off x="5266366" y="5840630"/>
            <a:ext cx="2347760" cy="1169551"/>
          </a:xfrm>
          <a:prstGeom prst="rect">
            <a:avLst/>
          </a:prstGeom>
          <a:noFill/>
        </p:spPr>
        <p:txBody>
          <a:bodyPr wrap="square" rtlCol="0">
            <a:spAutoFit/>
          </a:bodyPr>
          <a:lstStyle/>
          <a:p>
            <a:pPr algn="ctr"/>
            <a:r>
              <a:rPr lang="en-GB" sz="1400">
                <a:latin typeface="Times New Roman" panose="02020603050405020304" pitchFamily="18" charset="0"/>
                <a:cs typeface="Times New Roman" panose="02020603050405020304" pitchFamily="18" charset="0"/>
              </a:rPr>
              <a:t>https://upload.wikimedia.org/wikipedia/commons/thumb/9/97/ValsgardeB.jpg/379px-ValsgardeB.jpg</a:t>
            </a:r>
          </a:p>
          <a:p>
            <a:pPr algn="ctr"/>
            <a:endParaRPr lang="en-GB" sz="14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89358EDF-9F52-408B-B674-0FA76BC57D1C}"/>
              </a:ext>
            </a:extLst>
          </p:cNvPr>
          <p:cNvSpPr txBox="1"/>
          <p:nvPr/>
        </p:nvSpPr>
        <p:spPr>
          <a:xfrm>
            <a:off x="8646403" y="5840630"/>
            <a:ext cx="2626220" cy="954107"/>
          </a:xfrm>
          <a:prstGeom prst="rect">
            <a:avLst/>
          </a:prstGeom>
          <a:noFill/>
        </p:spPr>
        <p:txBody>
          <a:bodyPr wrap="square" rtlCol="0">
            <a:spAutoFit/>
          </a:bodyPr>
          <a:lstStyle/>
          <a:p>
            <a:pPr algn="ctr"/>
            <a:r>
              <a:rPr lang="en-GB" sz="1400">
                <a:latin typeface="Times New Roman" panose="02020603050405020304" pitchFamily="18" charset="0"/>
                <a:cs typeface="Times New Roman" panose="02020603050405020304" pitchFamily="18" charset="0"/>
              </a:rPr>
              <a:t>https://fthmb.tqn.com/Z4aN5a9kZKAIwJ1ONP4QdpDim7c=/768x0/filters:no_upscale()/beowulf1-56a48e8f3df78cf77282f3b0.jpg</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36689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2EFE738-812D-4369-9ADC-45E7FAF49010}"/>
              </a:ext>
            </a:extLst>
          </p:cNvPr>
          <p:cNvSpPr/>
          <p:nvPr/>
        </p:nvSpPr>
        <p:spPr>
          <a:xfrm>
            <a:off x="4049017" y="132695"/>
            <a:ext cx="397204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Methodology</a:t>
            </a:r>
          </a:p>
        </p:txBody>
      </p:sp>
      <p:sp>
        <p:nvSpPr>
          <p:cNvPr id="5" name="TextBox 4">
            <a:extLst>
              <a:ext uri="{FF2B5EF4-FFF2-40B4-BE49-F238E27FC236}">
                <a16:creationId xmlns:a16="http://schemas.microsoft.com/office/drawing/2014/main" id="{2DCB761E-7257-43DC-8987-25CC8C03DB66}"/>
              </a:ext>
            </a:extLst>
          </p:cNvPr>
          <p:cNvSpPr txBox="1"/>
          <p:nvPr/>
        </p:nvSpPr>
        <p:spPr>
          <a:xfrm>
            <a:off x="411480" y="1478280"/>
            <a:ext cx="11384280" cy="3970318"/>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Qualitative research (with a visit to the site concerning the main topic, i.e. Sutton </a:t>
            </a:r>
            <a:r>
              <a:rPr lang="en-GB" dirty="0" err="1">
                <a:latin typeface="Times New Roman" panose="02020603050405020304" pitchFamily="18" charset="0"/>
                <a:cs typeface="Times New Roman" panose="02020603050405020304" pitchFamily="18" charset="0"/>
              </a:rPr>
              <a:t>Hoo</a:t>
            </a:r>
            <a:r>
              <a:rPr lang="en-GB" dirty="0">
                <a:latin typeface="Times New Roman" panose="02020603050405020304" pitchFamily="18" charset="0"/>
                <a:cs typeface="Times New Roman" panose="02020603050405020304" pitchFamily="18" charset="0"/>
              </a:rPr>
              <a:t>)</a:t>
            </a: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Potentially a semi-structured interview with one of the researchers</a:t>
            </a:r>
          </a:p>
          <a:p>
            <a:pPr marL="742950" lvl="1"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30 minute telephone interview with a key researcher and author</a:t>
            </a: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Why these fit with what I am researching:</a:t>
            </a:r>
          </a:p>
          <a:p>
            <a:pPr marL="742950" lvl="1"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Sutton </a:t>
            </a:r>
            <a:r>
              <a:rPr lang="en-GB" dirty="0" err="1">
                <a:latin typeface="Times New Roman" panose="02020603050405020304" pitchFamily="18" charset="0"/>
                <a:cs typeface="Times New Roman" panose="02020603050405020304" pitchFamily="18" charset="0"/>
              </a:rPr>
              <a:t>Hoo</a:t>
            </a:r>
            <a:r>
              <a:rPr lang="en-GB" dirty="0">
                <a:latin typeface="Times New Roman" panose="02020603050405020304" pitchFamily="18" charset="0"/>
                <a:cs typeface="Times New Roman" panose="02020603050405020304" pitchFamily="18" charset="0"/>
              </a:rPr>
              <a:t> has been studied extensively, and research has been published equally so: they fit the general question I am posing for this dissertation (what is the social status of Sutton </a:t>
            </a:r>
            <a:r>
              <a:rPr lang="en-GB" dirty="0" err="1">
                <a:latin typeface="Times New Roman" panose="02020603050405020304" pitchFamily="18" charset="0"/>
                <a:cs typeface="Times New Roman" panose="02020603050405020304" pitchFamily="18" charset="0"/>
              </a:rPr>
              <a:t>Hoo</a:t>
            </a:r>
            <a:r>
              <a:rPr lang="en-GB" dirty="0">
                <a:latin typeface="Times New Roman" panose="02020603050405020304" pitchFamily="18" charset="0"/>
                <a:cs typeface="Times New Roman" panose="02020603050405020304" pitchFamily="18" charset="0"/>
              </a:rPr>
              <a:t>?) </a:t>
            </a:r>
          </a:p>
          <a:p>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Pros:</a:t>
            </a:r>
          </a:p>
          <a:p>
            <a:pPr marL="742950" lvl="1"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Specific research questions: there is literature available to provide evidence</a:t>
            </a:r>
          </a:p>
          <a:p>
            <a:pPr marL="742950" lvl="1"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 the case of Chapter/SQ 1 (Sutton </a:t>
            </a:r>
            <a:r>
              <a:rPr lang="en-GB" dirty="0" err="1">
                <a:latin typeface="Times New Roman" panose="02020603050405020304" pitchFamily="18" charset="0"/>
                <a:cs typeface="Times New Roman" panose="02020603050405020304" pitchFamily="18" charset="0"/>
              </a:rPr>
              <a:t>Hoo</a:t>
            </a:r>
            <a:r>
              <a:rPr lang="en-GB" dirty="0">
                <a:latin typeface="Times New Roman" panose="02020603050405020304" pitchFamily="18" charset="0"/>
                <a:cs typeface="Times New Roman" panose="02020603050405020304" pitchFamily="18" charset="0"/>
              </a:rPr>
              <a:t>), I have been able to obtain primary research data</a:t>
            </a: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Cons:</a:t>
            </a:r>
          </a:p>
          <a:p>
            <a:pPr marL="742950" lvl="1"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Interview: It can take time to prepare, conduct and reflect on (unless I record it)</a:t>
            </a:r>
          </a:p>
          <a:p>
            <a:pPr marL="742950" lvl="1"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 the case of Chapter/SQ 2 (Scandinavian sites), I can only rely on secondary research data</a:t>
            </a:r>
          </a:p>
          <a:p>
            <a:pPr marL="742950" lvl="1"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Sutton </a:t>
            </a:r>
            <a:r>
              <a:rPr lang="en-GB" dirty="0" err="1">
                <a:latin typeface="Times New Roman" panose="02020603050405020304" pitchFamily="18" charset="0"/>
                <a:cs typeface="Times New Roman" panose="02020603050405020304" pitchFamily="18" charset="0"/>
              </a:rPr>
              <a:t>Hoo</a:t>
            </a:r>
            <a:r>
              <a:rPr lang="en-GB" dirty="0">
                <a:latin typeface="Times New Roman" panose="02020603050405020304" pitchFamily="18" charset="0"/>
                <a:cs typeface="Times New Roman" panose="02020603050405020304" pitchFamily="18" charset="0"/>
              </a:rPr>
              <a:t> has been studied extensively, hence a need to provide a fresh spin on the project</a:t>
            </a:r>
          </a:p>
        </p:txBody>
      </p:sp>
    </p:spTree>
    <p:extLst>
      <p:ext uri="{BB962C8B-B14F-4D97-AF65-F5344CB8AC3E}">
        <p14:creationId xmlns:p14="http://schemas.microsoft.com/office/powerpoint/2010/main" val="1369208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A2CC9F6-6276-4DDA-BC70-0FBD8D681F24}"/>
              </a:ext>
            </a:extLst>
          </p:cNvPr>
          <p:cNvSpPr/>
          <p:nvPr/>
        </p:nvSpPr>
        <p:spPr>
          <a:xfrm>
            <a:off x="659925" y="173335"/>
            <a:ext cx="10495755" cy="769441"/>
          </a:xfrm>
          <a:prstGeom prst="rect">
            <a:avLst/>
          </a:prstGeom>
          <a:noFill/>
        </p:spPr>
        <p:txBody>
          <a:bodyPr wrap="square" lIns="91440" tIns="45720" rIns="91440" bIns="45720">
            <a:spAutoFit/>
          </a:bodyPr>
          <a:lstStyle/>
          <a:p>
            <a:pPr algn="ctr"/>
            <a:r>
              <a:rPr lang="en-US" sz="4400" b="0" cap="none" spc="0" dirty="0">
                <a:ln w="0"/>
                <a:solidFill>
                  <a:schemeClr val="tx1"/>
                </a:solidFill>
                <a:effectLst>
                  <a:outerShdw blurRad="38100" dist="19050" dir="2700000" algn="tl" rotWithShape="0">
                    <a:schemeClr val="dk1">
                      <a:alpha val="40000"/>
                    </a:schemeClr>
                  </a:outerShdw>
                </a:effectLst>
              </a:rPr>
              <a:t>The Archaeology: </a:t>
            </a:r>
            <a:r>
              <a:rPr lang="en-US" sz="4400" dirty="0">
                <a:ln w="0"/>
                <a:effectLst>
                  <a:outerShdw blurRad="38100" dist="19050" dir="2700000" algn="tl" rotWithShape="0">
                    <a:schemeClr val="dk1">
                      <a:alpha val="40000"/>
                    </a:schemeClr>
                  </a:outerShdw>
                </a:effectLst>
              </a:rPr>
              <a:t>C</a:t>
            </a:r>
            <a:r>
              <a:rPr lang="en-US" sz="4400" b="0" cap="none" spc="0" dirty="0">
                <a:ln w="0"/>
                <a:solidFill>
                  <a:schemeClr val="tx1"/>
                </a:solidFill>
                <a:effectLst>
                  <a:outerShdw blurRad="38100" dist="19050" dir="2700000" algn="tl" rotWithShape="0">
                    <a:schemeClr val="dk1">
                      <a:alpha val="40000"/>
                    </a:schemeClr>
                  </a:outerShdw>
                </a:effectLst>
              </a:rPr>
              <a:t>omparing the Graves</a:t>
            </a:r>
          </a:p>
        </p:txBody>
      </p:sp>
      <p:sp>
        <p:nvSpPr>
          <p:cNvPr id="3" name="TextBox 2">
            <a:extLst>
              <a:ext uri="{FF2B5EF4-FFF2-40B4-BE49-F238E27FC236}">
                <a16:creationId xmlns:a16="http://schemas.microsoft.com/office/drawing/2014/main" id="{570084B4-1AE6-427F-9F6C-D93B3E4A5EFE}"/>
              </a:ext>
            </a:extLst>
          </p:cNvPr>
          <p:cNvSpPr txBox="1"/>
          <p:nvPr/>
        </p:nvSpPr>
        <p:spPr>
          <a:xfrm>
            <a:off x="172037" y="1733653"/>
            <a:ext cx="11763632" cy="4093428"/>
          </a:xfrm>
          <a:prstGeom prst="rect">
            <a:avLst/>
          </a:prstGeom>
          <a:noFill/>
        </p:spPr>
        <p:txBody>
          <a:bodyPr wrap="square" rtlCol="0">
            <a:spAutoFit/>
          </a:bodyPr>
          <a:lstStyle/>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Mounds 1 and 2 		</a:t>
            </a:r>
            <a:r>
              <a:rPr lang="en-GB" sz="2000" b="1" dirty="0">
                <a:latin typeface="Times New Roman" panose="02020603050405020304" pitchFamily="18" charset="0"/>
                <a:cs typeface="Times New Roman" panose="02020603050405020304" pitchFamily="18" charset="0"/>
              </a:rPr>
              <a:t>The Ship-Burials 				</a:t>
            </a:r>
            <a:r>
              <a:rPr lang="en-GB" sz="2000" dirty="0">
                <a:latin typeface="Times New Roman" panose="02020603050405020304" pitchFamily="18" charset="0"/>
                <a:cs typeface="Times New Roman" panose="02020603050405020304" pitchFamily="18" charset="0"/>
              </a:rPr>
              <a:t>Possibly</a:t>
            </a:r>
            <a:r>
              <a:rPr lang="en-GB" sz="2000" b="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royal 											burials (</a:t>
            </a:r>
            <a:r>
              <a:rPr lang="en-GB" sz="2000" dirty="0" err="1">
                <a:latin typeface="Times New Roman" panose="02020603050405020304" pitchFamily="18" charset="0"/>
                <a:cs typeface="Times New Roman" panose="02020603050405020304" pitchFamily="18" charset="0"/>
              </a:rPr>
              <a:t>Rædwald</a:t>
            </a:r>
            <a:r>
              <a:rPr lang="en-GB" sz="2000" dirty="0">
                <a:latin typeface="Times New Roman" panose="02020603050405020304" pitchFamily="18" charset="0"/>
                <a:cs typeface="Times New Roman" panose="02020603050405020304" pitchFamily="18" charset="0"/>
              </a:rPr>
              <a:t>?)</a:t>
            </a:r>
            <a:br>
              <a:rPr lang="en-GB" sz="2000" dirty="0">
                <a:latin typeface="Times New Roman" panose="02020603050405020304" pitchFamily="18" charset="0"/>
                <a:cs typeface="Times New Roman" panose="02020603050405020304" pitchFamily="18" charset="0"/>
              </a:rPr>
            </a:br>
            <a:endParaRPr lang="en-GB"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Mounds 3 to 7 and 18 		</a:t>
            </a:r>
            <a:r>
              <a:rPr lang="en-GB" sz="2000" b="1" dirty="0">
                <a:latin typeface="Times New Roman" panose="02020603050405020304" pitchFamily="18" charset="0"/>
                <a:cs typeface="Times New Roman" panose="02020603050405020304" pitchFamily="18" charset="0"/>
              </a:rPr>
              <a:t>Cremations of anonymous individuals 		</a:t>
            </a:r>
            <a:r>
              <a:rPr lang="en-GB" sz="2000" dirty="0">
                <a:latin typeface="Times New Roman" panose="02020603050405020304" pitchFamily="18" charset="0"/>
                <a:cs typeface="Times New Roman" panose="02020603050405020304" pitchFamily="18" charset="0"/>
              </a:rPr>
              <a:t>Buried with animals 										and various objects</a:t>
            </a:r>
            <a:br>
              <a:rPr lang="en-GB" sz="2000" dirty="0">
                <a:latin typeface="Times New Roman" panose="02020603050405020304" pitchFamily="18" charset="0"/>
                <a:cs typeface="Times New Roman" panose="02020603050405020304" pitchFamily="18" charset="0"/>
              </a:rPr>
            </a:br>
            <a:endParaRPr lang="en-GB"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Mounds 14 and 17		</a:t>
            </a:r>
            <a:r>
              <a:rPr lang="en-GB" sz="2000" b="1" dirty="0">
                <a:latin typeface="Times New Roman" panose="02020603050405020304" pitchFamily="18" charset="0"/>
                <a:cs typeface="Times New Roman" panose="02020603050405020304" pitchFamily="18" charset="0"/>
              </a:rPr>
              <a:t>Inhumations					</a:t>
            </a:r>
            <a:r>
              <a:rPr lang="en-GB" sz="2000" dirty="0">
                <a:latin typeface="Times New Roman" panose="02020603050405020304" pitchFamily="18" charset="0"/>
                <a:cs typeface="Times New Roman" panose="02020603050405020304" pitchFamily="18" charset="0"/>
              </a:rPr>
              <a:t>Silver ornaments and a 										horse</a:t>
            </a:r>
            <a:br>
              <a:rPr lang="en-GB" sz="2000" dirty="0">
                <a:latin typeface="Times New Roman" panose="02020603050405020304" pitchFamily="18" charset="0"/>
                <a:cs typeface="Times New Roman" panose="02020603050405020304" pitchFamily="18" charset="0"/>
              </a:rPr>
            </a:br>
            <a:endParaRPr lang="en-GB" sz="2000" b="1"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Eastern Inhumations		</a:t>
            </a:r>
            <a:r>
              <a:rPr lang="en-GB" sz="2000" b="1" dirty="0">
                <a:latin typeface="Times New Roman" panose="02020603050405020304" pitchFamily="18" charset="0"/>
                <a:cs typeface="Times New Roman" panose="02020603050405020304" pitchFamily="18" charset="0"/>
              </a:rPr>
              <a:t>Execution Burials				</a:t>
            </a:r>
            <a:r>
              <a:rPr lang="en-GB" sz="2000" dirty="0">
                <a:latin typeface="Times New Roman" panose="02020603050405020304" pitchFamily="18" charset="0"/>
                <a:cs typeface="Times New Roman" panose="02020603050405020304" pitchFamily="18" charset="0"/>
              </a:rPr>
              <a:t>39 graves, probably 										took place after mound 										building stopped		</a:t>
            </a:r>
          </a:p>
        </p:txBody>
      </p:sp>
    </p:spTree>
    <p:extLst>
      <p:ext uri="{BB962C8B-B14F-4D97-AF65-F5344CB8AC3E}">
        <p14:creationId xmlns:p14="http://schemas.microsoft.com/office/powerpoint/2010/main" val="3022677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73E208-E5E7-4935-962A-D9AF62CF0619}"/>
              </a:ext>
            </a:extLst>
          </p:cNvPr>
          <p:cNvPicPr>
            <a:picLocks noChangeAspect="1"/>
          </p:cNvPicPr>
          <p:nvPr/>
        </p:nvPicPr>
        <p:blipFill>
          <a:blip r:embed="rId2"/>
          <a:stretch>
            <a:fillRect/>
          </a:stretch>
        </p:blipFill>
        <p:spPr>
          <a:xfrm>
            <a:off x="0" y="412845"/>
            <a:ext cx="12183776" cy="6032310"/>
          </a:xfrm>
          <a:prstGeom prst="rect">
            <a:avLst/>
          </a:prstGeom>
        </p:spPr>
      </p:pic>
    </p:spTree>
    <p:extLst>
      <p:ext uri="{BB962C8B-B14F-4D97-AF65-F5344CB8AC3E}">
        <p14:creationId xmlns:p14="http://schemas.microsoft.com/office/powerpoint/2010/main" val="496369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C3F72E93-33EA-4A51-BD32-10677F7925E3}"/>
              </a:ext>
            </a:extLst>
          </p:cNvPr>
          <p:cNvGrpSpPr/>
          <p:nvPr/>
        </p:nvGrpSpPr>
        <p:grpSpPr>
          <a:xfrm>
            <a:off x="-1402389" y="151333"/>
            <a:ext cx="13418431" cy="6501755"/>
            <a:chOff x="-1402389" y="151333"/>
            <a:chExt cx="13418431" cy="6501755"/>
          </a:xfrm>
        </p:grpSpPr>
        <p:sp>
          <p:nvSpPr>
            <p:cNvPr id="2" name="Rectangle 1">
              <a:extLst>
                <a:ext uri="{FF2B5EF4-FFF2-40B4-BE49-F238E27FC236}">
                  <a16:creationId xmlns:a16="http://schemas.microsoft.com/office/drawing/2014/main" id="{886E1541-8C3F-4BA4-B9CE-2C4C078F3BF5}"/>
                </a:ext>
              </a:extLst>
            </p:cNvPr>
            <p:cNvSpPr/>
            <p:nvPr/>
          </p:nvSpPr>
          <p:spPr>
            <a:xfrm>
              <a:off x="-1402389" y="151333"/>
              <a:ext cx="11949087" cy="523220"/>
            </a:xfrm>
            <a:prstGeom prst="rect">
              <a:avLst/>
            </a:prstGeom>
            <a:noFill/>
          </p:spPr>
          <p:txBody>
            <a:bodyPr wrap="squar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The Scandinavian Connection</a:t>
              </a:r>
              <a:r>
                <a:rPr lang="en-US" sz="2800" dirty="0">
                  <a:ln w="0"/>
                  <a:effectLst>
                    <a:outerShdw blurRad="38100" dist="19050" dir="2700000" algn="tl" rotWithShape="0">
                      <a:schemeClr val="dk1">
                        <a:alpha val="40000"/>
                      </a:schemeClr>
                    </a:outerShdw>
                  </a:effectLst>
                </a:rPr>
                <a:t>: Sutton </a:t>
              </a:r>
              <a:r>
                <a:rPr lang="en-US" sz="2800" dirty="0" err="1">
                  <a:ln w="0"/>
                  <a:effectLst>
                    <a:outerShdw blurRad="38100" dist="19050" dir="2700000" algn="tl" rotWithShape="0">
                      <a:schemeClr val="dk1">
                        <a:alpha val="40000"/>
                      </a:schemeClr>
                    </a:outerShdw>
                  </a:effectLst>
                </a:rPr>
                <a:t>Hoo</a:t>
              </a:r>
              <a:r>
                <a:rPr lang="en-US" sz="2800" dirty="0">
                  <a:ln w="0"/>
                  <a:effectLst>
                    <a:outerShdw blurRad="38100" dist="19050" dir="2700000" algn="tl" rotWithShape="0">
                      <a:schemeClr val="dk1">
                        <a:alpha val="40000"/>
                      </a:schemeClr>
                    </a:outerShdw>
                  </a:effectLst>
                </a:rPr>
                <a:t> in a Wider Context</a:t>
              </a:r>
              <a:endParaRPr lang="en-US" sz="2800" b="0" cap="none" spc="0" dirty="0">
                <a:ln w="0"/>
                <a:solidFill>
                  <a:schemeClr val="tx1"/>
                </a:solidFill>
                <a:effectLst>
                  <a:outerShdw blurRad="38100" dist="19050" dir="2700000" algn="tl" rotWithShape="0">
                    <a:schemeClr val="dk1">
                      <a:alpha val="40000"/>
                    </a:schemeClr>
                  </a:outerShdw>
                </a:effectLst>
              </a:endParaRPr>
            </a:p>
          </p:txBody>
        </p:sp>
        <p:pic>
          <p:nvPicPr>
            <p:cNvPr id="4" name="Picture 3">
              <a:extLst>
                <a:ext uri="{FF2B5EF4-FFF2-40B4-BE49-F238E27FC236}">
                  <a16:creationId xmlns:a16="http://schemas.microsoft.com/office/drawing/2014/main" id="{5795C9D6-92E1-4DC5-9D7C-02E62BF6F7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764" y="887179"/>
              <a:ext cx="6345112" cy="5324316"/>
            </a:xfrm>
            <a:prstGeom prst="rect">
              <a:avLst/>
            </a:prstGeom>
          </p:spPr>
        </p:pic>
        <p:sp>
          <p:nvSpPr>
            <p:cNvPr id="5" name="Oval 4">
              <a:extLst>
                <a:ext uri="{FF2B5EF4-FFF2-40B4-BE49-F238E27FC236}">
                  <a16:creationId xmlns:a16="http://schemas.microsoft.com/office/drawing/2014/main" id="{00F2262B-661D-453B-A0C8-FB21DC2974E1}"/>
                </a:ext>
              </a:extLst>
            </p:cNvPr>
            <p:cNvSpPr/>
            <p:nvPr/>
          </p:nvSpPr>
          <p:spPr>
            <a:xfrm flipV="1">
              <a:off x="2144470" y="6045665"/>
              <a:ext cx="172050" cy="149669"/>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8D65C62-9F60-4A5E-B803-CD08C6E9FC49}"/>
                </a:ext>
              </a:extLst>
            </p:cNvPr>
            <p:cNvSpPr txBox="1"/>
            <p:nvPr/>
          </p:nvSpPr>
          <p:spPr>
            <a:xfrm>
              <a:off x="1687321" y="5771192"/>
              <a:ext cx="1086348" cy="276999"/>
            </a:xfrm>
            <a:prstGeom prst="rect">
              <a:avLst/>
            </a:prstGeom>
            <a:noFill/>
          </p:spPr>
          <p:txBody>
            <a:bodyPr wrap="square" rtlCol="0">
              <a:spAutoFit/>
            </a:bodyPr>
            <a:lstStyle/>
            <a:p>
              <a:pPr algn="ctr"/>
              <a:r>
                <a:rPr lang="en-GB" sz="1200" b="1" dirty="0">
                  <a:latin typeface="Times New Roman" panose="02020603050405020304" pitchFamily="18" charset="0"/>
                  <a:cs typeface="Times New Roman" panose="02020603050405020304" pitchFamily="18" charset="0"/>
                </a:rPr>
                <a:t>Sutton </a:t>
              </a:r>
              <a:r>
                <a:rPr lang="en-GB" sz="1200" b="1" dirty="0" err="1">
                  <a:latin typeface="Times New Roman" panose="02020603050405020304" pitchFamily="18" charset="0"/>
                  <a:cs typeface="Times New Roman" panose="02020603050405020304" pitchFamily="18" charset="0"/>
                </a:rPr>
                <a:t>Hoo</a:t>
              </a:r>
              <a:endParaRPr lang="en-GB" sz="1200" b="1" dirty="0">
                <a:latin typeface="Times New Roman" panose="02020603050405020304" pitchFamily="18" charset="0"/>
                <a:cs typeface="Times New Roman" panose="02020603050405020304" pitchFamily="18" charset="0"/>
              </a:endParaRPr>
            </a:p>
          </p:txBody>
        </p:sp>
        <p:sp>
          <p:nvSpPr>
            <p:cNvPr id="7" name="Oval 6">
              <a:extLst>
                <a:ext uri="{FF2B5EF4-FFF2-40B4-BE49-F238E27FC236}">
                  <a16:creationId xmlns:a16="http://schemas.microsoft.com/office/drawing/2014/main" id="{6786960E-DE3C-4942-8500-09B49F8B2B83}"/>
                </a:ext>
              </a:extLst>
            </p:cNvPr>
            <p:cNvSpPr/>
            <p:nvPr/>
          </p:nvSpPr>
          <p:spPr>
            <a:xfrm>
              <a:off x="3435782" y="4394529"/>
              <a:ext cx="145111" cy="13716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2BFFABF-2044-48CD-BFF0-1BAF83958811}"/>
                </a:ext>
              </a:extLst>
            </p:cNvPr>
            <p:cNvSpPr txBox="1"/>
            <p:nvPr/>
          </p:nvSpPr>
          <p:spPr>
            <a:xfrm>
              <a:off x="2581162" y="4295156"/>
              <a:ext cx="1041621" cy="276999"/>
            </a:xfrm>
            <a:prstGeom prst="rect">
              <a:avLst/>
            </a:prstGeom>
            <a:noFill/>
          </p:spPr>
          <p:txBody>
            <a:bodyPr wrap="square" rtlCol="0">
              <a:spAutoFit/>
            </a:bodyPr>
            <a:lstStyle/>
            <a:p>
              <a:pPr algn="ctr"/>
              <a:r>
                <a:rPr lang="en-GB" sz="1200" b="1" dirty="0" err="1">
                  <a:latin typeface="Times New Roman" panose="02020603050405020304" pitchFamily="18" charset="0"/>
                  <a:cs typeface="Times New Roman" panose="02020603050405020304" pitchFamily="18" charset="0"/>
                </a:rPr>
                <a:t>Gokstad</a:t>
              </a:r>
              <a:endParaRPr lang="en-GB" sz="1200" b="1" dirty="0">
                <a:latin typeface="Times New Roman" panose="02020603050405020304" pitchFamily="18" charset="0"/>
                <a:cs typeface="Times New Roman" panose="02020603050405020304" pitchFamily="18" charset="0"/>
              </a:endParaRPr>
            </a:p>
          </p:txBody>
        </p:sp>
        <p:sp>
          <p:nvSpPr>
            <p:cNvPr id="9" name="Oval 8">
              <a:extLst>
                <a:ext uri="{FF2B5EF4-FFF2-40B4-BE49-F238E27FC236}">
                  <a16:creationId xmlns:a16="http://schemas.microsoft.com/office/drawing/2014/main" id="{D94DDF76-47DA-40C7-9018-F29BBA7FCA22}"/>
                </a:ext>
              </a:extLst>
            </p:cNvPr>
            <p:cNvSpPr/>
            <p:nvPr/>
          </p:nvSpPr>
          <p:spPr>
            <a:xfrm>
              <a:off x="3539002" y="4236372"/>
              <a:ext cx="145111" cy="13716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5CE71606-BF97-4510-93ED-C5E6F8C8462E}"/>
                </a:ext>
              </a:extLst>
            </p:cNvPr>
            <p:cNvSpPr txBox="1"/>
            <p:nvPr/>
          </p:nvSpPr>
          <p:spPr>
            <a:xfrm>
              <a:off x="2821531" y="4055366"/>
              <a:ext cx="835075" cy="276999"/>
            </a:xfrm>
            <a:prstGeom prst="rect">
              <a:avLst/>
            </a:prstGeom>
            <a:noFill/>
          </p:spPr>
          <p:txBody>
            <a:bodyPr wrap="square" rtlCol="0">
              <a:spAutoFit/>
            </a:bodyPr>
            <a:lstStyle/>
            <a:p>
              <a:pPr algn="ctr"/>
              <a:r>
                <a:rPr lang="en-GB" sz="1200" b="1" dirty="0" err="1">
                  <a:latin typeface="Times New Roman" panose="02020603050405020304" pitchFamily="18" charset="0"/>
                  <a:cs typeface="Times New Roman" panose="02020603050405020304" pitchFamily="18" charset="0"/>
                </a:rPr>
                <a:t>Oseberg</a:t>
              </a:r>
              <a:endParaRPr lang="en-GB" sz="1200" b="1" dirty="0">
                <a:latin typeface="Times New Roman" panose="02020603050405020304" pitchFamily="18" charset="0"/>
                <a:cs typeface="Times New Roman" panose="02020603050405020304" pitchFamily="18" charset="0"/>
              </a:endParaRPr>
            </a:p>
          </p:txBody>
        </p:sp>
        <p:sp>
          <p:nvSpPr>
            <p:cNvPr id="13" name="Oval 12">
              <a:extLst>
                <a:ext uri="{FF2B5EF4-FFF2-40B4-BE49-F238E27FC236}">
                  <a16:creationId xmlns:a16="http://schemas.microsoft.com/office/drawing/2014/main" id="{CD74FAEB-4839-4947-83F1-605E37EBEC36}"/>
                </a:ext>
              </a:extLst>
            </p:cNvPr>
            <p:cNvSpPr/>
            <p:nvPr/>
          </p:nvSpPr>
          <p:spPr>
            <a:xfrm>
              <a:off x="4401780" y="3835839"/>
              <a:ext cx="145111" cy="13716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CA1CB790-FA57-4728-B569-722F46515E67}"/>
                </a:ext>
              </a:extLst>
            </p:cNvPr>
            <p:cNvSpPr txBox="1"/>
            <p:nvPr/>
          </p:nvSpPr>
          <p:spPr>
            <a:xfrm>
              <a:off x="3985592" y="3563523"/>
              <a:ext cx="875306" cy="276999"/>
            </a:xfrm>
            <a:prstGeom prst="rect">
              <a:avLst/>
            </a:prstGeom>
            <a:noFill/>
          </p:spPr>
          <p:txBody>
            <a:bodyPr wrap="square" rtlCol="0">
              <a:spAutoFit/>
            </a:bodyPr>
            <a:lstStyle/>
            <a:p>
              <a:pPr algn="ctr"/>
              <a:r>
                <a:rPr lang="en-GB" sz="1200" b="1" dirty="0" err="1">
                  <a:latin typeface="Times New Roman" panose="02020603050405020304" pitchFamily="18" charset="0"/>
                  <a:cs typeface="Times New Roman" panose="02020603050405020304" pitchFamily="18" charset="0"/>
                </a:rPr>
                <a:t>Vendel</a:t>
              </a:r>
              <a:endParaRPr lang="en-GB" sz="1200" b="1" dirty="0">
                <a:latin typeface="Times New Roman" panose="02020603050405020304" pitchFamily="18" charset="0"/>
                <a:cs typeface="Times New Roman" panose="02020603050405020304" pitchFamily="18" charset="0"/>
              </a:endParaRPr>
            </a:p>
          </p:txBody>
        </p:sp>
        <p:sp>
          <p:nvSpPr>
            <p:cNvPr id="15" name="Oval 14">
              <a:extLst>
                <a:ext uri="{FF2B5EF4-FFF2-40B4-BE49-F238E27FC236}">
                  <a16:creationId xmlns:a16="http://schemas.microsoft.com/office/drawing/2014/main" id="{14F7D69F-1FCA-4F7C-9E8D-48F8D588E971}"/>
                </a:ext>
              </a:extLst>
            </p:cNvPr>
            <p:cNvSpPr/>
            <p:nvPr/>
          </p:nvSpPr>
          <p:spPr>
            <a:xfrm>
              <a:off x="4454460" y="3977855"/>
              <a:ext cx="145111" cy="13716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623B8E97-F82C-4702-8339-42570F7C3417}"/>
                </a:ext>
              </a:extLst>
            </p:cNvPr>
            <p:cNvSpPr/>
            <p:nvPr/>
          </p:nvSpPr>
          <p:spPr>
            <a:xfrm>
              <a:off x="4459831" y="4082064"/>
              <a:ext cx="145111" cy="13716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DAE1DD64-91B0-486A-B787-CF4FF7E2005F}"/>
                </a:ext>
              </a:extLst>
            </p:cNvPr>
            <p:cNvSpPr txBox="1"/>
            <p:nvPr/>
          </p:nvSpPr>
          <p:spPr>
            <a:xfrm>
              <a:off x="4423245" y="3893443"/>
              <a:ext cx="1024394" cy="276999"/>
            </a:xfrm>
            <a:prstGeom prst="rect">
              <a:avLst/>
            </a:prstGeom>
            <a:noFill/>
          </p:spPr>
          <p:txBody>
            <a:bodyPr wrap="square" rtlCol="0">
              <a:spAutoFit/>
            </a:bodyPr>
            <a:lstStyle/>
            <a:p>
              <a:pPr algn="ctr"/>
              <a:r>
                <a:rPr lang="en-GB" sz="1200" b="1" dirty="0" err="1">
                  <a:latin typeface="Times New Roman" panose="02020603050405020304" pitchFamily="18" charset="0"/>
                  <a:cs typeface="Times New Roman" panose="02020603050405020304" pitchFamily="18" charset="0"/>
                </a:rPr>
                <a:t>Valsgärde</a:t>
              </a:r>
              <a:endParaRPr lang="en-GB" sz="1200" b="1"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7CDEAFD5-95D8-4627-B039-0904DDE6FF55}"/>
                </a:ext>
              </a:extLst>
            </p:cNvPr>
            <p:cNvSpPr txBox="1"/>
            <p:nvPr/>
          </p:nvSpPr>
          <p:spPr>
            <a:xfrm>
              <a:off x="4034413" y="4154851"/>
              <a:ext cx="1413226" cy="276999"/>
            </a:xfrm>
            <a:prstGeom prst="rect">
              <a:avLst/>
            </a:prstGeom>
            <a:noFill/>
          </p:spPr>
          <p:txBody>
            <a:bodyPr wrap="square" rtlCol="0">
              <a:spAutoFit/>
            </a:bodyPr>
            <a:lstStyle/>
            <a:p>
              <a:r>
                <a:rPr lang="en-GB" sz="1200" b="1" dirty="0" err="1">
                  <a:latin typeface="Times New Roman" panose="02020603050405020304" pitchFamily="18" charset="0"/>
                  <a:cs typeface="Times New Roman" panose="02020603050405020304" pitchFamily="18" charset="0"/>
                </a:rPr>
                <a:t>Gamla</a:t>
              </a:r>
              <a:r>
                <a:rPr lang="en-GB" sz="1200" b="1" dirty="0">
                  <a:latin typeface="Times New Roman" panose="02020603050405020304" pitchFamily="18" charset="0"/>
                  <a:cs typeface="Times New Roman" panose="02020603050405020304" pitchFamily="18" charset="0"/>
                </a:rPr>
                <a:t>-Uppsala</a:t>
              </a:r>
            </a:p>
          </p:txBody>
        </p:sp>
        <p:sp>
          <p:nvSpPr>
            <p:cNvPr id="19" name="Oval 18">
              <a:extLst>
                <a:ext uri="{FF2B5EF4-FFF2-40B4-BE49-F238E27FC236}">
                  <a16:creationId xmlns:a16="http://schemas.microsoft.com/office/drawing/2014/main" id="{6285A9CF-67C5-4528-8FE4-C4F91C145B51}"/>
                </a:ext>
              </a:extLst>
            </p:cNvPr>
            <p:cNvSpPr/>
            <p:nvPr/>
          </p:nvSpPr>
          <p:spPr>
            <a:xfrm>
              <a:off x="3622783" y="5255742"/>
              <a:ext cx="145111" cy="13716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66BF4F4F-1EF3-4D0D-911B-803E969E2BFC}"/>
                </a:ext>
              </a:extLst>
            </p:cNvPr>
            <p:cNvSpPr txBox="1"/>
            <p:nvPr/>
          </p:nvSpPr>
          <p:spPr>
            <a:xfrm>
              <a:off x="3508337" y="5202024"/>
              <a:ext cx="1063818" cy="276999"/>
            </a:xfrm>
            <a:prstGeom prst="rect">
              <a:avLst/>
            </a:prstGeom>
            <a:noFill/>
          </p:spPr>
          <p:txBody>
            <a:bodyPr wrap="square" rtlCol="0">
              <a:spAutoFit/>
            </a:bodyPr>
            <a:lstStyle/>
            <a:p>
              <a:pPr algn="ctr"/>
              <a:r>
                <a:rPr lang="en-GB" sz="1200" b="1" dirty="0" err="1">
                  <a:latin typeface="Times New Roman" panose="02020603050405020304" pitchFamily="18" charset="0"/>
                  <a:cs typeface="Times New Roman" panose="02020603050405020304" pitchFamily="18" charset="0"/>
                </a:rPr>
                <a:t>Ladby</a:t>
              </a:r>
              <a:endParaRPr lang="en-GB" sz="1200" b="1" dirty="0">
                <a:latin typeface="Times New Roman" panose="02020603050405020304" pitchFamily="18" charset="0"/>
                <a:cs typeface="Times New Roman" panose="02020603050405020304" pitchFamily="18" charset="0"/>
              </a:endParaRPr>
            </a:p>
          </p:txBody>
        </p:sp>
        <p:sp>
          <p:nvSpPr>
            <p:cNvPr id="21" name="Oval 20">
              <a:extLst>
                <a:ext uri="{FF2B5EF4-FFF2-40B4-BE49-F238E27FC236}">
                  <a16:creationId xmlns:a16="http://schemas.microsoft.com/office/drawing/2014/main" id="{ABABBA53-AF63-4D54-B247-9163A41F1031}"/>
                </a:ext>
              </a:extLst>
            </p:cNvPr>
            <p:cNvSpPr/>
            <p:nvPr/>
          </p:nvSpPr>
          <p:spPr>
            <a:xfrm>
              <a:off x="3463745" y="5360181"/>
              <a:ext cx="145111" cy="13716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44EB8EF8-C1B2-4AEA-AA94-C2D4B0B36D0D}"/>
                </a:ext>
              </a:extLst>
            </p:cNvPr>
            <p:cNvSpPr txBox="1"/>
            <p:nvPr/>
          </p:nvSpPr>
          <p:spPr>
            <a:xfrm>
              <a:off x="2923620" y="5425750"/>
              <a:ext cx="1169433" cy="276999"/>
            </a:xfrm>
            <a:prstGeom prst="rect">
              <a:avLst/>
            </a:prstGeom>
            <a:noFill/>
          </p:spPr>
          <p:txBody>
            <a:bodyPr wrap="square" rtlCol="0">
              <a:spAutoFit/>
            </a:bodyPr>
            <a:lstStyle/>
            <a:p>
              <a:pPr algn="ctr"/>
              <a:r>
                <a:rPr lang="en-GB" sz="1200" b="1" dirty="0" err="1">
                  <a:latin typeface="Times New Roman" panose="02020603050405020304" pitchFamily="18" charset="0"/>
                  <a:cs typeface="Times New Roman" panose="02020603050405020304" pitchFamily="18" charset="0"/>
                </a:rPr>
                <a:t>Nydam</a:t>
              </a:r>
              <a:endParaRPr lang="en-GB" sz="1200" b="1" dirty="0">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5B819B60-86D4-47B4-96F7-70B8FA666091}"/>
                </a:ext>
              </a:extLst>
            </p:cNvPr>
            <p:cNvSpPr txBox="1"/>
            <p:nvPr/>
          </p:nvSpPr>
          <p:spPr>
            <a:xfrm>
              <a:off x="6583322" y="1155441"/>
              <a:ext cx="5432720" cy="4708981"/>
            </a:xfrm>
            <a:prstGeom prst="rect">
              <a:avLst/>
            </a:prstGeom>
            <a:noFill/>
          </p:spPr>
          <p:txBody>
            <a:bodyPr wrap="square" rtlCol="0">
              <a:spAutoFit/>
            </a:bodyPr>
            <a:lstStyle/>
            <a:p>
              <a:r>
                <a:rPr lang="en-GB" sz="2000" b="1" u="sng" dirty="0">
                  <a:latin typeface="Times New Roman" panose="02020603050405020304" pitchFamily="18" charset="0"/>
                  <a:cs typeface="Times New Roman" panose="02020603050405020304" pitchFamily="18" charset="0"/>
                </a:rPr>
                <a:t>Sites to address:</a:t>
              </a:r>
            </a:p>
            <a:p>
              <a:pPr marL="285750" indent="-285750">
                <a:buFont typeface="Wingdings" panose="05000000000000000000" pitchFamily="2" charset="2"/>
                <a:buChar char="Ø"/>
              </a:pPr>
              <a:r>
                <a:rPr lang="en-GB" sz="2000" b="1" dirty="0">
                  <a:latin typeface="Times New Roman" panose="02020603050405020304" pitchFamily="18" charset="0"/>
                  <a:cs typeface="Times New Roman" panose="02020603050405020304" pitchFamily="18" charset="0"/>
                </a:rPr>
                <a:t>Sutton </a:t>
              </a:r>
              <a:r>
                <a:rPr lang="en-GB" sz="2000" b="1" dirty="0" err="1">
                  <a:latin typeface="Times New Roman" panose="02020603050405020304" pitchFamily="18" charset="0"/>
                  <a:cs typeface="Times New Roman" panose="02020603050405020304" pitchFamily="18" charset="0"/>
                </a:rPr>
                <a:t>Hoo</a:t>
              </a:r>
              <a:r>
                <a:rPr lang="en-GB" sz="2000" b="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2 Ship-burials (with materials of elite value and treasures from across Europe; cremations; inhumations; 6</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-7</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centuries</a:t>
              </a:r>
              <a:br>
                <a:rPr lang="en-GB" sz="2000" dirty="0">
                  <a:latin typeface="Times New Roman" panose="02020603050405020304" pitchFamily="18" charset="0"/>
                  <a:cs typeface="Times New Roman" panose="02020603050405020304" pitchFamily="18" charset="0"/>
                </a:rPr>
              </a:br>
              <a:endParaRPr lang="en-GB"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2000" b="1" dirty="0" err="1">
                  <a:latin typeface="Times New Roman" panose="02020603050405020304" pitchFamily="18" charset="0"/>
                  <a:cs typeface="Times New Roman" panose="02020603050405020304" pitchFamily="18" charset="0"/>
                </a:rPr>
                <a:t>Vendel</a:t>
              </a:r>
              <a:r>
                <a:rPr lang="en-GB" sz="2000" b="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Ship-burial; findings (Helmets, shields, bridle-mounts…) resemble those of Sutton </a:t>
              </a:r>
              <a:r>
                <a:rPr lang="en-GB" sz="2000" dirty="0" err="1">
                  <a:latin typeface="Times New Roman" panose="02020603050405020304" pitchFamily="18" charset="0"/>
                  <a:cs typeface="Times New Roman" panose="02020603050405020304" pitchFamily="18" charset="0"/>
                </a:rPr>
                <a:t>Hoo</a:t>
              </a:r>
              <a:r>
                <a:rPr lang="en-GB" sz="2000" dirty="0">
                  <a:latin typeface="Times New Roman" panose="02020603050405020304" pitchFamily="18" charset="0"/>
                  <a:cs typeface="Times New Roman" panose="02020603050405020304" pitchFamily="18" charset="0"/>
                </a:rPr>
                <a:t>; 6</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-8</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centuries</a:t>
              </a:r>
              <a:br>
                <a:rPr lang="en-GB" sz="2000" dirty="0">
                  <a:latin typeface="Times New Roman" panose="02020603050405020304" pitchFamily="18" charset="0"/>
                  <a:cs typeface="Times New Roman" panose="02020603050405020304" pitchFamily="18" charset="0"/>
                </a:rPr>
              </a:br>
              <a:endParaRPr lang="en-GB"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2000" b="1" dirty="0" err="1">
                  <a:latin typeface="Times New Roman" panose="02020603050405020304" pitchFamily="18" charset="0"/>
                  <a:cs typeface="Times New Roman" panose="02020603050405020304" pitchFamily="18" charset="0"/>
                </a:rPr>
                <a:t>Valsgärde</a:t>
              </a:r>
              <a:r>
                <a:rPr lang="en-GB" sz="2000" b="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Ship-burial; princely graves resembling those at Sutton </a:t>
              </a:r>
              <a:r>
                <a:rPr lang="en-GB" sz="2000" dirty="0" err="1">
                  <a:latin typeface="Times New Roman" panose="02020603050405020304" pitchFamily="18" charset="0"/>
                  <a:cs typeface="Times New Roman" panose="02020603050405020304" pitchFamily="18" charset="0"/>
                </a:rPr>
                <a:t>Hoo</a:t>
              </a:r>
              <a:r>
                <a:rPr lang="en-GB" sz="2000" dirty="0">
                  <a:latin typeface="Times New Roman" panose="02020603050405020304" pitchFamily="18" charset="0"/>
                  <a:cs typeface="Times New Roman" panose="02020603050405020304" pitchFamily="18" charset="0"/>
                </a:rPr>
                <a:t>; 6</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century</a:t>
              </a:r>
              <a:br>
                <a:rPr lang="en-GB" sz="2000" dirty="0">
                  <a:latin typeface="Times New Roman" panose="02020603050405020304" pitchFamily="18" charset="0"/>
                  <a:cs typeface="Times New Roman" panose="02020603050405020304" pitchFamily="18" charset="0"/>
                </a:rPr>
              </a:br>
              <a:endParaRPr lang="en-GB"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2000" b="1" dirty="0" err="1">
                  <a:latin typeface="Times New Roman" panose="02020603050405020304" pitchFamily="18" charset="0"/>
                  <a:cs typeface="Times New Roman" panose="02020603050405020304" pitchFamily="18" charset="0"/>
                </a:rPr>
                <a:t>Gamla</a:t>
              </a:r>
              <a:r>
                <a:rPr lang="en-GB" sz="2000" b="1" dirty="0">
                  <a:latin typeface="Times New Roman" panose="02020603050405020304" pitchFamily="18" charset="0"/>
                  <a:cs typeface="Times New Roman" panose="02020603050405020304" pitchFamily="18" charset="0"/>
                </a:rPr>
                <a:t>-Uppsala: </a:t>
              </a:r>
              <a:r>
                <a:rPr lang="en-GB" sz="2000" dirty="0">
                  <a:latin typeface="Times New Roman" panose="02020603050405020304" pitchFamily="18" charset="0"/>
                  <a:cs typeface="Times New Roman" panose="02020603050405020304" pitchFamily="18" charset="0"/>
                </a:rPr>
                <a:t>Centre of the old Swedish kings (Svealand); 3 Royal Mounds (6</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century; </a:t>
              </a:r>
              <a:r>
                <a:rPr lang="en-GB" sz="2000" dirty="0" err="1">
                  <a:latin typeface="Times New Roman" panose="02020603050405020304" pitchFamily="18" charset="0"/>
                  <a:cs typeface="Times New Roman" panose="02020603050405020304" pitchFamily="18" charset="0"/>
                </a:rPr>
                <a:t>Yngling</a:t>
              </a:r>
              <a:r>
                <a:rPr lang="en-GB" sz="2000" dirty="0">
                  <a:latin typeface="Times New Roman" panose="02020603050405020304" pitchFamily="18" charset="0"/>
                  <a:cs typeface="Times New Roman" panose="02020603050405020304" pitchFamily="18" charset="0"/>
                </a:rPr>
                <a:t> dynasty?) and up to 2-3,000 barrows</a:t>
              </a:r>
            </a:p>
          </p:txBody>
        </p:sp>
        <p:sp>
          <p:nvSpPr>
            <p:cNvPr id="3" name="TextBox 2">
              <a:extLst>
                <a:ext uri="{FF2B5EF4-FFF2-40B4-BE49-F238E27FC236}">
                  <a16:creationId xmlns:a16="http://schemas.microsoft.com/office/drawing/2014/main" id="{6BBA1316-20BB-4D7D-8241-EC8AD958044F}"/>
                </a:ext>
              </a:extLst>
            </p:cNvPr>
            <p:cNvSpPr txBox="1"/>
            <p:nvPr/>
          </p:nvSpPr>
          <p:spPr>
            <a:xfrm>
              <a:off x="148237" y="6345311"/>
              <a:ext cx="7871481" cy="307777"/>
            </a:xfrm>
            <a:prstGeom prst="rect">
              <a:avLst/>
            </a:prstGeom>
            <a:noFill/>
          </p:spPr>
          <p:txBody>
            <a:bodyPr wrap="square" rtlCol="0">
              <a:spAutoFit/>
            </a:bodyPr>
            <a:lstStyle/>
            <a:p>
              <a:pPr algn="just"/>
              <a:r>
                <a:rPr lang="en-GB" sz="1400" dirty="0">
                  <a:latin typeface="Times New Roman" panose="02020603050405020304" pitchFamily="18" charset="0"/>
                  <a:cs typeface="Times New Roman" panose="02020603050405020304" pitchFamily="18" charset="0"/>
                </a:rPr>
                <a:t>https://upload.wikimedia.org/wikipedia/commons/thumb/d/db/Scandinavia.png/552px-Scandinavia.png</a:t>
              </a:r>
            </a:p>
          </p:txBody>
        </p:sp>
      </p:grpSp>
    </p:spTree>
    <p:extLst>
      <p:ext uri="{BB962C8B-B14F-4D97-AF65-F5344CB8AC3E}">
        <p14:creationId xmlns:p14="http://schemas.microsoft.com/office/powerpoint/2010/main" val="513211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62D26A-2D71-482E-884D-02459E1F0939}"/>
              </a:ext>
            </a:extLst>
          </p:cNvPr>
          <p:cNvSpPr/>
          <p:nvPr/>
        </p:nvSpPr>
        <p:spPr>
          <a:xfrm>
            <a:off x="0" y="-17245"/>
            <a:ext cx="12192000" cy="769441"/>
          </a:xfrm>
          <a:prstGeom prst="rect">
            <a:avLst/>
          </a:prstGeom>
          <a:noFill/>
        </p:spPr>
        <p:txBody>
          <a:bodyPr wrap="square" lIns="91440" tIns="45720" rIns="91440" bIns="45720">
            <a:spAutoFit/>
          </a:bodyPr>
          <a:lstStyle/>
          <a:p>
            <a:pPr algn="ctr"/>
            <a:r>
              <a:rPr lang="en-US" sz="4400" b="0" cap="none" spc="0" dirty="0">
                <a:ln w="0"/>
                <a:solidFill>
                  <a:schemeClr val="tx1"/>
                </a:solidFill>
                <a:effectLst>
                  <a:outerShdw blurRad="38100" dist="19050" dir="2700000" algn="tl" rotWithShape="0">
                    <a:schemeClr val="dk1">
                      <a:alpha val="40000"/>
                    </a:schemeClr>
                  </a:outerShdw>
                </a:effectLst>
              </a:rPr>
              <a:t>The Poetry: </a:t>
            </a:r>
            <a:r>
              <a:rPr lang="en-US" sz="4400" dirty="0">
                <a:ln w="0"/>
                <a:effectLst>
                  <a:outerShdw blurRad="38100" dist="19050" dir="2700000" algn="tl" rotWithShape="0">
                    <a:schemeClr val="dk1">
                      <a:alpha val="40000"/>
                    </a:schemeClr>
                  </a:outerShdw>
                </a:effectLst>
              </a:rPr>
              <a:t>Sutton </a:t>
            </a:r>
            <a:r>
              <a:rPr lang="en-US" sz="4400" dirty="0" err="1">
                <a:ln w="0"/>
                <a:effectLst>
                  <a:outerShdw blurRad="38100" dist="19050" dir="2700000" algn="tl" rotWithShape="0">
                    <a:schemeClr val="dk1">
                      <a:alpha val="40000"/>
                    </a:schemeClr>
                  </a:outerShdw>
                </a:effectLst>
              </a:rPr>
              <a:t>Hoo</a:t>
            </a:r>
            <a:r>
              <a:rPr lang="en-US" sz="4400" dirty="0">
                <a:ln w="0"/>
                <a:effectLst>
                  <a:outerShdw blurRad="38100" dist="19050" dir="2700000" algn="tl" rotWithShape="0">
                    <a:schemeClr val="dk1">
                      <a:alpha val="40000"/>
                    </a:schemeClr>
                  </a:outerShdw>
                </a:effectLst>
              </a:rPr>
              <a:t> in Relation to </a:t>
            </a:r>
            <a:r>
              <a:rPr lang="en-US" sz="4400" i="1" dirty="0">
                <a:ln w="0"/>
                <a:effectLst>
                  <a:outerShdw blurRad="38100" dist="19050" dir="2700000" algn="tl" rotWithShape="0">
                    <a:schemeClr val="dk1">
                      <a:alpha val="40000"/>
                    </a:schemeClr>
                  </a:outerShdw>
                </a:effectLst>
              </a:rPr>
              <a:t>Beowulf</a:t>
            </a:r>
            <a:endParaRPr lang="en-US" sz="4400" b="0" cap="none" spc="0" dirty="0">
              <a:ln w="0"/>
              <a:solidFill>
                <a:schemeClr val="tx1"/>
              </a:solidFill>
              <a:effectLst>
                <a:outerShdw blurRad="38100" dist="19050" dir="2700000" algn="tl" rotWithShape="0">
                  <a:schemeClr val="dk1">
                    <a:alpha val="40000"/>
                  </a:schemeClr>
                </a:outerShdw>
              </a:effectLst>
            </a:endParaRPr>
          </a:p>
        </p:txBody>
      </p:sp>
      <p:sp>
        <p:nvSpPr>
          <p:cNvPr id="3" name="TextBox 2">
            <a:extLst>
              <a:ext uri="{FF2B5EF4-FFF2-40B4-BE49-F238E27FC236}">
                <a16:creationId xmlns:a16="http://schemas.microsoft.com/office/drawing/2014/main" id="{F8FFB03B-EC33-4AC5-914A-082AB5C63C0C}"/>
              </a:ext>
            </a:extLst>
          </p:cNvPr>
          <p:cNvSpPr txBox="1"/>
          <p:nvPr/>
        </p:nvSpPr>
        <p:spPr>
          <a:xfrm>
            <a:off x="4867836" y="856357"/>
            <a:ext cx="7114898" cy="5632311"/>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Why </a:t>
            </a:r>
            <a:r>
              <a:rPr lang="en-GB" sz="2400" i="1" dirty="0">
                <a:latin typeface="Times New Roman" panose="02020603050405020304" pitchFamily="18" charset="0"/>
                <a:cs typeface="Times New Roman" panose="02020603050405020304" pitchFamily="18" charset="0"/>
              </a:rPr>
              <a:t>Beowulf</a:t>
            </a:r>
            <a:r>
              <a:rPr lang="en-GB" sz="2400" dirty="0">
                <a:latin typeface="Times New Roman" panose="02020603050405020304" pitchFamily="18" charset="0"/>
                <a:cs typeface="Times New Roman" panose="02020603050405020304" pitchFamily="18" charset="0"/>
              </a:rPr>
              <a:t>? Why the need to use narrative poetry in a historical thesis?</a:t>
            </a:r>
          </a:p>
          <a:p>
            <a:pPr marL="742950" lvl="1"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Shows awareness of Nordic/Germanic genealogy</a:t>
            </a:r>
            <a:br>
              <a:rPr lang="en-GB" sz="2400" dirty="0">
                <a:latin typeface="Times New Roman" panose="02020603050405020304" pitchFamily="18" charset="0"/>
                <a:cs typeface="Times New Roman" panose="02020603050405020304" pitchFamily="18" charset="0"/>
              </a:rPr>
            </a:br>
            <a:endParaRPr lang="en-GB" sz="2400" dirty="0">
              <a:latin typeface="Times New Roman" panose="02020603050405020304" pitchFamily="18" charset="0"/>
              <a:cs typeface="Times New Roman" panose="02020603050405020304" pitchFamily="18" charset="0"/>
            </a:endParaRPr>
          </a:p>
          <a:p>
            <a:pPr marL="742950" lvl="1"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Factual significance based on description of funerary practices resembling ship-burials (e.g. </a:t>
            </a:r>
            <a:r>
              <a:rPr lang="en-GB" sz="2400" dirty="0" err="1">
                <a:latin typeface="Times New Roman" panose="02020603050405020304" pitchFamily="18" charset="0"/>
                <a:cs typeface="Times New Roman" panose="02020603050405020304" pitchFamily="18" charset="0"/>
              </a:rPr>
              <a:t>Scyld</a:t>
            </a:r>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Scefing</a:t>
            </a:r>
            <a:r>
              <a:rPr lang="en-GB" sz="2400" dirty="0">
                <a:latin typeface="Times New Roman" panose="02020603050405020304" pitchFamily="18" charset="0"/>
                <a:cs typeface="Times New Roman" panose="02020603050405020304" pitchFamily="18" charset="0"/>
              </a:rPr>
              <a:t> and Beowulf himself) -&gt; British and Scandinavian parallels (Hills, 1996: 291-310)</a:t>
            </a:r>
            <a:br>
              <a:rPr lang="en-GB" sz="2400" dirty="0">
                <a:latin typeface="Times New Roman" panose="02020603050405020304" pitchFamily="18" charset="0"/>
                <a:cs typeface="Times New Roman" panose="02020603050405020304" pitchFamily="18" charset="0"/>
              </a:rPr>
            </a:br>
            <a:endParaRPr lang="en-GB" sz="2400" dirty="0">
              <a:latin typeface="Times New Roman" panose="02020603050405020304" pitchFamily="18" charset="0"/>
              <a:cs typeface="Times New Roman" panose="02020603050405020304" pitchFamily="18" charset="0"/>
            </a:endParaRPr>
          </a:p>
          <a:p>
            <a:pPr marL="742950" lvl="1"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Archaeological indications that East Anglia had stronger Nordic affinities than any other early English kingdom</a:t>
            </a:r>
            <a:br>
              <a:rPr lang="en-GB" sz="2400" dirty="0">
                <a:latin typeface="Times New Roman" panose="02020603050405020304" pitchFamily="18" charset="0"/>
                <a:cs typeface="Times New Roman" panose="02020603050405020304" pitchFamily="18" charset="0"/>
              </a:rPr>
            </a:br>
            <a:endParaRPr lang="en-GB" sz="2400" dirty="0">
              <a:latin typeface="Times New Roman" panose="02020603050405020304" pitchFamily="18" charset="0"/>
              <a:cs typeface="Times New Roman" panose="02020603050405020304" pitchFamily="18" charset="0"/>
            </a:endParaRPr>
          </a:p>
          <a:p>
            <a:pPr marL="742950" lvl="1"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Newton (1993): Argument for </a:t>
            </a:r>
            <a:r>
              <a:rPr lang="en-GB" sz="2400" i="1" dirty="0">
                <a:latin typeface="Times New Roman" panose="02020603050405020304" pitchFamily="18" charset="0"/>
                <a:cs typeface="Times New Roman" panose="02020603050405020304" pitchFamily="18" charset="0"/>
              </a:rPr>
              <a:t>Beowulf </a:t>
            </a:r>
            <a:r>
              <a:rPr lang="en-GB" sz="2400" dirty="0">
                <a:latin typeface="Times New Roman" panose="02020603050405020304" pitchFamily="18" charset="0"/>
                <a:cs typeface="Times New Roman" panose="02020603050405020304" pitchFamily="18" charset="0"/>
              </a:rPr>
              <a:t>and Sutton </a:t>
            </a:r>
            <a:r>
              <a:rPr lang="en-GB" sz="2400" dirty="0" err="1">
                <a:latin typeface="Times New Roman" panose="02020603050405020304" pitchFamily="18" charset="0"/>
                <a:cs typeface="Times New Roman" panose="02020603050405020304" pitchFamily="18" charset="0"/>
              </a:rPr>
              <a:t>Hoo</a:t>
            </a:r>
            <a:r>
              <a:rPr lang="en-GB" sz="2400" dirty="0">
                <a:latin typeface="Times New Roman" panose="02020603050405020304" pitchFamily="18" charset="0"/>
                <a:cs typeface="Times New Roman" panose="02020603050405020304" pitchFamily="18" charset="0"/>
              </a:rPr>
              <a:t> being reflections of the same society</a:t>
            </a:r>
          </a:p>
        </p:txBody>
      </p:sp>
      <p:pic>
        <p:nvPicPr>
          <p:cNvPr id="5" name="Picture 4">
            <a:extLst>
              <a:ext uri="{FF2B5EF4-FFF2-40B4-BE49-F238E27FC236}">
                <a16:creationId xmlns:a16="http://schemas.microsoft.com/office/drawing/2014/main" id="{75B984FD-7C01-418F-8855-D471E9A6E9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9306" y="1607744"/>
            <a:ext cx="3555094" cy="4740125"/>
          </a:xfrm>
          <a:prstGeom prst="rect">
            <a:avLst/>
          </a:prstGeom>
        </p:spPr>
      </p:pic>
    </p:spTree>
    <p:extLst>
      <p:ext uri="{BB962C8B-B14F-4D97-AF65-F5344CB8AC3E}">
        <p14:creationId xmlns:p14="http://schemas.microsoft.com/office/powerpoint/2010/main" val="647128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257708-3BB0-40C4-9769-A2A1DA9E0A22}"/>
              </a:ext>
            </a:extLst>
          </p:cNvPr>
          <p:cNvSpPr/>
          <p:nvPr/>
        </p:nvSpPr>
        <p:spPr>
          <a:xfrm>
            <a:off x="4255464" y="143453"/>
            <a:ext cx="3681072"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Bibliography</a:t>
            </a:r>
          </a:p>
        </p:txBody>
      </p:sp>
      <p:sp>
        <p:nvSpPr>
          <p:cNvPr id="3" name="TextBox 2">
            <a:extLst>
              <a:ext uri="{FF2B5EF4-FFF2-40B4-BE49-F238E27FC236}">
                <a16:creationId xmlns:a16="http://schemas.microsoft.com/office/drawing/2014/main" id="{346AE330-8BC1-4382-983C-DB7428D666E5}"/>
              </a:ext>
            </a:extLst>
          </p:cNvPr>
          <p:cNvSpPr txBox="1"/>
          <p:nvPr/>
        </p:nvSpPr>
        <p:spPr>
          <a:xfrm>
            <a:off x="487680" y="1402063"/>
            <a:ext cx="10945906" cy="4708981"/>
          </a:xfrm>
          <a:prstGeom prst="rect">
            <a:avLst/>
          </a:prstGeom>
          <a:noFill/>
        </p:spPr>
        <p:txBody>
          <a:bodyPr wrap="square" rtlCol="0">
            <a:spAutoFit/>
          </a:bodyPr>
          <a:lstStyle/>
          <a:p>
            <a:pPr marL="285750" indent="-285750" algn="just">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Bruce-Mitford, R.L.S. 1968. </a:t>
            </a:r>
            <a:r>
              <a:rPr lang="en-GB" sz="2000" i="1" dirty="0">
                <a:latin typeface="Times New Roman" panose="02020603050405020304" pitchFamily="18" charset="0"/>
                <a:cs typeface="Times New Roman" panose="02020603050405020304" pitchFamily="18" charset="0"/>
              </a:rPr>
              <a:t>The Sutton </a:t>
            </a:r>
            <a:r>
              <a:rPr lang="en-GB" sz="2000" i="1" dirty="0" err="1">
                <a:latin typeface="Times New Roman" panose="02020603050405020304" pitchFamily="18" charset="0"/>
                <a:cs typeface="Times New Roman" panose="02020603050405020304" pitchFamily="18" charset="0"/>
              </a:rPr>
              <a:t>Hoo</a:t>
            </a:r>
            <a:r>
              <a:rPr lang="en-GB" sz="2000" i="1" dirty="0">
                <a:latin typeface="Times New Roman" panose="02020603050405020304" pitchFamily="18" charset="0"/>
                <a:cs typeface="Times New Roman" panose="02020603050405020304" pitchFamily="18" charset="0"/>
              </a:rPr>
              <a:t> ship-burial: A Handbook. </a:t>
            </a:r>
            <a:r>
              <a:rPr lang="en-GB" sz="2000" dirty="0">
                <a:latin typeface="Times New Roman" panose="02020603050405020304" pitchFamily="18" charset="0"/>
                <a:cs typeface="Times New Roman" panose="02020603050405020304" pitchFamily="18" charset="0"/>
              </a:rPr>
              <a:t>The Trustees of the British Museum: London.</a:t>
            </a:r>
          </a:p>
          <a:p>
            <a:pPr marL="285750" indent="-285750" algn="just">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Bruce-Mitford, R.L.S. 1975. </a:t>
            </a:r>
            <a:r>
              <a:rPr lang="en-GB" sz="2000" i="1" dirty="0">
                <a:latin typeface="Times New Roman" panose="02020603050405020304" pitchFamily="18" charset="0"/>
                <a:cs typeface="Times New Roman" panose="02020603050405020304" pitchFamily="18" charset="0"/>
              </a:rPr>
              <a:t>The Sutton </a:t>
            </a:r>
            <a:r>
              <a:rPr lang="en-GB" sz="2000" i="1" dirty="0" err="1">
                <a:latin typeface="Times New Roman" panose="02020603050405020304" pitchFamily="18" charset="0"/>
                <a:cs typeface="Times New Roman" panose="02020603050405020304" pitchFamily="18" charset="0"/>
              </a:rPr>
              <a:t>Hoo</a:t>
            </a:r>
            <a:r>
              <a:rPr lang="en-GB" sz="2000" i="1" dirty="0">
                <a:latin typeface="Times New Roman" panose="02020603050405020304" pitchFamily="18" charset="0"/>
                <a:cs typeface="Times New Roman" panose="02020603050405020304" pitchFamily="18" charset="0"/>
              </a:rPr>
              <a:t> ship-burial. </a:t>
            </a:r>
            <a:r>
              <a:rPr lang="en-GB" sz="2000" dirty="0">
                <a:latin typeface="Times New Roman" panose="02020603050405020304" pitchFamily="18" charset="0"/>
                <a:cs typeface="Times New Roman" panose="02020603050405020304" pitchFamily="18" charset="0"/>
              </a:rPr>
              <a:t>British Museum Publications: London.</a:t>
            </a:r>
          </a:p>
          <a:p>
            <a:pPr marL="285750" indent="-285750" algn="just">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Carver, M. 1998. </a:t>
            </a:r>
            <a:r>
              <a:rPr lang="en-GB" sz="2000" i="1" dirty="0">
                <a:latin typeface="Times New Roman" panose="02020603050405020304" pitchFamily="18" charset="0"/>
                <a:cs typeface="Times New Roman" panose="02020603050405020304" pitchFamily="18" charset="0"/>
              </a:rPr>
              <a:t>Sutton </a:t>
            </a:r>
            <a:r>
              <a:rPr lang="en-GB" sz="2000" i="1" dirty="0" err="1">
                <a:latin typeface="Times New Roman" panose="02020603050405020304" pitchFamily="18" charset="0"/>
                <a:cs typeface="Times New Roman" panose="02020603050405020304" pitchFamily="18" charset="0"/>
              </a:rPr>
              <a:t>Hoo</a:t>
            </a:r>
            <a:r>
              <a:rPr lang="en-GB" sz="2000" i="1" dirty="0">
                <a:latin typeface="Times New Roman" panose="02020603050405020304" pitchFamily="18" charset="0"/>
                <a:cs typeface="Times New Roman" panose="02020603050405020304" pitchFamily="18" charset="0"/>
              </a:rPr>
              <a:t>: Burial Ground of Kings? </a:t>
            </a:r>
            <a:r>
              <a:rPr lang="en-GB" sz="2000" dirty="0">
                <a:latin typeface="Times New Roman" panose="02020603050405020304" pitchFamily="18" charset="0"/>
                <a:cs typeface="Times New Roman" panose="02020603050405020304" pitchFamily="18" charset="0"/>
              </a:rPr>
              <a:t>British Museum Press: London.</a:t>
            </a:r>
          </a:p>
          <a:p>
            <a:pPr marL="285750" indent="-285750" algn="just">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Carver, M. (ed.). 1999. </a:t>
            </a:r>
            <a:r>
              <a:rPr lang="en-GB" sz="2000" i="1" dirty="0">
                <a:latin typeface="Times New Roman" panose="02020603050405020304" pitchFamily="18" charset="0"/>
                <a:cs typeface="Times New Roman" panose="02020603050405020304" pitchFamily="18" charset="0"/>
              </a:rPr>
              <a:t>The Age of Sutton </a:t>
            </a:r>
            <a:r>
              <a:rPr lang="en-GB" sz="2000" i="1" dirty="0" err="1">
                <a:latin typeface="Times New Roman" panose="02020603050405020304" pitchFamily="18" charset="0"/>
                <a:cs typeface="Times New Roman" panose="02020603050405020304" pitchFamily="18" charset="0"/>
              </a:rPr>
              <a:t>Hoo</a:t>
            </a:r>
            <a:r>
              <a:rPr lang="en-GB" sz="2000" i="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The </a:t>
            </a:r>
            <a:r>
              <a:rPr lang="en-GB" sz="2000" dirty="0" err="1">
                <a:latin typeface="Times New Roman" panose="02020603050405020304" pitchFamily="18" charset="0"/>
                <a:cs typeface="Times New Roman" panose="02020603050405020304" pitchFamily="18" charset="0"/>
              </a:rPr>
              <a:t>Boydell</a:t>
            </a:r>
            <a:r>
              <a:rPr lang="en-GB" sz="2000" dirty="0">
                <a:latin typeface="Times New Roman" panose="02020603050405020304" pitchFamily="18" charset="0"/>
                <a:cs typeface="Times New Roman" panose="02020603050405020304" pitchFamily="18" charset="0"/>
              </a:rPr>
              <a:t> Press: Woodbridge.</a:t>
            </a:r>
          </a:p>
          <a:p>
            <a:pPr marL="285750" indent="-285750" algn="just">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Carver, M. 2005. </a:t>
            </a:r>
            <a:r>
              <a:rPr lang="en-GB" sz="2000" i="1" dirty="0">
                <a:latin typeface="Times New Roman" panose="02020603050405020304" pitchFamily="18" charset="0"/>
                <a:cs typeface="Times New Roman" panose="02020603050405020304" pitchFamily="18" charset="0"/>
              </a:rPr>
              <a:t>Sutton </a:t>
            </a:r>
            <a:r>
              <a:rPr lang="en-GB" sz="2000" i="1" dirty="0" err="1">
                <a:latin typeface="Times New Roman" panose="02020603050405020304" pitchFamily="18" charset="0"/>
                <a:cs typeface="Times New Roman" panose="02020603050405020304" pitchFamily="18" charset="0"/>
              </a:rPr>
              <a:t>Hoo</a:t>
            </a:r>
            <a:r>
              <a:rPr lang="en-GB" sz="2000" i="1" dirty="0">
                <a:latin typeface="Times New Roman" panose="02020603050405020304" pitchFamily="18" charset="0"/>
                <a:cs typeface="Times New Roman" panose="02020603050405020304" pitchFamily="18" charset="0"/>
              </a:rPr>
              <a:t>: A seventh-century burial ground and its context. </a:t>
            </a:r>
            <a:r>
              <a:rPr lang="en-GB" sz="2000" dirty="0">
                <a:latin typeface="Times New Roman" panose="02020603050405020304" pitchFamily="18" charset="0"/>
                <a:cs typeface="Times New Roman" panose="02020603050405020304" pitchFamily="18" charset="0"/>
              </a:rPr>
              <a:t>The Trustees of the British Museum and the Society of Antiquaries of London: London.</a:t>
            </a:r>
          </a:p>
          <a:p>
            <a:pPr marL="285750" indent="-285750" algn="just">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Carver, M. 2017. </a:t>
            </a:r>
            <a:r>
              <a:rPr lang="en-GB" sz="2000" i="1" dirty="0">
                <a:latin typeface="Times New Roman" panose="02020603050405020304" pitchFamily="18" charset="0"/>
                <a:cs typeface="Times New Roman" panose="02020603050405020304" pitchFamily="18" charset="0"/>
              </a:rPr>
              <a:t>The Sutton </a:t>
            </a:r>
            <a:r>
              <a:rPr lang="en-GB" sz="2000" i="1" dirty="0" err="1">
                <a:latin typeface="Times New Roman" panose="02020603050405020304" pitchFamily="18" charset="0"/>
                <a:cs typeface="Times New Roman" panose="02020603050405020304" pitchFamily="18" charset="0"/>
              </a:rPr>
              <a:t>Hoo</a:t>
            </a:r>
            <a:r>
              <a:rPr lang="en-GB" sz="2000" i="1" dirty="0">
                <a:latin typeface="Times New Roman" panose="02020603050405020304" pitchFamily="18" charset="0"/>
                <a:cs typeface="Times New Roman" panose="02020603050405020304" pitchFamily="18" charset="0"/>
              </a:rPr>
              <a:t> Story: Encounters with Early England. </a:t>
            </a:r>
            <a:r>
              <a:rPr lang="en-GB" sz="2000" dirty="0">
                <a:latin typeface="Times New Roman" panose="02020603050405020304" pitchFamily="18" charset="0"/>
                <a:cs typeface="Times New Roman" panose="02020603050405020304" pitchFamily="18" charset="0"/>
              </a:rPr>
              <a:t>The Boydell Press: Woodbridge.</a:t>
            </a:r>
          </a:p>
          <a:p>
            <a:pPr marL="285750" indent="-285750" algn="just">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Hills, C.M. ‘Beowulf and Archaeology’ in Bjork, R.E. &amp; Niles, J.D. (</a:t>
            </a:r>
            <a:r>
              <a:rPr lang="en-GB" sz="2000" dirty="0" err="1">
                <a:latin typeface="Times New Roman" panose="02020603050405020304" pitchFamily="18" charset="0"/>
                <a:cs typeface="Times New Roman" panose="02020603050405020304" pitchFamily="18" charset="0"/>
              </a:rPr>
              <a:t>eds</a:t>
            </a:r>
            <a:r>
              <a:rPr lang="en-GB" sz="2000" dirty="0">
                <a:latin typeface="Times New Roman" panose="02020603050405020304" pitchFamily="18" charset="0"/>
                <a:cs typeface="Times New Roman" panose="02020603050405020304" pitchFamily="18" charset="0"/>
              </a:rPr>
              <a:t>), 1996. </a:t>
            </a:r>
            <a:r>
              <a:rPr lang="en-GB" sz="2000" i="1" dirty="0">
                <a:latin typeface="Times New Roman" panose="02020603050405020304" pitchFamily="18" charset="0"/>
                <a:cs typeface="Times New Roman" panose="02020603050405020304" pitchFamily="18" charset="0"/>
              </a:rPr>
              <a:t>A Beowulf Handbook. </a:t>
            </a:r>
            <a:r>
              <a:rPr lang="en-GB" sz="2000" dirty="0">
                <a:latin typeface="Times New Roman" panose="02020603050405020304" pitchFamily="18" charset="0"/>
                <a:cs typeface="Times New Roman" panose="02020603050405020304" pitchFamily="18" charset="0"/>
              </a:rPr>
              <a:t>University of Exeter Press: Exeter, pp. 291-310.</a:t>
            </a:r>
          </a:p>
          <a:p>
            <a:pPr marL="285750" indent="-285750" algn="just">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Meaney, A. 1964. </a:t>
            </a:r>
            <a:r>
              <a:rPr lang="en-GB" sz="2000" i="1" dirty="0">
                <a:latin typeface="Times New Roman" panose="02020603050405020304" pitchFamily="18" charset="0"/>
                <a:cs typeface="Times New Roman" panose="02020603050405020304" pitchFamily="18" charset="0"/>
              </a:rPr>
              <a:t>A Gazetteer of Early Anglo-Saxon Burial Rites. </a:t>
            </a:r>
            <a:r>
              <a:rPr lang="en-GB" sz="2000" dirty="0">
                <a:latin typeface="Times New Roman" panose="02020603050405020304" pitchFamily="18" charset="0"/>
                <a:cs typeface="Times New Roman" panose="02020603050405020304" pitchFamily="18" charset="0"/>
              </a:rPr>
              <a:t>George Allen &amp; Unwin Ltd: London.</a:t>
            </a:r>
          </a:p>
          <a:p>
            <a:pPr marL="285750" indent="-285750" algn="just">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Newton, S. 1993. </a:t>
            </a:r>
            <a:r>
              <a:rPr lang="en-GB" sz="2000" i="1" dirty="0">
                <a:latin typeface="Times New Roman" panose="02020603050405020304" pitchFamily="18" charset="0"/>
                <a:cs typeface="Times New Roman" panose="02020603050405020304" pitchFamily="18" charset="0"/>
              </a:rPr>
              <a:t>The Origins of Beowulf and the Pre-Viking Kingdom of East Anglia. </a:t>
            </a:r>
            <a:r>
              <a:rPr lang="en-GB" sz="2000" dirty="0">
                <a:latin typeface="Times New Roman" panose="02020603050405020304" pitchFamily="18" charset="0"/>
                <a:cs typeface="Times New Roman" panose="02020603050405020304" pitchFamily="18" charset="0"/>
              </a:rPr>
              <a:t>D.S. Brewer: Cambridge.</a:t>
            </a:r>
          </a:p>
        </p:txBody>
      </p:sp>
    </p:spTree>
    <p:extLst>
      <p:ext uri="{BB962C8B-B14F-4D97-AF65-F5344CB8AC3E}">
        <p14:creationId xmlns:p14="http://schemas.microsoft.com/office/powerpoint/2010/main" val="18220577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493</TotalTime>
  <Words>958</Words>
  <Application>Microsoft Office PowerPoint</Application>
  <PresentationFormat>Widescreen</PresentationFormat>
  <Paragraphs>77</Paragraphs>
  <Slides>7</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Rhys Price</dc:creator>
  <cp:lastModifiedBy>Rhys Price</cp:lastModifiedBy>
  <cp:revision>59</cp:revision>
  <dcterms:created xsi:type="dcterms:W3CDTF">2018-01-04T15:40:43Z</dcterms:created>
  <dcterms:modified xsi:type="dcterms:W3CDTF">2018-01-15T15:40:12Z</dcterms:modified>
</cp:coreProperties>
</file>