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852" r:id="rId4"/>
  </p:sldMasterIdLst>
  <p:notesMasterIdLst>
    <p:notesMasterId r:id="rId20"/>
  </p:notesMasterIdLst>
  <p:sldIdLst>
    <p:sldId id="268" r:id="rId5"/>
    <p:sldId id="270" r:id="rId6"/>
    <p:sldId id="271" r:id="rId7"/>
    <p:sldId id="272" r:id="rId8"/>
    <p:sldId id="285" r:id="rId9"/>
    <p:sldId id="276" r:id="rId10"/>
    <p:sldId id="282" r:id="rId11"/>
    <p:sldId id="277" r:id="rId12"/>
    <p:sldId id="280" r:id="rId13"/>
    <p:sldId id="284" r:id="rId14"/>
    <p:sldId id="281" r:id="rId15"/>
    <p:sldId id="286" r:id="rId16"/>
    <p:sldId id="275" r:id="rId17"/>
    <p:sldId id="279" r:id="rId18"/>
    <p:sldId id="28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2EB449-EB0E-4715-AA00-585CDD6C5163}" v="39" dt="2019-09-09T22:16:29.307"/>
    <p1510:client id="{ECAB79D7-20E7-56F1-AA1D-F47CF55E1C65}" v="575" dt="2019-09-22T21:36:11.7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6CC2A7-7017-48EB-8557-44B5DED23E63}" type="doc">
      <dgm:prSet loTypeId="urn:microsoft.com/office/officeart/2018/layout/CircleProcess" loCatId="simpleprocesssa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A4AD8E5-A4E4-4667-A97F-035E7A00993D}">
      <dgm:prSet/>
      <dgm:spPr/>
      <dgm:t>
        <a:bodyPr/>
        <a:lstStyle/>
        <a:p>
          <a:r>
            <a:rPr lang="en-GB" dirty="0"/>
            <a:t>Knowing </a:t>
          </a:r>
          <a:r>
            <a:rPr lang="en-GB" b="1" dirty="0"/>
            <a:t>WHY</a:t>
          </a:r>
          <a:endParaRPr lang="en-US" dirty="0"/>
        </a:p>
      </dgm:t>
    </dgm:pt>
    <dgm:pt modelId="{6FEEA770-B1B8-4DE5-B7F9-B6E7B24C6254}" type="parTrans" cxnId="{1BC17AE0-3125-4FF2-B8F1-A388B01BD259}">
      <dgm:prSet/>
      <dgm:spPr/>
      <dgm:t>
        <a:bodyPr/>
        <a:lstStyle/>
        <a:p>
          <a:endParaRPr lang="en-US"/>
        </a:p>
      </dgm:t>
    </dgm:pt>
    <dgm:pt modelId="{BA8C9728-F973-4685-8C61-575F770D531B}" type="sibTrans" cxnId="{1BC17AE0-3125-4FF2-B8F1-A388B01BD259}">
      <dgm:prSet/>
      <dgm:spPr/>
      <dgm:t>
        <a:bodyPr/>
        <a:lstStyle/>
        <a:p>
          <a:endParaRPr lang="en-US"/>
        </a:p>
      </dgm:t>
    </dgm:pt>
    <dgm:pt modelId="{AA2C8FF4-9ACF-4B35-B826-2BA3536417AB}">
      <dgm:prSet/>
      <dgm:spPr/>
      <dgm:t>
        <a:bodyPr/>
        <a:lstStyle/>
        <a:p>
          <a:r>
            <a:rPr lang="en-GB" dirty="0"/>
            <a:t>Knowing how to scaffold!</a:t>
          </a:r>
          <a:endParaRPr lang="en-US" dirty="0"/>
        </a:p>
      </dgm:t>
    </dgm:pt>
    <dgm:pt modelId="{7CF99032-6632-4109-9BA7-F2EED2D6ECBE}" type="parTrans" cxnId="{2BED07D2-A48F-4B56-87B2-8A00A28303BA}">
      <dgm:prSet/>
      <dgm:spPr/>
      <dgm:t>
        <a:bodyPr/>
        <a:lstStyle/>
        <a:p>
          <a:endParaRPr lang="en-US"/>
        </a:p>
      </dgm:t>
    </dgm:pt>
    <dgm:pt modelId="{80D007FB-03A5-420F-9714-C90D8FE5BE3C}" type="sibTrans" cxnId="{2BED07D2-A48F-4B56-87B2-8A00A28303BA}">
      <dgm:prSet/>
      <dgm:spPr/>
      <dgm:t>
        <a:bodyPr/>
        <a:lstStyle/>
        <a:p>
          <a:endParaRPr lang="en-US"/>
        </a:p>
      </dgm:t>
    </dgm:pt>
    <dgm:pt modelId="{6E34B72D-8990-4D2E-BC5E-38EF49A393E3}" type="pres">
      <dgm:prSet presAssocID="{B56CC2A7-7017-48EB-8557-44B5DED23E63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E9D9BC82-DE02-485A-AA8D-1C17FB8D69F8}" type="pres">
      <dgm:prSet presAssocID="{AA2C8FF4-9ACF-4B35-B826-2BA3536417AB}" presName="Accent2" presStyleCnt="0"/>
      <dgm:spPr/>
    </dgm:pt>
    <dgm:pt modelId="{03EE3037-E7BA-41F5-96D7-380AC6C96CF6}" type="pres">
      <dgm:prSet presAssocID="{AA2C8FF4-9ACF-4B35-B826-2BA3536417AB}" presName="Accent" presStyleLbl="node1" presStyleIdx="0" presStyleCnt="4"/>
      <dgm:spPr/>
    </dgm:pt>
    <dgm:pt modelId="{AA9DEE1A-2077-46FE-82E5-2FD7FC38E834}" type="pres">
      <dgm:prSet presAssocID="{AA2C8FF4-9ACF-4B35-B826-2BA3536417AB}" presName="ParentBackground2" presStyleCnt="0"/>
      <dgm:spPr/>
    </dgm:pt>
    <dgm:pt modelId="{8E41E53A-3626-4ED2-A54D-2656045273B5}" type="pres">
      <dgm:prSet presAssocID="{AA2C8FF4-9ACF-4B35-B826-2BA3536417AB}" presName="ParentBackground" presStyleLbl="node1" presStyleIdx="1" presStyleCnt="4"/>
      <dgm:spPr/>
    </dgm:pt>
    <dgm:pt modelId="{3809EA9F-3D1A-4F29-8249-84DBD141BBBE}" type="pres">
      <dgm:prSet presAssocID="{AA2C8FF4-9ACF-4B35-B826-2BA3536417AB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DB770920-2C59-493F-AF3E-FAF6A20F59E0}" type="pres">
      <dgm:prSet presAssocID="{5A4AD8E5-A4E4-4667-A97F-035E7A00993D}" presName="Accent1" presStyleCnt="0"/>
      <dgm:spPr/>
    </dgm:pt>
    <dgm:pt modelId="{84C08A88-A59D-4339-B7A8-7F56695497AD}" type="pres">
      <dgm:prSet presAssocID="{5A4AD8E5-A4E4-4667-A97F-035E7A00993D}" presName="Accent" presStyleLbl="node1" presStyleIdx="2" presStyleCnt="4"/>
      <dgm:spPr/>
    </dgm:pt>
    <dgm:pt modelId="{C0F8144B-3564-4571-88D6-4B190B22763F}" type="pres">
      <dgm:prSet presAssocID="{5A4AD8E5-A4E4-4667-A97F-035E7A00993D}" presName="ParentBackground1" presStyleCnt="0"/>
      <dgm:spPr/>
    </dgm:pt>
    <dgm:pt modelId="{27A1D23D-79EF-4F94-86EC-9751BF9DDD5B}" type="pres">
      <dgm:prSet presAssocID="{5A4AD8E5-A4E4-4667-A97F-035E7A00993D}" presName="ParentBackground" presStyleLbl="node1" presStyleIdx="3" presStyleCnt="4"/>
      <dgm:spPr/>
    </dgm:pt>
    <dgm:pt modelId="{9FC3CBFF-FD4D-4A0A-A049-CF37AAC6B28F}" type="pres">
      <dgm:prSet presAssocID="{5A4AD8E5-A4E4-4667-A97F-035E7A00993D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D48D220E-1046-4F29-BADD-3516BF1DE0C7}" type="presOf" srcId="{B56CC2A7-7017-48EB-8557-44B5DED23E63}" destId="{6E34B72D-8990-4D2E-BC5E-38EF49A393E3}" srcOrd="0" destOrd="0" presId="urn:microsoft.com/office/officeart/2018/layout/CircleProcess"/>
    <dgm:cxn modelId="{C5604863-3375-42BF-917D-B2D013D52A68}" type="presOf" srcId="{5A4AD8E5-A4E4-4667-A97F-035E7A00993D}" destId="{27A1D23D-79EF-4F94-86EC-9751BF9DDD5B}" srcOrd="0" destOrd="0" presId="urn:microsoft.com/office/officeart/2018/layout/CircleProcess"/>
    <dgm:cxn modelId="{3B52E2BC-A246-4109-993C-4109FA2F62AA}" type="presOf" srcId="{5A4AD8E5-A4E4-4667-A97F-035E7A00993D}" destId="{9FC3CBFF-FD4D-4A0A-A049-CF37AAC6B28F}" srcOrd="1" destOrd="0" presId="urn:microsoft.com/office/officeart/2018/layout/CircleProcess"/>
    <dgm:cxn modelId="{2BED07D2-A48F-4B56-87B2-8A00A28303BA}" srcId="{B56CC2A7-7017-48EB-8557-44B5DED23E63}" destId="{AA2C8FF4-9ACF-4B35-B826-2BA3536417AB}" srcOrd="1" destOrd="0" parTransId="{7CF99032-6632-4109-9BA7-F2EED2D6ECBE}" sibTransId="{80D007FB-03A5-420F-9714-C90D8FE5BE3C}"/>
    <dgm:cxn modelId="{8D4E57D5-E338-42AA-AC9D-8DBC7F058067}" type="presOf" srcId="{AA2C8FF4-9ACF-4B35-B826-2BA3536417AB}" destId="{8E41E53A-3626-4ED2-A54D-2656045273B5}" srcOrd="0" destOrd="0" presId="urn:microsoft.com/office/officeart/2018/layout/CircleProcess"/>
    <dgm:cxn modelId="{1BC17AE0-3125-4FF2-B8F1-A388B01BD259}" srcId="{B56CC2A7-7017-48EB-8557-44B5DED23E63}" destId="{5A4AD8E5-A4E4-4667-A97F-035E7A00993D}" srcOrd="0" destOrd="0" parTransId="{6FEEA770-B1B8-4DE5-B7F9-B6E7B24C6254}" sibTransId="{BA8C9728-F973-4685-8C61-575F770D531B}"/>
    <dgm:cxn modelId="{04AB40E8-4551-454C-8CE0-41D44C13A3FF}" type="presOf" srcId="{AA2C8FF4-9ACF-4B35-B826-2BA3536417AB}" destId="{3809EA9F-3D1A-4F29-8249-84DBD141BBBE}" srcOrd="1" destOrd="0" presId="urn:microsoft.com/office/officeart/2018/layout/CircleProcess"/>
    <dgm:cxn modelId="{C548A25C-4020-4FB7-A0E1-42FDACDCD0B7}" type="presParOf" srcId="{6E34B72D-8990-4D2E-BC5E-38EF49A393E3}" destId="{E9D9BC82-DE02-485A-AA8D-1C17FB8D69F8}" srcOrd="0" destOrd="0" presId="urn:microsoft.com/office/officeart/2018/layout/CircleProcess"/>
    <dgm:cxn modelId="{376DCD7C-F1A3-4E07-B130-93F1B1FD7BFC}" type="presParOf" srcId="{E9D9BC82-DE02-485A-AA8D-1C17FB8D69F8}" destId="{03EE3037-E7BA-41F5-96D7-380AC6C96CF6}" srcOrd="0" destOrd="0" presId="urn:microsoft.com/office/officeart/2018/layout/CircleProcess"/>
    <dgm:cxn modelId="{C737130C-CD8D-4919-ACCD-731F3E0E202F}" type="presParOf" srcId="{6E34B72D-8990-4D2E-BC5E-38EF49A393E3}" destId="{AA9DEE1A-2077-46FE-82E5-2FD7FC38E834}" srcOrd="1" destOrd="0" presId="urn:microsoft.com/office/officeart/2018/layout/CircleProcess"/>
    <dgm:cxn modelId="{D1F93E85-735D-4CDD-AAFE-B8D7F5BD66E1}" type="presParOf" srcId="{AA9DEE1A-2077-46FE-82E5-2FD7FC38E834}" destId="{8E41E53A-3626-4ED2-A54D-2656045273B5}" srcOrd="0" destOrd="0" presId="urn:microsoft.com/office/officeart/2018/layout/CircleProcess"/>
    <dgm:cxn modelId="{095F4A0D-B4DD-4827-B78A-A0701888B937}" type="presParOf" srcId="{6E34B72D-8990-4D2E-BC5E-38EF49A393E3}" destId="{3809EA9F-3D1A-4F29-8249-84DBD141BBBE}" srcOrd="2" destOrd="0" presId="urn:microsoft.com/office/officeart/2018/layout/CircleProcess"/>
    <dgm:cxn modelId="{7FBCFE39-322E-484C-89A0-020D9E342A6A}" type="presParOf" srcId="{6E34B72D-8990-4D2E-BC5E-38EF49A393E3}" destId="{DB770920-2C59-493F-AF3E-FAF6A20F59E0}" srcOrd="3" destOrd="0" presId="urn:microsoft.com/office/officeart/2018/layout/CircleProcess"/>
    <dgm:cxn modelId="{B026AF01-C14D-47D7-B9A8-257F2F2584EC}" type="presParOf" srcId="{DB770920-2C59-493F-AF3E-FAF6A20F59E0}" destId="{84C08A88-A59D-4339-B7A8-7F56695497AD}" srcOrd="0" destOrd="0" presId="urn:microsoft.com/office/officeart/2018/layout/CircleProcess"/>
    <dgm:cxn modelId="{BB370C94-ABAA-4405-B346-B11D9D538E72}" type="presParOf" srcId="{6E34B72D-8990-4D2E-BC5E-38EF49A393E3}" destId="{C0F8144B-3564-4571-88D6-4B190B22763F}" srcOrd="4" destOrd="0" presId="urn:microsoft.com/office/officeart/2018/layout/CircleProcess"/>
    <dgm:cxn modelId="{8D612F91-25F6-4CA0-B7D4-66F04FA4BB52}" type="presParOf" srcId="{C0F8144B-3564-4571-88D6-4B190B22763F}" destId="{27A1D23D-79EF-4F94-86EC-9751BF9DDD5B}" srcOrd="0" destOrd="0" presId="urn:microsoft.com/office/officeart/2018/layout/CircleProcess"/>
    <dgm:cxn modelId="{EE86E010-D7A3-4D28-AD70-E3DCF08B9168}" type="presParOf" srcId="{6E34B72D-8990-4D2E-BC5E-38EF49A393E3}" destId="{9FC3CBFF-FD4D-4A0A-A049-CF37AAC6B28F}" srcOrd="5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EE3037-E7BA-41F5-96D7-380AC6C96CF6}">
      <dsp:nvSpPr>
        <dsp:cNvPr id="0" name=""/>
        <dsp:cNvSpPr/>
      </dsp:nvSpPr>
      <dsp:spPr>
        <a:xfrm>
          <a:off x="4016947" y="935972"/>
          <a:ext cx="2479862" cy="247982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1E53A-3626-4ED2-A54D-2656045273B5}">
      <dsp:nvSpPr>
        <dsp:cNvPr id="0" name=""/>
        <dsp:cNvSpPr/>
      </dsp:nvSpPr>
      <dsp:spPr>
        <a:xfrm>
          <a:off x="4099572" y="1018647"/>
          <a:ext cx="2314060" cy="231447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Knowing how to scaffold!</a:t>
          </a:r>
          <a:endParaRPr lang="en-US" sz="3100" kern="1200" dirty="0"/>
        </a:p>
      </dsp:txBody>
      <dsp:txXfrm>
        <a:off x="4430624" y="1349349"/>
        <a:ext cx="1653058" cy="1653072"/>
      </dsp:txXfrm>
    </dsp:sp>
    <dsp:sp modelId="{84C08A88-A59D-4339-B7A8-7F56695497AD}">
      <dsp:nvSpPr>
        <dsp:cNvPr id="0" name=""/>
        <dsp:cNvSpPr/>
      </dsp:nvSpPr>
      <dsp:spPr>
        <a:xfrm rot="2700000">
          <a:off x="1454693" y="935696"/>
          <a:ext cx="2479944" cy="2479944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A1D23D-79EF-4F94-86EC-9751BF9DDD5B}">
      <dsp:nvSpPr>
        <dsp:cNvPr id="0" name=""/>
        <dsp:cNvSpPr/>
      </dsp:nvSpPr>
      <dsp:spPr>
        <a:xfrm>
          <a:off x="1537635" y="1018647"/>
          <a:ext cx="2314060" cy="231447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Knowing </a:t>
          </a:r>
          <a:r>
            <a:rPr lang="en-GB" sz="3100" b="1" kern="1200" dirty="0"/>
            <a:t>WHY</a:t>
          </a:r>
          <a:endParaRPr lang="en-US" sz="3100" kern="1200" dirty="0"/>
        </a:p>
      </dsp:txBody>
      <dsp:txXfrm>
        <a:off x="1868136" y="1349349"/>
        <a:ext cx="1653058" cy="16530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8176FF-F5B4-4D45-8779-9F0F455743E8}" type="datetimeFigureOut">
              <a:rPr lang="en-US" smtClean="0"/>
              <a:t>9/22/2019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F7FBCA-4BE8-4FB5-91BD-69C6AC6BDB5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236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ellow-door.net/blog/how-to-develop-pre-coding-skills-in-the-early-years/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Cause and effect. Enquiring mind. Cutting. Coordination. How much help will they need?</a:t>
            </a:r>
          </a:p>
          <a:p>
            <a:r>
              <a:rPr lang="en-GB" dirty="0"/>
              <a:t>Does it float? Does it sink? Does it ALWAYS float?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2013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 5.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70556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does</a:t>
            </a:r>
            <a:r>
              <a:rPr lang="en-GB" baseline="0" dirty="0"/>
              <a:t> it fit into your everyday lives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7773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 need to reinvent the wheel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47072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 &lt;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https://www.yellow-door.net/blog/how-to-develop-pre-coding-skills-in-the-early-years/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&gt;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69819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2839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290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4627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9/22/2019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3291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217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696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6664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9/22/2019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5140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450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914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828520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2751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584189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30792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9/22/2019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29120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93048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83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  <p:sldLayoutId id="2147483864" r:id="rId12"/>
    <p:sldLayoutId id="2147483865" r:id="rId13"/>
    <p:sldLayoutId id="2147483866" r:id="rId14"/>
    <p:sldLayoutId id="2147483867" r:id="rId15"/>
    <p:sldLayoutId id="214748386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flickr.com/photos/devitogustavo/10633004544/in/photolist-hcavny-ahzptz-e9kd2e-8c88xg-7rqdrm-8irnfo-84zyhj-846ocs-abecfu-adg5ua-9ehmgm-e5mnii-7ajf6p-axbvje-frbx43-f1zdpq-gj4au1-9nvxqd-dx5nxl-bvgoc5-9c5ogg-boubq7-98mfdz-eifnk8-axuyxk-9oi3v6-bdtcn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Steering_wheel_ship_1.pn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hyperlink" Target="https://whel-primo.hosted.exlibrisgroup.com/primo-explore/fulldisplay?docid=TN_eue_39755696&amp;context=Ebsco&amp;vid=44WHELF_UWTSD_VU1&amp;lang=en_US&amp;search_scope=CSCOP_EVERYTHING&amp;adaptor=44WHELF_UWTSD_Ebsco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personal/l_martin_uwtsd_ac_uk/Documents/Sessions/Foundation%20Phase/MYL_Chap_Worksheets.pdf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hyperlink" Target="https://www.stem.org.uk/teaching-science-through-stories" TargetMode="Externa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ellow-door.net/products/pre-coding-penguin-resources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 up of pages of a book">
            <a:extLst>
              <a:ext uri="{FF2B5EF4-FFF2-40B4-BE49-F238E27FC236}">
                <a16:creationId xmlns:a16="http://schemas.microsoft.com/office/drawing/2014/main" id="{E8B6E499-B9AF-4C9F-9B5A-1EFCE8B402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62"/>
          <a:stretch/>
        </p:blipFill>
        <p:spPr>
          <a:xfrm>
            <a:off x="4269854" y="-1"/>
            <a:ext cx="7922146" cy="685800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E48B8D-7A59-42A4-A61B-B66E6063DD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867" y="1678666"/>
            <a:ext cx="4088190" cy="2369093"/>
          </a:xfrm>
        </p:spPr>
        <p:txBody>
          <a:bodyPr>
            <a:normAutofit/>
          </a:bodyPr>
          <a:lstStyle/>
          <a:p>
            <a:r>
              <a:rPr lang="en-US" sz="4800"/>
              <a:t>Foundation Phase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871044-9D2C-42D1-8B31-E3D6F11C60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5" y="4050831"/>
            <a:ext cx="4079721" cy="1096901"/>
          </a:xfrm>
        </p:spPr>
        <p:txBody>
          <a:bodyPr>
            <a:normAutofit/>
          </a:bodyPr>
          <a:lstStyle/>
          <a:p>
            <a:r>
              <a:rPr lang="en-US" sz="1600"/>
              <a:t>Science in EYFS</a:t>
            </a:r>
          </a:p>
        </p:txBody>
      </p:sp>
      <p:cxnSp>
        <p:nvCxnSpPr>
          <p:cNvPr id="7" name="Straight Connector 9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11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26644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5BABA-6BFF-4FE1-92EC-96E5906F5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290" y="365760"/>
            <a:ext cx="5997678" cy="1325562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badi" panose="020B0604020104020204" pitchFamily="34" charset="0"/>
              </a:rPr>
              <a:t>Wonder and Awe!</a:t>
            </a:r>
          </a:p>
        </p:txBody>
      </p:sp>
      <p:pic>
        <p:nvPicPr>
          <p:cNvPr id="4" name="Content Placeholder 3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BCEA7252-4791-4229-BB2C-1379B9EF2F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tretch/>
        </p:blipFill>
        <p:spPr>
          <a:xfrm>
            <a:off x="4529710" y="2517474"/>
            <a:ext cx="5175249" cy="3881437"/>
          </a:xfrm>
        </p:spPr>
      </p:pic>
      <p:pic>
        <p:nvPicPr>
          <p:cNvPr id="8" name="Picture 7" descr="A picture containing indoor, person, young, child&#10;&#10;Description automatically generated">
            <a:extLst>
              <a:ext uri="{FF2B5EF4-FFF2-40B4-BE49-F238E27FC236}">
                <a16:creationId xmlns:a16="http://schemas.microsoft.com/office/drawing/2014/main" id="{E119DF42-AA98-40F3-9F1C-A4DFA5D64A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419" r="13149" b="16718"/>
          <a:stretch/>
        </p:blipFill>
        <p:spPr>
          <a:xfrm rot="5400000">
            <a:off x="-570957" y="1516076"/>
            <a:ext cx="5928428" cy="382584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E58DC69-46A3-41A9-84B2-02CB809CDC25}"/>
              </a:ext>
            </a:extLst>
          </p:cNvPr>
          <p:cNvSpPr/>
          <p:nvPr/>
        </p:nvSpPr>
        <p:spPr>
          <a:xfrm>
            <a:off x="4965290" y="983076"/>
            <a:ext cx="44866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 err="1">
                <a:latin typeface="Abadi" panose="020B0604020202020204" pitchFamily="34" charset="0"/>
              </a:rPr>
              <a:t>Rhyfeddod</a:t>
            </a:r>
            <a:r>
              <a:rPr lang="en-GB" sz="3600" dirty="0">
                <a:latin typeface="Abadi" panose="020B0604020202020204" pitchFamily="34" charset="0"/>
              </a:rPr>
              <a:t> ac </a:t>
            </a:r>
            <a:r>
              <a:rPr lang="en-GB" sz="3600" dirty="0" err="1">
                <a:latin typeface="Abadi" panose="020B0604020202020204" pitchFamily="34" charset="0"/>
              </a:rPr>
              <a:t>arswyd</a:t>
            </a:r>
            <a:r>
              <a:rPr lang="en-GB" sz="3600" dirty="0">
                <a:latin typeface="Abadi" panose="020B0604020202020204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692096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9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B74C7-F10A-4CC7-8054-E6A84FECE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Pedagogy:</a:t>
            </a:r>
          </a:p>
        </p:txBody>
      </p:sp>
      <p:pic>
        <p:nvPicPr>
          <p:cNvPr id="1026" name="Picture 2" descr="Children will learn in the following ways: &#10;• through the process of experiential learning, which: &#10;— is central to good practice in education for young children &#10;— starts with the children's present or past experience &#10;— encourages curiosity and exploratory play &#10;— provides an opportunity for children to recall and draw upon &#10;their experiences &#10;— requires children to question their learning experiences &#10;— enables children to explore and investigate their learning &#10;environments &#10;— enables children to communicate, interact and talk about what &#10;they want to do ">
            <a:extLst>
              <a:ext uri="{FF2B5EF4-FFF2-40B4-BE49-F238E27FC236}">
                <a16:creationId xmlns:a16="http://schemas.microsoft.com/office/drawing/2014/main" id="{6FA9D22D-4F7D-40A2-AA3C-93394A56C9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9506" y="4012369"/>
            <a:ext cx="4733925" cy="240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B19AF9-29AB-498E-A007-F41920F14A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2369"/>
          <a:stretch/>
        </p:blipFill>
        <p:spPr>
          <a:xfrm>
            <a:off x="731620" y="1273027"/>
            <a:ext cx="4686300" cy="2409826"/>
          </a:xfrm>
          <a:prstGeom prst="rect">
            <a:avLst/>
          </a:prstGeom>
        </p:spPr>
      </p:pic>
      <p:pic>
        <p:nvPicPr>
          <p:cNvPr id="3" name="Picture 3" descr="A picture containing indoor, table&#10;&#10;Description generated with high confidence">
            <a:extLst>
              <a:ext uri="{FF2B5EF4-FFF2-40B4-BE49-F238E27FC236}">
                <a16:creationId xmlns:a16="http://schemas.microsoft.com/office/drawing/2014/main" id="{15E46828-76EB-4AD9-9BEB-E006A22685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380299" y="1029442"/>
            <a:ext cx="4238264" cy="25902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225753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2CE61-65C9-48CE-B8AD-188947BA7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Cartesian Squid</a:t>
            </a:r>
          </a:p>
        </p:txBody>
      </p:sp>
      <p:pic>
        <p:nvPicPr>
          <p:cNvPr id="4" name="20160228_093911">
            <a:hlinkClick r:id="" action="ppaction://media"/>
            <a:extLst>
              <a:ext uri="{FF2B5EF4-FFF2-40B4-BE49-F238E27FC236}">
                <a16:creationId xmlns:a16="http://schemas.microsoft.com/office/drawing/2014/main" id="{01BBEB7B-D92D-4C3A-B6A6-EB195AE11092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0657" y="1266523"/>
            <a:ext cx="3537873" cy="5402704"/>
          </a:xfrm>
        </p:spPr>
      </p:pic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2521ED5A-FD4A-4FAA-9AFE-5D78F123C3B3}"/>
              </a:ext>
            </a:extLst>
          </p:cNvPr>
          <p:cNvSpPr/>
          <p:nvPr/>
        </p:nvSpPr>
        <p:spPr>
          <a:xfrm>
            <a:off x="6258187" y="365760"/>
            <a:ext cx="3900154" cy="2189527"/>
          </a:xfrm>
          <a:prstGeom prst="cloudCallout">
            <a:avLst>
              <a:gd name="adj1" fmla="val -56707"/>
              <a:gd name="adj2" fmla="val 900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Floating or sinking?</a:t>
            </a:r>
          </a:p>
        </p:txBody>
      </p:sp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1441881C-72C7-4BF3-B9D4-E7BC1F493587}"/>
              </a:ext>
            </a:extLst>
          </p:cNvPr>
          <p:cNvSpPr/>
          <p:nvPr/>
        </p:nvSpPr>
        <p:spPr>
          <a:xfrm>
            <a:off x="6096000" y="4158982"/>
            <a:ext cx="3900154" cy="2189527"/>
          </a:xfrm>
          <a:prstGeom prst="cloudCallout">
            <a:avLst>
              <a:gd name="adj1" fmla="val -73054"/>
              <a:gd name="adj2" fmla="val -99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skills are being developed?</a:t>
            </a:r>
          </a:p>
        </p:txBody>
      </p:sp>
    </p:spTree>
    <p:extLst>
      <p:ext uri="{BB962C8B-B14F-4D97-AF65-F5344CB8AC3E}">
        <p14:creationId xmlns:p14="http://schemas.microsoft.com/office/powerpoint/2010/main" val="1345022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D5969-A725-42CC-A339-9D1C1853D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How </a:t>
            </a:r>
            <a:r>
              <a:rPr lang="en-US" dirty="0"/>
              <a:t>did you learn to walk?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4C218-97E3-4872-A4F3-0F91739AF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828800"/>
            <a:ext cx="2952702" cy="4360982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endParaRPr lang="en-US" i="1" dirty="0"/>
          </a:p>
          <a:p>
            <a:endParaRPr lang="en-US" i="1" dirty="0"/>
          </a:p>
          <a:p>
            <a:r>
              <a:rPr lang="en-US" i="1" dirty="0"/>
              <a:t>5-10 mins brainstorm and share ideas</a:t>
            </a:r>
            <a:endParaRPr lang="en-US"/>
          </a:p>
          <a:p>
            <a:endParaRPr lang="en-US" i="1" dirty="0"/>
          </a:p>
          <a:p>
            <a:r>
              <a:rPr lang="en-US" i="1" dirty="0"/>
              <a:t>Why did you learn to walk?</a:t>
            </a:r>
          </a:p>
        </p:txBody>
      </p:sp>
      <p:pic>
        <p:nvPicPr>
          <p:cNvPr id="4" name="Picture 4" descr="A person holding a baby&#10;&#10;Description generated with very high confidence">
            <a:extLst>
              <a:ext uri="{FF2B5EF4-FFF2-40B4-BE49-F238E27FC236}">
                <a16:creationId xmlns:a16="http://schemas.microsoft.com/office/drawing/2014/main" id="{D5C7B1AC-DF4E-4158-ACE8-F6F64A6E5D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425386" y="1598649"/>
            <a:ext cx="5125657" cy="395971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09A4724-0E27-4888-9B9C-94CC10DC656E}"/>
              </a:ext>
            </a:extLst>
          </p:cNvPr>
          <p:cNvSpPr txBox="1"/>
          <p:nvPr/>
        </p:nvSpPr>
        <p:spPr>
          <a:xfrm>
            <a:off x="4801563" y="6416977"/>
            <a:ext cx="3968188" cy="568285"/>
          </a:xfrm>
          <a:prstGeom prst="rect">
            <a:avLst/>
          </a:prstGeom>
        </p:spPr>
        <p:txBody>
          <a:bodyPr anchor="t">
            <a:noAutofit/>
          </a:bodyPr>
          <a:lstStyle/>
          <a:p>
            <a:r>
              <a:rPr lang="en-US" sz="1100" dirty="0">
                <a:hlinkClick r:id="rId4"/>
              </a:rPr>
              <a:t>This Photo</a:t>
            </a:r>
            <a:r>
              <a:rPr lang="en-US" sz="1100" dirty="0"/>
              <a:t> by Unknown author is licensed under </a:t>
            </a:r>
            <a:r>
              <a:rPr lang="en-US" sz="1100" dirty="0">
                <a:hlinkClick r:id="rId3"/>
              </a:rPr>
              <a:t>CC BY</a:t>
            </a:r>
            <a:r>
              <a:rPr lang="en-US" sz="11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659599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79485-FF28-4791-9766-2E49249B7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46" y="365760"/>
            <a:ext cx="8679855" cy="1325562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GB" sz="2800" dirty="0"/>
              <a:t>Discuss how </a:t>
            </a:r>
            <a:r>
              <a:rPr lang="en-GB" sz="2800" b="1" dirty="0"/>
              <a:t>you </a:t>
            </a:r>
            <a:r>
              <a:rPr lang="en-GB" sz="2800" dirty="0"/>
              <a:t>may approach the following ideas. </a:t>
            </a:r>
            <a:br>
              <a:rPr lang="en-GB" sz="2800" dirty="0"/>
            </a:br>
            <a:r>
              <a:rPr lang="en-GB" sz="2800" dirty="0"/>
              <a:t>How do they connect to the curriculum (2008)?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088F8-4964-422E-8B0C-8D66A288C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891" y="1828800"/>
            <a:ext cx="3114185" cy="4351337"/>
          </a:xfrm>
        </p:spPr>
        <p:txBody>
          <a:bodyPr>
            <a:normAutofit/>
          </a:bodyPr>
          <a:lstStyle/>
          <a:p>
            <a:r>
              <a:rPr lang="en-GB" dirty="0"/>
              <a:t>Sink or float</a:t>
            </a:r>
          </a:p>
          <a:p>
            <a:r>
              <a:rPr lang="en-GB" dirty="0"/>
              <a:t>Will it dissolve</a:t>
            </a:r>
          </a:p>
          <a:p>
            <a:r>
              <a:rPr lang="en-GB" dirty="0"/>
              <a:t>Magnet maze</a:t>
            </a:r>
          </a:p>
          <a:p>
            <a:r>
              <a:rPr lang="en-GB" dirty="0"/>
              <a:t>Discovering magnification</a:t>
            </a:r>
          </a:p>
          <a:p>
            <a:r>
              <a:rPr lang="en-GB" dirty="0"/>
              <a:t>Homemade marble runs</a:t>
            </a:r>
          </a:p>
          <a:p>
            <a:r>
              <a:rPr lang="en-GB" dirty="0"/>
              <a:t>Weather station</a:t>
            </a:r>
          </a:p>
          <a:p>
            <a:r>
              <a:rPr lang="en-GB" dirty="0"/>
              <a:t>How do plants grow</a:t>
            </a:r>
          </a:p>
          <a:p>
            <a:r>
              <a:rPr lang="en-GB" dirty="0"/>
              <a:t>Crazy cornflour slime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860EA8-52E1-4EC4-9653-C7EB52C00FB6}"/>
              </a:ext>
            </a:extLst>
          </p:cNvPr>
          <p:cNvSpPr txBox="1"/>
          <p:nvPr/>
        </p:nvSpPr>
        <p:spPr>
          <a:xfrm>
            <a:off x="4064868" y="1691322"/>
            <a:ext cx="347044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Dough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Slime (</a:t>
            </a:r>
            <a:r>
              <a:rPr lang="en-GB" dirty="0" err="1"/>
              <a:t>oobleck</a:t>
            </a:r>
            <a:r>
              <a:rPr lang="en-GB" dirty="0"/>
              <a:t>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Pond dipping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Pooter (bug trap)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Growing/</a:t>
            </a:r>
            <a:r>
              <a:rPr lang="en-GB" dirty="0" err="1"/>
              <a:t>regrowing</a:t>
            </a:r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Balancing butterfly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Water cycle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Light (shadows)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502640" y="1650132"/>
            <a:ext cx="3657600" cy="419319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Life cycles of plants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Life cycle of creatures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Rainbow bubbles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Mentos and coke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Rainbow bubbles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Filtering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Magic dancing milk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Colourful capillary action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16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79485-FF28-4791-9766-2E49249B7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810" y="365760"/>
            <a:ext cx="8785956" cy="1103714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GB" sz="2000" dirty="0"/>
              <a:t>Look at the list again. </a:t>
            </a:r>
            <a:br>
              <a:rPr lang="en-GB" sz="2000" dirty="0"/>
            </a:br>
            <a:r>
              <a:rPr lang="en-GB" sz="2000" dirty="0"/>
              <a:t>Discuss which ones can link to a theme or to other areas of learning </a:t>
            </a:r>
            <a:br>
              <a:rPr lang="en-GB" sz="2000" dirty="0"/>
            </a:br>
            <a:r>
              <a:rPr lang="en-GB" sz="2000" dirty="0"/>
              <a:t>(</a:t>
            </a:r>
            <a:r>
              <a:rPr lang="en-GB" sz="2000" dirty="0" err="1"/>
              <a:t>Curr</a:t>
            </a:r>
            <a:r>
              <a:rPr lang="en-GB" sz="2000" dirty="0"/>
              <a:t> 2022)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088F8-4964-422E-8B0C-8D66A288C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891" y="1828800"/>
            <a:ext cx="3114185" cy="4351337"/>
          </a:xfrm>
        </p:spPr>
        <p:txBody>
          <a:bodyPr>
            <a:normAutofit/>
          </a:bodyPr>
          <a:lstStyle/>
          <a:p>
            <a:r>
              <a:rPr lang="en-GB" dirty="0"/>
              <a:t>Sink or float</a:t>
            </a:r>
          </a:p>
          <a:p>
            <a:r>
              <a:rPr lang="en-GB" dirty="0"/>
              <a:t>Will it dissolve</a:t>
            </a:r>
          </a:p>
          <a:p>
            <a:r>
              <a:rPr lang="en-GB" dirty="0"/>
              <a:t>Magnet maze</a:t>
            </a:r>
          </a:p>
          <a:p>
            <a:r>
              <a:rPr lang="en-GB" dirty="0"/>
              <a:t>Discovering magnification</a:t>
            </a:r>
          </a:p>
          <a:p>
            <a:r>
              <a:rPr lang="en-GB" dirty="0"/>
              <a:t>Homemade marble runs</a:t>
            </a:r>
          </a:p>
          <a:p>
            <a:r>
              <a:rPr lang="en-GB" dirty="0"/>
              <a:t>Weather station</a:t>
            </a:r>
          </a:p>
          <a:p>
            <a:r>
              <a:rPr lang="en-GB" dirty="0"/>
              <a:t>How do plants grow</a:t>
            </a:r>
          </a:p>
          <a:p>
            <a:r>
              <a:rPr lang="en-GB" dirty="0"/>
              <a:t>Crazy cornflour slime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860EA8-52E1-4EC4-9653-C7EB52C00FB6}"/>
              </a:ext>
            </a:extLst>
          </p:cNvPr>
          <p:cNvSpPr txBox="1"/>
          <p:nvPr/>
        </p:nvSpPr>
        <p:spPr>
          <a:xfrm>
            <a:off x="4064868" y="1691322"/>
            <a:ext cx="347044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Dough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Slime (</a:t>
            </a:r>
            <a:r>
              <a:rPr lang="en-GB" dirty="0" err="1"/>
              <a:t>oobleck</a:t>
            </a:r>
            <a:r>
              <a:rPr lang="en-GB" dirty="0"/>
              <a:t>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Pond dipping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Pooter (bug trap)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Growing/</a:t>
            </a:r>
            <a:r>
              <a:rPr lang="en-GB" dirty="0" err="1"/>
              <a:t>regrowing</a:t>
            </a:r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Balancing butterfly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Water cycle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Light (shadows)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875678" y="1862335"/>
            <a:ext cx="3657600" cy="419319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Life cycles of plants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Life cycle of creatures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Rainbow bubbles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Mentos and coke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Rainbow bubbles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Filtering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Magic dancing milk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Colourful capillary action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6417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09C52-91B7-4F44-AC9F-C15E76F75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Science is a good way of engaging your pupils and to have a bit of fun.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6F481-BB4D-4D70-AE4B-6E43D598B4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828800"/>
            <a:ext cx="4277794" cy="435133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TES</a:t>
            </a:r>
          </a:p>
          <a:p>
            <a:r>
              <a:rPr lang="en-GB" dirty="0"/>
              <a:t>TWINKL</a:t>
            </a:r>
          </a:p>
          <a:p>
            <a:r>
              <a:rPr lang="en-GB" dirty="0"/>
              <a:t>PINTEREST</a:t>
            </a:r>
          </a:p>
          <a:p>
            <a:r>
              <a:rPr lang="en-GB" dirty="0"/>
              <a:t>British Science Week</a:t>
            </a:r>
          </a:p>
          <a:p>
            <a:r>
              <a:rPr lang="en-GB" dirty="0"/>
              <a:t>Gopher Science</a:t>
            </a:r>
          </a:p>
          <a:p>
            <a:r>
              <a:rPr lang="en-GB" dirty="0"/>
              <a:t>Kidspot.AU</a:t>
            </a:r>
          </a:p>
          <a:p>
            <a:r>
              <a:rPr lang="en-GB" dirty="0"/>
              <a:t>Rummage in book shops like works</a:t>
            </a:r>
          </a:p>
          <a:p>
            <a:r>
              <a:rPr lang="en-GB" dirty="0"/>
              <a:t>YouTube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i="1" dirty="0"/>
              <a:t>What and How!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3A6D79-A334-41AB-9F4F-A56A41FBE5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278322" y="1828800"/>
            <a:ext cx="3859529" cy="3862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8530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2708" y="365760"/>
            <a:ext cx="8573754" cy="1325562"/>
          </a:xfrm>
        </p:spPr>
        <p:txBody>
          <a:bodyPr>
            <a:normAutofit/>
          </a:bodyPr>
          <a:lstStyle/>
          <a:p>
            <a:r>
              <a:rPr lang="en-GB" sz="3200" dirty="0"/>
              <a:t>What makes a teacher different from a playworker?</a:t>
            </a:r>
          </a:p>
        </p:txBody>
      </p:sp>
      <p:graphicFrame>
        <p:nvGraphicFramePr>
          <p:cNvPr id="11" name="Diagram 11">
            <a:extLst>
              <a:ext uri="{FF2B5EF4-FFF2-40B4-BE49-F238E27FC236}">
                <a16:creationId xmlns:a16="http://schemas.microsoft.com/office/drawing/2014/main" id="{95A29FB4-4F3F-40B5-834D-B128904BFB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5539902"/>
              </p:ext>
            </p:extLst>
          </p:nvPr>
        </p:nvGraphicFramePr>
        <p:xfrm>
          <a:off x="-898735" y="1462269"/>
          <a:ext cx="7437890" cy="4351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7" name="TextBox 56">
            <a:extLst>
              <a:ext uri="{FF2B5EF4-FFF2-40B4-BE49-F238E27FC236}">
                <a16:creationId xmlns:a16="http://schemas.microsoft.com/office/drawing/2014/main" id="{C9AA9ECC-F6D9-49C5-BB49-98DF869B168D}"/>
              </a:ext>
            </a:extLst>
          </p:cNvPr>
          <p:cNvSpPr txBox="1"/>
          <p:nvPr/>
        </p:nvSpPr>
        <p:spPr>
          <a:xfrm>
            <a:off x="5505692" y="2534854"/>
            <a:ext cx="4373300" cy="25423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 rtl="0">
              <a:lnSpc>
                <a:spcPct val="150000"/>
              </a:lnSpc>
              <a:buChar char="•"/>
            </a:pPr>
            <a:r>
              <a:rPr lang="en-GB" dirty="0">
                <a:solidFill>
                  <a:srgbClr val="444444"/>
                </a:solidFill>
                <a:latin typeface="Calibri"/>
                <a:ea typeface="Arial"/>
                <a:cs typeface="Arial"/>
              </a:rPr>
              <a:t>Sustained and shared thinking</a:t>
            </a:r>
            <a:r>
              <a:rPr lang="en-US" dirty="0">
                <a:solidFill>
                  <a:srgbClr val="444444"/>
                </a:solidFill>
                <a:latin typeface="Calibri"/>
                <a:ea typeface="Arial"/>
                <a:cs typeface="Arial"/>
              </a:rPr>
              <a:t>​</a:t>
            </a:r>
            <a:endParaRPr lang="en-US" dirty="0"/>
          </a:p>
          <a:p>
            <a:pPr lvl="1" rtl="0">
              <a:lnSpc>
                <a:spcPct val="150000"/>
              </a:lnSpc>
              <a:buChar char="•"/>
            </a:pPr>
            <a:r>
              <a:rPr lang="en-GB" dirty="0">
                <a:solidFill>
                  <a:srgbClr val="444444"/>
                </a:solidFill>
                <a:latin typeface="Calibri"/>
                <a:ea typeface="Arial"/>
                <a:cs typeface="Arial"/>
                <a:hlinkClick r:id="rId7"/>
              </a:rPr>
              <a:t>Conceptualising progression in the pedagogy of play and sustained shared thinking in early childhood education: A Vygotskian perspective.</a:t>
            </a:r>
            <a:r>
              <a:rPr lang="en-US" dirty="0">
                <a:solidFill>
                  <a:srgbClr val="444444"/>
                </a:solidFill>
                <a:latin typeface="Calibri"/>
                <a:ea typeface="Arial"/>
                <a:cs typeface="Arial"/>
              </a:rPr>
              <a:t>​</a:t>
            </a:r>
          </a:p>
          <a:p>
            <a:pPr lvl="1">
              <a:lnSpc>
                <a:spcPct val="150000"/>
              </a:lnSpc>
              <a:buChar char="•"/>
            </a:pPr>
            <a:r>
              <a:rPr lang="en-US" dirty="0">
                <a:solidFill>
                  <a:srgbClr val="444444"/>
                </a:solidFill>
                <a:latin typeface="Calibri"/>
                <a:cs typeface="Arial"/>
              </a:rPr>
              <a:t>And ...</a:t>
            </a:r>
          </a:p>
        </p:txBody>
      </p:sp>
    </p:spTree>
    <p:extLst>
      <p:ext uri="{BB962C8B-B14F-4D97-AF65-F5344CB8AC3E}">
        <p14:creationId xmlns:p14="http://schemas.microsoft.com/office/powerpoint/2010/main" val="2010264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385" y="427946"/>
            <a:ext cx="3854528" cy="1278466"/>
          </a:xfrm>
        </p:spPr>
        <p:txBody>
          <a:bodyPr>
            <a:noAutofit/>
          </a:bodyPr>
          <a:lstStyle/>
          <a:p>
            <a:r>
              <a:rPr lang="en-GB" sz="2800" dirty="0"/>
              <a:t>HOW TO SUPPORT AN ENQUIRING MIND…</a:t>
            </a:r>
          </a:p>
        </p:txBody>
      </p:sp>
      <p:pic>
        <p:nvPicPr>
          <p:cNvPr id="5" name="Content Placeholder 4" descr="A List Of Questionable Publishers | The Crypto Crew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043" y="2421775"/>
            <a:ext cx="3457575" cy="3688080"/>
          </a:xfrm>
        </p:spPr>
      </p:pic>
      <p:sp>
        <p:nvSpPr>
          <p:cNvPr id="6" name="TextBox 5"/>
          <p:cNvSpPr txBox="1"/>
          <p:nvPr/>
        </p:nvSpPr>
        <p:spPr>
          <a:xfrm>
            <a:off x="3535119" y="1860437"/>
            <a:ext cx="677764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Answer questions with questions (Socratic questioning)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Base on what they know already (Piaget –Constructivist )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Playful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Safe …no wrong answers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Co-construction / Scaffolding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Learning through discourse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>
                <a:hlinkClick r:id="rId3"/>
              </a:rPr>
              <a:t>IDEAS</a:t>
            </a: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86599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7804" y="365760"/>
            <a:ext cx="5480858" cy="1325562"/>
          </a:xfrm>
        </p:spPr>
        <p:txBody>
          <a:bodyPr/>
          <a:lstStyle/>
          <a:p>
            <a:r>
              <a:rPr lang="en-GB" dirty="0"/>
              <a:t>Teaching through stories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504305" y="1713655"/>
            <a:ext cx="5238127" cy="731520"/>
          </a:xfrm>
        </p:spPr>
        <p:txBody>
          <a:bodyPr/>
          <a:lstStyle/>
          <a:p>
            <a:pPr marL="0" indent="0">
              <a:buNone/>
            </a:pPr>
            <a:r>
              <a:rPr lang="en-GB" u="sng" dirty="0">
                <a:hlinkClick r:id="rId2"/>
              </a:rPr>
              <a:t>https://www.stem.org.uk/teaching-science-through-stories</a:t>
            </a:r>
            <a:endParaRPr lang="en-GB" u="sng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04305" y="2507550"/>
            <a:ext cx="5238127" cy="1155592"/>
          </a:xfrm>
        </p:spPr>
        <p:txBody>
          <a:bodyPr/>
          <a:lstStyle/>
          <a:p>
            <a:r>
              <a:rPr lang="en-GB" b="1" dirty="0"/>
              <a:t>Jack and the Beanstalk. Take 10 </a:t>
            </a:r>
            <a:r>
              <a:rPr lang="en-GB" b="1" dirty="0" err="1"/>
              <a:t>mins</a:t>
            </a:r>
            <a:r>
              <a:rPr lang="en-GB" b="1" dirty="0"/>
              <a:t> to brainstorm how this can become a “Science &amp; Tech” task</a:t>
            </a:r>
          </a:p>
        </p:txBody>
      </p:sp>
      <p:pic>
        <p:nvPicPr>
          <p:cNvPr id="4" name="Picture 3" descr="Jack and the Beanstalk | Teaching Children Philosoph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8192" y="404553"/>
            <a:ext cx="4875692" cy="580778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20683" y="3474720"/>
            <a:ext cx="4660250" cy="29467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Grow sunflowers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Make plant pots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Seed sorting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Do plants need soil to grow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Identifying bulbs and seeds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Growing a plant from a cutting/ runner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Growing crops (</a:t>
            </a:r>
            <a:r>
              <a:rPr lang="en-GB" dirty="0" err="1"/>
              <a:t>Sq</a:t>
            </a:r>
            <a:r>
              <a:rPr lang="en-GB" dirty="0"/>
              <a:t> foot garden)</a:t>
            </a:r>
          </a:p>
        </p:txBody>
      </p:sp>
    </p:spTree>
    <p:extLst>
      <p:ext uri="{BB962C8B-B14F-4D97-AF65-F5344CB8AC3E}">
        <p14:creationId xmlns:p14="http://schemas.microsoft.com/office/powerpoint/2010/main" val="823479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A1A6F-ED66-400F-8788-21CD39025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  <a:latin typeface="Calibri"/>
                <a:cs typeface="Calibri"/>
              </a:rPr>
              <a:t>BOTTOM LINE</a:t>
            </a:r>
            <a:r>
              <a:rPr lang="en-US">
                <a:solidFill>
                  <a:schemeClr val="bg1"/>
                </a:solidFill>
                <a:latin typeface="Calibri"/>
                <a:cs typeface="Calibri"/>
              </a:rPr>
              <a:t> 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7531A-FAA7-498F-98DB-D1B126DB11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4166854" cy="344011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0"/>
              </a:spcBef>
              <a:buChar char="•"/>
            </a:pPr>
            <a:r>
              <a:rPr lang="en-GB" sz="2400" dirty="0">
                <a:solidFill>
                  <a:schemeClr val="bg1"/>
                </a:solidFill>
                <a:latin typeface="Calibri"/>
                <a:cs typeface="Calibri"/>
              </a:rPr>
              <a:t>Keep it fun</a:t>
            </a:r>
            <a:r>
              <a:rPr lang="en-US" sz="2400" dirty="0">
                <a:solidFill>
                  <a:schemeClr val="bg1"/>
                </a:solidFill>
                <a:latin typeface="Calibri"/>
                <a:cs typeface="Calibri"/>
              </a:rPr>
              <a:t> </a:t>
            </a:r>
            <a:endParaRPr lang="en-US" sz="2400">
              <a:solidFill>
                <a:schemeClr val="bg1"/>
              </a:solidFill>
              <a:ea typeface="+mn-lt"/>
              <a:cs typeface="+mn-lt"/>
            </a:endParaRPr>
          </a:p>
          <a:p>
            <a:pPr>
              <a:spcBef>
                <a:spcPts val="0"/>
              </a:spcBef>
              <a:buChar char="•"/>
            </a:pPr>
            <a:r>
              <a:rPr lang="en-GB" sz="2400" dirty="0">
                <a:solidFill>
                  <a:schemeClr val="bg1"/>
                </a:solidFill>
                <a:latin typeface="Calibri"/>
                <a:cs typeface="Calibri"/>
              </a:rPr>
              <a:t>Increase demand through questioning</a:t>
            </a:r>
            <a:endParaRPr lang="en-GB" sz="2400" dirty="0">
              <a:solidFill>
                <a:schemeClr val="bg1"/>
              </a:solidFill>
              <a:latin typeface="Calibri"/>
              <a:ea typeface="+mn-lt"/>
              <a:cs typeface="Calibri"/>
            </a:endParaRPr>
          </a:p>
          <a:p>
            <a:pPr>
              <a:spcBef>
                <a:spcPts val="0"/>
              </a:spcBef>
              <a:buChar char="•"/>
            </a:pPr>
            <a:r>
              <a:rPr lang="en-GB" sz="2400" dirty="0">
                <a:solidFill>
                  <a:schemeClr val="bg1"/>
                </a:solidFill>
                <a:latin typeface="Calibri"/>
                <a:cs typeface="Calibri"/>
              </a:rPr>
              <a:t>Make it tactile</a:t>
            </a:r>
            <a:r>
              <a:rPr lang="en-US" sz="2400" dirty="0">
                <a:solidFill>
                  <a:schemeClr val="bg1"/>
                </a:solidFill>
                <a:latin typeface="Calibri"/>
                <a:cs typeface="Calibri"/>
              </a:rPr>
              <a:t> </a:t>
            </a:r>
            <a:endParaRPr lang="en-US" sz="2400">
              <a:solidFill>
                <a:schemeClr val="bg1"/>
              </a:solidFill>
              <a:ea typeface="+mn-lt"/>
              <a:cs typeface="+mn-lt"/>
            </a:endParaRPr>
          </a:p>
          <a:p>
            <a:pPr>
              <a:spcBef>
                <a:spcPts val="0"/>
              </a:spcBef>
              <a:buChar char="•"/>
            </a:pPr>
            <a:r>
              <a:rPr lang="en-GB" sz="2400" dirty="0">
                <a:solidFill>
                  <a:schemeClr val="bg1"/>
                </a:solidFill>
                <a:latin typeface="Calibri"/>
                <a:cs typeface="Calibri"/>
              </a:rPr>
              <a:t>Encourage group work</a:t>
            </a:r>
            <a:endParaRPr lang="en-US" sz="2400" dirty="0">
              <a:solidFill>
                <a:schemeClr val="bg1"/>
              </a:solidFill>
              <a:latin typeface="Calibri"/>
              <a:ea typeface="+mn-lt"/>
              <a:cs typeface="Calibri"/>
            </a:endParaRPr>
          </a:p>
          <a:p>
            <a:pPr>
              <a:spcBef>
                <a:spcPts val="0"/>
              </a:spcBef>
              <a:buChar char="•"/>
            </a:pPr>
            <a:r>
              <a:rPr lang="en-GB" sz="2400" dirty="0">
                <a:solidFill>
                  <a:schemeClr val="bg1"/>
                </a:solidFill>
                <a:latin typeface="Calibri"/>
                <a:cs typeface="Calibri"/>
              </a:rPr>
              <a:t>Create a safe environment to be curious</a:t>
            </a:r>
            <a:endParaRPr lang="en-US" sz="2400" dirty="0">
              <a:solidFill>
                <a:schemeClr val="bg1"/>
              </a:solidFill>
              <a:ea typeface="+mn-lt"/>
              <a:cs typeface="+mn-lt"/>
            </a:endParaRPr>
          </a:p>
          <a:p>
            <a:pPr>
              <a:spcBef>
                <a:spcPts val="0"/>
              </a:spcBef>
              <a:buChar char="•"/>
            </a:pPr>
            <a:r>
              <a:rPr lang="en-GB" sz="2400" dirty="0">
                <a:solidFill>
                  <a:schemeClr val="bg1"/>
                </a:solidFill>
                <a:latin typeface="Calibri"/>
                <a:cs typeface="Calibri"/>
              </a:rPr>
              <a:t>Don't be afraid to try</a:t>
            </a:r>
          </a:p>
          <a:p>
            <a:endParaRPr lang="en-US">
              <a:solidFill>
                <a:schemeClr val="bg1"/>
              </a:solidFill>
            </a:endParaRP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730841EE-0510-4A3E-8662-3376FC19E7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17616" y="972608"/>
            <a:ext cx="4900269" cy="4900269"/>
          </a:xfrm>
          <a:prstGeom prst="rect">
            <a:avLst/>
          </a:prstGeom>
        </p:spPr>
      </p:pic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82456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9" name="Picture 11" descr="Pre-Coding Penguins">
            <a:hlinkClick r:id="rId3"/>
            <a:extLst>
              <a:ext uri="{FF2B5EF4-FFF2-40B4-BE49-F238E27FC236}">
                <a16:creationId xmlns:a16="http://schemas.microsoft.com/office/drawing/2014/main" id="{016A5BA3-41E8-43F8-BFDB-E8315C7A4B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5" r="13524" b="-1"/>
          <a:stretch/>
        </p:blipFill>
        <p:spPr bwMode="auto">
          <a:xfrm>
            <a:off x="322048" y="-1"/>
            <a:ext cx="4551305" cy="3429000"/>
          </a:xfrm>
          <a:custGeom>
            <a:avLst/>
            <a:gdLst>
              <a:gd name="connsiteX0" fmla="*/ 509916 w 4551305"/>
              <a:gd name="connsiteY0" fmla="*/ 0 h 3429000"/>
              <a:gd name="connsiteX1" fmla="*/ 4551305 w 4551305"/>
              <a:gd name="connsiteY1" fmla="*/ 0 h 3429000"/>
              <a:gd name="connsiteX2" fmla="*/ 4551305 w 4551305"/>
              <a:gd name="connsiteY2" fmla="*/ 1 h 3429000"/>
              <a:gd name="connsiteX3" fmla="*/ 3693885 w 4551305"/>
              <a:gd name="connsiteY3" fmla="*/ 1 h 3429000"/>
              <a:gd name="connsiteX4" fmla="*/ 3181696 w 4551305"/>
              <a:gd name="connsiteY4" fmla="*/ 3429000 h 3429000"/>
              <a:gd name="connsiteX5" fmla="*/ 0 w 4551305"/>
              <a:gd name="connsiteY5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51305" h="3429000">
                <a:moveTo>
                  <a:pt x="509916" y="0"/>
                </a:moveTo>
                <a:lnTo>
                  <a:pt x="4551305" y="0"/>
                </a:lnTo>
                <a:lnTo>
                  <a:pt x="4551305" y="1"/>
                </a:lnTo>
                <a:lnTo>
                  <a:pt x="3693885" y="1"/>
                </a:lnTo>
                <a:lnTo>
                  <a:pt x="3181696" y="3429000"/>
                </a:lnTo>
                <a:lnTo>
                  <a:pt x="0" y="3429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AC6AB8F-9008-4535-9EDB-F2743FF63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9225" y="609600"/>
            <a:ext cx="5114776" cy="1320800"/>
          </a:xfrm>
        </p:spPr>
        <p:txBody>
          <a:bodyPr>
            <a:normAutofit/>
          </a:bodyPr>
          <a:lstStyle/>
          <a:p>
            <a:r>
              <a:rPr lang="en-GB" dirty="0"/>
              <a:t>ICT Precoding skills</a:t>
            </a:r>
          </a:p>
        </p:txBody>
      </p:sp>
      <p:pic>
        <p:nvPicPr>
          <p:cNvPr id="2057" name="Picture 9" descr="Sorting">
            <a:extLst>
              <a:ext uri="{FF2B5EF4-FFF2-40B4-BE49-F238E27FC236}">
                <a16:creationId xmlns:a16="http://schemas.microsoft.com/office/drawing/2014/main" id="{49D36397-C61E-4CDF-80B7-7388281FBF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70" r="26225" b="2"/>
          <a:stretch/>
        </p:blipFill>
        <p:spPr bwMode="auto">
          <a:xfrm>
            <a:off x="-10633" y="3428999"/>
            <a:ext cx="3514376" cy="3429001"/>
          </a:xfrm>
          <a:custGeom>
            <a:avLst/>
            <a:gdLst>
              <a:gd name="connsiteX0" fmla="*/ 332680 w 3514376"/>
              <a:gd name="connsiteY0" fmla="*/ 0 h 3429001"/>
              <a:gd name="connsiteX1" fmla="*/ 3514376 w 3514376"/>
              <a:gd name="connsiteY1" fmla="*/ 0 h 3429001"/>
              <a:gd name="connsiteX2" fmla="*/ 3002186 w 3514376"/>
              <a:gd name="connsiteY2" fmla="*/ 3429001 h 3429001"/>
              <a:gd name="connsiteX3" fmla="*/ 0 w 3514376"/>
              <a:gd name="connsiteY3" fmla="*/ 3429001 h 3429001"/>
              <a:gd name="connsiteX4" fmla="*/ 0 w 3514376"/>
              <a:gd name="connsiteY4" fmla="*/ 2237155 h 3429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14376" h="3429001">
                <a:moveTo>
                  <a:pt x="332680" y="0"/>
                </a:moveTo>
                <a:lnTo>
                  <a:pt x="3514376" y="0"/>
                </a:lnTo>
                <a:lnTo>
                  <a:pt x="3002186" y="3429001"/>
                </a:lnTo>
                <a:lnTo>
                  <a:pt x="0" y="3429001"/>
                </a:lnTo>
                <a:lnTo>
                  <a:pt x="0" y="223715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61" name="Straight Connector 79">
            <a:extLst>
              <a:ext uri="{FF2B5EF4-FFF2-40B4-BE49-F238E27FC236}">
                <a16:creationId xmlns:a16="http://schemas.microsoft.com/office/drawing/2014/main" id="{B31FD3CE-CE0A-4FD9-967C-4D340CA37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2012" y="3428999"/>
            <a:ext cx="325116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2" name="Isosceles Triangle 30">
            <a:extLst>
              <a:ext uri="{FF2B5EF4-FFF2-40B4-BE49-F238E27FC236}">
                <a16:creationId xmlns:a16="http://schemas.microsoft.com/office/drawing/2014/main" id="{0663EB55-934F-42EF-80DE-098647DE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80FEB-7268-4EDB-812A-34ADA2D227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9225" y="2160589"/>
            <a:ext cx="5114776" cy="3880773"/>
          </a:xfrm>
        </p:spPr>
        <p:txBody>
          <a:bodyPr>
            <a:normAutofit/>
          </a:bodyPr>
          <a:lstStyle/>
          <a:p>
            <a:r>
              <a:rPr lang="en-GB" dirty="0"/>
              <a:t>Sequencing stories or actions. How to make jelly? Re-tell story</a:t>
            </a:r>
          </a:p>
          <a:p>
            <a:r>
              <a:rPr lang="en-GB" dirty="0"/>
              <a:t>Sort “bugs” to categorise</a:t>
            </a:r>
          </a:p>
          <a:p>
            <a:r>
              <a:rPr lang="en-GB" dirty="0"/>
              <a:t>If…then</a:t>
            </a:r>
          </a:p>
          <a:p>
            <a:r>
              <a:rPr lang="en-GB" dirty="0"/>
              <a:t>Treasure hunts</a:t>
            </a:r>
          </a:p>
          <a:p>
            <a:r>
              <a:rPr lang="en-GB" dirty="0"/>
              <a:t>Solve mazes (trial and error)</a:t>
            </a:r>
          </a:p>
          <a:p>
            <a:r>
              <a:rPr lang="en-GB" dirty="0"/>
              <a:t>Copying sequences.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94506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4" descr="Family Hike In Autumn Free Stock Photo - Public Domain ...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62"/>
          <a:stretch/>
        </p:blipFill>
        <p:spPr>
          <a:xfrm>
            <a:off x="4269854" y="-1"/>
            <a:ext cx="7922146" cy="685800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061A8C-0464-48C2-9F32-577525F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300"/>
              <a:t>Getting pupils out of the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F676F-40F3-491D-BCA2-D0C3819A43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Woodland walks</a:t>
            </a:r>
          </a:p>
          <a:p>
            <a:r>
              <a:rPr lang="en-US"/>
              <a:t>Pond dipping</a:t>
            </a:r>
          </a:p>
          <a:p>
            <a:r>
              <a:rPr lang="en-US"/>
              <a:t>Playground</a:t>
            </a:r>
          </a:p>
          <a:p>
            <a:r>
              <a:rPr lang="en-US"/>
              <a:t>Park</a:t>
            </a:r>
          </a:p>
          <a:p>
            <a:r>
              <a:rPr lang="en-US"/>
              <a:t>Museums</a:t>
            </a:r>
          </a:p>
          <a:p>
            <a:r>
              <a:rPr lang="en-US"/>
              <a:t>Beach</a:t>
            </a:r>
          </a:p>
          <a:p>
            <a:r>
              <a:rPr lang="en-US"/>
              <a:t>Techniquest</a:t>
            </a:r>
          </a:p>
          <a:p>
            <a:r>
              <a:rPr lang="en-US"/>
              <a:t>Bug restaurant</a:t>
            </a:r>
          </a:p>
          <a:p>
            <a:endParaRPr lang="en-US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919292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/>
              <a:t>Checklist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9563" y="1398590"/>
            <a:ext cx="5260489" cy="530831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Safety: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Weather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Ratio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Support staff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Parents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Forms?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Pupils (Additional needs?)</a:t>
            </a:r>
          </a:p>
          <a:p>
            <a:pPr>
              <a:lnSpc>
                <a:spcPct val="90000"/>
              </a:lnSpc>
            </a:pPr>
            <a:r>
              <a:rPr lang="en-US" dirty="0"/>
              <a:t>Financial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Cover?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Transportation?</a:t>
            </a:r>
          </a:p>
          <a:p>
            <a:pPr>
              <a:lnSpc>
                <a:spcPct val="90000"/>
              </a:lnSpc>
            </a:pPr>
            <a:r>
              <a:rPr lang="en-US" dirty="0"/>
              <a:t>Admin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Permission? Head. Line manager. More forms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Anything else?</a:t>
            </a:r>
          </a:p>
        </p:txBody>
      </p:sp>
      <p:pic>
        <p:nvPicPr>
          <p:cNvPr id="5" name="Picture 4" descr="File:Tick button image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65" r="8869"/>
          <a:stretch/>
        </p:blipFill>
        <p:spPr>
          <a:xfrm>
            <a:off x="20" y="-1"/>
            <a:ext cx="5394940" cy="6858001"/>
          </a:xfrm>
          <a:custGeom>
            <a:avLst/>
            <a:gdLst>
              <a:gd name="connsiteX0" fmla="*/ 842596 w 5394960"/>
              <a:gd name="connsiteY0" fmla="*/ 0 h 6858000"/>
              <a:gd name="connsiteX1" fmla="*/ 5394960 w 5394960"/>
              <a:gd name="connsiteY1" fmla="*/ 0 h 6858000"/>
              <a:gd name="connsiteX2" fmla="*/ 5394960 w 5394960"/>
              <a:gd name="connsiteY2" fmla="*/ 21851 h 6858000"/>
              <a:gd name="connsiteX3" fmla="*/ 4365943 w 5394960"/>
              <a:gd name="connsiteY3" fmla="*/ 6858000 h 6858000"/>
              <a:gd name="connsiteX4" fmla="*/ 0 w 5394960"/>
              <a:gd name="connsiteY4" fmla="*/ 6858000 h 6858000"/>
              <a:gd name="connsiteX5" fmla="*/ 0 w 5394960"/>
              <a:gd name="connsiteY5" fmla="*/ 56661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686538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46b8f10f-f56e-4e87-af4a-2384ac144562" xsi:nil="true"/>
    <NotebookType xmlns="46b8f10f-f56e-4e87-af4a-2384ac144562" xsi:nil="true"/>
    <FolderType xmlns="46b8f10f-f56e-4e87-af4a-2384ac144562" xsi:nil="true"/>
    <Students xmlns="46b8f10f-f56e-4e87-af4a-2384ac144562">
      <UserInfo>
        <DisplayName/>
        <AccountId xsi:nil="true"/>
        <AccountType/>
      </UserInfo>
    </Students>
    <Student_Groups xmlns="46b8f10f-f56e-4e87-af4a-2384ac144562">
      <UserInfo>
        <DisplayName/>
        <AccountId xsi:nil="true"/>
        <AccountType/>
      </UserInfo>
    </Student_Groups>
    <TeamsChannelId xmlns="46b8f10f-f56e-4e87-af4a-2384ac144562" xsi:nil="true"/>
    <IsNotebookLocked xmlns="46b8f10f-f56e-4e87-af4a-2384ac144562" xsi:nil="true"/>
    <Distribution_Groups xmlns="46b8f10f-f56e-4e87-af4a-2384ac144562" xsi:nil="true"/>
    <Is_Collaboration_Space_Locked xmlns="46b8f10f-f56e-4e87-af4a-2384ac144562" xsi:nil="true"/>
    <Invited_Teachers xmlns="46b8f10f-f56e-4e87-af4a-2384ac144562" xsi:nil="true"/>
    <Invited_Students xmlns="46b8f10f-f56e-4e87-af4a-2384ac144562" xsi:nil="true"/>
    <Math_Settings xmlns="46b8f10f-f56e-4e87-af4a-2384ac144562" xsi:nil="true"/>
    <Templates xmlns="46b8f10f-f56e-4e87-af4a-2384ac144562" xsi:nil="true"/>
    <Self_Registration_Enabled xmlns="46b8f10f-f56e-4e87-af4a-2384ac144562" xsi:nil="true"/>
    <Has_Teacher_Only_SectionGroup xmlns="46b8f10f-f56e-4e87-af4a-2384ac144562" xsi:nil="true"/>
    <DefaultSectionNames xmlns="46b8f10f-f56e-4e87-af4a-2384ac144562" xsi:nil="true"/>
    <AppVersion xmlns="46b8f10f-f56e-4e87-af4a-2384ac144562" xsi:nil="true"/>
    <Teachers xmlns="46b8f10f-f56e-4e87-af4a-2384ac144562">
      <UserInfo>
        <DisplayName/>
        <AccountId xsi:nil="true"/>
        <AccountType/>
      </UserInfo>
    </Teachers>
    <CultureName xmlns="46b8f10f-f56e-4e87-af4a-2384ac144562" xsi:nil="true"/>
    <Owner xmlns="46b8f10f-f56e-4e87-af4a-2384ac144562">
      <UserInfo>
        <DisplayName/>
        <AccountId xsi:nil="true"/>
        <AccountType/>
      </UserInfo>
    </Owner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29" ma:contentTypeDescription="Create a new document." ma:contentTypeScope="" ma:versionID="97ba226f25e46d0876ac9fef060d5b77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553c792481ff8a07b24433b109b25fe9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NotebookType" minOccurs="0"/>
                <xsd:element ref="ns3:FolderType" minOccurs="0"/>
                <xsd:element ref="ns3:CultureName" minOccurs="0"/>
                <xsd:element ref="ns3:AppVersion" minOccurs="0"/>
                <xsd:element ref="ns3:TeamsChannelId" minOccurs="0"/>
                <xsd:element ref="ns3:Owner" minOccurs="0"/>
                <xsd:element ref="ns3:Math_Settings" minOccurs="0"/>
                <xsd:element ref="ns3:DefaultSectionNames" minOccurs="0"/>
                <xsd:element ref="ns3:Templates" minOccurs="0"/>
                <xsd:element ref="ns3:Teachers" minOccurs="0"/>
                <xsd:element ref="ns3:Students" minOccurs="0"/>
                <xsd:element ref="ns3:Student_Groups" minOccurs="0"/>
                <xsd:element ref="ns3:Distribution_Groups" minOccurs="0"/>
                <xsd:element ref="ns3:LMS_Mappings" minOccurs="0"/>
                <xsd:element ref="ns3:Invited_Teachers" minOccurs="0"/>
                <xsd:element ref="ns3:Invited_Students" minOccurs="0"/>
                <xsd:element ref="ns3:Self_Registration_Enabled" minOccurs="0"/>
                <xsd:element ref="ns3:Has_Teacher_Only_SectionGroup" minOccurs="0"/>
                <xsd:element ref="ns3:Is_Collaboration_Space_Locked" minOccurs="0"/>
                <xsd:element ref="ns3:IsNotebookLocke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NotebookType" ma:index="17" nillable="true" ma:displayName="Notebook Type" ma:internalName="NotebookType">
      <xsd:simpleType>
        <xsd:restriction base="dms:Text"/>
      </xsd:simpleType>
    </xsd:element>
    <xsd:element name="FolderType" ma:index="18" nillable="true" ma:displayName="Folder Type" ma:internalName="FolderType">
      <xsd:simpleType>
        <xsd:restriction base="dms:Text"/>
      </xsd:simpleType>
    </xsd:element>
    <xsd:element name="CultureName" ma:index="19" nillable="true" ma:displayName="Culture Name" ma:internalName="CultureName">
      <xsd:simpleType>
        <xsd:restriction base="dms:Text"/>
      </xsd:simpleType>
    </xsd:element>
    <xsd:element name="AppVersion" ma:index="20" nillable="true" ma:displayName="App Version" ma:internalName="AppVersion">
      <xsd:simpleType>
        <xsd:restriction base="dms:Text"/>
      </xsd:simpleType>
    </xsd:element>
    <xsd:element name="TeamsChannelId" ma:index="21" nillable="true" ma:displayName="Teams Channel Id" ma:internalName="TeamsChannelId">
      <xsd:simpleType>
        <xsd:restriction base="dms:Text"/>
      </xsd:simpleType>
    </xsd:element>
    <xsd:element name="Owner" ma:index="22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3" nillable="true" ma:displayName="Math Settings" ma:internalName="Math_Settings">
      <xsd:simpleType>
        <xsd:restriction base="dms:Text"/>
      </xsd:simpleType>
    </xsd:element>
    <xsd:element name="DefaultSectionNames" ma:index="24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5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6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7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8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9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0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1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2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3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4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5" nillable="true" ma:displayName="Is Collaboration Space Locked" ma:internalName="Is_Collaboration_Space_Locked">
      <xsd:simpleType>
        <xsd:restriction base="dms:Boolean"/>
      </xsd:simpleType>
    </xsd:element>
    <xsd:element name="IsNotebookLocked" ma:index="36" nillable="true" ma:displayName="Is Notebook Locked" ma:internalName="IsNotebookLocke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BC17B96-44E1-4D27-8275-49488FA5EBD9}">
  <ds:schemaRefs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46b8f10f-f56e-4e87-af4a-2384ac144562"/>
    <ds:schemaRef ds:uri="921765a0-fcf6-47d1-8ac4-5d670786d758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6B9EBF82-B596-47EF-BFB7-C837CDD100E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E274086-DBC4-4534-ADD1-A99867C702D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520</Words>
  <Application>Microsoft Office PowerPoint</Application>
  <PresentationFormat>Widescreen</PresentationFormat>
  <Paragraphs>149</Paragraphs>
  <Slides>15</Slides>
  <Notes>5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Facet</vt:lpstr>
      <vt:lpstr>Foundation Phase</vt:lpstr>
      <vt:lpstr>Wonder and Awe!</vt:lpstr>
      <vt:lpstr>Pedagogy:</vt:lpstr>
      <vt:lpstr>Cartesian Squid</vt:lpstr>
      <vt:lpstr>How did you learn to walk?</vt:lpstr>
      <vt:lpstr>Discuss how you may approach the following ideas.  How do they connect to the curriculum (2008)?</vt:lpstr>
      <vt:lpstr>Look at the list again.  Discuss which ones can link to a theme or to other areas of learning  (Curr 2022)</vt:lpstr>
      <vt:lpstr>Science is a good way of engaging your pupils and to have a bit of fun.</vt:lpstr>
      <vt:lpstr>What makes a teacher different from a playworker?</vt:lpstr>
      <vt:lpstr>HOW TO SUPPORT AN ENQUIRING MIND…</vt:lpstr>
      <vt:lpstr>Teaching through stories</vt:lpstr>
      <vt:lpstr>BOTTOM LINE </vt:lpstr>
      <vt:lpstr>ICT Precoding skills</vt:lpstr>
      <vt:lpstr>Getting pupils out of the classroom</vt:lpstr>
      <vt:lpstr>Checklist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Foundation Phase </dc:title>
  <dc:creator/>
  <cp:lastModifiedBy/>
  <cp:revision>173</cp:revision>
  <dcterms:created xsi:type="dcterms:W3CDTF">2019-09-09T22:11:56Z</dcterms:created>
  <dcterms:modified xsi:type="dcterms:W3CDTF">2019-09-22T21:36:14Z</dcterms:modified>
</cp:coreProperties>
</file>